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tags/tag4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8.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39.xml" ContentType="application/vnd.openxmlformats-officedocument.presentationml.notesSlide+xml"/>
  <Override PartName="/ppt/tags/tag4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3.xml" ContentType="application/vnd.openxmlformats-officedocument.drawingml.chart+xml"/>
  <Override PartName="/ppt/notesSlides/notesSlide4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44.xml" ContentType="application/vnd.openxmlformats-officedocument.presentationml.notesSlide+xml"/>
  <Override PartName="/ppt/charts/chart16.xml" ContentType="application/vnd.openxmlformats-officedocument.drawingml.chart+xml"/>
  <Override PartName="/ppt/notesSlides/notesSlide45.xml" ContentType="application/vnd.openxmlformats-officedocument.presentationml.notesSlide+xml"/>
  <Override PartName="/ppt/charts/chart17.xml" ContentType="application/vnd.openxmlformats-officedocument.drawingml.chart+xml"/>
  <Override PartName="/ppt/tags/tag4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367" r:id="rId2"/>
    <p:sldId id="373" r:id="rId3"/>
    <p:sldId id="370" r:id="rId4"/>
    <p:sldId id="369" r:id="rId5"/>
    <p:sldId id="376" r:id="rId6"/>
    <p:sldId id="377" r:id="rId7"/>
    <p:sldId id="378" r:id="rId8"/>
    <p:sldId id="379" r:id="rId9"/>
    <p:sldId id="380" r:id="rId10"/>
    <p:sldId id="385" r:id="rId11"/>
    <p:sldId id="386" r:id="rId12"/>
    <p:sldId id="383" r:id="rId13"/>
    <p:sldId id="381" r:id="rId14"/>
    <p:sldId id="382" r:id="rId15"/>
    <p:sldId id="388" r:id="rId16"/>
    <p:sldId id="427" r:id="rId17"/>
    <p:sldId id="389" r:id="rId18"/>
    <p:sldId id="390" r:id="rId19"/>
    <p:sldId id="391" r:id="rId20"/>
    <p:sldId id="392" r:id="rId21"/>
    <p:sldId id="393" r:id="rId22"/>
    <p:sldId id="394" r:id="rId23"/>
    <p:sldId id="396" r:id="rId24"/>
    <p:sldId id="395" r:id="rId25"/>
    <p:sldId id="397" r:id="rId26"/>
    <p:sldId id="398" r:id="rId27"/>
    <p:sldId id="401" r:id="rId28"/>
    <p:sldId id="399" r:id="rId29"/>
    <p:sldId id="400" r:id="rId30"/>
    <p:sldId id="402" r:id="rId31"/>
    <p:sldId id="408" r:id="rId32"/>
    <p:sldId id="403" r:id="rId33"/>
    <p:sldId id="404" r:id="rId34"/>
    <p:sldId id="409" r:id="rId35"/>
    <p:sldId id="405" r:id="rId36"/>
    <p:sldId id="406" r:id="rId37"/>
    <p:sldId id="407" r:id="rId38"/>
    <p:sldId id="384" r:id="rId39"/>
    <p:sldId id="412" r:id="rId40"/>
    <p:sldId id="413" r:id="rId41"/>
    <p:sldId id="411" r:id="rId42"/>
    <p:sldId id="415" r:id="rId43"/>
    <p:sldId id="416" r:id="rId44"/>
    <p:sldId id="419" r:id="rId45"/>
    <p:sldId id="418" r:id="rId46"/>
    <p:sldId id="414" r:id="rId47"/>
    <p:sldId id="410" r:id="rId48"/>
    <p:sldId id="420" r:id="rId49"/>
    <p:sldId id="425" r:id="rId50"/>
    <p:sldId id="426" r:id="rId51"/>
    <p:sldId id="422" r:id="rId52"/>
    <p:sldId id="423" r:id="rId53"/>
    <p:sldId id="424" r:id="rId54"/>
    <p:sldId id="428" r:id="rId55"/>
    <p:sldId id="374" r:id="rId56"/>
  </p:sldIdLst>
  <p:sldSz cx="12192000" cy="6858000"/>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5F46"/>
    <a:srgbClr val="53CEB5"/>
    <a:srgbClr val="7190C9"/>
    <a:srgbClr val="E81479"/>
    <a:srgbClr val="00ACDE"/>
    <a:srgbClr val="7ED13B"/>
    <a:srgbClr val="FBB709"/>
    <a:srgbClr val="6AC59C"/>
    <a:srgbClr val="FBB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410" autoAdjust="0"/>
  </p:normalViewPr>
  <p:slideViewPr>
    <p:cSldViewPr snapToGrid="0">
      <p:cViewPr varScale="1">
        <p:scale>
          <a:sx n="108" d="100"/>
          <a:sy n="108" d="100"/>
        </p:scale>
        <p:origin x="612"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95790892766002"/>
          <c:y val="0.17800781250000003"/>
          <c:w val="0.592613511612885"/>
          <c:h val="0.67907957175925904"/>
        </c:manualLayout>
      </c:layout>
      <c:radarChart>
        <c:radarStyle val="marker"/>
        <c:varyColors val="0"/>
        <c:ser>
          <c:idx val="0"/>
          <c:order val="0"/>
          <c:tx>
            <c:strRef>
              <c:f>Sheet1!$B$1</c:f>
              <c:strCache>
                <c:ptCount val="1"/>
                <c:pt idx="0">
                  <c:v>活动前</c:v>
                </c:pt>
              </c:strCache>
            </c:strRef>
          </c:tx>
          <c:spPr>
            <a:ln w="38100" cap="rnd">
              <a:solidFill>
                <a:srgbClr val="FBB709"/>
              </a:solidFill>
              <a:round/>
            </a:ln>
            <a:effectLst/>
          </c:spPr>
          <c:marker>
            <c:symbol val="none"/>
          </c:marker>
          <c:dLbls>
            <c:dLbl>
              <c:idx val="0"/>
              <c:layout>
                <c:manualLayout>
                  <c:x val="2.2320490097793511E-2"/>
                  <c:y val="3.1168433430464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9E-4615-8D0E-9725D6CDA9F4}"/>
                </c:ext>
              </c:extLst>
            </c:dLbl>
            <c:dLbl>
              <c:idx val="1"/>
              <c:layout>
                <c:manualLayout>
                  <c:x val="-1.55217566384539E-2"/>
                  <c:y val="1.3531040689770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9E-4615-8D0E-9725D6CDA9F4}"/>
                </c:ext>
              </c:extLst>
            </c:dLbl>
            <c:dLbl>
              <c:idx val="2"/>
              <c:layout>
                <c:manualLayout>
                  <c:x val="-1.5842596165435104E-2"/>
                  <c:y val="-1.6237208047626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9E-4615-8D0E-9725D6CDA9F4}"/>
                </c:ext>
              </c:extLst>
            </c:dLbl>
            <c:dLbl>
              <c:idx val="3"/>
              <c:layout>
                <c:manualLayout>
                  <c:x val="0"/>
                  <c:y val="-3.7886940086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9E-4615-8D0E-9725D6CDA9F4}"/>
                </c:ext>
              </c:extLst>
            </c:dLbl>
            <c:dLbl>
              <c:idx val="4"/>
              <c:layout>
                <c:manualLayout>
                  <c:x val="1.3255699012535503E-2"/>
                  <c:y val="-2.435591402168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9E-4615-8D0E-9725D6CDA9F4}"/>
                </c:ext>
              </c:extLst>
            </c:dLbl>
            <c:dLbl>
              <c:idx val="5"/>
              <c:layout>
                <c:manualLayout>
                  <c:x val="1.0882570303938004E-2"/>
                  <c:y val="1.8943375405481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9E-4615-8D0E-9725D6CDA9F4}"/>
                </c:ext>
              </c:extLst>
            </c:dLbl>
            <c:spPr>
              <a:noFill/>
              <a:ln>
                <a:noFill/>
              </a:ln>
              <a:effectLst/>
            </c:spPr>
            <c:txPr>
              <a:bodyPr rot="0" vert="horz"/>
              <a:lstStyle/>
              <a:p>
                <a:pPr>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责任心</c:v>
                </c:pt>
                <c:pt idx="1">
                  <c:v>团队精神</c:v>
                </c:pt>
                <c:pt idx="2">
                  <c:v>沟通能力</c:v>
                </c:pt>
                <c:pt idx="3">
                  <c:v>责任荣誉</c:v>
                </c:pt>
                <c:pt idx="4">
                  <c:v>解决问题能力</c:v>
                </c:pt>
                <c:pt idx="5">
                  <c:v>品管手法</c:v>
                </c:pt>
              </c:strCache>
            </c:strRef>
          </c:cat>
          <c:val>
            <c:numRef>
              <c:f>Sheet1!$B$2:$B$7</c:f>
              <c:numCache>
                <c:formatCode>General</c:formatCode>
                <c:ptCount val="6"/>
                <c:pt idx="0">
                  <c:v>3.2</c:v>
                </c:pt>
                <c:pt idx="1">
                  <c:v>2.8</c:v>
                </c:pt>
                <c:pt idx="2">
                  <c:v>2.8</c:v>
                </c:pt>
                <c:pt idx="3">
                  <c:v>2.9</c:v>
                </c:pt>
                <c:pt idx="4">
                  <c:v>2.5</c:v>
                </c:pt>
                <c:pt idx="5">
                  <c:v>2.4</c:v>
                </c:pt>
              </c:numCache>
            </c:numRef>
          </c:val>
          <c:extLst>
            <c:ext xmlns:c16="http://schemas.microsoft.com/office/drawing/2014/chart" uri="{C3380CC4-5D6E-409C-BE32-E72D297353CC}">
              <c16:uniqueId val="{00000006-DC9E-4615-8D0E-9725D6CDA9F4}"/>
            </c:ext>
          </c:extLst>
        </c:ser>
        <c:ser>
          <c:idx val="1"/>
          <c:order val="1"/>
          <c:tx>
            <c:strRef>
              <c:f>Sheet1!$C$1</c:f>
              <c:strCache>
                <c:ptCount val="1"/>
                <c:pt idx="0">
                  <c:v>活动后</c:v>
                </c:pt>
              </c:strCache>
            </c:strRef>
          </c:tx>
          <c:spPr>
            <a:ln w="38100" cap="rnd">
              <a:solidFill>
                <a:srgbClr val="00A2FF"/>
              </a:solidFill>
              <a:round/>
            </a:ln>
            <a:effectLst/>
          </c:spPr>
          <c:marker>
            <c:symbol val="none"/>
          </c:marker>
          <c:cat>
            <c:strRef>
              <c:f>Sheet1!$A$2:$A$7</c:f>
              <c:strCache>
                <c:ptCount val="6"/>
                <c:pt idx="0">
                  <c:v>责任心</c:v>
                </c:pt>
                <c:pt idx="1">
                  <c:v>团队精神</c:v>
                </c:pt>
                <c:pt idx="2">
                  <c:v>沟通能力</c:v>
                </c:pt>
                <c:pt idx="3">
                  <c:v>责任荣誉</c:v>
                </c:pt>
                <c:pt idx="4">
                  <c:v>解决问题能力</c:v>
                </c:pt>
                <c:pt idx="5">
                  <c:v>品管手法</c:v>
                </c:pt>
              </c:strCache>
            </c:strRef>
          </c:cat>
          <c:val>
            <c:numRef>
              <c:f>Sheet1!$C$2:$C$7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7-DC9E-4615-8D0E-9725D6CDA9F4}"/>
            </c:ext>
          </c:extLst>
        </c:ser>
        <c:dLbls>
          <c:showLegendKey val="0"/>
          <c:showVal val="0"/>
          <c:showCatName val="0"/>
          <c:showSerName val="0"/>
          <c:showPercent val="0"/>
          <c:showBubbleSize val="0"/>
        </c:dLbls>
        <c:axId val="-536521776"/>
        <c:axId val="-536519056"/>
      </c:radarChart>
      <c:catAx>
        <c:axId val="-536521776"/>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vert="horz"/>
          <a:lstStyle/>
          <a:p>
            <a:pPr>
              <a:defRPr/>
            </a:pPr>
            <a:endParaRPr lang="zh-CN"/>
          </a:p>
        </c:txPr>
        <c:crossAx val="-536519056"/>
        <c:crosses val="autoZero"/>
        <c:auto val="1"/>
        <c:lblAlgn val="ctr"/>
        <c:lblOffset val="100"/>
        <c:noMultiLvlLbl val="0"/>
      </c:catAx>
      <c:valAx>
        <c:axId val="-53651905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53652177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3A70-40F3-8972-0ED0357EF450}"/>
              </c:ext>
            </c:extLst>
          </c:dPt>
          <c:dPt>
            <c:idx val="1"/>
            <c:invertIfNegative val="0"/>
            <c:bubble3D val="0"/>
            <c:spPr>
              <a:solidFill>
                <a:srgbClr val="53CEB5"/>
              </a:solidFill>
              <a:ln>
                <a:noFill/>
              </a:ln>
              <a:effectLst/>
            </c:spPr>
            <c:extLst>
              <c:ext xmlns:c16="http://schemas.microsoft.com/office/drawing/2014/chart" uri="{C3380CC4-5D6E-409C-BE32-E72D297353CC}">
                <c16:uniqueId val="{00000001-3A70-40F3-8972-0ED0357EF450}"/>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0.95000000000000007</c:v>
                </c:pt>
              </c:numCache>
            </c:numRef>
          </c:val>
          <c:extLst>
            <c:ext xmlns:c16="http://schemas.microsoft.com/office/drawing/2014/chart" uri="{C3380CC4-5D6E-409C-BE32-E72D297353CC}">
              <c16:uniqueId val="{00000002-3A70-40F3-8972-0ED0357EF450}"/>
            </c:ext>
          </c:extLst>
        </c:ser>
        <c:dLbls>
          <c:showLegendKey val="0"/>
          <c:showVal val="0"/>
          <c:showCatName val="0"/>
          <c:showSerName val="0"/>
          <c:showPercent val="0"/>
          <c:showBubbleSize val="0"/>
        </c:dLbls>
        <c:gapWidth val="25"/>
        <c:axId val="-536527216"/>
        <c:axId val="-536522864"/>
      </c:barChart>
      <c:catAx>
        <c:axId val="-53652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22864"/>
        <c:crosses val="autoZero"/>
        <c:auto val="1"/>
        <c:lblAlgn val="ctr"/>
        <c:lblOffset val="100"/>
        <c:tickLblSkip val="1"/>
        <c:noMultiLvlLbl val="0"/>
      </c:catAx>
      <c:valAx>
        <c:axId val="-53652286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72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c:ext xmlns:c16="http://schemas.microsoft.com/office/drawing/2014/chart" uri="{C3380CC4-5D6E-409C-BE32-E72D297353CC}">
                <c16:uniqueId val="{00000000-74F9-4649-AE8F-9EFFC2D0E20F}"/>
              </c:ext>
            </c:extLst>
          </c:dPt>
          <c:dPt>
            <c:idx val="1"/>
            <c:bubble3D val="0"/>
            <c:spPr>
              <a:solidFill>
                <a:srgbClr val="00ACDE"/>
              </a:solidFill>
              <a:ln w="19050">
                <a:solidFill>
                  <a:schemeClr val="lt1"/>
                </a:solidFill>
              </a:ln>
              <a:effectLst/>
            </c:spPr>
            <c:extLst>
              <c:ext xmlns:c16="http://schemas.microsoft.com/office/drawing/2014/chart" uri="{C3380CC4-5D6E-409C-BE32-E72D297353CC}">
                <c16:uniqueId val="{00000001-74F9-4649-AE8F-9EFFC2D0E20F}"/>
              </c:ext>
            </c:extLst>
          </c:dPt>
          <c:dPt>
            <c:idx val="2"/>
            <c:bubble3D val="0"/>
            <c:spPr>
              <a:solidFill>
                <a:srgbClr val="FBB709"/>
              </a:solidFill>
              <a:ln w="19050">
                <a:solidFill>
                  <a:schemeClr val="lt1"/>
                </a:solidFill>
              </a:ln>
              <a:effectLst/>
            </c:spPr>
            <c:extLst>
              <c:ext xmlns:c16="http://schemas.microsoft.com/office/drawing/2014/chart" uri="{C3380CC4-5D6E-409C-BE32-E72D297353CC}">
                <c16:uniqueId val="{00000002-74F9-4649-AE8F-9EFFC2D0E20F}"/>
              </c:ext>
            </c:extLst>
          </c:dPt>
          <c:dPt>
            <c:idx val="3"/>
            <c:bubble3D val="0"/>
            <c:spPr>
              <a:solidFill>
                <a:srgbClr val="F15F46"/>
              </a:solidFill>
              <a:ln w="19050">
                <a:solidFill>
                  <a:schemeClr val="lt1"/>
                </a:solidFill>
              </a:ln>
              <a:effectLst/>
            </c:spPr>
            <c:extLst>
              <c:ext xmlns:c16="http://schemas.microsoft.com/office/drawing/2014/chart" uri="{C3380CC4-5D6E-409C-BE32-E72D297353CC}">
                <c16:uniqueId val="{00000003-74F9-4649-AE8F-9EFFC2D0E20F}"/>
              </c:ext>
            </c:extLst>
          </c:dPt>
          <c:dLbls>
            <c:dLbl>
              <c:idx val="0"/>
              <c:tx>
                <c:rich>
                  <a:bodyPr/>
                  <a:lstStyle/>
                  <a:p>
                    <a:r>
                      <a:rPr lang="en-US"/>
                      <a:t>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F9-4649-AE8F-9EFFC2D0E20F}"/>
                </c:ext>
              </c:extLst>
            </c:dLbl>
            <c:dLbl>
              <c:idx val="1"/>
              <c:tx>
                <c:rich>
                  <a:bodyPr/>
                  <a:lstStyle/>
                  <a:p>
                    <a:r>
                      <a:rPr lang="en-US"/>
                      <a:t>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F9-4649-AE8F-9EFFC2D0E20F}"/>
                </c:ext>
              </c:extLst>
            </c:dLbl>
            <c:dLbl>
              <c:idx val="2"/>
              <c:tx>
                <c:rich>
                  <a:bodyPr/>
                  <a:lstStyle/>
                  <a:p>
                    <a:r>
                      <a:rPr lang="en-US"/>
                      <a:t>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F9-4649-AE8F-9EFFC2D0E20F}"/>
                </c:ext>
              </c:extLst>
            </c:dLbl>
            <c:dLbl>
              <c:idx val="3"/>
              <c:tx>
                <c:rich>
                  <a:bodyPr/>
                  <a:lstStyle/>
                  <a:p>
                    <a:r>
                      <a:rPr lang="en-US"/>
                      <a:t>P</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F9-4649-AE8F-9EFFC2D0E20F}"/>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4-74F9-4649-AE8F-9EFFC2D0E2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8CBA-47D2-B21F-97FE7015FF3E}"/>
              </c:ext>
            </c:extLst>
          </c:dPt>
          <c:dPt>
            <c:idx val="1"/>
            <c:invertIfNegative val="0"/>
            <c:bubble3D val="0"/>
            <c:spPr>
              <a:solidFill>
                <a:srgbClr val="53CEB5"/>
              </a:solidFill>
              <a:ln>
                <a:noFill/>
              </a:ln>
              <a:effectLst/>
            </c:spPr>
            <c:extLst>
              <c:ext xmlns:c16="http://schemas.microsoft.com/office/drawing/2014/chart" uri="{C3380CC4-5D6E-409C-BE32-E72D297353CC}">
                <c16:uniqueId val="{00000001-8CBA-47D2-B21F-97FE7015FF3E}"/>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0.95000000000000007</c:v>
                </c:pt>
              </c:numCache>
            </c:numRef>
          </c:val>
          <c:extLst>
            <c:ext xmlns:c16="http://schemas.microsoft.com/office/drawing/2014/chart" uri="{C3380CC4-5D6E-409C-BE32-E72D297353CC}">
              <c16:uniqueId val="{00000002-8CBA-47D2-B21F-97FE7015FF3E}"/>
            </c:ext>
          </c:extLst>
        </c:ser>
        <c:dLbls>
          <c:showLegendKey val="0"/>
          <c:showVal val="0"/>
          <c:showCatName val="0"/>
          <c:showSerName val="0"/>
          <c:showPercent val="0"/>
          <c:showBubbleSize val="0"/>
        </c:dLbls>
        <c:gapWidth val="100"/>
        <c:axId val="-536526128"/>
        <c:axId val="-536528848"/>
      </c:barChart>
      <c:catAx>
        <c:axId val="-53652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28848"/>
        <c:crosses val="autoZero"/>
        <c:auto val="1"/>
        <c:lblAlgn val="ctr"/>
        <c:lblOffset val="100"/>
        <c:tickLblSkip val="1"/>
        <c:noMultiLvlLbl val="0"/>
      </c:catAx>
      <c:valAx>
        <c:axId val="-536528848"/>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61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78605603034501"/>
          <c:y val="8.1481328563975317E-2"/>
          <c:w val="0.79081632653061196"/>
          <c:h val="0.76666666666666705"/>
        </c:manualLayout>
      </c:layout>
      <c:barChart>
        <c:barDir val="col"/>
        <c:grouping val="clustered"/>
        <c:varyColors val="0"/>
        <c:ser>
          <c:idx val="0"/>
          <c:order val="0"/>
          <c:spPr>
            <a:solidFill>
              <a:srgbClr val="7190C9"/>
            </a:solidFill>
            <a:ln w="13305">
              <a:noFill/>
              <a:prstDash val="solid"/>
            </a:ln>
          </c:spPr>
          <c:invertIfNegative val="0"/>
          <c:dPt>
            <c:idx val="1"/>
            <c:invertIfNegative val="0"/>
            <c:bubble3D val="0"/>
            <c:spPr>
              <a:solidFill>
                <a:srgbClr val="53CEB5"/>
              </a:solidFill>
              <a:ln w="13305">
                <a:noFill/>
                <a:prstDash val="solid"/>
              </a:ln>
            </c:spPr>
            <c:extLst>
              <c:ext xmlns:c16="http://schemas.microsoft.com/office/drawing/2014/chart" uri="{C3380CC4-5D6E-409C-BE32-E72D297353CC}">
                <c16:uniqueId val="{00000000-D0EF-4128-8C0F-9735C61FF2EC}"/>
              </c:ext>
            </c:extLst>
          </c:dPt>
          <c:dPt>
            <c:idx val="2"/>
            <c:invertIfNegative val="0"/>
            <c:bubble3D val="0"/>
            <c:spPr>
              <a:solidFill>
                <a:srgbClr val="F15F46"/>
              </a:solidFill>
              <a:ln w="13305">
                <a:noFill/>
                <a:prstDash val="solid"/>
              </a:ln>
            </c:spPr>
            <c:extLst>
              <c:ext xmlns:c16="http://schemas.microsoft.com/office/drawing/2014/chart" uri="{C3380CC4-5D6E-409C-BE32-E72D297353CC}">
                <c16:uniqueId val="{00000001-D0EF-4128-8C0F-9735C61FF2EC}"/>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Sheet1!$A$23:$C$23</c:f>
              <c:strCache>
                <c:ptCount val="3"/>
                <c:pt idx="0">
                  <c:v>改善前</c:v>
                </c:pt>
                <c:pt idx="1">
                  <c:v>目标值</c:v>
                </c:pt>
                <c:pt idx="2">
                  <c:v>改善后</c:v>
                </c:pt>
              </c:strCache>
            </c:strRef>
          </c:cat>
          <c:val>
            <c:numRef>
              <c:f>Sheet1!$A$24:$C$24</c:f>
              <c:numCache>
                <c:formatCode>General</c:formatCode>
                <c:ptCount val="3"/>
                <c:pt idx="0">
                  <c:v>0.57000000000000006</c:v>
                </c:pt>
                <c:pt idx="1">
                  <c:v>0.77000000000000013</c:v>
                </c:pt>
                <c:pt idx="2">
                  <c:v>0.82000000000000006</c:v>
                </c:pt>
              </c:numCache>
            </c:numRef>
          </c:val>
          <c:extLst>
            <c:ext xmlns:c16="http://schemas.microsoft.com/office/drawing/2014/chart" uri="{C3380CC4-5D6E-409C-BE32-E72D297353CC}">
              <c16:uniqueId val="{00000002-D0EF-4128-8C0F-9735C61FF2EC}"/>
            </c:ext>
          </c:extLst>
        </c:ser>
        <c:dLbls>
          <c:showLegendKey val="0"/>
          <c:showVal val="0"/>
          <c:showCatName val="0"/>
          <c:showSerName val="0"/>
          <c:showPercent val="0"/>
          <c:showBubbleSize val="0"/>
        </c:dLbls>
        <c:gapWidth val="50"/>
        <c:axId val="-536525040"/>
        <c:axId val="-562465200"/>
      </c:barChart>
      <c:catAx>
        <c:axId val="-536525040"/>
        <c:scaling>
          <c:orientation val="minMax"/>
        </c:scaling>
        <c:delete val="0"/>
        <c:axPos val="b"/>
        <c:numFmt formatCode="General" sourceLinked="1"/>
        <c:majorTickMark val="in"/>
        <c:minorTickMark val="none"/>
        <c:tickLblPos val="nextTo"/>
        <c:spPr>
          <a:ln w="3326" cap="flat" cmpd="sng" algn="ctr">
            <a:noFill/>
            <a:prstDash val="solid"/>
            <a:round/>
          </a:ln>
        </c:spPr>
        <c:txPr>
          <a:bodyPr rot="0" vert="horz"/>
          <a:lstStyle/>
          <a:p>
            <a:pPr>
              <a:defRPr/>
            </a:pPr>
            <a:endParaRPr lang="zh-CN"/>
          </a:p>
        </c:txPr>
        <c:crossAx val="-562465200"/>
        <c:crosses val="autoZero"/>
        <c:auto val="1"/>
        <c:lblAlgn val="ctr"/>
        <c:lblOffset val="100"/>
        <c:tickLblSkip val="1"/>
        <c:noMultiLvlLbl val="0"/>
      </c:catAx>
      <c:valAx>
        <c:axId val="-562465200"/>
        <c:scaling>
          <c:orientation val="minMax"/>
          <c:max val="1"/>
        </c:scaling>
        <c:delete val="0"/>
        <c:axPos val="l"/>
        <c:majorGridlines>
          <c:spPr>
            <a:ln w="6350" cap="flat" cmpd="sng" algn="ctr">
              <a:solidFill>
                <a:schemeClr val="bg1">
                  <a:lumMod val="85000"/>
                </a:schemeClr>
              </a:solidFill>
              <a:prstDash val="solid"/>
              <a:round/>
            </a:ln>
          </c:spPr>
        </c:majorGridlines>
        <c:numFmt formatCode="0%" sourceLinked="0"/>
        <c:majorTickMark val="in"/>
        <c:minorTickMark val="none"/>
        <c:tickLblPos val="nextTo"/>
        <c:spPr>
          <a:ln w="3326" cap="flat" cmpd="sng" algn="ctr">
            <a:noFill/>
            <a:prstDash val="solid"/>
            <a:round/>
          </a:ln>
        </c:spPr>
        <c:txPr>
          <a:bodyPr rot="0" vert="horz"/>
          <a:lstStyle/>
          <a:p>
            <a:pPr>
              <a:defRPr/>
            </a:pPr>
            <a:endParaRPr lang="zh-CN"/>
          </a:p>
        </c:txPr>
        <c:crossAx val="-536525040"/>
        <c:crosses val="autoZero"/>
        <c:crossBetween val="between"/>
        <c:majorUnit val="0.2"/>
      </c:valAx>
      <c:spPr>
        <a:noFill/>
        <a:ln w="13305">
          <a:noFill/>
          <a:prstDash val="solid"/>
        </a:ln>
      </c:spPr>
    </c:plotArea>
    <c:plotVisOnly val="1"/>
    <c:dispBlanksAs val="gap"/>
    <c:showDLblsOverMax val="0"/>
  </c:chart>
  <c:spPr>
    <a:solidFill>
      <a:srgbClr val="FFFFFF"/>
    </a:solidFill>
    <a:ln w="3326">
      <a:noFill/>
      <a:prstDash val="solid"/>
    </a:ln>
  </c:spPr>
  <c:txPr>
    <a:bodyPr/>
    <a:lstStyle/>
    <a:p>
      <a:pPr>
        <a:defRPr lang="zh-CN" sz="120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69323793928316E-2"/>
          <c:y val="4.8705182980143105E-2"/>
          <c:w val="0.76360011366247527"/>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c:ext xmlns:c16="http://schemas.microsoft.com/office/drawing/2014/chart" uri="{C3380CC4-5D6E-409C-BE32-E72D297353CC}">
                <c16:uniqueId val="{00000000-83CD-4DE0-A3A3-29BABAE3034B}"/>
              </c:ext>
            </c:extLst>
          </c:dPt>
          <c:dPt>
            <c:idx val="1"/>
            <c:invertIfNegative val="0"/>
            <c:bubble3D val="0"/>
            <c:spPr>
              <a:solidFill>
                <a:srgbClr val="53CEB5"/>
              </a:solidFill>
              <a:ln w="14358">
                <a:noFill/>
                <a:prstDash val="solid"/>
              </a:ln>
            </c:spPr>
            <c:extLst>
              <c:ext xmlns:c16="http://schemas.microsoft.com/office/drawing/2014/chart" uri="{C3380CC4-5D6E-409C-BE32-E72D297353CC}">
                <c16:uniqueId val="{00000001-83CD-4DE0-A3A3-29BABAE3034B}"/>
              </c:ext>
            </c:extLst>
          </c:dPt>
          <c:dPt>
            <c:idx val="2"/>
            <c:invertIfNegative val="0"/>
            <c:bubble3D val="0"/>
            <c:spPr>
              <a:solidFill>
                <a:srgbClr val="FBB709"/>
              </a:solidFill>
              <a:ln w="14358">
                <a:noFill/>
                <a:prstDash val="solid"/>
              </a:ln>
            </c:spPr>
            <c:extLst>
              <c:ext xmlns:c16="http://schemas.microsoft.com/office/drawing/2014/chart" uri="{C3380CC4-5D6E-409C-BE32-E72D297353CC}">
                <c16:uniqueId val="{00000002-83CD-4DE0-A3A3-29BABAE3034B}"/>
              </c:ext>
            </c:extLst>
          </c:dPt>
          <c:dPt>
            <c:idx val="3"/>
            <c:invertIfNegative val="0"/>
            <c:bubble3D val="0"/>
            <c:spPr>
              <a:solidFill>
                <a:srgbClr val="00ACDE"/>
              </a:solidFill>
              <a:ln w="14358">
                <a:noFill/>
                <a:prstDash val="solid"/>
              </a:ln>
            </c:spPr>
            <c:extLst>
              <c:ext xmlns:c16="http://schemas.microsoft.com/office/drawing/2014/chart" uri="{C3380CC4-5D6E-409C-BE32-E72D297353CC}">
                <c16:uniqueId val="{00000003-83CD-4DE0-A3A3-29BABAE3034B}"/>
              </c:ext>
            </c:extLst>
          </c:dPt>
          <c:dPt>
            <c:idx val="4"/>
            <c:invertIfNegative val="0"/>
            <c:bubble3D val="0"/>
            <c:spPr>
              <a:solidFill>
                <a:srgbClr val="E81479"/>
              </a:solidFill>
              <a:ln w="14358">
                <a:noFill/>
                <a:prstDash val="solid"/>
              </a:ln>
            </c:spPr>
            <c:extLst>
              <c:ext xmlns:c16="http://schemas.microsoft.com/office/drawing/2014/chart" uri="{C3380CC4-5D6E-409C-BE32-E72D297353CC}">
                <c16:uniqueId val="{00000004-83CD-4DE0-A3A3-29BABAE3034B}"/>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Sheet1!$B$3:$B$7</c:f>
              <c:numCache>
                <c:formatCode>General</c:formatCode>
                <c:ptCount val="5"/>
                <c:pt idx="0">
                  <c:v>22</c:v>
                </c:pt>
                <c:pt idx="1">
                  <c:v>20</c:v>
                </c:pt>
                <c:pt idx="2">
                  <c:v>10</c:v>
                </c:pt>
                <c:pt idx="3">
                  <c:v>5</c:v>
                </c:pt>
                <c:pt idx="4">
                  <c:v>3</c:v>
                </c:pt>
              </c:numCache>
            </c:numRef>
          </c:val>
          <c:extLst>
            <c:ext xmlns:c16="http://schemas.microsoft.com/office/drawing/2014/chart" uri="{C3380CC4-5D6E-409C-BE32-E72D297353CC}">
              <c16:uniqueId val="{00000005-83CD-4DE0-A3A3-29BABAE3034B}"/>
            </c:ext>
          </c:extLst>
        </c:ser>
        <c:dLbls>
          <c:showLegendKey val="0"/>
          <c:showVal val="0"/>
          <c:showCatName val="0"/>
          <c:showSerName val="0"/>
          <c:showPercent val="0"/>
          <c:showBubbleSize val="0"/>
        </c:dLbls>
        <c:gapWidth val="0"/>
        <c:axId val="-562461936"/>
        <c:axId val="-299063920"/>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6.2914045376574121E-2"/>
                  <c:y val="6.1350126769212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CD-4DE0-A3A3-29BABAE3034B}"/>
                </c:ext>
              </c:extLst>
            </c:dLbl>
            <c:dLbl>
              <c:idx val="3"/>
              <c:layout>
                <c:manualLayout>
                  <c:x val="-8.0836748738624536E-2"/>
                  <c:y val="5.0102350094120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CD-4DE0-A3A3-29BABAE3034B}"/>
                </c:ext>
              </c:extLst>
            </c:dLbl>
            <c:dLbl>
              <c:idx val="4"/>
              <c:layout>
                <c:manualLayout>
                  <c:x val="-4.8304395760946514E-2"/>
                  <c:y val="5.0402222229179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CD-4DE0-A3A3-29BABAE3034B}"/>
                </c:ext>
              </c:extLst>
            </c:dLbl>
            <c:numFmt formatCode="0.00%" sourceLinked="0"/>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Sheet1!$D$3:$D$7</c:f>
              <c:numCache>
                <c:formatCode>0.00%</c:formatCode>
                <c:ptCount val="5"/>
                <c:pt idx="0">
                  <c:v>0.33670000000000005</c:v>
                </c:pt>
                <c:pt idx="1">
                  <c:v>0.70000000000000007</c:v>
                </c:pt>
                <c:pt idx="2">
                  <c:v>0.86670000000000014</c:v>
                </c:pt>
                <c:pt idx="3">
                  <c:v>0.95000000000000007</c:v>
                </c:pt>
                <c:pt idx="4">
                  <c:v>1</c:v>
                </c:pt>
              </c:numCache>
            </c:numRef>
          </c:val>
          <c:smooth val="0"/>
          <c:extLst>
            <c:ext xmlns:c16="http://schemas.microsoft.com/office/drawing/2014/chart" uri="{C3380CC4-5D6E-409C-BE32-E72D297353CC}">
              <c16:uniqueId val="{0000000B-83CD-4DE0-A3A3-29BABAE3034B}"/>
            </c:ext>
          </c:extLst>
        </c:ser>
        <c:dLbls>
          <c:showLegendKey val="0"/>
          <c:showVal val="0"/>
          <c:showCatName val="0"/>
          <c:showSerName val="0"/>
          <c:showPercent val="0"/>
          <c:showBubbleSize val="0"/>
        </c:dLbls>
        <c:marker val="1"/>
        <c:smooth val="0"/>
        <c:axId val="-299068816"/>
        <c:axId val="-299074256"/>
      </c:lineChart>
      <c:catAx>
        <c:axId val="-562461936"/>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299063920"/>
        <c:crosses val="autoZero"/>
        <c:auto val="0"/>
        <c:lblAlgn val="ctr"/>
        <c:lblOffset val="100"/>
        <c:noMultiLvlLbl val="0"/>
      </c:catAx>
      <c:valAx>
        <c:axId val="-299063920"/>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562461936"/>
        <c:crosses val="autoZero"/>
        <c:crossBetween val="between"/>
        <c:majorUnit val="5"/>
      </c:valAx>
      <c:catAx>
        <c:axId val="-299068816"/>
        <c:scaling>
          <c:orientation val="minMax"/>
        </c:scaling>
        <c:delete val="1"/>
        <c:axPos val="b"/>
        <c:numFmt formatCode="General" sourceLinked="1"/>
        <c:majorTickMark val="out"/>
        <c:minorTickMark val="none"/>
        <c:tickLblPos val="none"/>
        <c:crossAx val="-299074256"/>
        <c:crosses val="autoZero"/>
        <c:auto val="0"/>
        <c:lblAlgn val="ctr"/>
        <c:lblOffset val="100"/>
        <c:noMultiLvlLbl val="0"/>
      </c:catAx>
      <c:valAx>
        <c:axId val="-299074256"/>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299068816"/>
        <c:crosses val="max"/>
        <c:crossBetween val="between"/>
        <c:majorUnit val="0.2"/>
      </c:valAx>
      <c:spPr>
        <a:noFill/>
        <a:ln w="14358">
          <a:solidFill>
            <a:schemeClr val="bg1">
              <a:lumMod val="85000"/>
            </a:schemeClr>
          </a:solidFill>
          <a:prstDash val="solid"/>
        </a:ln>
      </c:spPr>
    </c:plotArea>
    <c:plotVisOnly val="1"/>
    <c:dispBlanksAs val="gap"/>
    <c:showDLblsOverMax val="0"/>
  </c:chart>
  <c:spPr>
    <a:no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69323793928316E-2"/>
          <c:y val="4.8705182980143105E-2"/>
          <c:w val="0.76360011366247527"/>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c:ext xmlns:c16="http://schemas.microsoft.com/office/drawing/2014/chart" uri="{C3380CC4-5D6E-409C-BE32-E72D297353CC}">
                <c16:uniqueId val="{00000000-F873-40E8-A2DE-018583ECC120}"/>
              </c:ext>
            </c:extLst>
          </c:dPt>
          <c:dPt>
            <c:idx val="1"/>
            <c:invertIfNegative val="0"/>
            <c:bubble3D val="0"/>
            <c:spPr>
              <a:solidFill>
                <a:srgbClr val="53CEB5"/>
              </a:solidFill>
              <a:ln w="14358">
                <a:noFill/>
                <a:prstDash val="solid"/>
              </a:ln>
            </c:spPr>
            <c:extLst>
              <c:ext xmlns:c16="http://schemas.microsoft.com/office/drawing/2014/chart" uri="{C3380CC4-5D6E-409C-BE32-E72D297353CC}">
                <c16:uniqueId val="{00000001-F873-40E8-A2DE-018583ECC120}"/>
              </c:ext>
            </c:extLst>
          </c:dPt>
          <c:dPt>
            <c:idx val="2"/>
            <c:invertIfNegative val="0"/>
            <c:bubble3D val="0"/>
            <c:spPr>
              <a:solidFill>
                <a:srgbClr val="FBB709"/>
              </a:solidFill>
              <a:ln w="14358">
                <a:noFill/>
                <a:prstDash val="solid"/>
              </a:ln>
            </c:spPr>
            <c:extLst>
              <c:ext xmlns:c16="http://schemas.microsoft.com/office/drawing/2014/chart" uri="{C3380CC4-5D6E-409C-BE32-E72D297353CC}">
                <c16:uniqueId val="{00000002-F873-40E8-A2DE-018583ECC120}"/>
              </c:ext>
            </c:extLst>
          </c:dPt>
          <c:dPt>
            <c:idx val="3"/>
            <c:invertIfNegative val="0"/>
            <c:bubble3D val="0"/>
            <c:spPr>
              <a:solidFill>
                <a:srgbClr val="00ACDE"/>
              </a:solidFill>
              <a:ln w="14358">
                <a:noFill/>
                <a:prstDash val="solid"/>
              </a:ln>
            </c:spPr>
            <c:extLst>
              <c:ext xmlns:c16="http://schemas.microsoft.com/office/drawing/2014/chart" uri="{C3380CC4-5D6E-409C-BE32-E72D297353CC}">
                <c16:uniqueId val="{00000003-F873-40E8-A2DE-018583ECC120}"/>
              </c:ext>
            </c:extLst>
          </c:dPt>
          <c:dPt>
            <c:idx val="4"/>
            <c:invertIfNegative val="0"/>
            <c:bubble3D val="0"/>
            <c:spPr>
              <a:solidFill>
                <a:srgbClr val="E81479"/>
              </a:solidFill>
              <a:ln w="14358">
                <a:noFill/>
                <a:prstDash val="solid"/>
              </a:ln>
            </c:spPr>
            <c:extLst>
              <c:ext xmlns:c16="http://schemas.microsoft.com/office/drawing/2014/chart" uri="{C3380CC4-5D6E-409C-BE32-E72D297353CC}">
                <c16:uniqueId val="{00000004-F873-40E8-A2DE-018583ECC120}"/>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检查了解不全</c:v>
                </c:pt>
                <c:pt idx="1">
                  <c:v>功能锻炼不到位</c:v>
                </c:pt>
                <c:pt idx="2">
                  <c:v>未及时评估</c:v>
                </c:pt>
                <c:pt idx="3">
                  <c:v>其他</c:v>
                </c:pt>
                <c:pt idx="4">
                  <c:v>未关注异常情况</c:v>
                </c:pt>
              </c:strCache>
            </c:strRef>
          </c:cat>
          <c:val>
            <c:numRef>
              <c:f>Sheet1!$B$3:$B$7</c:f>
              <c:numCache>
                <c:formatCode>General</c:formatCode>
                <c:ptCount val="5"/>
                <c:pt idx="0">
                  <c:v>10</c:v>
                </c:pt>
                <c:pt idx="1">
                  <c:v>9</c:v>
                </c:pt>
                <c:pt idx="2">
                  <c:v>7</c:v>
                </c:pt>
                <c:pt idx="3">
                  <c:v>5</c:v>
                </c:pt>
                <c:pt idx="4">
                  <c:v>0</c:v>
                </c:pt>
              </c:numCache>
            </c:numRef>
          </c:val>
          <c:extLst>
            <c:ext xmlns:c16="http://schemas.microsoft.com/office/drawing/2014/chart" uri="{C3380CC4-5D6E-409C-BE32-E72D297353CC}">
              <c16:uniqueId val="{00000005-F873-40E8-A2DE-018583ECC120}"/>
            </c:ext>
          </c:extLst>
        </c:ser>
        <c:dLbls>
          <c:showLegendKey val="0"/>
          <c:showVal val="0"/>
          <c:showCatName val="0"/>
          <c:showSerName val="0"/>
          <c:showPercent val="0"/>
          <c:showBubbleSize val="0"/>
        </c:dLbls>
        <c:gapWidth val="0"/>
        <c:axId val="-299072624"/>
        <c:axId val="-299066096"/>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6.2914045376574121E-2"/>
                  <c:y val="6.1350126769212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73-40E8-A2DE-018583ECC120}"/>
                </c:ext>
              </c:extLst>
            </c:dLbl>
            <c:dLbl>
              <c:idx val="3"/>
              <c:layout>
                <c:manualLayout>
                  <c:x val="-8.0836748738624536E-2"/>
                  <c:y val="5.0102350094120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73-40E8-A2DE-018583ECC120}"/>
                </c:ext>
              </c:extLst>
            </c:dLbl>
            <c:dLbl>
              <c:idx val="4"/>
              <c:layout>
                <c:manualLayout>
                  <c:x val="-4.8304395760946514E-2"/>
                  <c:y val="5.0402222229179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73-40E8-A2DE-018583ECC120}"/>
                </c:ext>
              </c:extLst>
            </c:dLbl>
            <c:numFmt formatCode="0.00%" sourceLinked="0"/>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检查了解不全</c:v>
                </c:pt>
                <c:pt idx="1">
                  <c:v>功能锻炼不到位</c:v>
                </c:pt>
                <c:pt idx="2">
                  <c:v>未及时评估</c:v>
                </c:pt>
                <c:pt idx="3">
                  <c:v>其他</c:v>
                </c:pt>
                <c:pt idx="4">
                  <c:v>未关注异常情况</c:v>
                </c:pt>
              </c:strCache>
            </c:strRef>
          </c:cat>
          <c:val>
            <c:numRef>
              <c:f>Sheet1!$D$3:$D$7</c:f>
              <c:numCache>
                <c:formatCode>0.00%</c:formatCode>
                <c:ptCount val="5"/>
                <c:pt idx="0">
                  <c:v>0.32260000000000005</c:v>
                </c:pt>
                <c:pt idx="1">
                  <c:v>0.61290000000000011</c:v>
                </c:pt>
                <c:pt idx="2">
                  <c:v>0.83870000000000011</c:v>
                </c:pt>
                <c:pt idx="3">
                  <c:v>1</c:v>
                </c:pt>
                <c:pt idx="4">
                  <c:v>1</c:v>
                </c:pt>
              </c:numCache>
            </c:numRef>
          </c:val>
          <c:smooth val="0"/>
          <c:extLst>
            <c:ext xmlns:c16="http://schemas.microsoft.com/office/drawing/2014/chart" uri="{C3380CC4-5D6E-409C-BE32-E72D297353CC}">
              <c16:uniqueId val="{0000000B-F873-40E8-A2DE-018583ECC120}"/>
            </c:ext>
          </c:extLst>
        </c:ser>
        <c:dLbls>
          <c:showLegendKey val="0"/>
          <c:showVal val="0"/>
          <c:showCatName val="0"/>
          <c:showSerName val="0"/>
          <c:showPercent val="0"/>
          <c:showBubbleSize val="0"/>
        </c:dLbls>
        <c:marker val="1"/>
        <c:smooth val="0"/>
        <c:axId val="-299073712"/>
        <c:axId val="-299066640"/>
      </c:lineChart>
      <c:catAx>
        <c:axId val="-299072624"/>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299066096"/>
        <c:crosses val="autoZero"/>
        <c:auto val="0"/>
        <c:lblAlgn val="ctr"/>
        <c:lblOffset val="100"/>
        <c:noMultiLvlLbl val="0"/>
      </c:catAx>
      <c:valAx>
        <c:axId val="-299066096"/>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299072624"/>
        <c:crosses val="autoZero"/>
        <c:crossBetween val="between"/>
        <c:majorUnit val="5"/>
      </c:valAx>
      <c:catAx>
        <c:axId val="-299073712"/>
        <c:scaling>
          <c:orientation val="minMax"/>
        </c:scaling>
        <c:delete val="1"/>
        <c:axPos val="b"/>
        <c:numFmt formatCode="General" sourceLinked="1"/>
        <c:majorTickMark val="out"/>
        <c:minorTickMark val="none"/>
        <c:tickLblPos val="none"/>
        <c:crossAx val="-299066640"/>
        <c:crosses val="autoZero"/>
        <c:auto val="0"/>
        <c:lblAlgn val="ctr"/>
        <c:lblOffset val="100"/>
        <c:noMultiLvlLbl val="0"/>
      </c:catAx>
      <c:valAx>
        <c:axId val="-299066640"/>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299073712"/>
        <c:crosses val="max"/>
        <c:crossBetween val="between"/>
        <c:majorUnit val="0.2"/>
      </c:valAx>
      <c:spPr>
        <a:noFill/>
        <a:ln w="14358">
          <a:solidFill>
            <a:schemeClr val="bg1">
              <a:lumMod val="85000"/>
            </a:schemeClr>
          </a:solidFill>
          <a:prstDash val="solid"/>
        </a:ln>
      </c:spPr>
    </c:plotArea>
    <c:plotVisOnly val="1"/>
    <c:dispBlanksAs val="gap"/>
    <c:showDLblsOverMax val="0"/>
  </c:chart>
  <c:spPr>
    <a:no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603B-484F-BFD6-EB3BCE12FB00}"/>
              </c:ext>
            </c:extLst>
          </c:dPt>
          <c:dPt>
            <c:idx val="1"/>
            <c:invertIfNegative val="0"/>
            <c:bubble3D val="0"/>
            <c:spPr>
              <a:solidFill>
                <a:srgbClr val="53CEB5"/>
              </a:solidFill>
              <a:ln>
                <a:noFill/>
              </a:ln>
              <a:effectLst/>
            </c:spPr>
            <c:extLst>
              <c:ext xmlns:c16="http://schemas.microsoft.com/office/drawing/2014/chart" uri="{C3380CC4-5D6E-409C-BE32-E72D297353CC}">
                <c16:uniqueId val="{00000001-603B-484F-BFD6-EB3BCE12FB00}"/>
              </c:ext>
            </c:extLst>
          </c:dPt>
          <c:dLbls>
            <c:numFmt formatCode="0.0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0.86670000000000014</c:v>
                </c:pt>
                <c:pt idx="1">
                  <c:v>0.96670000000000011</c:v>
                </c:pt>
              </c:numCache>
            </c:numRef>
          </c:val>
          <c:extLst>
            <c:ext xmlns:c16="http://schemas.microsoft.com/office/drawing/2014/chart" uri="{C3380CC4-5D6E-409C-BE32-E72D297353CC}">
              <c16:uniqueId val="{00000002-603B-484F-BFD6-EB3BCE12FB00}"/>
            </c:ext>
          </c:extLst>
        </c:ser>
        <c:dLbls>
          <c:showLegendKey val="0"/>
          <c:showVal val="0"/>
          <c:showCatName val="0"/>
          <c:showSerName val="0"/>
          <c:showPercent val="0"/>
          <c:showBubbleSize val="0"/>
        </c:dLbls>
        <c:gapWidth val="50"/>
        <c:axId val="-299073168"/>
        <c:axId val="-299072080"/>
      </c:barChart>
      <c:catAx>
        <c:axId val="-29907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299072080"/>
        <c:crosses val="autoZero"/>
        <c:auto val="1"/>
        <c:lblAlgn val="ctr"/>
        <c:lblOffset val="100"/>
        <c:tickLblSkip val="1"/>
        <c:noMultiLvlLbl val="0"/>
      </c:catAx>
      <c:valAx>
        <c:axId val="-299072080"/>
        <c:scaling>
          <c:orientation val="minMax"/>
          <c:max val="1"/>
          <c:min val="0"/>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2990731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86330642762201"/>
          <c:y val="0.10190763840073699"/>
          <c:w val="0.48432064732364216"/>
          <c:h val="0.80688036754325998"/>
        </c:manualLayout>
      </c:layout>
      <c:radarChart>
        <c:radarStyle val="marker"/>
        <c:varyColors val="0"/>
        <c:ser>
          <c:idx val="3"/>
          <c:order val="0"/>
          <c:tx>
            <c:strRef>
              <c:f>Sheet1!$A$5</c:f>
              <c:strCache>
                <c:ptCount val="1"/>
                <c:pt idx="0">
                  <c:v>改善前</c:v>
                </c:pt>
              </c:strCache>
            </c:strRef>
          </c:tx>
          <c:spPr>
            <a:ln w="38100" cap="rnd" cmpd="sng" algn="ctr">
              <a:solidFill>
                <a:srgbClr val="E81479"/>
              </a:solidFill>
              <a:prstDash val="solid"/>
              <a:round/>
            </a:ln>
          </c:spPr>
          <c:marker>
            <c:symbol val="none"/>
          </c:marker>
          <c:cat>
            <c:strRef>
              <c:f>Sheet1!$B$1:$G$1</c:f>
              <c:strCache>
                <c:ptCount val="6"/>
                <c:pt idx="0">
                  <c:v>责任心</c:v>
                </c:pt>
                <c:pt idx="1">
                  <c:v>责任荣誉</c:v>
                </c:pt>
                <c:pt idx="2">
                  <c:v>团队精神</c:v>
                </c:pt>
                <c:pt idx="3">
                  <c:v>解决问题</c:v>
                </c:pt>
                <c:pt idx="4">
                  <c:v>沟通能力</c:v>
                </c:pt>
                <c:pt idx="5">
                  <c:v>品管手法</c:v>
                </c:pt>
              </c:strCache>
            </c:strRef>
          </c:cat>
          <c:val>
            <c:numRef>
              <c:f>Sheet1!$B$5:$G$5</c:f>
              <c:numCache>
                <c:formatCode>General</c:formatCode>
                <c:ptCount val="6"/>
                <c:pt idx="0">
                  <c:v>3.1</c:v>
                </c:pt>
                <c:pt idx="1">
                  <c:v>2.8</c:v>
                </c:pt>
                <c:pt idx="2">
                  <c:v>2.9</c:v>
                </c:pt>
                <c:pt idx="3">
                  <c:v>2.6</c:v>
                </c:pt>
                <c:pt idx="4">
                  <c:v>2.7</c:v>
                </c:pt>
                <c:pt idx="5">
                  <c:v>2.2999999999999998</c:v>
                </c:pt>
              </c:numCache>
            </c:numRef>
          </c:val>
          <c:extLst>
            <c:ext xmlns:c16="http://schemas.microsoft.com/office/drawing/2014/chart" uri="{C3380CC4-5D6E-409C-BE32-E72D297353CC}">
              <c16:uniqueId val="{00000000-164E-4031-94B6-1F4B73639AB1}"/>
            </c:ext>
          </c:extLst>
        </c:ser>
        <c:ser>
          <c:idx val="5"/>
          <c:order val="1"/>
          <c:tx>
            <c:strRef>
              <c:f>Sheet1!$A$11</c:f>
              <c:strCache>
                <c:ptCount val="1"/>
                <c:pt idx="0">
                  <c:v>改善后</c:v>
                </c:pt>
              </c:strCache>
            </c:strRef>
          </c:tx>
          <c:spPr>
            <a:ln w="38100" cap="rnd" cmpd="sng" algn="ctr">
              <a:solidFill>
                <a:srgbClr val="00ACDE"/>
              </a:solidFill>
              <a:prstDash val="solid"/>
              <a:round/>
            </a:ln>
          </c:spPr>
          <c:marker>
            <c:symbol val="none"/>
          </c:marker>
          <c:cat>
            <c:strRef>
              <c:f>Sheet1!$B$1:$G$1</c:f>
              <c:strCache>
                <c:ptCount val="6"/>
                <c:pt idx="0">
                  <c:v>责任心</c:v>
                </c:pt>
                <c:pt idx="1">
                  <c:v>责任荣誉</c:v>
                </c:pt>
                <c:pt idx="2">
                  <c:v>团队精神</c:v>
                </c:pt>
                <c:pt idx="3">
                  <c:v>解决问题</c:v>
                </c:pt>
                <c:pt idx="4">
                  <c:v>沟通能力</c:v>
                </c:pt>
                <c:pt idx="5">
                  <c:v>品管手法</c:v>
                </c:pt>
              </c:strCache>
            </c:strRef>
          </c:cat>
          <c:val>
            <c:numRef>
              <c:f>Sheet1!$B$11:$G$11</c:f>
              <c:numCache>
                <c:formatCode>General</c:formatCode>
                <c:ptCount val="6"/>
                <c:pt idx="0">
                  <c:v>3.8</c:v>
                </c:pt>
                <c:pt idx="1">
                  <c:v>3.5</c:v>
                </c:pt>
                <c:pt idx="2">
                  <c:v>4.0999999999999996</c:v>
                </c:pt>
                <c:pt idx="3">
                  <c:v>3.6</c:v>
                </c:pt>
                <c:pt idx="4">
                  <c:v>3.5</c:v>
                </c:pt>
                <c:pt idx="5">
                  <c:v>3.5</c:v>
                </c:pt>
              </c:numCache>
            </c:numRef>
          </c:val>
          <c:extLst>
            <c:ext xmlns:c16="http://schemas.microsoft.com/office/drawing/2014/chart" uri="{C3380CC4-5D6E-409C-BE32-E72D297353CC}">
              <c16:uniqueId val="{00000001-164E-4031-94B6-1F4B73639AB1}"/>
            </c:ext>
          </c:extLst>
        </c:ser>
        <c:dLbls>
          <c:showLegendKey val="0"/>
          <c:showVal val="0"/>
          <c:showCatName val="0"/>
          <c:showSerName val="0"/>
          <c:showPercent val="0"/>
          <c:showBubbleSize val="0"/>
        </c:dLbls>
        <c:axId val="-299071536"/>
        <c:axId val="-299074800"/>
      </c:radarChart>
      <c:catAx>
        <c:axId val="-299071536"/>
        <c:scaling>
          <c:orientation val="minMax"/>
        </c:scaling>
        <c:delete val="0"/>
        <c:axPos val="b"/>
        <c:majorGridlines/>
        <c:numFmt formatCode="General" sourceLinked="1"/>
        <c:majorTickMark val="out"/>
        <c:minorTickMark val="none"/>
        <c:tickLblPos val="nextTo"/>
        <c:txPr>
          <a:bodyPr rot="0" vert="horz"/>
          <a:lstStyle/>
          <a:p>
            <a:pPr>
              <a:defRPr/>
            </a:pPr>
            <a:endParaRPr lang="zh-CN"/>
          </a:p>
        </c:txPr>
        <c:crossAx val="-299074800"/>
        <c:crosses val="autoZero"/>
        <c:auto val="0"/>
        <c:lblAlgn val="ctr"/>
        <c:lblOffset val="100"/>
        <c:noMultiLvlLbl val="0"/>
      </c:catAx>
      <c:valAx>
        <c:axId val="-299074800"/>
        <c:scaling>
          <c:orientation val="minMax"/>
        </c:scaling>
        <c:delete val="0"/>
        <c:axPos val="l"/>
        <c:majorGridlines>
          <c:spPr>
            <a:ln w="6350" cap="flat" cmpd="sng" algn="ctr">
              <a:solidFill>
                <a:schemeClr val="bg1">
                  <a:lumMod val="85000"/>
                </a:schemeClr>
              </a:solidFill>
              <a:prstDash val="solid"/>
              <a:round/>
            </a:ln>
          </c:spPr>
        </c:majorGridlines>
        <c:numFmt formatCode="General" sourceLinked="1"/>
        <c:majorTickMark val="cross"/>
        <c:minorTickMark val="none"/>
        <c:tickLblPos val="nextTo"/>
        <c:spPr>
          <a:ln w="6350" cap="flat" cmpd="sng" algn="ctr">
            <a:solidFill>
              <a:schemeClr val="bg1">
                <a:lumMod val="85000"/>
              </a:schemeClr>
            </a:solidFill>
            <a:prstDash val="solid"/>
            <a:round/>
          </a:ln>
        </c:spPr>
        <c:txPr>
          <a:bodyPr rot="0" vert="horz"/>
          <a:lstStyle/>
          <a:p>
            <a:pPr>
              <a:defRPr/>
            </a:pPr>
            <a:endParaRPr lang="zh-CN"/>
          </a:p>
        </c:txPr>
        <c:crossAx val="-299071536"/>
        <c:crosses val="autoZero"/>
        <c:crossBetween val="between"/>
      </c:valAx>
      <c:spPr>
        <a:noFill/>
        <a:ln w="29683">
          <a:noFill/>
        </a:ln>
      </c:spPr>
    </c:plotArea>
    <c:legend>
      <c:legendPos val="r"/>
      <c:layout>
        <c:manualLayout>
          <c:xMode val="edge"/>
          <c:yMode val="edge"/>
          <c:x val="0.61458966565349515"/>
          <c:y val="0.87687005839169518"/>
          <c:w val="0.19365079365079399"/>
          <c:h val="9.3770814838177313E-2"/>
        </c:manualLayout>
      </c:layout>
      <c:overlay val="0"/>
      <c:spPr>
        <a:noFill/>
        <a:ln w="3710">
          <a:noFill/>
          <a:prstDash val="solid"/>
        </a:ln>
      </c:spPr>
      <c:txPr>
        <a:bodyPr rot="0" vert="horz"/>
        <a:lstStyle/>
        <a:p>
          <a:pPr>
            <a:defRPr/>
          </a:pPr>
          <a:endParaRPr lang="zh-CN"/>
        </a:p>
      </c:txPr>
    </c:legend>
    <c:plotVisOnly val="1"/>
    <c:dispBlanksAs val="gap"/>
    <c:showDLblsOverMax val="0"/>
  </c:chart>
  <c:spPr>
    <a:noFill/>
    <a:ln>
      <a:noFill/>
    </a:ln>
  </c:spPr>
  <c:txPr>
    <a:bodyPr/>
    <a:lstStyle/>
    <a:p>
      <a:pPr>
        <a:defRPr lang="zh-CN" sz="2105" b="1" i="0" u="none" strike="noStrike" baseline="0">
          <a:solidFill>
            <a:schemeClr val="tx1"/>
          </a:solidFill>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83004919015424E-2"/>
          <c:y val="4.8705182980143105E-2"/>
          <c:w val="0.83899745762825018"/>
          <c:h val="0.58534928954231091"/>
        </c:manualLayout>
      </c:layout>
      <c:barChart>
        <c:barDir val="col"/>
        <c:grouping val="clustered"/>
        <c:varyColors val="0"/>
        <c:ser>
          <c:idx val="1"/>
          <c:order val="0"/>
          <c:tx>
            <c:strRef>
              <c:f>Sheet1!$B$2</c:f>
              <c:strCache>
                <c:ptCount val="1"/>
                <c:pt idx="0">
                  <c:v>发生数</c:v>
                </c:pt>
              </c:strCache>
            </c:strRef>
          </c:tx>
          <c:spPr>
            <a:solidFill>
              <a:srgbClr val="00A2FF"/>
            </a:solidFill>
            <a:ln w="14358">
              <a:noFill/>
              <a:prstDash val="solid"/>
            </a:ln>
          </c:spPr>
          <c:invertIfNegative val="0"/>
          <c:dPt>
            <c:idx val="0"/>
            <c:invertIfNegative val="0"/>
            <c:bubble3D val="0"/>
            <c:spPr>
              <a:solidFill>
                <a:srgbClr val="F15F46"/>
              </a:solidFill>
              <a:ln w="14358">
                <a:noFill/>
                <a:prstDash val="solid"/>
              </a:ln>
            </c:spPr>
            <c:extLst>
              <c:ext xmlns:c16="http://schemas.microsoft.com/office/drawing/2014/chart" uri="{C3380CC4-5D6E-409C-BE32-E72D297353CC}">
                <c16:uniqueId val="{00000000-44BB-40E7-B693-DE3ABD9CF81C}"/>
              </c:ext>
            </c:extLst>
          </c:dPt>
          <c:dPt>
            <c:idx val="1"/>
            <c:invertIfNegative val="0"/>
            <c:bubble3D val="0"/>
            <c:spPr>
              <a:solidFill>
                <a:srgbClr val="53CEB5"/>
              </a:solidFill>
              <a:ln w="14358">
                <a:noFill/>
                <a:prstDash val="solid"/>
              </a:ln>
            </c:spPr>
            <c:extLst>
              <c:ext xmlns:c16="http://schemas.microsoft.com/office/drawing/2014/chart" uri="{C3380CC4-5D6E-409C-BE32-E72D297353CC}">
                <c16:uniqueId val="{00000001-44BB-40E7-B693-DE3ABD9CF81C}"/>
              </c:ext>
            </c:extLst>
          </c:dPt>
          <c:dPt>
            <c:idx val="2"/>
            <c:invertIfNegative val="0"/>
            <c:bubble3D val="0"/>
            <c:spPr>
              <a:solidFill>
                <a:srgbClr val="FBB709"/>
              </a:solidFill>
              <a:ln w="14358">
                <a:noFill/>
                <a:prstDash val="solid"/>
              </a:ln>
            </c:spPr>
            <c:extLst>
              <c:ext xmlns:c16="http://schemas.microsoft.com/office/drawing/2014/chart" uri="{C3380CC4-5D6E-409C-BE32-E72D297353CC}">
                <c16:uniqueId val="{00000002-44BB-40E7-B693-DE3ABD9CF81C}"/>
              </c:ext>
            </c:extLst>
          </c:dPt>
          <c:dPt>
            <c:idx val="3"/>
            <c:invertIfNegative val="0"/>
            <c:bubble3D val="0"/>
            <c:spPr>
              <a:solidFill>
                <a:srgbClr val="00ACDE"/>
              </a:solidFill>
              <a:ln w="14358">
                <a:noFill/>
                <a:prstDash val="solid"/>
              </a:ln>
            </c:spPr>
            <c:extLst>
              <c:ext xmlns:c16="http://schemas.microsoft.com/office/drawing/2014/chart" uri="{C3380CC4-5D6E-409C-BE32-E72D297353CC}">
                <c16:uniqueId val="{00000003-44BB-40E7-B693-DE3ABD9CF81C}"/>
              </c:ext>
            </c:extLst>
          </c:dPt>
          <c:dPt>
            <c:idx val="4"/>
            <c:invertIfNegative val="0"/>
            <c:bubble3D val="0"/>
            <c:spPr>
              <a:solidFill>
                <a:srgbClr val="E81479"/>
              </a:solidFill>
              <a:ln w="14358">
                <a:noFill/>
                <a:prstDash val="solid"/>
              </a:ln>
            </c:spPr>
            <c:extLst>
              <c:ext xmlns:c16="http://schemas.microsoft.com/office/drawing/2014/chart" uri="{C3380CC4-5D6E-409C-BE32-E72D297353CC}">
                <c16:uniqueId val="{00000004-44BB-40E7-B693-DE3ABD9CF81C}"/>
              </c:ext>
            </c:extLst>
          </c:dPt>
          <c:dLbls>
            <c:spPr>
              <a:noFill/>
              <a:ln>
                <a:noFill/>
              </a:ln>
              <a:effectLst/>
            </c:spPr>
            <c:txPr>
              <a:bodyPr rot="0" vert="horz"/>
              <a:lstStyle/>
              <a:p>
                <a:pPr>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Sheet1!$B$3:$B$7</c:f>
              <c:numCache>
                <c:formatCode>General</c:formatCode>
                <c:ptCount val="5"/>
                <c:pt idx="0">
                  <c:v>22</c:v>
                </c:pt>
                <c:pt idx="1">
                  <c:v>20</c:v>
                </c:pt>
                <c:pt idx="2">
                  <c:v>10</c:v>
                </c:pt>
                <c:pt idx="3">
                  <c:v>5</c:v>
                </c:pt>
                <c:pt idx="4">
                  <c:v>3</c:v>
                </c:pt>
              </c:numCache>
            </c:numRef>
          </c:val>
          <c:extLst>
            <c:ext xmlns:c16="http://schemas.microsoft.com/office/drawing/2014/chart" uri="{C3380CC4-5D6E-409C-BE32-E72D297353CC}">
              <c16:uniqueId val="{00000005-44BB-40E7-B693-DE3ABD9CF81C}"/>
            </c:ext>
          </c:extLst>
        </c:ser>
        <c:dLbls>
          <c:showLegendKey val="0"/>
          <c:showVal val="0"/>
          <c:showCatName val="0"/>
          <c:showSerName val="0"/>
          <c:showPercent val="0"/>
          <c:showBubbleSize val="0"/>
        </c:dLbls>
        <c:gapWidth val="0"/>
        <c:axId val="-536518512"/>
        <c:axId val="-536529392"/>
      </c:barChart>
      <c:lineChart>
        <c:grouping val="standard"/>
        <c:varyColors val="0"/>
        <c:ser>
          <c:idx val="0"/>
          <c:order val="1"/>
          <c:tx>
            <c:strRef>
              <c:f>Sheet1!$D$2</c:f>
              <c:strCache>
                <c:ptCount val="1"/>
                <c:pt idx="0">
                  <c:v>累计百分比</c:v>
                </c:pt>
              </c:strCache>
            </c:strRef>
          </c:tx>
          <c:spPr>
            <a:ln w="22225" cap="rnd" cmpd="sng" algn="ctr">
              <a:solidFill>
                <a:srgbClr val="7ED13B"/>
              </a:solidFill>
              <a:prstDash val="solid"/>
              <a:round/>
            </a:ln>
          </c:spPr>
          <c:marker>
            <c:symbol val="circle"/>
            <c:size val="7"/>
            <c:spPr>
              <a:solidFill>
                <a:srgbClr val="7ED13B"/>
              </a:solidFill>
              <a:ln w="22225" cap="flat" cmpd="sng" algn="ctr">
                <a:solidFill>
                  <a:srgbClr val="7ED13B"/>
                </a:solidFill>
                <a:prstDash val="solid"/>
                <a:round/>
              </a:ln>
            </c:spPr>
          </c:marker>
          <c:dLbls>
            <c:dLbl>
              <c:idx val="1"/>
              <c:layout>
                <c:manualLayout>
                  <c:x val="-4.4366379100881606E-2"/>
                  <c:y val="5.2830269688137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BB-40E7-B693-DE3ABD9CF81C}"/>
                </c:ext>
              </c:extLst>
            </c:dLbl>
            <c:dLbl>
              <c:idx val="4"/>
              <c:layout>
                <c:manualLayout>
                  <c:x val="-4.8304395760946514E-2"/>
                  <c:y val="5.04022222291792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BB-40E7-B693-DE3ABD9CF81C}"/>
                </c:ext>
              </c:extLst>
            </c:dLbl>
            <c:spPr>
              <a:noFill/>
              <a:ln>
                <a:noFill/>
              </a:ln>
              <a:effectLst/>
            </c:spPr>
            <c:txPr>
              <a:bodyPr rot="0" vert="horz"/>
              <a:lstStyle/>
              <a:p>
                <a:pPr>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检查了解不全</c:v>
                </c:pt>
                <c:pt idx="1">
                  <c:v>功能锻炼不到位</c:v>
                </c:pt>
                <c:pt idx="2">
                  <c:v>未及时评估</c:v>
                </c:pt>
                <c:pt idx="3">
                  <c:v>未关注异常情况</c:v>
                </c:pt>
                <c:pt idx="4">
                  <c:v>其他</c:v>
                </c:pt>
              </c:strCache>
            </c:strRef>
          </c:cat>
          <c:val>
            <c:numRef>
              <c:f>Sheet1!$D$3:$D$7</c:f>
              <c:numCache>
                <c:formatCode>0.00%</c:formatCode>
                <c:ptCount val="5"/>
                <c:pt idx="0">
                  <c:v>0.33670000000000005</c:v>
                </c:pt>
                <c:pt idx="1">
                  <c:v>0.70000000000000007</c:v>
                </c:pt>
                <c:pt idx="2">
                  <c:v>0.86670000000000014</c:v>
                </c:pt>
                <c:pt idx="3">
                  <c:v>0.95000000000000007</c:v>
                </c:pt>
                <c:pt idx="4">
                  <c:v>1</c:v>
                </c:pt>
              </c:numCache>
            </c:numRef>
          </c:val>
          <c:smooth val="0"/>
          <c:extLst>
            <c:ext xmlns:c16="http://schemas.microsoft.com/office/drawing/2014/chart" uri="{C3380CC4-5D6E-409C-BE32-E72D297353CC}">
              <c16:uniqueId val="{0000000A-44BB-40E7-B693-DE3ABD9CF81C}"/>
            </c:ext>
          </c:extLst>
        </c:ser>
        <c:dLbls>
          <c:showLegendKey val="0"/>
          <c:showVal val="0"/>
          <c:showCatName val="0"/>
          <c:showSerName val="0"/>
          <c:showPercent val="0"/>
          <c:showBubbleSize val="0"/>
        </c:dLbls>
        <c:marker val="1"/>
        <c:smooth val="0"/>
        <c:axId val="-536517968"/>
        <c:axId val="-536521232"/>
      </c:lineChart>
      <c:catAx>
        <c:axId val="-536518512"/>
        <c:scaling>
          <c:orientation val="minMax"/>
        </c:scaling>
        <c:delete val="0"/>
        <c:axPos val="b"/>
        <c:numFmt formatCode="General" sourceLinked="1"/>
        <c:majorTickMark val="none"/>
        <c:minorTickMark val="none"/>
        <c:tickLblPos val="nextTo"/>
        <c:spPr>
          <a:ln w="3590" cap="flat" cmpd="sng" algn="ctr">
            <a:noFill/>
            <a:prstDash val="solid"/>
            <a:round/>
          </a:ln>
        </c:spPr>
        <c:txPr>
          <a:bodyPr rot="-2700000" vert="horz"/>
          <a:lstStyle/>
          <a:p>
            <a:pPr>
              <a:defRPr/>
            </a:pPr>
            <a:endParaRPr lang="zh-CN"/>
          </a:p>
        </c:txPr>
        <c:crossAx val="-536529392"/>
        <c:crosses val="autoZero"/>
        <c:auto val="0"/>
        <c:lblAlgn val="ctr"/>
        <c:lblOffset val="100"/>
        <c:noMultiLvlLbl val="0"/>
      </c:catAx>
      <c:valAx>
        <c:axId val="-536529392"/>
        <c:scaling>
          <c:orientation val="minMax"/>
          <c:max val="25"/>
        </c:scaling>
        <c:delete val="0"/>
        <c:axPos val="l"/>
        <c:majorGridlines>
          <c:spPr>
            <a:ln w="6350" cap="flat" cmpd="sng" algn="ctr">
              <a:solidFill>
                <a:schemeClr val="bg1">
                  <a:lumMod val="85000"/>
                </a:schemeClr>
              </a:solidFill>
              <a:prstDash val="solid"/>
              <a:round/>
            </a:ln>
          </c:spPr>
        </c:majorGridlines>
        <c:numFmt formatCode="General" sourceLinked="1"/>
        <c:majorTickMark val="out"/>
        <c:minorTickMark val="none"/>
        <c:tickLblPos val="nextTo"/>
        <c:spPr>
          <a:ln w="3590" cap="flat" cmpd="sng" algn="ctr">
            <a:noFill/>
            <a:prstDash val="solid"/>
            <a:round/>
          </a:ln>
        </c:spPr>
        <c:txPr>
          <a:bodyPr rot="0" vert="horz"/>
          <a:lstStyle/>
          <a:p>
            <a:pPr>
              <a:defRPr/>
            </a:pPr>
            <a:endParaRPr lang="zh-CN"/>
          </a:p>
        </c:txPr>
        <c:crossAx val="-536518512"/>
        <c:crosses val="autoZero"/>
        <c:crossBetween val="between"/>
        <c:majorUnit val="5"/>
      </c:valAx>
      <c:catAx>
        <c:axId val="-536517968"/>
        <c:scaling>
          <c:orientation val="minMax"/>
        </c:scaling>
        <c:delete val="1"/>
        <c:axPos val="b"/>
        <c:numFmt formatCode="General" sourceLinked="1"/>
        <c:majorTickMark val="out"/>
        <c:minorTickMark val="none"/>
        <c:tickLblPos val="none"/>
        <c:crossAx val="-536521232"/>
        <c:crosses val="autoZero"/>
        <c:auto val="0"/>
        <c:lblAlgn val="ctr"/>
        <c:lblOffset val="100"/>
        <c:noMultiLvlLbl val="0"/>
      </c:catAx>
      <c:valAx>
        <c:axId val="-536521232"/>
        <c:scaling>
          <c:orientation val="minMax"/>
          <c:max val="1"/>
        </c:scaling>
        <c:delete val="0"/>
        <c:axPos val="r"/>
        <c:numFmt formatCode="0.00%" sourceLinked="1"/>
        <c:majorTickMark val="out"/>
        <c:minorTickMark val="none"/>
        <c:tickLblPos val="nextTo"/>
        <c:spPr>
          <a:ln w="3590" cap="flat" cmpd="sng" algn="ctr">
            <a:noFill/>
            <a:prstDash val="solid"/>
            <a:round/>
          </a:ln>
        </c:spPr>
        <c:txPr>
          <a:bodyPr rot="0" vert="horz"/>
          <a:lstStyle/>
          <a:p>
            <a:pPr>
              <a:defRPr/>
            </a:pPr>
            <a:endParaRPr lang="zh-CN"/>
          </a:p>
        </c:txPr>
        <c:crossAx val="-536517968"/>
        <c:crosses val="max"/>
        <c:crossBetween val="between"/>
        <c:majorUnit val="0.2"/>
      </c:valAx>
      <c:spPr>
        <a:noFill/>
        <a:ln w="14358">
          <a:solidFill>
            <a:schemeClr val="bg1">
              <a:lumMod val="85000"/>
            </a:schemeClr>
          </a:solidFill>
          <a:prstDash val="solid"/>
        </a:ln>
      </c:spPr>
    </c:plotArea>
    <c:plotVisOnly val="1"/>
    <c:dispBlanksAs val="gap"/>
    <c:showDLblsOverMax val="0"/>
  </c:chart>
  <c:spPr>
    <a:solidFill>
      <a:srgbClr val="FFFFFF"/>
    </a:solidFill>
    <a:ln w="3590">
      <a:noFill/>
      <a:prstDash val="solid"/>
    </a:ln>
  </c:spPr>
  <c:txPr>
    <a:bodyPr/>
    <a:lstStyle/>
    <a:p>
      <a:pPr>
        <a:defRPr lang="zh-CN" sz="1020" b="0" i="0" u="none" strike="noStrike" baseline="0">
          <a:solidFill>
            <a:srgbClr val="000000"/>
          </a:solidFill>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53480179559112E-2"/>
          <c:y val="4.1870356722251811E-2"/>
          <c:w val="0.9093465198204409"/>
          <c:h val="0.79656673925363686"/>
        </c:manualLayout>
      </c:layout>
      <c:barChart>
        <c:barDir val="col"/>
        <c:grouping val="clustered"/>
        <c:varyColors val="0"/>
        <c:ser>
          <c:idx val="0"/>
          <c:order val="0"/>
          <c:tx>
            <c:strRef>
              <c:f>Sheet1!$B$1</c:f>
              <c:strCache>
                <c:ptCount val="1"/>
                <c:pt idx="0">
                  <c:v>系列 1</c:v>
                </c:pt>
              </c:strCache>
            </c:strRef>
          </c:tx>
          <c:spPr>
            <a:solidFill>
              <a:srgbClr val="53CEB5"/>
            </a:solidFill>
            <a:ln>
              <a:noFill/>
            </a:ln>
            <a:effectLst/>
            <a:sp3d/>
          </c:spPr>
          <c:invertIfNegative val="0"/>
          <c:dPt>
            <c:idx val="1"/>
            <c:invertIfNegative val="0"/>
            <c:bubble3D val="0"/>
            <c:spPr>
              <a:solidFill>
                <a:srgbClr val="F15F46"/>
              </a:solidFill>
              <a:ln>
                <a:noFill/>
              </a:ln>
              <a:effectLst/>
              <a:sp3d/>
            </c:spPr>
            <c:extLst>
              <c:ext xmlns:c16="http://schemas.microsoft.com/office/drawing/2014/chart" uri="{C3380CC4-5D6E-409C-BE32-E72D297353CC}">
                <c16:uniqueId val="{00000000-4C70-4299-9B25-B5CAF1E47520}"/>
              </c:ext>
            </c:extLst>
          </c:dPt>
          <c:dLbls>
            <c:dLbl>
              <c:idx val="0"/>
              <c:layout>
                <c:manualLayout>
                  <c:x val="2.3478990719738906E-2"/>
                  <c:y val="0.28620253788224809"/>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C70-4299-9B25-B5CAF1E47520}"/>
                </c:ext>
              </c:extLst>
            </c:dLbl>
            <c:dLbl>
              <c:idx val="1"/>
              <c:layout>
                <c:manualLayout>
                  <c:x val="2.0576675235231604E-2"/>
                  <c:y val="0.23484270702445501"/>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C70-4299-9B25-B5CAF1E47520}"/>
                </c:ext>
              </c:extLst>
            </c:dLbl>
            <c:spPr>
              <a:noFill/>
              <a:ln>
                <a:noFill/>
              </a:ln>
              <a:effectLst/>
            </c:spPr>
            <c:txPr>
              <a:bodyPr rot="0" vert="horz"/>
              <a:lstStyle/>
              <a:p>
                <a:pPr>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cat>
            <c:strRef>
              <c:f>Sheet1!$A$2:$A$3</c:f>
              <c:strCache>
                <c:ptCount val="2"/>
                <c:pt idx="0">
                  <c:v>现状值</c:v>
                </c:pt>
                <c:pt idx="1">
                  <c:v>目标值</c:v>
                </c:pt>
              </c:strCache>
            </c:strRef>
          </c:cat>
          <c:val>
            <c:numRef>
              <c:f>Sheet1!$B$2:$B$3</c:f>
              <c:numCache>
                <c:formatCode>0.00%</c:formatCode>
                <c:ptCount val="2"/>
                <c:pt idx="0" formatCode="0%">
                  <c:v>0.57000000000000006</c:v>
                </c:pt>
                <c:pt idx="1">
                  <c:v>0.77000000000000013</c:v>
                </c:pt>
              </c:numCache>
            </c:numRef>
          </c:val>
          <c:extLst>
            <c:ext xmlns:c16="http://schemas.microsoft.com/office/drawing/2014/chart" uri="{C3380CC4-5D6E-409C-BE32-E72D297353CC}">
              <c16:uniqueId val="{00000002-4C70-4299-9B25-B5CAF1E47520}"/>
            </c:ext>
          </c:extLst>
        </c:ser>
        <c:dLbls>
          <c:showLegendKey val="0"/>
          <c:showVal val="0"/>
          <c:showCatName val="0"/>
          <c:showSerName val="0"/>
          <c:showPercent val="0"/>
          <c:showBubbleSize val="0"/>
        </c:dLbls>
        <c:gapWidth val="150"/>
        <c:axId val="-536522320"/>
        <c:axId val="-536520688"/>
      </c:barChart>
      <c:catAx>
        <c:axId val="-536522320"/>
        <c:scaling>
          <c:orientation val="minMax"/>
        </c:scaling>
        <c:delete val="1"/>
        <c:axPos val="b"/>
        <c:numFmt formatCode="General" sourceLinked="1"/>
        <c:majorTickMark val="none"/>
        <c:minorTickMark val="none"/>
        <c:tickLblPos val="none"/>
        <c:crossAx val="-536520688"/>
        <c:crosses val="autoZero"/>
        <c:auto val="1"/>
        <c:lblAlgn val="ctr"/>
        <c:lblOffset val="100"/>
        <c:noMultiLvlLbl val="0"/>
      </c:catAx>
      <c:valAx>
        <c:axId val="-5365206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vert="horz"/>
          <a:lstStyle/>
          <a:p>
            <a:pPr>
              <a:defRPr/>
            </a:pPr>
            <a:endParaRPr lang="zh-CN"/>
          </a:p>
        </c:txPr>
        <c:crossAx val="-5365223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c:ext xmlns:c16="http://schemas.microsoft.com/office/drawing/2014/chart" uri="{C3380CC4-5D6E-409C-BE32-E72D297353CC}">
                <c16:uniqueId val="{00000000-6A76-430F-954A-33BE8EB13F11}"/>
              </c:ext>
            </c:extLst>
          </c:dPt>
          <c:dPt>
            <c:idx val="1"/>
            <c:bubble3D val="0"/>
            <c:spPr>
              <a:solidFill>
                <a:srgbClr val="00ACDE"/>
              </a:solidFill>
              <a:ln w="19050">
                <a:solidFill>
                  <a:schemeClr val="lt1"/>
                </a:solidFill>
              </a:ln>
              <a:effectLst/>
            </c:spPr>
            <c:extLst>
              <c:ext xmlns:c16="http://schemas.microsoft.com/office/drawing/2014/chart" uri="{C3380CC4-5D6E-409C-BE32-E72D297353CC}">
                <c16:uniqueId val="{00000001-6A76-430F-954A-33BE8EB13F11}"/>
              </c:ext>
            </c:extLst>
          </c:dPt>
          <c:dPt>
            <c:idx val="2"/>
            <c:bubble3D val="0"/>
            <c:spPr>
              <a:solidFill>
                <a:srgbClr val="FBB709"/>
              </a:solidFill>
              <a:ln w="19050">
                <a:solidFill>
                  <a:schemeClr val="lt1"/>
                </a:solidFill>
              </a:ln>
              <a:effectLst/>
            </c:spPr>
            <c:extLst>
              <c:ext xmlns:c16="http://schemas.microsoft.com/office/drawing/2014/chart" uri="{C3380CC4-5D6E-409C-BE32-E72D297353CC}">
                <c16:uniqueId val="{00000002-6A76-430F-954A-33BE8EB13F11}"/>
              </c:ext>
            </c:extLst>
          </c:dPt>
          <c:dPt>
            <c:idx val="3"/>
            <c:bubble3D val="0"/>
            <c:spPr>
              <a:solidFill>
                <a:srgbClr val="F15F46"/>
              </a:solidFill>
              <a:ln w="19050">
                <a:solidFill>
                  <a:schemeClr val="lt1"/>
                </a:solidFill>
              </a:ln>
              <a:effectLst/>
            </c:spPr>
            <c:extLst>
              <c:ext xmlns:c16="http://schemas.microsoft.com/office/drawing/2014/chart" uri="{C3380CC4-5D6E-409C-BE32-E72D297353CC}">
                <c16:uniqueId val="{00000003-6A76-430F-954A-33BE8EB13F11}"/>
              </c:ext>
            </c:extLst>
          </c:dPt>
          <c:dLbls>
            <c:dLbl>
              <c:idx val="0"/>
              <c:tx>
                <c:rich>
                  <a:bodyPr/>
                  <a:lstStyle/>
                  <a:p>
                    <a:r>
                      <a:rPr lang="en-US"/>
                      <a:t>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76-430F-954A-33BE8EB13F11}"/>
                </c:ext>
              </c:extLst>
            </c:dLbl>
            <c:dLbl>
              <c:idx val="1"/>
              <c:tx>
                <c:rich>
                  <a:bodyPr/>
                  <a:lstStyle/>
                  <a:p>
                    <a:r>
                      <a:rPr lang="en-US"/>
                      <a:t>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76-430F-954A-33BE8EB13F11}"/>
                </c:ext>
              </c:extLst>
            </c:dLbl>
            <c:dLbl>
              <c:idx val="2"/>
              <c:tx>
                <c:rich>
                  <a:bodyPr/>
                  <a:lstStyle/>
                  <a:p>
                    <a:r>
                      <a:rPr lang="en-US"/>
                      <a:t>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76-430F-954A-33BE8EB13F11}"/>
                </c:ext>
              </c:extLst>
            </c:dLbl>
            <c:dLbl>
              <c:idx val="3"/>
              <c:tx>
                <c:rich>
                  <a:bodyPr/>
                  <a:lstStyle/>
                  <a:p>
                    <a:r>
                      <a:rPr lang="en-US"/>
                      <a:t>P</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76-430F-954A-33BE8EB13F11}"/>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4-6A76-430F-954A-33BE8EB13F1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E3E4-4ED4-B2ED-0595A28C8DAE}"/>
              </c:ext>
            </c:extLst>
          </c:dPt>
          <c:dPt>
            <c:idx val="1"/>
            <c:invertIfNegative val="0"/>
            <c:bubble3D val="0"/>
            <c:spPr>
              <a:solidFill>
                <a:srgbClr val="53CEB5"/>
              </a:solidFill>
              <a:ln>
                <a:noFill/>
              </a:ln>
              <a:effectLst/>
            </c:spPr>
            <c:extLst>
              <c:ext xmlns:c16="http://schemas.microsoft.com/office/drawing/2014/chart" uri="{C3380CC4-5D6E-409C-BE32-E72D297353CC}">
                <c16:uniqueId val="{00000001-E3E4-4ED4-B2ED-0595A28C8DAE}"/>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0.75000000000000011</c:v>
                </c:pt>
                <c:pt idx="1">
                  <c:v>0.92</c:v>
                </c:pt>
              </c:numCache>
            </c:numRef>
          </c:val>
          <c:extLst>
            <c:ext xmlns:c16="http://schemas.microsoft.com/office/drawing/2014/chart" uri="{C3380CC4-5D6E-409C-BE32-E72D297353CC}">
              <c16:uniqueId val="{00000002-E3E4-4ED4-B2ED-0595A28C8DAE}"/>
            </c:ext>
          </c:extLst>
        </c:ser>
        <c:dLbls>
          <c:showLegendKey val="0"/>
          <c:showVal val="0"/>
          <c:showCatName val="0"/>
          <c:showSerName val="0"/>
          <c:showPercent val="0"/>
          <c:showBubbleSize val="0"/>
        </c:dLbls>
        <c:gapWidth val="100"/>
        <c:axId val="-536517424"/>
        <c:axId val="-536531024"/>
      </c:barChart>
      <c:catAx>
        <c:axId val="-53651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31024"/>
        <c:crosses val="autoZero"/>
        <c:auto val="1"/>
        <c:lblAlgn val="ctr"/>
        <c:lblOffset val="100"/>
        <c:tickLblSkip val="1"/>
        <c:noMultiLvlLbl val="0"/>
      </c:catAx>
      <c:valAx>
        <c:axId val="-536531024"/>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1742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c:ext xmlns:c16="http://schemas.microsoft.com/office/drawing/2014/chart" uri="{C3380CC4-5D6E-409C-BE32-E72D297353CC}">
                <c16:uniqueId val="{00000000-B308-4615-8180-8B4CB89D1A79}"/>
              </c:ext>
            </c:extLst>
          </c:dPt>
          <c:dPt>
            <c:idx val="1"/>
            <c:bubble3D val="0"/>
            <c:spPr>
              <a:solidFill>
                <a:srgbClr val="00ACDE"/>
              </a:solidFill>
              <a:ln w="19050">
                <a:solidFill>
                  <a:schemeClr val="lt1"/>
                </a:solidFill>
              </a:ln>
              <a:effectLst/>
            </c:spPr>
            <c:extLst>
              <c:ext xmlns:c16="http://schemas.microsoft.com/office/drawing/2014/chart" uri="{C3380CC4-5D6E-409C-BE32-E72D297353CC}">
                <c16:uniqueId val="{00000001-B308-4615-8180-8B4CB89D1A79}"/>
              </c:ext>
            </c:extLst>
          </c:dPt>
          <c:dPt>
            <c:idx val="2"/>
            <c:bubble3D val="0"/>
            <c:spPr>
              <a:solidFill>
                <a:srgbClr val="FBB709"/>
              </a:solidFill>
              <a:ln w="19050">
                <a:solidFill>
                  <a:schemeClr val="lt1"/>
                </a:solidFill>
              </a:ln>
              <a:effectLst/>
            </c:spPr>
            <c:extLst>
              <c:ext xmlns:c16="http://schemas.microsoft.com/office/drawing/2014/chart" uri="{C3380CC4-5D6E-409C-BE32-E72D297353CC}">
                <c16:uniqueId val="{00000002-B308-4615-8180-8B4CB89D1A79}"/>
              </c:ext>
            </c:extLst>
          </c:dPt>
          <c:dPt>
            <c:idx val="3"/>
            <c:bubble3D val="0"/>
            <c:spPr>
              <a:solidFill>
                <a:srgbClr val="F15F46"/>
              </a:solidFill>
              <a:ln w="19050">
                <a:solidFill>
                  <a:schemeClr val="lt1"/>
                </a:solidFill>
              </a:ln>
              <a:effectLst/>
            </c:spPr>
            <c:extLst>
              <c:ext xmlns:c16="http://schemas.microsoft.com/office/drawing/2014/chart" uri="{C3380CC4-5D6E-409C-BE32-E72D297353CC}">
                <c16:uniqueId val="{00000003-B308-4615-8180-8B4CB89D1A79}"/>
              </c:ext>
            </c:extLst>
          </c:dPt>
          <c:dLbls>
            <c:dLbl>
              <c:idx val="0"/>
              <c:tx>
                <c:rich>
                  <a:bodyPr/>
                  <a:lstStyle/>
                  <a:p>
                    <a:r>
                      <a:rPr lang="en-US"/>
                      <a:t>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08-4615-8180-8B4CB89D1A79}"/>
                </c:ext>
              </c:extLst>
            </c:dLbl>
            <c:dLbl>
              <c:idx val="1"/>
              <c:tx>
                <c:rich>
                  <a:bodyPr/>
                  <a:lstStyle/>
                  <a:p>
                    <a:r>
                      <a:rPr lang="en-US"/>
                      <a:t>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08-4615-8180-8B4CB89D1A79}"/>
                </c:ext>
              </c:extLst>
            </c:dLbl>
            <c:dLbl>
              <c:idx val="2"/>
              <c:tx>
                <c:rich>
                  <a:bodyPr/>
                  <a:lstStyle/>
                  <a:p>
                    <a:r>
                      <a:rPr lang="en-US"/>
                      <a:t>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08-4615-8180-8B4CB89D1A79}"/>
                </c:ext>
              </c:extLst>
            </c:dLbl>
            <c:dLbl>
              <c:idx val="3"/>
              <c:tx>
                <c:rich>
                  <a:bodyPr/>
                  <a:lstStyle/>
                  <a:p>
                    <a:r>
                      <a:rPr lang="en-US"/>
                      <a:t>P</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08-4615-8180-8B4CB89D1A79}"/>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4-B308-4615-8180-8B4CB89D1A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C893-4502-8097-E5EA80A090E7}"/>
              </c:ext>
            </c:extLst>
          </c:dPt>
          <c:dPt>
            <c:idx val="1"/>
            <c:invertIfNegative val="0"/>
            <c:bubble3D val="0"/>
            <c:spPr>
              <a:solidFill>
                <a:srgbClr val="53CEB5"/>
              </a:solidFill>
              <a:ln>
                <a:noFill/>
              </a:ln>
              <a:effectLst/>
            </c:spPr>
            <c:extLst>
              <c:ext xmlns:c16="http://schemas.microsoft.com/office/drawing/2014/chart" uri="{C3380CC4-5D6E-409C-BE32-E72D297353CC}">
                <c16:uniqueId val="{00000001-C893-4502-8097-E5EA80A090E7}"/>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0.72000000000000008</c:v>
                </c:pt>
                <c:pt idx="1">
                  <c:v>0.93</c:v>
                </c:pt>
              </c:numCache>
            </c:numRef>
          </c:val>
          <c:extLst>
            <c:ext xmlns:c16="http://schemas.microsoft.com/office/drawing/2014/chart" uri="{C3380CC4-5D6E-409C-BE32-E72D297353CC}">
              <c16:uniqueId val="{00000002-C893-4502-8097-E5EA80A090E7}"/>
            </c:ext>
          </c:extLst>
        </c:ser>
        <c:dLbls>
          <c:showLegendKey val="0"/>
          <c:showVal val="0"/>
          <c:showCatName val="0"/>
          <c:showSerName val="0"/>
          <c:showPercent val="0"/>
          <c:showBubbleSize val="0"/>
        </c:dLbls>
        <c:gapWidth val="100"/>
        <c:axId val="-536525584"/>
        <c:axId val="-536516880"/>
      </c:barChart>
      <c:catAx>
        <c:axId val="-5365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16880"/>
        <c:crosses val="autoZero"/>
        <c:auto val="1"/>
        <c:lblAlgn val="ctr"/>
        <c:lblOffset val="100"/>
        <c:tickLblSkip val="1"/>
        <c:noMultiLvlLbl val="0"/>
      </c:catAx>
      <c:valAx>
        <c:axId val="-536516880"/>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2558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53CEB5"/>
              </a:solidFill>
              <a:ln w="19050">
                <a:solidFill>
                  <a:schemeClr val="lt1"/>
                </a:solidFill>
              </a:ln>
              <a:effectLst/>
            </c:spPr>
            <c:extLst>
              <c:ext xmlns:c16="http://schemas.microsoft.com/office/drawing/2014/chart" uri="{C3380CC4-5D6E-409C-BE32-E72D297353CC}">
                <c16:uniqueId val="{00000000-910E-40A7-AA11-01045F03C217}"/>
              </c:ext>
            </c:extLst>
          </c:dPt>
          <c:dPt>
            <c:idx val="1"/>
            <c:bubble3D val="0"/>
            <c:spPr>
              <a:solidFill>
                <a:srgbClr val="00ACDE"/>
              </a:solidFill>
              <a:ln w="19050">
                <a:solidFill>
                  <a:schemeClr val="lt1"/>
                </a:solidFill>
              </a:ln>
              <a:effectLst/>
            </c:spPr>
            <c:extLst>
              <c:ext xmlns:c16="http://schemas.microsoft.com/office/drawing/2014/chart" uri="{C3380CC4-5D6E-409C-BE32-E72D297353CC}">
                <c16:uniqueId val="{00000001-910E-40A7-AA11-01045F03C217}"/>
              </c:ext>
            </c:extLst>
          </c:dPt>
          <c:dPt>
            <c:idx val="2"/>
            <c:bubble3D val="0"/>
            <c:spPr>
              <a:solidFill>
                <a:srgbClr val="FBB709"/>
              </a:solidFill>
              <a:ln w="19050">
                <a:solidFill>
                  <a:schemeClr val="lt1"/>
                </a:solidFill>
              </a:ln>
              <a:effectLst/>
            </c:spPr>
            <c:extLst>
              <c:ext xmlns:c16="http://schemas.microsoft.com/office/drawing/2014/chart" uri="{C3380CC4-5D6E-409C-BE32-E72D297353CC}">
                <c16:uniqueId val="{00000002-910E-40A7-AA11-01045F03C217}"/>
              </c:ext>
            </c:extLst>
          </c:dPt>
          <c:dPt>
            <c:idx val="3"/>
            <c:bubble3D val="0"/>
            <c:spPr>
              <a:solidFill>
                <a:srgbClr val="F15F46"/>
              </a:solidFill>
              <a:ln w="19050">
                <a:solidFill>
                  <a:schemeClr val="lt1"/>
                </a:solidFill>
              </a:ln>
              <a:effectLst/>
            </c:spPr>
            <c:extLst>
              <c:ext xmlns:c16="http://schemas.microsoft.com/office/drawing/2014/chart" uri="{C3380CC4-5D6E-409C-BE32-E72D297353CC}">
                <c16:uniqueId val="{00000003-910E-40A7-AA11-01045F03C217}"/>
              </c:ext>
            </c:extLst>
          </c:dPt>
          <c:dLbls>
            <c:dLbl>
              <c:idx val="0"/>
              <c:tx>
                <c:rich>
                  <a:bodyPr/>
                  <a:lstStyle/>
                  <a:p>
                    <a:r>
                      <a:rPr lang="en-US"/>
                      <a:t>D</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0E-40A7-AA11-01045F03C217}"/>
                </c:ext>
              </c:extLst>
            </c:dLbl>
            <c:dLbl>
              <c:idx val="1"/>
              <c:tx>
                <c:rich>
                  <a:bodyPr/>
                  <a:lstStyle/>
                  <a:p>
                    <a:r>
                      <a:rPr lang="en-US"/>
                      <a:t>C</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0E-40A7-AA11-01045F03C217}"/>
                </c:ext>
              </c:extLst>
            </c:dLbl>
            <c:dLbl>
              <c:idx val="2"/>
              <c:tx>
                <c:rich>
                  <a:bodyPr/>
                  <a:lstStyle/>
                  <a:p>
                    <a:r>
                      <a:rPr lang="en-US"/>
                      <a:t>A</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0E-40A7-AA11-01045F03C217}"/>
                </c:ext>
              </c:extLst>
            </c:dLbl>
            <c:dLbl>
              <c:idx val="3"/>
              <c:tx>
                <c:rich>
                  <a:bodyPr/>
                  <a:lstStyle/>
                  <a:p>
                    <a:r>
                      <a:rPr lang="en-US"/>
                      <a:t>P</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0E-40A7-AA11-01045F03C217}"/>
                </c:ext>
              </c:extLst>
            </c:dLbl>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2.5</c:v>
                </c:pt>
                <c:pt idx="1">
                  <c:v>2.5</c:v>
                </c:pt>
                <c:pt idx="2">
                  <c:v>2.5</c:v>
                </c:pt>
                <c:pt idx="3">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销售额</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第一季度</c:v>
                      </c:pt>
                      <c:pt idx="1">
                        <c:v>第二季度</c:v>
                      </c:pt>
                      <c:pt idx="2">
                        <c:v>第三季度</c:v>
                      </c:pt>
                      <c:pt idx="3">
                        <c:v>第四季度</c:v>
                      </c:pt>
                    </c:strCache>
                  </c:strRef>
                </c15:cat>
              </c15:filteredCategoryTitle>
            </c:ext>
            <c:ext xmlns:c16="http://schemas.microsoft.com/office/drawing/2014/chart" uri="{C3380CC4-5D6E-409C-BE32-E72D297353CC}">
              <c16:uniqueId val="{00000004-910E-40A7-AA11-01045F03C2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6688854187801"/>
          <c:y val="5.0524971580822392E-2"/>
          <c:w val="0.79936305732484103"/>
          <c:h val="0.8210526315789470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BB709"/>
              </a:solidFill>
              <a:ln>
                <a:noFill/>
              </a:ln>
              <a:effectLst/>
            </c:spPr>
            <c:extLst>
              <c:ext xmlns:c16="http://schemas.microsoft.com/office/drawing/2014/chart" uri="{C3380CC4-5D6E-409C-BE32-E72D297353CC}">
                <c16:uniqueId val="{00000000-EAC2-4124-95C6-AC6390EB7346}"/>
              </c:ext>
            </c:extLst>
          </c:dPt>
          <c:dPt>
            <c:idx val="1"/>
            <c:invertIfNegative val="0"/>
            <c:bubble3D val="0"/>
            <c:spPr>
              <a:solidFill>
                <a:srgbClr val="53CEB5"/>
              </a:solidFill>
              <a:ln>
                <a:noFill/>
              </a:ln>
              <a:effectLst/>
            </c:spPr>
            <c:extLst>
              <c:ext xmlns:c16="http://schemas.microsoft.com/office/drawing/2014/chart" uri="{C3380CC4-5D6E-409C-BE32-E72D297353CC}">
                <c16:uniqueId val="{00000001-EAC2-4124-95C6-AC6390EB7346}"/>
              </c:ext>
            </c:extLst>
          </c:dPt>
          <c:dLbls>
            <c:numFmt formatCode="0%" sourceLinked="0"/>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Sheet1!$A$26:$B$26</c:f>
              <c:strCache>
                <c:ptCount val="2"/>
                <c:pt idx="0">
                  <c:v>改善前</c:v>
                </c:pt>
                <c:pt idx="1">
                  <c:v>改善后</c:v>
                </c:pt>
              </c:strCache>
            </c:strRef>
          </c:cat>
          <c:val>
            <c:numRef>
              <c:f>Sheet1!$A$27:$B$27</c:f>
              <c:numCache>
                <c:formatCode>General</c:formatCode>
                <c:ptCount val="2"/>
                <c:pt idx="0">
                  <c:v>0.60000000000000009</c:v>
                </c:pt>
                <c:pt idx="1">
                  <c:v>0.88</c:v>
                </c:pt>
              </c:numCache>
            </c:numRef>
          </c:val>
          <c:extLst>
            <c:ext xmlns:c16="http://schemas.microsoft.com/office/drawing/2014/chart" uri="{C3380CC4-5D6E-409C-BE32-E72D297353CC}">
              <c16:uniqueId val="{00000002-EAC2-4124-95C6-AC6390EB7346}"/>
            </c:ext>
          </c:extLst>
        </c:ser>
        <c:dLbls>
          <c:showLegendKey val="0"/>
          <c:showVal val="0"/>
          <c:showCatName val="0"/>
          <c:showSerName val="0"/>
          <c:showPercent val="0"/>
          <c:showBubbleSize val="0"/>
        </c:dLbls>
        <c:gapWidth val="25"/>
        <c:axId val="-536532112"/>
        <c:axId val="-536531568"/>
      </c:barChart>
      <c:catAx>
        <c:axId val="-53653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536531568"/>
        <c:crosses val="autoZero"/>
        <c:auto val="1"/>
        <c:lblAlgn val="ctr"/>
        <c:lblOffset val="100"/>
        <c:tickLblSkip val="1"/>
        <c:noMultiLvlLbl val="0"/>
      </c:catAx>
      <c:valAx>
        <c:axId val="-536531568"/>
        <c:scaling>
          <c:orientation val="minMax"/>
          <c:max val="1"/>
        </c:scaling>
        <c:delete val="0"/>
        <c:axPos val="l"/>
        <c:majorGridlines>
          <c:spPr>
            <a:ln w="9525" cap="flat" cmpd="sng" algn="ctr">
              <a:solidFill>
                <a:schemeClr val="bg1">
                  <a:lumMod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zh-CN"/>
          </a:p>
        </c:txPr>
        <c:crossAx val="-5365321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853C9-2A85-4527-A72E-7D555718FF17}" type="datetimeFigureOut">
              <a:rPr lang="zh-CN" altLang="en-US" smtClean="0"/>
              <a:pPr/>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CE19B-2676-4D94-AEA5-6787B5F817B1}" type="slidenum">
              <a:rPr lang="zh-CN" altLang="en-US" smtClean="0"/>
              <a:pPr/>
              <a:t>‹#›</a:t>
            </a:fld>
            <a:endParaRPr lang="zh-CN" altLang="en-US"/>
          </a:p>
        </p:txBody>
      </p:sp>
    </p:spTree>
    <p:extLst>
      <p:ext uri="{BB962C8B-B14F-4D97-AF65-F5344CB8AC3E}">
        <p14:creationId xmlns:p14="http://schemas.microsoft.com/office/powerpoint/2010/main" val="261804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a:t>
            </a:fld>
            <a:endParaRPr lang="zh-CN" altLang="en-US"/>
          </a:p>
        </p:txBody>
      </p:sp>
    </p:spTree>
    <p:extLst>
      <p:ext uri="{BB962C8B-B14F-4D97-AF65-F5344CB8AC3E}">
        <p14:creationId xmlns:p14="http://schemas.microsoft.com/office/powerpoint/2010/main" val="280281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10</a:t>
            </a:fld>
            <a:endParaRPr lang="zh-CN" altLang="en-US"/>
          </a:p>
        </p:txBody>
      </p:sp>
    </p:spTree>
    <p:extLst>
      <p:ext uri="{BB962C8B-B14F-4D97-AF65-F5344CB8AC3E}">
        <p14:creationId xmlns:p14="http://schemas.microsoft.com/office/powerpoint/2010/main" val="16103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11</a:t>
            </a:fld>
            <a:endParaRPr lang="zh-CN" altLang="en-US"/>
          </a:p>
        </p:txBody>
      </p:sp>
    </p:spTree>
    <p:extLst>
      <p:ext uri="{BB962C8B-B14F-4D97-AF65-F5344CB8AC3E}">
        <p14:creationId xmlns:p14="http://schemas.microsoft.com/office/powerpoint/2010/main" val="312270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12</a:t>
            </a:fld>
            <a:endParaRPr lang="zh-CN" altLang="en-US"/>
          </a:p>
        </p:txBody>
      </p:sp>
    </p:spTree>
    <p:extLst>
      <p:ext uri="{BB962C8B-B14F-4D97-AF65-F5344CB8AC3E}">
        <p14:creationId xmlns:p14="http://schemas.microsoft.com/office/powerpoint/2010/main" val="132126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13</a:t>
            </a:fld>
            <a:endParaRPr lang="zh-CN" altLang="en-US"/>
          </a:p>
        </p:txBody>
      </p:sp>
    </p:spTree>
    <p:extLst>
      <p:ext uri="{BB962C8B-B14F-4D97-AF65-F5344CB8AC3E}">
        <p14:creationId xmlns:p14="http://schemas.microsoft.com/office/powerpoint/2010/main" val="2461967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14</a:t>
            </a:fld>
            <a:endParaRPr lang="zh-CN" altLang="en-US"/>
          </a:p>
        </p:txBody>
      </p:sp>
    </p:spTree>
    <p:extLst>
      <p:ext uri="{BB962C8B-B14F-4D97-AF65-F5344CB8AC3E}">
        <p14:creationId xmlns:p14="http://schemas.microsoft.com/office/powerpoint/2010/main" val="3127467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15</a:t>
            </a:fld>
            <a:endParaRPr lang="zh-CN" altLang="en-US"/>
          </a:p>
        </p:txBody>
      </p:sp>
    </p:spTree>
    <p:extLst>
      <p:ext uri="{BB962C8B-B14F-4D97-AF65-F5344CB8AC3E}">
        <p14:creationId xmlns:p14="http://schemas.microsoft.com/office/powerpoint/2010/main" val="2628348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16</a:t>
            </a:fld>
            <a:endParaRPr lang="zh-CN" altLang="en-US"/>
          </a:p>
        </p:txBody>
      </p:sp>
    </p:spTree>
    <p:extLst>
      <p:ext uri="{BB962C8B-B14F-4D97-AF65-F5344CB8AC3E}">
        <p14:creationId xmlns:p14="http://schemas.microsoft.com/office/powerpoint/2010/main" val="40673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17</a:t>
            </a:fld>
            <a:endParaRPr lang="zh-CN" altLang="en-US"/>
          </a:p>
        </p:txBody>
      </p:sp>
    </p:spTree>
    <p:extLst>
      <p:ext uri="{BB962C8B-B14F-4D97-AF65-F5344CB8AC3E}">
        <p14:creationId xmlns:p14="http://schemas.microsoft.com/office/powerpoint/2010/main" val="816884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18</a:t>
            </a:fld>
            <a:endParaRPr lang="zh-CN" altLang="en-US"/>
          </a:p>
        </p:txBody>
      </p:sp>
    </p:spTree>
    <p:extLst>
      <p:ext uri="{BB962C8B-B14F-4D97-AF65-F5344CB8AC3E}">
        <p14:creationId xmlns:p14="http://schemas.microsoft.com/office/powerpoint/2010/main" val="1696333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19</a:t>
            </a:fld>
            <a:endParaRPr lang="zh-CN" altLang="en-US"/>
          </a:p>
        </p:txBody>
      </p:sp>
    </p:spTree>
    <p:extLst>
      <p:ext uri="{BB962C8B-B14F-4D97-AF65-F5344CB8AC3E}">
        <p14:creationId xmlns:p14="http://schemas.microsoft.com/office/powerpoint/2010/main" val="388885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a:t>
            </a:fld>
            <a:endParaRPr lang="zh-CN" altLang="en-US"/>
          </a:p>
        </p:txBody>
      </p:sp>
    </p:spTree>
    <p:extLst>
      <p:ext uri="{BB962C8B-B14F-4D97-AF65-F5344CB8AC3E}">
        <p14:creationId xmlns:p14="http://schemas.microsoft.com/office/powerpoint/2010/main" val="1564258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20</a:t>
            </a:fld>
            <a:endParaRPr lang="zh-CN" altLang="en-US"/>
          </a:p>
        </p:txBody>
      </p:sp>
    </p:spTree>
    <p:extLst>
      <p:ext uri="{BB962C8B-B14F-4D97-AF65-F5344CB8AC3E}">
        <p14:creationId xmlns:p14="http://schemas.microsoft.com/office/powerpoint/2010/main" val="315796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21</a:t>
            </a:fld>
            <a:endParaRPr lang="zh-CN" altLang="en-US"/>
          </a:p>
        </p:txBody>
      </p:sp>
    </p:spTree>
    <p:extLst>
      <p:ext uri="{BB962C8B-B14F-4D97-AF65-F5344CB8AC3E}">
        <p14:creationId xmlns:p14="http://schemas.microsoft.com/office/powerpoint/2010/main" val="1516692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22</a:t>
            </a:fld>
            <a:endParaRPr lang="zh-CN" altLang="en-US"/>
          </a:p>
        </p:txBody>
      </p:sp>
    </p:spTree>
    <p:extLst>
      <p:ext uri="{BB962C8B-B14F-4D97-AF65-F5344CB8AC3E}">
        <p14:creationId xmlns:p14="http://schemas.microsoft.com/office/powerpoint/2010/main" val="1577049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23</a:t>
            </a:fld>
            <a:endParaRPr lang="zh-CN" altLang="en-US"/>
          </a:p>
        </p:txBody>
      </p:sp>
    </p:spTree>
    <p:extLst>
      <p:ext uri="{BB962C8B-B14F-4D97-AF65-F5344CB8AC3E}">
        <p14:creationId xmlns:p14="http://schemas.microsoft.com/office/powerpoint/2010/main" val="1731044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24</a:t>
            </a:fld>
            <a:endParaRPr lang="zh-CN" altLang="en-US"/>
          </a:p>
        </p:txBody>
      </p:sp>
    </p:spTree>
    <p:extLst>
      <p:ext uri="{BB962C8B-B14F-4D97-AF65-F5344CB8AC3E}">
        <p14:creationId xmlns:p14="http://schemas.microsoft.com/office/powerpoint/2010/main" val="3774411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25</a:t>
            </a:fld>
            <a:endParaRPr lang="zh-CN" altLang="en-US"/>
          </a:p>
        </p:txBody>
      </p:sp>
    </p:spTree>
    <p:extLst>
      <p:ext uri="{BB962C8B-B14F-4D97-AF65-F5344CB8AC3E}">
        <p14:creationId xmlns:p14="http://schemas.microsoft.com/office/powerpoint/2010/main" val="605548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26</a:t>
            </a:fld>
            <a:endParaRPr lang="zh-CN" altLang="en-US"/>
          </a:p>
        </p:txBody>
      </p:sp>
    </p:spTree>
    <p:extLst>
      <p:ext uri="{BB962C8B-B14F-4D97-AF65-F5344CB8AC3E}">
        <p14:creationId xmlns:p14="http://schemas.microsoft.com/office/powerpoint/2010/main" val="101480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27</a:t>
            </a:fld>
            <a:endParaRPr lang="zh-CN" altLang="en-US"/>
          </a:p>
        </p:txBody>
      </p:sp>
    </p:spTree>
    <p:extLst>
      <p:ext uri="{BB962C8B-B14F-4D97-AF65-F5344CB8AC3E}">
        <p14:creationId xmlns:p14="http://schemas.microsoft.com/office/powerpoint/2010/main" val="2387563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28</a:t>
            </a:fld>
            <a:endParaRPr lang="zh-CN" altLang="en-US"/>
          </a:p>
        </p:txBody>
      </p:sp>
    </p:spTree>
    <p:extLst>
      <p:ext uri="{BB962C8B-B14F-4D97-AF65-F5344CB8AC3E}">
        <p14:creationId xmlns:p14="http://schemas.microsoft.com/office/powerpoint/2010/main" val="423252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29</a:t>
            </a:fld>
            <a:endParaRPr lang="zh-CN" altLang="en-US"/>
          </a:p>
        </p:txBody>
      </p:sp>
    </p:spTree>
    <p:extLst>
      <p:ext uri="{BB962C8B-B14F-4D97-AF65-F5344CB8AC3E}">
        <p14:creationId xmlns:p14="http://schemas.microsoft.com/office/powerpoint/2010/main" val="341709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a:t>
            </a:fld>
            <a:endParaRPr lang="zh-CN" altLang="en-US"/>
          </a:p>
        </p:txBody>
      </p:sp>
    </p:spTree>
    <p:extLst>
      <p:ext uri="{BB962C8B-B14F-4D97-AF65-F5344CB8AC3E}">
        <p14:creationId xmlns:p14="http://schemas.microsoft.com/office/powerpoint/2010/main" val="2697843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30</a:t>
            </a:fld>
            <a:endParaRPr lang="zh-CN" altLang="en-US"/>
          </a:p>
        </p:txBody>
      </p:sp>
    </p:spTree>
    <p:extLst>
      <p:ext uri="{BB962C8B-B14F-4D97-AF65-F5344CB8AC3E}">
        <p14:creationId xmlns:p14="http://schemas.microsoft.com/office/powerpoint/2010/main" val="111028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31</a:t>
            </a:fld>
            <a:endParaRPr lang="zh-CN" altLang="en-US"/>
          </a:p>
        </p:txBody>
      </p:sp>
    </p:spTree>
    <p:extLst>
      <p:ext uri="{BB962C8B-B14F-4D97-AF65-F5344CB8AC3E}">
        <p14:creationId xmlns:p14="http://schemas.microsoft.com/office/powerpoint/2010/main" val="1835279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32</a:t>
            </a:fld>
            <a:endParaRPr lang="zh-CN" altLang="en-US"/>
          </a:p>
        </p:txBody>
      </p:sp>
    </p:spTree>
    <p:extLst>
      <p:ext uri="{BB962C8B-B14F-4D97-AF65-F5344CB8AC3E}">
        <p14:creationId xmlns:p14="http://schemas.microsoft.com/office/powerpoint/2010/main" val="24736298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33</a:t>
            </a:fld>
            <a:endParaRPr lang="zh-CN" altLang="en-US"/>
          </a:p>
        </p:txBody>
      </p:sp>
    </p:spTree>
    <p:extLst>
      <p:ext uri="{BB962C8B-B14F-4D97-AF65-F5344CB8AC3E}">
        <p14:creationId xmlns:p14="http://schemas.microsoft.com/office/powerpoint/2010/main" val="520385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34</a:t>
            </a:fld>
            <a:endParaRPr lang="zh-CN" altLang="en-US"/>
          </a:p>
        </p:txBody>
      </p:sp>
    </p:spTree>
    <p:extLst>
      <p:ext uri="{BB962C8B-B14F-4D97-AF65-F5344CB8AC3E}">
        <p14:creationId xmlns:p14="http://schemas.microsoft.com/office/powerpoint/2010/main" val="648643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35</a:t>
            </a:fld>
            <a:endParaRPr lang="zh-CN" altLang="en-US"/>
          </a:p>
        </p:txBody>
      </p:sp>
    </p:spTree>
    <p:extLst>
      <p:ext uri="{BB962C8B-B14F-4D97-AF65-F5344CB8AC3E}">
        <p14:creationId xmlns:p14="http://schemas.microsoft.com/office/powerpoint/2010/main" val="3175243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36</a:t>
            </a:fld>
            <a:endParaRPr lang="zh-CN" altLang="en-US"/>
          </a:p>
        </p:txBody>
      </p:sp>
    </p:spTree>
    <p:extLst>
      <p:ext uri="{BB962C8B-B14F-4D97-AF65-F5344CB8AC3E}">
        <p14:creationId xmlns:p14="http://schemas.microsoft.com/office/powerpoint/2010/main" val="2880961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37</a:t>
            </a:fld>
            <a:endParaRPr lang="zh-CN" altLang="en-US"/>
          </a:p>
        </p:txBody>
      </p:sp>
    </p:spTree>
    <p:extLst>
      <p:ext uri="{BB962C8B-B14F-4D97-AF65-F5344CB8AC3E}">
        <p14:creationId xmlns:p14="http://schemas.microsoft.com/office/powerpoint/2010/main" val="2830439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38</a:t>
            </a:fld>
            <a:endParaRPr lang="zh-CN" altLang="en-US"/>
          </a:p>
        </p:txBody>
      </p:sp>
    </p:spTree>
    <p:extLst>
      <p:ext uri="{BB962C8B-B14F-4D97-AF65-F5344CB8AC3E}">
        <p14:creationId xmlns:p14="http://schemas.microsoft.com/office/powerpoint/2010/main" val="1397667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39</a:t>
            </a:fld>
            <a:endParaRPr lang="zh-CN" altLang="en-US"/>
          </a:p>
        </p:txBody>
      </p:sp>
    </p:spTree>
    <p:extLst>
      <p:ext uri="{BB962C8B-B14F-4D97-AF65-F5344CB8AC3E}">
        <p14:creationId xmlns:p14="http://schemas.microsoft.com/office/powerpoint/2010/main" val="247555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a:t>
            </a:fld>
            <a:endParaRPr lang="zh-CN" altLang="en-US"/>
          </a:p>
        </p:txBody>
      </p:sp>
    </p:spTree>
    <p:extLst>
      <p:ext uri="{BB962C8B-B14F-4D97-AF65-F5344CB8AC3E}">
        <p14:creationId xmlns:p14="http://schemas.microsoft.com/office/powerpoint/2010/main" val="20845421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40</a:t>
            </a:fld>
            <a:endParaRPr lang="zh-CN" altLang="en-US"/>
          </a:p>
        </p:txBody>
      </p:sp>
    </p:spTree>
    <p:extLst>
      <p:ext uri="{BB962C8B-B14F-4D97-AF65-F5344CB8AC3E}">
        <p14:creationId xmlns:p14="http://schemas.microsoft.com/office/powerpoint/2010/main" val="130346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41</a:t>
            </a:fld>
            <a:endParaRPr lang="zh-CN" altLang="en-US"/>
          </a:p>
        </p:txBody>
      </p:sp>
    </p:spTree>
    <p:extLst>
      <p:ext uri="{BB962C8B-B14F-4D97-AF65-F5344CB8AC3E}">
        <p14:creationId xmlns:p14="http://schemas.microsoft.com/office/powerpoint/2010/main" val="3855388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42</a:t>
            </a:fld>
            <a:endParaRPr lang="zh-CN" altLang="en-US"/>
          </a:p>
        </p:txBody>
      </p:sp>
    </p:spTree>
    <p:extLst>
      <p:ext uri="{BB962C8B-B14F-4D97-AF65-F5344CB8AC3E}">
        <p14:creationId xmlns:p14="http://schemas.microsoft.com/office/powerpoint/2010/main" val="4091958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43</a:t>
            </a:fld>
            <a:endParaRPr lang="zh-CN" altLang="en-US"/>
          </a:p>
        </p:txBody>
      </p:sp>
    </p:spTree>
    <p:extLst>
      <p:ext uri="{BB962C8B-B14F-4D97-AF65-F5344CB8AC3E}">
        <p14:creationId xmlns:p14="http://schemas.microsoft.com/office/powerpoint/2010/main" val="2269934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44</a:t>
            </a:fld>
            <a:endParaRPr lang="zh-CN" altLang="en-US"/>
          </a:p>
        </p:txBody>
      </p:sp>
    </p:spTree>
    <p:extLst>
      <p:ext uri="{BB962C8B-B14F-4D97-AF65-F5344CB8AC3E}">
        <p14:creationId xmlns:p14="http://schemas.microsoft.com/office/powerpoint/2010/main" val="5215032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45</a:t>
            </a:fld>
            <a:endParaRPr lang="zh-CN" altLang="en-US"/>
          </a:p>
        </p:txBody>
      </p:sp>
    </p:spTree>
    <p:extLst>
      <p:ext uri="{BB962C8B-B14F-4D97-AF65-F5344CB8AC3E}">
        <p14:creationId xmlns:p14="http://schemas.microsoft.com/office/powerpoint/2010/main" val="539720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46</a:t>
            </a:fld>
            <a:endParaRPr lang="zh-CN" altLang="en-US"/>
          </a:p>
        </p:txBody>
      </p:sp>
    </p:spTree>
    <p:extLst>
      <p:ext uri="{BB962C8B-B14F-4D97-AF65-F5344CB8AC3E}">
        <p14:creationId xmlns:p14="http://schemas.microsoft.com/office/powerpoint/2010/main" val="1002101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47</a:t>
            </a:fld>
            <a:endParaRPr lang="zh-CN" altLang="en-US"/>
          </a:p>
        </p:txBody>
      </p:sp>
    </p:spTree>
    <p:extLst>
      <p:ext uri="{BB962C8B-B14F-4D97-AF65-F5344CB8AC3E}">
        <p14:creationId xmlns:p14="http://schemas.microsoft.com/office/powerpoint/2010/main" val="4288355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48</a:t>
            </a:fld>
            <a:endParaRPr lang="zh-CN" altLang="en-US"/>
          </a:p>
        </p:txBody>
      </p:sp>
    </p:spTree>
    <p:extLst>
      <p:ext uri="{BB962C8B-B14F-4D97-AF65-F5344CB8AC3E}">
        <p14:creationId xmlns:p14="http://schemas.microsoft.com/office/powerpoint/2010/main" val="41623075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49</a:t>
            </a:fld>
            <a:endParaRPr lang="zh-CN" altLang="en-US"/>
          </a:p>
        </p:txBody>
      </p:sp>
    </p:spTree>
    <p:extLst>
      <p:ext uri="{BB962C8B-B14F-4D97-AF65-F5344CB8AC3E}">
        <p14:creationId xmlns:p14="http://schemas.microsoft.com/office/powerpoint/2010/main" val="326582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a:t>
            </a:fld>
            <a:endParaRPr lang="zh-CN" altLang="en-US"/>
          </a:p>
        </p:txBody>
      </p:sp>
    </p:spTree>
    <p:extLst>
      <p:ext uri="{BB962C8B-B14F-4D97-AF65-F5344CB8AC3E}">
        <p14:creationId xmlns:p14="http://schemas.microsoft.com/office/powerpoint/2010/main" val="3822030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50</a:t>
            </a:fld>
            <a:endParaRPr lang="zh-CN" altLang="en-US"/>
          </a:p>
        </p:txBody>
      </p:sp>
    </p:spTree>
    <p:extLst>
      <p:ext uri="{BB962C8B-B14F-4D97-AF65-F5344CB8AC3E}">
        <p14:creationId xmlns:p14="http://schemas.microsoft.com/office/powerpoint/2010/main" val="1528976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51</a:t>
            </a:fld>
            <a:endParaRPr lang="zh-CN" altLang="en-US"/>
          </a:p>
        </p:txBody>
      </p:sp>
    </p:spTree>
    <p:extLst>
      <p:ext uri="{BB962C8B-B14F-4D97-AF65-F5344CB8AC3E}">
        <p14:creationId xmlns:p14="http://schemas.microsoft.com/office/powerpoint/2010/main" val="4224724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52</a:t>
            </a:fld>
            <a:endParaRPr lang="zh-CN" altLang="en-US"/>
          </a:p>
        </p:txBody>
      </p:sp>
    </p:spTree>
    <p:extLst>
      <p:ext uri="{BB962C8B-B14F-4D97-AF65-F5344CB8AC3E}">
        <p14:creationId xmlns:p14="http://schemas.microsoft.com/office/powerpoint/2010/main" val="29595466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53</a:t>
            </a:fld>
            <a:endParaRPr lang="zh-CN" altLang="en-US"/>
          </a:p>
        </p:txBody>
      </p:sp>
    </p:spTree>
    <p:extLst>
      <p:ext uri="{BB962C8B-B14F-4D97-AF65-F5344CB8AC3E}">
        <p14:creationId xmlns:p14="http://schemas.microsoft.com/office/powerpoint/2010/main" val="41658172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54</a:t>
            </a:fld>
            <a:endParaRPr lang="zh-CN" altLang="en-US"/>
          </a:p>
        </p:txBody>
      </p:sp>
    </p:spTree>
    <p:extLst>
      <p:ext uri="{BB962C8B-B14F-4D97-AF65-F5344CB8AC3E}">
        <p14:creationId xmlns:p14="http://schemas.microsoft.com/office/powerpoint/2010/main" val="19302686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6E8C-7D67-4E38-ACEC-6E8D3599D007}" type="slidenum">
              <a:rPr lang="zh-CN" altLang="en-US" smtClean="0"/>
              <a:pPr/>
              <a:t>55</a:t>
            </a:fld>
            <a:endParaRPr lang="zh-CN" altLang="en-US"/>
          </a:p>
        </p:txBody>
      </p:sp>
    </p:spTree>
    <p:extLst>
      <p:ext uri="{BB962C8B-B14F-4D97-AF65-F5344CB8AC3E}">
        <p14:creationId xmlns:p14="http://schemas.microsoft.com/office/powerpoint/2010/main" val="348333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6</a:t>
            </a:fld>
            <a:endParaRPr lang="zh-CN" altLang="en-US"/>
          </a:p>
        </p:txBody>
      </p:sp>
    </p:spTree>
    <p:extLst>
      <p:ext uri="{BB962C8B-B14F-4D97-AF65-F5344CB8AC3E}">
        <p14:creationId xmlns:p14="http://schemas.microsoft.com/office/powerpoint/2010/main" val="294895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7</a:t>
            </a:fld>
            <a:endParaRPr lang="zh-CN" altLang="en-US"/>
          </a:p>
        </p:txBody>
      </p:sp>
    </p:spTree>
    <p:extLst>
      <p:ext uri="{BB962C8B-B14F-4D97-AF65-F5344CB8AC3E}">
        <p14:creationId xmlns:p14="http://schemas.microsoft.com/office/powerpoint/2010/main" val="368460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8</a:t>
            </a:fld>
            <a:endParaRPr lang="zh-CN" altLang="en-US"/>
          </a:p>
        </p:txBody>
      </p:sp>
    </p:spTree>
    <p:extLst>
      <p:ext uri="{BB962C8B-B14F-4D97-AF65-F5344CB8AC3E}">
        <p14:creationId xmlns:p14="http://schemas.microsoft.com/office/powerpoint/2010/main" val="178058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ECE19B-2676-4D94-AEA5-6787B5F817B1}" type="slidenum">
              <a:rPr lang="zh-CN" altLang="en-US" smtClean="0"/>
              <a:pPr/>
              <a:t>9</a:t>
            </a:fld>
            <a:endParaRPr lang="zh-CN" altLang="en-US"/>
          </a:p>
        </p:txBody>
      </p:sp>
    </p:spTree>
    <p:extLst>
      <p:ext uri="{BB962C8B-B14F-4D97-AF65-F5344CB8AC3E}">
        <p14:creationId xmlns:p14="http://schemas.microsoft.com/office/powerpoint/2010/main" val="3046255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3" name="组合 2"/>
          <p:cNvGrpSpPr>
            <a:grpSpLocks noChangeAspect="1"/>
          </p:cNvGrpSpPr>
          <p:nvPr userDrawn="1"/>
        </p:nvGrpSpPr>
        <p:grpSpPr>
          <a:xfrm>
            <a:off x="427654" y="396254"/>
            <a:ext cx="540000" cy="540000"/>
            <a:chOff x="1043605" y="1764681"/>
            <a:chExt cx="1519368" cy="1527303"/>
          </a:xfrm>
        </p:grpSpPr>
        <p:sp>
          <p:nvSpPr>
            <p:cNvPr id="4" name="任意多边形 41"/>
            <p:cNvSpPr>
              <a:spLocks noChangeAspect="1"/>
            </p:cNvSpPr>
            <p:nvPr/>
          </p:nvSpPr>
          <p:spPr>
            <a:xfrm>
              <a:off x="1043605" y="1764681"/>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8DE04"/>
                </a:solidFill>
              </a:endParaRPr>
            </a:p>
          </p:txBody>
        </p:sp>
        <p:sp>
          <p:nvSpPr>
            <p:cNvPr id="5" name="任意多边形 41"/>
            <p:cNvSpPr>
              <a:spLocks noChangeAspect="1"/>
            </p:cNvSpPr>
            <p:nvPr/>
          </p:nvSpPr>
          <p:spPr>
            <a:xfrm rot="10800000">
              <a:off x="1842972" y="2571984"/>
              <a:ext cx="720001"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00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1"/>
            <p:cNvSpPr>
              <a:spLocks noChangeAspect="1"/>
            </p:cNvSpPr>
            <p:nvPr/>
          </p:nvSpPr>
          <p:spPr>
            <a:xfrm rot="5400000">
              <a:off x="1842973" y="1764681"/>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98D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41"/>
            <p:cNvSpPr>
              <a:spLocks noChangeAspect="1"/>
            </p:cNvSpPr>
            <p:nvPr/>
          </p:nvSpPr>
          <p:spPr>
            <a:xfrm rot="5400000">
              <a:off x="1043605" y="2571984"/>
              <a:ext cx="720000" cy="720000"/>
            </a:xfrm>
            <a:custGeom>
              <a:avLst/>
              <a:gdLst>
                <a:gd name="connsiteX0" fmla="*/ 0 w 2035796"/>
                <a:gd name="connsiteY0" fmla="*/ 0 h 2035796"/>
                <a:gd name="connsiteX1" fmla="*/ 1017897 w 2035796"/>
                <a:gd name="connsiteY1" fmla="*/ 0 h 2035796"/>
                <a:gd name="connsiteX2" fmla="*/ 1017897 w 2035796"/>
                <a:gd name="connsiteY2" fmla="*/ 0 h 2035796"/>
                <a:gd name="connsiteX3" fmla="*/ 1017898 w 2035796"/>
                <a:gd name="connsiteY3" fmla="*/ 0 h 2035796"/>
                <a:gd name="connsiteX4" fmla="*/ 2035796 w 2035796"/>
                <a:gd name="connsiteY4" fmla="*/ 1017898 h 2035796"/>
                <a:gd name="connsiteX5" fmla="*/ 2034636 w 2035796"/>
                <a:gd name="connsiteY5" fmla="*/ 1040881 h 2035796"/>
                <a:gd name="connsiteX6" fmla="*/ 2035795 w 2035796"/>
                <a:gd name="connsiteY6" fmla="*/ 1040881 h 2035796"/>
                <a:gd name="connsiteX7" fmla="*/ 2035795 w 2035796"/>
                <a:gd name="connsiteY7" fmla="*/ 2035795 h 2035796"/>
                <a:gd name="connsiteX8" fmla="*/ 1017918 w 2035796"/>
                <a:gd name="connsiteY8" fmla="*/ 2035795 h 2035796"/>
                <a:gd name="connsiteX9" fmla="*/ 1017898 w 2035796"/>
                <a:gd name="connsiteY9" fmla="*/ 2035796 h 2035796"/>
                <a:gd name="connsiteX10" fmla="*/ 5255 w 2035796"/>
                <a:gd name="connsiteY10" fmla="*/ 1121972 h 2035796"/>
                <a:gd name="connsiteX11" fmla="*/ 1160 w 2035796"/>
                <a:gd name="connsiteY11" fmla="*/ 1040881 h 2035796"/>
                <a:gd name="connsiteX12" fmla="*/ 0 w 2035796"/>
                <a:gd name="connsiteY12" fmla="*/ 1040881 h 2035796"/>
                <a:gd name="connsiteX13" fmla="*/ 0 w 2035796"/>
                <a:gd name="connsiteY13" fmla="*/ 1017898 h 203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5796" h="2035796">
                  <a:moveTo>
                    <a:pt x="0" y="0"/>
                  </a:moveTo>
                  <a:lnTo>
                    <a:pt x="1017897" y="0"/>
                  </a:lnTo>
                  <a:lnTo>
                    <a:pt x="1017897" y="0"/>
                  </a:lnTo>
                  <a:lnTo>
                    <a:pt x="1017898" y="0"/>
                  </a:lnTo>
                  <a:cubicBezTo>
                    <a:pt x="1580068" y="0"/>
                    <a:pt x="2035796" y="455728"/>
                    <a:pt x="2035796" y="1017898"/>
                  </a:cubicBezTo>
                  <a:lnTo>
                    <a:pt x="2034636" y="1040881"/>
                  </a:lnTo>
                  <a:lnTo>
                    <a:pt x="2035795" y="1040881"/>
                  </a:lnTo>
                  <a:lnTo>
                    <a:pt x="2035795" y="2035795"/>
                  </a:lnTo>
                  <a:lnTo>
                    <a:pt x="1017918" y="2035795"/>
                  </a:lnTo>
                  <a:lnTo>
                    <a:pt x="1017898" y="2035796"/>
                  </a:lnTo>
                  <a:cubicBezTo>
                    <a:pt x="490863" y="2035796"/>
                    <a:pt x="57382" y="1635254"/>
                    <a:pt x="5255" y="1121972"/>
                  </a:cubicBezTo>
                  <a:lnTo>
                    <a:pt x="1160" y="1040881"/>
                  </a:lnTo>
                  <a:lnTo>
                    <a:pt x="0" y="1040881"/>
                  </a:lnTo>
                  <a:lnTo>
                    <a:pt x="0" y="1017898"/>
                  </a:lnTo>
                  <a:close/>
                </a:path>
              </a:pathLst>
            </a:custGeom>
            <a:solidFill>
              <a:srgbClr val="98DE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DC2365E-6BC1-4E51-AEC2-D38665F5C8CA}" type="datetimeFigureOut">
              <a:rPr lang="zh-CN" altLang="en-US"/>
              <a:pPr>
                <a:defRPr/>
              </a:pPr>
              <a:t>2023-04-17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87201B-6C6E-488F-B1EF-93C0EB4EF67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3162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476413"/>
            <a:ext cx="966254"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115831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57397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9931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4.png"/><Relationship Id="rId3" Type="http://schemas.openxmlformats.org/officeDocument/2006/relationships/tags" Target="../tags/tag21.xml"/><Relationship Id="rId21" Type="http://schemas.openxmlformats.org/officeDocument/2006/relationships/image" Target="../media/image7.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tags" Target="../tags/tag20.xml"/><Relationship Id="rId16" Type="http://schemas.openxmlformats.org/officeDocument/2006/relationships/notesSlide" Target="../notesSlides/notesSlide5.xml"/><Relationship Id="rId20" Type="http://schemas.openxmlformats.org/officeDocument/2006/relationships/image" Target="../media/image6.pn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10.png"/><Relationship Id="rId5" Type="http://schemas.openxmlformats.org/officeDocument/2006/relationships/tags" Target="../tags/tag23.xml"/><Relationship Id="rId15" Type="http://schemas.openxmlformats.org/officeDocument/2006/relationships/slideLayout" Target="../slideLayouts/slideLayout1.xml"/><Relationship Id="rId23" Type="http://schemas.openxmlformats.org/officeDocument/2006/relationships/image" Target="../media/image9.png"/><Relationship Id="rId10" Type="http://schemas.openxmlformats.org/officeDocument/2006/relationships/tags" Target="../tags/tag28.xml"/><Relationship Id="rId19" Type="http://schemas.openxmlformats.org/officeDocument/2006/relationships/image" Target="../media/image5.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6.png"/><Relationship Id="rId18" Type="http://schemas.openxmlformats.org/officeDocument/2006/relationships/image" Target="../media/image5.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9.png"/><Relationship Id="rId17" Type="http://schemas.openxmlformats.org/officeDocument/2006/relationships/image" Target="../media/image4.png"/><Relationship Id="rId2" Type="http://schemas.openxmlformats.org/officeDocument/2006/relationships/tags" Target="../tags/tag52.xml"/><Relationship Id="rId16" Type="http://schemas.openxmlformats.org/officeDocument/2006/relationships/image" Target="../media/image30.png"/><Relationship Id="rId20" Type="http://schemas.openxmlformats.org/officeDocument/2006/relationships/image" Target="../media/image32.pn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52.xml"/><Relationship Id="rId5" Type="http://schemas.openxmlformats.org/officeDocument/2006/relationships/tags" Target="../tags/tag55.xml"/><Relationship Id="rId15" Type="http://schemas.openxmlformats.org/officeDocument/2006/relationships/image" Target="../media/image9.png"/><Relationship Id="rId10" Type="http://schemas.openxmlformats.org/officeDocument/2006/relationships/slideLayout" Target="../slideLayouts/slideLayout1.xml"/><Relationship Id="rId19" Type="http://schemas.openxmlformats.org/officeDocument/2006/relationships/image" Target="../media/image31.png"/><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image" Target="../media/image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tags" Target="../tags/tag63.xml"/></Relationships>
</file>

<file path=ppt/slides/_rels/slide55.xml.rels><?xml version="1.0" encoding="UTF-8" standalone="yes"?>
<Relationships xmlns="http://schemas.openxmlformats.org/package/2006/relationships"><Relationship Id="rId117" Type="http://schemas.openxmlformats.org/officeDocument/2006/relationships/image" Target="../media/image147.png"/><Relationship Id="rId21" Type="http://schemas.openxmlformats.org/officeDocument/2006/relationships/image" Target="../media/image51.png"/><Relationship Id="rId42" Type="http://schemas.openxmlformats.org/officeDocument/2006/relationships/image" Target="../media/image72.png"/><Relationship Id="rId63" Type="http://schemas.openxmlformats.org/officeDocument/2006/relationships/image" Target="../media/image93.png"/><Relationship Id="rId84" Type="http://schemas.openxmlformats.org/officeDocument/2006/relationships/image" Target="../media/image114.png"/><Relationship Id="rId138" Type="http://schemas.openxmlformats.org/officeDocument/2006/relationships/image" Target="../media/image168.png"/><Relationship Id="rId159" Type="http://schemas.openxmlformats.org/officeDocument/2006/relationships/image" Target="../media/image189.png"/><Relationship Id="rId170" Type="http://schemas.openxmlformats.org/officeDocument/2006/relationships/image" Target="../media/image200.png"/><Relationship Id="rId107" Type="http://schemas.openxmlformats.org/officeDocument/2006/relationships/image" Target="../media/image137.png"/><Relationship Id="rId11" Type="http://schemas.openxmlformats.org/officeDocument/2006/relationships/image" Target="../media/image41.png"/><Relationship Id="rId32" Type="http://schemas.openxmlformats.org/officeDocument/2006/relationships/image" Target="../media/image62.png"/><Relationship Id="rId53" Type="http://schemas.openxmlformats.org/officeDocument/2006/relationships/image" Target="../media/image83.png"/><Relationship Id="rId74" Type="http://schemas.openxmlformats.org/officeDocument/2006/relationships/image" Target="../media/image104.png"/><Relationship Id="rId128" Type="http://schemas.openxmlformats.org/officeDocument/2006/relationships/image" Target="../media/image158.png"/><Relationship Id="rId149" Type="http://schemas.openxmlformats.org/officeDocument/2006/relationships/image" Target="../media/image179.png"/><Relationship Id="rId5" Type="http://schemas.openxmlformats.org/officeDocument/2006/relationships/image" Target="../media/image35.png"/><Relationship Id="rId95" Type="http://schemas.openxmlformats.org/officeDocument/2006/relationships/image" Target="../media/image125.png"/><Relationship Id="rId160" Type="http://schemas.openxmlformats.org/officeDocument/2006/relationships/image" Target="../media/image190.png"/><Relationship Id="rId181" Type="http://schemas.openxmlformats.org/officeDocument/2006/relationships/image" Target="../media/image211.png"/><Relationship Id="rId22" Type="http://schemas.openxmlformats.org/officeDocument/2006/relationships/image" Target="../media/image52.png"/><Relationship Id="rId43" Type="http://schemas.openxmlformats.org/officeDocument/2006/relationships/image" Target="../media/image73.png"/><Relationship Id="rId64" Type="http://schemas.openxmlformats.org/officeDocument/2006/relationships/image" Target="../media/image94.png"/><Relationship Id="rId118" Type="http://schemas.openxmlformats.org/officeDocument/2006/relationships/image" Target="../media/image148.png"/><Relationship Id="rId139" Type="http://schemas.openxmlformats.org/officeDocument/2006/relationships/image" Target="../media/image169.png"/><Relationship Id="rId85" Type="http://schemas.openxmlformats.org/officeDocument/2006/relationships/image" Target="../media/image115.png"/><Relationship Id="rId150" Type="http://schemas.openxmlformats.org/officeDocument/2006/relationships/image" Target="../media/image180.png"/><Relationship Id="rId171" Type="http://schemas.openxmlformats.org/officeDocument/2006/relationships/image" Target="../media/image201.png"/><Relationship Id="rId12" Type="http://schemas.openxmlformats.org/officeDocument/2006/relationships/image" Target="../media/image42.png"/><Relationship Id="rId33" Type="http://schemas.openxmlformats.org/officeDocument/2006/relationships/image" Target="../media/image63.png"/><Relationship Id="rId108" Type="http://schemas.openxmlformats.org/officeDocument/2006/relationships/image" Target="../media/image138.png"/><Relationship Id="rId129" Type="http://schemas.openxmlformats.org/officeDocument/2006/relationships/image" Target="../media/image159.png"/><Relationship Id="rId54" Type="http://schemas.openxmlformats.org/officeDocument/2006/relationships/image" Target="../media/image84.png"/><Relationship Id="rId75" Type="http://schemas.openxmlformats.org/officeDocument/2006/relationships/image" Target="../media/image105.png"/><Relationship Id="rId96" Type="http://schemas.openxmlformats.org/officeDocument/2006/relationships/image" Target="../media/image126.png"/><Relationship Id="rId140" Type="http://schemas.openxmlformats.org/officeDocument/2006/relationships/image" Target="../media/image170.png"/><Relationship Id="rId161" Type="http://schemas.openxmlformats.org/officeDocument/2006/relationships/image" Target="../media/image191.png"/><Relationship Id="rId182" Type="http://schemas.openxmlformats.org/officeDocument/2006/relationships/image" Target="../media/image212.png"/><Relationship Id="rId6" Type="http://schemas.openxmlformats.org/officeDocument/2006/relationships/image" Target="../media/image36.png"/><Relationship Id="rId23" Type="http://schemas.openxmlformats.org/officeDocument/2006/relationships/image" Target="../media/image53.png"/><Relationship Id="rId119" Type="http://schemas.openxmlformats.org/officeDocument/2006/relationships/image" Target="../media/image149.png"/><Relationship Id="rId44" Type="http://schemas.openxmlformats.org/officeDocument/2006/relationships/image" Target="../media/image74.png"/><Relationship Id="rId65" Type="http://schemas.openxmlformats.org/officeDocument/2006/relationships/image" Target="../media/image95.png"/><Relationship Id="rId86" Type="http://schemas.openxmlformats.org/officeDocument/2006/relationships/image" Target="../media/image116.png"/><Relationship Id="rId130" Type="http://schemas.openxmlformats.org/officeDocument/2006/relationships/image" Target="../media/image160.png"/><Relationship Id="rId151" Type="http://schemas.openxmlformats.org/officeDocument/2006/relationships/image" Target="../media/image181.png"/><Relationship Id="rId172" Type="http://schemas.openxmlformats.org/officeDocument/2006/relationships/image" Target="../media/image202.png"/><Relationship Id="rId13" Type="http://schemas.openxmlformats.org/officeDocument/2006/relationships/image" Target="../media/image43.png"/><Relationship Id="rId18" Type="http://schemas.openxmlformats.org/officeDocument/2006/relationships/image" Target="../media/image48.png"/><Relationship Id="rId39" Type="http://schemas.openxmlformats.org/officeDocument/2006/relationships/image" Target="../media/image69.png"/><Relationship Id="rId109" Type="http://schemas.openxmlformats.org/officeDocument/2006/relationships/image" Target="../media/image139.png"/><Relationship Id="rId34" Type="http://schemas.openxmlformats.org/officeDocument/2006/relationships/image" Target="../media/image64.png"/><Relationship Id="rId50" Type="http://schemas.openxmlformats.org/officeDocument/2006/relationships/image" Target="../media/image80.png"/><Relationship Id="rId55" Type="http://schemas.openxmlformats.org/officeDocument/2006/relationships/image" Target="../media/image85.png"/><Relationship Id="rId76" Type="http://schemas.openxmlformats.org/officeDocument/2006/relationships/image" Target="../media/image106.png"/><Relationship Id="rId97" Type="http://schemas.openxmlformats.org/officeDocument/2006/relationships/image" Target="../media/image127.png"/><Relationship Id="rId104" Type="http://schemas.openxmlformats.org/officeDocument/2006/relationships/image" Target="../media/image134.png"/><Relationship Id="rId120" Type="http://schemas.openxmlformats.org/officeDocument/2006/relationships/image" Target="../media/image150.png"/><Relationship Id="rId125" Type="http://schemas.openxmlformats.org/officeDocument/2006/relationships/image" Target="../media/image155.png"/><Relationship Id="rId141" Type="http://schemas.openxmlformats.org/officeDocument/2006/relationships/image" Target="../media/image171.png"/><Relationship Id="rId146" Type="http://schemas.openxmlformats.org/officeDocument/2006/relationships/image" Target="../media/image176.png"/><Relationship Id="rId167" Type="http://schemas.openxmlformats.org/officeDocument/2006/relationships/image" Target="../media/image197.png"/><Relationship Id="rId7" Type="http://schemas.openxmlformats.org/officeDocument/2006/relationships/image" Target="../media/image37.png"/><Relationship Id="rId71" Type="http://schemas.openxmlformats.org/officeDocument/2006/relationships/image" Target="../media/image101.png"/><Relationship Id="rId92" Type="http://schemas.openxmlformats.org/officeDocument/2006/relationships/image" Target="../media/image122.png"/><Relationship Id="rId162" Type="http://schemas.openxmlformats.org/officeDocument/2006/relationships/image" Target="../media/image192.png"/><Relationship Id="rId183" Type="http://schemas.openxmlformats.org/officeDocument/2006/relationships/image" Target="../media/image213.png"/><Relationship Id="rId2" Type="http://schemas.openxmlformats.org/officeDocument/2006/relationships/notesSlide" Target="../notesSlides/notesSlide55.xml"/><Relationship Id="rId29" Type="http://schemas.openxmlformats.org/officeDocument/2006/relationships/image" Target="../media/image59.png"/><Relationship Id="rId24" Type="http://schemas.openxmlformats.org/officeDocument/2006/relationships/image" Target="../media/image54.png"/><Relationship Id="rId40" Type="http://schemas.openxmlformats.org/officeDocument/2006/relationships/image" Target="../media/image70.png"/><Relationship Id="rId45" Type="http://schemas.openxmlformats.org/officeDocument/2006/relationships/image" Target="../media/image75.png"/><Relationship Id="rId66" Type="http://schemas.openxmlformats.org/officeDocument/2006/relationships/image" Target="../media/image96.png"/><Relationship Id="rId87" Type="http://schemas.openxmlformats.org/officeDocument/2006/relationships/image" Target="../media/image117.png"/><Relationship Id="rId110" Type="http://schemas.openxmlformats.org/officeDocument/2006/relationships/image" Target="../media/image140.png"/><Relationship Id="rId115" Type="http://schemas.openxmlformats.org/officeDocument/2006/relationships/image" Target="../media/image145.png"/><Relationship Id="rId131" Type="http://schemas.openxmlformats.org/officeDocument/2006/relationships/image" Target="../media/image161.png"/><Relationship Id="rId136" Type="http://schemas.openxmlformats.org/officeDocument/2006/relationships/image" Target="../media/image166.png"/><Relationship Id="rId157" Type="http://schemas.openxmlformats.org/officeDocument/2006/relationships/image" Target="../media/image187.png"/><Relationship Id="rId178" Type="http://schemas.openxmlformats.org/officeDocument/2006/relationships/image" Target="../media/image208.png"/><Relationship Id="rId61" Type="http://schemas.openxmlformats.org/officeDocument/2006/relationships/image" Target="../media/image91.png"/><Relationship Id="rId82" Type="http://schemas.openxmlformats.org/officeDocument/2006/relationships/image" Target="../media/image112.png"/><Relationship Id="rId152" Type="http://schemas.openxmlformats.org/officeDocument/2006/relationships/image" Target="../media/image182.png"/><Relationship Id="rId173" Type="http://schemas.openxmlformats.org/officeDocument/2006/relationships/image" Target="../media/image203.png"/><Relationship Id="rId19" Type="http://schemas.openxmlformats.org/officeDocument/2006/relationships/image" Target="../media/image49.png"/><Relationship Id="rId14" Type="http://schemas.openxmlformats.org/officeDocument/2006/relationships/image" Target="../media/image44.png"/><Relationship Id="rId30" Type="http://schemas.openxmlformats.org/officeDocument/2006/relationships/image" Target="../media/image60.png"/><Relationship Id="rId35" Type="http://schemas.openxmlformats.org/officeDocument/2006/relationships/image" Target="../media/image65.png"/><Relationship Id="rId56" Type="http://schemas.openxmlformats.org/officeDocument/2006/relationships/image" Target="../media/image86.png"/><Relationship Id="rId77" Type="http://schemas.openxmlformats.org/officeDocument/2006/relationships/image" Target="../media/image107.png"/><Relationship Id="rId100" Type="http://schemas.openxmlformats.org/officeDocument/2006/relationships/image" Target="../media/image130.png"/><Relationship Id="rId105" Type="http://schemas.openxmlformats.org/officeDocument/2006/relationships/image" Target="../media/image135.png"/><Relationship Id="rId126" Type="http://schemas.openxmlformats.org/officeDocument/2006/relationships/image" Target="../media/image156.png"/><Relationship Id="rId147" Type="http://schemas.openxmlformats.org/officeDocument/2006/relationships/image" Target="../media/image177.png"/><Relationship Id="rId168" Type="http://schemas.openxmlformats.org/officeDocument/2006/relationships/image" Target="../media/image198.png"/><Relationship Id="rId8" Type="http://schemas.openxmlformats.org/officeDocument/2006/relationships/image" Target="../media/image38.png"/><Relationship Id="rId51" Type="http://schemas.openxmlformats.org/officeDocument/2006/relationships/image" Target="../media/image81.png"/><Relationship Id="rId72" Type="http://schemas.openxmlformats.org/officeDocument/2006/relationships/image" Target="../media/image102.png"/><Relationship Id="rId93" Type="http://schemas.openxmlformats.org/officeDocument/2006/relationships/image" Target="../media/image123.png"/><Relationship Id="rId98" Type="http://schemas.openxmlformats.org/officeDocument/2006/relationships/image" Target="../media/image128.png"/><Relationship Id="rId121" Type="http://schemas.openxmlformats.org/officeDocument/2006/relationships/image" Target="../media/image151.png"/><Relationship Id="rId142" Type="http://schemas.openxmlformats.org/officeDocument/2006/relationships/image" Target="../media/image172.png"/><Relationship Id="rId163" Type="http://schemas.openxmlformats.org/officeDocument/2006/relationships/image" Target="../media/image193.png"/><Relationship Id="rId184" Type="http://schemas.openxmlformats.org/officeDocument/2006/relationships/image" Target="../media/image214.png"/><Relationship Id="rId3" Type="http://schemas.openxmlformats.org/officeDocument/2006/relationships/image" Target="../media/image33.png"/><Relationship Id="rId25" Type="http://schemas.openxmlformats.org/officeDocument/2006/relationships/image" Target="../media/image55.png"/><Relationship Id="rId46" Type="http://schemas.openxmlformats.org/officeDocument/2006/relationships/image" Target="../media/image76.png"/><Relationship Id="rId67" Type="http://schemas.openxmlformats.org/officeDocument/2006/relationships/image" Target="../media/image97.png"/><Relationship Id="rId116" Type="http://schemas.openxmlformats.org/officeDocument/2006/relationships/image" Target="../media/image146.png"/><Relationship Id="rId137" Type="http://schemas.openxmlformats.org/officeDocument/2006/relationships/image" Target="../media/image167.png"/><Relationship Id="rId158" Type="http://schemas.openxmlformats.org/officeDocument/2006/relationships/image" Target="../media/image188.png"/><Relationship Id="rId20" Type="http://schemas.openxmlformats.org/officeDocument/2006/relationships/image" Target="../media/image50.png"/><Relationship Id="rId41" Type="http://schemas.openxmlformats.org/officeDocument/2006/relationships/image" Target="../media/image71.png"/><Relationship Id="rId62" Type="http://schemas.openxmlformats.org/officeDocument/2006/relationships/image" Target="../media/image92.png"/><Relationship Id="rId83" Type="http://schemas.openxmlformats.org/officeDocument/2006/relationships/image" Target="../media/image113.png"/><Relationship Id="rId88" Type="http://schemas.openxmlformats.org/officeDocument/2006/relationships/image" Target="../media/image118.png"/><Relationship Id="rId111" Type="http://schemas.openxmlformats.org/officeDocument/2006/relationships/image" Target="../media/image141.png"/><Relationship Id="rId132" Type="http://schemas.openxmlformats.org/officeDocument/2006/relationships/image" Target="../media/image162.png"/><Relationship Id="rId153" Type="http://schemas.openxmlformats.org/officeDocument/2006/relationships/image" Target="../media/image183.png"/><Relationship Id="rId174" Type="http://schemas.openxmlformats.org/officeDocument/2006/relationships/image" Target="../media/image204.png"/><Relationship Id="rId179" Type="http://schemas.openxmlformats.org/officeDocument/2006/relationships/image" Target="../media/image209.png"/><Relationship Id="rId15" Type="http://schemas.openxmlformats.org/officeDocument/2006/relationships/image" Target="../media/image45.png"/><Relationship Id="rId36" Type="http://schemas.openxmlformats.org/officeDocument/2006/relationships/image" Target="../media/image66.png"/><Relationship Id="rId57" Type="http://schemas.openxmlformats.org/officeDocument/2006/relationships/image" Target="../media/image87.png"/><Relationship Id="rId106" Type="http://schemas.openxmlformats.org/officeDocument/2006/relationships/image" Target="../media/image136.png"/><Relationship Id="rId127" Type="http://schemas.openxmlformats.org/officeDocument/2006/relationships/image" Target="../media/image157.png"/><Relationship Id="rId10" Type="http://schemas.openxmlformats.org/officeDocument/2006/relationships/image" Target="../media/image40.png"/><Relationship Id="rId31" Type="http://schemas.openxmlformats.org/officeDocument/2006/relationships/image" Target="../media/image61.png"/><Relationship Id="rId52" Type="http://schemas.openxmlformats.org/officeDocument/2006/relationships/image" Target="../media/image82.png"/><Relationship Id="rId73" Type="http://schemas.openxmlformats.org/officeDocument/2006/relationships/image" Target="../media/image103.png"/><Relationship Id="rId78" Type="http://schemas.openxmlformats.org/officeDocument/2006/relationships/image" Target="../media/image108.png"/><Relationship Id="rId94" Type="http://schemas.openxmlformats.org/officeDocument/2006/relationships/image" Target="../media/image124.png"/><Relationship Id="rId99" Type="http://schemas.openxmlformats.org/officeDocument/2006/relationships/image" Target="../media/image129.png"/><Relationship Id="rId101" Type="http://schemas.openxmlformats.org/officeDocument/2006/relationships/image" Target="../media/image131.png"/><Relationship Id="rId122" Type="http://schemas.openxmlformats.org/officeDocument/2006/relationships/image" Target="../media/image152.png"/><Relationship Id="rId143" Type="http://schemas.openxmlformats.org/officeDocument/2006/relationships/image" Target="../media/image173.png"/><Relationship Id="rId148" Type="http://schemas.openxmlformats.org/officeDocument/2006/relationships/image" Target="../media/image178.png"/><Relationship Id="rId164" Type="http://schemas.openxmlformats.org/officeDocument/2006/relationships/image" Target="../media/image194.png"/><Relationship Id="rId169" Type="http://schemas.openxmlformats.org/officeDocument/2006/relationships/image" Target="../media/image199.png"/><Relationship Id="rId185" Type="http://schemas.openxmlformats.org/officeDocument/2006/relationships/image" Target="../media/image215.png"/><Relationship Id="rId4" Type="http://schemas.openxmlformats.org/officeDocument/2006/relationships/image" Target="../media/image34.png"/><Relationship Id="rId9" Type="http://schemas.openxmlformats.org/officeDocument/2006/relationships/image" Target="../media/image39.png"/><Relationship Id="rId180" Type="http://schemas.openxmlformats.org/officeDocument/2006/relationships/image" Target="../media/image210.png"/><Relationship Id="rId26" Type="http://schemas.openxmlformats.org/officeDocument/2006/relationships/image" Target="../media/image56.png"/><Relationship Id="rId47" Type="http://schemas.openxmlformats.org/officeDocument/2006/relationships/image" Target="../media/image77.png"/><Relationship Id="rId68" Type="http://schemas.openxmlformats.org/officeDocument/2006/relationships/image" Target="../media/image98.png"/><Relationship Id="rId89" Type="http://schemas.openxmlformats.org/officeDocument/2006/relationships/image" Target="../media/image119.png"/><Relationship Id="rId112" Type="http://schemas.openxmlformats.org/officeDocument/2006/relationships/image" Target="../media/image142.png"/><Relationship Id="rId133" Type="http://schemas.openxmlformats.org/officeDocument/2006/relationships/image" Target="../media/image163.png"/><Relationship Id="rId154" Type="http://schemas.openxmlformats.org/officeDocument/2006/relationships/image" Target="../media/image184.png"/><Relationship Id="rId175" Type="http://schemas.openxmlformats.org/officeDocument/2006/relationships/image" Target="../media/image205.png"/><Relationship Id="rId16" Type="http://schemas.openxmlformats.org/officeDocument/2006/relationships/image" Target="../media/image46.png"/><Relationship Id="rId37" Type="http://schemas.openxmlformats.org/officeDocument/2006/relationships/image" Target="../media/image67.png"/><Relationship Id="rId58" Type="http://schemas.openxmlformats.org/officeDocument/2006/relationships/image" Target="../media/image88.png"/><Relationship Id="rId79" Type="http://schemas.openxmlformats.org/officeDocument/2006/relationships/image" Target="../media/image109.png"/><Relationship Id="rId102" Type="http://schemas.openxmlformats.org/officeDocument/2006/relationships/image" Target="../media/image132.png"/><Relationship Id="rId123" Type="http://schemas.openxmlformats.org/officeDocument/2006/relationships/image" Target="../media/image153.png"/><Relationship Id="rId144" Type="http://schemas.openxmlformats.org/officeDocument/2006/relationships/image" Target="../media/image174.png"/><Relationship Id="rId90" Type="http://schemas.openxmlformats.org/officeDocument/2006/relationships/image" Target="../media/image120.png"/><Relationship Id="rId165" Type="http://schemas.openxmlformats.org/officeDocument/2006/relationships/image" Target="../media/image195.png"/><Relationship Id="rId186" Type="http://schemas.openxmlformats.org/officeDocument/2006/relationships/image" Target="../media/image216.png"/><Relationship Id="rId27" Type="http://schemas.openxmlformats.org/officeDocument/2006/relationships/image" Target="../media/image57.png"/><Relationship Id="rId48" Type="http://schemas.openxmlformats.org/officeDocument/2006/relationships/image" Target="../media/image78.png"/><Relationship Id="rId69" Type="http://schemas.openxmlformats.org/officeDocument/2006/relationships/image" Target="../media/image99.png"/><Relationship Id="rId113" Type="http://schemas.openxmlformats.org/officeDocument/2006/relationships/image" Target="../media/image143.png"/><Relationship Id="rId134" Type="http://schemas.openxmlformats.org/officeDocument/2006/relationships/image" Target="../media/image164.png"/><Relationship Id="rId80" Type="http://schemas.openxmlformats.org/officeDocument/2006/relationships/image" Target="../media/image110.png"/><Relationship Id="rId155" Type="http://schemas.openxmlformats.org/officeDocument/2006/relationships/image" Target="../media/image185.png"/><Relationship Id="rId176" Type="http://schemas.openxmlformats.org/officeDocument/2006/relationships/image" Target="../media/image206.png"/><Relationship Id="rId17" Type="http://schemas.openxmlformats.org/officeDocument/2006/relationships/image" Target="../media/image47.png"/><Relationship Id="rId38" Type="http://schemas.openxmlformats.org/officeDocument/2006/relationships/image" Target="../media/image68.png"/><Relationship Id="rId59" Type="http://schemas.openxmlformats.org/officeDocument/2006/relationships/image" Target="../media/image89.png"/><Relationship Id="rId103" Type="http://schemas.openxmlformats.org/officeDocument/2006/relationships/image" Target="../media/image133.png"/><Relationship Id="rId124" Type="http://schemas.openxmlformats.org/officeDocument/2006/relationships/image" Target="../media/image154.png"/><Relationship Id="rId70" Type="http://schemas.openxmlformats.org/officeDocument/2006/relationships/image" Target="../media/image100.png"/><Relationship Id="rId91" Type="http://schemas.openxmlformats.org/officeDocument/2006/relationships/image" Target="../media/image121.png"/><Relationship Id="rId145" Type="http://schemas.openxmlformats.org/officeDocument/2006/relationships/image" Target="../media/image175.png"/><Relationship Id="rId166" Type="http://schemas.openxmlformats.org/officeDocument/2006/relationships/image" Target="../media/image196.png"/><Relationship Id="rId1" Type="http://schemas.openxmlformats.org/officeDocument/2006/relationships/slideLayout" Target="../slideLayouts/slideLayout4.xml"/><Relationship Id="rId28" Type="http://schemas.openxmlformats.org/officeDocument/2006/relationships/image" Target="../media/image58.png"/><Relationship Id="rId49" Type="http://schemas.openxmlformats.org/officeDocument/2006/relationships/image" Target="../media/image79.png"/><Relationship Id="rId114" Type="http://schemas.openxmlformats.org/officeDocument/2006/relationships/image" Target="../media/image144.png"/><Relationship Id="rId60" Type="http://schemas.openxmlformats.org/officeDocument/2006/relationships/image" Target="../media/image90.png"/><Relationship Id="rId81" Type="http://schemas.openxmlformats.org/officeDocument/2006/relationships/image" Target="../media/image111.png"/><Relationship Id="rId135" Type="http://schemas.openxmlformats.org/officeDocument/2006/relationships/image" Target="../media/image165.png"/><Relationship Id="rId156" Type="http://schemas.openxmlformats.org/officeDocument/2006/relationships/image" Target="../media/image186.png"/><Relationship Id="rId177" Type="http://schemas.openxmlformats.org/officeDocument/2006/relationships/image" Target="../media/image20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35.xml"/><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7.xml"/><Relationship Id="rId11" Type="http://schemas.openxmlformats.org/officeDocument/2006/relationships/image" Target="../media/image16.jpeg"/><Relationship Id="rId5" Type="http://schemas.openxmlformats.org/officeDocument/2006/relationships/slideLayout" Target="../slideLayouts/slideLayout1.xml"/><Relationship Id="rId10" Type="http://schemas.openxmlformats.org/officeDocument/2006/relationships/image" Target="../media/image15.jpeg"/><Relationship Id="rId4" Type="http://schemas.openxmlformats.org/officeDocument/2006/relationships/tags" Target="../tags/tag36.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859247" y="983355"/>
            <a:ext cx="690408" cy="690408"/>
          </a:xfrm>
          <a:prstGeom prst="ellipse">
            <a:avLst/>
          </a:prstGeom>
          <a:solidFill>
            <a:srgbClr val="E81479">
              <a:alpha val="75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01480" y="2362177"/>
            <a:ext cx="996663" cy="996663"/>
          </a:xfrm>
          <a:prstGeom prst="ellipse">
            <a:avLst/>
          </a:prstGeom>
          <a:gradFill>
            <a:gsLst>
              <a:gs pos="0">
                <a:srgbClr val="F15F46"/>
              </a:gs>
              <a:gs pos="100000">
                <a:srgbClr val="F15F46">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9636011">
            <a:off x="4406543" y="3061308"/>
            <a:ext cx="699452" cy="699452"/>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72159" y="2051427"/>
            <a:ext cx="164799" cy="164799"/>
          </a:xfrm>
          <a:prstGeom prst="ellipse">
            <a:avLst/>
          </a:prstGeom>
          <a:gradFill>
            <a:gsLst>
              <a:gs pos="0">
                <a:srgbClr val="FBB709"/>
              </a:gs>
              <a:gs pos="100000">
                <a:srgbClr val="FBB709">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7739658" y="1934287"/>
            <a:ext cx="234280" cy="234280"/>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987161" y="1127113"/>
            <a:ext cx="267897" cy="267897"/>
          </a:xfrm>
          <a:prstGeom prst="ellipse">
            <a:avLst/>
          </a:prstGeom>
          <a:gradFill>
            <a:gsLst>
              <a:gs pos="0">
                <a:srgbClr val="6AC59C"/>
              </a:gs>
              <a:gs pos="100000">
                <a:srgbClr val="6AC59C">
                  <a:alpha val="75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3727264" y="3274769"/>
            <a:ext cx="234280" cy="234280"/>
          </a:xfrm>
          <a:prstGeom prst="ellipse">
            <a:avLst/>
          </a:prstGeom>
          <a:gradFill>
            <a:gsLst>
              <a:gs pos="0">
                <a:srgbClr val="53CEB5"/>
              </a:gs>
              <a:gs pos="100000">
                <a:srgbClr val="53CEB5">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4524374" y="751818"/>
            <a:ext cx="3143252" cy="3143252"/>
          </a:xfrm>
          <a:prstGeom prst="ellipse">
            <a:avLst/>
          </a:prstGeom>
          <a:solidFill>
            <a:schemeClr val="bg1">
              <a:alpha val="95000"/>
            </a:schemeClr>
          </a:solidFill>
          <a:ln w="25400">
            <a:solidFill>
              <a:schemeClr val="bg2">
                <a:alpha val="46000"/>
              </a:schemeClr>
            </a:solidFill>
          </a:ln>
          <a:effectLst>
            <a:outerShdw blurRad="635000" dist="444500" dir="2700000" sx="95000" sy="95000" algn="tl" rotWithShape="0">
              <a:schemeClr val="tx1">
                <a:lumMod val="75000"/>
                <a:lumOff val="2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txBox="1"/>
          <p:nvPr/>
        </p:nvSpPr>
        <p:spPr>
          <a:xfrm>
            <a:off x="1984075" y="4281883"/>
            <a:ext cx="8126083" cy="923330"/>
          </a:xfrm>
          <a:prstGeom prst="rect">
            <a:avLst/>
          </a:prstGeom>
          <a:noFill/>
        </p:spPr>
        <p:txBody>
          <a:bodyPr wrap="square" rtlCol="0">
            <a:spAutoFit/>
          </a:bodyPr>
          <a:lstStyle/>
          <a:p>
            <a:pPr algn="ctr"/>
            <a:r>
              <a:rPr lang="zh-CN" altLang="en-US" sz="5400" spc="150" dirty="0" smtClean="0">
                <a:solidFill>
                  <a:schemeClr val="tx1">
                    <a:lumMod val="65000"/>
                    <a:lumOff val="35000"/>
                  </a:schemeClr>
                </a:solidFill>
                <a:cs typeface="+mn-ea"/>
                <a:sym typeface="+mn-lt"/>
              </a:rPr>
              <a:t>医院品</a:t>
            </a:r>
            <a:r>
              <a:rPr lang="zh-CN" altLang="en-US" sz="5400" spc="150" dirty="0">
                <a:solidFill>
                  <a:schemeClr val="tx1">
                    <a:lumMod val="65000"/>
                    <a:lumOff val="35000"/>
                  </a:schemeClr>
                </a:solidFill>
                <a:cs typeface="+mn-ea"/>
                <a:sym typeface="+mn-lt"/>
              </a:rPr>
              <a:t>管圈</a:t>
            </a:r>
            <a:r>
              <a:rPr lang="en-US" altLang="zh-CN" sz="5400" spc="150" dirty="0" smtClean="0">
                <a:solidFill>
                  <a:schemeClr val="tx1">
                    <a:lumMod val="65000"/>
                    <a:lumOff val="35000"/>
                  </a:schemeClr>
                </a:solidFill>
                <a:cs typeface="+mn-ea"/>
                <a:sym typeface="+mn-lt"/>
              </a:rPr>
              <a:t>QCC</a:t>
            </a:r>
            <a:r>
              <a:rPr lang="zh-CN" altLang="en-US" sz="5400" spc="150" dirty="0">
                <a:solidFill>
                  <a:schemeClr val="tx1">
                    <a:lumMod val="65000"/>
                    <a:lumOff val="35000"/>
                  </a:schemeClr>
                </a:solidFill>
                <a:cs typeface="+mn-ea"/>
                <a:sym typeface="+mn-lt"/>
              </a:rPr>
              <a:t>成果汇报</a:t>
            </a:r>
          </a:p>
        </p:txBody>
      </p:sp>
      <p:sp>
        <p:nvSpPr>
          <p:cNvPr id="18" name="矩形 1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190173" y="5285286"/>
            <a:ext cx="9811656" cy="525657"/>
          </a:xfrm>
          <a:prstGeom prst="rect">
            <a:avLst/>
          </a:prstGeom>
          <a:noFill/>
        </p:spPr>
        <p:txBody>
          <a:bodyPr wrap="square">
            <a:spAutoFit/>
          </a:bodyPr>
          <a:lstStyle/>
          <a:p>
            <a:pPr algn="ctr">
              <a:lnSpc>
                <a:spcPct val="130000"/>
              </a:lnSpc>
            </a:pPr>
            <a:r>
              <a:rPr lang="zh-CN" altLang="en-US" sz="2400" dirty="0">
                <a:solidFill>
                  <a:schemeClr val="tx1">
                    <a:lumMod val="65000"/>
                    <a:lumOff val="35000"/>
                  </a:schemeClr>
                </a:solidFill>
                <a:cs typeface="+mn-ea"/>
                <a:sym typeface="+mn-lt"/>
              </a:rPr>
              <a:t>爱心呵护生命   平凡铸就辉煌</a:t>
            </a:r>
            <a:endParaRPr lang="zh-CN" altLang="en-US" sz="2000" spc="150" dirty="0">
              <a:solidFill>
                <a:schemeClr val="tx1">
                  <a:lumMod val="65000"/>
                  <a:lumOff val="35000"/>
                </a:schemeClr>
              </a:solidFill>
              <a:cs typeface="+mn-ea"/>
              <a:sym typeface="+mn-lt"/>
            </a:endParaRPr>
          </a:p>
        </p:txBody>
      </p:sp>
      <p:grpSp>
        <p:nvGrpSpPr>
          <p:cNvPr id="20" name="组合 1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GrpSpPr/>
          <p:nvPr/>
        </p:nvGrpSpPr>
        <p:grpSpPr>
          <a:xfrm>
            <a:off x="4753429" y="980872"/>
            <a:ext cx="2685143" cy="2685144"/>
            <a:chOff x="4753429" y="2086428"/>
            <a:chExt cx="2685143" cy="2685144"/>
          </a:xfrm>
        </p:grpSpPr>
        <p:sp>
          <p:nvSpPr>
            <p:cNvPr id="21" name="弧形 20"/>
            <p:cNvSpPr/>
            <p:nvPr/>
          </p:nvSpPr>
          <p:spPr>
            <a:xfrm>
              <a:off x="4753429" y="2086429"/>
              <a:ext cx="2685143" cy="2685143"/>
            </a:xfrm>
            <a:prstGeom prst="arc">
              <a:avLst>
                <a:gd name="adj1" fmla="val 16200000"/>
                <a:gd name="adj2" fmla="val 21164487"/>
              </a:avLst>
            </a:prstGeom>
            <a:ln w="50800" cap="rnd">
              <a:solidFill>
                <a:srgbClr val="E81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弧形 21"/>
            <p:cNvSpPr/>
            <p:nvPr/>
          </p:nvSpPr>
          <p:spPr>
            <a:xfrm>
              <a:off x="4753429" y="2086429"/>
              <a:ext cx="2685143" cy="2685143"/>
            </a:xfrm>
            <a:prstGeom prst="arc">
              <a:avLst>
                <a:gd name="adj1" fmla="val 11593902"/>
                <a:gd name="adj2" fmla="val 15825931"/>
              </a:avLst>
            </a:prstGeom>
            <a:ln w="50800" cap="rnd">
              <a:solidFill>
                <a:srgbClr val="FBB7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3" name="弧形 22"/>
            <p:cNvSpPr/>
            <p:nvPr/>
          </p:nvSpPr>
          <p:spPr>
            <a:xfrm>
              <a:off x="4753429" y="2086429"/>
              <a:ext cx="2685143" cy="2685143"/>
            </a:xfrm>
            <a:prstGeom prst="arc">
              <a:avLst>
                <a:gd name="adj1" fmla="val 5789037"/>
                <a:gd name="adj2" fmla="val 11167994"/>
              </a:avLst>
            </a:prstGeom>
            <a:ln w="508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弧形 23"/>
            <p:cNvSpPr/>
            <p:nvPr/>
          </p:nvSpPr>
          <p:spPr>
            <a:xfrm>
              <a:off x="4753429" y="2086428"/>
              <a:ext cx="2685143" cy="2685143"/>
            </a:xfrm>
            <a:prstGeom prst="arc">
              <a:avLst>
                <a:gd name="adj1" fmla="val 21541534"/>
                <a:gd name="adj2" fmla="val 5404212"/>
              </a:avLst>
            </a:prstGeom>
            <a:ln w="50800" cap="rnd">
              <a:solidFill>
                <a:srgbClr val="7ED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7" name="椭圆 46"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386810" y="1347336"/>
            <a:ext cx="440584" cy="440584"/>
          </a:xfrm>
          <a:prstGeom prst="ellipse">
            <a:avLst/>
          </a:prstGeom>
          <a:solidFill>
            <a:srgbClr val="FBB709">
              <a:alpha val="80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a:grpSpLocks noChangeAspect="1"/>
          </p:cNvGrpSpPr>
          <p:nvPr/>
        </p:nvGrpSpPr>
        <p:grpSpPr>
          <a:xfrm rot="2700000">
            <a:off x="5375003" y="1436383"/>
            <a:ext cx="1440000" cy="1440000"/>
            <a:chOff x="9604935" y="3326039"/>
            <a:chExt cx="1017587" cy="1014413"/>
          </a:xfrm>
        </p:grpSpPr>
        <p:sp>
          <p:nvSpPr>
            <p:cNvPr id="56"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114" name="Freeform 43"/>
          <p:cNvSpPr/>
          <p:nvPr/>
        </p:nvSpPr>
        <p:spPr bwMode="auto">
          <a:xfrm>
            <a:off x="610984" y="546852"/>
            <a:ext cx="392671" cy="409930"/>
          </a:xfrm>
          <a:custGeom>
            <a:avLst/>
            <a:gdLst>
              <a:gd name="T0" fmla="*/ 127 w 363"/>
              <a:gd name="T1" fmla="*/ 243 h 379"/>
              <a:gd name="T2" fmla="*/ 125 w 363"/>
              <a:gd name="T3" fmla="*/ 379 h 379"/>
              <a:gd name="T4" fmla="*/ 237 w 363"/>
              <a:gd name="T5" fmla="*/ 379 h 379"/>
              <a:gd name="T6" fmla="*/ 237 w 363"/>
              <a:gd name="T7" fmla="*/ 241 h 379"/>
              <a:gd name="T8" fmla="*/ 363 w 363"/>
              <a:gd name="T9" fmla="*/ 241 h 379"/>
              <a:gd name="T10" fmla="*/ 363 w 363"/>
              <a:gd name="T11" fmla="*/ 128 h 379"/>
              <a:gd name="T12" fmla="*/ 237 w 363"/>
              <a:gd name="T13" fmla="*/ 129 h 379"/>
              <a:gd name="T14" fmla="*/ 237 w 363"/>
              <a:gd name="T15" fmla="*/ 0 h 379"/>
              <a:gd name="T16" fmla="*/ 127 w 363"/>
              <a:gd name="T17" fmla="*/ 0 h 379"/>
              <a:gd name="T18" fmla="*/ 127 w 363"/>
              <a:gd name="T19" fmla="*/ 128 h 379"/>
              <a:gd name="T20" fmla="*/ 0 w 363"/>
              <a:gd name="T21" fmla="*/ 128 h 379"/>
              <a:gd name="T22" fmla="*/ 0 w 363"/>
              <a:gd name="T23" fmla="*/ 244 h 379"/>
              <a:gd name="T24" fmla="*/ 127 w 363"/>
              <a:gd name="T25" fmla="*/ 2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79">
                <a:moveTo>
                  <a:pt x="127" y="243"/>
                </a:moveTo>
                <a:lnTo>
                  <a:pt x="125" y="379"/>
                </a:lnTo>
                <a:lnTo>
                  <a:pt x="237" y="379"/>
                </a:lnTo>
                <a:lnTo>
                  <a:pt x="237" y="241"/>
                </a:lnTo>
                <a:lnTo>
                  <a:pt x="363" y="241"/>
                </a:lnTo>
                <a:lnTo>
                  <a:pt x="363" y="128"/>
                </a:lnTo>
                <a:lnTo>
                  <a:pt x="237" y="129"/>
                </a:lnTo>
                <a:lnTo>
                  <a:pt x="237" y="0"/>
                </a:lnTo>
                <a:lnTo>
                  <a:pt x="127" y="0"/>
                </a:lnTo>
                <a:lnTo>
                  <a:pt x="127" y="128"/>
                </a:lnTo>
                <a:lnTo>
                  <a:pt x="0" y="128"/>
                </a:lnTo>
                <a:lnTo>
                  <a:pt x="0" y="244"/>
                </a:lnTo>
                <a:lnTo>
                  <a:pt x="127" y="243"/>
                </a:lnTo>
                <a:close/>
              </a:path>
            </a:pathLst>
          </a:custGeom>
          <a:solidFill>
            <a:srgbClr val="F15F4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文本框 114"/>
          <p:cNvSpPr txBox="1"/>
          <p:nvPr/>
        </p:nvSpPr>
        <p:spPr>
          <a:xfrm>
            <a:off x="1146631" y="520984"/>
            <a:ext cx="2646878" cy="461665"/>
          </a:xfrm>
          <a:prstGeom prst="rect">
            <a:avLst/>
          </a:prstGeom>
          <a:noFill/>
        </p:spPr>
        <p:txBody>
          <a:bodyPr wrap="none" rtlCol="0">
            <a:spAutoFit/>
          </a:bodyPr>
          <a:lstStyle/>
          <a:p>
            <a:r>
              <a:rPr lang="zh-CN" altLang="en-US" sz="2400" dirty="0">
                <a:solidFill>
                  <a:schemeClr val="tx1">
                    <a:lumMod val="50000"/>
                    <a:lumOff val="50000"/>
                  </a:schemeClr>
                </a:solidFill>
                <a:cs typeface="+mn-ea"/>
                <a:sym typeface="+mn-lt"/>
              </a:rPr>
              <a:t>在此输入医院名称</a:t>
            </a:r>
          </a:p>
        </p:txBody>
      </p:sp>
      <p:sp>
        <p:nvSpPr>
          <p:cNvPr id="26" name="KSO_Shape"/>
          <p:cNvSpPr/>
          <p:nvPr/>
        </p:nvSpPr>
        <p:spPr>
          <a:xfrm rot="10800000">
            <a:off x="5946947" y="6093749"/>
            <a:ext cx="298105" cy="256868"/>
          </a:xfrm>
          <a:custGeom>
            <a:avLst/>
            <a:gdLst/>
            <a:ahLst/>
            <a:cxnLst/>
            <a:rect l="l" t="t" r="r" b="b"/>
            <a:pathLst>
              <a:path w="351454" h="302978">
                <a:moveTo>
                  <a:pt x="175727" y="0"/>
                </a:moveTo>
                <a:lnTo>
                  <a:pt x="351454" y="302978"/>
                </a:lnTo>
                <a:cubicBezTo>
                  <a:pt x="296917" y="281626"/>
                  <a:pt x="237534" y="271243"/>
                  <a:pt x="175726" y="271243"/>
                </a:cubicBezTo>
                <a:cubicBezTo>
                  <a:pt x="113918" y="271243"/>
                  <a:pt x="54536" y="281626"/>
                  <a:pt x="0" y="302978"/>
                </a:cubicBezTo>
                <a:close/>
              </a:path>
            </a:pathLst>
          </a:custGeom>
          <a:solidFill>
            <a:srgbClr val="F15F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7" name="矩形 2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50" fill="hold"/>
                                        <p:tgtEl>
                                          <p:spTgt spid="5"/>
                                        </p:tgtEl>
                                        <p:attrNameLst>
                                          <p:attrName>ppt_w</p:attrName>
                                        </p:attrNameLst>
                                      </p:cBhvr>
                                      <p:tavLst>
                                        <p:tav tm="0">
                                          <p:val>
                                            <p:fltVal val="0"/>
                                          </p:val>
                                        </p:tav>
                                        <p:tav tm="100000">
                                          <p:val>
                                            <p:strVal val="#ppt_w"/>
                                          </p:val>
                                        </p:tav>
                                      </p:tavLst>
                                    </p:anim>
                                    <p:anim calcmode="lin" valueType="num">
                                      <p:cBhvr>
                                        <p:cTn id="8" dur="650" fill="hold"/>
                                        <p:tgtEl>
                                          <p:spTgt spid="5"/>
                                        </p:tgtEl>
                                        <p:attrNameLst>
                                          <p:attrName>ppt_h</p:attrName>
                                        </p:attrNameLst>
                                      </p:cBhvr>
                                      <p:tavLst>
                                        <p:tav tm="0">
                                          <p:val>
                                            <p:fltVal val="0"/>
                                          </p:val>
                                        </p:tav>
                                        <p:tav tm="100000">
                                          <p:val>
                                            <p:strVal val="#ppt_h"/>
                                          </p:val>
                                        </p:tav>
                                      </p:tavLst>
                                    </p:anim>
                                    <p:animEffect transition="in" filter="fade">
                                      <p:cBhvr>
                                        <p:cTn id="9" dur="650"/>
                                        <p:tgtEl>
                                          <p:spTgt spid="5"/>
                                        </p:tgtEl>
                                      </p:cBhvr>
                                    </p:animEffect>
                                  </p:childTnLst>
                                </p:cTn>
                              </p:par>
                              <p:par>
                                <p:cTn id="10" presetID="3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anim calcmode="lin" valueType="num">
                                      <p:cBhvr>
                                        <p:cTn id="20" dur="1000" fill="hold"/>
                                        <p:tgtEl>
                                          <p:spTgt spid="60"/>
                                        </p:tgtEl>
                                        <p:attrNameLst>
                                          <p:attrName>style.rotation</p:attrName>
                                        </p:attrNameLst>
                                      </p:cBhvr>
                                      <p:tavLst>
                                        <p:tav tm="0">
                                          <p:val>
                                            <p:fltVal val="360"/>
                                          </p:val>
                                        </p:tav>
                                        <p:tav tm="100000">
                                          <p:val>
                                            <p:fltVal val="0"/>
                                          </p:val>
                                        </p:tav>
                                      </p:tavLst>
                                    </p:anim>
                                    <p:animEffect transition="in" filter="fade">
                                      <p:cBhvr>
                                        <p:cTn id="21" dur="1000"/>
                                        <p:tgtEl>
                                          <p:spTgt spid="6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48"/>
                                        </p:tgtEl>
                                        <p:attrNameLst>
                                          <p:attrName>style.visibility</p:attrName>
                                        </p:attrNameLst>
                                      </p:cBhvr>
                                      <p:to>
                                        <p:strVal val="visible"/>
                                      </p:to>
                                    </p:set>
                                    <p:anim calcmode="lin" valueType="num">
                                      <p:cBhvr>
                                        <p:cTn id="24" dur="650" fill="hold"/>
                                        <p:tgtEl>
                                          <p:spTgt spid="48"/>
                                        </p:tgtEl>
                                        <p:attrNameLst>
                                          <p:attrName>ppt_w</p:attrName>
                                        </p:attrNameLst>
                                      </p:cBhvr>
                                      <p:tavLst>
                                        <p:tav tm="0">
                                          <p:val>
                                            <p:fltVal val="0"/>
                                          </p:val>
                                        </p:tav>
                                        <p:tav tm="100000">
                                          <p:val>
                                            <p:strVal val="#ppt_w"/>
                                          </p:val>
                                        </p:tav>
                                      </p:tavLst>
                                    </p:anim>
                                    <p:anim calcmode="lin" valueType="num">
                                      <p:cBhvr>
                                        <p:cTn id="25" dur="650" fill="hold"/>
                                        <p:tgtEl>
                                          <p:spTgt spid="48"/>
                                        </p:tgtEl>
                                        <p:attrNameLst>
                                          <p:attrName>ppt_h</p:attrName>
                                        </p:attrNameLst>
                                      </p:cBhvr>
                                      <p:tavLst>
                                        <p:tav tm="0">
                                          <p:val>
                                            <p:fltVal val="0"/>
                                          </p:val>
                                        </p:tav>
                                        <p:tav tm="100000">
                                          <p:val>
                                            <p:strVal val="#ppt_h"/>
                                          </p:val>
                                        </p:tav>
                                      </p:tavLst>
                                    </p:anim>
                                    <p:animEffect transition="in" filter="fade">
                                      <p:cBhvr>
                                        <p:cTn id="26" dur="650"/>
                                        <p:tgtEl>
                                          <p:spTgt spid="48"/>
                                        </p:tgtEl>
                                      </p:cBhvr>
                                    </p:animEffect>
                                  </p:childTnLst>
                                </p:cTn>
                              </p:par>
                              <p:par>
                                <p:cTn id="27" presetID="42" presetClass="path" presetSubtype="0" fill="hold" grpId="1" nodeType="withEffect">
                                  <p:stCondLst>
                                    <p:cond delay="250"/>
                                  </p:stCondLst>
                                  <p:childTnLst>
                                    <p:animMotion origin="layout" path="M 2.70833E-6 3.7037E-7 L 0.13919 -0.03796 " pathEditMode="relative" rAng="0" ptsTypes="AA">
                                      <p:cBhvr>
                                        <p:cTn id="28" dur="650" spd="-100000" fill="hold"/>
                                        <p:tgtEl>
                                          <p:spTgt spid="48"/>
                                        </p:tgtEl>
                                        <p:attrNameLst>
                                          <p:attrName>ppt_x</p:attrName>
                                          <p:attrName>ppt_y</p:attrName>
                                        </p:attrNameLst>
                                      </p:cBhvr>
                                      <p:rCtr x="6953" y="-1898"/>
                                    </p:animMotion>
                                  </p:childTnLst>
                                </p:cTn>
                              </p:par>
                              <p:par>
                                <p:cTn id="29" presetID="53" presetClass="entr" presetSubtype="16" fill="hold" grpId="0" nodeType="withEffect">
                                  <p:stCondLst>
                                    <p:cond delay="650"/>
                                  </p:stCondLst>
                                  <p:childTnLst>
                                    <p:set>
                                      <p:cBhvr>
                                        <p:cTn id="30" dur="1" fill="hold">
                                          <p:stCondLst>
                                            <p:cond delay="0"/>
                                          </p:stCondLst>
                                        </p:cTn>
                                        <p:tgtEl>
                                          <p:spTgt spid="49"/>
                                        </p:tgtEl>
                                        <p:attrNameLst>
                                          <p:attrName>style.visibility</p:attrName>
                                        </p:attrNameLst>
                                      </p:cBhvr>
                                      <p:to>
                                        <p:strVal val="visible"/>
                                      </p:to>
                                    </p:set>
                                    <p:anim calcmode="lin" valueType="num">
                                      <p:cBhvr>
                                        <p:cTn id="31" dur="650" fill="hold"/>
                                        <p:tgtEl>
                                          <p:spTgt spid="49"/>
                                        </p:tgtEl>
                                        <p:attrNameLst>
                                          <p:attrName>ppt_w</p:attrName>
                                        </p:attrNameLst>
                                      </p:cBhvr>
                                      <p:tavLst>
                                        <p:tav tm="0">
                                          <p:val>
                                            <p:fltVal val="0"/>
                                          </p:val>
                                        </p:tav>
                                        <p:tav tm="100000">
                                          <p:val>
                                            <p:strVal val="#ppt_w"/>
                                          </p:val>
                                        </p:tav>
                                      </p:tavLst>
                                    </p:anim>
                                    <p:anim calcmode="lin" valueType="num">
                                      <p:cBhvr>
                                        <p:cTn id="32" dur="650" fill="hold"/>
                                        <p:tgtEl>
                                          <p:spTgt spid="49"/>
                                        </p:tgtEl>
                                        <p:attrNameLst>
                                          <p:attrName>ppt_h</p:attrName>
                                        </p:attrNameLst>
                                      </p:cBhvr>
                                      <p:tavLst>
                                        <p:tav tm="0">
                                          <p:val>
                                            <p:fltVal val="0"/>
                                          </p:val>
                                        </p:tav>
                                        <p:tav tm="100000">
                                          <p:val>
                                            <p:strVal val="#ppt_h"/>
                                          </p:val>
                                        </p:tav>
                                      </p:tavLst>
                                    </p:anim>
                                    <p:animEffect transition="in" filter="fade">
                                      <p:cBhvr>
                                        <p:cTn id="33" dur="650"/>
                                        <p:tgtEl>
                                          <p:spTgt spid="49"/>
                                        </p:tgtEl>
                                      </p:cBhvr>
                                    </p:animEffect>
                                  </p:childTnLst>
                                </p:cTn>
                              </p:par>
                              <p:par>
                                <p:cTn id="34" presetID="42" presetClass="path" presetSubtype="0" fill="hold" grpId="1" nodeType="withEffect">
                                  <p:stCondLst>
                                    <p:cond delay="650"/>
                                  </p:stCondLst>
                                  <p:childTnLst>
                                    <p:animMotion origin="layout" path="M -4.16667E-6 -2.22222E-6 L 0.1099 -0.11805 " pathEditMode="relative" rAng="0" ptsTypes="AA">
                                      <p:cBhvr>
                                        <p:cTn id="35" dur="650" spd="-100000" fill="hold"/>
                                        <p:tgtEl>
                                          <p:spTgt spid="49"/>
                                        </p:tgtEl>
                                        <p:attrNameLst>
                                          <p:attrName>ppt_x</p:attrName>
                                          <p:attrName>ppt_y</p:attrName>
                                        </p:attrNameLst>
                                      </p:cBhvr>
                                      <p:rCtr x="5495" y="-5903"/>
                                    </p:animMotion>
                                  </p:childTnLst>
                                </p:cTn>
                              </p:par>
                              <p:par>
                                <p:cTn id="36" presetID="53" presetClass="entr" presetSubtype="16" fill="hold" grpId="0" nodeType="withEffect">
                                  <p:stCondLst>
                                    <p:cond delay="4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650" fill="hold"/>
                                        <p:tgtEl>
                                          <p:spTgt spid="50"/>
                                        </p:tgtEl>
                                        <p:attrNameLst>
                                          <p:attrName>ppt_w</p:attrName>
                                        </p:attrNameLst>
                                      </p:cBhvr>
                                      <p:tavLst>
                                        <p:tav tm="0">
                                          <p:val>
                                            <p:fltVal val="0"/>
                                          </p:val>
                                        </p:tav>
                                        <p:tav tm="100000">
                                          <p:val>
                                            <p:strVal val="#ppt_w"/>
                                          </p:val>
                                        </p:tav>
                                      </p:tavLst>
                                    </p:anim>
                                    <p:anim calcmode="lin" valueType="num">
                                      <p:cBhvr>
                                        <p:cTn id="39" dur="650" fill="hold"/>
                                        <p:tgtEl>
                                          <p:spTgt spid="50"/>
                                        </p:tgtEl>
                                        <p:attrNameLst>
                                          <p:attrName>ppt_h</p:attrName>
                                        </p:attrNameLst>
                                      </p:cBhvr>
                                      <p:tavLst>
                                        <p:tav tm="0">
                                          <p:val>
                                            <p:fltVal val="0"/>
                                          </p:val>
                                        </p:tav>
                                        <p:tav tm="100000">
                                          <p:val>
                                            <p:strVal val="#ppt_h"/>
                                          </p:val>
                                        </p:tav>
                                      </p:tavLst>
                                    </p:anim>
                                    <p:animEffect transition="in" filter="fade">
                                      <p:cBhvr>
                                        <p:cTn id="40" dur="650"/>
                                        <p:tgtEl>
                                          <p:spTgt spid="50"/>
                                        </p:tgtEl>
                                      </p:cBhvr>
                                    </p:animEffect>
                                  </p:childTnLst>
                                </p:cTn>
                              </p:par>
                              <p:par>
                                <p:cTn id="41" presetID="42" presetClass="path" presetSubtype="0" fill="hold" grpId="1" nodeType="withEffect">
                                  <p:stCondLst>
                                    <p:cond delay="450"/>
                                  </p:stCondLst>
                                  <p:childTnLst>
                                    <p:animMotion origin="layout" path="M -2.08333E-6 -1.11111E-6 L 0.16745 0.06806 " pathEditMode="relative" rAng="0" ptsTypes="AA">
                                      <p:cBhvr>
                                        <p:cTn id="42" dur="650" spd="-100000" fill="hold"/>
                                        <p:tgtEl>
                                          <p:spTgt spid="50"/>
                                        </p:tgtEl>
                                        <p:attrNameLst>
                                          <p:attrName>ppt_x</p:attrName>
                                          <p:attrName>ppt_y</p:attrName>
                                        </p:attrNameLst>
                                      </p:cBhvr>
                                      <p:rCtr x="8372" y="3403"/>
                                    </p:animMotion>
                                  </p:childTnLst>
                                </p:cTn>
                              </p:par>
                              <p:par>
                                <p:cTn id="43" presetID="53" presetClass="entr" presetSubtype="16" fill="hold" grpId="0" nodeType="withEffect">
                                  <p:stCondLst>
                                    <p:cond delay="750"/>
                                  </p:stCondLst>
                                  <p:childTnLst>
                                    <p:set>
                                      <p:cBhvr>
                                        <p:cTn id="44" dur="1" fill="hold">
                                          <p:stCondLst>
                                            <p:cond delay="0"/>
                                          </p:stCondLst>
                                        </p:cTn>
                                        <p:tgtEl>
                                          <p:spTgt spid="53"/>
                                        </p:tgtEl>
                                        <p:attrNameLst>
                                          <p:attrName>style.visibility</p:attrName>
                                        </p:attrNameLst>
                                      </p:cBhvr>
                                      <p:to>
                                        <p:strVal val="visible"/>
                                      </p:to>
                                    </p:set>
                                    <p:anim calcmode="lin" valueType="num">
                                      <p:cBhvr>
                                        <p:cTn id="45" dur="650" fill="hold"/>
                                        <p:tgtEl>
                                          <p:spTgt spid="53"/>
                                        </p:tgtEl>
                                        <p:attrNameLst>
                                          <p:attrName>ppt_w</p:attrName>
                                        </p:attrNameLst>
                                      </p:cBhvr>
                                      <p:tavLst>
                                        <p:tav tm="0">
                                          <p:val>
                                            <p:fltVal val="0"/>
                                          </p:val>
                                        </p:tav>
                                        <p:tav tm="100000">
                                          <p:val>
                                            <p:strVal val="#ppt_w"/>
                                          </p:val>
                                        </p:tav>
                                      </p:tavLst>
                                    </p:anim>
                                    <p:anim calcmode="lin" valueType="num">
                                      <p:cBhvr>
                                        <p:cTn id="46" dur="650" fill="hold"/>
                                        <p:tgtEl>
                                          <p:spTgt spid="53"/>
                                        </p:tgtEl>
                                        <p:attrNameLst>
                                          <p:attrName>ppt_h</p:attrName>
                                        </p:attrNameLst>
                                      </p:cBhvr>
                                      <p:tavLst>
                                        <p:tav tm="0">
                                          <p:val>
                                            <p:fltVal val="0"/>
                                          </p:val>
                                        </p:tav>
                                        <p:tav tm="100000">
                                          <p:val>
                                            <p:strVal val="#ppt_h"/>
                                          </p:val>
                                        </p:tav>
                                      </p:tavLst>
                                    </p:anim>
                                    <p:animEffect transition="in" filter="fade">
                                      <p:cBhvr>
                                        <p:cTn id="47" dur="650"/>
                                        <p:tgtEl>
                                          <p:spTgt spid="53"/>
                                        </p:tgtEl>
                                      </p:cBhvr>
                                    </p:animEffect>
                                  </p:childTnLst>
                                </p:cTn>
                              </p:par>
                              <p:par>
                                <p:cTn id="48" presetID="42" presetClass="path" presetSubtype="0" fill="hold" grpId="1" nodeType="withEffect">
                                  <p:stCondLst>
                                    <p:cond delay="750"/>
                                  </p:stCondLst>
                                  <p:childTnLst>
                                    <p:animMotion origin="layout" path="M -4.375E-6 -4.44444E-6 L 0.18477 -0.11527 " pathEditMode="relative" rAng="0" ptsTypes="AA">
                                      <p:cBhvr>
                                        <p:cTn id="49" dur="650" spd="-100000" fill="hold"/>
                                        <p:tgtEl>
                                          <p:spTgt spid="53"/>
                                        </p:tgtEl>
                                        <p:attrNameLst>
                                          <p:attrName>ppt_x</p:attrName>
                                          <p:attrName>ppt_y</p:attrName>
                                        </p:attrNameLst>
                                      </p:cBhvr>
                                      <p:rCtr x="9232" y="-5764"/>
                                    </p:animMotion>
                                  </p:childTnLst>
                                </p:cTn>
                              </p:par>
                              <p:par>
                                <p:cTn id="50" presetID="53" presetClass="entr" presetSubtype="16" fill="hold" grpId="0" nodeType="withEffect">
                                  <p:stCondLst>
                                    <p:cond delay="350"/>
                                  </p:stCondLst>
                                  <p:childTnLst>
                                    <p:set>
                                      <p:cBhvr>
                                        <p:cTn id="51" dur="1" fill="hold">
                                          <p:stCondLst>
                                            <p:cond delay="0"/>
                                          </p:stCondLst>
                                        </p:cTn>
                                        <p:tgtEl>
                                          <p:spTgt spid="46"/>
                                        </p:tgtEl>
                                        <p:attrNameLst>
                                          <p:attrName>style.visibility</p:attrName>
                                        </p:attrNameLst>
                                      </p:cBhvr>
                                      <p:to>
                                        <p:strVal val="visible"/>
                                      </p:to>
                                    </p:set>
                                    <p:anim calcmode="lin" valueType="num">
                                      <p:cBhvr>
                                        <p:cTn id="52" dur="650" fill="hold"/>
                                        <p:tgtEl>
                                          <p:spTgt spid="46"/>
                                        </p:tgtEl>
                                        <p:attrNameLst>
                                          <p:attrName>ppt_w</p:attrName>
                                        </p:attrNameLst>
                                      </p:cBhvr>
                                      <p:tavLst>
                                        <p:tav tm="0">
                                          <p:val>
                                            <p:fltVal val="0"/>
                                          </p:val>
                                        </p:tav>
                                        <p:tav tm="100000">
                                          <p:val>
                                            <p:strVal val="#ppt_w"/>
                                          </p:val>
                                        </p:tav>
                                      </p:tavLst>
                                    </p:anim>
                                    <p:anim calcmode="lin" valueType="num">
                                      <p:cBhvr>
                                        <p:cTn id="53" dur="650" fill="hold"/>
                                        <p:tgtEl>
                                          <p:spTgt spid="46"/>
                                        </p:tgtEl>
                                        <p:attrNameLst>
                                          <p:attrName>ppt_h</p:attrName>
                                        </p:attrNameLst>
                                      </p:cBhvr>
                                      <p:tavLst>
                                        <p:tav tm="0">
                                          <p:val>
                                            <p:fltVal val="0"/>
                                          </p:val>
                                        </p:tav>
                                        <p:tav tm="100000">
                                          <p:val>
                                            <p:strVal val="#ppt_h"/>
                                          </p:val>
                                        </p:tav>
                                      </p:tavLst>
                                    </p:anim>
                                    <p:animEffect transition="in" filter="fade">
                                      <p:cBhvr>
                                        <p:cTn id="54" dur="650"/>
                                        <p:tgtEl>
                                          <p:spTgt spid="46"/>
                                        </p:tgtEl>
                                      </p:cBhvr>
                                    </p:animEffect>
                                  </p:childTnLst>
                                </p:cTn>
                              </p:par>
                              <p:par>
                                <p:cTn id="55" presetID="42" presetClass="path" presetSubtype="0" fill="hold" grpId="1" nodeType="withEffect">
                                  <p:stCondLst>
                                    <p:cond delay="350"/>
                                  </p:stCondLst>
                                  <p:childTnLst>
                                    <p:animMotion origin="layout" path="M 4.58333E-6 1.48148E-6 L -0.08321 0.17338 " pathEditMode="relative" rAng="0" ptsTypes="AA">
                                      <p:cBhvr>
                                        <p:cTn id="56" dur="650" spd="-100000" fill="hold"/>
                                        <p:tgtEl>
                                          <p:spTgt spid="46"/>
                                        </p:tgtEl>
                                        <p:attrNameLst>
                                          <p:attrName>ppt_x</p:attrName>
                                          <p:attrName>ppt_y</p:attrName>
                                        </p:attrNameLst>
                                      </p:cBhvr>
                                      <p:rCtr x="-4167" y="8657"/>
                                    </p:animMotion>
                                  </p:childTnLst>
                                </p:cTn>
                              </p:par>
                              <p:par>
                                <p:cTn id="57" presetID="53" presetClass="entr" presetSubtype="16" fill="hold" grpId="0" nodeType="withEffect">
                                  <p:stCondLst>
                                    <p:cond delay="850"/>
                                  </p:stCondLst>
                                  <p:childTnLst>
                                    <p:set>
                                      <p:cBhvr>
                                        <p:cTn id="58" dur="1" fill="hold">
                                          <p:stCondLst>
                                            <p:cond delay="0"/>
                                          </p:stCondLst>
                                        </p:cTn>
                                        <p:tgtEl>
                                          <p:spTgt spid="52"/>
                                        </p:tgtEl>
                                        <p:attrNameLst>
                                          <p:attrName>style.visibility</p:attrName>
                                        </p:attrNameLst>
                                      </p:cBhvr>
                                      <p:to>
                                        <p:strVal val="visible"/>
                                      </p:to>
                                    </p:set>
                                    <p:anim calcmode="lin" valueType="num">
                                      <p:cBhvr>
                                        <p:cTn id="59" dur="650" fill="hold"/>
                                        <p:tgtEl>
                                          <p:spTgt spid="52"/>
                                        </p:tgtEl>
                                        <p:attrNameLst>
                                          <p:attrName>ppt_w</p:attrName>
                                        </p:attrNameLst>
                                      </p:cBhvr>
                                      <p:tavLst>
                                        <p:tav tm="0">
                                          <p:val>
                                            <p:fltVal val="0"/>
                                          </p:val>
                                        </p:tav>
                                        <p:tav tm="100000">
                                          <p:val>
                                            <p:strVal val="#ppt_w"/>
                                          </p:val>
                                        </p:tav>
                                      </p:tavLst>
                                    </p:anim>
                                    <p:anim calcmode="lin" valueType="num">
                                      <p:cBhvr>
                                        <p:cTn id="60" dur="650" fill="hold"/>
                                        <p:tgtEl>
                                          <p:spTgt spid="52"/>
                                        </p:tgtEl>
                                        <p:attrNameLst>
                                          <p:attrName>ppt_h</p:attrName>
                                        </p:attrNameLst>
                                      </p:cBhvr>
                                      <p:tavLst>
                                        <p:tav tm="0">
                                          <p:val>
                                            <p:fltVal val="0"/>
                                          </p:val>
                                        </p:tav>
                                        <p:tav tm="100000">
                                          <p:val>
                                            <p:strVal val="#ppt_h"/>
                                          </p:val>
                                        </p:tav>
                                      </p:tavLst>
                                    </p:anim>
                                    <p:animEffect transition="in" filter="fade">
                                      <p:cBhvr>
                                        <p:cTn id="61" dur="650"/>
                                        <p:tgtEl>
                                          <p:spTgt spid="52"/>
                                        </p:tgtEl>
                                      </p:cBhvr>
                                    </p:animEffect>
                                  </p:childTnLst>
                                </p:cTn>
                              </p:par>
                              <p:par>
                                <p:cTn id="62" presetID="42" presetClass="path" presetSubtype="0" fill="hold" grpId="1" nodeType="withEffect">
                                  <p:stCondLst>
                                    <p:cond delay="850"/>
                                  </p:stCondLst>
                                  <p:childTnLst>
                                    <p:animMotion origin="layout" path="M 4.375E-6 3.7037E-6 L -0.16563 0.19537 " pathEditMode="relative" rAng="0" ptsTypes="AA">
                                      <p:cBhvr>
                                        <p:cTn id="63" dur="650" spd="-100000" fill="hold"/>
                                        <p:tgtEl>
                                          <p:spTgt spid="52"/>
                                        </p:tgtEl>
                                        <p:attrNameLst>
                                          <p:attrName>ppt_x</p:attrName>
                                          <p:attrName>ppt_y</p:attrName>
                                        </p:attrNameLst>
                                      </p:cBhvr>
                                      <p:rCtr x="-8281" y="9769"/>
                                    </p:animMotion>
                                  </p:childTnLst>
                                </p:cTn>
                              </p:par>
                              <p:par>
                                <p:cTn id="64" presetID="53" presetClass="entr" presetSubtype="16" fill="hold" grpId="0" nodeType="withEffect">
                                  <p:stCondLst>
                                    <p:cond delay="9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650" fill="hold"/>
                                        <p:tgtEl>
                                          <p:spTgt spid="51"/>
                                        </p:tgtEl>
                                        <p:attrNameLst>
                                          <p:attrName>ppt_w</p:attrName>
                                        </p:attrNameLst>
                                      </p:cBhvr>
                                      <p:tavLst>
                                        <p:tav tm="0">
                                          <p:val>
                                            <p:fltVal val="0"/>
                                          </p:val>
                                        </p:tav>
                                        <p:tav tm="100000">
                                          <p:val>
                                            <p:strVal val="#ppt_w"/>
                                          </p:val>
                                        </p:tav>
                                      </p:tavLst>
                                    </p:anim>
                                    <p:anim calcmode="lin" valueType="num">
                                      <p:cBhvr>
                                        <p:cTn id="67" dur="650" fill="hold"/>
                                        <p:tgtEl>
                                          <p:spTgt spid="51"/>
                                        </p:tgtEl>
                                        <p:attrNameLst>
                                          <p:attrName>ppt_h</p:attrName>
                                        </p:attrNameLst>
                                      </p:cBhvr>
                                      <p:tavLst>
                                        <p:tav tm="0">
                                          <p:val>
                                            <p:fltVal val="0"/>
                                          </p:val>
                                        </p:tav>
                                        <p:tav tm="100000">
                                          <p:val>
                                            <p:strVal val="#ppt_h"/>
                                          </p:val>
                                        </p:tav>
                                      </p:tavLst>
                                    </p:anim>
                                    <p:animEffect transition="in" filter="fade">
                                      <p:cBhvr>
                                        <p:cTn id="68" dur="650"/>
                                        <p:tgtEl>
                                          <p:spTgt spid="51"/>
                                        </p:tgtEl>
                                      </p:cBhvr>
                                    </p:animEffect>
                                  </p:childTnLst>
                                </p:cTn>
                              </p:par>
                              <p:par>
                                <p:cTn id="69" presetID="42" presetClass="path" presetSubtype="0" fill="hold" grpId="1" nodeType="withEffect">
                                  <p:stCondLst>
                                    <p:cond delay="950"/>
                                  </p:stCondLst>
                                  <p:childTnLst>
                                    <p:animMotion origin="layout" path="M -1.04167E-6 -4.07407E-6 L -0.1444 0.0801 " pathEditMode="relative" rAng="0" ptsTypes="AA">
                                      <p:cBhvr>
                                        <p:cTn id="70" dur="650" spd="-100000" fill="hold"/>
                                        <p:tgtEl>
                                          <p:spTgt spid="51"/>
                                        </p:tgtEl>
                                        <p:attrNameLst>
                                          <p:attrName>ppt_x</p:attrName>
                                          <p:attrName>ppt_y</p:attrName>
                                        </p:attrNameLst>
                                      </p:cBhvr>
                                      <p:rCtr x="-7227" y="4005"/>
                                    </p:animMotion>
                                  </p:childTnLst>
                                </p:cTn>
                              </p:par>
                              <p:par>
                                <p:cTn id="71" presetID="53" presetClass="entr" presetSubtype="16" fill="hold" grpId="0" nodeType="withEffect">
                                  <p:stCondLst>
                                    <p:cond delay="550"/>
                                  </p:stCondLst>
                                  <p:childTnLst>
                                    <p:set>
                                      <p:cBhvr>
                                        <p:cTn id="72" dur="1" fill="hold">
                                          <p:stCondLst>
                                            <p:cond delay="0"/>
                                          </p:stCondLst>
                                        </p:cTn>
                                        <p:tgtEl>
                                          <p:spTgt spid="47"/>
                                        </p:tgtEl>
                                        <p:attrNameLst>
                                          <p:attrName>style.visibility</p:attrName>
                                        </p:attrNameLst>
                                      </p:cBhvr>
                                      <p:to>
                                        <p:strVal val="visible"/>
                                      </p:to>
                                    </p:set>
                                    <p:anim calcmode="lin" valueType="num">
                                      <p:cBhvr>
                                        <p:cTn id="73" dur="650" fill="hold"/>
                                        <p:tgtEl>
                                          <p:spTgt spid="47"/>
                                        </p:tgtEl>
                                        <p:attrNameLst>
                                          <p:attrName>ppt_w</p:attrName>
                                        </p:attrNameLst>
                                      </p:cBhvr>
                                      <p:tavLst>
                                        <p:tav tm="0">
                                          <p:val>
                                            <p:fltVal val="0"/>
                                          </p:val>
                                        </p:tav>
                                        <p:tav tm="100000">
                                          <p:val>
                                            <p:strVal val="#ppt_w"/>
                                          </p:val>
                                        </p:tav>
                                      </p:tavLst>
                                    </p:anim>
                                    <p:anim calcmode="lin" valueType="num">
                                      <p:cBhvr>
                                        <p:cTn id="74" dur="650" fill="hold"/>
                                        <p:tgtEl>
                                          <p:spTgt spid="47"/>
                                        </p:tgtEl>
                                        <p:attrNameLst>
                                          <p:attrName>ppt_h</p:attrName>
                                        </p:attrNameLst>
                                      </p:cBhvr>
                                      <p:tavLst>
                                        <p:tav tm="0">
                                          <p:val>
                                            <p:fltVal val="0"/>
                                          </p:val>
                                        </p:tav>
                                        <p:tav tm="100000">
                                          <p:val>
                                            <p:strVal val="#ppt_h"/>
                                          </p:val>
                                        </p:tav>
                                      </p:tavLst>
                                    </p:anim>
                                    <p:animEffect transition="in" filter="fade">
                                      <p:cBhvr>
                                        <p:cTn id="75" dur="650"/>
                                        <p:tgtEl>
                                          <p:spTgt spid="47"/>
                                        </p:tgtEl>
                                      </p:cBhvr>
                                    </p:animEffect>
                                  </p:childTnLst>
                                </p:cTn>
                              </p:par>
                              <p:par>
                                <p:cTn id="76" presetID="42" presetClass="path" presetSubtype="0" fill="hold" grpId="1" nodeType="withEffect">
                                  <p:stCondLst>
                                    <p:cond delay="550"/>
                                  </p:stCondLst>
                                  <p:childTnLst>
                                    <p:animMotion origin="layout" path="M 1.66667E-6 -2.22222E-6 L -0.10925 0.13519 " pathEditMode="relative" rAng="0" ptsTypes="AA">
                                      <p:cBhvr>
                                        <p:cTn id="77" dur="650" spd="-100000" fill="hold"/>
                                        <p:tgtEl>
                                          <p:spTgt spid="47"/>
                                        </p:tgtEl>
                                        <p:attrNameLst>
                                          <p:attrName>ppt_x</p:attrName>
                                          <p:attrName>ppt_y</p:attrName>
                                        </p:attrNameLst>
                                      </p:cBhvr>
                                      <p:rCtr x="-5469" y="6759"/>
                                    </p:animMotion>
                                  </p:childTnLst>
                                </p:cTn>
                              </p:par>
                            </p:childTnLst>
                          </p:cTn>
                        </p:par>
                        <p:par>
                          <p:cTn id="78" fill="hold">
                            <p:stCondLst>
                              <p:cond delay="1600"/>
                            </p:stCondLst>
                            <p:childTnLst>
                              <p:par>
                                <p:cTn id="79" presetID="10"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750"/>
                                        <p:tgtEl>
                                          <p:spTgt spid="16"/>
                                        </p:tgtEl>
                                      </p:cBhvr>
                                    </p:animEffect>
                                  </p:childTnLst>
                                </p:cTn>
                              </p:par>
                              <p:par>
                                <p:cTn id="82" presetID="35" presetClass="path" presetSubtype="0" fill="hold" grpId="1" nodeType="withEffect">
                                  <p:stCondLst>
                                    <p:cond delay="0"/>
                                  </p:stCondLst>
                                  <p:childTnLst>
                                    <p:animMotion origin="layout" path="M 0.12891 -3.7037E-7 L 0 -3.7037E-7 " pathEditMode="relative" rAng="0" ptsTypes="AA">
                                      <p:cBhvr>
                                        <p:cTn id="83" dur="750" fill="hold"/>
                                        <p:tgtEl>
                                          <p:spTgt spid="16"/>
                                        </p:tgtEl>
                                        <p:attrNameLst>
                                          <p:attrName>ppt_x</p:attrName>
                                          <p:attrName>ppt_y</p:attrName>
                                        </p:attrNameLst>
                                      </p:cBhvr>
                                      <p:rCtr x="-6445" y="0"/>
                                    </p:animMotion>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50"/>
                                        <p:tgtEl>
                                          <p:spTgt spid="18"/>
                                        </p:tgtEl>
                                      </p:cBhvr>
                                    </p:animEffect>
                                  </p:childTnLst>
                                </p:cTn>
                              </p:par>
                              <p:par>
                                <p:cTn id="87" presetID="35" presetClass="path" presetSubtype="0" fill="hold" grpId="1" nodeType="withEffect">
                                  <p:stCondLst>
                                    <p:cond delay="0"/>
                                  </p:stCondLst>
                                  <p:childTnLst>
                                    <p:animMotion origin="layout" path="M -0.11016 -4.81481E-6 L 0 -4.81481E-6 " pathEditMode="relative" rAng="0" ptsTypes="AA">
                                      <p:cBhvr>
                                        <p:cTn id="88" dur="750" fill="hold"/>
                                        <p:tgtEl>
                                          <p:spTgt spid="18"/>
                                        </p:tgtEl>
                                        <p:attrNameLst>
                                          <p:attrName>ppt_x</p:attrName>
                                          <p:attrName>ppt_y</p:attrName>
                                        </p:attrNameLst>
                                      </p:cBhvr>
                                      <p:rCtr x="5508" y="0"/>
                                    </p:animMotion>
                                  </p:childTnLst>
                                </p:cTn>
                              </p:par>
                              <p:par>
                                <p:cTn id="89" presetID="53" presetClass="entr" presetSubtype="16" fill="hold" grpId="0" nodeType="withEffect">
                                  <p:stCondLst>
                                    <p:cond delay="250"/>
                                  </p:stCondLst>
                                  <p:childTnLst>
                                    <p:set>
                                      <p:cBhvr>
                                        <p:cTn id="90" dur="1" fill="hold">
                                          <p:stCondLst>
                                            <p:cond delay="0"/>
                                          </p:stCondLst>
                                        </p:cTn>
                                        <p:tgtEl>
                                          <p:spTgt spid="114"/>
                                        </p:tgtEl>
                                        <p:attrNameLst>
                                          <p:attrName>style.visibility</p:attrName>
                                        </p:attrNameLst>
                                      </p:cBhvr>
                                      <p:to>
                                        <p:strVal val="visible"/>
                                      </p:to>
                                    </p:set>
                                    <p:anim calcmode="lin" valueType="num">
                                      <p:cBhvr>
                                        <p:cTn id="91" dur="500" fill="hold"/>
                                        <p:tgtEl>
                                          <p:spTgt spid="114"/>
                                        </p:tgtEl>
                                        <p:attrNameLst>
                                          <p:attrName>ppt_w</p:attrName>
                                        </p:attrNameLst>
                                      </p:cBhvr>
                                      <p:tavLst>
                                        <p:tav tm="0">
                                          <p:val>
                                            <p:fltVal val="0"/>
                                          </p:val>
                                        </p:tav>
                                        <p:tav tm="100000">
                                          <p:val>
                                            <p:strVal val="#ppt_w"/>
                                          </p:val>
                                        </p:tav>
                                      </p:tavLst>
                                    </p:anim>
                                    <p:anim calcmode="lin" valueType="num">
                                      <p:cBhvr>
                                        <p:cTn id="92" dur="500" fill="hold"/>
                                        <p:tgtEl>
                                          <p:spTgt spid="114"/>
                                        </p:tgtEl>
                                        <p:attrNameLst>
                                          <p:attrName>ppt_h</p:attrName>
                                        </p:attrNameLst>
                                      </p:cBhvr>
                                      <p:tavLst>
                                        <p:tav tm="0">
                                          <p:val>
                                            <p:fltVal val="0"/>
                                          </p:val>
                                        </p:tav>
                                        <p:tav tm="100000">
                                          <p:val>
                                            <p:strVal val="#ppt_h"/>
                                          </p:val>
                                        </p:tav>
                                      </p:tavLst>
                                    </p:anim>
                                    <p:animEffect transition="in" filter="fade">
                                      <p:cBhvr>
                                        <p:cTn id="93" dur="500"/>
                                        <p:tgtEl>
                                          <p:spTgt spid="114"/>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500"/>
                                        <p:tgtEl>
                                          <p:spTgt spid="115"/>
                                        </p:tgtEl>
                                      </p:cBhvr>
                                    </p:animEffect>
                                  </p:childTnLst>
                                </p:cTn>
                              </p:par>
                            </p:childTnLst>
                          </p:cTn>
                        </p:par>
                        <p:par>
                          <p:cTn id="97" fill="hold">
                            <p:stCondLst>
                              <p:cond delay="2350"/>
                            </p:stCondLst>
                            <p:childTnLst>
                              <p:par>
                                <p:cTn id="98" presetID="12" presetClass="entr" presetSubtype="1"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additive="base">
                                        <p:cTn id="100" dur="750"/>
                                        <p:tgtEl>
                                          <p:spTgt spid="26"/>
                                        </p:tgtEl>
                                        <p:attrNameLst>
                                          <p:attrName>ppt_y</p:attrName>
                                        </p:attrNameLst>
                                      </p:cBhvr>
                                      <p:tavLst>
                                        <p:tav tm="0">
                                          <p:val>
                                            <p:strVal val="#ppt_y-#ppt_h*1.125000"/>
                                          </p:val>
                                        </p:tav>
                                        <p:tav tm="100000">
                                          <p:val>
                                            <p:strVal val="#ppt_y"/>
                                          </p:val>
                                        </p:tav>
                                      </p:tavLst>
                                    </p:anim>
                                    <p:animEffect transition="in" filter="wipe(down)">
                                      <p:cBhvr>
                                        <p:cTn id="101" dur="750"/>
                                        <p:tgtEl>
                                          <p:spTgt spid="26"/>
                                        </p:tgtEl>
                                      </p:cBhvr>
                                    </p:animEffect>
                                  </p:childTnLst>
                                </p:cTn>
                              </p:par>
                            </p:childTnLst>
                          </p:cTn>
                        </p:par>
                        <p:par>
                          <p:cTn id="102" fill="hold">
                            <p:stCondLst>
                              <p:cond delay="3100"/>
                            </p:stCondLst>
                            <p:childTnLst>
                              <p:par>
                                <p:cTn id="103" presetID="10" presetClass="entr" presetSubtype="0" fill="hold" grpId="0"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 grpId="0" animBg="1"/>
      <p:bldP spid="16" grpId="0"/>
      <p:bldP spid="16" grpId="1"/>
      <p:bldP spid="18" grpId="0"/>
      <p:bldP spid="18" grpId="1"/>
      <p:bldP spid="47" grpId="0" animBg="1"/>
      <p:bldP spid="47" grpId="1" animBg="1"/>
      <p:bldP spid="114" grpId="0" animBg="1"/>
      <p:bldP spid="115" grpId="0"/>
      <p:bldP spid="2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E8147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第二部分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主题选定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主题说明</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655987" y="1793068"/>
            <a:ext cx="6246717" cy="2100644"/>
            <a:chOff x="4655987" y="1793068"/>
            <a:chExt cx="6246717" cy="2100644"/>
          </a:xfrm>
        </p:grpSpPr>
        <p:sp>
          <p:nvSpPr>
            <p:cNvPr id="21" name="矩形 20"/>
            <p:cNvSpPr/>
            <p:nvPr/>
          </p:nvSpPr>
          <p:spPr>
            <a:xfrm>
              <a:off x="4655987" y="1793068"/>
              <a:ext cx="6246717" cy="2100644"/>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7" name="矩形 6"/>
            <p:cNvSpPr/>
            <p:nvPr/>
          </p:nvSpPr>
          <p:spPr>
            <a:xfrm>
              <a:off x="4988065" y="1989310"/>
              <a:ext cx="5582561" cy="1708160"/>
            </a:xfrm>
            <a:prstGeom prst="rect">
              <a:avLst/>
            </a:prstGeom>
          </p:spPr>
          <p:txBody>
            <a:bodyPr wrap="square">
              <a:spAutoFit/>
            </a:bodyPr>
            <a:lstStyle/>
            <a:p>
              <a:pPr>
                <a:lnSpc>
                  <a:spcPct val="150000"/>
                </a:lnSpc>
                <a:spcBef>
                  <a:spcPct val="50000"/>
                </a:spcBef>
              </a:pPr>
              <a:r>
                <a:rPr lang="zh-CN" altLang="en-US" sz="1400" dirty="0">
                  <a:solidFill>
                    <a:schemeClr val="bg1"/>
                  </a:solidFill>
                  <a:cs typeface="+mn-ea"/>
                  <a:sym typeface="+mn-lt"/>
                </a:rPr>
                <a:t>      责任制整体护理要求责任护士要“以我的病人我负责”的服务理念去落实，为患者提供全面、全程、优质的护理服务。责任制整体护理对责任护士提出了更高的要求，我们只有不断的加强护理人员综合素质的培养，逐步提高责任护士的床边综合能力，才能营造和谐、温馨的住院环境，提高患者的满意度，达到护理质量持续改进。</a:t>
              </a:r>
            </a:p>
          </p:txBody>
        </p:sp>
      </p:grpSp>
      <p:sp>
        <p:nvSpPr>
          <p:cNvPr id="15" name="矩形 14"/>
          <p:cNvSpPr/>
          <p:nvPr/>
        </p:nvSpPr>
        <p:spPr>
          <a:xfrm>
            <a:off x="5404737" y="4329296"/>
            <a:ext cx="1415772" cy="461665"/>
          </a:xfrm>
          <a:prstGeom prst="rect">
            <a:avLst/>
          </a:prstGeom>
        </p:spPr>
        <p:txBody>
          <a:bodyPr wrap="none">
            <a:spAutoFit/>
          </a:bodyPr>
          <a:lstStyle/>
          <a:p>
            <a:r>
              <a:rPr lang="zh-CN" altLang="en-US" sz="2400" dirty="0">
                <a:solidFill>
                  <a:srgbClr val="E81479"/>
                </a:solidFill>
                <a:cs typeface="+mn-ea"/>
                <a:sym typeface="+mn-lt"/>
              </a:rPr>
              <a:t>参考文献</a:t>
            </a:r>
          </a:p>
        </p:txBody>
      </p:sp>
      <p:sp>
        <p:nvSpPr>
          <p:cNvPr id="16" name="矩形 15"/>
          <p:cNvSpPr/>
          <p:nvPr/>
        </p:nvSpPr>
        <p:spPr>
          <a:xfrm>
            <a:off x="1322542" y="4910289"/>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金玉梅、章晓军 床边考核模式在新护士综合能力考评中的应用</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护理学报</a:t>
            </a:r>
            <a:r>
              <a:rPr lang="en-US" altLang="zh-CN" sz="1400" dirty="0">
                <a:solidFill>
                  <a:schemeClr val="tx1">
                    <a:lumMod val="65000"/>
                    <a:lumOff val="35000"/>
                  </a:schemeClr>
                </a:solidFill>
                <a:cs typeface="+mn-ea"/>
                <a:sym typeface="+mn-lt"/>
              </a:rPr>
              <a:t>》 2016</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04</a:t>
            </a:r>
            <a:r>
              <a:rPr lang="zh-CN" altLang="en-US" sz="1400" dirty="0">
                <a:solidFill>
                  <a:schemeClr val="tx1">
                    <a:lumMod val="65000"/>
                    <a:lumOff val="35000"/>
                  </a:schemeClr>
                </a:solidFill>
                <a:cs typeface="+mn-ea"/>
                <a:sym typeface="+mn-lt"/>
              </a:rPr>
              <a:t>期 </a:t>
            </a:r>
          </a:p>
        </p:txBody>
      </p:sp>
      <p:sp>
        <p:nvSpPr>
          <p:cNvPr id="17" name="矩形 16"/>
          <p:cNvSpPr/>
          <p:nvPr/>
        </p:nvSpPr>
        <p:spPr>
          <a:xfrm>
            <a:off x="1322542" y="5338098"/>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凌玉  从护士执业考试看新毕业护士的在职培训</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中华护理杂志</a:t>
            </a:r>
            <a:r>
              <a:rPr lang="en-US" altLang="zh-CN" sz="1400" dirty="0">
                <a:solidFill>
                  <a:schemeClr val="tx1">
                    <a:lumMod val="65000"/>
                    <a:lumOff val="35000"/>
                  </a:schemeClr>
                </a:solidFill>
                <a:cs typeface="+mn-ea"/>
                <a:sym typeface="+mn-lt"/>
              </a:rPr>
              <a:t>》 2012</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03</a:t>
            </a:r>
            <a:r>
              <a:rPr lang="zh-CN" altLang="en-US" sz="1400" dirty="0">
                <a:solidFill>
                  <a:schemeClr val="tx1">
                    <a:lumMod val="65000"/>
                    <a:lumOff val="35000"/>
                  </a:schemeClr>
                </a:solidFill>
                <a:cs typeface="+mn-ea"/>
                <a:sym typeface="+mn-lt"/>
              </a:rPr>
              <a:t>期 </a:t>
            </a:r>
          </a:p>
        </p:txBody>
      </p:sp>
      <p:sp>
        <p:nvSpPr>
          <p:cNvPr id="18" name="矩形 17"/>
          <p:cNvSpPr/>
          <p:nvPr/>
        </p:nvSpPr>
        <p:spPr>
          <a:xfrm>
            <a:off x="1322542" y="5765908"/>
            <a:ext cx="9580163" cy="377411"/>
          </a:xfrm>
          <a:prstGeom prst="rect">
            <a:avLst/>
          </a:prstGeom>
        </p:spPr>
        <p:txBody>
          <a:bodyPr wrap="square">
            <a:spAutoFit/>
          </a:bodyPr>
          <a:lstStyle/>
          <a:p>
            <a:pPr algn="ctr">
              <a:lnSpc>
                <a:spcPct val="150000"/>
              </a:lnSpc>
              <a:spcBef>
                <a:spcPct val="50000"/>
              </a:spcBef>
            </a:pPr>
            <a:r>
              <a:rPr lang="zh-CN" altLang="en-US" sz="1400" dirty="0">
                <a:solidFill>
                  <a:schemeClr val="tx1">
                    <a:lumMod val="65000"/>
                    <a:lumOff val="35000"/>
                  </a:schemeClr>
                </a:solidFill>
                <a:cs typeface="+mn-ea"/>
                <a:sym typeface="+mn-lt"/>
              </a:rPr>
              <a:t>吴旭丽、连瑶、蔡琳   对新护士实施个案模拟实   践考核的探讨</a:t>
            </a:r>
            <a:r>
              <a:rPr lang="en-US" altLang="zh-CN" sz="1400" dirty="0">
                <a:solidFill>
                  <a:schemeClr val="tx1">
                    <a:lumMod val="65000"/>
                    <a:lumOff val="35000"/>
                  </a:schemeClr>
                </a:solidFill>
                <a:cs typeface="+mn-ea"/>
                <a:sym typeface="+mn-lt"/>
              </a:rPr>
              <a:t>《</a:t>
            </a:r>
            <a:r>
              <a:rPr lang="zh-CN" altLang="en-US" sz="1400" dirty="0">
                <a:solidFill>
                  <a:schemeClr val="tx1">
                    <a:lumMod val="65000"/>
                    <a:lumOff val="35000"/>
                  </a:schemeClr>
                </a:solidFill>
                <a:cs typeface="+mn-ea"/>
                <a:sym typeface="+mn-lt"/>
              </a:rPr>
              <a:t>中国实用护理杂志</a:t>
            </a:r>
            <a:r>
              <a:rPr lang="en-US" altLang="zh-CN" sz="1400" dirty="0">
                <a:solidFill>
                  <a:schemeClr val="tx1">
                    <a:lumMod val="65000"/>
                    <a:lumOff val="35000"/>
                  </a:schemeClr>
                </a:solidFill>
                <a:cs typeface="+mn-ea"/>
                <a:sym typeface="+mn-lt"/>
              </a:rPr>
              <a:t>》2010</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16</a:t>
            </a:r>
            <a:r>
              <a:rPr lang="zh-CN" altLang="en-US" sz="1400" dirty="0">
                <a:solidFill>
                  <a:schemeClr val="tx1">
                    <a:lumMod val="65000"/>
                    <a:lumOff val="35000"/>
                  </a:schemeClr>
                </a:solidFill>
                <a:cs typeface="+mn-ea"/>
                <a:sym typeface="+mn-lt"/>
              </a:rPr>
              <a:t>期</a:t>
            </a:r>
            <a:endParaRPr lang="zh-CN" altLang="zh-CN" sz="1400" dirty="0">
              <a:solidFill>
                <a:schemeClr val="tx1">
                  <a:lumMod val="65000"/>
                  <a:lumOff val="35000"/>
                </a:schemeClr>
              </a:solidFill>
              <a:cs typeface="+mn-ea"/>
              <a:sym typeface="+mn-lt"/>
            </a:endParaRPr>
          </a:p>
        </p:txBody>
      </p:sp>
      <p:pic>
        <p:nvPicPr>
          <p:cNvPr id="20" name="图片 19"/>
          <p:cNvPicPr>
            <a:picLocks noChangeAspect="1"/>
          </p:cNvPicPr>
          <p:nvPr/>
        </p:nvPicPr>
        <p:blipFill rotWithShape="1">
          <a:blip r:embed="rId3" cstate="screen">
            <a:extLst>
              <a:ext uri="{BEBA8EAE-BF5A-486C-A8C5-ECC9F3942E4B}">
                <a14:imgProps xmlns:a14="http://schemas.microsoft.com/office/drawing/2010/main">
                  <a14:imgLayer>
                    <a14:imgEffect>
                      <a14:brightnessContrast bright="15000"/>
                    </a14:imgEffect>
                    <a14:imgEffect>
                      <a14:colorTemperature colorTemp="8500"/>
                    </a14:imgEffect>
                  </a14:imgLayer>
                </a14:imgProps>
              </a:ext>
              <a:ext uri="{28A0092B-C50C-407E-A947-70E740481C1C}">
                <a14:useLocalDpi xmlns:a14="http://schemas.microsoft.com/office/drawing/2010/main"/>
              </a:ext>
            </a:extLst>
          </a:blip>
          <a:srcRect/>
          <a:stretch>
            <a:fillRect/>
          </a:stretch>
        </p:blipFill>
        <p:spPr>
          <a:xfrm>
            <a:off x="1322542" y="1793068"/>
            <a:ext cx="3045322" cy="2100644"/>
          </a:xfrm>
          <a:prstGeom prst="rect">
            <a:avLst/>
          </a:prstGeom>
          <a:ln>
            <a:solidFill>
              <a:schemeClr val="bg1">
                <a:lumMod val="75000"/>
              </a:schemeClr>
            </a:solidFill>
          </a:ln>
        </p:spPr>
      </p:pic>
      <p:sp>
        <p:nvSpPr>
          <p:cNvPr id="19" name="矩形 1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50"/>
                                        <p:tgtEl>
                                          <p:spTgt spid="15"/>
                                        </p:tgtEl>
                                      </p:cBhvr>
                                    </p:animEffect>
                                    <p:anim calcmode="lin" valueType="num">
                                      <p:cBhvr>
                                        <p:cTn id="17" dur="750" fill="hold"/>
                                        <p:tgtEl>
                                          <p:spTgt spid="15"/>
                                        </p:tgtEl>
                                        <p:attrNameLst>
                                          <p:attrName>ppt_x</p:attrName>
                                        </p:attrNameLst>
                                      </p:cBhvr>
                                      <p:tavLst>
                                        <p:tav tm="0">
                                          <p:val>
                                            <p:strVal val="#ppt_x"/>
                                          </p:val>
                                        </p:tav>
                                        <p:tav tm="100000">
                                          <p:val>
                                            <p:strVal val="#ppt_x"/>
                                          </p:val>
                                        </p:tav>
                                      </p:tavLst>
                                    </p:anim>
                                    <p:anim calcmode="lin" valueType="num">
                                      <p:cBhvr>
                                        <p:cTn id="18" dur="750" fill="hold"/>
                                        <p:tgtEl>
                                          <p:spTgt spid="15"/>
                                        </p:tgtEl>
                                        <p:attrNameLst>
                                          <p:attrName>ppt_y</p:attrName>
                                        </p:attrNameLst>
                                      </p:cBhvr>
                                      <p:tavLst>
                                        <p:tav tm="0">
                                          <p:val>
                                            <p:strVal val="#ppt_y+.1"/>
                                          </p:val>
                                        </p:tav>
                                        <p:tav tm="100000">
                                          <p:val>
                                            <p:strVal val="#ppt_y"/>
                                          </p:val>
                                        </p:tav>
                                      </p:tavLst>
                                    </p:anim>
                                  </p:childTnLst>
                                </p:cTn>
                              </p:par>
                              <p:par>
                                <p:cTn id="19" presetID="16" presetClass="entr" presetSubtype="21"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750"/>
                                        <p:tgtEl>
                                          <p:spTgt spid="16"/>
                                        </p:tgtEl>
                                      </p:cBhvr>
                                    </p:animEffect>
                                  </p:childTnLst>
                                </p:cTn>
                              </p:par>
                              <p:par>
                                <p:cTn id="22" presetID="16" presetClass="entr" presetSubtype="21"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750"/>
                                        <p:tgtEl>
                                          <p:spTgt spid="17"/>
                                        </p:tgtEl>
                                      </p:cBhvr>
                                    </p:animEffect>
                                  </p:childTnLst>
                                </p:cTn>
                              </p:par>
                              <p:par>
                                <p:cTn id="25" presetID="16" presetClass="entr" presetSubtype="21"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750"/>
                                        <p:tgtEl>
                                          <p:spTgt spid="1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选题理由</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0" name="矩形 89"/>
          <p:cNvSpPr/>
          <p:nvPr/>
        </p:nvSpPr>
        <p:spPr>
          <a:xfrm rot="20700000">
            <a:off x="1993294" y="3240044"/>
            <a:ext cx="8239760" cy="1154545"/>
          </a:xfrm>
          <a:prstGeom prst="rect">
            <a:avLst/>
          </a:prstGeom>
          <a:solidFill>
            <a:schemeClr val="bg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1" name="椭圆 90"/>
          <p:cNvSpPr/>
          <p:nvPr/>
        </p:nvSpPr>
        <p:spPr>
          <a:xfrm rot="20700000">
            <a:off x="1543846" y="4309713"/>
            <a:ext cx="1154545" cy="1154545"/>
          </a:xfrm>
          <a:prstGeom prst="ellipse">
            <a:avLst/>
          </a:prstGeom>
          <a:solidFill>
            <a:srgbClr val="53CEB5"/>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2" name="椭圆 91"/>
          <p:cNvSpPr/>
          <p:nvPr/>
        </p:nvSpPr>
        <p:spPr>
          <a:xfrm rot="20700000">
            <a:off x="3531287" y="3777179"/>
            <a:ext cx="1154545" cy="1154545"/>
          </a:xfrm>
          <a:prstGeom prst="ellipse">
            <a:avLst/>
          </a:prstGeom>
          <a:solidFill>
            <a:srgbClr val="F15F46"/>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93" name="椭圆 92"/>
          <p:cNvSpPr/>
          <p:nvPr/>
        </p:nvSpPr>
        <p:spPr>
          <a:xfrm>
            <a:off x="5518729" y="3244646"/>
            <a:ext cx="1154545" cy="1154545"/>
          </a:xfrm>
          <a:prstGeom prst="ellipse">
            <a:avLst/>
          </a:prstGeom>
          <a:solidFill>
            <a:schemeClr val="accent3"/>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FFFFF"/>
                </a:solidFill>
                <a:effectLst/>
                <a:uLnTx/>
                <a:uFillTx/>
                <a:cs typeface="+mn-ea"/>
                <a:sym typeface="+mn-lt"/>
              </a:rPr>
              <a:t>选题理由</a:t>
            </a:r>
          </a:p>
        </p:txBody>
      </p:sp>
      <p:sp>
        <p:nvSpPr>
          <p:cNvPr id="94" name="椭圆 93"/>
          <p:cNvSpPr/>
          <p:nvPr/>
        </p:nvSpPr>
        <p:spPr>
          <a:xfrm rot="20700000">
            <a:off x="7506171" y="2712112"/>
            <a:ext cx="1154545" cy="1154545"/>
          </a:xfrm>
          <a:prstGeom prst="ellipse">
            <a:avLst/>
          </a:prstGeom>
          <a:solidFill>
            <a:srgbClr val="FBB709"/>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174" name="组合 173"/>
          <p:cNvGrpSpPr/>
          <p:nvPr/>
        </p:nvGrpSpPr>
        <p:grpSpPr>
          <a:xfrm>
            <a:off x="4002277" y="4112901"/>
            <a:ext cx="212565" cy="483100"/>
            <a:chOff x="6467610" y="3656014"/>
            <a:chExt cx="164955" cy="374897"/>
          </a:xfrm>
        </p:grpSpPr>
        <p:sp>
          <p:nvSpPr>
            <p:cNvPr id="176" name="Freeform 49"/>
            <p:cNvSpPr/>
            <p:nvPr/>
          </p:nvSpPr>
          <p:spPr bwMode="auto">
            <a:xfrm>
              <a:off x="6467610" y="3757985"/>
              <a:ext cx="164955" cy="272926"/>
            </a:xfrm>
            <a:custGeom>
              <a:avLst/>
              <a:gdLst>
                <a:gd name="T0" fmla="*/ 559 w 623"/>
                <a:gd name="T1" fmla="*/ 173 h 1032"/>
                <a:gd name="T2" fmla="*/ 445 w 623"/>
                <a:gd name="T3" fmla="*/ 23 h 1032"/>
                <a:gd name="T4" fmla="*/ 310 w 623"/>
                <a:gd name="T5" fmla="*/ 0 h 1032"/>
                <a:gd name="T6" fmla="*/ 178 w 623"/>
                <a:gd name="T7" fmla="*/ 23 h 1032"/>
                <a:gd name="T8" fmla="*/ 65 w 623"/>
                <a:gd name="T9" fmla="*/ 173 h 1032"/>
                <a:gd name="T10" fmla="*/ 1 w 623"/>
                <a:gd name="T11" fmla="*/ 520 h 1032"/>
                <a:gd name="T12" fmla="*/ 35 w 623"/>
                <a:gd name="T13" fmla="*/ 558 h 1032"/>
                <a:gd name="T14" fmla="*/ 37 w 623"/>
                <a:gd name="T15" fmla="*/ 558 h 1032"/>
                <a:gd name="T16" fmla="*/ 72 w 623"/>
                <a:gd name="T17" fmla="*/ 524 h 1032"/>
                <a:gd name="T18" fmla="*/ 130 w 623"/>
                <a:gd name="T19" fmla="*/ 201 h 1032"/>
                <a:gd name="T20" fmla="*/ 160 w 623"/>
                <a:gd name="T21" fmla="*/ 142 h 1032"/>
                <a:gd name="T22" fmla="*/ 159 w 623"/>
                <a:gd name="T23" fmla="*/ 158 h 1032"/>
                <a:gd name="T24" fmla="*/ 97 w 623"/>
                <a:gd name="T25" fmla="*/ 658 h 1032"/>
                <a:gd name="T26" fmla="*/ 172 w 623"/>
                <a:gd name="T27" fmla="*/ 658 h 1032"/>
                <a:gd name="T28" fmla="*/ 172 w 623"/>
                <a:gd name="T29" fmla="*/ 966 h 1032"/>
                <a:gd name="T30" fmla="*/ 238 w 623"/>
                <a:gd name="T31" fmla="*/ 1032 h 1032"/>
                <a:gd name="T32" fmla="*/ 303 w 623"/>
                <a:gd name="T33" fmla="*/ 966 h 1032"/>
                <a:gd name="T34" fmla="*/ 303 w 623"/>
                <a:gd name="T35" fmla="*/ 658 h 1032"/>
                <a:gd name="T36" fmla="*/ 320 w 623"/>
                <a:gd name="T37" fmla="*/ 658 h 1032"/>
                <a:gd name="T38" fmla="*/ 320 w 623"/>
                <a:gd name="T39" fmla="*/ 966 h 1032"/>
                <a:gd name="T40" fmla="*/ 386 w 623"/>
                <a:gd name="T41" fmla="*/ 1032 h 1032"/>
                <a:gd name="T42" fmla="*/ 451 w 623"/>
                <a:gd name="T43" fmla="*/ 966 h 1032"/>
                <a:gd name="T44" fmla="*/ 451 w 623"/>
                <a:gd name="T45" fmla="*/ 658 h 1032"/>
                <a:gd name="T46" fmla="*/ 526 w 623"/>
                <a:gd name="T47" fmla="*/ 658 h 1032"/>
                <a:gd name="T48" fmla="*/ 465 w 623"/>
                <a:gd name="T49" fmla="*/ 158 h 1032"/>
                <a:gd name="T50" fmla="*/ 463 w 623"/>
                <a:gd name="T51" fmla="*/ 142 h 1032"/>
                <a:gd name="T52" fmla="*/ 494 w 623"/>
                <a:gd name="T53" fmla="*/ 201 h 1032"/>
                <a:gd name="T54" fmla="*/ 551 w 623"/>
                <a:gd name="T55" fmla="*/ 524 h 1032"/>
                <a:gd name="T56" fmla="*/ 586 w 623"/>
                <a:gd name="T57" fmla="*/ 558 h 1032"/>
                <a:gd name="T58" fmla="*/ 588 w 623"/>
                <a:gd name="T59" fmla="*/ 558 h 1032"/>
                <a:gd name="T60" fmla="*/ 622 w 623"/>
                <a:gd name="T61" fmla="*/ 520 h 1032"/>
                <a:gd name="T62" fmla="*/ 559 w 623"/>
                <a:gd name="T63" fmla="*/ 17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3" h="1032">
                  <a:moveTo>
                    <a:pt x="559" y="173"/>
                  </a:moveTo>
                  <a:cubicBezTo>
                    <a:pt x="510" y="61"/>
                    <a:pt x="461" y="30"/>
                    <a:pt x="445" y="23"/>
                  </a:cubicBezTo>
                  <a:cubicBezTo>
                    <a:pt x="439" y="19"/>
                    <a:pt x="374" y="0"/>
                    <a:pt x="310" y="0"/>
                  </a:cubicBezTo>
                  <a:cubicBezTo>
                    <a:pt x="247" y="0"/>
                    <a:pt x="184" y="19"/>
                    <a:pt x="178" y="23"/>
                  </a:cubicBezTo>
                  <a:cubicBezTo>
                    <a:pt x="163" y="30"/>
                    <a:pt x="113" y="61"/>
                    <a:pt x="65" y="173"/>
                  </a:cubicBezTo>
                  <a:cubicBezTo>
                    <a:pt x="13" y="292"/>
                    <a:pt x="2" y="511"/>
                    <a:pt x="1" y="520"/>
                  </a:cubicBezTo>
                  <a:cubicBezTo>
                    <a:pt x="0" y="540"/>
                    <a:pt x="16" y="557"/>
                    <a:pt x="35" y="558"/>
                  </a:cubicBezTo>
                  <a:cubicBezTo>
                    <a:pt x="36" y="558"/>
                    <a:pt x="36" y="558"/>
                    <a:pt x="37" y="558"/>
                  </a:cubicBezTo>
                  <a:cubicBezTo>
                    <a:pt x="56" y="558"/>
                    <a:pt x="72" y="543"/>
                    <a:pt x="72" y="524"/>
                  </a:cubicBezTo>
                  <a:cubicBezTo>
                    <a:pt x="73" y="522"/>
                    <a:pt x="83" y="309"/>
                    <a:pt x="130" y="201"/>
                  </a:cubicBezTo>
                  <a:cubicBezTo>
                    <a:pt x="141" y="177"/>
                    <a:pt x="151" y="157"/>
                    <a:pt x="160" y="142"/>
                  </a:cubicBezTo>
                  <a:cubicBezTo>
                    <a:pt x="159" y="158"/>
                    <a:pt x="159" y="158"/>
                    <a:pt x="159" y="158"/>
                  </a:cubicBezTo>
                  <a:cubicBezTo>
                    <a:pt x="97" y="658"/>
                    <a:pt x="97" y="658"/>
                    <a:pt x="97" y="658"/>
                  </a:cubicBezTo>
                  <a:cubicBezTo>
                    <a:pt x="172" y="658"/>
                    <a:pt x="172" y="658"/>
                    <a:pt x="172" y="658"/>
                  </a:cubicBezTo>
                  <a:cubicBezTo>
                    <a:pt x="172" y="966"/>
                    <a:pt x="172" y="966"/>
                    <a:pt x="172" y="966"/>
                  </a:cubicBezTo>
                  <a:cubicBezTo>
                    <a:pt x="172" y="1002"/>
                    <a:pt x="202" y="1032"/>
                    <a:pt x="238" y="1032"/>
                  </a:cubicBezTo>
                  <a:cubicBezTo>
                    <a:pt x="274" y="1032"/>
                    <a:pt x="303" y="1002"/>
                    <a:pt x="303" y="966"/>
                  </a:cubicBezTo>
                  <a:cubicBezTo>
                    <a:pt x="303" y="658"/>
                    <a:pt x="303" y="658"/>
                    <a:pt x="303" y="658"/>
                  </a:cubicBezTo>
                  <a:cubicBezTo>
                    <a:pt x="320" y="658"/>
                    <a:pt x="320" y="658"/>
                    <a:pt x="320" y="658"/>
                  </a:cubicBezTo>
                  <a:cubicBezTo>
                    <a:pt x="320" y="966"/>
                    <a:pt x="320" y="966"/>
                    <a:pt x="320" y="966"/>
                  </a:cubicBezTo>
                  <a:cubicBezTo>
                    <a:pt x="320" y="1002"/>
                    <a:pt x="350" y="1032"/>
                    <a:pt x="386" y="1032"/>
                  </a:cubicBezTo>
                  <a:cubicBezTo>
                    <a:pt x="422" y="1032"/>
                    <a:pt x="451" y="1002"/>
                    <a:pt x="451" y="966"/>
                  </a:cubicBezTo>
                  <a:cubicBezTo>
                    <a:pt x="451" y="658"/>
                    <a:pt x="451" y="658"/>
                    <a:pt x="451" y="658"/>
                  </a:cubicBezTo>
                  <a:cubicBezTo>
                    <a:pt x="526" y="658"/>
                    <a:pt x="526" y="658"/>
                    <a:pt x="526" y="658"/>
                  </a:cubicBezTo>
                  <a:cubicBezTo>
                    <a:pt x="465" y="158"/>
                    <a:pt x="465" y="158"/>
                    <a:pt x="465" y="158"/>
                  </a:cubicBezTo>
                  <a:cubicBezTo>
                    <a:pt x="463" y="142"/>
                    <a:pt x="463" y="142"/>
                    <a:pt x="463" y="142"/>
                  </a:cubicBezTo>
                  <a:cubicBezTo>
                    <a:pt x="473" y="157"/>
                    <a:pt x="483" y="177"/>
                    <a:pt x="494" y="201"/>
                  </a:cubicBezTo>
                  <a:cubicBezTo>
                    <a:pt x="540" y="309"/>
                    <a:pt x="551" y="522"/>
                    <a:pt x="551" y="524"/>
                  </a:cubicBezTo>
                  <a:cubicBezTo>
                    <a:pt x="552" y="543"/>
                    <a:pt x="568" y="558"/>
                    <a:pt x="586" y="558"/>
                  </a:cubicBezTo>
                  <a:cubicBezTo>
                    <a:pt x="587" y="558"/>
                    <a:pt x="588" y="558"/>
                    <a:pt x="588" y="558"/>
                  </a:cubicBezTo>
                  <a:cubicBezTo>
                    <a:pt x="608" y="557"/>
                    <a:pt x="623" y="540"/>
                    <a:pt x="622" y="520"/>
                  </a:cubicBezTo>
                  <a:cubicBezTo>
                    <a:pt x="622" y="511"/>
                    <a:pt x="611" y="292"/>
                    <a:pt x="559" y="1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77" name="Oval 50"/>
            <p:cNvSpPr>
              <a:spLocks noChangeArrowheads="1"/>
            </p:cNvSpPr>
            <p:nvPr/>
          </p:nvSpPr>
          <p:spPr bwMode="auto">
            <a:xfrm>
              <a:off x="6517597" y="3689004"/>
              <a:ext cx="63983" cy="639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78" name="Freeform 51"/>
            <p:cNvSpPr/>
            <p:nvPr/>
          </p:nvSpPr>
          <p:spPr bwMode="auto">
            <a:xfrm>
              <a:off x="6504600" y="3656014"/>
              <a:ext cx="90975" cy="40989"/>
            </a:xfrm>
            <a:custGeom>
              <a:avLst/>
              <a:gdLst>
                <a:gd name="T0" fmla="*/ 303 w 342"/>
                <a:gd name="T1" fmla="*/ 41 h 154"/>
                <a:gd name="T2" fmla="*/ 171 w 342"/>
                <a:gd name="T3" fmla="*/ 0 h 154"/>
                <a:gd name="T4" fmla="*/ 38 w 342"/>
                <a:gd name="T5" fmla="*/ 41 h 154"/>
                <a:gd name="T6" fmla="*/ 72 w 342"/>
                <a:gd name="T7" fmla="*/ 154 h 154"/>
                <a:gd name="T8" fmla="*/ 119 w 342"/>
                <a:gd name="T9" fmla="*/ 127 h 154"/>
                <a:gd name="T10" fmla="*/ 171 w 342"/>
                <a:gd name="T11" fmla="*/ 114 h 154"/>
                <a:gd name="T12" fmla="*/ 223 w 342"/>
                <a:gd name="T13" fmla="*/ 127 h 154"/>
                <a:gd name="T14" fmla="*/ 270 w 342"/>
                <a:gd name="T15" fmla="*/ 154 h 154"/>
                <a:gd name="T16" fmla="*/ 303 w 342"/>
                <a:gd name="T17" fmla="*/ 4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54">
                  <a:moveTo>
                    <a:pt x="303" y="41"/>
                  </a:moveTo>
                  <a:cubicBezTo>
                    <a:pt x="303" y="41"/>
                    <a:pt x="268" y="0"/>
                    <a:pt x="171" y="0"/>
                  </a:cubicBezTo>
                  <a:cubicBezTo>
                    <a:pt x="74" y="0"/>
                    <a:pt x="38" y="41"/>
                    <a:pt x="38" y="41"/>
                  </a:cubicBezTo>
                  <a:cubicBezTo>
                    <a:pt x="0" y="66"/>
                    <a:pt x="72" y="154"/>
                    <a:pt x="72" y="154"/>
                  </a:cubicBezTo>
                  <a:cubicBezTo>
                    <a:pt x="72" y="154"/>
                    <a:pt x="84" y="142"/>
                    <a:pt x="119" y="127"/>
                  </a:cubicBezTo>
                  <a:cubicBezTo>
                    <a:pt x="153" y="111"/>
                    <a:pt x="171" y="114"/>
                    <a:pt x="171" y="114"/>
                  </a:cubicBezTo>
                  <a:cubicBezTo>
                    <a:pt x="171" y="114"/>
                    <a:pt x="188" y="111"/>
                    <a:pt x="223" y="127"/>
                  </a:cubicBezTo>
                  <a:cubicBezTo>
                    <a:pt x="257" y="142"/>
                    <a:pt x="270" y="154"/>
                    <a:pt x="270" y="154"/>
                  </a:cubicBezTo>
                  <a:cubicBezTo>
                    <a:pt x="270" y="154"/>
                    <a:pt x="342" y="66"/>
                    <a:pt x="30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179" name="组合 178"/>
          <p:cNvGrpSpPr/>
          <p:nvPr/>
        </p:nvGrpSpPr>
        <p:grpSpPr>
          <a:xfrm>
            <a:off x="1938828" y="4672488"/>
            <a:ext cx="364581" cy="428994"/>
            <a:chOff x="8184140" y="3677008"/>
            <a:chExt cx="282923" cy="332909"/>
          </a:xfrm>
        </p:grpSpPr>
        <p:sp>
          <p:nvSpPr>
            <p:cNvPr id="181" name="Freeform 66"/>
            <p:cNvSpPr/>
            <p:nvPr/>
          </p:nvSpPr>
          <p:spPr bwMode="auto">
            <a:xfrm>
              <a:off x="8184140" y="3803973"/>
              <a:ext cx="204944" cy="205944"/>
            </a:xfrm>
            <a:custGeom>
              <a:avLst/>
              <a:gdLst>
                <a:gd name="T0" fmla="*/ 725 w 777"/>
                <a:gd name="T1" fmla="*/ 436 h 779"/>
                <a:gd name="T2" fmla="*/ 396 w 777"/>
                <a:gd name="T3" fmla="*/ 716 h 779"/>
                <a:gd name="T4" fmla="*/ 62 w 777"/>
                <a:gd name="T5" fmla="*/ 383 h 779"/>
                <a:gd name="T6" fmla="*/ 294 w 777"/>
                <a:gd name="T7" fmla="*/ 65 h 779"/>
                <a:gd name="T8" fmla="*/ 294 w 777"/>
                <a:gd name="T9" fmla="*/ 0 h 779"/>
                <a:gd name="T10" fmla="*/ 0 w 777"/>
                <a:gd name="T11" fmla="*/ 383 h 779"/>
                <a:gd name="T12" fmla="*/ 396 w 777"/>
                <a:gd name="T13" fmla="*/ 779 h 779"/>
                <a:gd name="T14" fmla="*/ 777 w 777"/>
                <a:gd name="T15" fmla="*/ 489 h 779"/>
                <a:gd name="T16" fmla="*/ 725 w 777"/>
                <a:gd name="T17" fmla="*/ 436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779">
                  <a:moveTo>
                    <a:pt x="725" y="436"/>
                  </a:moveTo>
                  <a:cubicBezTo>
                    <a:pt x="699" y="595"/>
                    <a:pt x="561" y="716"/>
                    <a:pt x="396" y="716"/>
                  </a:cubicBezTo>
                  <a:cubicBezTo>
                    <a:pt x="212" y="716"/>
                    <a:pt x="62" y="567"/>
                    <a:pt x="62" y="383"/>
                  </a:cubicBezTo>
                  <a:cubicBezTo>
                    <a:pt x="62" y="234"/>
                    <a:pt x="160" y="108"/>
                    <a:pt x="294" y="65"/>
                  </a:cubicBezTo>
                  <a:cubicBezTo>
                    <a:pt x="294" y="0"/>
                    <a:pt x="294" y="0"/>
                    <a:pt x="294" y="0"/>
                  </a:cubicBezTo>
                  <a:cubicBezTo>
                    <a:pt x="125" y="45"/>
                    <a:pt x="0" y="200"/>
                    <a:pt x="0" y="383"/>
                  </a:cubicBezTo>
                  <a:cubicBezTo>
                    <a:pt x="0" y="601"/>
                    <a:pt x="177" y="779"/>
                    <a:pt x="396" y="779"/>
                  </a:cubicBezTo>
                  <a:cubicBezTo>
                    <a:pt x="577" y="779"/>
                    <a:pt x="731" y="656"/>
                    <a:pt x="777" y="489"/>
                  </a:cubicBezTo>
                  <a:cubicBezTo>
                    <a:pt x="760" y="471"/>
                    <a:pt x="742" y="454"/>
                    <a:pt x="725" y="4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2" name="Freeform 67"/>
            <p:cNvSpPr/>
            <p:nvPr/>
          </p:nvSpPr>
          <p:spPr bwMode="auto">
            <a:xfrm>
              <a:off x="8285113" y="3752987"/>
              <a:ext cx="181950" cy="216941"/>
            </a:xfrm>
            <a:custGeom>
              <a:avLst/>
              <a:gdLst>
                <a:gd name="T0" fmla="*/ 646 w 691"/>
                <a:gd name="T1" fmla="*/ 681 h 824"/>
                <a:gd name="T2" fmla="*/ 580 w 691"/>
                <a:gd name="T3" fmla="*/ 729 h 824"/>
                <a:gd name="T4" fmla="*/ 374 w 691"/>
                <a:gd name="T5" fmla="*/ 409 h 824"/>
                <a:gd name="T6" fmla="*/ 341 w 691"/>
                <a:gd name="T7" fmla="*/ 391 h 824"/>
                <a:gd name="T8" fmla="*/ 341 w 691"/>
                <a:gd name="T9" fmla="*/ 391 h 824"/>
                <a:gd name="T10" fmla="*/ 78 w 691"/>
                <a:gd name="T11" fmla="*/ 392 h 824"/>
                <a:gd name="T12" fmla="*/ 78 w 691"/>
                <a:gd name="T13" fmla="*/ 252 h 824"/>
                <a:gd name="T14" fmla="*/ 338 w 691"/>
                <a:gd name="T15" fmla="*/ 252 h 824"/>
                <a:gd name="T16" fmla="*/ 338 w 691"/>
                <a:gd name="T17" fmla="*/ 150 h 824"/>
                <a:gd name="T18" fmla="*/ 78 w 691"/>
                <a:gd name="T19" fmla="*/ 150 h 824"/>
                <a:gd name="T20" fmla="*/ 78 w 691"/>
                <a:gd name="T21" fmla="*/ 0 h 824"/>
                <a:gd name="T22" fmla="*/ 0 w 691"/>
                <a:gd name="T23" fmla="*/ 0 h 824"/>
                <a:gd name="T24" fmla="*/ 0 w 691"/>
                <a:gd name="T25" fmla="*/ 431 h 824"/>
                <a:gd name="T26" fmla="*/ 11 w 691"/>
                <a:gd name="T27" fmla="*/ 459 h 824"/>
                <a:gd name="T28" fmla="*/ 39 w 691"/>
                <a:gd name="T29" fmla="*/ 470 h 824"/>
                <a:gd name="T30" fmla="*/ 39 w 691"/>
                <a:gd name="T31" fmla="*/ 470 h 824"/>
                <a:gd name="T32" fmla="*/ 320 w 691"/>
                <a:gd name="T33" fmla="*/ 469 h 824"/>
                <a:gd name="T34" fmla="*/ 536 w 691"/>
                <a:gd name="T35" fmla="*/ 806 h 824"/>
                <a:gd name="T36" fmla="*/ 562 w 691"/>
                <a:gd name="T37" fmla="*/ 823 h 824"/>
                <a:gd name="T38" fmla="*/ 569 w 691"/>
                <a:gd name="T39" fmla="*/ 824 h 824"/>
                <a:gd name="T40" fmla="*/ 592 w 691"/>
                <a:gd name="T41" fmla="*/ 816 h 824"/>
                <a:gd name="T42" fmla="*/ 691 w 691"/>
                <a:gd name="T43" fmla="*/ 744 h 824"/>
                <a:gd name="T44" fmla="*/ 646 w 691"/>
                <a:gd name="T45" fmla="*/ 681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1" h="824">
                  <a:moveTo>
                    <a:pt x="646" y="681"/>
                  </a:moveTo>
                  <a:cubicBezTo>
                    <a:pt x="580" y="729"/>
                    <a:pt x="580" y="729"/>
                    <a:pt x="580" y="729"/>
                  </a:cubicBezTo>
                  <a:cubicBezTo>
                    <a:pt x="374" y="409"/>
                    <a:pt x="374" y="409"/>
                    <a:pt x="374" y="409"/>
                  </a:cubicBezTo>
                  <a:cubicBezTo>
                    <a:pt x="366" y="397"/>
                    <a:pt x="354" y="391"/>
                    <a:pt x="341" y="391"/>
                  </a:cubicBezTo>
                  <a:cubicBezTo>
                    <a:pt x="341" y="391"/>
                    <a:pt x="341" y="391"/>
                    <a:pt x="341" y="391"/>
                  </a:cubicBezTo>
                  <a:cubicBezTo>
                    <a:pt x="78" y="392"/>
                    <a:pt x="78" y="392"/>
                    <a:pt x="78" y="392"/>
                  </a:cubicBezTo>
                  <a:cubicBezTo>
                    <a:pt x="78" y="252"/>
                    <a:pt x="78" y="252"/>
                    <a:pt x="78" y="252"/>
                  </a:cubicBezTo>
                  <a:cubicBezTo>
                    <a:pt x="338" y="252"/>
                    <a:pt x="338" y="252"/>
                    <a:pt x="338" y="252"/>
                  </a:cubicBezTo>
                  <a:cubicBezTo>
                    <a:pt x="338" y="150"/>
                    <a:pt x="338" y="150"/>
                    <a:pt x="338" y="150"/>
                  </a:cubicBezTo>
                  <a:cubicBezTo>
                    <a:pt x="78" y="150"/>
                    <a:pt x="78" y="150"/>
                    <a:pt x="78" y="150"/>
                  </a:cubicBezTo>
                  <a:cubicBezTo>
                    <a:pt x="78" y="0"/>
                    <a:pt x="78" y="0"/>
                    <a:pt x="78" y="0"/>
                  </a:cubicBezTo>
                  <a:cubicBezTo>
                    <a:pt x="0" y="0"/>
                    <a:pt x="0" y="0"/>
                    <a:pt x="0" y="0"/>
                  </a:cubicBezTo>
                  <a:cubicBezTo>
                    <a:pt x="0" y="431"/>
                    <a:pt x="0" y="431"/>
                    <a:pt x="0" y="431"/>
                  </a:cubicBezTo>
                  <a:cubicBezTo>
                    <a:pt x="0" y="442"/>
                    <a:pt x="4" y="452"/>
                    <a:pt x="11" y="459"/>
                  </a:cubicBezTo>
                  <a:cubicBezTo>
                    <a:pt x="19" y="466"/>
                    <a:pt x="29" y="470"/>
                    <a:pt x="39" y="470"/>
                  </a:cubicBezTo>
                  <a:cubicBezTo>
                    <a:pt x="39" y="470"/>
                    <a:pt x="39" y="470"/>
                    <a:pt x="39" y="470"/>
                  </a:cubicBezTo>
                  <a:cubicBezTo>
                    <a:pt x="320" y="469"/>
                    <a:pt x="320" y="469"/>
                    <a:pt x="320" y="469"/>
                  </a:cubicBezTo>
                  <a:cubicBezTo>
                    <a:pt x="536" y="806"/>
                    <a:pt x="536" y="806"/>
                    <a:pt x="536" y="806"/>
                  </a:cubicBezTo>
                  <a:cubicBezTo>
                    <a:pt x="542" y="815"/>
                    <a:pt x="551" y="821"/>
                    <a:pt x="562" y="823"/>
                  </a:cubicBezTo>
                  <a:cubicBezTo>
                    <a:pt x="564" y="824"/>
                    <a:pt x="567" y="824"/>
                    <a:pt x="569" y="824"/>
                  </a:cubicBezTo>
                  <a:cubicBezTo>
                    <a:pt x="577" y="824"/>
                    <a:pt x="585" y="821"/>
                    <a:pt x="592" y="816"/>
                  </a:cubicBezTo>
                  <a:cubicBezTo>
                    <a:pt x="691" y="744"/>
                    <a:pt x="691" y="744"/>
                    <a:pt x="691" y="744"/>
                  </a:cubicBezTo>
                  <a:lnTo>
                    <a:pt x="646" y="6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3" name="Oval 68"/>
            <p:cNvSpPr>
              <a:spLocks noChangeArrowheads="1"/>
            </p:cNvSpPr>
            <p:nvPr/>
          </p:nvSpPr>
          <p:spPr bwMode="auto">
            <a:xfrm>
              <a:off x="8264118" y="3677008"/>
              <a:ext cx="60984" cy="6198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184" name="组合 183"/>
          <p:cNvGrpSpPr/>
          <p:nvPr/>
        </p:nvGrpSpPr>
        <p:grpSpPr>
          <a:xfrm>
            <a:off x="7828872" y="3138656"/>
            <a:ext cx="509143" cy="301456"/>
            <a:chOff x="9294837" y="4896674"/>
            <a:chExt cx="395892" cy="233937"/>
          </a:xfrm>
        </p:grpSpPr>
        <p:sp>
          <p:nvSpPr>
            <p:cNvPr id="186" name="Freeform 101"/>
            <p:cNvSpPr>
              <a:spLocks noEditPoints="1"/>
            </p:cNvSpPr>
            <p:nvPr/>
          </p:nvSpPr>
          <p:spPr bwMode="auto">
            <a:xfrm>
              <a:off x="9294837" y="4896674"/>
              <a:ext cx="395892" cy="193947"/>
            </a:xfrm>
            <a:custGeom>
              <a:avLst/>
              <a:gdLst>
                <a:gd name="T0" fmla="*/ 1299 w 1498"/>
                <a:gd name="T1" fmla="*/ 142 h 734"/>
                <a:gd name="T2" fmla="*/ 1219 w 1498"/>
                <a:gd name="T3" fmla="*/ 141 h 734"/>
                <a:gd name="T4" fmla="*/ 1498 w 1498"/>
                <a:gd name="T5" fmla="*/ 43 h 734"/>
                <a:gd name="T6" fmla="*/ 1483 w 1498"/>
                <a:gd name="T7" fmla="*/ 0 h 734"/>
                <a:gd name="T8" fmla="*/ 1083 w 1498"/>
                <a:gd name="T9" fmla="*/ 140 h 734"/>
                <a:gd name="T10" fmla="*/ 118 w 1498"/>
                <a:gd name="T11" fmla="*/ 132 h 734"/>
                <a:gd name="T12" fmla="*/ 118 w 1498"/>
                <a:gd name="T13" fmla="*/ 202 h 734"/>
                <a:gd name="T14" fmla="*/ 31 w 1498"/>
                <a:gd name="T15" fmla="*/ 202 h 734"/>
                <a:gd name="T16" fmla="*/ 31 w 1498"/>
                <a:gd name="T17" fmla="*/ 77 h 734"/>
                <a:gd name="T18" fmla="*/ 0 w 1498"/>
                <a:gd name="T19" fmla="*/ 77 h 734"/>
                <a:gd name="T20" fmla="*/ 0 w 1498"/>
                <a:gd name="T21" fmla="*/ 241 h 734"/>
                <a:gd name="T22" fmla="*/ 31 w 1498"/>
                <a:gd name="T23" fmla="*/ 241 h 734"/>
                <a:gd name="T24" fmla="*/ 153 w 1498"/>
                <a:gd name="T25" fmla="*/ 241 h 734"/>
                <a:gd name="T26" fmla="*/ 292 w 1498"/>
                <a:gd name="T27" fmla="*/ 242 h 734"/>
                <a:gd name="T28" fmla="*/ 588 w 1498"/>
                <a:gd name="T29" fmla="*/ 538 h 734"/>
                <a:gd name="T30" fmla="*/ 588 w 1498"/>
                <a:gd name="T31" fmla="*/ 734 h 734"/>
                <a:gd name="T32" fmla="*/ 628 w 1498"/>
                <a:gd name="T33" fmla="*/ 734 h 734"/>
                <a:gd name="T34" fmla="*/ 628 w 1498"/>
                <a:gd name="T35" fmla="*/ 245 h 734"/>
                <a:gd name="T36" fmla="*/ 941 w 1498"/>
                <a:gd name="T37" fmla="*/ 247 h 734"/>
                <a:gd name="T38" fmla="*/ 1219 w 1498"/>
                <a:gd name="T39" fmla="*/ 525 h 734"/>
                <a:gd name="T40" fmla="*/ 1219 w 1498"/>
                <a:gd name="T41" fmla="*/ 721 h 734"/>
                <a:gd name="T42" fmla="*/ 1259 w 1498"/>
                <a:gd name="T43" fmla="*/ 721 h 734"/>
                <a:gd name="T44" fmla="*/ 1259 w 1498"/>
                <a:gd name="T45" fmla="*/ 236 h 734"/>
                <a:gd name="T46" fmla="*/ 1353 w 1498"/>
                <a:gd name="T47" fmla="*/ 196 h 734"/>
                <a:gd name="T48" fmla="*/ 1299 w 1498"/>
                <a:gd name="T49" fmla="*/ 142 h 734"/>
                <a:gd name="T50" fmla="*/ 588 w 1498"/>
                <a:gd name="T51" fmla="*/ 483 h 734"/>
                <a:gd name="T52" fmla="*/ 348 w 1498"/>
                <a:gd name="T53" fmla="*/ 242 h 734"/>
                <a:gd name="T54" fmla="*/ 588 w 1498"/>
                <a:gd name="T55" fmla="*/ 244 h 734"/>
                <a:gd name="T56" fmla="*/ 588 w 1498"/>
                <a:gd name="T57" fmla="*/ 483 h 734"/>
                <a:gd name="T58" fmla="*/ 1219 w 1498"/>
                <a:gd name="T59" fmla="*/ 470 h 734"/>
                <a:gd name="T60" fmla="*/ 997 w 1498"/>
                <a:gd name="T61" fmla="*/ 248 h 734"/>
                <a:gd name="T62" fmla="*/ 1210 w 1498"/>
                <a:gd name="T63" fmla="*/ 250 h 734"/>
                <a:gd name="T64" fmla="*/ 1219 w 1498"/>
                <a:gd name="T65" fmla="*/ 248 h 734"/>
                <a:gd name="T66" fmla="*/ 1219 w 1498"/>
                <a:gd name="T67" fmla="*/ 47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98" h="734">
                  <a:moveTo>
                    <a:pt x="1299" y="142"/>
                  </a:moveTo>
                  <a:cubicBezTo>
                    <a:pt x="1219" y="141"/>
                    <a:pt x="1219" y="141"/>
                    <a:pt x="1219" y="141"/>
                  </a:cubicBezTo>
                  <a:cubicBezTo>
                    <a:pt x="1498" y="43"/>
                    <a:pt x="1498" y="43"/>
                    <a:pt x="1498" y="43"/>
                  </a:cubicBezTo>
                  <a:cubicBezTo>
                    <a:pt x="1483" y="0"/>
                    <a:pt x="1483" y="0"/>
                    <a:pt x="1483" y="0"/>
                  </a:cubicBezTo>
                  <a:cubicBezTo>
                    <a:pt x="1083" y="140"/>
                    <a:pt x="1083" y="140"/>
                    <a:pt x="1083" y="140"/>
                  </a:cubicBezTo>
                  <a:cubicBezTo>
                    <a:pt x="118" y="132"/>
                    <a:pt x="118" y="132"/>
                    <a:pt x="118" y="132"/>
                  </a:cubicBezTo>
                  <a:cubicBezTo>
                    <a:pt x="118" y="202"/>
                    <a:pt x="118" y="202"/>
                    <a:pt x="118" y="202"/>
                  </a:cubicBezTo>
                  <a:cubicBezTo>
                    <a:pt x="31" y="202"/>
                    <a:pt x="31" y="202"/>
                    <a:pt x="31" y="202"/>
                  </a:cubicBezTo>
                  <a:cubicBezTo>
                    <a:pt x="31" y="77"/>
                    <a:pt x="31" y="77"/>
                    <a:pt x="31" y="77"/>
                  </a:cubicBezTo>
                  <a:cubicBezTo>
                    <a:pt x="0" y="77"/>
                    <a:pt x="0" y="77"/>
                    <a:pt x="0" y="77"/>
                  </a:cubicBezTo>
                  <a:cubicBezTo>
                    <a:pt x="0" y="241"/>
                    <a:pt x="0" y="241"/>
                    <a:pt x="0" y="241"/>
                  </a:cubicBezTo>
                  <a:cubicBezTo>
                    <a:pt x="31" y="241"/>
                    <a:pt x="31" y="241"/>
                    <a:pt x="31" y="241"/>
                  </a:cubicBezTo>
                  <a:cubicBezTo>
                    <a:pt x="153" y="241"/>
                    <a:pt x="153" y="241"/>
                    <a:pt x="153" y="241"/>
                  </a:cubicBezTo>
                  <a:cubicBezTo>
                    <a:pt x="292" y="242"/>
                    <a:pt x="292" y="242"/>
                    <a:pt x="292" y="242"/>
                  </a:cubicBezTo>
                  <a:cubicBezTo>
                    <a:pt x="588" y="538"/>
                    <a:pt x="588" y="538"/>
                    <a:pt x="588" y="538"/>
                  </a:cubicBezTo>
                  <a:cubicBezTo>
                    <a:pt x="588" y="734"/>
                    <a:pt x="588" y="734"/>
                    <a:pt x="588" y="734"/>
                  </a:cubicBezTo>
                  <a:cubicBezTo>
                    <a:pt x="628" y="734"/>
                    <a:pt x="628" y="734"/>
                    <a:pt x="628" y="734"/>
                  </a:cubicBezTo>
                  <a:cubicBezTo>
                    <a:pt x="628" y="245"/>
                    <a:pt x="628" y="245"/>
                    <a:pt x="628" y="245"/>
                  </a:cubicBezTo>
                  <a:cubicBezTo>
                    <a:pt x="941" y="247"/>
                    <a:pt x="941" y="247"/>
                    <a:pt x="941" y="247"/>
                  </a:cubicBezTo>
                  <a:cubicBezTo>
                    <a:pt x="1219" y="525"/>
                    <a:pt x="1219" y="525"/>
                    <a:pt x="1219" y="525"/>
                  </a:cubicBezTo>
                  <a:cubicBezTo>
                    <a:pt x="1219" y="721"/>
                    <a:pt x="1219" y="721"/>
                    <a:pt x="1219" y="721"/>
                  </a:cubicBezTo>
                  <a:cubicBezTo>
                    <a:pt x="1259" y="721"/>
                    <a:pt x="1259" y="721"/>
                    <a:pt x="1259" y="721"/>
                  </a:cubicBezTo>
                  <a:cubicBezTo>
                    <a:pt x="1259" y="236"/>
                    <a:pt x="1259" y="236"/>
                    <a:pt x="1259" y="236"/>
                  </a:cubicBezTo>
                  <a:cubicBezTo>
                    <a:pt x="1301" y="220"/>
                    <a:pt x="1353" y="196"/>
                    <a:pt x="1353" y="196"/>
                  </a:cubicBezTo>
                  <a:cubicBezTo>
                    <a:pt x="1353" y="166"/>
                    <a:pt x="1329" y="142"/>
                    <a:pt x="1299" y="142"/>
                  </a:cubicBezTo>
                  <a:close/>
                  <a:moveTo>
                    <a:pt x="588" y="483"/>
                  </a:moveTo>
                  <a:cubicBezTo>
                    <a:pt x="348" y="242"/>
                    <a:pt x="348" y="242"/>
                    <a:pt x="348" y="242"/>
                  </a:cubicBezTo>
                  <a:cubicBezTo>
                    <a:pt x="588" y="244"/>
                    <a:pt x="588" y="244"/>
                    <a:pt x="588" y="244"/>
                  </a:cubicBezTo>
                  <a:lnTo>
                    <a:pt x="588" y="483"/>
                  </a:lnTo>
                  <a:close/>
                  <a:moveTo>
                    <a:pt x="1219" y="470"/>
                  </a:moveTo>
                  <a:cubicBezTo>
                    <a:pt x="997" y="248"/>
                    <a:pt x="997" y="248"/>
                    <a:pt x="997" y="248"/>
                  </a:cubicBezTo>
                  <a:cubicBezTo>
                    <a:pt x="1210" y="250"/>
                    <a:pt x="1210" y="250"/>
                    <a:pt x="1210" y="250"/>
                  </a:cubicBezTo>
                  <a:cubicBezTo>
                    <a:pt x="1212" y="250"/>
                    <a:pt x="1215" y="249"/>
                    <a:pt x="1219" y="248"/>
                  </a:cubicBezTo>
                  <a:lnTo>
                    <a:pt x="1219" y="4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7" name="Oval 102"/>
            <p:cNvSpPr>
              <a:spLocks noChangeArrowheads="1"/>
            </p:cNvSpPr>
            <p:nvPr/>
          </p:nvSpPr>
          <p:spPr bwMode="auto">
            <a:xfrm>
              <a:off x="9604752" y="5092620"/>
              <a:ext cx="34991" cy="349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88" name="Oval 103"/>
            <p:cNvSpPr>
              <a:spLocks noChangeArrowheads="1"/>
            </p:cNvSpPr>
            <p:nvPr/>
          </p:nvSpPr>
          <p:spPr bwMode="auto">
            <a:xfrm>
              <a:off x="9437797" y="5095620"/>
              <a:ext cx="34991" cy="3499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95" name="椭圆 94"/>
          <p:cNvSpPr/>
          <p:nvPr/>
        </p:nvSpPr>
        <p:spPr>
          <a:xfrm rot="20700000">
            <a:off x="9493610" y="2179579"/>
            <a:ext cx="1154545" cy="1154545"/>
          </a:xfrm>
          <a:prstGeom prst="ellipse">
            <a:avLst/>
          </a:prstGeom>
          <a:solidFill>
            <a:srgbClr val="00ACDE"/>
          </a:soli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189" name="组合 188"/>
          <p:cNvGrpSpPr/>
          <p:nvPr/>
        </p:nvGrpSpPr>
        <p:grpSpPr>
          <a:xfrm>
            <a:off x="9851877" y="2618362"/>
            <a:ext cx="438011" cy="276978"/>
            <a:chOff x="6985468" y="3735991"/>
            <a:chExt cx="339907" cy="214941"/>
          </a:xfrm>
        </p:grpSpPr>
        <p:sp>
          <p:nvSpPr>
            <p:cNvPr id="191" name="Freeform 56"/>
            <p:cNvSpPr>
              <a:spLocks noEditPoints="1"/>
            </p:cNvSpPr>
            <p:nvPr/>
          </p:nvSpPr>
          <p:spPr bwMode="auto">
            <a:xfrm>
              <a:off x="7045452" y="3735991"/>
              <a:ext cx="58984" cy="58984"/>
            </a:xfrm>
            <a:custGeom>
              <a:avLst/>
              <a:gdLst>
                <a:gd name="T0" fmla="*/ 0 w 59"/>
                <a:gd name="T1" fmla="*/ 0 h 59"/>
                <a:gd name="T2" fmla="*/ 0 w 59"/>
                <a:gd name="T3" fmla="*/ 59 h 59"/>
                <a:gd name="T4" fmla="*/ 59 w 59"/>
                <a:gd name="T5" fmla="*/ 59 h 59"/>
                <a:gd name="T6" fmla="*/ 59 w 59"/>
                <a:gd name="T7" fmla="*/ 0 h 59"/>
                <a:gd name="T8" fmla="*/ 0 w 59"/>
                <a:gd name="T9" fmla="*/ 0 h 59"/>
                <a:gd name="T10" fmla="*/ 52 w 59"/>
                <a:gd name="T11" fmla="*/ 39 h 59"/>
                <a:gd name="T12" fmla="*/ 39 w 59"/>
                <a:gd name="T13" fmla="*/ 39 h 59"/>
                <a:gd name="T14" fmla="*/ 39 w 59"/>
                <a:gd name="T15" fmla="*/ 52 h 59"/>
                <a:gd name="T16" fmla="*/ 20 w 59"/>
                <a:gd name="T17" fmla="*/ 52 h 59"/>
                <a:gd name="T18" fmla="*/ 20 w 59"/>
                <a:gd name="T19" fmla="*/ 39 h 59"/>
                <a:gd name="T20" fmla="*/ 7 w 59"/>
                <a:gd name="T21" fmla="*/ 39 h 59"/>
                <a:gd name="T22" fmla="*/ 7 w 59"/>
                <a:gd name="T23" fmla="*/ 20 h 59"/>
                <a:gd name="T24" fmla="*/ 20 w 59"/>
                <a:gd name="T25" fmla="*/ 20 h 59"/>
                <a:gd name="T26" fmla="*/ 20 w 59"/>
                <a:gd name="T27" fmla="*/ 7 h 59"/>
                <a:gd name="T28" fmla="*/ 39 w 59"/>
                <a:gd name="T29" fmla="*/ 7 h 59"/>
                <a:gd name="T30" fmla="*/ 39 w 59"/>
                <a:gd name="T31" fmla="*/ 20 h 59"/>
                <a:gd name="T32" fmla="*/ 52 w 59"/>
                <a:gd name="T33" fmla="*/ 20 h 59"/>
                <a:gd name="T34" fmla="*/ 52 w 59"/>
                <a:gd name="T3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0" y="0"/>
                  </a:moveTo>
                  <a:lnTo>
                    <a:pt x="0" y="59"/>
                  </a:lnTo>
                  <a:lnTo>
                    <a:pt x="59" y="59"/>
                  </a:lnTo>
                  <a:lnTo>
                    <a:pt x="59" y="0"/>
                  </a:lnTo>
                  <a:lnTo>
                    <a:pt x="0" y="0"/>
                  </a:lnTo>
                  <a:close/>
                  <a:moveTo>
                    <a:pt x="52" y="39"/>
                  </a:moveTo>
                  <a:lnTo>
                    <a:pt x="39" y="39"/>
                  </a:lnTo>
                  <a:lnTo>
                    <a:pt x="39" y="52"/>
                  </a:lnTo>
                  <a:lnTo>
                    <a:pt x="20" y="52"/>
                  </a:lnTo>
                  <a:lnTo>
                    <a:pt x="20" y="39"/>
                  </a:lnTo>
                  <a:lnTo>
                    <a:pt x="7" y="39"/>
                  </a:lnTo>
                  <a:lnTo>
                    <a:pt x="7" y="20"/>
                  </a:lnTo>
                  <a:lnTo>
                    <a:pt x="20" y="20"/>
                  </a:lnTo>
                  <a:lnTo>
                    <a:pt x="20" y="7"/>
                  </a:lnTo>
                  <a:lnTo>
                    <a:pt x="39" y="7"/>
                  </a:lnTo>
                  <a:lnTo>
                    <a:pt x="39" y="20"/>
                  </a:lnTo>
                  <a:lnTo>
                    <a:pt x="52" y="20"/>
                  </a:lnTo>
                  <a:lnTo>
                    <a:pt x="52"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92" name="Freeform 57"/>
            <p:cNvSpPr>
              <a:spLocks noEditPoints="1"/>
            </p:cNvSpPr>
            <p:nvPr/>
          </p:nvSpPr>
          <p:spPr bwMode="auto">
            <a:xfrm>
              <a:off x="6985468" y="3800973"/>
              <a:ext cx="306917" cy="149959"/>
            </a:xfrm>
            <a:custGeom>
              <a:avLst/>
              <a:gdLst>
                <a:gd name="T0" fmla="*/ 298 w 307"/>
                <a:gd name="T1" fmla="*/ 12 h 150"/>
                <a:gd name="T2" fmla="*/ 151 w 307"/>
                <a:gd name="T3" fmla="*/ 0 h 150"/>
                <a:gd name="T4" fmla="*/ 28 w 307"/>
                <a:gd name="T5" fmla="*/ 12 h 150"/>
                <a:gd name="T6" fmla="*/ 14 w 307"/>
                <a:gd name="T7" fmla="*/ 131 h 150"/>
                <a:gd name="T8" fmla="*/ 0 w 307"/>
                <a:gd name="T9" fmla="*/ 150 h 150"/>
                <a:gd name="T10" fmla="*/ 165 w 307"/>
                <a:gd name="T11" fmla="*/ 150 h 150"/>
                <a:gd name="T12" fmla="*/ 307 w 307"/>
                <a:gd name="T13" fmla="*/ 131 h 150"/>
                <a:gd name="T14" fmla="*/ 63 w 307"/>
                <a:gd name="T15" fmla="*/ 109 h 150"/>
                <a:gd name="T16" fmla="*/ 29 w 307"/>
                <a:gd name="T17" fmla="*/ 75 h 150"/>
                <a:gd name="T18" fmla="*/ 63 w 307"/>
                <a:gd name="T19" fmla="*/ 109 h 150"/>
                <a:gd name="T20" fmla="*/ 29 w 307"/>
                <a:gd name="T21" fmla="*/ 60 h 150"/>
                <a:gd name="T22" fmla="*/ 63 w 307"/>
                <a:gd name="T23" fmla="*/ 26 h 150"/>
                <a:gd name="T24" fmla="*/ 106 w 307"/>
                <a:gd name="T25" fmla="*/ 109 h 150"/>
                <a:gd name="T26" fmla="*/ 72 w 307"/>
                <a:gd name="T27" fmla="*/ 75 h 150"/>
                <a:gd name="T28" fmla="*/ 106 w 307"/>
                <a:gd name="T29" fmla="*/ 109 h 150"/>
                <a:gd name="T30" fmla="*/ 72 w 307"/>
                <a:gd name="T31" fmla="*/ 60 h 150"/>
                <a:gd name="T32" fmla="*/ 106 w 307"/>
                <a:gd name="T33" fmla="*/ 26 h 150"/>
                <a:gd name="T34" fmla="*/ 148 w 307"/>
                <a:gd name="T35" fmla="*/ 109 h 150"/>
                <a:gd name="T36" fmla="*/ 115 w 307"/>
                <a:gd name="T37" fmla="*/ 75 h 150"/>
                <a:gd name="T38" fmla="*/ 148 w 307"/>
                <a:gd name="T39" fmla="*/ 109 h 150"/>
                <a:gd name="T40" fmla="*/ 115 w 307"/>
                <a:gd name="T41" fmla="*/ 60 h 150"/>
                <a:gd name="T42" fmla="*/ 148 w 307"/>
                <a:gd name="T43" fmla="*/ 26 h 150"/>
                <a:gd name="T44" fmla="*/ 195 w 307"/>
                <a:gd name="T45" fmla="*/ 109 h 150"/>
                <a:gd name="T46" fmla="*/ 161 w 307"/>
                <a:gd name="T47" fmla="*/ 75 h 150"/>
                <a:gd name="T48" fmla="*/ 195 w 307"/>
                <a:gd name="T49" fmla="*/ 109 h 150"/>
                <a:gd name="T50" fmla="*/ 161 w 307"/>
                <a:gd name="T51" fmla="*/ 60 h 150"/>
                <a:gd name="T52" fmla="*/ 195 w 307"/>
                <a:gd name="T53" fmla="*/ 26 h 150"/>
                <a:gd name="T54" fmla="*/ 238 w 307"/>
                <a:gd name="T55" fmla="*/ 109 h 150"/>
                <a:gd name="T56" fmla="*/ 204 w 307"/>
                <a:gd name="T57" fmla="*/ 75 h 150"/>
                <a:gd name="T58" fmla="*/ 238 w 307"/>
                <a:gd name="T59" fmla="*/ 109 h 150"/>
                <a:gd name="T60" fmla="*/ 204 w 307"/>
                <a:gd name="T61" fmla="*/ 60 h 150"/>
                <a:gd name="T62" fmla="*/ 238 w 307"/>
                <a:gd name="T63" fmla="*/ 26 h 150"/>
                <a:gd name="T64" fmla="*/ 280 w 307"/>
                <a:gd name="T65" fmla="*/ 109 h 150"/>
                <a:gd name="T66" fmla="*/ 246 w 307"/>
                <a:gd name="T67" fmla="*/ 75 h 150"/>
                <a:gd name="T68" fmla="*/ 280 w 307"/>
                <a:gd name="T69" fmla="*/ 109 h 150"/>
                <a:gd name="T70" fmla="*/ 246 w 307"/>
                <a:gd name="T71" fmla="*/ 60 h 150"/>
                <a:gd name="T72" fmla="*/ 280 w 307"/>
                <a:gd name="T73"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7" h="150">
                  <a:moveTo>
                    <a:pt x="298" y="131"/>
                  </a:moveTo>
                  <a:lnTo>
                    <a:pt x="298" y="12"/>
                  </a:lnTo>
                  <a:lnTo>
                    <a:pt x="151" y="12"/>
                  </a:lnTo>
                  <a:lnTo>
                    <a:pt x="151" y="0"/>
                  </a:lnTo>
                  <a:lnTo>
                    <a:pt x="28" y="0"/>
                  </a:lnTo>
                  <a:lnTo>
                    <a:pt x="28" y="12"/>
                  </a:lnTo>
                  <a:lnTo>
                    <a:pt x="14" y="12"/>
                  </a:lnTo>
                  <a:lnTo>
                    <a:pt x="14" y="131"/>
                  </a:lnTo>
                  <a:lnTo>
                    <a:pt x="0" y="131"/>
                  </a:lnTo>
                  <a:lnTo>
                    <a:pt x="0" y="150"/>
                  </a:lnTo>
                  <a:lnTo>
                    <a:pt x="14" y="150"/>
                  </a:lnTo>
                  <a:lnTo>
                    <a:pt x="165" y="150"/>
                  </a:lnTo>
                  <a:lnTo>
                    <a:pt x="307" y="150"/>
                  </a:lnTo>
                  <a:lnTo>
                    <a:pt x="307" y="131"/>
                  </a:lnTo>
                  <a:lnTo>
                    <a:pt x="298" y="131"/>
                  </a:lnTo>
                  <a:close/>
                  <a:moveTo>
                    <a:pt x="63" y="109"/>
                  </a:moveTo>
                  <a:lnTo>
                    <a:pt x="29" y="109"/>
                  </a:lnTo>
                  <a:lnTo>
                    <a:pt x="29" y="75"/>
                  </a:lnTo>
                  <a:lnTo>
                    <a:pt x="63" y="75"/>
                  </a:lnTo>
                  <a:lnTo>
                    <a:pt x="63" y="109"/>
                  </a:lnTo>
                  <a:close/>
                  <a:moveTo>
                    <a:pt x="63" y="60"/>
                  </a:moveTo>
                  <a:lnTo>
                    <a:pt x="29" y="60"/>
                  </a:lnTo>
                  <a:lnTo>
                    <a:pt x="29" y="26"/>
                  </a:lnTo>
                  <a:lnTo>
                    <a:pt x="63" y="26"/>
                  </a:lnTo>
                  <a:lnTo>
                    <a:pt x="63" y="60"/>
                  </a:lnTo>
                  <a:close/>
                  <a:moveTo>
                    <a:pt x="106" y="109"/>
                  </a:moveTo>
                  <a:lnTo>
                    <a:pt x="72" y="109"/>
                  </a:lnTo>
                  <a:lnTo>
                    <a:pt x="72" y="75"/>
                  </a:lnTo>
                  <a:lnTo>
                    <a:pt x="106" y="75"/>
                  </a:lnTo>
                  <a:lnTo>
                    <a:pt x="106" y="109"/>
                  </a:lnTo>
                  <a:close/>
                  <a:moveTo>
                    <a:pt x="106" y="60"/>
                  </a:moveTo>
                  <a:lnTo>
                    <a:pt x="72" y="60"/>
                  </a:lnTo>
                  <a:lnTo>
                    <a:pt x="72" y="26"/>
                  </a:lnTo>
                  <a:lnTo>
                    <a:pt x="106" y="26"/>
                  </a:lnTo>
                  <a:lnTo>
                    <a:pt x="106" y="60"/>
                  </a:lnTo>
                  <a:close/>
                  <a:moveTo>
                    <a:pt x="148" y="109"/>
                  </a:moveTo>
                  <a:lnTo>
                    <a:pt x="115" y="109"/>
                  </a:lnTo>
                  <a:lnTo>
                    <a:pt x="115" y="75"/>
                  </a:lnTo>
                  <a:lnTo>
                    <a:pt x="148" y="75"/>
                  </a:lnTo>
                  <a:lnTo>
                    <a:pt x="148" y="109"/>
                  </a:lnTo>
                  <a:close/>
                  <a:moveTo>
                    <a:pt x="148" y="60"/>
                  </a:moveTo>
                  <a:lnTo>
                    <a:pt x="115" y="60"/>
                  </a:lnTo>
                  <a:lnTo>
                    <a:pt x="115" y="26"/>
                  </a:lnTo>
                  <a:lnTo>
                    <a:pt x="148" y="26"/>
                  </a:lnTo>
                  <a:lnTo>
                    <a:pt x="148" y="60"/>
                  </a:lnTo>
                  <a:close/>
                  <a:moveTo>
                    <a:pt x="195" y="109"/>
                  </a:moveTo>
                  <a:lnTo>
                    <a:pt x="161" y="109"/>
                  </a:lnTo>
                  <a:lnTo>
                    <a:pt x="161" y="75"/>
                  </a:lnTo>
                  <a:lnTo>
                    <a:pt x="195" y="75"/>
                  </a:lnTo>
                  <a:lnTo>
                    <a:pt x="195" y="109"/>
                  </a:lnTo>
                  <a:close/>
                  <a:moveTo>
                    <a:pt x="195" y="60"/>
                  </a:moveTo>
                  <a:lnTo>
                    <a:pt x="161" y="60"/>
                  </a:lnTo>
                  <a:lnTo>
                    <a:pt x="161" y="26"/>
                  </a:lnTo>
                  <a:lnTo>
                    <a:pt x="195" y="26"/>
                  </a:lnTo>
                  <a:lnTo>
                    <a:pt x="195" y="60"/>
                  </a:lnTo>
                  <a:close/>
                  <a:moveTo>
                    <a:pt x="238" y="109"/>
                  </a:moveTo>
                  <a:lnTo>
                    <a:pt x="204" y="109"/>
                  </a:lnTo>
                  <a:lnTo>
                    <a:pt x="204" y="75"/>
                  </a:lnTo>
                  <a:lnTo>
                    <a:pt x="238" y="75"/>
                  </a:lnTo>
                  <a:lnTo>
                    <a:pt x="238" y="109"/>
                  </a:lnTo>
                  <a:close/>
                  <a:moveTo>
                    <a:pt x="238" y="60"/>
                  </a:moveTo>
                  <a:lnTo>
                    <a:pt x="204" y="60"/>
                  </a:lnTo>
                  <a:lnTo>
                    <a:pt x="204" y="26"/>
                  </a:lnTo>
                  <a:lnTo>
                    <a:pt x="238" y="26"/>
                  </a:lnTo>
                  <a:lnTo>
                    <a:pt x="238" y="60"/>
                  </a:lnTo>
                  <a:close/>
                  <a:moveTo>
                    <a:pt x="280" y="109"/>
                  </a:moveTo>
                  <a:lnTo>
                    <a:pt x="246" y="109"/>
                  </a:lnTo>
                  <a:lnTo>
                    <a:pt x="246" y="75"/>
                  </a:lnTo>
                  <a:lnTo>
                    <a:pt x="280" y="75"/>
                  </a:lnTo>
                  <a:lnTo>
                    <a:pt x="280" y="109"/>
                  </a:lnTo>
                  <a:close/>
                  <a:moveTo>
                    <a:pt x="280" y="60"/>
                  </a:moveTo>
                  <a:lnTo>
                    <a:pt x="246" y="60"/>
                  </a:lnTo>
                  <a:lnTo>
                    <a:pt x="246" y="26"/>
                  </a:lnTo>
                  <a:lnTo>
                    <a:pt x="280" y="26"/>
                  </a:lnTo>
                  <a:lnTo>
                    <a:pt x="280"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193" name="Freeform 58"/>
            <p:cNvSpPr/>
            <p:nvPr/>
          </p:nvSpPr>
          <p:spPr bwMode="auto">
            <a:xfrm>
              <a:off x="7138426" y="3752987"/>
              <a:ext cx="186949" cy="52986"/>
            </a:xfrm>
            <a:custGeom>
              <a:avLst/>
              <a:gdLst>
                <a:gd name="T0" fmla="*/ 690 w 708"/>
                <a:gd name="T1" fmla="*/ 3 h 202"/>
                <a:gd name="T2" fmla="*/ 684 w 708"/>
                <a:gd name="T3" fmla="*/ 39 h 202"/>
                <a:gd name="T4" fmla="*/ 442 w 708"/>
                <a:gd name="T5" fmla="*/ 80 h 202"/>
                <a:gd name="T6" fmla="*/ 274 w 708"/>
                <a:gd name="T7" fmla="*/ 80 h 202"/>
                <a:gd name="T8" fmla="*/ 274 w 708"/>
                <a:gd name="T9" fmla="*/ 58 h 202"/>
                <a:gd name="T10" fmla="*/ 504 w 708"/>
                <a:gd name="T11" fmla="*/ 58 h 202"/>
                <a:gd name="T12" fmla="*/ 504 w 708"/>
                <a:gd name="T13" fmla="*/ 49 h 202"/>
                <a:gd name="T14" fmla="*/ 0 w 708"/>
                <a:gd name="T15" fmla="*/ 49 h 202"/>
                <a:gd name="T16" fmla="*/ 0 w 708"/>
                <a:gd name="T17" fmla="*/ 58 h 202"/>
                <a:gd name="T18" fmla="*/ 230 w 708"/>
                <a:gd name="T19" fmla="*/ 58 h 202"/>
                <a:gd name="T20" fmla="*/ 230 w 708"/>
                <a:gd name="T21" fmla="*/ 80 h 202"/>
                <a:gd name="T22" fmla="*/ 169 w 708"/>
                <a:gd name="T23" fmla="*/ 80 h 202"/>
                <a:gd name="T24" fmla="*/ 6 w 708"/>
                <a:gd name="T25" fmla="*/ 141 h 202"/>
                <a:gd name="T26" fmla="*/ 69 w 708"/>
                <a:gd name="T27" fmla="*/ 202 h 202"/>
                <a:gd name="T28" fmla="*/ 419 w 708"/>
                <a:gd name="T29" fmla="*/ 202 h 202"/>
                <a:gd name="T30" fmla="*/ 481 w 708"/>
                <a:gd name="T31" fmla="*/ 120 h 202"/>
                <a:gd name="T32" fmla="*/ 698 w 708"/>
                <a:gd name="T33" fmla="*/ 44 h 202"/>
                <a:gd name="T34" fmla="*/ 708 w 708"/>
                <a:gd name="T35" fmla="*/ 0 h 202"/>
                <a:gd name="T36" fmla="*/ 690 w 708"/>
                <a:gd name="T37" fmla="*/ 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8" h="202">
                  <a:moveTo>
                    <a:pt x="690" y="3"/>
                  </a:moveTo>
                  <a:cubicBezTo>
                    <a:pt x="684" y="39"/>
                    <a:pt x="684" y="39"/>
                    <a:pt x="684" y="39"/>
                  </a:cubicBezTo>
                  <a:cubicBezTo>
                    <a:pt x="442" y="80"/>
                    <a:pt x="442" y="80"/>
                    <a:pt x="442" y="80"/>
                  </a:cubicBezTo>
                  <a:cubicBezTo>
                    <a:pt x="274" y="80"/>
                    <a:pt x="274" y="80"/>
                    <a:pt x="274" y="80"/>
                  </a:cubicBezTo>
                  <a:cubicBezTo>
                    <a:pt x="274" y="58"/>
                    <a:pt x="274" y="58"/>
                    <a:pt x="274" y="58"/>
                  </a:cubicBezTo>
                  <a:cubicBezTo>
                    <a:pt x="504" y="58"/>
                    <a:pt x="504" y="58"/>
                    <a:pt x="504" y="58"/>
                  </a:cubicBezTo>
                  <a:cubicBezTo>
                    <a:pt x="504" y="49"/>
                    <a:pt x="504" y="49"/>
                    <a:pt x="504" y="49"/>
                  </a:cubicBezTo>
                  <a:cubicBezTo>
                    <a:pt x="0" y="49"/>
                    <a:pt x="0" y="49"/>
                    <a:pt x="0" y="49"/>
                  </a:cubicBezTo>
                  <a:cubicBezTo>
                    <a:pt x="0" y="58"/>
                    <a:pt x="0" y="58"/>
                    <a:pt x="0" y="58"/>
                  </a:cubicBezTo>
                  <a:cubicBezTo>
                    <a:pt x="230" y="58"/>
                    <a:pt x="230" y="58"/>
                    <a:pt x="230" y="58"/>
                  </a:cubicBezTo>
                  <a:cubicBezTo>
                    <a:pt x="230" y="80"/>
                    <a:pt x="230" y="80"/>
                    <a:pt x="230" y="80"/>
                  </a:cubicBezTo>
                  <a:cubicBezTo>
                    <a:pt x="169" y="80"/>
                    <a:pt x="169" y="80"/>
                    <a:pt x="169" y="80"/>
                  </a:cubicBezTo>
                  <a:cubicBezTo>
                    <a:pt x="28" y="80"/>
                    <a:pt x="6" y="107"/>
                    <a:pt x="6" y="141"/>
                  </a:cubicBezTo>
                  <a:cubicBezTo>
                    <a:pt x="6" y="175"/>
                    <a:pt x="35" y="202"/>
                    <a:pt x="69" y="202"/>
                  </a:cubicBezTo>
                  <a:cubicBezTo>
                    <a:pt x="419" y="202"/>
                    <a:pt x="419" y="202"/>
                    <a:pt x="419" y="202"/>
                  </a:cubicBezTo>
                  <a:cubicBezTo>
                    <a:pt x="452" y="202"/>
                    <a:pt x="481" y="154"/>
                    <a:pt x="481" y="120"/>
                  </a:cubicBezTo>
                  <a:cubicBezTo>
                    <a:pt x="698" y="44"/>
                    <a:pt x="698" y="44"/>
                    <a:pt x="698" y="44"/>
                  </a:cubicBezTo>
                  <a:cubicBezTo>
                    <a:pt x="708" y="0"/>
                    <a:pt x="708" y="0"/>
                    <a:pt x="708" y="0"/>
                  </a:cubicBezTo>
                  <a:lnTo>
                    <a:pt x="69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7" name="组合 6"/>
          <p:cNvGrpSpPr/>
          <p:nvPr/>
        </p:nvGrpSpPr>
        <p:grpSpPr>
          <a:xfrm>
            <a:off x="898059" y="2330194"/>
            <a:ext cx="2441575" cy="1449196"/>
            <a:chOff x="898059" y="2330194"/>
            <a:chExt cx="2441575" cy="1449196"/>
          </a:xfrm>
        </p:grpSpPr>
        <p:sp>
          <p:nvSpPr>
            <p:cNvPr id="89" name="矩形 88"/>
            <p:cNvSpPr/>
            <p:nvPr/>
          </p:nvSpPr>
          <p:spPr>
            <a:xfrm>
              <a:off x="898059" y="2717561"/>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为患者提供全面、全程、优质的护理服务，减轻患者痛苦，促进患者早日康复。</a:t>
              </a:r>
            </a:p>
          </p:txBody>
        </p:sp>
        <p:sp>
          <p:nvSpPr>
            <p:cNvPr id="195" name="矩形 194"/>
            <p:cNvSpPr/>
            <p:nvPr/>
          </p:nvSpPr>
          <p:spPr>
            <a:xfrm>
              <a:off x="1449432" y="2330194"/>
              <a:ext cx="1338828" cy="369332"/>
            </a:xfrm>
            <a:prstGeom prst="rect">
              <a:avLst/>
            </a:prstGeom>
          </p:spPr>
          <p:txBody>
            <a:bodyPr wrap="none">
              <a:spAutoFit/>
            </a:bodyPr>
            <a:lstStyle/>
            <a:p>
              <a:pPr>
                <a:spcBef>
                  <a:spcPct val="50000"/>
                </a:spcBef>
              </a:pPr>
              <a:r>
                <a:rPr lang="zh-CN" altLang="en-US" dirty="0">
                  <a:solidFill>
                    <a:srgbClr val="53CEB5"/>
                  </a:solidFill>
                  <a:cs typeface="+mn-ea"/>
                  <a:sym typeface="+mn-lt"/>
                </a:rPr>
                <a:t>对患者而言</a:t>
              </a:r>
            </a:p>
          </p:txBody>
        </p:sp>
      </p:grpSp>
      <p:grpSp>
        <p:nvGrpSpPr>
          <p:cNvPr id="8" name="组合 7"/>
          <p:cNvGrpSpPr/>
          <p:nvPr/>
        </p:nvGrpSpPr>
        <p:grpSpPr>
          <a:xfrm>
            <a:off x="2917826" y="5224666"/>
            <a:ext cx="2441575" cy="1087943"/>
            <a:chOff x="2917826" y="5224666"/>
            <a:chExt cx="2441575" cy="1087943"/>
          </a:xfrm>
        </p:grpSpPr>
        <p:sp>
          <p:nvSpPr>
            <p:cNvPr id="197" name="矩形 196"/>
            <p:cNvSpPr/>
            <p:nvPr/>
          </p:nvSpPr>
          <p:spPr>
            <a:xfrm>
              <a:off x="2917826" y="5612033"/>
              <a:ext cx="2441575" cy="700576"/>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提高综合素质，减轻工作压力，提升自我成就感。</a:t>
              </a:r>
            </a:p>
          </p:txBody>
        </p:sp>
        <p:sp>
          <p:nvSpPr>
            <p:cNvPr id="198" name="矩形 197"/>
            <p:cNvSpPr/>
            <p:nvPr/>
          </p:nvSpPr>
          <p:spPr>
            <a:xfrm>
              <a:off x="3469199" y="5224666"/>
              <a:ext cx="1338828" cy="369332"/>
            </a:xfrm>
            <a:prstGeom prst="rect">
              <a:avLst/>
            </a:prstGeom>
          </p:spPr>
          <p:txBody>
            <a:bodyPr wrap="none">
              <a:spAutoFit/>
            </a:bodyPr>
            <a:lstStyle/>
            <a:p>
              <a:pPr>
                <a:spcBef>
                  <a:spcPct val="50000"/>
                </a:spcBef>
              </a:pPr>
              <a:r>
                <a:rPr lang="zh-CN" altLang="en-US" dirty="0">
                  <a:solidFill>
                    <a:srgbClr val="F15F46"/>
                  </a:solidFill>
                  <a:cs typeface="+mn-ea"/>
                  <a:sym typeface="+mn-lt"/>
                </a:rPr>
                <a:t>对护士而言</a:t>
              </a:r>
            </a:p>
          </p:txBody>
        </p:sp>
      </p:grpSp>
      <p:grpSp>
        <p:nvGrpSpPr>
          <p:cNvPr id="9" name="组合 8"/>
          <p:cNvGrpSpPr/>
          <p:nvPr/>
        </p:nvGrpSpPr>
        <p:grpSpPr>
          <a:xfrm>
            <a:off x="6791941" y="1033871"/>
            <a:ext cx="2441575" cy="1449196"/>
            <a:chOff x="6791941" y="1033871"/>
            <a:chExt cx="2441575" cy="1449196"/>
          </a:xfrm>
        </p:grpSpPr>
        <p:sp>
          <p:nvSpPr>
            <p:cNvPr id="199" name="矩形 198"/>
            <p:cNvSpPr/>
            <p:nvPr/>
          </p:nvSpPr>
          <p:spPr>
            <a:xfrm>
              <a:off x="6791941" y="1421238"/>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增强团队凝聚力，改善工作效率和品质，提高病区整体形象。</a:t>
              </a:r>
            </a:p>
          </p:txBody>
        </p:sp>
        <p:sp>
          <p:nvSpPr>
            <p:cNvPr id="200" name="矩形 199"/>
            <p:cNvSpPr/>
            <p:nvPr/>
          </p:nvSpPr>
          <p:spPr>
            <a:xfrm>
              <a:off x="7343314" y="1033871"/>
              <a:ext cx="1338828" cy="369332"/>
            </a:xfrm>
            <a:prstGeom prst="rect">
              <a:avLst/>
            </a:prstGeom>
          </p:spPr>
          <p:txBody>
            <a:bodyPr wrap="none">
              <a:spAutoFit/>
            </a:bodyPr>
            <a:lstStyle/>
            <a:p>
              <a:pPr>
                <a:spcBef>
                  <a:spcPct val="50000"/>
                </a:spcBef>
              </a:pPr>
              <a:r>
                <a:rPr lang="zh-CN" altLang="en-US" dirty="0">
                  <a:solidFill>
                    <a:srgbClr val="FBB709"/>
                  </a:solidFill>
                  <a:cs typeface="+mn-ea"/>
                  <a:sym typeface="+mn-lt"/>
                </a:rPr>
                <a:t>对患者而言</a:t>
              </a:r>
            </a:p>
          </p:txBody>
        </p:sp>
      </p:grpSp>
      <p:grpSp>
        <p:nvGrpSpPr>
          <p:cNvPr id="10" name="组合 9"/>
          <p:cNvGrpSpPr/>
          <p:nvPr/>
        </p:nvGrpSpPr>
        <p:grpSpPr>
          <a:xfrm>
            <a:off x="8886715" y="3674529"/>
            <a:ext cx="2441575" cy="1449196"/>
            <a:chOff x="8886715" y="3674529"/>
            <a:chExt cx="2441575" cy="1449196"/>
          </a:xfrm>
        </p:grpSpPr>
        <p:sp>
          <p:nvSpPr>
            <p:cNvPr id="201" name="矩形 200"/>
            <p:cNvSpPr/>
            <p:nvPr/>
          </p:nvSpPr>
          <p:spPr>
            <a:xfrm>
              <a:off x="8886715" y="4061896"/>
              <a:ext cx="2441575" cy="1061829"/>
            </a:xfrm>
            <a:prstGeom prst="rect">
              <a:avLst/>
            </a:prstGeom>
          </p:spPr>
          <p:txBody>
            <a:bodyPr wrap="square">
              <a:spAutoFit/>
            </a:bodyPr>
            <a:lstStyle/>
            <a:p>
              <a:pPr>
                <a:lnSpc>
                  <a:spcPct val="150000"/>
                </a:lnSpc>
                <a:spcBef>
                  <a:spcPct val="50000"/>
                </a:spcBef>
              </a:pPr>
              <a:r>
                <a:rPr lang="zh-CN" altLang="en-US" sz="1400" dirty="0">
                  <a:solidFill>
                    <a:schemeClr val="tx1">
                      <a:lumMod val="65000"/>
                      <a:lumOff val="35000"/>
                    </a:schemeClr>
                  </a:solidFill>
                  <a:cs typeface="+mn-ea"/>
                  <a:sym typeface="+mn-lt"/>
                </a:rPr>
                <a:t>提高患者满意度，增加社会效应，提升医院的整体品牌形象。</a:t>
              </a:r>
            </a:p>
          </p:txBody>
        </p:sp>
        <p:sp>
          <p:nvSpPr>
            <p:cNvPr id="202" name="矩形 201"/>
            <p:cNvSpPr/>
            <p:nvPr/>
          </p:nvSpPr>
          <p:spPr>
            <a:xfrm>
              <a:off x="9438088" y="3674529"/>
              <a:ext cx="1338828" cy="369332"/>
            </a:xfrm>
            <a:prstGeom prst="rect">
              <a:avLst/>
            </a:prstGeom>
          </p:spPr>
          <p:txBody>
            <a:bodyPr wrap="none">
              <a:spAutoFit/>
            </a:bodyPr>
            <a:lstStyle/>
            <a:p>
              <a:pPr>
                <a:spcBef>
                  <a:spcPct val="50000"/>
                </a:spcBef>
              </a:pPr>
              <a:r>
                <a:rPr lang="zh-CN" altLang="en-US" dirty="0">
                  <a:solidFill>
                    <a:srgbClr val="00ACDE"/>
                  </a:solidFill>
                  <a:cs typeface="+mn-ea"/>
                  <a:sym typeface="+mn-lt"/>
                </a:rPr>
                <a:t>对护士而言</a:t>
              </a:r>
            </a:p>
          </p:txBody>
        </p:sp>
      </p:grpSp>
      <p:sp>
        <p:nvSpPr>
          <p:cNvPr id="41" name="矩形 4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50"/>
                                  </p:stCondLst>
                                  <p:childTnLst>
                                    <p:set>
                                      <p:cBhvr>
                                        <p:cTn id="6" dur="1" fill="hold">
                                          <p:stCondLst>
                                            <p:cond delay="0"/>
                                          </p:stCondLst>
                                        </p:cTn>
                                        <p:tgtEl>
                                          <p:spTgt spid="90"/>
                                        </p:tgtEl>
                                        <p:attrNameLst>
                                          <p:attrName>style.visibility</p:attrName>
                                        </p:attrNameLst>
                                      </p:cBhvr>
                                      <p:to>
                                        <p:strVal val="visible"/>
                                      </p:to>
                                    </p:set>
                                    <p:animEffect transition="in" filter="barn(outVertical)">
                                      <p:cBhvr>
                                        <p:cTn id="7" dur="750"/>
                                        <p:tgtEl>
                                          <p:spTgt spid="9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1000" fill="hold"/>
                                        <p:tgtEl>
                                          <p:spTgt spid="93"/>
                                        </p:tgtEl>
                                        <p:attrNameLst>
                                          <p:attrName>ppt_w</p:attrName>
                                        </p:attrNameLst>
                                      </p:cBhvr>
                                      <p:tavLst>
                                        <p:tav tm="0">
                                          <p:val>
                                            <p:fltVal val="0"/>
                                          </p:val>
                                        </p:tav>
                                        <p:tav tm="100000">
                                          <p:val>
                                            <p:strVal val="#ppt_w"/>
                                          </p:val>
                                        </p:tav>
                                      </p:tavLst>
                                    </p:anim>
                                    <p:anim calcmode="lin" valueType="num">
                                      <p:cBhvr>
                                        <p:cTn id="11" dur="1000" fill="hold"/>
                                        <p:tgtEl>
                                          <p:spTgt spid="93"/>
                                        </p:tgtEl>
                                        <p:attrNameLst>
                                          <p:attrName>ppt_h</p:attrName>
                                        </p:attrNameLst>
                                      </p:cBhvr>
                                      <p:tavLst>
                                        <p:tav tm="0">
                                          <p:val>
                                            <p:fltVal val="0"/>
                                          </p:val>
                                        </p:tav>
                                        <p:tav tm="100000">
                                          <p:val>
                                            <p:strVal val="#ppt_h"/>
                                          </p:val>
                                        </p:tav>
                                      </p:tavLst>
                                    </p:anim>
                                    <p:animEffect transition="in" filter="fade">
                                      <p:cBhvr>
                                        <p:cTn id="12" dur="1000"/>
                                        <p:tgtEl>
                                          <p:spTgt spid="93"/>
                                        </p:tgtEl>
                                      </p:cBhvr>
                                    </p:animEffect>
                                  </p:childTnLst>
                                </p:cTn>
                              </p:par>
                              <p:par>
                                <p:cTn id="13" presetID="23" presetClass="entr" presetSubtype="528"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1000" fill="hold"/>
                                        <p:tgtEl>
                                          <p:spTgt spid="91"/>
                                        </p:tgtEl>
                                        <p:attrNameLst>
                                          <p:attrName>ppt_w</p:attrName>
                                        </p:attrNameLst>
                                      </p:cBhvr>
                                      <p:tavLst>
                                        <p:tav tm="0">
                                          <p:val>
                                            <p:fltVal val="0"/>
                                          </p:val>
                                        </p:tav>
                                        <p:tav tm="100000">
                                          <p:val>
                                            <p:strVal val="#ppt_w"/>
                                          </p:val>
                                        </p:tav>
                                      </p:tavLst>
                                    </p:anim>
                                    <p:anim calcmode="lin" valueType="num">
                                      <p:cBhvr>
                                        <p:cTn id="16" dur="1000" fill="hold"/>
                                        <p:tgtEl>
                                          <p:spTgt spid="91"/>
                                        </p:tgtEl>
                                        <p:attrNameLst>
                                          <p:attrName>ppt_h</p:attrName>
                                        </p:attrNameLst>
                                      </p:cBhvr>
                                      <p:tavLst>
                                        <p:tav tm="0">
                                          <p:val>
                                            <p:fltVal val="0"/>
                                          </p:val>
                                        </p:tav>
                                        <p:tav tm="100000">
                                          <p:val>
                                            <p:strVal val="#ppt_h"/>
                                          </p:val>
                                        </p:tav>
                                      </p:tavLst>
                                    </p:anim>
                                    <p:anim calcmode="lin" valueType="num">
                                      <p:cBhvr>
                                        <p:cTn id="17" dur="1000" fill="hold"/>
                                        <p:tgtEl>
                                          <p:spTgt spid="91"/>
                                        </p:tgtEl>
                                        <p:attrNameLst>
                                          <p:attrName>ppt_x</p:attrName>
                                        </p:attrNameLst>
                                      </p:cBhvr>
                                      <p:tavLst>
                                        <p:tav tm="0">
                                          <p:val>
                                            <p:fltVal val="0.5"/>
                                          </p:val>
                                        </p:tav>
                                        <p:tav tm="100000">
                                          <p:val>
                                            <p:strVal val="#ppt_x"/>
                                          </p:val>
                                        </p:tav>
                                      </p:tavLst>
                                    </p:anim>
                                    <p:anim calcmode="lin" valueType="num">
                                      <p:cBhvr>
                                        <p:cTn id="18" dur="1000" fill="hold"/>
                                        <p:tgtEl>
                                          <p:spTgt spid="91"/>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1000" fill="hold"/>
                                        <p:tgtEl>
                                          <p:spTgt spid="92"/>
                                        </p:tgtEl>
                                        <p:attrNameLst>
                                          <p:attrName>ppt_w</p:attrName>
                                        </p:attrNameLst>
                                      </p:cBhvr>
                                      <p:tavLst>
                                        <p:tav tm="0">
                                          <p:val>
                                            <p:fltVal val="0"/>
                                          </p:val>
                                        </p:tav>
                                        <p:tav tm="100000">
                                          <p:val>
                                            <p:strVal val="#ppt_w"/>
                                          </p:val>
                                        </p:tav>
                                      </p:tavLst>
                                    </p:anim>
                                    <p:anim calcmode="lin" valueType="num">
                                      <p:cBhvr>
                                        <p:cTn id="22" dur="1000" fill="hold"/>
                                        <p:tgtEl>
                                          <p:spTgt spid="92"/>
                                        </p:tgtEl>
                                        <p:attrNameLst>
                                          <p:attrName>ppt_h</p:attrName>
                                        </p:attrNameLst>
                                      </p:cBhvr>
                                      <p:tavLst>
                                        <p:tav tm="0">
                                          <p:val>
                                            <p:fltVal val="0"/>
                                          </p:val>
                                        </p:tav>
                                        <p:tav tm="100000">
                                          <p:val>
                                            <p:strVal val="#ppt_h"/>
                                          </p:val>
                                        </p:tav>
                                      </p:tavLst>
                                    </p:anim>
                                    <p:anim calcmode="lin" valueType="num">
                                      <p:cBhvr>
                                        <p:cTn id="23" dur="1000" fill="hold"/>
                                        <p:tgtEl>
                                          <p:spTgt spid="92"/>
                                        </p:tgtEl>
                                        <p:attrNameLst>
                                          <p:attrName>ppt_x</p:attrName>
                                        </p:attrNameLst>
                                      </p:cBhvr>
                                      <p:tavLst>
                                        <p:tav tm="0">
                                          <p:val>
                                            <p:fltVal val="0.5"/>
                                          </p:val>
                                        </p:tav>
                                        <p:tav tm="100000">
                                          <p:val>
                                            <p:strVal val="#ppt_x"/>
                                          </p:val>
                                        </p:tav>
                                      </p:tavLst>
                                    </p:anim>
                                    <p:anim calcmode="lin" valueType="num">
                                      <p:cBhvr>
                                        <p:cTn id="24" dur="1000" fill="hold"/>
                                        <p:tgtEl>
                                          <p:spTgt spid="9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 calcmode="lin" valueType="num">
                                      <p:cBhvr>
                                        <p:cTn id="29" dur="1000" fill="hold"/>
                                        <p:tgtEl>
                                          <p:spTgt spid="94"/>
                                        </p:tgtEl>
                                        <p:attrNameLst>
                                          <p:attrName>ppt_x</p:attrName>
                                        </p:attrNameLst>
                                      </p:cBhvr>
                                      <p:tavLst>
                                        <p:tav tm="0">
                                          <p:val>
                                            <p:fltVal val="0.5"/>
                                          </p:val>
                                        </p:tav>
                                        <p:tav tm="100000">
                                          <p:val>
                                            <p:strVal val="#ppt_x"/>
                                          </p:val>
                                        </p:tav>
                                      </p:tavLst>
                                    </p:anim>
                                    <p:anim calcmode="lin" valueType="num">
                                      <p:cBhvr>
                                        <p:cTn id="30" dur="1000" fill="hold"/>
                                        <p:tgtEl>
                                          <p:spTgt spid="9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 calcmode="lin" valueType="num">
                                      <p:cBhvr>
                                        <p:cTn id="33" dur="1000" fill="hold"/>
                                        <p:tgtEl>
                                          <p:spTgt spid="95"/>
                                        </p:tgtEl>
                                        <p:attrNameLst>
                                          <p:attrName>ppt_w</p:attrName>
                                        </p:attrNameLst>
                                      </p:cBhvr>
                                      <p:tavLst>
                                        <p:tav tm="0">
                                          <p:val>
                                            <p:fltVal val="0"/>
                                          </p:val>
                                        </p:tav>
                                        <p:tav tm="100000">
                                          <p:val>
                                            <p:strVal val="#ppt_w"/>
                                          </p:val>
                                        </p:tav>
                                      </p:tavLst>
                                    </p:anim>
                                    <p:anim calcmode="lin" valueType="num">
                                      <p:cBhvr>
                                        <p:cTn id="34" dur="1000" fill="hold"/>
                                        <p:tgtEl>
                                          <p:spTgt spid="95"/>
                                        </p:tgtEl>
                                        <p:attrNameLst>
                                          <p:attrName>ppt_h</p:attrName>
                                        </p:attrNameLst>
                                      </p:cBhvr>
                                      <p:tavLst>
                                        <p:tav tm="0">
                                          <p:val>
                                            <p:fltVal val="0"/>
                                          </p:val>
                                        </p:tav>
                                        <p:tav tm="100000">
                                          <p:val>
                                            <p:strVal val="#ppt_h"/>
                                          </p:val>
                                        </p:tav>
                                      </p:tavLst>
                                    </p:anim>
                                    <p:anim calcmode="lin" valueType="num">
                                      <p:cBhvr>
                                        <p:cTn id="35" dur="1000" fill="hold"/>
                                        <p:tgtEl>
                                          <p:spTgt spid="95"/>
                                        </p:tgtEl>
                                        <p:attrNameLst>
                                          <p:attrName>ppt_x</p:attrName>
                                        </p:attrNameLst>
                                      </p:cBhvr>
                                      <p:tavLst>
                                        <p:tav tm="0">
                                          <p:val>
                                            <p:fltVal val="0.5"/>
                                          </p:val>
                                        </p:tav>
                                        <p:tav tm="100000">
                                          <p:val>
                                            <p:strVal val="#ppt_x"/>
                                          </p:val>
                                        </p:tav>
                                      </p:tavLst>
                                    </p:anim>
                                    <p:anim calcmode="lin" valueType="num">
                                      <p:cBhvr>
                                        <p:cTn id="36" dur="1000" fill="hold"/>
                                        <p:tgtEl>
                                          <p:spTgt spid="95"/>
                                        </p:tgtEl>
                                        <p:attrNameLst>
                                          <p:attrName>ppt_y</p:attrName>
                                        </p:attrNameLst>
                                      </p:cBhvr>
                                      <p:tavLst>
                                        <p:tav tm="0">
                                          <p:val>
                                            <p:fltVal val="0.5"/>
                                          </p:val>
                                        </p:tav>
                                        <p:tav tm="100000">
                                          <p:val>
                                            <p:strVal val="#ppt_y"/>
                                          </p:val>
                                        </p:tav>
                                      </p:tavLst>
                                    </p:anim>
                                  </p:childTnLst>
                                </p:cTn>
                              </p:par>
                              <p:par>
                                <p:cTn id="37" presetID="10" presetClass="entr" presetSubtype="0" fill="hold" nodeType="withEffect">
                                  <p:stCondLst>
                                    <p:cond delay="500"/>
                                  </p:stCondLst>
                                  <p:childTnLst>
                                    <p:set>
                                      <p:cBhvr>
                                        <p:cTn id="38" dur="1" fill="hold">
                                          <p:stCondLst>
                                            <p:cond delay="0"/>
                                          </p:stCondLst>
                                        </p:cTn>
                                        <p:tgtEl>
                                          <p:spTgt spid="174"/>
                                        </p:tgtEl>
                                        <p:attrNameLst>
                                          <p:attrName>style.visibility</p:attrName>
                                        </p:attrNameLst>
                                      </p:cBhvr>
                                      <p:to>
                                        <p:strVal val="visible"/>
                                      </p:to>
                                    </p:set>
                                    <p:animEffect transition="in" filter="fade">
                                      <p:cBhvr>
                                        <p:cTn id="39" dur="500"/>
                                        <p:tgtEl>
                                          <p:spTgt spid="174"/>
                                        </p:tgtEl>
                                      </p:cBhvr>
                                    </p:animEffect>
                                  </p:childTnLst>
                                </p:cTn>
                              </p:par>
                              <p:par>
                                <p:cTn id="40" presetID="10" presetClass="entr" presetSubtype="0" fill="hold" nodeType="withEffect">
                                  <p:stCondLst>
                                    <p:cond delay="50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500"/>
                                        <p:tgtEl>
                                          <p:spTgt spid="179"/>
                                        </p:tgtEl>
                                      </p:cBhvr>
                                    </p:animEffect>
                                  </p:childTnLst>
                                </p:cTn>
                              </p:par>
                              <p:par>
                                <p:cTn id="43" presetID="10" presetClass="entr" presetSubtype="0" fill="hold" nodeType="withEffect">
                                  <p:stCondLst>
                                    <p:cond delay="500"/>
                                  </p:stCondLst>
                                  <p:childTnLst>
                                    <p:set>
                                      <p:cBhvr>
                                        <p:cTn id="44" dur="1" fill="hold">
                                          <p:stCondLst>
                                            <p:cond delay="0"/>
                                          </p:stCondLst>
                                        </p:cTn>
                                        <p:tgtEl>
                                          <p:spTgt spid="184"/>
                                        </p:tgtEl>
                                        <p:attrNameLst>
                                          <p:attrName>style.visibility</p:attrName>
                                        </p:attrNameLst>
                                      </p:cBhvr>
                                      <p:to>
                                        <p:strVal val="visible"/>
                                      </p:to>
                                    </p:set>
                                    <p:animEffect transition="in" filter="fade">
                                      <p:cBhvr>
                                        <p:cTn id="45" dur="500"/>
                                        <p:tgtEl>
                                          <p:spTgt spid="184"/>
                                        </p:tgtEl>
                                      </p:cBhvr>
                                    </p:animEffect>
                                  </p:childTnLst>
                                </p:cTn>
                              </p:par>
                              <p:par>
                                <p:cTn id="46" presetID="10" presetClass="entr" presetSubtype="0" fill="hold" nodeType="withEffect">
                                  <p:stCondLst>
                                    <p:cond delay="500"/>
                                  </p:stCondLst>
                                  <p:childTnLst>
                                    <p:set>
                                      <p:cBhvr>
                                        <p:cTn id="47" dur="1" fill="hold">
                                          <p:stCondLst>
                                            <p:cond delay="0"/>
                                          </p:stCondLst>
                                        </p:cTn>
                                        <p:tgtEl>
                                          <p:spTgt spid="189"/>
                                        </p:tgtEl>
                                        <p:attrNameLst>
                                          <p:attrName>style.visibility</p:attrName>
                                        </p:attrNameLst>
                                      </p:cBhvr>
                                      <p:to>
                                        <p:strVal val="visible"/>
                                      </p:to>
                                    </p:set>
                                    <p:animEffect transition="in" filter="fade">
                                      <p:cBhvr>
                                        <p:cTn id="48" dur="500"/>
                                        <p:tgtEl>
                                          <p:spTgt spid="189"/>
                                        </p:tgtEl>
                                      </p:cBhvr>
                                    </p:animEffect>
                                  </p:childTnLst>
                                </p:cTn>
                              </p:par>
                            </p:childTnLst>
                          </p:cTn>
                        </p:par>
                        <p:par>
                          <p:cTn id="49" fill="hold">
                            <p:stCondLst>
                              <p:cond delay="1250"/>
                            </p:stCondLst>
                            <p:childTnLst>
                              <p:par>
                                <p:cTn id="50" presetID="22" presetClass="entr" presetSubtype="1"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750"/>
                                        <p:tgtEl>
                                          <p:spTgt spid="7"/>
                                        </p:tgtEl>
                                      </p:cBhvr>
                                    </p:animEffect>
                                  </p:childTnLst>
                                </p:cTn>
                              </p:par>
                              <p:par>
                                <p:cTn id="53" presetID="22" presetClass="entr" presetSubtype="1"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up)">
                                      <p:cBhvr>
                                        <p:cTn id="55" dur="750"/>
                                        <p:tgtEl>
                                          <p:spTgt spid="8"/>
                                        </p:tgtEl>
                                      </p:cBhvr>
                                    </p:animEffect>
                                  </p:childTnLst>
                                </p:cTn>
                              </p:par>
                              <p:par>
                                <p:cTn id="56" presetID="22" presetClass="entr" presetSubtype="1"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750"/>
                                        <p:tgtEl>
                                          <p:spTgt spid="9"/>
                                        </p:tgtEl>
                                      </p:cBhvr>
                                    </p:animEffect>
                                  </p:childTnLst>
                                </p:cTn>
                              </p:par>
                              <p:par>
                                <p:cTn id="59" presetID="22" presetClass="entr" presetSubtype="1"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750"/>
                                        <p:tgtEl>
                                          <p:spTgt spid="10"/>
                                        </p:tgtEl>
                                      </p:cBhvr>
                                    </p:animEffect>
                                  </p:childTnLst>
                                </p:cTn>
                              </p:par>
                            </p:childTnLst>
                          </p:cTn>
                        </p:par>
                        <p:par>
                          <p:cTn id="62" fill="hold">
                            <p:stCondLst>
                              <p:cond delay="2250"/>
                            </p:stCondLst>
                            <p:childTnLst>
                              <p:par>
                                <p:cTn id="63" presetID="10"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主题选定</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2" descr="照片 139"/>
          <p:cNvPicPr>
            <a:picLocks noChangeAspect="1" noChangeArrowheads="1"/>
          </p:cNvPicPr>
          <p:nvPr/>
        </p:nvPicPr>
        <p:blipFill>
          <a:blip r:embed="rId3" cstate="screen">
            <a:extLst>
              <a:ext uri="{BEBA8EAE-BF5A-486C-A8C5-ECC9F3942E4B}">
                <a14:imgProps xmlns:a14="http://schemas.microsoft.com/office/drawing/2010/main">
                  <a14:imgLayer>
                    <a14:imgEffect>
                      <a14:artisticBlur/>
                    </a14:imgEffect>
                    <a14:imgEffect>
                      <a14:brightnessContrast bright="5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655939" y="2059650"/>
            <a:ext cx="5539764" cy="3707057"/>
          </a:xfrm>
          <a:prstGeom prst="rect">
            <a:avLst/>
          </a:prstGeom>
          <a:solidFill>
            <a:schemeClr val="bg1"/>
          </a:solidFill>
          <a:ln>
            <a:noFill/>
          </a:ln>
          <a:effectLst>
            <a:outerShdw blurRad="469900" dist="279400" dir="2700000" sx="95000" sy="95000" algn="tl" rotWithShape="0">
              <a:schemeClr val="tx1">
                <a:lumMod val="65000"/>
                <a:lumOff val="35000"/>
                <a:alpha val="40000"/>
              </a:schemeClr>
            </a:outerShdw>
          </a:effectLst>
        </p:spPr>
      </p:pic>
      <p:pic>
        <p:nvPicPr>
          <p:cNvPr id="9" name="Picture 3" descr="照片 015"/>
          <p:cNvPicPr>
            <a:picLocks noChangeAspect="1" noChangeArrowheads="1"/>
          </p:cNvPicPr>
          <p:nvPr/>
        </p:nvPicPr>
        <p:blipFill rotWithShape="1">
          <a:blip r:embed="rId4" cstate="screen">
            <a:extLst>
              <a:ext uri="{BEBA8EAE-BF5A-486C-A8C5-ECC9F3942E4B}">
                <a14:imgProps xmlns:a14="http://schemas.microsoft.com/office/drawing/2010/main">
                  <a14:imgLayer>
                    <a14:imgEffect>
                      <a14:artisticBlur/>
                    </a14:imgEffect>
                    <a14:imgEffect>
                      <a14:brightnessContrast bright="5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6377963" y="2059650"/>
            <a:ext cx="5158097" cy="2077868"/>
          </a:xfrm>
          <a:prstGeom prst="rect">
            <a:avLst/>
          </a:prstGeom>
          <a:solidFill>
            <a:schemeClr val="bg1"/>
          </a:solidFill>
          <a:ln>
            <a:noFill/>
          </a:ln>
          <a:effectLst>
            <a:outerShdw blurRad="469900" dist="279400" dir="2700000" sx="95000" sy="95000" algn="tl" rotWithShape="0">
              <a:schemeClr val="tx1">
                <a:lumMod val="65000"/>
                <a:lumOff val="35000"/>
                <a:alpha val="40000"/>
              </a:schemeClr>
            </a:outerShdw>
          </a:effectLst>
        </p:spPr>
      </p:pic>
      <p:sp>
        <p:nvSpPr>
          <p:cNvPr id="13" name="矩形 1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377963" y="4368800"/>
            <a:ext cx="5158097" cy="1397907"/>
          </a:xfrm>
          <a:prstGeom prst="rect">
            <a:avLst/>
          </a:prstGeom>
          <a:solidFill>
            <a:schemeClr val="bg1"/>
          </a:solidFill>
          <a:ln>
            <a:noFill/>
          </a:ln>
          <a:effectLst>
            <a:outerShdw blurRad="469900" dist="279400" dir="2700000" sx="95000" sy="95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30863" y="4701411"/>
            <a:ext cx="1633850" cy="400110"/>
          </a:xfrm>
          <a:prstGeom prst="rect">
            <a:avLst/>
          </a:prstGeom>
          <a:noFill/>
        </p:spPr>
        <p:txBody>
          <a:bodyPr wrap="square" rtlCol="0">
            <a:spAutoFit/>
          </a:bodyPr>
          <a:lstStyle/>
          <a:p>
            <a:r>
              <a:rPr lang="zh-CN" altLang="en-US" sz="2000" dirty="0">
                <a:solidFill>
                  <a:schemeClr val="tx1">
                    <a:lumMod val="65000"/>
                    <a:lumOff val="35000"/>
                  </a:schemeClr>
                </a:solidFill>
                <a:cs typeface="+mn-ea"/>
                <a:sym typeface="+mn-lt"/>
              </a:rPr>
              <a:t>确立主题</a:t>
            </a:r>
          </a:p>
        </p:txBody>
      </p:sp>
      <p:sp>
        <p:nvSpPr>
          <p:cNvPr id="15" name="矩形 1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657363" y="4788769"/>
            <a:ext cx="232229" cy="232229"/>
          </a:xfrm>
          <a:prstGeom prst="rect">
            <a:avLst/>
          </a:prstGeom>
          <a:solidFill>
            <a:srgbClr val="E81479"/>
          </a:solidFill>
          <a:ln>
            <a:noFill/>
          </a:ln>
          <a:effectLst>
            <a:outerShdw blurRad="279400" dist="114300" dir="2700000" sx="93000" sy="93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30862" y="5101521"/>
            <a:ext cx="4322938" cy="523220"/>
          </a:xfrm>
          <a:prstGeom prst="rect">
            <a:avLst/>
          </a:prstGeom>
          <a:noFill/>
        </p:spPr>
        <p:txBody>
          <a:bodyPr wrap="square" rtlCol="0">
            <a:spAutoFit/>
          </a:bodyPr>
          <a:lstStyle/>
          <a:p>
            <a:pPr>
              <a:spcBef>
                <a:spcPct val="50000"/>
              </a:spcBef>
            </a:pPr>
            <a:r>
              <a:rPr lang="en-US" altLang="zh-CN" sz="1400" dirty="0">
                <a:solidFill>
                  <a:schemeClr val="tx1">
                    <a:lumMod val="65000"/>
                    <a:lumOff val="35000"/>
                  </a:schemeClr>
                </a:solidFill>
                <a:cs typeface="+mn-ea"/>
                <a:sym typeface="+mn-lt"/>
              </a:rPr>
              <a:t>2016</a:t>
            </a:r>
            <a:r>
              <a:rPr lang="zh-CN" altLang="en-US" sz="1400" dirty="0">
                <a:solidFill>
                  <a:schemeClr val="tx1">
                    <a:lumMod val="65000"/>
                    <a:lumOff val="35000"/>
                  </a:schemeClr>
                </a:solidFill>
                <a:cs typeface="+mn-ea"/>
                <a:sym typeface="+mn-lt"/>
              </a:rPr>
              <a:t>年</a:t>
            </a:r>
            <a:r>
              <a:rPr lang="en-US" altLang="zh-CN" sz="1400" dirty="0">
                <a:solidFill>
                  <a:schemeClr val="tx1">
                    <a:lumMod val="65000"/>
                    <a:lumOff val="35000"/>
                  </a:schemeClr>
                </a:solidFill>
                <a:cs typeface="+mn-ea"/>
                <a:sym typeface="+mn-lt"/>
              </a:rPr>
              <a:t>6</a:t>
            </a:r>
            <a:r>
              <a:rPr lang="zh-CN" altLang="en-US" sz="1400" dirty="0">
                <a:solidFill>
                  <a:schemeClr val="tx1">
                    <a:lumMod val="65000"/>
                    <a:lumOff val="35000"/>
                  </a:schemeClr>
                </a:solidFill>
                <a:cs typeface="+mn-ea"/>
                <a:sym typeface="+mn-lt"/>
              </a:rPr>
              <a:t>月</a:t>
            </a:r>
            <a:r>
              <a:rPr lang="en-US" altLang="zh-CN" sz="1400" dirty="0">
                <a:solidFill>
                  <a:schemeClr val="tx1">
                    <a:lumMod val="65000"/>
                    <a:lumOff val="35000"/>
                  </a:schemeClr>
                </a:solidFill>
                <a:cs typeface="+mn-ea"/>
                <a:sym typeface="+mn-lt"/>
              </a:rPr>
              <a:t>8</a:t>
            </a:r>
            <a:r>
              <a:rPr lang="zh-CN" altLang="en-US" sz="1400" dirty="0">
                <a:solidFill>
                  <a:schemeClr val="tx1">
                    <a:lumMod val="65000"/>
                    <a:lumOff val="35000"/>
                  </a:schemeClr>
                </a:solidFill>
                <a:cs typeface="+mn-ea"/>
                <a:sym typeface="+mn-lt"/>
              </a:rPr>
              <a:t>日召开品管圈会议，拟定主题，大家踊跃讨论，气氛活波。</a:t>
            </a:r>
          </a:p>
        </p:txBody>
      </p:sp>
      <p:sp>
        <p:nvSpPr>
          <p:cNvPr id="17" name="矩形 1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63" presetClass="path" presetSubtype="0" decel="30000" fill="hold" grpId="1" nodeType="withEffect">
                                  <p:stCondLst>
                                    <p:cond delay="0"/>
                                  </p:stCondLst>
                                  <p:childTnLst>
                                    <p:animMotion origin="layout" path="M 0.124594 0.122799 L 0 0 E" pathEditMode="relative" ptsTypes="">
                                      <p:cBhvr>
                                        <p:cTn id="9" dur="1000" fill="hold"/>
                                        <p:tgtEl>
                                          <p:spTgt spid="13"/>
                                        </p:tgtEl>
                                        <p:attrNameLst>
                                          <p:attrName>ppt_x</p:attrName>
                                          <p:attrName>ppt_y</p:attrName>
                                        </p:attrNameLst>
                                      </p:cBhvr>
                                    </p:animMotion>
                                  </p:childTnLst>
                                </p:cTn>
                              </p:par>
                              <p:par>
                                <p:cTn id="10" presetID="6" presetClass="emph" presetSubtype="0" decel="30000" fill="hold" grpId="2" nodeType="withEffect">
                                  <p:stCondLst>
                                    <p:cond delay="0"/>
                                  </p:stCondLst>
                                  <p:childTnLst>
                                    <p:animScale>
                                      <p:cBhvr>
                                        <p:cTn id="11" dur="1000" fill="hold"/>
                                        <p:tgtEl>
                                          <p:spTgt spid="13"/>
                                        </p:tgtEl>
                                      </p:cBhvr>
                                      <p:by x="150000" y="150000"/>
                                      <p:from x="139062" y="115657"/>
                                      <p:to x="100000" y="100000"/>
                                    </p:animScale>
                                  </p:childTnLst>
                                </p:cTn>
                              </p:par>
                              <p:par>
                                <p:cTn id="12" presetID="53" presetClass="entr" presetSubtype="16" fill="hold" grpId="0" nodeType="withEffect">
                                  <p:stCondLst>
                                    <p:cond delay="7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par>
                                <p:cTn id="20" presetID="22" presetClass="entr" presetSubtype="8"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63" presetClass="path" presetSubtype="0" decel="30000" fill="hold" nodeType="withEffect">
                                  <p:stCondLst>
                                    <p:cond delay="0"/>
                                  </p:stCondLst>
                                  <p:childTnLst>
                                    <p:animMotion origin="layout" path="M 0.00664 0.12778 L 4.16667E-7 -1.85185E-6 " pathEditMode="relative" rAng="0" ptsTypes="AA">
                                      <p:cBhvr>
                                        <p:cTn id="27" dur="1000" fill="hold"/>
                                        <p:tgtEl>
                                          <p:spTgt spid="8"/>
                                        </p:tgtEl>
                                        <p:attrNameLst>
                                          <p:attrName>ppt_x</p:attrName>
                                          <p:attrName>ppt_y</p:attrName>
                                        </p:attrNameLst>
                                      </p:cBhvr>
                                      <p:rCtr x="-339" y="-6389"/>
                                    </p:animMotion>
                                  </p:childTnLst>
                                </p:cTn>
                              </p:par>
                              <p:par>
                                <p:cTn id="28" presetID="6" presetClass="emph" presetSubtype="0" decel="30000" fill="hold" nodeType="withEffect">
                                  <p:stCondLst>
                                    <p:cond delay="0"/>
                                  </p:stCondLst>
                                  <p:childTnLst>
                                    <p:animScale>
                                      <p:cBhvr>
                                        <p:cTn id="29" dur="1000" fill="hold"/>
                                        <p:tgtEl>
                                          <p:spTgt spid="8"/>
                                        </p:tgtEl>
                                      </p:cBhvr>
                                      <p:by x="150000" y="150000"/>
                                      <p:from x="139062" y="115657"/>
                                      <p:to x="100000" y="100000"/>
                                    </p:animScale>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childTnLst>
                                </p:cTn>
                              </p:par>
                              <p:par>
                                <p:cTn id="33" presetID="63" presetClass="path" presetSubtype="0" decel="30000" fill="hold" nodeType="withEffect">
                                  <p:stCondLst>
                                    <p:cond delay="0"/>
                                  </p:stCondLst>
                                  <p:childTnLst>
                                    <p:animMotion origin="layout" path="M 0.05286 -0.15139 L 4.58333E-6 -3.7037E-7 " pathEditMode="relative" rAng="0" ptsTypes="AA">
                                      <p:cBhvr>
                                        <p:cTn id="34" dur="1000" fill="hold"/>
                                        <p:tgtEl>
                                          <p:spTgt spid="9"/>
                                        </p:tgtEl>
                                        <p:attrNameLst>
                                          <p:attrName>ppt_x</p:attrName>
                                          <p:attrName>ppt_y</p:attrName>
                                        </p:attrNameLst>
                                      </p:cBhvr>
                                      <p:rCtr x="-2643" y="7569"/>
                                    </p:animMotion>
                                  </p:childTnLst>
                                </p:cTn>
                              </p:par>
                              <p:par>
                                <p:cTn id="35" presetID="6" presetClass="emph" presetSubtype="0" decel="30000" fill="hold" nodeType="withEffect">
                                  <p:stCondLst>
                                    <p:cond delay="0"/>
                                  </p:stCondLst>
                                  <p:childTnLst>
                                    <p:animScale>
                                      <p:cBhvr>
                                        <p:cTn id="36" dur="1000" fill="hold"/>
                                        <p:tgtEl>
                                          <p:spTgt spid="9"/>
                                        </p:tgtEl>
                                      </p:cBhvr>
                                      <p:by x="150000" y="150000"/>
                                      <p:from x="139062" y="115657"/>
                                      <p:to x="100000" y="100000"/>
                                    </p:animScale>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p:bldP spid="15"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p:nvPr/>
        </p:nvGraphicFramePr>
        <p:xfrm>
          <a:off x="965340" y="1473111"/>
          <a:ext cx="10260000" cy="4006625"/>
        </p:xfrm>
        <a:graphic>
          <a:graphicData uri="http://schemas.openxmlformats.org/drawingml/2006/table">
            <a:tbl>
              <a:tblPr/>
              <a:tblGrid>
                <a:gridCol w="216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gridCol w="90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tblGrid>
              <a:tr h="900000">
                <a:tc>
                  <a:txBody>
                    <a:bodyPr/>
                    <a:lstStyle/>
                    <a:p>
                      <a:pPr marL="0" marR="0" lvl="0" indent="0" algn="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bg1"/>
                          </a:solidFill>
                          <a:effectLst/>
                          <a:latin typeface="+mn-lt"/>
                          <a:ea typeface="+mn-ea"/>
                          <a:cs typeface="+mn-ea"/>
                          <a:sym typeface="+mn-lt"/>
                        </a:rPr>
                        <a:t>            </a:t>
                      </a:r>
                      <a:r>
                        <a:rPr kumimoji="0" lang="zh-CN" altLang="en-US" sz="1400" b="0" i="0" u="none" strike="noStrike" cap="none" normalizeH="0" baseline="0" dirty="0">
                          <a:ln>
                            <a:noFill/>
                          </a:ln>
                          <a:solidFill>
                            <a:schemeClr val="bg1"/>
                          </a:solidFill>
                          <a:effectLst/>
                          <a:latin typeface="+mn-lt"/>
                          <a:ea typeface="+mn-ea"/>
                          <a:cs typeface="+mn-ea"/>
                          <a:sym typeface="+mn-lt"/>
                        </a:rPr>
                        <a:t>评价项目</a:t>
                      </a:r>
                      <a:endParaRPr kumimoji="0" lang="en-US" altLang="zh-CN" sz="1400" b="0" i="0" u="none" strike="noStrike" cap="none" normalizeH="0" baseline="0" dirty="0">
                        <a:ln>
                          <a:noFill/>
                        </a:ln>
                        <a:solidFill>
                          <a:schemeClr val="bg1"/>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主题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重要性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迫切性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圈能力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时效性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总分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顺位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选定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提案人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00ACDE"/>
                    </a:solidFill>
                  </a:tcPr>
                </a:tc>
                <a:extLst>
                  <a:ext uri="{0D108BD9-81ED-4DB2-BD59-A6C34878D82A}">
                    <a16:rowId xmlns:a16="http://schemas.microsoft.com/office/drawing/2014/main" val="10000"/>
                  </a:ext>
                </a:extLst>
              </a:tr>
              <a:tr h="90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rgbClr val="E81479"/>
                          </a:solidFill>
                          <a:effectLst/>
                          <a:latin typeface="+mn-lt"/>
                          <a:ea typeface="+mn-ea"/>
                          <a:cs typeface="+mn-ea"/>
                          <a:sym typeface="+mn-lt"/>
                        </a:rPr>
                        <a:t>提高责任护士床边综合能力的合格率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174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400" b="1" i="0" u="none" strike="noStrike" cap="none" normalizeH="0" baseline="0">
                        <a:ln>
                          <a:noFill/>
                        </a:ln>
                        <a:solidFill>
                          <a:srgbClr val="FF33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95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降低护士体温表丢失率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144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a:ln>
                            <a:noFill/>
                          </a:ln>
                          <a:solidFill>
                            <a:schemeClr val="tx1">
                              <a:lumMod val="65000"/>
                              <a:lumOff val="35000"/>
                            </a:schemeClr>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rgbClr val="990099"/>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271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降低患者术后并发症发生率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128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1" i="0" u="none" strike="noStrike" cap="none" normalizeH="0" baseline="0" dirty="0">
                          <a:ln>
                            <a:noFill/>
                          </a:ln>
                          <a:solidFill>
                            <a:schemeClr val="tx1">
                              <a:lumMod val="65000"/>
                              <a:lumOff val="35000"/>
                            </a:schemeClr>
                          </a:solidFill>
                          <a:effectLst/>
                          <a:latin typeface="+mn-lt"/>
                          <a:ea typeface="+mn-ea"/>
                          <a:cs typeface="+mn-ea"/>
                          <a:sym typeface="+mn-lt"/>
                        </a:rPr>
                        <a:t>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rgbClr val="008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李某某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 Box 57"/>
          <p:cNvSpPr txBox="1">
            <a:spLocks noChangeArrowheads="1"/>
          </p:cNvSpPr>
          <p:nvPr/>
        </p:nvSpPr>
        <p:spPr bwMode="auto">
          <a:xfrm>
            <a:off x="965340" y="5670145"/>
            <a:ext cx="10260000"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dirty="0">
                <a:solidFill>
                  <a:schemeClr val="tx1">
                    <a:lumMod val="65000"/>
                    <a:lumOff val="35000"/>
                  </a:schemeClr>
                </a:solidFill>
                <a:latin typeface="+mn-lt"/>
                <a:ea typeface="+mn-ea"/>
                <a:cs typeface="+mn-ea"/>
                <a:sym typeface="+mn-lt"/>
              </a:rPr>
              <a:t>备注：以评价法进行主题评价，共有</a:t>
            </a:r>
            <a:r>
              <a:rPr lang="en-US" altLang="zh-CN" sz="1400" dirty="0">
                <a:solidFill>
                  <a:schemeClr val="tx1">
                    <a:lumMod val="65000"/>
                    <a:lumOff val="35000"/>
                  </a:schemeClr>
                </a:solidFill>
                <a:latin typeface="+mn-lt"/>
                <a:ea typeface="+mn-ea"/>
                <a:cs typeface="+mn-ea"/>
                <a:sym typeface="+mn-lt"/>
              </a:rPr>
              <a:t>9</a:t>
            </a:r>
            <a:r>
              <a:rPr lang="zh-CN" altLang="en-US" sz="1400" dirty="0">
                <a:solidFill>
                  <a:schemeClr val="tx1">
                    <a:lumMod val="65000"/>
                    <a:lumOff val="35000"/>
                  </a:schemeClr>
                </a:solidFill>
                <a:latin typeface="+mn-lt"/>
                <a:ea typeface="+mn-ea"/>
                <a:cs typeface="+mn-ea"/>
                <a:sym typeface="+mn-lt"/>
              </a:rPr>
              <a:t>人参与选题过程。</a:t>
            </a:r>
          </a:p>
          <a:p>
            <a:pPr algn="ctr" eaLnBrk="1" hangingPunct="1">
              <a:lnSpc>
                <a:spcPct val="150000"/>
              </a:lnSpc>
            </a:pPr>
            <a:r>
              <a:rPr lang="zh-CN" altLang="en-US" sz="1400" dirty="0">
                <a:solidFill>
                  <a:schemeClr val="tx1">
                    <a:lumMod val="65000"/>
                    <a:lumOff val="35000"/>
                  </a:schemeClr>
                </a:solidFill>
                <a:latin typeface="+mn-lt"/>
                <a:ea typeface="+mn-ea"/>
                <a:cs typeface="+mn-ea"/>
                <a:sym typeface="+mn-lt"/>
              </a:rPr>
              <a:t>选票分数：</a:t>
            </a:r>
            <a:r>
              <a:rPr lang="en-US" altLang="zh-CN" sz="1400" dirty="0">
                <a:solidFill>
                  <a:schemeClr val="tx1">
                    <a:lumMod val="65000"/>
                    <a:lumOff val="35000"/>
                  </a:schemeClr>
                </a:solidFill>
                <a:latin typeface="+mn-lt"/>
                <a:ea typeface="+mn-ea"/>
                <a:cs typeface="+mn-ea"/>
                <a:sym typeface="+mn-lt"/>
              </a:rPr>
              <a:t>5</a:t>
            </a:r>
            <a:r>
              <a:rPr lang="zh-CN" altLang="en-US" sz="1400" dirty="0">
                <a:solidFill>
                  <a:schemeClr val="tx1">
                    <a:lumMod val="65000"/>
                    <a:lumOff val="35000"/>
                  </a:schemeClr>
                </a:solidFill>
                <a:latin typeface="+mn-lt"/>
                <a:ea typeface="+mn-ea"/>
                <a:cs typeface="+mn-ea"/>
                <a:sym typeface="+mn-lt"/>
              </a:rPr>
              <a:t>分最高、</a:t>
            </a:r>
            <a:r>
              <a:rPr lang="en-US" altLang="zh-CN" sz="1400" dirty="0">
                <a:solidFill>
                  <a:schemeClr val="tx1">
                    <a:lumMod val="65000"/>
                    <a:lumOff val="35000"/>
                  </a:schemeClr>
                </a:solidFill>
                <a:latin typeface="+mn-lt"/>
                <a:ea typeface="+mn-ea"/>
                <a:cs typeface="+mn-ea"/>
                <a:sym typeface="+mn-lt"/>
              </a:rPr>
              <a:t>3</a:t>
            </a:r>
            <a:r>
              <a:rPr lang="zh-CN" altLang="en-US" sz="1400" dirty="0">
                <a:solidFill>
                  <a:schemeClr val="tx1">
                    <a:lumMod val="65000"/>
                    <a:lumOff val="35000"/>
                  </a:schemeClr>
                </a:solidFill>
                <a:latin typeface="+mn-lt"/>
                <a:ea typeface="+mn-ea"/>
                <a:cs typeface="+mn-ea"/>
                <a:sym typeface="+mn-lt"/>
              </a:rPr>
              <a:t>分普通、</a:t>
            </a:r>
            <a:r>
              <a:rPr lang="en-US" altLang="zh-CN" sz="1400" dirty="0">
                <a:solidFill>
                  <a:schemeClr val="tx1">
                    <a:lumMod val="65000"/>
                    <a:lumOff val="35000"/>
                  </a:schemeClr>
                </a:solidFill>
                <a:latin typeface="+mn-lt"/>
                <a:ea typeface="+mn-ea"/>
                <a:cs typeface="+mn-ea"/>
                <a:sym typeface="+mn-lt"/>
              </a:rPr>
              <a:t>1</a:t>
            </a:r>
            <a:r>
              <a:rPr lang="zh-CN" altLang="en-US" sz="1400" dirty="0">
                <a:solidFill>
                  <a:schemeClr val="tx1">
                    <a:lumMod val="65000"/>
                    <a:lumOff val="35000"/>
                  </a:schemeClr>
                </a:solidFill>
                <a:latin typeface="+mn-lt"/>
                <a:ea typeface="+mn-ea"/>
                <a:cs typeface="+mn-ea"/>
                <a:sym typeface="+mn-lt"/>
              </a:rPr>
              <a:t>分最低，第一顺位为本次活动主题。</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2</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主题选定</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矩形 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up)">
                                      <p:cBhvr>
                                        <p:cTn id="8" dur="1000"/>
                                        <p:tgtEl>
                                          <p:spTgt spid="2"/>
                                        </p:tgtEl>
                                      </p:cBhvr>
                                    </p:animEffect>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ED13B"/>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第三部分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计划拟定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76131" y="1410866"/>
          <a:ext cx="11448000" cy="4680000"/>
        </p:xfrm>
        <a:graphic>
          <a:graphicData uri="http://schemas.openxmlformats.org/drawingml/2006/table">
            <a:tbl>
              <a:tblPr>
                <a:tableStyleId>{5C22544A-7EE6-4342-B048-85BDC9FD1C3A}</a:tableStyleId>
              </a:tblPr>
              <a:tblGrid>
                <a:gridCol w="1152000">
                  <a:extLst>
                    <a:ext uri="{9D8B030D-6E8A-4147-A177-3AD203B41FA5}">
                      <a16:colId xmlns:a16="http://schemas.microsoft.com/office/drawing/2014/main" val="20000"/>
                    </a:ext>
                  </a:extLst>
                </a:gridCol>
                <a:gridCol w="324000">
                  <a:extLst>
                    <a:ext uri="{9D8B030D-6E8A-4147-A177-3AD203B41FA5}">
                      <a16:colId xmlns:a16="http://schemas.microsoft.com/office/drawing/2014/main" val="20001"/>
                    </a:ext>
                  </a:extLst>
                </a:gridCol>
                <a:gridCol w="324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gridCol w="288000">
                  <a:extLst>
                    <a:ext uri="{9D8B030D-6E8A-4147-A177-3AD203B41FA5}">
                      <a16:colId xmlns:a16="http://schemas.microsoft.com/office/drawing/2014/main" val="20005"/>
                    </a:ext>
                  </a:extLst>
                </a:gridCol>
                <a:gridCol w="288000">
                  <a:extLst>
                    <a:ext uri="{9D8B030D-6E8A-4147-A177-3AD203B41FA5}">
                      <a16:colId xmlns:a16="http://schemas.microsoft.com/office/drawing/2014/main" val="20006"/>
                    </a:ext>
                  </a:extLst>
                </a:gridCol>
                <a:gridCol w="288000">
                  <a:extLst>
                    <a:ext uri="{9D8B030D-6E8A-4147-A177-3AD203B41FA5}">
                      <a16:colId xmlns:a16="http://schemas.microsoft.com/office/drawing/2014/main" val="20007"/>
                    </a:ext>
                  </a:extLst>
                </a:gridCol>
                <a:gridCol w="288000">
                  <a:extLst>
                    <a:ext uri="{9D8B030D-6E8A-4147-A177-3AD203B41FA5}">
                      <a16:colId xmlns:a16="http://schemas.microsoft.com/office/drawing/2014/main" val="20008"/>
                    </a:ext>
                  </a:extLst>
                </a:gridCol>
                <a:gridCol w="288000">
                  <a:extLst>
                    <a:ext uri="{9D8B030D-6E8A-4147-A177-3AD203B41FA5}">
                      <a16:colId xmlns:a16="http://schemas.microsoft.com/office/drawing/2014/main" val="20009"/>
                    </a:ext>
                  </a:extLst>
                </a:gridCol>
                <a:gridCol w="288000">
                  <a:extLst>
                    <a:ext uri="{9D8B030D-6E8A-4147-A177-3AD203B41FA5}">
                      <a16:colId xmlns:a16="http://schemas.microsoft.com/office/drawing/2014/main" val="20010"/>
                    </a:ext>
                  </a:extLst>
                </a:gridCol>
                <a:gridCol w="288000">
                  <a:extLst>
                    <a:ext uri="{9D8B030D-6E8A-4147-A177-3AD203B41FA5}">
                      <a16:colId xmlns:a16="http://schemas.microsoft.com/office/drawing/2014/main" val="20011"/>
                    </a:ext>
                  </a:extLst>
                </a:gridCol>
                <a:gridCol w="288000">
                  <a:extLst>
                    <a:ext uri="{9D8B030D-6E8A-4147-A177-3AD203B41FA5}">
                      <a16:colId xmlns:a16="http://schemas.microsoft.com/office/drawing/2014/main" val="20012"/>
                    </a:ext>
                  </a:extLst>
                </a:gridCol>
                <a:gridCol w="288000">
                  <a:extLst>
                    <a:ext uri="{9D8B030D-6E8A-4147-A177-3AD203B41FA5}">
                      <a16:colId xmlns:a16="http://schemas.microsoft.com/office/drawing/2014/main" val="20013"/>
                    </a:ext>
                  </a:extLst>
                </a:gridCol>
                <a:gridCol w="288000">
                  <a:extLst>
                    <a:ext uri="{9D8B030D-6E8A-4147-A177-3AD203B41FA5}">
                      <a16:colId xmlns:a16="http://schemas.microsoft.com/office/drawing/2014/main" val="20014"/>
                    </a:ext>
                  </a:extLst>
                </a:gridCol>
                <a:gridCol w="288000">
                  <a:extLst>
                    <a:ext uri="{9D8B030D-6E8A-4147-A177-3AD203B41FA5}">
                      <a16:colId xmlns:a16="http://schemas.microsoft.com/office/drawing/2014/main" val="20015"/>
                    </a:ext>
                  </a:extLst>
                </a:gridCol>
                <a:gridCol w="288000">
                  <a:extLst>
                    <a:ext uri="{9D8B030D-6E8A-4147-A177-3AD203B41FA5}">
                      <a16:colId xmlns:a16="http://schemas.microsoft.com/office/drawing/2014/main" val="20016"/>
                    </a:ext>
                  </a:extLst>
                </a:gridCol>
                <a:gridCol w="288000">
                  <a:extLst>
                    <a:ext uri="{9D8B030D-6E8A-4147-A177-3AD203B41FA5}">
                      <a16:colId xmlns:a16="http://schemas.microsoft.com/office/drawing/2014/main" val="20017"/>
                    </a:ext>
                  </a:extLst>
                </a:gridCol>
                <a:gridCol w="288000">
                  <a:extLst>
                    <a:ext uri="{9D8B030D-6E8A-4147-A177-3AD203B41FA5}">
                      <a16:colId xmlns:a16="http://schemas.microsoft.com/office/drawing/2014/main" val="20018"/>
                    </a:ext>
                  </a:extLst>
                </a:gridCol>
                <a:gridCol w="288000">
                  <a:extLst>
                    <a:ext uri="{9D8B030D-6E8A-4147-A177-3AD203B41FA5}">
                      <a16:colId xmlns:a16="http://schemas.microsoft.com/office/drawing/2014/main" val="20019"/>
                    </a:ext>
                  </a:extLst>
                </a:gridCol>
                <a:gridCol w="288000">
                  <a:extLst>
                    <a:ext uri="{9D8B030D-6E8A-4147-A177-3AD203B41FA5}">
                      <a16:colId xmlns:a16="http://schemas.microsoft.com/office/drawing/2014/main" val="20020"/>
                    </a:ext>
                  </a:extLst>
                </a:gridCol>
                <a:gridCol w="288000">
                  <a:extLst>
                    <a:ext uri="{9D8B030D-6E8A-4147-A177-3AD203B41FA5}">
                      <a16:colId xmlns:a16="http://schemas.microsoft.com/office/drawing/2014/main" val="20021"/>
                    </a:ext>
                  </a:extLst>
                </a:gridCol>
                <a:gridCol w="288000">
                  <a:extLst>
                    <a:ext uri="{9D8B030D-6E8A-4147-A177-3AD203B41FA5}">
                      <a16:colId xmlns:a16="http://schemas.microsoft.com/office/drawing/2014/main" val="20022"/>
                    </a:ext>
                  </a:extLst>
                </a:gridCol>
                <a:gridCol w="324000">
                  <a:extLst>
                    <a:ext uri="{9D8B030D-6E8A-4147-A177-3AD203B41FA5}">
                      <a16:colId xmlns:a16="http://schemas.microsoft.com/office/drawing/2014/main" val="20023"/>
                    </a:ext>
                  </a:extLst>
                </a:gridCol>
                <a:gridCol w="324000">
                  <a:extLst>
                    <a:ext uri="{9D8B030D-6E8A-4147-A177-3AD203B41FA5}">
                      <a16:colId xmlns:a16="http://schemas.microsoft.com/office/drawing/2014/main" val="20024"/>
                    </a:ext>
                  </a:extLst>
                </a:gridCol>
                <a:gridCol w="720000">
                  <a:extLst>
                    <a:ext uri="{9D8B030D-6E8A-4147-A177-3AD203B41FA5}">
                      <a16:colId xmlns:a16="http://schemas.microsoft.com/office/drawing/2014/main" val="20025"/>
                    </a:ext>
                  </a:extLst>
                </a:gridCol>
                <a:gridCol w="1800000">
                  <a:extLst>
                    <a:ext uri="{9D8B030D-6E8A-4147-A177-3AD203B41FA5}">
                      <a16:colId xmlns:a16="http://schemas.microsoft.com/office/drawing/2014/main" val="20026"/>
                    </a:ext>
                  </a:extLst>
                </a:gridCol>
                <a:gridCol w="720000">
                  <a:extLst>
                    <a:ext uri="{9D8B030D-6E8A-4147-A177-3AD203B41FA5}">
                      <a16:colId xmlns:a16="http://schemas.microsoft.com/office/drawing/2014/main" val="20027"/>
                    </a:ext>
                  </a:extLst>
                </a:gridCol>
              </a:tblGrid>
              <a:tr h="360000">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WHAT</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gridSpan="24">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WHEN</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WHO</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HOW</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tc>
                  <a:txBody>
                    <a:bodyPr/>
                    <a:lstStyle/>
                    <a:p>
                      <a:pPr algn="ctr">
                        <a:lnSpc>
                          <a:spcPct val="100000"/>
                        </a:lnSpc>
                        <a:spcAft>
                          <a:spcPts val="0"/>
                        </a:spcAft>
                      </a:pPr>
                      <a:r>
                        <a:rPr lang="en-US" sz="1400" b="1" i="0" kern="100" dirty="0">
                          <a:solidFill>
                            <a:schemeClr val="bg1"/>
                          </a:solidFill>
                          <a:effectLst/>
                          <a:latin typeface="+mn-lt"/>
                          <a:ea typeface="+mn-ea"/>
                          <a:cs typeface="+mn-ea"/>
                          <a:sym typeface="+mn-lt"/>
                        </a:rPr>
                        <a:t>WHERE</a:t>
                      </a:r>
                      <a:endParaRPr lang="zh-CN" sz="1400" b="1" i="0" kern="100" dirty="0">
                        <a:solidFill>
                          <a:schemeClr val="bg1"/>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F15F46"/>
                    </a:solidFill>
                  </a:tcPr>
                </a:tc>
                <a:extLst>
                  <a:ext uri="{0D108BD9-81ED-4DB2-BD59-A6C34878D82A}">
                    <a16:rowId xmlns:a16="http://schemas.microsoft.com/office/drawing/2014/main" val="10000"/>
                  </a:ext>
                </a:extLst>
              </a:tr>
              <a:tr h="360000">
                <a:tc rowSpan="2">
                  <a:txBody>
                    <a:bodyPr/>
                    <a:lstStyle/>
                    <a:p>
                      <a:pPr algn="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时间</a:t>
                      </a:r>
                      <a:endParaRPr lang="en-US" altLang="zh-CN" sz="1200" b="0" i="0" kern="100" dirty="0">
                        <a:solidFill>
                          <a:schemeClr val="tx1">
                            <a:lumMod val="65000"/>
                            <a:lumOff val="35000"/>
                          </a:schemeClr>
                        </a:solidFill>
                        <a:effectLst/>
                        <a:latin typeface="+mn-lt"/>
                        <a:ea typeface="+mn-ea"/>
                        <a:cs typeface="+mn-ea"/>
                        <a:sym typeface="+mn-lt"/>
                      </a:endParaRPr>
                    </a:p>
                    <a:p>
                      <a:pPr algn="l">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项目</a:t>
                      </a:r>
                    </a:p>
                  </a:txBody>
                  <a:tcPr marL="108000" marR="108000" marT="108000" marB="10800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lumMod val="75000"/>
                        </a:schemeClr>
                      </a:solidFill>
                      <a:prstDash val="solid"/>
                      <a:round/>
                      <a:headEnd type="none" w="med" len="med"/>
                      <a:tailEnd type="none" w="med" len="med"/>
                    </a:lnTlToBr>
                    <a:noFill/>
                  </a:tcPr>
                </a:tc>
                <a:tc gridSpan="2">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2016.11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2016.12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229235"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229235"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2017.04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2">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2015.05</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hMerge="1">
                  <a:txBody>
                    <a:bodyPr/>
                    <a:lstStyle/>
                    <a:p>
                      <a:endParaRPr lang="zh-CN"/>
                    </a:p>
                  </a:txBody>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担当</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品管工具</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rowSpan="2">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地点</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1"/>
                  </a:ext>
                </a:extLst>
              </a:tr>
              <a:tr h="360000">
                <a:tc vMerge="1">
                  <a:txBody>
                    <a:bodyPr/>
                    <a:lstStyle/>
                    <a:p>
                      <a:endParaRPr lang="zh-CN"/>
                    </a:p>
                  </a:txBody>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3</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4</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1</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en-US" sz="1200" b="0" i="0" kern="100" dirty="0">
                          <a:solidFill>
                            <a:schemeClr val="tx1">
                              <a:lumMod val="65000"/>
                              <a:lumOff val="35000"/>
                            </a:schemeClr>
                          </a:solidFill>
                          <a:effectLst/>
                          <a:latin typeface="+mn-lt"/>
                          <a:ea typeface="+mn-ea"/>
                          <a:cs typeface="+mn-ea"/>
                          <a:sym typeface="+mn-lt"/>
                        </a:rPr>
                        <a:t>2</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2"/>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主 题 选 定</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marL="114300"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3"/>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活动计划拟订</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小组讨论、甘特图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4"/>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现状把握</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李</a:t>
                      </a:r>
                      <a:r>
                        <a:rPr lang="zh-CN" altLang="en-US" sz="1200" b="0" i="0" kern="100" dirty="0">
                          <a:solidFill>
                            <a:schemeClr val="tx1">
                              <a:lumMod val="65000"/>
                              <a:lumOff val="35000"/>
                            </a:schemeClr>
                          </a:solidFill>
                          <a:effectLst/>
                          <a:latin typeface="+mn-lt"/>
                          <a:ea typeface="+mn-ea"/>
                          <a:cs typeface="+mn-ea"/>
                          <a:sym typeface="+mn-lt"/>
                        </a:rPr>
                        <a:t>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流程图、柏拉图、鱼骨图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5"/>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目标设定</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黄</a:t>
                      </a:r>
                      <a:r>
                        <a:rPr lang="zh-CN" altLang="en-US" sz="1200" b="0" i="0" kern="100" dirty="0">
                          <a:solidFill>
                            <a:schemeClr val="tx1">
                              <a:lumMod val="65000"/>
                              <a:lumOff val="35000"/>
                            </a:schemeClr>
                          </a:solidFill>
                          <a:effectLst/>
                          <a:latin typeface="+mn-lt"/>
                          <a:ea typeface="+mn-ea"/>
                          <a:cs typeface="+mn-ea"/>
                          <a:sym typeface="+mn-lt"/>
                        </a:rPr>
                        <a:t>某某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小组讨论、柱状图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6"/>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解析</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7"/>
                  </a:ext>
                </a:extLst>
              </a:tr>
              <a:tr h="360000">
                <a:tc>
                  <a:txBody>
                    <a:bodyPr/>
                    <a:lstStyle/>
                    <a:p>
                      <a:pPr algn="ctr">
                        <a:lnSpc>
                          <a:spcPct val="100000"/>
                        </a:lnSpc>
                        <a:spcAft>
                          <a:spcPts val="0"/>
                        </a:spcAft>
                      </a:pPr>
                      <a:r>
                        <a:rPr lang="zh-CN" altLang="en-US" sz="1200" b="0" i="0" kern="100" dirty="0">
                          <a:solidFill>
                            <a:schemeClr val="bg1"/>
                          </a:solidFill>
                          <a:effectLst/>
                          <a:latin typeface="+mn-lt"/>
                          <a:ea typeface="+mn-ea"/>
                          <a:cs typeface="+mn-ea"/>
                          <a:sym typeface="+mn-lt"/>
                        </a:rPr>
                        <a:t>对策拟定</a:t>
                      </a:r>
                      <a:endParaRPr lang="zh-CN" sz="1200" b="0" i="0" kern="100" dirty="0">
                        <a:solidFill>
                          <a:schemeClr val="bg1"/>
                        </a:solidFill>
                        <a:effectLst/>
                        <a:latin typeface="+mn-lt"/>
                        <a:ea typeface="+mn-ea"/>
                        <a:cs typeface="+mn-ea"/>
                        <a:sym typeface="+mn-lt"/>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李</a:t>
                      </a:r>
                      <a:r>
                        <a:rPr lang="zh-CN" altLang="en-US" sz="1200" b="0" i="0" kern="100" dirty="0">
                          <a:solidFill>
                            <a:schemeClr val="tx1">
                              <a:lumMod val="65000"/>
                              <a:lumOff val="35000"/>
                            </a:schemeClr>
                          </a:solidFill>
                          <a:effectLst/>
                          <a:latin typeface="+mn-lt"/>
                          <a:ea typeface="+mn-ea"/>
                          <a:cs typeface="+mn-ea"/>
                          <a:sym typeface="+mn-lt"/>
                        </a:rPr>
                        <a:t>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8"/>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对策实施与检讨</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王某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头脑风暴法、小组讨论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09"/>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效果确认</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黄某某</a:t>
                      </a:r>
                      <a:endParaRPr 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柏拉图、雷达图</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10"/>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标准化</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小组讨论、头脑风暴法</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11"/>
                  </a:ext>
                </a:extLst>
              </a:tr>
              <a:tr h="360000">
                <a:tc>
                  <a:txBody>
                    <a:bodyPr/>
                    <a:lstStyle/>
                    <a:p>
                      <a:pPr algn="ctr">
                        <a:lnSpc>
                          <a:spcPct val="100000"/>
                        </a:lnSpc>
                        <a:spcAft>
                          <a:spcPts val="0"/>
                        </a:spcAft>
                      </a:pPr>
                      <a:r>
                        <a:rPr lang="zh-CN" sz="1200" b="0" i="0" kern="100" dirty="0">
                          <a:solidFill>
                            <a:schemeClr val="bg1"/>
                          </a:solidFill>
                          <a:effectLst/>
                          <a:latin typeface="+mn-lt"/>
                          <a:ea typeface="+mn-ea"/>
                          <a:cs typeface="+mn-ea"/>
                          <a:sym typeface="+mn-lt"/>
                        </a:rPr>
                        <a:t>检讨与改进</a:t>
                      </a: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rgbClr val="53CEB5"/>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a:solidFill>
                            <a:schemeClr val="tx1">
                              <a:lumMod val="75000"/>
                              <a:lumOff val="25000"/>
                            </a:schemeClr>
                          </a:solidFill>
                          <a:effectLst/>
                          <a:latin typeface="+mn-lt"/>
                          <a:ea typeface="+mn-ea"/>
                          <a:cs typeface="+mn-ea"/>
                          <a:sym typeface="+mn-lt"/>
                        </a:rPr>
                        <a:t> </a:t>
                      </a:r>
                      <a:endParaRPr lang="zh-CN" sz="1200" b="0" i="0" kern="10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ts val="2500"/>
                        </a:lnSpc>
                        <a:spcAft>
                          <a:spcPts val="0"/>
                        </a:spcAft>
                      </a:pPr>
                      <a:r>
                        <a:rPr lang="en-US" sz="1200" b="0" i="0" kern="100" dirty="0">
                          <a:solidFill>
                            <a:schemeClr val="tx1">
                              <a:lumMod val="75000"/>
                              <a:lumOff val="25000"/>
                            </a:schemeClr>
                          </a:solidFill>
                          <a:effectLst/>
                          <a:latin typeface="+mn-lt"/>
                          <a:ea typeface="+mn-ea"/>
                          <a:cs typeface="+mn-ea"/>
                          <a:sym typeface="+mn-lt"/>
                        </a:rPr>
                        <a:t> </a:t>
                      </a:r>
                      <a:endParaRPr lang="zh-CN" sz="1200" b="0" i="0" kern="100" dirty="0">
                        <a:solidFill>
                          <a:schemeClr val="tx1">
                            <a:lumMod val="75000"/>
                            <a:lumOff val="2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solidFill>
                      <a:schemeClr val="bg1">
                        <a:lumMod val="95000"/>
                      </a:schemeClr>
                    </a:solid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全体圈员</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sz="1200" b="0" i="0" kern="100" dirty="0">
                          <a:solidFill>
                            <a:schemeClr val="tx1">
                              <a:lumMod val="65000"/>
                              <a:lumOff val="35000"/>
                            </a:schemeClr>
                          </a:solidFill>
                          <a:effectLst/>
                          <a:latin typeface="+mn-lt"/>
                          <a:ea typeface="+mn-ea"/>
                          <a:cs typeface="+mn-ea"/>
                          <a:sym typeface="+mn-lt"/>
                        </a:rPr>
                        <a:t>小组讨论</a:t>
                      </a: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algn="ctr">
                        <a:lnSpc>
                          <a:spcPct val="100000"/>
                        </a:lnSpc>
                        <a:spcAft>
                          <a:spcPts val="0"/>
                        </a:spcAft>
                      </a:pPr>
                      <a:r>
                        <a:rPr lang="zh-CN" altLang="en-US" sz="1200" b="0" i="0" kern="100" dirty="0">
                          <a:solidFill>
                            <a:schemeClr val="tx1">
                              <a:lumMod val="65000"/>
                              <a:lumOff val="35000"/>
                            </a:schemeClr>
                          </a:solidFill>
                          <a:effectLst/>
                          <a:latin typeface="+mn-lt"/>
                          <a:ea typeface="+mn-ea"/>
                          <a:cs typeface="+mn-ea"/>
                          <a:sym typeface="+mn-lt"/>
                        </a:rPr>
                        <a:t>东七病区</a:t>
                      </a:r>
                      <a:endParaRPr lang="zh-CN" altLang="zh-CN" sz="1200" b="0" i="0" kern="100" dirty="0">
                        <a:solidFill>
                          <a:schemeClr val="tx1">
                            <a:lumMod val="65000"/>
                            <a:lumOff val="35000"/>
                          </a:schemeClr>
                        </a:solidFill>
                        <a:effectLst/>
                        <a:latin typeface="+mn-lt"/>
                        <a:ea typeface="+mn-ea"/>
                        <a:cs typeface="+mn-ea"/>
                        <a:sym typeface="+mn-lt"/>
                      </a:endParaRPr>
                    </a:p>
                  </a:txBody>
                  <a:tcPr marL="13461" marR="1346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ap="flat" cmpd="sng" algn="ctr">
                      <a:noFill/>
                      <a:prstDash val="solid"/>
                      <a:round/>
                      <a:headEnd type="none" w="med" len="med"/>
                      <a:tailEnd type="none" w="med" len="med"/>
                    </a:lnTlToBr>
                    <a:noFill/>
                  </a:tcPr>
                </a:tc>
                <a:extLst>
                  <a:ext uri="{0D108BD9-81ED-4DB2-BD59-A6C34878D82A}">
                    <a16:rowId xmlns:a16="http://schemas.microsoft.com/office/drawing/2014/main" val="10012"/>
                  </a:ext>
                </a:extLst>
              </a:tr>
            </a:tbl>
          </a:graphicData>
        </a:graphic>
      </p:graphicFrame>
      <p:grpSp>
        <p:nvGrpSpPr>
          <p:cNvPr id="13" name="组合 12"/>
          <p:cNvGrpSpPr/>
          <p:nvPr/>
        </p:nvGrpSpPr>
        <p:grpSpPr>
          <a:xfrm>
            <a:off x="3760163" y="6243977"/>
            <a:ext cx="4690723" cy="276999"/>
            <a:chOff x="3181080" y="7587394"/>
            <a:chExt cx="4690723" cy="276999"/>
          </a:xfrm>
        </p:grpSpPr>
        <p:sp>
          <p:nvSpPr>
            <p:cNvPr id="4" name="矩形 3"/>
            <p:cNvSpPr/>
            <p:nvPr/>
          </p:nvSpPr>
          <p:spPr>
            <a:xfrm>
              <a:off x="3901080" y="7587394"/>
              <a:ext cx="1415772"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虚线表示计划进度</a:t>
              </a:r>
            </a:p>
          </p:txBody>
        </p:sp>
        <p:sp>
          <p:nvSpPr>
            <p:cNvPr id="5" name="矩形 4"/>
            <p:cNvSpPr/>
            <p:nvPr/>
          </p:nvSpPr>
          <p:spPr>
            <a:xfrm>
              <a:off x="6456031" y="7587394"/>
              <a:ext cx="1415772" cy="276999"/>
            </a:xfrm>
            <a:prstGeom prst="rect">
              <a:avLst/>
            </a:prstGeom>
          </p:spPr>
          <p:txBody>
            <a:bodyPr wrap="none">
              <a:spAutoFit/>
            </a:bodyPr>
            <a:lstStyle/>
            <a:p>
              <a:r>
                <a:rPr lang="zh-CN" altLang="en-US" sz="1200" dirty="0">
                  <a:solidFill>
                    <a:schemeClr val="tx1">
                      <a:lumMod val="75000"/>
                      <a:lumOff val="25000"/>
                    </a:schemeClr>
                  </a:solidFill>
                  <a:cs typeface="+mn-ea"/>
                  <a:sym typeface="+mn-lt"/>
                </a:rPr>
                <a:t>实线表示实际进度</a:t>
              </a:r>
            </a:p>
          </p:txBody>
        </p:sp>
        <p:sp>
          <p:nvSpPr>
            <p:cNvPr id="6" name="Line 8"/>
            <p:cNvSpPr>
              <a:spLocks noChangeShapeType="1"/>
            </p:cNvSpPr>
            <p:nvPr/>
          </p:nvSpPr>
          <p:spPr bwMode="auto">
            <a:xfrm>
              <a:off x="3181080" y="7749498"/>
              <a:ext cx="540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Line 9"/>
            <p:cNvSpPr>
              <a:spLocks noChangeShapeType="1"/>
            </p:cNvSpPr>
            <p:nvPr/>
          </p:nvSpPr>
          <p:spPr bwMode="auto">
            <a:xfrm>
              <a:off x="5736031" y="7711219"/>
              <a:ext cx="540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grpSp>
        <p:nvGrpSpPr>
          <p:cNvPr id="8" name="组合 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9" name="椭圆 8"/>
            <p:cNvSpPr/>
            <p:nvPr/>
          </p:nvSpPr>
          <p:spPr>
            <a:xfrm>
              <a:off x="636362" y="38331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3</a:t>
              </a:r>
              <a:endParaRPr lang="zh-CN" altLang="en-US" sz="2000" dirty="0">
                <a:solidFill>
                  <a:schemeClr val="tx1">
                    <a:lumMod val="65000"/>
                    <a:lumOff val="35000"/>
                  </a:schemeClr>
                </a:solidFill>
                <a:cs typeface="+mn-ea"/>
                <a:sym typeface="+mn-lt"/>
              </a:endParaRPr>
            </a:p>
          </p:txBody>
        </p:sp>
        <p:sp>
          <p:nvSpPr>
            <p:cNvPr id="10" name="文本框 9"/>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活动计划拟定</a:t>
              </a:r>
            </a:p>
          </p:txBody>
        </p:sp>
        <p:cxnSp>
          <p:nvCxnSpPr>
            <p:cNvPr id="11" name="直接连接符 10"/>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1547813" y="2629171"/>
            <a:ext cx="6942137" cy="3320342"/>
            <a:chOff x="1585913" y="2898458"/>
            <a:chExt cx="6942137" cy="3616643"/>
          </a:xfrm>
        </p:grpSpPr>
        <p:sp>
          <p:nvSpPr>
            <p:cNvPr id="15" name="Line 8"/>
            <p:cNvSpPr>
              <a:spLocks noChangeShapeType="1"/>
            </p:cNvSpPr>
            <p:nvPr/>
          </p:nvSpPr>
          <p:spPr bwMode="auto">
            <a:xfrm>
              <a:off x="1585913" y="2898458"/>
              <a:ext cx="288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6" name="Line 9"/>
            <p:cNvSpPr>
              <a:spLocks noChangeShapeType="1"/>
            </p:cNvSpPr>
            <p:nvPr/>
          </p:nvSpPr>
          <p:spPr bwMode="auto">
            <a:xfrm>
              <a:off x="1585913" y="2976245"/>
              <a:ext cx="288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7" name="Line 8"/>
            <p:cNvSpPr>
              <a:spLocks noChangeShapeType="1"/>
            </p:cNvSpPr>
            <p:nvPr/>
          </p:nvSpPr>
          <p:spPr bwMode="auto">
            <a:xfrm>
              <a:off x="1909763" y="3286514"/>
              <a:ext cx="28800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8" name="Line 9"/>
            <p:cNvSpPr>
              <a:spLocks noChangeShapeType="1"/>
            </p:cNvSpPr>
            <p:nvPr/>
          </p:nvSpPr>
          <p:spPr bwMode="auto">
            <a:xfrm>
              <a:off x="1909763" y="3364301"/>
              <a:ext cx="28800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9" name="Line 8"/>
            <p:cNvSpPr>
              <a:spLocks noChangeShapeType="1"/>
            </p:cNvSpPr>
            <p:nvPr/>
          </p:nvSpPr>
          <p:spPr bwMode="auto">
            <a:xfrm>
              <a:off x="2240757" y="3693179"/>
              <a:ext cx="242093"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0" name="Line 9"/>
            <p:cNvSpPr>
              <a:spLocks noChangeShapeType="1"/>
            </p:cNvSpPr>
            <p:nvPr/>
          </p:nvSpPr>
          <p:spPr bwMode="auto">
            <a:xfrm>
              <a:off x="2240757" y="3770966"/>
              <a:ext cx="423601"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1" name="Line 8"/>
            <p:cNvSpPr>
              <a:spLocks noChangeShapeType="1"/>
            </p:cNvSpPr>
            <p:nvPr/>
          </p:nvSpPr>
          <p:spPr bwMode="auto">
            <a:xfrm>
              <a:off x="2520358" y="4095013"/>
              <a:ext cx="249036"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2" name="Line 9"/>
            <p:cNvSpPr>
              <a:spLocks noChangeShapeType="1"/>
            </p:cNvSpPr>
            <p:nvPr/>
          </p:nvSpPr>
          <p:spPr bwMode="auto">
            <a:xfrm>
              <a:off x="2691808" y="4172800"/>
              <a:ext cx="77586"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3" name="Line 8"/>
            <p:cNvSpPr>
              <a:spLocks noChangeShapeType="1"/>
            </p:cNvSpPr>
            <p:nvPr/>
          </p:nvSpPr>
          <p:spPr bwMode="auto">
            <a:xfrm>
              <a:off x="2819406" y="4473474"/>
              <a:ext cx="528632"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4" name="Line 9"/>
            <p:cNvSpPr>
              <a:spLocks noChangeShapeType="1"/>
            </p:cNvSpPr>
            <p:nvPr/>
          </p:nvSpPr>
          <p:spPr bwMode="auto">
            <a:xfrm>
              <a:off x="2819406" y="4551261"/>
              <a:ext cx="523869"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5" name="Line 8"/>
            <p:cNvSpPr>
              <a:spLocks noChangeShapeType="1"/>
            </p:cNvSpPr>
            <p:nvPr/>
          </p:nvSpPr>
          <p:spPr bwMode="auto">
            <a:xfrm>
              <a:off x="3390906" y="4957287"/>
              <a:ext cx="403219"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6" name="Line 9"/>
            <p:cNvSpPr>
              <a:spLocks noChangeShapeType="1"/>
            </p:cNvSpPr>
            <p:nvPr/>
          </p:nvSpPr>
          <p:spPr bwMode="auto">
            <a:xfrm>
              <a:off x="3390906" y="5035074"/>
              <a:ext cx="384169"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7" name="Line 8"/>
            <p:cNvSpPr>
              <a:spLocks noChangeShapeType="1"/>
            </p:cNvSpPr>
            <p:nvPr/>
          </p:nvSpPr>
          <p:spPr bwMode="auto">
            <a:xfrm>
              <a:off x="3794125" y="5263337"/>
              <a:ext cx="2422525"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8" name="Line 9"/>
            <p:cNvSpPr>
              <a:spLocks noChangeShapeType="1"/>
            </p:cNvSpPr>
            <p:nvPr/>
          </p:nvSpPr>
          <p:spPr bwMode="auto">
            <a:xfrm>
              <a:off x="3794125" y="5341124"/>
              <a:ext cx="2428875"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9" name="Line 8"/>
            <p:cNvSpPr>
              <a:spLocks noChangeShapeType="1"/>
            </p:cNvSpPr>
            <p:nvPr/>
          </p:nvSpPr>
          <p:spPr bwMode="auto">
            <a:xfrm>
              <a:off x="6283875" y="5654294"/>
              <a:ext cx="809075"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0" name="Line 9"/>
            <p:cNvSpPr>
              <a:spLocks noChangeShapeType="1"/>
            </p:cNvSpPr>
            <p:nvPr/>
          </p:nvSpPr>
          <p:spPr bwMode="auto">
            <a:xfrm>
              <a:off x="6283875" y="5732081"/>
              <a:ext cx="796375"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1" name="Line 8"/>
            <p:cNvSpPr>
              <a:spLocks noChangeShapeType="1"/>
            </p:cNvSpPr>
            <p:nvPr/>
          </p:nvSpPr>
          <p:spPr bwMode="auto">
            <a:xfrm>
              <a:off x="7136681" y="6045994"/>
              <a:ext cx="527770"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2" name="Line 9"/>
            <p:cNvSpPr>
              <a:spLocks noChangeShapeType="1"/>
            </p:cNvSpPr>
            <p:nvPr/>
          </p:nvSpPr>
          <p:spPr bwMode="auto">
            <a:xfrm>
              <a:off x="7136681" y="6123781"/>
              <a:ext cx="527770"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3" name="Line 8"/>
            <p:cNvSpPr>
              <a:spLocks noChangeShapeType="1"/>
            </p:cNvSpPr>
            <p:nvPr/>
          </p:nvSpPr>
          <p:spPr bwMode="auto">
            <a:xfrm>
              <a:off x="7705006" y="6437320"/>
              <a:ext cx="816694" cy="0"/>
            </a:xfrm>
            <a:prstGeom prst="line">
              <a:avLst/>
            </a:prstGeom>
            <a:noFill/>
            <a:ln w="25400" cap="rnd">
              <a:solidFill>
                <a:srgbClr val="E81479"/>
              </a:solidFill>
              <a:prstDash val="sysDash"/>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34" name="Line 9"/>
            <p:cNvSpPr>
              <a:spLocks noChangeShapeType="1"/>
            </p:cNvSpPr>
            <p:nvPr/>
          </p:nvSpPr>
          <p:spPr bwMode="auto">
            <a:xfrm>
              <a:off x="7705006" y="6515101"/>
              <a:ext cx="823044" cy="0"/>
            </a:xfrm>
            <a:prstGeom prst="line">
              <a:avLst/>
            </a:prstGeom>
            <a:noFill/>
            <a:ln w="25400" cap="rnd">
              <a:solidFill>
                <a:srgbClr val="00ACDE"/>
              </a:solidFill>
              <a:rou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36" name="对话气泡: 矩形 35"/>
          <p:cNvSpPr/>
          <p:nvPr/>
        </p:nvSpPr>
        <p:spPr>
          <a:xfrm>
            <a:off x="2561431" y="2554296"/>
            <a:ext cx="1245394" cy="690435"/>
          </a:xfrm>
          <a:prstGeom prst="wedgeRectCallout">
            <a:avLst>
              <a:gd name="adj1" fmla="val -40093"/>
              <a:gd name="adj2" fmla="val 73551"/>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400" dirty="0">
                <a:solidFill>
                  <a:schemeClr val="bg1"/>
                </a:solidFill>
                <a:cs typeface="+mn-ea"/>
                <a:sym typeface="+mn-lt"/>
              </a:rPr>
              <a:t>突发状况</a:t>
            </a:r>
            <a:endParaRPr lang="en-US" altLang="zh-CN" sz="1400" dirty="0">
              <a:solidFill>
                <a:schemeClr val="bg1"/>
              </a:solidFill>
              <a:cs typeface="+mn-ea"/>
              <a:sym typeface="+mn-lt"/>
            </a:endParaRPr>
          </a:p>
          <a:p>
            <a:pPr algn="ctr"/>
            <a:r>
              <a:rPr lang="zh-CN" altLang="en-US" sz="1400" dirty="0">
                <a:solidFill>
                  <a:schemeClr val="bg1"/>
                </a:solidFill>
                <a:cs typeface="+mn-ea"/>
                <a:sym typeface="+mn-lt"/>
              </a:rPr>
              <a:t>延期</a:t>
            </a:r>
          </a:p>
        </p:txBody>
      </p:sp>
      <p:sp>
        <p:nvSpPr>
          <p:cNvPr id="35" name="矩形 3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1500"/>
                                        <p:tgtEl>
                                          <p:spTgt spid="14"/>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750"/>
                                        <p:tgtEl>
                                          <p:spTgt spid="36"/>
                                        </p:tgtEl>
                                      </p:cBhvr>
                                    </p:animEffect>
                                    <p:anim calcmode="lin" valueType="num">
                                      <p:cBhvr>
                                        <p:cTn id="18" dur="750" fill="hold"/>
                                        <p:tgtEl>
                                          <p:spTgt spid="36"/>
                                        </p:tgtEl>
                                        <p:attrNameLst>
                                          <p:attrName>ppt_x</p:attrName>
                                        </p:attrNameLst>
                                      </p:cBhvr>
                                      <p:tavLst>
                                        <p:tav tm="0">
                                          <p:val>
                                            <p:strVal val="#ppt_x"/>
                                          </p:val>
                                        </p:tav>
                                        <p:tav tm="100000">
                                          <p:val>
                                            <p:strVal val="#ppt_x"/>
                                          </p:val>
                                        </p:tav>
                                      </p:tavLst>
                                    </p:anim>
                                    <p:anim calcmode="lin" valueType="num">
                                      <p:cBhvr>
                                        <p:cTn id="19" dur="750" fill="hold"/>
                                        <p:tgtEl>
                                          <p:spTgt spid="36"/>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190C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第四部分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现状把握</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改善前无形成果</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3"/>
          <p:cNvGraphicFramePr/>
          <p:nvPr/>
        </p:nvGraphicFramePr>
        <p:xfrm>
          <a:off x="1534938" y="1701000"/>
          <a:ext cx="4860000" cy="3456000"/>
        </p:xfrm>
        <a:graphic>
          <a:graphicData uri="http://schemas.openxmlformats.org/drawingml/2006/table">
            <a:tbl>
              <a:tblPr/>
              <a:tblGrid>
                <a:gridCol w="90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tblGrid>
              <a:tr h="432000">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编号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评价项目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grid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活动前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val="10000"/>
                  </a:ext>
                </a:extLst>
              </a:tr>
              <a:tr h="432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合计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平均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1"/>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责任心</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团队精神</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沟通能力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责任荣誉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解决问题的能力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2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mn-lt"/>
                          <a:ea typeface="+mn-ea"/>
                          <a:cs typeface="+mn-ea"/>
                          <a:sym typeface="+mn-lt"/>
                        </a:rPr>
                        <a:t>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品管手法</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a:ln>
                            <a:noFill/>
                          </a:ln>
                          <a:solidFill>
                            <a:schemeClr val="tx1">
                              <a:lumMod val="65000"/>
                              <a:lumOff val="35000"/>
                            </a:schemeClr>
                          </a:solidFill>
                          <a:effectLst/>
                          <a:latin typeface="+mn-lt"/>
                          <a:ea typeface="+mn-ea"/>
                          <a:cs typeface="+mn-ea"/>
                          <a:sym typeface="+mn-lt"/>
                        </a:rPr>
                        <a:t>22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矩形 7"/>
          <p:cNvSpPr/>
          <p:nvPr/>
        </p:nvSpPr>
        <p:spPr>
          <a:xfrm>
            <a:off x="1918543" y="5318748"/>
            <a:ext cx="4092788" cy="307777"/>
          </a:xfrm>
          <a:prstGeom prst="rect">
            <a:avLst/>
          </a:prstGeom>
        </p:spPr>
        <p:txBody>
          <a:bodyPr wrap="none">
            <a:spAutoFit/>
          </a:bodyPr>
          <a:lstStyle/>
          <a:p>
            <a:pPr algn="ctr"/>
            <a:r>
              <a:rPr lang="zh-CN" altLang="en-US" sz="1400" dirty="0">
                <a:solidFill>
                  <a:schemeClr val="tx1">
                    <a:lumMod val="65000"/>
                    <a:lumOff val="35000"/>
                  </a:schemeClr>
                </a:solidFill>
                <a:cs typeface="+mn-ea"/>
                <a:sym typeface="+mn-lt"/>
              </a:rPr>
              <a:t>注：由圈员</a:t>
            </a:r>
            <a:r>
              <a:rPr lang="en-US" altLang="zh-CN" sz="1400" dirty="0">
                <a:solidFill>
                  <a:schemeClr val="tx1">
                    <a:lumMod val="65000"/>
                    <a:lumOff val="35000"/>
                  </a:schemeClr>
                </a:solidFill>
                <a:cs typeface="+mn-ea"/>
                <a:sym typeface="+mn-lt"/>
              </a:rPr>
              <a:t>9</a:t>
            </a:r>
            <a:r>
              <a:rPr lang="zh-CN" altLang="en-US" sz="1400" dirty="0">
                <a:solidFill>
                  <a:schemeClr val="tx1">
                    <a:lumMod val="65000"/>
                    <a:lumOff val="35000"/>
                  </a:schemeClr>
                </a:solidFill>
                <a:cs typeface="+mn-ea"/>
                <a:sym typeface="+mn-lt"/>
              </a:rPr>
              <a:t>人评分，每人每项最高</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分，最低</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分</a:t>
            </a:r>
          </a:p>
        </p:txBody>
      </p:sp>
      <p:graphicFrame>
        <p:nvGraphicFramePr>
          <p:cNvPr id="9" name="图表 8"/>
          <p:cNvGraphicFramePr/>
          <p:nvPr/>
        </p:nvGraphicFramePr>
        <p:xfrm>
          <a:off x="6553200" y="1092001"/>
          <a:ext cx="5351585" cy="4904353"/>
        </p:xfrm>
        <a:graphic>
          <a:graphicData uri="http://schemas.openxmlformats.org/drawingml/2006/chart">
            <c:chart xmlns:c="http://schemas.openxmlformats.org/drawingml/2006/chart" xmlns:r="http://schemas.openxmlformats.org/officeDocument/2006/relationships" r:id="rId3"/>
          </a:graphicData>
        </a:graphic>
      </p:graphicFrame>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63" presetClass="path" presetSubtype="0" decel="50000" fill="hold" grpId="1" nodeType="withEffect">
                                  <p:stCondLst>
                                    <p:cond delay="0"/>
                                  </p:stCondLst>
                                  <p:childTnLst>
                                    <p:animMotion origin="layout" path="M -1.04167E-6 3.33333E-6 L 0.05677 3.33333E-6 " pathEditMode="relative" rAng="0" ptsTypes="AA">
                                      <p:cBhvr>
                                        <p:cTn id="9" dur="1000" spd="-100000" fill="hold"/>
                                        <p:tgtEl>
                                          <p:spTgt spid="9"/>
                                        </p:tgtEl>
                                        <p:attrNameLst>
                                          <p:attrName>ppt_x</p:attrName>
                                          <p:attrName>ppt_y</p:attrName>
                                        </p:attrNameLst>
                                      </p:cBhvr>
                                      <p:rCtr x="2839" y="0"/>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63" presetClass="path" presetSubtype="0" decel="50000" fill="hold" nodeType="withEffect">
                                  <p:stCondLst>
                                    <p:cond delay="0"/>
                                  </p:stCondLst>
                                  <p:childTnLst>
                                    <p:animMotion origin="layout" path="M -2.08333E-7 0 L -0.06328 0 " pathEditMode="relative" rAng="0" ptsTypes="AA">
                                      <p:cBhvr>
                                        <p:cTn id="14" dur="1000" spd="-100000" fill="hold"/>
                                        <p:tgtEl>
                                          <p:spTgt spid="7"/>
                                        </p:tgtEl>
                                        <p:attrNameLst>
                                          <p:attrName>ppt_x</p:attrName>
                                          <p:attrName>ppt_y</p:attrName>
                                        </p:attrNameLst>
                                      </p:cBhvr>
                                      <p:rCtr x="-3164" y="0"/>
                                    </p:animMotion>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Graphic spid="9" grpId="1">
        <p:bldAsOne/>
      </p:bldGraphic>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4100714"/>
            <a:ext cx="12192000" cy="2757286"/>
          </a:xfrm>
          <a:custGeom>
            <a:avLst/>
            <a:gdLst>
              <a:gd name="connsiteX0" fmla="*/ 0 w 12192000"/>
              <a:gd name="connsiteY0" fmla="*/ 0 h 2757286"/>
              <a:gd name="connsiteX1" fmla="*/ 12192000 w 12192000"/>
              <a:gd name="connsiteY1" fmla="*/ 0 h 2757286"/>
              <a:gd name="connsiteX2" fmla="*/ 12192000 w 12192000"/>
              <a:gd name="connsiteY2" fmla="*/ 2757286 h 2757286"/>
              <a:gd name="connsiteX3" fmla="*/ 0 w 12192000"/>
              <a:gd name="connsiteY3" fmla="*/ 2757286 h 2757286"/>
            </a:gdLst>
            <a:ahLst/>
            <a:cxnLst>
              <a:cxn ang="0">
                <a:pos x="connsiteX0" y="connsiteY0"/>
              </a:cxn>
              <a:cxn ang="0">
                <a:pos x="connsiteX1" y="connsiteY1"/>
              </a:cxn>
              <a:cxn ang="0">
                <a:pos x="connsiteX2" y="connsiteY2"/>
              </a:cxn>
              <a:cxn ang="0">
                <a:pos x="connsiteX3" y="connsiteY3"/>
              </a:cxn>
            </a:cxnLst>
            <a:rect l="l" t="t" r="r" b="b"/>
            <a:pathLst>
              <a:path w="12192000" h="2757286">
                <a:moveTo>
                  <a:pt x="0" y="0"/>
                </a:moveTo>
                <a:lnTo>
                  <a:pt x="12192000" y="0"/>
                </a:lnTo>
                <a:lnTo>
                  <a:pt x="12192000" y="2757286"/>
                </a:lnTo>
                <a:lnTo>
                  <a:pt x="0" y="2757286"/>
                </a:lnTo>
                <a:close/>
              </a:path>
            </a:pathLst>
          </a:custGeom>
        </p:spPr>
      </p:pic>
      <p:sp>
        <p:nvSpPr>
          <p:cNvPr id="7" name="Rectangle 2"/>
          <p:cNvSpPr txBox="1">
            <a:spLocks noChangeArrowheads="1"/>
          </p:cNvSpPr>
          <p:nvPr/>
        </p:nvSpPr>
        <p:spPr>
          <a:xfrm>
            <a:off x="1582615" y="2797535"/>
            <a:ext cx="9073662" cy="1061829"/>
          </a:xfrm>
          <a:prstGeom prst="rect">
            <a:avLst/>
          </a:prstGeom>
        </p:spPr>
        <p:txBody>
          <a:bodyPr wrap="square">
            <a:spAutoFit/>
          </a:bodyPr>
          <a:lstStyle>
            <a:defPPr>
              <a:defRPr lang="en-US"/>
            </a:defPPr>
            <a:lvl1pPr algn="ctr">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50000"/>
              </a:lnSpc>
            </a:pPr>
            <a:r>
              <a:rPr lang="zh-CN" altLang="en-US" dirty="0">
                <a:latin typeface="+mn-lt"/>
                <a:ea typeface="+mn-ea"/>
                <a:cs typeface="+mn-ea"/>
                <a:sym typeface="+mn-lt"/>
              </a:rPr>
              <a:t>床边综合能力是指责任护士运用护理程序的工作方法，找出该病人的护理要点，准确把握病人的整体状况，及时发现问题和解决问题，同时也培养了护士敏锐的观察力、人际交往能力和沟通技巧，体现人文关怀和灵活性，得到病人更多的信任和配合。</a:t>
            </a:r>
          </a:p>
        </p:txBody>
      </p:sp>
      <p:sp>
        <p:nvSpPr>
          <p:cNvPr id="8" name="Rectangle 4"/>
          <p:cNvSpPr>
            <a:spLocks noChangeArrowheads="1"/>
          </p:cNvSpPr>
          <p:nvPr/>
        </p:nvSpPr>
        <p:spPr bwMode="auto">
          <a:xfrm>
            <a:off x="4273244" y="1845012"/>
            <a:ext cx="3658211" cy="647700"/>
          </a:xfrm>
          <a:prstGeom prst="rect">
            <a:avLst/>
          </a:prstGeom>
          <a:solidFill>
            <a:srgbClr val="00ACDE"/>
          </a:solidFill>
          <a:ln w="9525" algn="ctr">
            <a:no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zh-CN" altLang="en-US" sz="2000">
                <a:solidFill>
                  <a:schemeClr val="bg1"/>
                </a:solidFill>
                <a:latin typeface="+mn-lt"/>
                <a:ea typeface="+mn-ea"/>
                <a:cs typeface="+mn-ea"/>
                <a:sym typeface="+mn-lt"/>
              </a:rPr>
              <a:t>床边综合能力定义</a:t>
            </a:r>
            <a:endParaRPr lang="zh-CN" altLang="en-US" sz="2000" dirty="0">
              <a:solidFill>
                <a:schemeClr val="bg1"/>
              </a:solidFill>
              <a:latin typeface="+mn-lt"/>
              <a:ea typeface="+mn-ea"/>
              <a:cs typeface="+mn-ea"/>
              <a:sym typeface="+mn-lt"/>
            </a:endParaRPr>
          </a:p>
        </p:txBody>
      </p:sp>
      <p:grpSp>
        <p:nvGrpSpPr>
          <p:cNvPr id="16" name="组合 1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17" name="椭圆 16"/>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18" name="文本框 17"/>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主题定义</a:t>
              </a:r>
            </a:p>
          </p:txBody>
        </p:sp>
        <p:cxnSp>
          <p:nvCxnSpPr>
            <p:cNvPr id="19" name="直接连接符 18"/>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0" y="4100714"/>
            <a:ext cx="12192000" cy="2757286"/>
          </a:xfrm>
          <a:prstGeom prst="rect">
            <a:avLst/>
          </a:prstGeom>
          <a:solidFill>
            <a:srgbClr val="00ACDE">
              <a:alpha val="90000"/>
            </a:srgb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2" name="矩形 21"/>
          <p:cNvSpPr/>
          <p:nvPr/>
        </p:nvSpPr>
        <p:spPr>
          <a:xfrm>
            <a:off x="1582615" y="5142662"/>
            <a:ext cx="2655926" cy="830997"/>
          </a:xfrm>
          <a:prstGeom prst="rect">
            <a:avLst/>
          </a:prstGeom>
        </p:spPr>
        <p:txBody>
          <a:bodyPr wrap="square">
            <a:spAutoFit/>
          </a:bodyPr>
          <a:lstStyle/>
          <a:p>
            <a:pPr algn="ctr">
              <a:buFontTx/>
              <a:buNone/>
            </a:pPr>
            <a:r>
              <a:rPr lang="zh-CN" altLang="en-US" sz="2400" dirty="0">
                <a:solidFill>
                  <a:schemeClr val="bg1"/>
                </a:solidFill>
                <a:cs typeface="+mn-ea"/>
                <a:sym typeface="+mn-lt"/>
              </a:rPr>
              <a:t>责任护士床边综合能力合格率 </a:t>
            </a:r>
          </a:p>
        </p:txBody>
      </p:sp>
      <p:sp>
        <p:nvSpPr>
          <p:cNvPr id="23" name="矩形 22"/>
          <p:cNvSpPr/>
          <p:nvPr/>
        </p:nvSpPr>
        <p:spPr>
          <a:xfrm>
            <a:off x="4379924" y="5196002"/>
            <a:ext cx="504557" cy="646331"/>
          </a:xfrm>
          <a:prstGeom prst="rect">
            <a:avLst/>
          </a:prstGeom>
        </p:spPr>
        <p:txBody>
          <a:bodyPr wrap="square">
            <a:spAutoFit/>
          </a:bodyPr>
          <a:lstStyle/>
          <a:p>
            <a:pPr algn="ctr">
              <a:buFontTx/>
              <a:buNone/>
            </a:pPr>
            <a:r>
              <a:rPr lang="en-US" altLang="zh-CN" sz="3600" dirty="0">
                <a:solidFill>
                  <a:schemeClr val="bg1"/>
                </a:solidFill>
                <a:cs typeface="+mn-ea"/>
                <a:sym typeface="+mn-lt"/>
              </a:rPr>
              <a:t>=</a:t>
            </a:r>
            <a:endParaRPr lang="zh-CN" altLang="en-US" sz="3600" dirty="0">
              <a:solidFill>
                <a:schemeClr val="bg1"/>
              </a:solidFill>
              <a:cs typeface="+mn-ea"/>
              <a:sym typeface="+mn-lt"/>
            </a:endParaRPr>
          </a:p>
        </p:txBody>
      </p:sp>
      <p:sp>
        <p:nvSpPr>
          <p:cNvPr id="24" name="矩形 23"/>
          <p:cNvSpPr/>
          <p:nvPr/>
        </p:nvSpPr>
        <p:spPr>
          <a:xfrm>
            <a:off x="5255326" y="4710188"/>
            <a:ext cx="3060000" cy="707886"/>
          </a:xfrm>
          <a:prstGeom prst="rect">
            <a:avLst/>
          </a:prstGeom>
        </p:spPr>
        <p:txBody>
          <a:bodyPr wrap="square">
            <a:spAutoFit/>
          </a:bodyPr>
          <a:lstStyle/>
          <a:p>
            <a:pPr algn="ctr"/>
            <a:r>
              <a:rPr lang="zh-CN" altLang="en-US" sz="2000" dirty="0">
                <a:solidFill>
                  <a:schemeClr val="bg1"/>
                </a:solidFill>
                <a:cs typeface="+mn-ea"/>
                <a:sym typeface="+mn-lt"/>
              </a:rPr>
              <a:t>责任护士床边综合能力考核</a:t>
            </a:r>
            <a:r>
              <a:rPr lang="en-US" altLang="zh-CN" sz="2000" dirty="0">
                <a:solidFill>
                  <a:schemeClr val="bg1"/>
                </a:solidFill>
                <a:cs typeface="+mn-ea"/>
                <a:sym typeface="+mn-lt"/>
              </a:rPr>
              <a:t>90</a:t>
            </a:r>
            <a:r>
              <a:rPr lang="zh-CN" altLang="en-US" sz="2000" dirty="0">
                <a:solidFill>
                  <a:schemeClr val="bg1"/>
                </a:solidFill>
                <a:cs typeface="+mn-ea"/>
                <a:sym typeface="+mn-lt"/>
              </a:rPr>
              <a:t>分以上的人次</a:t>
            </a:r>
          </a:p>
        </p:txBody>
      </p:sp>
      <p:cxnSp>
        <p:nvCxnSpPr>
          <p:cNvPr id="26" name="直接连接符 25"/>
          <p:cNvCxnSpPr/>
          <p:nvPr/>
        </p:nvCxnSpPr>
        <p:spPr>
          <a:xfrm>
            <a:off x="5255325" y="5558160"/>
            <a:ext cx="306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255326" y="5698247"/>
            <a:ext cx="3060000" cy="400110"/>
          </a:xfrm>
          <a:prstGeom prst="rect">
            <a:avLst/>
          </a:prstGeom>
        </p:spPr>
        <p:txBody>
          <a:bodyPr wrap="square">
            <a:spAutoFit/>
          </a:bodyPr>
          <a:lstStyle/>
          <a:p>
            <a:pPr algn="ctr"/>
            <a:r>
              <a:rPr lang="zh-CN" altLang="en-US" sz="2000" dirty="0">
                <a:solidFill>
                  <a:schemeClr val="bg1"/>
                </a:solidFill>
                <a:cs typeface="+mn-ea"/>
                <a:sym typeface="+mn-lt"/>
              </a:rPr>
              <a:t>考核的责任护士总人次</a:t>
            </a:r>
          </a:p>
        </p:txBody>
      </p:sp>
      <p:sp>
        <p:nvSpPr>
          <p:cNvPr id="29" name="矩形 28"/>
          <p:cNvSpPr/>
          <p:nvPr/>
        </p:nvSpPr>
        <p:spPr>
          <a:xfrm>
            <a:off x="8426450" y="5319113"/>
            <a:ext cx="1586023" cy="523220"/>
          </a:xfrm>
          <a:prstGeom prst="rect">
            <a:avLst/>
          </a:prstGeom>
        </p:spPr>
        <p:txBody>
          <a:bodyPr wrap="square">
            <a:spAutoFit/>
          </a:bodyPr>
          <a:lstStyle/>
          <a:p>
            <a:pPr algn="ctr">
              <a:buFontTx/>
              <a:buNone/>
            </a:pPr>
            <a:r>
              <a:rPr lang="en-US" altLang="zh-CN" sz="2800" dirty="0">
                <a:solidFill>
                  <a:schemeClr val="bg1"/>
                </a:solidFill>
                <a:cs typeface="+mn-ea"/>
                <a:sym typeface="+mn-lt"/>
              </a:rPr>
              <a:t>X 100%</a:t>
            </a:r>
            <a:endParaRPr lang="zh-CN" altLang="en-US" sz="2800" dirty="0">
              <a:solidFill>
                <a:schemeClr val="bg1"/>
              </a:solidFill>
              <a:cs typeface="+mn-ea"/>
              <a:sym typeface="+mn-lt"/>
            </a:endParaRPr>
          </a:p>
        </p:txBody>
      </p:sp>
      <p:sp>
        <p:nvSpPr>
          <p:cNvPr id="21" name="矩形 2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par>
                                <p:cTn id="13" presetID="2" presetClass="entr" presetSubtype="4" fill="hold" nodeType="withEffect">
                                  <p:stCondLst>
                                    <p:cond delay="25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75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0-#ppt_w/2"/>
                                          </p:val>
                                        </p:tav>
                                        <p:tav tm="100000">
                                          <p:val>
                                            <p:strVal val="#ppt_x"/>
                                          </p:val>
                                        </p:tav>
                                      </p:tavLst>
                                    </p:anim>
                                    <p:anim calcmode="lin" valueType="num">
                                      <p:cBhvr additive="base">
                                        <p:cTn id="24" dur="750" fill="hold"/>
                                        <p:tgtEl>
                                          <p:spTgt spid="2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anim calcmode="lin" valueType="num">
                                      <p:cBhvr>
                                        <p:cTn id="37" dur="500" fill="hold"/>
                                        <p:tgtEl>
                                          <p:spTgt spid="28"/>
                                        </p:tgtEl>
                                        <p:attrNameLst>
                                          <p:attrName>ppt_x</p:attrName>
                                        </p:attrNameLst>
                                      </p:cBhvr>
                                      <p:tavLst>
                                        <p:tav tm="0">
                                          <p:val>
                                            <p:strVal val="#ppt_x"/>
                                          </p:val>
                                        </p:tav>
                                        <p:tav tm="100000">
                                          <p:val>
                                            <p:strVal val="#ppt_x"/>
                                          </p:val>
                                        </p:tav>
                                      </p:tavLst>
                                    </p:anim>
                                    <p:anim calcmode="lin" valueType="num">
                                      <p:cBhvr>
                                        <p:cTn id="38" dur="500" fill="hold"/>
                                        <p:tgtEl>
                                          <p:spTgt spid="28"/>
                                        </p:tgtEl>
                                        <p:attrNameLst>
                                          <p:attrName>ppt_y</p:attrName>
                                        </p:attrNameLst>
                                      </p:cBhvr>
                                      <p:tavLst>
                                        <p:tav tm="0">
                                          <p:val>
                                            <p:strVal val="#ppt_y+.1"/>
                                          </p:val>
                                        </p:tav>
                                        <p:tav tm="100000">
                                          <p:val>
                                            <p:strVal val="#ppt_y"/>
                                          </p:val>
                                        </p:tav>
                                      </p:tavLst>
                                    </p:anim>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4" grpId="0" animBg="1"/>
      <p:bldP spid="22" grpId="0"/>
      <p:bldP spid="23" grpId="0"/>
      <p:bldP spid="24" grpId="0"/>
      <p:bldP spid="28" grpId="0"/>
      <p:bldP spid="29" grpId="0"/>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a:off x="1413646" y="1160554"/>
            <a:ext cx="9584871" cy="5366554"/>
          </a:xfrm>
          <a:custGeom>
            <a:avLst/>
            <a:gdLst>
              <a:gd name="connsiteX0" fmla="*/ 4555671 w 9584871"/>
              <a:gd name="connsiteY0" fmla="*/ 0 h 5323114"/>
              <a:gd name="connsiteX1" fmla="*/ 4555671 w 9584871"/>
              <a:gd name="connsiteY1" fmla="*/ 898072 h 5323114"/>
              <a:gd name="connsiteX2" fmla="*/ 9584871 w 9584871"/>
              <a:gd name="connsiteY2" fmla="*/ 898072 h 5323114"/>
              <a:gd name="connsiteX3" fmla="*/ 9584871 w 9584871"/>
              <a:gd name="connsiteY3" fmla="*/ 2465614 h 5323114"/>
              <a:gd name="connsiteX4" fmla="*/ 0 w 9584871"/>
              <a:gd name="connsiteY4" fmla="*/ 2465614 h 5323114"/>
              <a:gd name="connsiteX5" fmla="*/ 0 w 9584871"/>
              <a:gd name="connsiteY5" fmla="*/ 3935186 h 5323114"/>
              <a:gd name="connsiteX6" fmla="*/ 4588328 w 9584871"/>
              <a:gd name="connsiteY6" fmla="*/ 3935186 h 5323114"/>
              <a:gd name="connsiteX7" fmla="*/ 4588328 w 9584871"/>
              <a:gd name="connsiteY7" fmla="*/ 5323114 h 532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4871" h="5323114">
                <a:moveTo>
                  <a:pt x="4555671" y="0"/>
                </a:moveTo>
                <a:lnTo>
                  <a:pt x="4555671" y="898072"/>
                </a:lnTo>
                <a:lnTo>
                  <a:pt x="9584871" y="898072"/>
                </a:lnTo>
                <a:lnTo>
                  <a:pt x="9584871" y="2465614"/>
                </a:lnTo>
                <a:lnTo>
                  <a:pt x="0" y="2465614"/>
                </a:lnTo>
                <a:lnTo>
                  <a:pt x="0" y="3935186"/>
                </a:lnTo>
                <a:lnTo>
                  <a:pt x="4588328" y="3935186"/>
                </a:lnTo>
                <a:lnTo>
                  <a:pt x="4588328" y="5323114"/>
                </a:lnTo>
              </a:path>
            </a:pathLst>
          </a:custGeom>
          <a:noFill/>
          <a:ln w="22225" cap="rnd">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7" name="PA_MH_Others_2"/>
          <p:cNvSpPr>
            <a:spLocks noChangeAspect="1"/>
          </p:cNvSpPr>
          <p:nvPr>
            <p:custDataLst>
              <p:tags r:id="rId2"/>
            </p:custDataLst>
          </p:nvPr>
        </p:nvSpPr>
        <p:spPr>
          <a:xfrm flipH="1">
            <a:off x="5871611" y="1959057"/>
            <a:ext cx="216000" cy="216000"/>
          </a:xfrm>
          <a:prstGeom prst="ellipse">
            <a:avLst/>
          </a:prstGeom>
          <a:solidFill>
            <a:srgbClr val="F15F46"/>
          </a:solidFill>
          <a:ln w="63500">
            <a:solidFill>
              <a:srgbClr val="F15F4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FFFFFF"/>
              </a:solidFill>
              <a:cs typeface="+mn-ea"/>
              <a:sym typeface="+mn-lt"/>
            </a:endParaRPr>
          </a:p>
        </p:txBody>
      </p:sp>
      <p:grpSp>
        <p:nvGrpSpPr>
          <p:cNvPr id="3" name="组合 2"/>
          <p:cNvGrpSpPr/>
          <p:nvPr/>
        </p:nvGrpSpPr>
        <p:grpSpPr>
          <a:xfrm>
            <a:off x="3609779" y="1843997"/>
            <a:ext cx="1980000" cy="468000"/>
            <a:chOff x="3516098" y="1824038"/>
            <a:chExt cx="1980000" cy="468000"/>
          </a:xfrm>
        </p:grpSpPr>
        <p:sp>
          <p:nvSpPr>
            <p:cNvPr id="22" name="任意多边形: 形状 21"/>
            <p:cNvSpPr/>
            <p:nvPr/>
          </p:nvSpPr>
          <p:spPr>
            <a:xfrm>
              <a:off x="3516098" y="1824038"/>
              <a:ext cx="1980000" cy="468000"/>
            </a:xfrm>
            <a:custGeom>
              <a:avLst/>
              <a:gdLst>
                <a:gd name="connsiteX0" fmla="*/ 0 w 2338087"/>
                <a:gd name="connsiteY0" fmla="*/ 0 h 662760"/>
                <a:gd name="connsiteX1" fmla="*/ 2162175 w 2338087"/>
                <a:gd name="connsiteY1" fmla="*/ 0 h 662760"/>
                <a:gd name="connsiteX2" fmla="*/ 2162175 w 2338087"/>
                <a:gd name="connsiteY2" fmla="*/ 229351 h 662760"/>
                <a:gd name="connsiteX3" fmla="*/ 2338087 w 2338087"/>
                <a:gd name="connsiteY3" fmla="*/ 331380 h 662760"/>
                <a:gd name="connsiteX4" fmla="*/ 2162175 w 2338087"/>
                <a:gd name="connsiteY4" fmla="*/ 433409 h 662760"/>
                <a:gd name="connsiteX5" fmla="*/ 2162175 w 2338087"/>
                <a:gd name="connsiteY5" fmla="*/ 662760 h 662760"/>
                <a:gd name="connsiteX6" fmla="*/ 0 w 2338087"/>
                <a:gd name="connsiteY6" fmla="*/ 662760 h 6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87" h="662760">
                  <a:moveTo>
                    <a:pt x="0" y="0"/>
                  </a:moveTo>
                  <a:lnTo>
                    <a:pt x="2162175" y="0"/>
                  </a:lnTo>
                  <a:lnTo>
                    <a:pt x="2162175" y="229351"/>
                  </a:lnTo>
                  <a:lnTo>
                    <a:pt x="2338087" y="331380"/>
                  </a:lnTo>
                  <a:lnTo>
                    <a:pt x="2162175" y="433409"/>
                  </a:lnTo>
                  <a:lnTo>
                    <a:pt x="2162175" y="662760"/>
                  </a:lnTo>
                  <a:lnTo>
                    <a:pt x="0" y="662760"/>
                  </a:lnTo>
                  <a:close/>
                </a:path>
              </a:pathLst>
            </a:cu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2" name="矩形 1"/>
            <p:cNvSpPr/>
            <p:nvPr/>
          </p:nvSpPr>
          <p:spPr>
            <a:xfrm>
              <a:off x="3707379" y="1862728"/>
              <a:ext cx="1467068" cy="400110"/>
            </a:xfrm>
            <a:prstGeom prst="rect">
              <a:avLst/>
            </a:prstGeom>
          </p:spPr>
          <p:txBody>
            <a:bodyPr wrap="none">
              <a:spAutoFit/>
            </a:bodyPr>
            <a:lstStyle/>
            <a:p>
              <a:pPr algn="ctr"/>
              <a:r>
                <a:rPr lang="zh-CN" altLang="en-US" sz="2000" dirty="0">
                  <a:solidFill>
                    <a:schemeClr val="bg1"/>
                  </a:solidFill>
                  <a:cs typeface="+mn-ea"/>
                  <a:sym typeface="+mn-lt"/>
                </a:rPr>
                <a:t>彩虹圈简介</a:t>
              </a:r>
            </a:p>
          </p:txBody>
        </p:sp>
      </p:grpSp>
      <p:sp>
        <p:nvSpPr>
          <p:cNvPr id="12" name="PA_MH_Others_2"/>
          <p:cNvSpPr>
            <a:spLocks noChangeAspect="1"/>
          </p:cNvSpPr>
          <p:nvPr>
            <p:custDataLst>
              <p:tags r:id="rId3"/>
            </p:custDataLst>
          </p:nvPr>
        </p:nvSpPr>
        <p:spPr>
          <a:xfrm flipH="1">
            <a:off x="8381064" y="1959057"/>
            <a:ext cx="216000" cy="216000"/>
          </a:xfrm>
          <a:prstGeom prst="ellipse">
            <a:avLst/>
          </a:prstGeom>
          <a:solidFill>
            <a:srgbClr val="E81479"/>
          </a:solidFill>
          <a:ln w="63500">
            <a:solidFill>
              <a:srgbClr val="E814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4" name="PA_MH_Others_2"/>
          <p:cNvSpPr>
            <a:spLocks noChangeAspect="1"/>
          </p:cNvSpPr>
          <p:nvPr>
            <p:custDataLst>
              <p:tags r:id="rId4"/>
            </p:custDataLst>
          </p:nvPr>
        </p:nvSpPr>
        <p:spPr>
          <a:xfrm flipH="1">
            <a:off x="10890517" y="1959057"/>
            <a:ext cx="216000" cy="216000"/>
          </a:xfrm>
          <a:prstGeom prst="ellipse">
            <a:avLst/>
          </a:prstGeom>
          <a:solidFill>
            <a:srgbClr val="7ED13B"/>
          </a:solidFill>
          <a:ln w="63500">
            <a:solidFill>
              <a:srgbClr val="7ED13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5" name="PA_MH_Others_2"/>
          <p:cNvSpPr>
            <a:spLocks noChangeAspect="1"/>
          </p:cNvSpPr>
          <p:nvPr>
            <p:custDataLst>
              <p:tags r:id="rId5"/>
            </p:custDataLst>
          </p:nvPr>
        </p:nvSpPr>
        <p:spPr>
          <a:xfrm flipH="1">
            <a:off x="10890517" y="3540660"/>
            <a:ext cx="216000" cy="216000"/>
          </a:xfrm>
          <a:prstGeom prst="ellipse">
            <a:avLst/>
          </a:prstGeom>
          <a:solidFill>
            <a:srgbClr val="7190C9"/>
          </a:solidFill>
          <a:ln w="63500">
            <a:solidFill>
              <a:srgbClr val="7190C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6" name="PA_MH_Others_2"/>
          <p:cNvSpPr>
            <a:spLocks noChangeAspect="1"/>
          </p:cNvSpPr>
          <p:nvPr>
            <p:custDataLst>
              <p:tags r:id="rId6"/>
            </p:custDataLst>
          </p:nvPr>
        </p:nvSpPr>
        <p:spPr>
          <a:xfrm flipH="1">
            <a:off x="8381064" y="3540660"/>
            <a:ext cx="216000" cy="216000"/>
          </a:xfrm>
          <a:prstGeom prst="ellipse">
            <a:avLst/>
          </a:prstGeom>
          <a:solidFill>
            <a:srgbClr val="F15F46"/>
          </a:solidFill>
          <a:ln w="63500">
            <a:solidFill>
              <a:srgbClr val="F15F4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7" name="PA_MH_Others_2"/>
          <p:cNvSpPr>
            <a:spLocks noChangeAspect="1"/>
          </p:cNvSpPr>
          <p:nvPr>
            <p:custDataLst>
              <p:tags r:id="rId7"/>
            </p:custDataLst>
          </p:nvPr>
        </p:nvSpPr>
        <p:spPr>
          <a:xfrm flipH="1">
            <a:off x="5871611" y="3540660"/>
            <a:ext cx="216000" cy="216000"/>
          </a:xfrm>
          <a:prstGeom prst="ellipse">
            <a:avLst/>
          </a:prstGeom>
          <a:solidFill>
            <a:srgbClr val="53CEB5"/>
          </a:solidFill>
          <a:ln w="63500">
            <a:solidFill>
              <a:srgbClr val="53CEB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19" name="PA_MH_Others_2"/>
          <p:cNvSpPr>
            <a:spLocks noChangeAspect="1"/>
          </p:cNvSpPr>
          <p:nvPr>
            <p:custDataLst>
              <p:tags r:id="rId8"/>
            </p:custDataLst>
          </p:nvPr>
        </p:nvSpPr>
        <p:spPr>
          <a:xfrm flipH="1">
            <a:off x="3605637" y="3540660"/>
            <a:ext cx="216000" cy="216000"/>
          </a:xfrm>
          <a:prstGeom prst="ellipse">
            <a:avLst/>
          </a:prstGeom>
          <a:solidFill>
            <a:srgbClr val="00ACDE"/>
          </a:solidFill>
          <a:ln w="63500">
            <a:solidFill>
              <a:srgbClr val="00ACDE">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1" name="PA_MH_Others_2"/>
          <p:cNvSpPr>
            <a:spLocks noChangeAspect="1"/>
          </p:cNvSpPr>
          <p:nvPr>
            <p:custDataLst>
              <p:tags r:id="rId9"/>
            </p:custDataLst>
          </p:nvPr>
        </p:nvSpPr>
        <p:spPr>
          <a:xfrm flipH="1">
            <a:off x="1305782" y="3540660"/>
            <a:ext cx="216000" cy="216000"/>
          </a:xfrm>
          <a:prstGeom prst="ellipse">
            <a:avLst/>
          </a:prstGeom>
          <a:solidFill>
            <a:srgbClr val="FBB709"/>
          </a:solidFill>
          <a:ln w="63500">
            <a:solidFill>
              <a:srgbClr val="FBB70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3" name="PA_MH_Others_2"/>
          <p:cNvSpPr>
            <a:spLocks noChangeAspect="1"/>
          </p:cNvSpPr>
          <p:nvPr>
            <p:custDataLst>
              <p:tags r:id="rId10"/>
            </p:custDataLst>
          </p:nvPr>
        </p:nvSpPr>
        <p:spPr>
          <a:xfrm flipH="1">
            <a:off x="1305782" y="5033884"/>
            <a:ext cx="216000" cy="216000"/>
          </a:xfrm>
          <a:prstGeom prst="ellipse">
            <a:avLst/>
          </a:prstGeom>
          <a:solidFill>
            <a:srgbClr val="E81479"/>
          </a:solidFill>
          <a:ln w="63500">
            <a:solidFill>
              <a:srgbClr val="E814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4" name="PA_MH_Others_2"/>
          <p:cNvSpPr>
            <a:spLocks noChangeAspect="1"/>
          </p:cNvSpPr>
          <p:nvPr>
            <p:custDataLst>
              <p:tags r:id="rId11"/>
            </p:custDataLst>
          </p:nvPr>
        </p:nvSpPr>
        <p:spPr>
          <a:xfrm flipH="1">
            <a:off x="3605637" y="5033884"/>
            <a:ext cx="216000" cy="216000"/>
          </a:xfrm>
          <a:prstGeom prst="ellipse">
            <a:avLst/>
          </a:prstGeom>
          <a:solidFill>
            <a:srgbClr val="7ED13B"/>
          </a:solidFill>
          <a:ln w="63500">
            <a:solidFill>
              <a:srgbClr val="7ED13B">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sp>
        <p:nvSpPr>
          <p:cNvPr id="25" name="PA_MH_Others_2"/>
          <p:cNvSpPr>
            <a:spLocks noChangeAspect="1"/>
          </p:cNvSpPr>
          <p:nvPr>
            <p:custDataLst>
              <p:tags r:id="rId12"/>
            </p:custDataLst>
          </p:nvPr>
        </p:nvSpPr>
        <p:spPr>
          <a:xfrm flipH="1">
            <a:off x="5871611" y="5033884"/>
            <a:ext cx="216000" cy="216000"/>
          </a:xfrm>
          <a:prstGeom prst="ellipse">
            <a:avLst/>
          </a:prstGeom>
          <a:solidFill>
            <a:srgbClr val="FBB709"/>
          </a:solidFill>
          <a:ln w="63500">
            <a:solidFill>
              <a:srgbClr val="FBB70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cs typeface="+mn-ea"/>
              <a:sym typeface="+mn-lt"/>
            </a:endParaRPr>
          </a:p>
        </p:txBody>
      </p:sp>
      <p:grpSp>
        <p:nvGrpSpPr>
          <p:cNvPr id="9" name="组合 8"/>
          <p:cNvGrpSpPr/>
          <p:nvPr/>
        </p:nvGrpSpPr>
        <p:grpSpPr>
          <a:xfrm>
            <a:off x="490790" y="2772731"/>
            <a:ext cx="1845711" cy="589852"/>
            <a:chOff x="490790" y="2677481"/>
            <a:chExt cx="1845711" cy="589852"/>
          </a:xfrm>
        </p:grpSpPr>
        <p:sp>
          <p:nvSpPr>
            <p:cNvPr id="36" name="任意多边形: 形状 35"/>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26" name="矩形 25"/>
            <p:cNvSpPr/>
            <p:nvPr/>
          </p:nvSpPr>
          <p:spPr>
            <a:xfrm>
              <a:off x="490790" y="2718495"/>
              <a:ext cx="1845711" cy="369332"/>
            </a:xfrm>
            <a:prstGeom prst="rect">
              <a:avLst/>
            </a:prstGeom>
          </p:spPr>
          <p:txBody>
            <a:bodyPr wrap="square">
              <a:spAutoFit/>
            </a:bodyPr>
            <a:lstStyle/>
            <a:p>
              <a:pPr algn="ctr"/>
              <a:r>
                <a:rPr lang="zh-CN" altLang="en-US" dirty="0">
                  <a:solidFill>
                    <a:schemeClr val="bg1"/>
                  </a:solidFill>
                  <a:cs typeface="+mn-ea"/>
                  <a:sym typeface="+mn-lt"/>
                </a:rPr>
                <a:t>对策实施与讨论</a:t>
              </a:r>
            </a:p>
          </p:txBody>
        </p:sp>
      </p:grpSp>
      <p:grpSp>
        <p:nvGrpSpPr>
          <p:cNvPr id="10" name="组合 9"/>
          <p:cNvGrpSpPr/>
          <p:nvPr/>
        </p:nvGrpSpPr>
        <p:grpSpPr>
          <a:xfrm>
            <a:off x="2829180" y="3942032"/>
            <a:ext cx="1768914" cy="589852"/>
            <a:chOff x="2585701" y="2677481"/>
            <a:chExt cx="1768914" cy="589852"/>
          </a:xfrm>
        </p:grpSpPr>
        <p:sp>
          <p:nvSpPr>
            <p:cNvPr id="37" name="任意多边形: 形状 36"/>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38" name="矩形 37"/>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对策拟定</a:t>
              </a:r>
            </a:p>
          </p:txBody>
        </p:sp>
      </p:grpSp>
      <p:grpSp>
        <p:nvGrpSpPr>
          <p:cNvPr id="39" name="组合 38"/>
          <p:cNvGrpSpPr/>
          <p:nvPr/>
        </p:nvGrpSpPr>
        <p:grpSpPr>
          <a:xfrm>
            <a:off x="7604607" y="3942032"/>
            <a:ext cx="1768914" cy="589852"/>
            <a:chOff x="2585701" y="2677481"/>
            <a:chExt cx="1768914" cy="589852"/>
          </a:xfrm>
        </p:grpSpPr>
        <p:sp>
          <p:nvSpPr>
            <p:cNvPr id="40" name="任意多边形: 形状 39"/>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1" name="矩形 40"/>
            <p:cNvSpPr/>
            <p:nvPr/>
          </p:nvSpPr>
          <p:spPr>
            <a:xfrm>
              <a:off x="2585701" y="2834309"/>
              <a:ext cx="1768914" cy="400110"/>
            </a:xfrm>
            <a:prstGeom prst="rect">
              <a:avLst/>
            </a:prstGeom>
          </p:spPr>
          <p:txBody>
            <a:bodyPr wrap="square">
              <a:spAutoFit/>
            </a:bodyPr>
            <a:lstStyle/>
            <a:p>
              <a:pPr algn="ctr"/>
              <a:r>
                <a:rPr lang="zh-CN" altLang="en-US" sz="2000" dirty="0">
                  <a:solidFill>
                    <a:schemeClr val="bg1"/>
                  </a:solidFill>
                  <a:cs typeface="+mn-ea"/>
                  <a:sym typeface="+mn-lt"/>
                </a:rPr>
                <a:t>目标设定</a:t>
              </a:r>
            </a:p>
          </p:txBody>
        </p:sp>
      </p:grpSp>
      <p:grpSp>
        <p:nvGrpSpPr>
          <p:cNvPr id="42" name="组合 41"/>
          <p:cNvGrpSpPr/>
          <p:nvPr/>
        </p:nvGrpSpPr>
        <p:grpSpPr>
          <a:xfrm>
            <a:off x="7604607" y="2406942"/>
            <a:ext cx="1768914" cy="589852"/>
            <a:chOff x="2585701" y="2677481"/>
            <a:chExt cx="1768914" cy="589852"/>
          </a:xfrm>
        </p:grpSpPr>
        <p:sp>
          <p:nvSpPr>
            <p:cNvPr id="43" name="任意多边形: 形状 42"/>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44" name="矩形 43"/>
            <p:cNvSpPr/>
            <p:nvPr/>
          </p:nvSpPr>
          <p:spPr>
            <a:xfrm>
              <a:off x="2585701" y="2843326"/>
              <a:ext cx="1768914" cy="400110"/>
            </a:xfrm>
            <a:prstGeom prst="rect">
              <a:avLst/>
            </a:prstGeom>
          </p:spPr>
          <p:txBody>
            <a:bodyPr wrap="square">
              <a:spAutoFit/>
            </a:bodyPr>
            <a:lstStyle/>
            <a:p>
              <a:pPr algn="ctr"/>
              <a:r>
                <a:rPr lang="zh-CN" altLang="en-US" sz="2000" dirty="0">
                  <a:solidFill>
                    <a:schemeClr val="bg1"/>
                  </a:solidFill>
                  <a:cs typeface="+mn-ea"/>
                  <a:sym typeface="+mn-lt"/>
                </a:rPr>
                <a:t>主题选定</a:t>
              </a:r>
            </a:p>
          </p:txBody>
        </p:sp>
      </p:grpSp>
      <p:grpSp>
        <p:nvGrpSpPr>
          <p:cNvPr id="45" name="组合 44"/>
          <p:cNvGrpSpPr/>
          <p:nvPr/>
        </p:nvGrpSpPr>
        <p:grpSpPr>
          <a:xfrm>
            <a:off x="10114060" y="1187805"/>
            <a:ext cx="1768914" cy="589852"/>
            <a:chOff x="529189" y="2677481"/>
            <a:chExt cx="1768914" cy="589852"/>
          </a:xfrm>
        </p:grpSpPr>
        <p:sp>
          <p:nvSpPr>
            <p:cNvPr id="46" name="任意多边形: 形状 45"/>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47" name="矩形 46"/>
            <p:cNvSpPr/>
            <p:nvPr/>
          </p:nvSpPr>
          <p:spPr>
            <a:xfrm>
              <a:off x="529189" y="2701296"/>
              <a:ext cx="1768914" cy="400110"/>
            </a:xfrm>
            <a:prstGeom prst="rect">
              <a:avLst/>
            </a:prstGeom>
          </p:spPr>
          <p:txBody>
            <a:bodyPr wrap="square">
              <a:spAutoFit/>
            </a:bodyPr>
            <a:lstStyle/>
            <a:p>
              <a:pPr algn="ctr"/>
              <a:r>
                <a:rPr lang="zh-CN" altLang="en-US" sz="2000" dirty="0">
                  <a:solidFill>
                    <a:schemeClr val="bg1"/>
                  </a:solidFill>
                  <a:cs typeface="+mn-ea"/>
                  <a:sym typeface="+mn-lt"/>
                </a:rPr>
                <a:t>计划拟定</a:t>
              </a:r>
            </a:p>
          </p:txBody>
        </p:sp>
      </p:grpSp>
      <p:grpSp>
        <p:nvGrpSpPr>
          <p:cNvPr id="48" name="组合 47"/>
          <p:cNvGrpSpPr/>
          <p:nvPr/>
        </p:nvGrpSpPr>
        <p:grpSpPr>
          <a:xfrm>
            <a:off x="5095154" y="2772731"/>
            <a:ext cx="1768914" cy="589852"/>
            <a:chOff x="529189" y="2677481"/>
            <a:chExt cx="1768914" cy="589852"/>
          </a:xfrm>
        </p:grpSpPr>
        <p:sp>
          <p:nvSpPr>
            <p:cNvPr id="49" name="任意多边形: 形状 48"/>
            <p:cNvSpPr/>
            <p:nvPr/>
          </p:nvSpPr>
          <p:spPr>
            <a:xfrm>
              <a:off x="529189"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50" name="矩形 49"/>
            <p:cNvSpPr/>
            <p:nvPr/>
          </p:nvSpPr>
          <p:spPr>
            <a:xfrm>
              <a:off x="529189" y="2706812"/>
              <a:ext cx="1768914" cy="400110"/>
            </a:xfrm>
            <a:prstGeom prst="rect">
              <a:avLst/>
            </a:prstGeom>
          </p:spPr>
          <p:txBody>
            <a:bodyPr wrap="square">
              <a:spAutoFit/>
            </a:bodyPr>
            <a:lstStyle/>
            <a:p>
              <a:pPr algn="ctr"/>
              <a:r>
                <a:rPr lang="zh-CN" altLang="en-US" sz="2000" dirty="0">
                  <a:solidFill>
                    <a:schemeClr val="bg1"/>
                  </a:solidFill>
                  <a:cs typeface="+mn-ea"/>
                  <a:sym typeface="+mn-lt"/>
                </a:rPr>
                <a:t>原因分析</a:t>
              </a:r>
            </a:p>
          </p:txBody>
        </p:sp>
      </p:grpSp>
      <p:grpSp>
        <p:nvGrpSpPr>
          <p:cNvPr id="51" name="组合 50"/>
          <p:cNvGrpSpPr/>
          <p:nvPr/>
        </p:nvGrpSpPr>
        <p:grpSpPr>
          <a:xfrm>
            <a:off x="10054797" y="3942032"/>
            <a:ext cx="1887440" cy="589852"/>
            <a:chOff x="2526438" y="2677481"/>
            <a:chExt cx="1887440" cy="589852"/>
          </a:xfrm>
        </p:grpSpPr>
        <p:sp>
          <p:nvSpPr>
            <p:cNvPr id="52" name="任意多边形: 形状 51"/>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3" name="矩形 52"/>
            <p:cNvSpPr/>
            <p:nvPr/>
          </p:nvSpPr>
          <p:spPr>
            <a:xfrm>
              <a:off x="2526438" y="2827797"/>
              <a:ext cx="1887440" cy="400110"/>
            </a:xfrm>
            <a:prstGeom prst="rect">
              <a:avLst/>
            </a:prstGeom>
          </p:spPr>
          <p:txBody>
            <a:bodyPr wrap="square">
              <a:spAutoFit/>
            </a:bodyPr>
            <a:lstStyle/>
            <a:p>
              <a:pPr algn="ctr"/>
              <a:r>
                <a:rPr lang="zh-CN" altLang="en-US" sz="2000" dirty="0">
                  <a:solidFill>
                    <a:schemeClr val="bg1"/>
                  </a:solidFill>
                  <a:cs typeface="+mn-ea"/>
                  <a:sym typeface="+mn-lt"/>
                </a:rPr>
                <a:t>现状把握</a:t>
              </a:r>
            </a:p>
          </p:txBody>
        </p:sp>
      </p:grpSp>
      <p:grpSp>
        <p:nvGrpSpPr>
          <p:cNvPr id="57" name="组合 56"/>
          <p:cNvGrpSpPr/>
          <p:nvPr/>
        </p:nvGrpSpPr>
        <p:grpSpPr>
          <a:xfrm>
            <a:off x="6329064" y="4907884"/>
            <a:ext cx="1980000" cy="468000"/>
            <a:chOff x="3424413" y="1824038"/>
            <a:chExt cx="1980000" cy="468000"/>
          </a:xfrm>
        </p:grpSpPr>
        <p:sp>
          <p:nvSpPr>
            <p:cNvPr id="58" name="任意多边形: 形状 57"/>
            <p:cNvSpPr/>
            <p:nvPr/>
          </p:nvSpPr>
          <p:spPr>
            <a:xfrm flipH="1">
              <a:off x="3424413" y="1824038"/>
              <a:ext cx="1980000" cy="468000"/>
            </a:xfrm>
            <a:custGeom>
              <a:avLst/>
              <a:gdLst>
                <a:gd name="connsiteX0" fmla="*/ 0 w 2338087"/>
                <a:gd name="connsiteY0" fmla="*/ 0 h 662760"/>
                <a:gd name="connsiteX1" fmla="*/ 2162175 w 2338087"/>
                <a:gd name="connsiteY1" fmla="*/ 0 h 662760"/>
                <a:gd name="connsiteX2" fmla="*/ 2162175 w 2338087"/>
                <a:gd name="connsiteY2" fmla="*/ 229351 h 662760"/>
                <a:gd name="connsiteX3" fmla="*/ 2338087 w 2338087"/>
                <a:gd name="connsiteY3" fmla="*/ 331380 h 662760"/>
                <a:gd name="connsiteX4" fmla="*/ 2162175 w 2338087"/>
                <a:gd name="connsiteY4" fmla="*/ 433409 h 662760"/>
                <a:gd name="connsiteX5" fmla="*/ 2162175 w 2338087"/>
                <a:gd name="connsiteY5" fmla="*/ 662760 h 662760"/>
                <a:gd name="connsiteX6" fmla="*/ 0 w 2338087"/>
                <a:gd name="connsiteY6" fmla="*/ 662760 h 6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8087" h="662760">
                  <a:moveTo>
                    <a:pt x="0" y="0"/>
                  </a:moveTo>
                  <a:lnTo>
                    <a:pt x="2162175" y="0"/>
                  </a:lnTo>
                  <a:lnTo>
                    <a:pt x="2162175" y="229351"/>
                  </a:lnTo>
                  <a:lnTo>
                    <a:pt x="2338087" y="331380"/>
                  </a:lnTo>
                  <a:lnTo>
                    <a:pt x="2162175" y="433409"/>
                  </a:lnTo>
                  <a:lnTo>
                    <a:pt x="2162175" y="662760"/>
                  </a:lnTo>
                  <a:lnTo>
                    <a:pt x="0" y="662760"/>
                  </a:lnTo>
                  <a:close/>
                </a:path>
              </a:pathLst>
            </a:cu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dirty="0">
                <a:solidFill>
                  <a:schemeClr val="bg1"/>
                </a:solidFill>
                <a:cs typeface="+mn-ea"/>
                <a:sym typeface="+mn-lt"/>
              </a:endParaRPr>
            </a:p>
          </p:txBody>
        </p:sp>
        <p:sp>
          <p:nvSpPr>
            <p:cNvPr id="59" name="矩形 58"/>
            <p:cNvSpPr/>
            <p:nvPr/>
          </p:nvSpPr>
          <p:spPr>
            <a:xfrm>
              <a:off x="3778912" y="1857983"/>
              <a:ext cx="1467069" cy="400110"/>
            </a:xfrm>
            <a:prstGeom prst="rect">
              <a:avLst/>
            </a:prstGeom>
          </p:spPr>
          <p:txBody>
            <a:bodyPr wrap="none">
              <a:spAutoFit/>
            </a:bodyPr>
            <a:lstStyle/>
            <a:p>
              <a:pPr algn="ctr"/>
              <a:r>
                <a:rPr lang="zh-CN" altLang="en-US" sz="2000" dirty="0">
                  <a:solidFill>
                    <a:schemeClr val="bg1"/>
                  </a:solidFill>
                  <a:cs typeface="+mn-ea"/>
                  <a:sym typeface="+mn-lt"/>
                </a:rPr>
                <a:t>检讨与改进</a:t>
              </a:r>
            </a:p>
          </p:txBody>
        </p:sp>
      </p:grpSp>
      <p:grpSp>
        <p:nvGrpSpPr>
          <p:cNvPr id="60" name="组合 59"/>
          <p:cNvGrpSpPr/>
          <p:nvPr/>
        </p:nvGrpSpPr>
        <p:grpSpPr>
          <a:xfrm>
            <a:off x="2829180" y="5485798"/>
            <a:ext cx="1768914" cy="589852"/>
            <a:chOff x="2585701" y="2677481"/>
            <a:chExt cx="1768914" cy="589852"/>
          </a:xfrm>
        </p:grpSpPr>
        <p:sp>
          <p:nvSpPr>
            <p:cNvPr id="61" name="任意多边形: 形状 60"/>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2" name="矩形 61"/>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标准化</a:t>
              </a:r>
            </a:p>
          </p:txBody>
        </p:sp>
      </p:grpSp>
      <p:grpSp>
        <p:nvGrpSpPr>
          <p:cNvPr id="63" name="组合 62"/>
          <p:cNvGrpSpPr/>
          <p:nvPr/>
        </p:nvGrpSpPr>
        <p:grpSpPr>
          <a:xfrm>
            <a:off x="529189" y="5485798"/>
            <a:ext cx="1768914" cy="589852"/>
            <a:chOff x="2585701" y="2677481"/>
            <a:chExt cx="1768914" cy="589852"/>
          </a:xfrm>
        </p:grpSpPr>
        <p:sp>
          <p:nvSpPr>
            <p:cNvPr id="64" name="任意多边形: 形状 63"/>
            <p:cNvSpPr/>
            <p:nvPr/>
          </p:nvSpPr>
          <p:spPr>
            <a:xfrm flipV="1">
              <a:off x="2585701" y="2677481"/>
              <a:ext cx="1768914" cy="589852"/>
            </a:xfrm>
            <a:custGeom>
              <a:avLst/>
              <a:gdLst>
                <a:gd name="connsiteX0" fmla="*/ 0 w 1768914"/>
                <a:gd name="connsiteY0" fmla="*/ 0 h 589852"/>
                <a:gd name="connsiteX1" fmla="*/ 1768914 w 1768914"/>
                <a:gd name="connsiteY1" fmla="*/ 0 h 589852"/>
                <a:gd name="connsiteX2" fmla="*/ 1768914 w 1768914"/>
                <a:gd name="connsiteY2" fmla="*/ 468000 h 589852"/>
                <a:gd name="connsiteX3" fmla="*/ 955131 w 1768914"/>
                <a:gd name="connsiteY3" fmla="*/ 468000 h 589852"/>
                <a:gd name="connsiteX4" fmla="*/ 884457 w 1768914"/>
                <a:gd name="connsiteY4" fmla="*/ 589852 h 589852"/>
                <a:gd name="connsiteX5" fmla="*/ 813784 w 1768914"/>
                <a:gd name="connsiteY5" fmla="*/ 468000 h 589852"/>
                <a:gd name="connsiteX6" fmla="*/ 0 w 1768914"/>
                <a:gd name="connsiteY6" fmla="*/ 468000 h 58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8914" h="589852">
                  <a:moveTo>
                    <a:pt x="0" y="0"/>
                  </a:moveTo>
                  <a:lnTo>
                    <a:pt x="1768914" y="0"/>
                  </a:lnTo>
                  <a:lnTo>
                    <a:pt x="1768914" y="468000"/>
                  </a:lnTo>
                  <a:lnTo>
                    <a:pt x="955131" y="468000"/>
                  </a:lnTo>
                  <a:lnTo>
                    <a:pt x="884457" y="589852"/>
                  </a:lnTo>
                  <a:lnTo>
                    <a:pt x="813784" y="468000"/>
                  </a:lnTo>
                  <a:lnTo>
                    <a:pt x="0" y="468000"/>
                  </a:lnTo>
                  <a:close/>
                </a:path>
              </a:pathLst>
            </a:cu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5" name="矩形 64"/>
            <p:cNvSpPr/>
            <p:nvPr/>
          </p:nvSpPr>
          <p:spPr>
            <a:xfrm>
              <a:off x="2585701" y="2827797"/>
              <a:ext cx="1768914" cy="400110"/>
            </a:xfrm>
            <a:prstGeom prst="rect">
              <a:avLst/>
            </a:prstGeom>
          </p:spPr>
          <p:txBody>
            <a:bodyPr wrap="square">
              <a:spAutoFit/>
            </a:bodyPr>
            <a:lstStyle/>
            <a:p>
              <a:pPr algn="ctr"/>
              <a:r>
                <a:rPr lang="zh-CN" altLang="en-US" sz="2000" dirty="0">
                  <a:solidFill>
                    <a:schemeClr val="bg1"/>
                  </a:solidFill>
                  <a:cs typeface="+mn-ea"/>
                  <a:sym typeface="+mn-lt"/>
                </a:rPr>
                <a:t>效果确认</a:t>
              </a:r>
            </a:p>
          </p:txBody>
        </p:sp>
      </p:grpSp>
      <p:sp>
        <p:nvSpPr>
          <p:cNvPr id="66" name="矩形 65"/>
          <p:cNvSpPr/>
          <p:nvPr/>
        </p:nvSpPr>
        <p:spPr>
          <a:xfrm>
            <a:off x="4882258" y="360454"/>
            <a:ext cx="2178744" cy="800100"/>
          </a:xfrm>
          <a:prstGeom prst="rect">
            <a:avLst/>
          </a:prstGeom>
          <a:solidFill>
            <a:schemeClr val="tx1">
              <a:lumMod val="50000"/>
              <a:lumOff val="50000"/>
              <a:alpha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4400" dirty="0">
                <a:solidFill>
                  <a:schemeClr val="bg1"/>
                </a:solidFill>
                <a:cs typeface="+mn-ea"/>
                <a:sym typeface="+mn-lt"/>
              </a:rPr>
              <a:t>目录</a:t>
            </a:r>
          </a:p>
        </p:txBody>
      </p:sp>
      <p:sp>
        <p:nvSpPr>
          <p:cNvPr id="54" name="矩形 53"/>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
        <p:nvSpPr>
          <p:cNvPr id="4" name="文本框 3"/>
          <p:cNvSpPr txBox="1"/>
          <p:nvPr/>
        </p:nvSpPr>
        <p:spPr>
          <a:xfrm>
            <a:off x="870012" y="994299"/>
            <a:ext cx="2139518" cy="261610"/>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750" fill="hold"/>
                                        <p:tgtEl>
                                          <p:spTgt spid="66"/>
                                        </p:tgtEl>
                                        <p:attrNameLst>
                                          <p:attrName>ppt_x</p:attrName>
                                        </p:attrNameLst>
                                      </p:cBhvr>
                                      <p:tavLst>
                                        <p:tav tm="0">
                                          <p:val>
                                            <p:strVal val="#ppt_x"/>
                                          </p:val>
                                        </p:tav>
                                        <p:tav tm="100000">
                                          <p:val>
                                            <p:strVal val="#ppt_x"/>
                                          </p:val>
                                        </p:tav>
                                      </p:tavLst>
                                    </p:anim>
                                    <p:anim calcmode="lin" valueType="num">
                                      <p:cBhvr additive="base">
                                        <p:cTn id="8" dur="750" fill="hold"/>
                                        <p:tgtEl>
                                          <p:spTgt spid="66"/>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3" presetClass="entr" presetSubtype="52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 calcmode="lin" valueType="num">
                                      <p:cBhvr>
                                        <p:cTn id="17" dur="750" fill="hold"/>
                                        <p:tgtEl>
                                          <p:spTgt spid="7"/>
                                        </p:tgtEl>
                                        <p:attrNameLst>
                                          <p:attrName>ppt_x</p:attrName>
                                        </p:attrNameLst>
                                      </p:cBhvr>
                                      <p:tavLst>
                                        <p:tav tm="0">
                                          <p:val>
                                            <p:fltVal val="0.5"/>
                                          </p:val>
                                        </p:tav>
                                        <p:tav tm="100000">
                                          <p:val>
                                            <p:strVal val="#ppt_x"/>
                                          </p:val>
                                        </p:tav>
                                      </p:tavLst>
                                    </p:anim>
                                    <p:anim calcmode="lin" valueType="num">
                                      <p:cBhvr>
                                        <p:cTn id="18" dur="750" fill="hold"/>
                                        <p:tgtEl>
                                          <p:spTgt spid="7"/>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750" fill="hold"/>
                                        <p:tgtEl>
                                          <p:spTgt spid="12"/>
                                        </p:tgtEl>
                                        <p:attrNameLst>
                                          <p:attrName>ppt_w</p:attrName>
                                        </p:attrNameLst>
                                      </p:cBhvr>
                                      <p:tavLst>
                                        <p:tav tm="0">
                                          <p:val>
                                            <p:fltVal val="0"/>
                                          </p:val>
                                        </p:tav>
                                        <p:tav tm="100000">
                                          <p:val>
                                            <p:strVal val="#ppt_w"/>
                                          </p:val>
                                        </p:tav>
                                      </p:tavLst>
                                    </p:anim>
                                    <p:anim calcmode="lin" valueType="num">
                                      <p:cBhvr>
                                        <p:cTn id="22" dur="750" fill="hold"/>
                                        <p:tgtEl>
                                          <p:spTgt spid="12"/>
                                        </p:tgtEl>
                                        <p:attrNameLst>
                                          <p:attrName>ppt_h</p:attrName>
                                        </p:attrNameLst>
                                      </p:cBhvr>
                                      <p:tavLst>
                                        <p:tav tm="0">
                                          <p:val>
                                            <p:fltVal val="0"/>
                                          </p:val>
                                        </p:tav>
                                        <p:tav tm="100000">
                                          <p:val>
                                            <p:strVal val="#ppt_h"/>
                                          </p:val>
                                        </p:tav>
                                      </p:tavLst>
                                    </p:anim>
                                    <p:anim calcmode="lin" valueType="num">
                                      <p:cBhvr>
                                        <p:cTn id="23" dur="750" fill="hold"/>
                                        <p:tgtEl>
                                          <p:spTgt spid="12"/>
                                        </p:tgtEl>
                                        <p:attrNameLst>
                                          <p:attrName>ppt_x</p:attrName>
                                        </p:attrNameLst>
                                      </p:cBhvr>
                                      <p:tavLst>
                                        <p:tav tm="0">
                                          <p:val>
                                            <p:fltVal val="0.5"/>
                                          </p:val>
                                        </p:tav>
                                        <p:tav tm="100000">
                                          <p:val>
                                            <p:strVal val="#ppt_x"/>
                                          </p:val>
                                        </p:tav>
                                      </p:tavLst>
                                    </p:anim>
                                    <p:anim calcmode="lin" valueType="num">
                                      <p:cBhvr>
                                        <p:cTn id="24" dur="750" fill="hold"/>
                                        <p:tgtEl>
                                          <p:spTgt spid="12"/>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2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750" fill="hold"/>
                                        <p:tgtEl>
                                          <p:spTgt spid="14"/>
                                        </p:tgtEl>
                                        <p:attrNameLst>
                                          <p:attrName>ppt_w</p:attrName>
                                        </p:attrNameLst>
                                      </p:cBhvr>
                                      <p:tavLst>
                                        <p:tav tm="0">
                                          <p:val>
                                            <p:fltVal val="0"/>
                                          </p:val>
                                        </p:tav>
                                        <p:tav tm="100000">
                                          <p:val>
                                            <p:strVal val="#ppt_w"/>
                                          </p:val>
                                        </p:tav>
                                      </p:tavLst>
                                    </p:anim>
                                    <p:anim calcmode="lin" valueType="num">
                                      <p:cBhvr>
                                        <p:cTn id="28" dur="750" fill="hold"/>
                                        <p:tgtEl>
                                          <p:spTgt spid="14"/>
                                        </p:tgtEl>
                                        <p:attrNameLst>
                                          <p:attrName>ppt_h</p:attrName>
                                        </p:attrNameLst>
                                      </p:cBhvr>
                                      <p:tavLst>
                                        <p:tav tm="0">
                                          <p:val>
                                            <p:fltVal val="0"/>
                                          </p:val>
                                        </p:tav>
                                        <p:tav tm="100000">
                                          <p:val>
                                            <p:strVal val="#ppt_h"/>
                                          </p:val>
                                        </p:tav>
                                      </p:tavLst>
                                    </p:anim>
                                    <p:anim calcmode="lin" valueType="num">
                                      <p:cBhvr>
                                        <p:cTn id="29" dur="750" fill="hold"/>
                                        <p:tgtEl>
                                          <p:spTgt spid="14"/>
                                        </p:tgtEl>
                                        <p:attrNameLst>
                                          <p:attrName>ppt_x</p:attrName>
                                        </p:attrNameLst>
                                      </p:cBhvr>
                                      <p:tavLst>
                                        <p:tav tm="0">
                                          <p:val>
                                            <p:fltVal val="0.5"/>
                                          </p:val>
                                        </p:tav>
                                        <p:tav tm="100000">
                                          <p:val>
                                            <p:strVal val="#ppt_x"/>
                                          </p:val>
                                        </p:tav>
                                      </p:tavLst>
                                    </p:anim>
                                    <p:anim calcmode="lin" valueType="num">
                                      <p:cBhvr>
                                        <p:cTn id="30" dur="750" fill="hold"/>
                                        <p:tgtEl>
                                          <p:spTgt spid="1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750" fill="hold"/>
                                        <p:tgtEl>
                                          <p:spTgt spid="15"/>
                                        </p:tgtEl>
                                        <p:attrNameLst>
                                          <p:attrName>ppt_w</p:attrName>
                                        </p:attrNameLst>
                                      </p:cBhvr>
                                      <p:tavLst>
                                        <p:tav tm="0">
                                          <p:val>
                                            <p:fltVal val="0"/>
                                          </p:val>
                                        </p:tav>
                                        <p:tav tm="100000">
                                          <p:val>
                                            <p:strVal val="#ppt_w"/>
                                          </p:val>
                                        </p:tav>
                                      </p:tavLst>
                                    </p:anim>
                                    <p:anim calcmode="lin" valueType="num">
                                      <p:cBhvr>
                                        <p:cTn id="34" dur="750" fill="hold"/>
                                        <p:tgtEl>
                                          <p:spTgt spid="15"/>
                                        </p:tgtEl>
                                        <p:attrNameLst>
                                          <p:attrName>ppt_h</p:attrName>
                                        </p:attrNameLst>
                                      </p:cBhvr>
                                      <p:tavLst>
                                        <p:tav tm="0">
                                          <p:val>
                                            <p:fltVal val="0"/>
                                          </p:val>
                                        </p:tav>
                                        <p:tav tm="100000">
                                          <p:val>
                                            <p:strVal val="#ppt_h"/>
                                          </p:val>
                                        </p:tav>
                                      </p:tavLst>
                                    </p:anim>
                                    <p:anim calcmode="lin" valueType="num">
                                      <p:cBhvr>
                                        <p:cTn id="35" dur="750" fill="hold"/>
                                        <p:tgtEl>
                                          <p:spTgt spid="15"/>
                                        </p:tgtEl>
                                        <p:attrNameLst>
                                          <p:attrName>ppt_x</p:attrName>
                                        </p:attrNameLst>
                                      </p:cBhvr>
                                      <p:tavLst>
                                        <p:tav tm="0">
                                          <p:val>
                                            <p:fltVal val="0.5"/>
                                          </p:val>
                                        </p:tav>
                                        <p:tav tm="100000">
                                          <p:val>
                                            <p:strVal val="#ppt_x"/>
                                          </p:val>
                                        </p:tav>
                                      </p:tavLst>
                                    </p:anim>
                                    <p:anim calcmode="lin" valueType="num">
                                      <p:cBhvr>
                                        <p:cTn id="36" dur="750" fill="hold"/>
                                        <p:tgtEl>
                                          <p:spTgt spid="1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400"/>
                                  </p:stCondLst>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ppt_w</p:attrName>
                                        </p:attrNameLst>
                                      </p:cBhvr>
                                      <p:tavLst>
                                        <p:tav tm="0">
                                          <p:val>
                                            <p:fltVal val="0"/>
                                          </p:val>
                                        </p:tav>
                                        <p:tav tm="100000">
                                          <p:val>
                                            <p:strVal val="#ppt_w"/>
                                          </p:val>
                                        </p:tav>
                                      </p:tavLst>
                                    </p:anim>
                                    <p:anim calcmode="lin" valueType="num">
                                      <p:cBhvr>
                                        <p:cTn id="40" dur="750" fill="hold"/>
                                        <p:tgtEl>
                                          <p:spTgt spid="16"/>
                                        </p:tgtEl>
                                        <p:attrNameLst>
                                          <p:attrName>ppt_h</p:attrName>
                                        </p:attrNameLst>
                                      </p:cBhvr>
                                      <p:tavLst>
                                        <p:tav tm="0">
                                          <p:val>
                                            <p:fltVal val="0"/>
                                          </p:val>
                                        </p:tav>
                                        <p:tav tm="100000">
                                          <p:val>
                                            <p:strVal val="#ppt_h"/>
                                          </p:val>
                                        </p:tav>
                                      </p:tavLst>
                                    </p:anim>
                                    <p:anim calcmode="lin" valueType="num">
                                      <p:cBhvr>
                                        <p:cTn id="41" dur="750" fill="hold"/>
                                        <p:tgtEl>
                                          <p:spTgt spid="16"/>
                                        </p:tgtEl>
                                        <p:attrNameLst>
                                          <p:attrName>ppt_x</p:attrName>
                                        </p:attrNameLst>
                                      </p:cBhvr>
                                      <p:tavLst>
                                        <p:tav tm="0">
                                          <p:val>
                                            <p:fltVal val="0.5"/>
                                          </p:val>
                                        </p:tav>
                                        <p:tav tm="100000">
                                          <p:val>
                                            <p:strVal val="#ppt_x"/>
                                          </p:val>
                                        </p:tav>
                                      </p:tavLst>
                                    </p:anim>
                                    <p:anim calcmode="lin" valueType="num">
                                      <p:cBhvr>
                                        <p:cTn id="42" dur="750" fill="hold"/>
                                        <p:tgtEl>
                                          <p:spTgt spid="1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500"/>
                                  </p:stCondLst>
                                  <p:childTnLst>
                                    <p:set>
                                      <p:cBhvr>
                                        <p:cTn id="44" dur="1" fill="hold">
                                          <p:stCondLst>
                                            <p:cond delay="0"/>
                                          </p:stCondLst>
                                        </p:cTn>
                                        <p:tgtEl>
                                          <p:spTgt spid="17"/>
                                        </p:tgtEl>
                                        <p:attrNameLst>
                                          <p:attrName>style.visibility</p:attrName>
                                        </p:attrNameLst>
                                      </p:cBhvr>
                                      <p:to>
                                        <p:strVal val="visible"/>
                                      </p:to>
                                    </p:set>
                                    <p:anim calcmode="lin" valueType="num">
                                      <p:cBhvr>
                                        <p:cTn id="45" dur="750" fill="hold"/>
                                        <p:tgtEl>
                                          <p:spTgt spid="17"/>
                                        </p:tgtEl>
                                        <p:attrNameLst>
                                          <p:attrName>ppt_w</p:attrName>
                                        </p:attrNameLst>
                                      </p:cBhvr>
                                      <p:tavLst>
                                        <p:tav tm="0">
                                          <p:val>
                                            <p:fltVal val="0"/>
                                          </p:val>
                                        </p:tav>
                                        <p:tav tm="100000">
                                          <p:val>
                                            <p:strVal val="#ppt_w"/>
                                          </p:val>
                                        </p:tav>
                                      </p:tavLst>
                                    </p:anim>
                                    <p:anim calcmode="lin" valueType="num">
                                      <p:cBhvr>
                                        <p:cTn id="46" dur="750" fill="hold"/>
                                        <p:tgtEl>
                                          <p:spTgt spid="17"/>
                                        </p:tgtEl>
                                        <p:attrNameLst>
                                          <p:attrName>ppt_h</p:attrName>
                                        </p:attrNameLst>
                                      </p:cBhvr>
                                      <p:tavLst>
                                        <p:tav tm="0">
                                          <p:val>
                                            <p:fltVal val="0"/>
                                          </p:val>
                                        </p:tav>
                                        <p:tav tm="100000">
                                          <p:val>
                                            <p:strVal val="#ppt_h"/>
                                          </p:val>
                                        </p:tav>
                                      </p:tavLst>
                                    </p:anim>
                                    <p:anim calcmode="lin" valueType="num">
                                      <p:cBhvr>
                                        <p:cTn id="47" dur="750" fill="hold"/>
                                        <p:tgtEl>
                                          <p:spTgt spid="17"/>
                                        </p:tgtEl>
                                        <p:attrNameLst>
                                          <p:attrName>ppt_x</p:attrName>
                                        </p:attrNameLst>
                                      </p:cBhvr>
                                      <p:tavLst>
                                        <p:tav tm="0">
                                          <p:val>
                                            <p:fltVal val="0.5"/>
                                          </p:val>
                                        </p:tav>
                                        <p:tav tm="100000">
                                          <p:val>
                                            <p:strVal val="#ppt_x"/>
                                          </p:val>
                                        </p:tav>
                                      </p:tavLst>
                                    </p:anim>
                                    <p:anim calcmode="lin" valueType="num">
                                      <p:cBhvr>
                                        <p:cTn id="48" dur="750" fill="hold"/>
                                        <p:tgtEl>
                                          <p:spTgt spid="1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6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750" fill="hold"/>
                                        <p:tgtEl>
                                          <p:spTgt spid="19"/>
                                        </p:tgtEl>
                                        <p:attrNameLst>
                                          <p:attrName>ppt_w</p:attrName>
                                        </p:attrNameLst>
                                      </p:cBhvr>
                                      <p:tavLst>
                                        <p:tav tm="0">
                                          <p:val>
                                            <p:fltVal val="0"/>
                                          </p:val>
                                        </p:tav>
                                        <p:tav tm="100000">
                                          <p:val>
                                            <p:strVal val="#ppt_w"/>
                                          </p:val>
                                        </p:tav>
                                      </p:tavLst>
                                    </p:anim>
                                    <p:anim calcmode="lin" valueType="num">
                                      <p:cBhvr>
                                        <p:cTn id="52" dur="750" fill="hold"/>
                                        <p:tgtEl>
                                          <p:spTgt spid="19"/>
                                        </p:tgtEl>
                                        <p:attrNameLst>
                                          <p:attrName>ppt_h</p:attrName>
                                        </p:attrNameLst>
                                      </p:cBhvr>
                                      <p:tavLst>
                                        <p:tav tm="0">
                                          <p:val>
                                            <p:fltVal val="0"/>
                                          </p:val>
                                        </p:tav>
                                        <p:tav tm="100000">
                                          <p:val>
                                            <p:strVal val="#ppt_h"/>
                                          </p:val>
                                        </p:tav>
                                      </p:tavLst>
                                    </p:anim>
                                    <p:anim calcmode="lin" valueType="num">
                                      <p:cBhvr>
                                        <p:cTn id="53" dur="750" fill="hold"/>
                                        <p:tgtEl>
                                          <p:spTgt spid="19"/>
                                        </p:tgtEl>
                                        <p:attrNameLst>
                                          <p:attrName>ppt_x</p:attrName>
                                        </p:attrNameLst>
                                      </p:cBhvr>
                                      <p:tavLst>
                                        <p:tav tm="0">
                                          <p:val>
                                            <p:fltVal val="0.5"/>
                                          </p:val>
                                        </p:tav>
                                        <p:tav tm="100000">
                                          <p:val>
                                            <p:strVal val="#ppt_x"/>
                                          </p:val>
                                        </p:tav>
                                      </p:tavLst>
                                    </p:anim>
                                    <p:anim calcmode="lin" valueType="num">
                                      <p:cBhvr>
                                        <p:cTn id="54" dur="750" fill="hold"/>
                                        <p:tgtEl>
                                          <p:spTgt spid="19"/>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7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750" fill="hold"/>
                                        <p:tgtEl>
                                          <p:spTgt spid="21"/>
                                        </p:tgtEl>
                                        <p:attrNameLst>
                                          <p:attrName>ppt_w</p:attrName>
                                        </p:attrNameLst>
                                      </p:cBhvr>
                                      <p:tavLst>
                                        <p:tav tm="0">
                                          <p:val>
                                            <p:fltVal val="0"/>
                                          </p:val>
                                        </p:tav>
                                        <p:tav tm="100000">
                                          <p:val>
                                            <p:strVal val="#ppt_w"/>
                                          </p:val>
                                        </p:tav>
                                      </p:tavLst>
                                    </p:anim>
                                    <p:anim calcmode="lin" valueType="num">
                                      <p:cBhvr>
                                        <p:cTn id="58" dur="750" fill="hold"/>
                                        <p:tgtEl>
                                          <p:spTgt spid="21"/>
                                        </p:tgtEl>
                                        <p:attrNameLst>
                                          <p:attrName>ppt_h</p:attrName>
                                        </p:attrNameLst>
                                      </p:cBhvr>
                                      <p:tavLst>
                                        <p:tav tm="0">
                                          <p:val>
                                            <p:fltVal val="0"/>
                                          </p:val>
                                        </p:tav>
                                        <p:tav tm="100000">
                                          <p:val>
                                            <p:strVal val="#ppt_h"/>
                                          </p:val>
                                        </p:tav>
                                      </p:tavLst>
                                    </p:anim>
                                    <p:anim calcmode="lin" valueType="num">
                                      <p:cBhvr>
                                        <p:cTn id="59" dur="750" fill="hold"/>
                                        <p:tgtEl>
                                          <p:spTgt spid="21"/>
                                        </p:tgtEl>
                                        <p:attrNameLst>
                                          <p:attrName>ppt_x</p:attrName>
                                        </p:attrNameLst>
                                      </p:cBhvr>
                                      <p:tavLst>
                                        <p:tav tm="0">
                                          <p:val>
                                            <p:fltVal val="0.5"/>
                                          </p:val>
                                        </p:tav>
                                        <p:tav tm="100000">
                                          <p:val>
                                            <p:strVal val="#ppt_x"/>
                                          </p:val>
                                        </p:tav>
                                      </p:tavLst>
                                    </p:anim>
                                    <p:anim calcmode="lin" valueType="num">
                                      <p:cBhvr>
                                        <p:cTn id="60" dur="750" fill="hold"/>
                                        <p:tgtEl>
                                          <p:spTgt spid="21"/>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800"/>
                                  </p:stCondLst>
                                  <p:childTnLst>
                                    <p:set>
                                      <p:cBhvr>
                                        <p:cTn id="62" dur="1" fill="hold">
                                          <p:stCondLst>
                                            <p:cond delay="0"/>
                                          </p:stCondLst>
                                        </p:cTn>
                                        <p:tgtEl>
                                          <p:spTgt spid="23"/>
                                        </p:tgtEl>
                                        <p:attrNameLst>
                                          <p:attrName>style.visibility</p:attrName>
                                        </p:attrNameLst>
                                      </p:cBhvr>
                                      <p:to>
                                        <p:strVal val="visible"/>
                                      </p:to>
                                    </p:set>
                                    <p:anim calcmode="lin" valueType="num">
                                      <p:cBhvr>
                                        <p:cTn id="63" dur="750" fill="hold"/>
                                        <p:tgtEl>
                                          <p:spTgt spid="23"/>
                                        </p:tgtEl>
                                        <p:attrNameLst>
                                          <p:attrName>ppt_w</p:attrName>
                                        </p:attrNameLst>
                                      </p:cBhvr>
                                      <p:tavLst>
                                        <p:tav tm="0">
                                          <p:val>
                                            <p:fltVal val="0"/>
                                          </p:val>
                                        </p:tav>
                                        <p:tav tm="100000">
                                          <p:val>
                                            <p:strVal val="#ppt_w"/>
                                          </p:val>
                                        </p:tav>
                                      </p:tavLst>
                                    </p:anim>
                                    <p:anim calcmode="lin" valueType="num">
                                      <p:cBhvr>
                                        <p:cTn id="64" dur="750" fill="hold"/>
                                        <p:tgtEl>
                                          <p:spTgt spid="23"/>
                                        </p:tgtEl>
                                        <p:attrNameLst>
                                          <p:attrName>ppt_h</p:attrName>
                                        </p:attrNameLst>
                                      </p:cBhvr>
                                      <p:tavLst>
                                        <p:tav tm="0">
                                          <p:val>
                                            <p:fltVal val="0"/>
                                          </p:val>
                                        </p:tav>
                                        <p:tav tm="100000">
                                          <p:val>
                                            <p:strVal val="#ppt_h"/>
                                          </p:val>
                                        </p:tav>
                                      </p:tavLst>
                                    </p:anim>
                                    <p:anim calcmode="lin" valueType="num">
                                      <p:cBhvr>
                                        <p:cTn id="65" dur="750" fill="hold"/>
                                        <p:tgtEl>
                                          <p:spTgt spid="23"/>
                                        </p:tgtEl>
                                        <p:attrNameLst>
                                          <p:attrName>ppt_x</p:attrName>
                                        </p:attrNameLst>
                                      </p:cBhvr>
                                      <p:tavLst>
                                        <p:tav tm="0">
                                          <p:val>
                                            <p:fltVal val="0.5"/>
                                          </p:val>
                                        </p:tav>
                                        <p:tav tm="100000">
                                          <p:val>
                                            <p:strVal val="#ppt_x"/>
                                          </p:val>
                                        </p:tav>
                                      </p:tavLst>
                                    </p:anim>
                                    <p:anim calcmode="lin" valueType="num">
                                      <p:cBhvr>
                                        <p:cTn id="66" dur="750" fill="hold"/>
                                        <p:tgtEl>
                                          <p:spTgt spid="23"/>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9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750" fill="hold"/>
                                        <p:tgtEl>
                                          <p:spTgt spid="24"/>
                                        </p:tgtEl>
                                        <p:attrNameLst>
                                          <p:attrName>ppt_w</p:attrName>
                                        </p:attrNameLst>
                                      </p:cBhvr>
                                      <p:tavLst>
                                        <p:tav tm="0">
                                          <p:val>
                                            <p:fltVal val="0"/>
                                          </p:val>
                                        </p:tav>
                                        <p:tav tm="100000">
                                          <p:val>
                                            <p:strVal val="#ppt_w"/>
                                          </p:val>
                                        </p:tav>
                                      </p:tavLst>
                                    </p:anim>
                                    <p:anim calcmode="lin" valueType="num">
                                      <p:cBhvr>
                                        <p:cTn id="70" dur="750" fill="hold"/>
                                        <p:tgtEl>
                                          <p:spTgt spid="24"/>
                                        </p:tgtEl>
                                        <p:attrNameLst>
                                          <p:attrName>ppt_h</p:attrName>
                                        </p:attrNameLst>
                                      </p:cBhvr>
                                      <p:tavLst>
                                        <p:tav tm="0">
                                          <p:val>
                                            <p:fltVal val="0"/>
                                          </p:val>
                                        </p:tav>
                                        <p:tav tm="100000">
                                          <p:val>
                                            <p:strVal val="#ppt_h"/>
                                          </p:val>
                                        </p:tav>
                                      </p:tavLst>
                                    </p:anim>
                                    <p:anim calcmode="lin" valueType="num">
                                      <p:cBhvr>
                                        <p:cTn id="71" dur="750" fill="hold"/>
                                        <p:tgtEl>
                                          <p:spTgt spid="24"/>
                                        </p:tgtEl>
                                        <p:attrNameLst>
                                          <p:attrName>ppt_x</p:attrName>
                                        </p:attrNameLst>
                                      </p:cBhvr>
                                      <p:tavLst>
                                        <p:tav tm="0">
                                          <p:val>
                                            <p:fltVal val="0.5"/>
                                          </p:val>
                                        </p:tav>
                                        <p:tav tm="100000">
                                          <p:val>
                                            <p:strVal val="#ppt_x"/>
                                          </p:val>
                                        </p:tav>
                                      </p:tavLst>
                                    </p:anim>
                                    <p:anim calcmode="lin" valueType="num">
                                      <p:cBhvr>
                                        <p:cTn id="72" dur="750" fill="hold"/>
                                        <p:tgtEl>
                                          <p:spTgt spid="24"/>
                                        </p:tgtEl>
                                        <p:attrNameLst>
                                          <p:attrName>ppt_y</p:attrName>
                                        </p:attrNameLst>
                                      </p:cBhvr>
                                      <p:tavLst>
                                        <p:tav tm="0">
                                          <p:val>
                                            <p:fltVal val="0.5"/>
                                          </p:val>
                                        </p:tav>
                                        <p:tav tm="100000">
                                          <p:val>
                                            <p:strVal val="#ppt_y"/>
                                          </p:val>
                                        </p:tav>
                                      </p:tavLst>
                                    </p:anim>
                                  </p:childTnLst>
                                </p:cTn>
                              </p:par>
                              <p:par>
                                <p:cTn id="73" presetID="23" presetClass="entr" presetSubtype="528" fill="hold" grpId="0" nodeType="withEffect">
                                  <p:stCondLst>
                                    <p:cond delay="1000"/>
                                  </p:stCondLst>
                                  <p:childTnLst>
                                    <p:set>
                                      <p:cBhvr>
                                        <p:cTn id="74" dur="1" fill="hold">
                                          <p:stCondLst>
                                            <p:cond delay="0"/>
                                          </p:stCondLst>
                                        </p:cTn>
                                        <p:tgtEl>
                                          <p:spTgt spid="25"/>
                                        </p:tgtEl>
                                        <p:attrNameLst>
                                          <p:attrName>style.visibility</p:attrName>
                                        </p:attrNameLst>
                                      </p:cBhvr>
                                      <p:to>
                                        <p:strVal val="visible"/>
                                      </p:to>
                                    </p:set>
                                    <p:anim calcmode="lin" valueType="num">
                                      <p:cBhvr>
                                        <p:cTn id="75" dur="750" fill="hold"/>
                                        <p:tgtEl>
                                          <p:spTgt spid="25"/>
                                        </p:tgtEl>
                                        <p:attrNameLst>
                                          <p:attrName>ppt_w</p:attrName>
                                        </p:attrNameLst>
                                      </p:cBhvr>
                                      <p:tavLst>
                                        <p:tav tm="0">
                                          <p:val>
                                            <p:fltVal val="0"/>
                                          </p:val>
                                        </p:tav>
                                        <p:tav tm="100000">
                                          <p:val>
                                            <p:strVal val="#ppt_w"/>
                                          </p:val>
                                        </p:tav>
                                      </p:tavLst>
                                    </p:anim>
                                    <p:anim calcmode="lin" valueType="num">
                                      <p:cBhvr>
                                        <p:cTn id="76" dur="750" fill="hold"/>
                                        <p:tgtEl>
                                          <p:spTgt spid="25"/>
                                        </p:tgtEl>
                                        <p:attrNameLst>
                                          <p:attrName>ppt_h</p:attrName>
                                        </p:attrNameLst>
                                      </p:cBhvr>
                                      <p:tavLst>
                                        <p:tav tm="0">
                                          <p:val>
                                            <p:fltVal val="0"/>
                                          </p:val>
                                        </p:tav>
                                        <p:tav tm="100000">
                                          <p:val>
                                            <p:strVal val="#ppt_h"/>
                                          </p:val>
                                        </p:tav>
                                      </p:tavLst>
                                    </p:anim>
                                    <p:anim calcmode="lin" valueType="num">
                                      <p:cBhvr>
                                        <p:cTn id="77" dur="750" fill="hold"/>
                                        <p:tgtEl>
                                          <p:spTgt spid="25"/>
                                        </p:tgtEl>
                                        <p:attrNameLst>
                                          <p:attrName>ppt_x</p:attrName>
                                        </p:attrNameLst>
                                      </p:cBhvr>
                                      <p:tavLst>
                                        <p:tav tm="0">
                                          <p:val>
                                            <p:fltVal val="0.5"/>
                                          </p:val>
                                        </p:tav>
                                        <p:tav tm="100000">
                                          <p:val>
                                            <p:strVal val="#ppt_x"/>
                                          </p:val>
                                        </p:tav>
                                      </p:tavLst>
                                    </p:anim>
                                    <p:anim calcmode="lin" valueType="num">
                                      <p:cBhvr>
                                        <p:cTn id="78" dur="750" fill="hold"/>
                                        <p:tgtEl>
                                          <p:spTgt spid="25"/>
                                        </p:tgtEl>
                                        <p:attrNameLst>
                                          <p:attrName>ppt_y</p:attrName>
                                        </p:attrNameLst>
                                      </p:cBhvr>
                                      <p:tavLst>
                                        <p:tav tm="0">
                                          <p:val>
                                            <p:fltVal val="0.5"/>
                                          </p:val>
                                        </p:tav>
                                        <p:tav tm="100000">
                                          <p:val>
                                            <p:strVal val="#ppt_y"/>
                                          </p:val>
                                        </p:tav>
                                      </p:tavLst>
                                    </p:anim>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750"/>
                                        <p:tgtEl>
                                          <p:spTgt spid="3"/>
                                        </p:tgtEl>
                                      </p:cBhvr>
                                    </p:animEffect>
                                  </p:childTnLst>
                                </p:cTn>
                              </p:par>
                              <p:par>
                                <p:cTn id="83" presetID="35" presetClass="path" presetSubtype="0" fill="hold" nodeType="withEffect">
                                  <p:stCondLst>
                                    <p:cond delay="0"/>
                                  </p:stCondLst>
                                  <p:childTnLst>
                                    <p:animMotion origin="layout" path="M -0.08151 7.40741E-7 L -3.54167E-6 7.40741E-7 " pathEditMode="relative" rAng="0" ptsTypes="AA">
                                      <p:cBhvr>
                                        <p:cTn id="84" dur="750" fill="hold"/>
                                        <p:tgtEl>
                                          <p:spTgt spid="3"/>
                                        </p:tgtEl>
                                        <p:attrNameLst>
                                          <p:attrName>ppt_x</p:attrName>
                                          <p:attrName>ppt_y</p:attrName>
                                        </p:attrNameLst>
                                      </p:cBhvr>
                                      <p:rCtr x="4076" y="0"/>
                                    </p:animMotion>
                                  </p:childTnLst>
                                </p:cTn>
                              </p:par>
                              <p:par>
                                <p:cTn id="85" presetID="10" presetClass="entr" presetSubtype="0" fill="hold" nodeType="withEffect">
                                  <p:stCondLst>
                                    <p:cond delay="100"/>
                                  </p:stCondLst>
                                  <p:childTnLst>
                                    <p:set>
                                      <p:cBhvr>
                                        <p:cTn id="86" dur="1" fill="hold">
                                          <p:stCondLst>
                                            <p:cond delay="0"/>
                                          </p:stCondLst>
                                        </p:cTn>
                                        <p:tgtEl>
                                          <p:spTgt spid="42"/>
                                        </p:tgtEl>
                                        <p:attrNameLst>
                                          <p:attrName>style.visibility</p:attrName>
                                        </p:attrNameLst>
                                      </p:cBhvr>
                                      <p:to>
                                        <p:strVal val="visible"/>
                                      </p:to>
                                    </p:set>
                                    <p:animEffect transition="in" filter="fade">
                                      <p:cBhvr>
                                        <p:cTn id="87" dur="750"/>
                                        <p:tgtEl>
                                          <p:spTgt spid="42"/>
                                        </p:tgtEl>
                                      </p:cBhvr>
                                    </p:animEffect>
                                  </p:childTnLst>
                                </p:cTn>
                              </p:par>
                              <p:par>
                                <p:cTn id="88" presetID="35" presetClass="path" presetSubtype="0" fill="hold" nodeType="withEffect">
                                  <p:stCondLst>
                                    <p:cond delay="100"/>
                                  </p:stCondLst>
                                  <p:childTnLst>
                                    <p:animMotion origin="layout" path="M -3.95833E-6 0.06736 L -3.95833E-6 -1.48148E-6 " pathEditMode="relative" rAng="0" ptsTypes="AA">
                                      <p:cBhvr>
                                        <p:cTn id="89" dur="750" fill="hold"/>
                                        <p:tgtEl>
                                          <p:spTgt spid="42"/>
                                        </p:tgtEl>
                                        <p:attrNameLst>
                                          <p:attrName>ppt_x</p:attrName>
                                          <p:attrName>ppt_y</p:attrName>
                                        </p:attrNameLst>
                                      </p:cBhvr>
                                      <p:rCtr x="0" y="-3380"/>
                                    </p:animMotion>
                                  </p:childTnLst>
                                </p:cTn>
                              </p:par>
                              <p:par>
                                <p:cTn id="90" presetID="10" presetClass="entr" presetSubtype="0" fill="hold" nodeType="withEffect">
                                  <p:stCondLst>
                                    <p:cond delay="20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750"/>
                                        <p:tgtEl>
                                          <p:spTgt spid="45"/>
                                        </p:tgtEl>
                                      </p:cBhvr>
                                    </p:animEffect>
                                  </p:childTnLst>
                                </p:cTn>
                              </p:par>
                              <p:par>
                                <p:cTn id="93" presetID="35" presetClass="path" presetSubtype="0" fill="hold" nodeType="withEffect">
                                  <p:stCondLst>
                                    <p:cond delay="200"/>
                                  </p:stCondLst>
                                  <p:childTnLst>
                                    <p:animMotion origin="layout" path="M -3.33333E-6 -0.06342 L -3.33333E-6 -3.7037E-6 " pathEditMode="relative" rAng="0" ptsTypes="AA">
                                      <p:cBhvr>
                                        <p:cTn id="94" dur="750" fill="hold"/>
                                        <p:tgtEl>
                                          <p:spTgt spid="45"/>
                                        </p:tgtEl>
                                        <p:attrNameLst>
                                          <p:attrName>ppt_x</p:attrName>
                                          <p:attrName>ppt_y</p:attrName>
                                        </p:attrNameLst>
                                      </p:cBhvr>
                                      <p:rCtr x="0" y="3171"/>
                                    </p:animMotion>
                                  </p:childTnLst>
                                </p:cTn>
                              </p:par>
                              <p:par>
                                <p:cTn id="95" presetID="10" presetClass="entr" presetSubtype="0" fill="hold" nodeType="withEffect">
                                  <p:stCondLst>
                                    <p:cond delay="30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750"/>
                                        <p:tgtEl>
                                          <p:spTgt spid="51"/>
                                        </p:tgtEl>
                                      </p:cBhvr>
                                    </p:animEffect>
                                  </p:childTnLst>
                                </p:cTn>
                              </p:par>
                              <p:par>
                                <p:cTn id="98" presetID="35" presetClass="path" presetSubtype="0" fill="hold" nodeType="withEffect">
                                  <p:stCondLst>
                                    <p:cond delay="300"/>
                                  </p:stCondLst>
                                  <p:childTnLst>
                                    <p:animMotion origin="layout" path="M -3.95833E-6 0.06736 L -3.95833E-6 -1.48148E-6 " pathEditMode="relative" rAng="0" ptsTypes="AA">
                                      <p:cBhvr>
                                        <p:cTn id="99" dur="750" fill="hold"/>
                                        <p:tgtEl>
                                          <p:spTgt spid="51"/>
                                        </p:tgtEl>
                                        <p:attrNameLst>
                                          <p:attrName>ppt_x</p:attrName>
                                          <p:attrName>ppt_y</p:attrName>
                                        </p:attrNameLst>
                                      </p:cBhvr>
                                      <p:rCtr x="0" y="-3380"/>
                                    </p:animMotion>
                                  </p:childTnLst>
                                </p:cTn>
                              </p:par>
                              <p:par>
                                <p:cTn id="100" presetID="10" presetClass="entr" presetSubtype="0" fill="hold" nodeType="withEffect">
                                  <p:stCondLst>
                                    <p:cond delay="40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750"/>
                                        <p:tgtEl>
                                          <p:spTgt spid="39"/>
                                        </p:tgtEl>
                                      </p:cBhvr>
                                    </p:animEffect>
                                  </p:childTnLst>
                                </p:cTn>
                              </p:par>
                              <p:par>
                                <p:cTn id="103" presetID="35" presetClass="path" presetSubtype="0" fill="hold" nodeType="withEffect">
                                  <p:stCondLst>
                                    <p:cond delay="400"/>
                                  </p:stCondLst>
                                  <p:childTnLst>
                                    <p:animMotion origin="layout" path="M -3.95833E-6 0.06736 L -3.95833E-6 -1.48148E-6 " pathEditMode="relative" rAng="0" ptsTypes="AA">
                                      <p:cBhvr>
                                        <p:cTn id="104" dur="750" fill="hold"/>
                                        <p:tgtEl>
                                          <p:spTgt spid="39"/>
                                        </p:tgtEl>
                                        <p:attrNameLst>
                                          <p:attrName>ppt_x</p:attrName>
                                          <p:attrName>ppt_y</p:attrName>
                                        </p:attrNameLst>
                                      </p:cBhvr>
                                      <p:rCtr x="0" y="-3380"/>
                                    </p:animMotion>
                                  </p:childTnLst>
                                </p:cTn>
                              </p:par>
                              <p:par>
                                <p:cTn id="105" presetID="10" presetClass="entr" presetSubtype="0" fill="hold" nodeType="withEffect">
                                  <p:stCondLst>
                                    <p:cond delay="50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750"/>
                                        <p:tgtEl>
                                          <p:spTgt spid="48"/>
                                        </p:tgtEl>
                                      </p:cBhvr>
                                    </p:animEffect>
                                  </p:childTnLst>
                                </p:cTn>
                              </p:par>
                              <p:par>
                                <p:cTn id="108" presetID="35" presetClass="path" presetSubtype="0" fill="hold" nodeType="withEffect">
                                  <p:stCondLst>
                                    <p:cond delay="500"/>
                                  </p:stCondLst>
                                  <p:childTnLst>
                                    <p:animMotion origin="layout" path="M -4.79167E-6 -0.05949 L -4.79167E-6 -2.22222E-6 " pathEditMode="relative" rAng="0" ptsTypes="AA">
                                      <p:cBhvr>
                                        <p:cTn id="109" dur="750" fill="hold"/>
                                        <p:tgtEl>
                                          <p:spTgt spid="48"/>
                                        </p:tgtEl>
                                        <p:attrNameLst>
                                          <p:attrName>ppt_x</p:attrName>
                                          <p:attrName>ppt_y</p:attrName>
                                        </p:attrNameLst>
                                      </p:cBhvr>
                                      <p:rCtr x="0" y="2963"/>
                                    </p:animMotion>
                                  </p:childTnLst>
                                </p:cTn>
                              </p:par>
                              <p:par>
                                <p:cTn id="110" presetID="10" presetClass="entr" presetSubtype="0" fill="hold" nodeType="withEffect">
                                  <p:stCondLst>
                                    <p:cond delay="60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750"/>
                                        <p:tgtEl>
                                          <p:spTgt spid="10"/>
                                        </p:tgtEl>
                                      </p:cBhvr>
                                    </p:animEffect>
                                  </p:childTnLst>
                                </p:cTn>
                              </p:par>
                              <p:par>
                                <p:cTn id="113" presetID="35" presetClass="path" presetSubtype="0" fill="hold" nodeType="withEffect">
                                  <p:stCondLst>
                                    <p:cond delay="600"/>
                                  </p:stCondLst>
                                  <p:childTnLst>
                                    <p:animMotion origin="layout" path="M -3.95833E-6 0.06736 L -3.95833E-6 -1.48148E-6 " pathEditMode="relative" rAng="0" ptsTypes="AA">
                                      <p:cBhvr>
                                        <p:cTn id="114" dur="750" fill="hold"/>
                                        <p:tgtEl>
                                          <p:spTgt spid="10"/>
                                        </p:tgtEl>
                                        <p:attrNameLst>
                                          <p:attrName>ppt_x</p:attrName>
                                          <p:attrName>ppt_y</p:attrName>
                                        </p:attrNameLst>
                                      </p:cBhvr>
                                      <p:rCtr x="0" y="-3380"/>
                                    </p:animMotion>
                                  </p:childTnLst>
                                </p:cTn>
                              </p:par>
                              <p:par>
                                <p:cTn id="115" presetID="10" presetClass="entr" presetSubtype="0" fill="hold" nodeType="withEffect">
                                  <p:stCondLst>
                                    <p:cond delay="70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750"/>
                                        <p:tgtEl>
                                          <p:spTgt spid="9"/>
                                        </p:tgtEl>
                                      </p:cBhvr>
                                    </p:animEffect>
                                  </p:childTnLst>
                                </p:cTn>
                              </p:par>
                              <p:par>
                                <p:cTn id="118" presetID="35" presetClass="path" presetSubtype="0" fill="hold" nodeType="withEffect">
                                  <p:stCondLst>
                                    <p:cond delay="700"/>
                                  </p:stCondLst>
                                  <p:childTnLst>
                                    <p:animMotion origin="layout" path="M 4.58333E-6 -0.07199 L 4.58333E-6 -2.22222E-6 " pathEditMode="relative" rAng="0" ptsTypes="AA">
                                      <p:cBhvr>
                                        <p:cTn id="119" dur="750" fill="hold"/>
                                        <p:tgtEl>
                                          <p:spTgt spid="9"/>
                                        </p:tgtEl>
                                        <p:attrNameLst>
                                          <p:attrName>ppt_x</p:attrName>
                                          <p:attrName>ppt_y</p:attrName>
                                        </p:attrNameLst>
                                      </p:cBhvr>
                                      <p:rCtr x="0" y="3588"/>
                                    </p:animMotion>
                                  </p:childTnLst>
                                </p:cTn>
                              </p:par>
                              <p:par>
                                <p:cTn id="120" presetID="10" presetClass="entr" presetSubtype="0" fill="hold" nodeType="withEffect">
                                  <p:stCondLst>
                                    <p:cond delay="800"/>
                                  </p:stCondLst>
                                  <p:childTnLst>
                                    <p:set>
                                      <p:cBhvr>
                                        <p:cTn id="121" dur="1" fill="hold">
                                          <p:stCondLst>
                                            <p:cond delay="0"/>
                                          </p:stCondLst>
                                        </p:cTn>
                                        <p:tgtEl>
                                          <p:spTgt spid="63"/>
                                        </p:tgtEl>
                                        <p:attrNameLst>
                                          <p:attrName>style.visibility</p:attrName>
                                        </p:attrNameLst>
                                      </p:cBhvr>
                                      <p:to>
                                        <p:strVal val="visible"/>
                                      </p:to>
                                    </p:set>
                                    <p:animEffect transition="in" filter="fade">
                                      <p:cBhvr>
                                        <p:cTn id="122" dur="750"/>
                                        <p:tgtEl>
                                          <p:spTgt spid="63"/>
                                        </p:tgtEl>
                                      </p:cBhvr>
                                    </p:animEffect>
                                  </p:childTnLst>
                                </p:cTn>
                              </p:par>
                              <p:par>
                                <p:cTn id="123" presetID="35" presetClass="path" presetSubtype="0" fill="hold" nodeType="withEffect">
                                  <p:stCondLst>
                                    <p:cond delay="800"/>
                                  </p:stCondLst>
                                  <p:childTnLst>
                                    <p:animMotion origin="layout" path="M -3.95833E-6 0.06736 L -3.95833E-6 -1.48148E-6 " pathEditMode="relative" rAng="0" ptsTypes="AA">
                                      <p:cBhvr>
                                        <p:cTn id="124" dur="750" fill="hold"/>
                                        <p:tgtEl>
                                          <p:spTgt spid="63"/>
                                        </p:tgtEl>
                                        <p:attrNameLst>
                                          <p:attrName>ppt_x</p:attrName>
                                          <p:attrName>ppt_y</p:attrName>
                                        </p:attrNameLst>
                                      </p:cBhvr>
                                      <p:rCtr x="0" y="-3380"/>
                                    </p:animMotion>
                                  </p:childTnLst>
                                </p:cTn>
                              </p:par>
                              <p:par>
                                <p:cTn id="125" presetID="10" presetClass="entr" presetSubtype="0" fill="hold" nodeType="withEffect">
                                  <p:stCondLst>
                                    <p:cond delay="900"/>
                                  </p:stCondLst>
                                  <p:childTnLst>
                                    <p:set>
                                      <p:cBhvr>
                                        <p:cTn id="126" dur="1" fill="hold">
                                          <p:stCondLst>
                                            <p:cond delay="0"/>
                                          </p:stCondLst>
                                        </p:cTn>
                                        <p:tgtEl>
                                          <p:spTgt spid="60"/>
                                        </p:tgtEl>
                                        <p:attrNameLst>
                                          <p:attrName>style.visibility</p:attrName>
                                        </p:attrNameLst>
                                      </p:cBhvr>
                                      <p:to>
                                        <p:strVal val="visible"/>
                                      </p:to>
                                    </p:set>
                                    <p:animEffect transition="in" filter="fade">
                                      <p:cBhvr>
                                        <p:cTn id="127" dur="750"/>
                                        <p:tgtEl>
                                          <p:spTgt spid="60"/>
                                        </p:tgtEl>
                                      </p:cBhvr>
                                    </p:animEffect>
                                  </p:childTnLst>
                                </p:cTn>
                              </p:par>
                              <p:par>
                                <p:cTn id="128" presetID="35" presetClass="path" presetSubtype="0" fill="hold" nodeType="withEffect">
                                  <p:stCondLst>
                                    <p:cond delay="900"/>
                                  </p:stCondLst>
                                  <p:childTnLst>
                                    <p:animMotion origin="layout" path="M -3.95833E-6 0.06736 L -3.95833E-6 -1.48148E-6 " pathEditMode="relative" rAng="0" ptsTypes="AA">
                                      <p:cBhvr>
                                        <p:cTn id="129" dur="750" fill="hold"/>
                                        <p:tgtEl>
                                          <p:spTgt spid="60"/>
                                        </p:tgtEl>
                                        <p:attrNameLst>
                                          <p:attrName>ppt_x</p:attrName>
                                          <p:attrName>ppt_y</p:attrName>
                                        </p:attrNameLst>
                                      </p:cBhvr>
                                      <p:rCtr x="0" y="-3380"/>
                                    </p:animMotion>
                                  </p:childTnLst>
                                </p:cTn>
                              </p:par>
                              <p:par>
                                <p:cTn id="130" presetID="10" presetClass="entr" presetSubtype="0" fill="hold" nodeType="withEffect">
                                  <p:stCondLst>
                                    <p:cond delay="100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750"/>
                                        <p:tgtEl>
                                          <p:spTgt spid="57"/>
                                        </p:tgtEl>
                                      </p:cBhvr>
                                    </p:animEffect>
                                  </p:childTnLst>
                                </p:cTn>
                              </p:par>
                              <p:par>
                                <p:cTn id="133" presetID="35" presetClass="path" presetSubtype="0" fill="hold" nodeType="withEffect">
                                  <p:stCondLst>
                                    <p:cond delay="1000"/>
                                  </p:stCondLst>
                                  <p:childTnLst>
                                    <p:animMotion origin="layout" path="M 0.08164 1.48148E-6 L -4.16667E-7 1.48148E-6 " pathEditMode="relative" rAng="0" ptsTypes="AA">
                                      <p:cBhvr>
                                        <p:cTn id="134" dur="750" fill="hold"/>
                                        <p:tgtEl>
                                          <p:spTgt spid="57"/>
                                        </p:tgtEl>
                                        <p:attrNameLst>
                                          <p:attrName>ppt_x</p:attrName>
                                          <p:attrName>ppt_y</p:attrName>
                                        </p:attrNameLst>
                                      </p:cBhvr>
                                      <p:rCtr x="-4089" y="0"/>
                                    </p:animMotion>
                                  </p:childTnLst>
                                </p:cTn>
                              </p:par>
                            </p:childTnLst>
                          </p:cTn>
                        </p:par>
                        <p:par>
                          <p:cTn id="135" fill="hold">
                            <p:stCondLst>
                              <p:cond delay="3000"/>
                            </p:stCondLst>
                            <p:childTnLst>
                              <p:par>
                                <p:cTn id="136" presetID="10" presetClass="entr" presetSubtype="0"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Effect transition="in" filter="fade">
                                      <p:cBhvr>
                                        <p:cTn id="138" dur="1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2" grpId="0" animBg="1"/>
      <p:bldP spid="14" grpId="0" animBg="1"/>
      <p:bldP spid="15" grpId="0" animBg="1"/>
      <p:bldP spid="16" grpId="0" animBg="1"/>
      <p:bldP spid="17" grpId="0" animBg="1"/>
      <p:bldP spid="19" grpId="0" animBg="1"/>
      <p:bldP spid="21" grpId="0" animBg="1"/>
      <p:bldP spid="23" grpId="0" animBg="1"/>
      <p:bldP spid="24" grpId="0" animBg="1"/>
      <p:bldP spid="25" grpId="0" animBg="1"/>
      <p:bldP spid="66"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圆角 70"/>
          <p:cNvSpPr/>
          <p:nvPr/>
        </p:nvSpPr>
        <p:spPr>
          <a:xfrm>
            <a:off x="9163842" y="5582436"/>
            <a:ext cx="1800000" cy="648000"/>
          </a:xfrm>
          <a:prstGeom prst="roundRect">
            <a:avLst>
              <a:gd name="adj" fmla="val 0"/>
            </a:avLst>
          </a:prstGeom>
          <a:noFill/>
          <a:ln w="2222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zh-CN" altLang="en-US" sz="2000">
                <a:solidFill>
                  <a:schemeClr val="tx1">
                    <a:lumMod val="65000"/>
                    <a:lumOff val="35000"/>
                  </a:schemeClr>
                </a:solidFill>
                <a:cs typeface="+mn-ea"/>
                <a:sym typeface="+mn-lt"/>
              </a:rPr>
              <a:t>此次活动重点</a:t>
            </a:r>
            <a:endParaRPr kumimoji="1" lang="zh-TW" altLang="en-US" sz="2000" dirty="0">
              <a:solidFill>
                <a:schemeClr val="tx1">
                  <a:lumMod val="65000"/>
                  <a:lumOff val="35000"/>
                </a:schemeClr>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现状流程</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30"/>
          <p:cNvSpPr>
            <a:spLocks noChangeArrowheads="1"/>
          </p:cNvSpPr>
          <p:nvPr/>
        </p:nvSpPr>
        <p:spPr bwMode="auto">
          <a:xfrm>
            <a:off x="4409281" y="1429716"/>
            <a:ext cx="4177281" cy="792162"/>
          </a:xfrm>
          <a:prstGeom prst="rect">
            <a:avLst/>
          </a:prstGeom>
          <a:solidFill>
            <a:srgbClr val="F15F46"/>
          </a:solidFill>
          <a:ln w="19050" algn="ctr">
            <a:no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kumimoji="1" lang="zh-CN" altLang="en-US" sz="2400" dirty="0">
                <a:solidFill>
                  <a:schemeClr val="bg1"/>
                </a:solidFill>
                <a:latin typeface="+mn-lt"/>
                <a:ea typeface="+mn-ea"/>
                <a:cs typeface="+mn-ea"/>
                <a:sym typeface="+mn-lt"/>
              </a:rPr>
              <a:t>床边综合能力流程图</a:t>
            </a:r>
          </a:p>
        </p:txBody>
      </p:sp>
      <p:sp>
        <p:nvSpPr>
          <p:cNvPr id="34" name="矩形: 圆角 33"/>
          <p:cNvSpPr/>
          <p:nvPr/>
        </p:nvSpPr>
        <p:spPr>
          <a:xfrm>
            <a:off x="2032000" y="3049760"/>
            <a:ext cx="1800000" cy="648000"/>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了解病情</a:t>
            </a:r>
            <a:endParaRPr lang="zh-TW" altLang="en-US" sz="2000" dirty="0">
              <a:solidFill>
                <a:schemeClr val="bg1"/>
              </a:solidFill>
              <a:cs typeface="+mn-ea"/>
              <a:sym typeface="+mn-lt"/>
            </a:endParaRPr>
          </a:p>
        </p:txBody>
      </p:sp>
      <p:sp>
        <p:nvSpPr>
          <p:cNvPr id="35" name="矩形: 圆角 34"/>
          <p:cNvSpPr/>
          <p:nvPr/>
        </p:nvSpPr>
        <p:spPr>
          <a:xfrm>
            <a:off x="4409281"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汇报病历</a:t>
            </a:r>
            <a:endParaRPr lang="zh-TW" altLang="en-US" sz="2000" dirty="0">
              <a:solidFill>
                <a:schemeClr val="bg1"/>
              </a:solidFill>
              <a:cs typeface="+mn-ea"/>
              <a:sym typeface="+mn-lt"/>
            </a:endParaRPr>
          </a:p>
        </p:txBody>
      </p:sp>
      <p:sp>
        <p:nvSpPr>
          <p:cNvPr id="36" name="矩形: 圆角 35"/>
          <p:cNvSpPr/>
          <p:nvPr/>
        </p:nvSpPr>
        <p:spPr>
          <a:xfrm>
            <a:off x="6786562"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主要护理问题</a:t>
            </a:r>
            <a:endParaRPr lang="zh-TW" altLang="en-US" sz="2000" dirty="0">
              <a:solidFill>
                <a:schemeClr val="bg1"/>
              </a:solidFill>
              <a:cs typeface="+mn-ea"/>
              <a:sym typeface="+mn-lt"/>
            </a:endParaRPr>
          </a:p>
        </p:txBody>
      </p:sp>
      <p:sp>
        <p:nvSpPr>
          <p:cNvPr id="37" name="矩形: 圆角 36"/>
          <p:cNvSpPr/>
          <p:nvPr/>
        </p:nvSpPr>
        <p:spPr>
          <a:xfrm>
            <a:off x="9163843" y="3049760"/>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护理措施</a:t>
            </a:r>
            <a:endParaRPr lang="zh-TW" altLang="en-US" sz="2000" dirty="0">
              <a:solidFill>
                <a:schemeClr val="bg1"/>
              </a:solidFill>
              <a:cs typeface="+mn-ea"/>
              <a:sym typeface="+mn-lt"/>
            </a:endParaRPr>
          </a:p>
        </p:txBody>
      </p:sp>
      <p:sp>
        <p:nvSpPr>
          <p:cNvPr id="38" name="矩形: 圆角 37"/>
          <p:cNvSpPr/>
          <p:nvPr/>
        </p:nvSpPr>
        <p:spPr>
          <a:xfrm>
            <a:off x="2032000"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健康教育</a:t>
            </a:r>
            <a:endParaRPr lang="zh-TW" altLang="en-US" sz="2000" dirty="0">
              <a:solidFill>
                <a:schemeClr val="bg1"/>
              </a:solidFill>
              <a:cs typeface="+mn-ea"/>
              <a:sym typeface="+mn-lt"/>
            </a:endParaRPr>
          </a:p>
        </p:txBody>
      </p:sp>
      <p:sp>
        <p:nvSpPr>
          <p:cNvPr id="39" name="矩形: 圆角 38"/>
          <p:cNvSpPr/>
          <p:nvPr/>
        </p:nvSpPr>
        <p:spPr>
          <a:xfrm>
            <a:off x="4409281"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基础护理</a:t>
            </a:r>
            <a:endParaRPr lang="zh-TW" altLang="en-US" sz="2000" dirty="0">
              <a:solidFill>
                <a:schemeClr val="bg1"/>
              </a:solidFill>
              <a:cs typeface="+mn-ea"/>
              <a:sym typeface="+mn-lt"/>
            </a:endParaRPr>
          </a:p>
        </p:txBody>
      </p:sp>
      <p:sp>
        <p:nvSpPr>
          <p:cNvPr id="40" name="矩形: 圆角 39"/>
          <p:cNvSpPr/>
          <p:nvPr/>
        </p:nvSpPr>
        <p:spPr>
          <a:xfrm>
            <a:off x="6786562"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专科护理</a:t>
            </a:r>
            <a:endParaRPr lang="zh-TW" altLang="en-US" sz="2000" dirty="0">
              <a:solidFill>
                <a:schemeClr val="bg1"/>
              </a:solidFill>
              <a:cs typeface="+mn-ea"/>
              <a:sym typeface="+mn-lt"/>
            </a:endParaRPr>
          </a:p>
        </p:txBody>
      </p:sp>
      <p:sp>
        <p:nvSpPr>
          <p:cNvPr id="41" name="矩形: 圆角 40"/>
          <p:cNvSpPr/>
          <p:nvPr/>
        </p:nvSpPr>
        <p:spPr>
          <a:xfrm>
            <a:off x="9163843" y="4316098"/>
            <a:ext cx="1800000" cy="648000"/>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护理并发症</a:t>
            </a:r>
            <a:endParaRPr lang="zh-TW" altLang="en-US" sz="2000" dirty="0">
              <a:solidFill>
                <a:schemeClr val="bg1"/>
              </a:solidFill>
              <a:cs typeface="+mn-ea"/>
              <a:sym typeface="+mn-lt"/>
            </a:endParaRPr>
          </a:p>
        </p:txBody>
      </p:sp>
      <p:sp>
        <p:nvSpPr>
          <p:cNvPr id="42" name="矩形: 圆角 41"/>
          <p:cNvSpPr/>
          <p:nvPr/>
        </p:nvSpPr>
        <p:spPr>
          <a:xfrm>
            <a:off x="4409281" y="5582436"/>
            <a:ext cx="1800000" cy="648000"/>
          </a:xfrm>
          <a:prstGeom prst="roundRect">
            <a:avLst>
              <a:gd name="adj" fmla="val 0"/>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护理记录</a:t>
            </a:r>
            <a:endParaRPr lang="zh-TW" altLang="en-US" sz="2000" dirty="0">
              <a:solidFill>
                <a:schemeClr val="bg1"/>
              </a:solidFill>
              <a:cs typeface="+mn-ea"/>
              <a:sym typeface="+mn-lt"/>
            </a:endParaRPr>
          </a:p>
        </p:txBody>
      </p:sp>
      <p:sp>
        <p:nvSpPr>
          <p:cNvPr id="43" name="矩形: 圆角 42"/>
          <p:cNvSpPr/>
          <p:nvPr/>
        </p:nvSpPr>
        <p:spPr>
          <a:xfrm>
            <a:off x="6786562" y="5582436"/>
            <a:ext cx="1800000" cy="648000"/>
          </a:xfrm>
          <a:prstGeom prst="roundRect">
            <a:avLst>
              <a:gd name="adj" fmla="val 0"/>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000" dirty="0">
                <a:solidFill>
                  <a:schemeClr val="bg1"/>
                </a:solidFill>
                <a:cs typeface="+mn-ea"/>
                <a:sym typeface="+mn-lt"/>
              </a:rPr>
              <a:t>总结</a:t>
            </a:r>
            <a:endParaRPr lang="zh-TW" altLang="en-US" sz="2000" dirty="0">
              <a:solidFill>
                <a:schemeClr val="bg1"/>
              </a:solidFill>
              <a:cs typeface="+mn-ea"/>
              <a:sym typeface="+mn-lt"/>
            </a:endParaRPr>
          </a:p>
        </p:txBody>
      </p:sp>
      <p:sp>
        <p:nvSpPr>
          <p:cNvPr id="44" name="右箭头 8"/>
          <p:cNvSpPr/>
          <p:nvPr/>
        </p:nvSpPr>
        <p:spPr>
          <a:xfrm rot="5400000">
            <a:off x="6206570" y="2344106"/>
            <a:ext cx="582702" cy="442979"/>
          </a:xfrm>
          <a:prstGeom prst="rightArrow">
            <a:avLst>
              <a:gd name="adj1" fmla="val 51972"/>
              <a:gd name="adj2" fmla="val 81695"/>
            </a:avLst>
          </a:prstGeom>
          <a:gradFill>
            <a:gsLst>
              <a:gs pos="0">
                <a:schemeClr val="bg1">
                  <a:lumMod val="75000"/>
                  <a:alpha val="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5" name="箭头: 燕尾形 44"/>
          <p:cNvSpPr/>
          <p:nvPr/>
        </p:nvSpPr>
        <p:spPr>
          <a:xfrm>
            <a:off x="3946809"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6" name="箭头: 燕尾形 45"/>
          <p:cNvSpPr/>
          <p:nvPr/>
        </p:nvSpPr>
        <p:spPr>
          <a:xfrm>
            <a:off x="6324090"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7" name="箭头: 燕尾形 46"/>
          <p:cNvSpPr/>
          <p:nvPr/>
        </p:nvSpPr>
        <p:spPr>
          <a:xfrm>
            <a:off x="8701371" y="3229940"/>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8" name="箭头: 燕尾形 47"/>
          <p:cNvSpPr/>
          <p:nvPr/>
        </p:nvSpPr>
        <p:spPr>
          <a:xfrm rot="5400000">
            <a:off x="9890011" y="3826747"/>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49" name="箭头: 燕尾形 48"/>
          <p:cNvSpPr/>
          <p:nvPr/>
        </p:nvSpPr>
        <p:spPr>
          <a:xfrm rot="10800000">
            <a:off x="8701371"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0" name="箭头: 燕尾形 49"/>
          <p:cNvSpPr/>
          <p:nvPr/>
        </p:nvSpPr>
        <p:spPr>
          <a:xfrm rot="10800000">
            <a:off x="6324089"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1" name="箭头: 燕尾形 50"/>
          <p:cNvSpPr/>
          <p:nvPr/>
        </p:nvSpPr>
        <p:spPr>
          <a:xfrm rot="10800000">
            <a:off x="3946808" y="4465645"/>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59" name="任意多边形: 形状 58"/>
          <p:cNvSpPr/>
          <p:nvPr/>
        </p:nvSpPr>
        <p:spPr>
          <a:xfrm>
            <a:off x="2819558" y="5137322"/>
            <a:ext cx="1338105" cy="949157"/>
          </a:xfrm>
          <a:custGeom>
            <a:avLst/>
            <a:gdLst>
              <a:gd name="connsiteX0" fmla="*/ 0 w 1338105"/>
              <a:gd name="connsiteY0" fmla="*/ 0 h 949157"/>
              <a:gd name="connsiteX1" fmla="*/ 113400 w 1338105"/>
              <a:gd name="connsiteY1" fmla="*/ 109889 h 949157"/>
              <a:gd name="connsiteX2" fmla="*/ 226800 w 1338105"/>
              <a:gd name="connsiteY2" fmla="*/ 0 h 949157"/>
              <a:gd name="connsiteX3" fmla="*/ 226800 w 1338105"/>
              <a:gd name="connsiteY3" fmla="*/ 141909 h 949157"/>
              <a:gd name="connsiteX4" fmla="*/ 226414 w 1338105"/>
              <a:gd name="connsiteY4" fmla="*/ 141909 h 949157"/>
              <a:gd name="connsiteX5" fmla="*/ 226414 w 1338105"/>
              <a:gd name="connsiteY5" fmla="*/ 680256 h 949157"/>
              <a:gd name="connsiteX6" fmla="*/ 1184621 w 1338105"/>
              <a:gd name="connsiteY6" fmla="*/ 680256 h 949157"/>
              <a:gd name="connsiteX7" fmla="*/ 1184621 w 1338105"/>
              <a:gd name="connsiteY7" fmla="*/ 637769 h 949157"/>
              <a:gd name="connsiteX8" fmla="*/ 1338105 w 1338105"/>
              <a:gd name="connsiteY8" fmla="*/ 793463 h 949157"/>
              <a:gd name="connsiteX9" fmla="*/ 1184621 w 1338105"/>
              <a:gd name="connsiteY9" fmla="*/ 949157 h 949157"/>
              <a:gd name="connsiteX10" fmla="*/ 1184621 w 1338105"/>
              <a:gd name="connsiteY10" fmla="*/ 906669 h 949157"/>
              <a:gd name="connsiteX11" fmla="*/ 1 w 1338105"/>
              <a:gd name="connsiteY11" fmla="*/ 906669 h 949157"/>
              <a:gd name="connsiteX12" fmla="*/ 1 w 1338105"/>
              <a:gd name="connsiteY12" fmla="*/ 141909 h 949157"/>
              <a:gd name="connsiteX13" fmla="*/ 0 w 1338105"/>
              <a:gd name="connsiteY13" fmla="*/ 141909 h 94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8105" h="949157">
                <a:moveTo>
                  <a:pt x="0" y="0"/>
                </a:moveTo>
                <a:lnTo>
                  <a:pt x="113400" y="109889"/>
                </a:lnTo>
                <a:lnTo>
                  <a:pt x="226800" y="0"/>
                </a:lnTo>
                <a:lnTo>
                  <a:pt x="226800" y="141909"/>
                </a:lnTo>
                <a:lnTo>
                  <a:pt x="226414" y="141909"/>
                </a:lnTo>
                <a:lnTo>
                  <a:pt x="226414" y="680256"/>
                </a:lnTo>
                <a:lnTo>
                  <a:pt x="1184621" y="680256"/>
                </a:lnTo>
                <a:lnTo>
                  <a:pt x="1184621" y="637769"/>
                </a:lnTo>
                <a:lnTo>
                  <a:pt x="1338105" y="793463"/>
                </a:lnTo>
                <a:lnTo>
                  <a:pt x="1184621" y="949157"/>
                </a:lnTo>
                <a:lnTo>
                  <a:pt x="1184621" y="906669"/>
                </a:lnTo>
                <a:lnTo>
                  <a:pt x="1" y="906669"/>
                </a:lnTo>
                <a:lnTo>
                  <a:pt x="1" y="141909"/>
                </a:lnTo>
                <a:lnTo>
                  <a:pt x="0" y="141909"/>
                </a:lnTo>
                <a:close/>
              </a:path>
            </a:pathLst>
          </a:custGeom>
          <a:gradFill>
            <a:gsLst>
              <a:gs pos="0">
                <a:schemeClr val="bg1">
                  <a:lumMod val="75000"/>
                  <a:alpha val="25000"/>
                </a:schemeClr>
              </a:gs>
              <a:gs pos="100000">
                <a:schemeClr val="bg1">
                  <a:lumMod val="75000"/>
                </a:schemeClr>
              </a:gs>
            </a:gsLst>
            <a:lin ang="2700000" scaled="0"/>
          </a:gradFill>
          <a:ln w="50800" cap="rnd">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bg1"/>
              </a:solidFill>
              <a:cs typeface="+mn-ea"/>
              <a:sym typeface="+mn-lt"/>
            </a:endParaRPr>
          </a:p>
        </p:txBody>
      </p:sp>
      <p:sp>
        <p:nvSpPr>
          <p:cNvPr id="60" name="箭头: 燕尾形 59"/>
          <p:cNvSpPr/>
          <p:nvPr/>
        </p:nvSpPr>
        <p:spPr>
          <a:xfrm>
            <a:off x="6324090" y="5733401"/>
            <a:ext cx="347663" cy="360363"/>
          </a:xfrm>
          <a:prstGeom prst="notchedRightArrow">
            <a:avLst>
              <a:gd name="adj1" fmla="val 63216"/>
              <a:gd name="adj2" fmla="val 50000"/>
            </a:avLst>
          </a:prstGeom>
          <a:solidFill>
            <a:schemeClr val="bg1">
              <a:lumMod val="7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64" name="任意多边形: 形状 63"/>
          <p:cNvSpPr/>
          <p:nvPr/>
        </p:nvSpPr>
        <p:spPr>
          <a:xfrm>
            <a:off x="1817919" y="2879296"/>
            <a:ext cx="9360000" cy="2258026"/>
          </a:xfrm>
          <a:custGeom>
            <a:avLst/>
            <a:gdLst>
              <a:gd name="connsiteX0" fmla="*/ 2476551 w 9360000"/>
              <a:gd name="connsiteY0" fmla="*/ 0 h 2340000"/>
              <a:gd name="connsiteX1" fmla="*/ 9360000 w 9360000"/>
              <a:gd name="connsiteY1" fmla="*/ 0 h 2340000"/>
              <a:gd name="connsiteX2" fmla="*/ 9360000 w 9360000"/>
              <a:gd name="connsiteY2" fmla="*/ 2340000 h 2340000"/>
              <a:gd name="connsiteX3" fmla="*/ 0 w 9360000"/>
              <a:gd name="connsiteY3" fmla="*/ 2340000 h 2340000"/>
              <a:gd name="connsiteX4" fmla="*/ 0 w 9360000"/>
              <a:gd name="connsiteY4" fmla="*/ 1320562 h 2340000"/>
              <a:gd name="connsiteX5" fmla="*/ 2476551 w 9360000"/>
              <a:gd name="connsiteY5" fmla="*/ 1320562 h 2340000"/>
              <a:gd name="connsiteX6" fmla="*/ 2476551 w 9360000"/>
              <a:gd name="connsiteY6" fmla="*/ 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0000" h="2340000">
                <a:moveTo>
                  <a:pt x="2476551" y="0"/>
                </a:moveTo>
                <a:lnTo>
                  <a:pt x="9360000" y="0"/>
                </a:lnTo>
                <a:lnTo>
                  <a:pt x="9360000" y="2340000"/>
                </a:lnTo>
                <a:lnTo>
                  <a:pt x="0" y="2340000"/>
                </a:lnTo>
                <a:lnTo>
                  <a:pt x="0" y="1320562"/>
                </a:lnTo>
                <a:lnTo>
                  <a:pt x="2476551" y="1320562"/>
                </a:lnTo>
                <a:lnTo>
                  <a:pt x="2476551" y="0"/>
                </a:lnTo>
                <a:close/>
              </a:path>
            </a:pathLst>
          </a:custGeom>
          <a:noFill/>
          <a:ln w="22225" cap="rnd">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cxnSp>
        <p:nvCxnSpPr>
          <p:cNvPr id="67" name="直接箭头连接符 66"/>
          <p:cNvCxnSpPr>
            <a:endCxn id="71" idx="0"/>
          </p:cNvCxnSpPr>
          <p:nvPr/>
        </p:nvCxnSpPr>
        <p:spPr>
          <a:xfrm>
            <a:off x="10063842" y="5146847"/>
            <a:ext cx="0" cy="435589"/>
          </a:xfrm>
          <a:prstGeom prst="straightConnector1">
            <a:avLst/>
          </a:prstGeom>
          <a:ln w="22225">
            <a:solidFill>
              <a:schemeClr val="bg1">
                <a:lumMod val="50000"/>
              </a:schemeClr>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anim calcmode="lin" valueType="num">
                                      <p:cBhvr>
                                        <p:cTn id="8" dur="750" fill="hold"/>
                                        <p:tgtEl>
                                          <p:spTgt spid="30"/>
                                        </p:tgtEl>
                                        <p:attrNameLst>
                                          <p:attrName>ppt_x</p:attrName>
                                        </p:attrNameLst>
                                      </p:cBhvr>
                                      <p:tavLst>
                                        <p:tav tm="0">
                                          <p:val>
                                            <p:strVal val="#ppt_x"/>
                                          </p:val>
                                        </p:tav>
                                        <p:tav tm="100000">
                                          <p:val>
                                            <p:strVal val="#ppt_x"/>
                                          </p:val>
                                        </p:tav>
                                      </p:tavLst>
                                    </p:anim>
                                    <p:anim calcmode="lin" valueType="num">
                                      <p:cBhvr>
                                        <p:cTn id="9" dur="75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500"/>
                                        <p:tgtEl>
                                          <p:spTgt spid="46"/>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500"/>
                            </p:stCondLst>
                            <p:childTnLst>
                              <p:par>
                                <p:cTn id="47" presetID="22" presetClass="entr" presetSubtype="2"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right)">
                                      <p:cBhvr>
                                        <p:cTn id="49" dur="500"/>
                                        <p:tgtEl>
                                          <p:spTgt spid="41"/>
                                        </p:tgtEl>
                                      </p:cBhvr>
                                    </p:animEffect>
                                  </p:childTnLst>
                                </p:cTn>
                              </p:par>
                            </p:childTnLst>
                          </p:cTn>
                        </p:par>
                        <p:par>
                          <p:cTn id="50" fill="hold">
                            <p:stCondLst>
                              <p:cond delay="6000"/>
                            </p:stCondLst>
                            <p:childTnLst>
                              <p:par>
                                <p:cTn id="51" presetID="22" presetClass="entr" presetSubtype="2"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right)">
                                      <p:cBhvr>
                                        <p:cTn id="53" dur="500"/>
                                        <p:tgtEl>
                                          <p:spTgt spid="49"/>
                                        </p:tgtEl>
                                      </p:cBhvr>
                                    </p:animEffect>
                                  </p:childTnLst>
                                </p:cTn>
                              </p:par>
                            </p:childTnLst>
                          </p:cTn>
                        </p:par>
                        <p:par>
                          <p:cTn id="54" fill="hold">
                            <p:stCondLst>
                              <p:cond delay="6500"/>
                            </p:stCondLst>
                            <p:childTnLst>
                              <p:par>
                                <p:cTn id="55" presetID="22" presetClass="entr" presetSubtype="2"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right)">
                                      <p:cBhvr>
                                        <p:cTn id="57" dur="500"/>
                                        <p:tgtEl>
                                          <p:spTgt spid="40"/>
                                        </p:tgtEl>
                                      </p:cBhvr>
                                    </p:animEffect>
                                  </p:childTnLst>
                                </p:cTn>
                              </p:par>
                            </p:childTnLst>
                          </p:cTn>
                        </p:par>
                        <p:par>
                          <p:cTn id="58" fill="hold">
                            <p:stCondLst>
                              <p:cond delay="7000"/>
                            </p:stCondLst>
                            <p:childTnLst>
                              <p:par>
                                <p:cTn id="59" presetID="2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right)">
                                      <p:cBhvr>
                                        <p:cTn id="61" dur="500"/>
                                        <p:tgtEl>
                                          <p:spTgt spid="50"/>
                                        </p:tgtEl>
                                      </p:cBhvr>
                                    </p:animEffect>
                                  </p:childTnLst>
                                </p:cTn>
                              </p:par>
                            </p:childTnLst>
                          </p:cTn>
                        </p:par>
                        <p:par>
                          <p:cTn id="62" fill="hold">
                            <p:stCondLst>
                              <p:cond delay="7500"/>
                            </p:stCondLst>
                            <p:childTnLst>
                              <p:par>
                                <p:cTn id="63" presetID="22" presetClass="entr" presetSubtype="2"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500"/>
                                        <p:tgtEl>
                                          <p:spTgt spid="39"/>
                                        </p:tgtEl>
                                      </p:cBhvr>
                                    </p:animEffect>
                                  </p:childTnLst>
                                </p:cTn>
                              </p:par>
                            </p:childTnLst>
                          </p:cTn>
                        </p:par>
                        <p:par>
                          <p:cTn id="66" fill="hold">
                            <p:stCondLst>
                              <p:cond delay="8000"/>
                            </p:stCondLst>
                            <p:childTnLst>
                              <p:par>
                                <p:cTn id="67" presetID="22" presetClass="entr" presetSubtype="2"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right)">
                                      <p:cBhvr>
                                        <p:cTn id="69" dur="500"/>
                                        <p:tgtEl>
                                          <p:spTgt spid="51"/>
                                        </p:tgtEl>
                                      </p:cBhvr>
                                    </p:animEffect>
                                  </p:childTnLst>
                                </p:cTn>
                              </p:par>
                            </p:childTnLst>
                          </p:cTn>
                        </p:par>
                        <p:par>
                          <p:cTn id="70" fill="hold">
                            <p:stCondLst>
                              <p:cond delay="8500"/>
                            </p:stCondLst>
                            <p:childTnLst>
                              <p:par>
                                <p:cTn id="71" presetID="22" presetClass="entr" presetSubtype="2"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right)">
                                      <p:cBhvr>
                                        <p:cTn id="73" dur="500"/>
                                        <p:tgtEl>
                                          <p:spTgt spid="38"/>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500"/>
                                        <p:tgtEl>
                                          <p:spTgt spid="59"/>
                                        </p:tgtEl>
                                      </p:cBhvr>
                                    </p:animEffect>
                                  </p:childTnLst>
                                </p:cTn>
                              </p:par>
                            </p:childTnLst>
                          </p:cTn>
                        </p:par>
                        <p:par>
                          <p:cTn id="78" fill="hold">
                            <p:stCondLst>
                              <p:cond delay="9500"/>
                            </p:stCondLst>
                            <p:childTnLst>
                              <p:par>
                                <p:cTn id="79" presetID="22" presetClass="entr" presetSubtype="8"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left)">
                                      <p:cBhvr>
                                        <p:cTn id="81" dur="500"/>
                                        <p:tgtEl>
                                          <p:spTgt spid="42"/>
                                        </p:tgtEl>
                                      </p:cBhvr>
                                    </p:animEffect>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wipe(left)">
                                      <p:cBhvr>
                                        <p:cTn id="85" dur="500"/>
                                        <p:tgtEl>
                                          <p:spTgt spid="60"/>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11000"/>
                            </p:stCondLst>
                            <p:childTnLst>
                              <p:par>
                                <p:cTn id="91" presetID="10"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500"/>
                                        <p:tgtEl>
                                          <p:spTgt spid="64"/>
                                        </p:tgtEl>
                                      </p:cBhvr>
                                    </p:animEffect>
                                  </p:childTnLst>
                                </p:cTn>
                              </p:par>
                              <p:par>
                                <p:cTn id="94" presetID="22" presetClass="entr" presetSubtype="1" fill="hold"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wipe(up)">
                                      <p:cBhvr>
                                        <p:cTn id="96" dur="500"/>
                                        <p:tgtEl>
                                          <p:spTgt spid="67"/>
                                        </p:tgtEl>
                                      </p:cBhvr>
                                    </p:animEffect>
                                  </p:childTnLst>
                                </p:cTn>
                              </p:par>
                            </p:childTnLst>
                          </p:cTn>
                        </p:par>
                        <p:par>
                          <p:cTn id="97" fill="hold">
                            <p:stCondLst>
                              <p:cond delay="11500"/>
                            </p:stCondLst>
                            <p:childTnLst>
                              <p:par>
                                <p:cTn id="98" presetID="16" presetClass="entr" presetSubtype="21" fill="hold" grpId="0" nodeType="after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barn(inVertical)">
                                      <p:cBhvr>
                                        <p:cTn id="100" dur="500"/>
                                        <p:tgtEl>
                                          <p:spTgt spid="71"/>
                                        </p:tgtEl>
                                      </p:cBhvr>
                                    </p:animEffect>
                                  </p:childTnLst>
                                </p:cTn>
                              </p:par>
                            </p:childTnLst>
                          </p:cTn>
                        </p:par>
                        <p:par>
                          <p:cTn id="101" fill="hold">
                            <p:stCondLst>
                              <p:cond delay="12000"/>
                            </p:stCondLst>
                            <p:childTnLst>
                              <p:par>
                                <p:cTn id="102" presetID="10" presetClass="entr" presetSubtype="0" fill="hold" grpId="0" nodeType="after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30"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9" grpId="0" animBg="1"/>
      <p:bldP spid="60" grpId="0" animBg="1"/>
      <p:bldP spid="64"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考核标准</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882503" y="1891525"/>
            <a:ext cx="10426994" cy="377411"/>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考核标准：某某大学第一医院责任护士床边综合能力考核标准（</a:t>
            </a:r>
            <a:r>
              <a:rPr lang="en-US" altLang="zh-CN" sz="1400" dirty="0">
                <a:solidFill>
                  <a:schemeClr val="tx1">
                    <a:lumMod val="65000"/>
                    <a:lumOff val="35000"/>
                  </a:schemeClr>
                </a:solidFill>
                <a:cs typeface="+mn-ea"/>
                <a:sym typeface="+mn-lt"/>
              </a:rPr>
              <a:t>100</a:t>
            </a:r>
            <a:r>
              <a:rPr lang="zh-CN" altLang="en-US" sz="1400" dirty="0">
                <a:solidFill>
                  <a:schemeClr val="tx1">
                    <a:lumMod val="65000"/>
                    <a:lumOff val="35000"/>
                  </a:schemeClr>
                </a:solidFill>
                <a:cs typeface="+mn-ea"/>
                <a:sym typeface="+mn-lt"/>
              </a:rPr>
              <a:t>分），</a:t>
            </a:r>
            <a:r>
              <a:rPr lang="zh-CN" altLang="zh-CN" sz="1400" dirty="0">
                <a:solidFill>
                  <a:schemeClr val="tx1">
                    <a:lumMod val="65000"/>
                    <a:lumOff val="35000"/>
                  </a:schemeClr>
                </a:solidFill>
                <a:cs typeface="+mn-ea"/>
                <a:sym typeface="+mn-lt"/>
              </a:rPr>
              <a:t> 得分≥</a:t>
            </a:r>
            <a:r>
              <a:rPr lang="en-US" altLang="zh-CN" sz="1400" dirty="0">
                <a:solidFill>
                  <a:schemeClr val="tx1">
                    <a:lumMod val="65000"/>
                    <a:lumOff val="35000"/>
                  </a:schemeClr>
                </a:solidFill>
                <a:cs typeface="+mn-ea"/>
                <a:sym typeface="+mn-lt"/>
              </a:rPr>
              <a:t>95</a:t>
            </a:r>
            <a:r>
              <a:rPr lang="zh-CN" altLang="zh-CN" sz="1400" dirty="0">
                <a:solidFill>
                  <a:schemeClr val="tx1">
                    <a:lumMod val="65000"/>
                    <a:lumOff val="35000"/>
                  </a:schemeClr>
                </a:solidFill>
                <a:cs typeface="+mn-ea"/>
                <a:sym typeface="+mn-lt"/>
              </a:rPr>
              <a:t>分为优秀，≥</a:t>
            </a:r>
            <a:r>
              <a:rPr lang="en-US" altLang="zh-CN" sz="1400" dirty="0">
                <a:solidFill>
                  <a:schemeClr val="tx1">
                    <a:lumMod val="65000"/>
                    <a:lumOff val="35000"/>
                  </a:schemeClr>
                </a:solidFill>
                <a:cs typeface="+mn-ea"/>
                <a:sym typeface="+mn-lt"/>
              </a:rPr>
              <a:t>90</a:t>
            </a:r>
            <a:r>
              <a:rPr lang="zh-CN" altLang="zh-CN" sz="1400" dirty="0">
                <a:solidFill>
                  <a:schemeClr val="tx1">
                    <a:lumMod val="65000"/>
                    <a:lumOff val="35000"/>
                  </a:schemeClr>
                </a:solidFill>
                <a:cs typeface="+mn-ea"/>
                <a:sym typeface="+mn-lt"/>
              </a:rPr>
              <a:t>分为合格，</a:t>
            </a:r>
            <a:r>
              <a:rPr lang="en-US" altLang="zh-CN" sz="1400" dirty="0">
                <a:solidFill>
                  <a:schemeClr val="tx1">
                    <a:lumMod val="65000"/>
                    <a:lumOff val="35000"/>
                  </a:schemeClr>
                </a:solidFill>
                <a:cs typeface="+mn-ea"/>
                <a:sym typeface="+mn-lt"/>
              </a:rPr>
              <a:t>&lt;90</a:t>
            </a:r>
            <a:r>
              <a:rPr lang="zh-CN" altLang="zh-CN" sz="1400" dirty="0">
                <a:solidFill>
                  <a:schemeClr val="tx1">
                    <a:lumMod val="65000"/>
                    <a:lumOff val="35000"/>
                  </a:schemeClr>
                </a:solidFill>
                <a:cs typeface="+mn-ea"/>
                <a:sym typeface="+mn-lt"/>
              </a:rPr>
              <a:t>分为不合格</a:t>
            </a:r>
          </a:p>
        </p:txBody>
      </p:sp>
      <p:graphicFrame>
        <p:nvGraphicFramePr>
          <p:cNvPr id="9" name="表格 8"/>
          <p:cNvGraphicFramePr>
            <a:graphicFrameLocks noGrp="1"/>
          </p:cNvGraphicFramePr>
          <p:nvPr/>
        </p:nvGraphicFramePr>
        <p:xfrm>
          <a:off x="-1784350" y="7666288"/>
          <a:ext cx="22212301" cy="6679433"/>
        </p:xfrm>
        <a:graphic>
          <a:graphicData uri="http://schemas.openxmlformats.org/drawingml/2006/table">
            <a:tbl>
              <a:tblPr firstRow="1" firstCol="1" lastRow="1" lastCol="1" bandRow="1" bandCol="1">
                <a:tableStyleId>{5C22544A-7EE6-4342-B048-85BDC9FD1C3A}</a:tableStyleId>
              </a:tblPr>
              <a:tblGrid>
                <a:gridCol w="1099436">
                  <a:extLst>
                    <a:ext uri="{9D8B030D-6E8A-4147-A177-3AD203B41FA5}">
                      <a16:colId xmlns:a16="http://schemas.microsoft.com/office/drawing/2014/main" val="20000"/>
                    </a:ext>
                  </a:extLst>
                </a:gridCol>
                <a:gridCol w="984876">
                  <a:extLst>
                    <a:ext uri="{9D8B030D-6E8A-4147-A177-3AD203B41FA5}">
                      <a16:colId xmlns:a16="http://schemas.microsoft.com/office/drawing/2014/main" val="20001"/>
                    </a:ext>
                  </a:extLst>
                </a:gridCol>
                <a:gridCol w="9256860">
                  <a:extLst>
                    <a:ext uri="{9D8B030D-6E8A-4147-A177-3AD203B41FA5}">
                      <a16:colId xmlns:a16="http://schemas.microsoft.com/office/drawing/2014/main" val="20002"/>
                    </a:ext>
                  </a:extLst>
                </a:gridCol>
                <a:gridCol w="8591791">
                  <a:extLst>
                    <a:ext uri="{9D8B030D-6E8A-4147-A177-3AD203B41FA5}">
                      <a16:colId xmlns:a16="http://schemas.microsoft.com/office/drawing/2014/main" val="20003"/>
                    </a:ext>
                  </a:extLst>
                </a:gridCol>
                <a:gridCol w="759780">
                  <a:extLst>
                    <a:ext uri="{9D8B030D-6E8A-4147-A177-3AD203B41FA5}">
                      <a16:colId xmlns:a16="http://schemas.microsoft.com/office/drawing/2014/main" val="20004"/>
                    </a:ext>
                  </a:extLst>
                </a:gridCol>
                <a:gridCol w="1519558">
                  <a:extLst>
                    <a:ext uri="{9D8B030D-6E8A-4147-A177-3AD203B41FA5}">
                      <a16:colId xmlns:a16="http://schemas.microsoft.com/office/drawing/2014/main" val="20005"/>
                    </a:ext>
                  </a:extLst>
                </a:gridCol>
              </a:tblGrid>
              <a:tr h="432000">
                <a:tc gridSpan="6">
                  <a:txBody>
                    <a:bodyPr/>
                    <a:lstStyle/>
                    <a:p>
                      <a:pPr algn="ctr">
                        <a:spcAft>
                          <a:spcPts val="0"/>
                        </a:spcAft>
                      </a:pPr>
                      <a:r>
                        <a:rPr lang="zh-CN" sz="1400" kern="100" dirty="0">
                          <a:effectLst/>
                          <a:latin typeface="+mn-lt"/>
                          <a:ea typeface="+mn-ea"/>
                          <a:cs typeface="+mn-ea"/>
                          <a:sym typeface="+mn-lt"/>
                        </a:rPr>
                        <a:t>患者姓名</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年龄</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性别</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诊断</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r>
                        <a:rPr lang="zh-CN" sz="1400" kern="100" dirty="0">
                          <a:effectLst/>
                          <a:latin typeface="+mn-lt"/>
                          <a:ea typeface="+mn-ea"/>
                          <a:cs typeface="+mn-ea"/>
                          <a:sym typeface="+mn-lt"/>
                        </a:rPr>
                        <a:t>住院病历号</a:t>
                      </a:r>
                      <a:r>
                        <a:rPr lang="en-US" sz="1400" u="sng" kern="100" dirty="0">
                          <a:effectLst/>
                          <a:latin typeface="+mn-lt"/>
                          <a:ea typeface="+mn-ea"/>
                          <a:cs typeface="+mn-ea"/>
                          <a:sym typeface="+mn-lt"/>
                        </a:rPr>
                        <a:t>                 </a:t>
                      </a:r>
                      <a:r>
                        <a:rPr lang="en-US" sz="1400" kern="100" dirty="0">
                          <a:effectLst/>
                          <a:latin typeface="+mn-lt"/>
                          <a:ea typeface="+mn-ea"/>
                          <a:cs typeface="+mn-ea"/>
                          <a:sym typeface="+mn-lt"/>
                        </a:rPr>
                        <a:t> </a:t>
                      </a:r>
                      <a:endParaRPr lang="zh-CN" sz="1400" kern="100" dirty="0">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3CEB5"/>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60000">
                <a:tc>
                  <a:txBody>
                    <a:bodyPr/>
                    <a:lstStyle/>
                    <a:p>
                      <a:pPr algn="ctr">
                        <a:spcAft>
                          <a:spcPts val="0"/>
                        </a:spcAft>
                      </a:pPr>
                      <a:r>
                        <a:rPr lang="zh-CN" sz="1000" b="0" kern="100" dirty="0">
                          <a:effectLst/>
                          <a:latin typeface="+mn-lt"/>
                          <a:ea typeface="+mn-ea"/>
                          <a:cs typeface="+mn-ea"/>
                          <a:sym typeface="+mn-lt"/>
                        </a:rPr>
                        <a:t>项目</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分值</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bg1"/>
                          </a:solidFill>
                          <a:effectLst/>
                          <a:latin typeface="+mn-lt"/>
                          <a:ea typeface="+mn-ea"/>
                          <a:cs typeface="+mn-ea"/>
                          <a:sym typeface="+mn-lt"/>
                        </a:rPr>
                        <a:t>工作要求及标准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检查及扣分方法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扣分原因</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extLst>
                  <a:ext uri="{0D108BD9-81ED-4DB2-BD59-A6C34878D82A}">
                    <a16:rowId xmlns:a16="http://schemas.microsoft.com/office/drawing/2014/main" val="10001"/>
                  </a:ext>
                </a:extLst>
              </a:tr>
              <a:tr h="435975">
                <a:tc>
                  <a:txBody>
                    <a:bodyPr/>
                    <a:lstStyle/>
                    <a:p>
                      <a:pPr algn="ctr">
                        <a:spcAft>
                          <a:spcPts val="0"/>
                        </a:spcAft>
                      </a:pPr>
                      <a:r>
                        <a:rPr lang="zh-CN" sz="1000" b="0" kern="100" dirty="0">
                          <a:effectLst/>
                          <a:latin typeface="+mn-lt"/>
                          <a:ea typeface="+mn-ea"/>
                          <a:cs typeface="+mn-ea"/>
                          <a:sym typeface="+mn-lt"/>
                        </a:rPr>
                        <a:t>病情观察</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与病人交流，评估了解患者的病情（姓名、病情、观察要点、治疗、检查与化验、营养状况与饮食、自理能力、心理），及时、客观填写护理记录单。</a:t>
                      </a:r>
                    </a:p>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、熟练掌握专科护理体检</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能说出该患者主要护理问题和护理措施。</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名患者，考核责任护士。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不了解病情扣</a:t>
                      </a: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分，了解不全面每个要点扣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观察要点回答不全面扣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主要护理问题或主要护理措施与患者实际情况或与护理病历记录不符一处扣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分，护理措施回答不全面扣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、专科体检缺一项扣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726625">
                <a:tc>
                  <a:txBody>
                    <a:bodyPr/>
                    <a:lstStyle/>
                    <a:p>
                      <a:pPr algn="ctr">
                        <a:spcAft>
                          <a:spcPts val="0"/>
                        </a:spcAft>
                      </a:pPr>
                      <a:r>
                        <a:rPr lang="zh-CN" sz="1000" b="0" kern="100" dirty="0">
                          <a:effectLst/>
                          <a:latin typeface="+mn-lt"/>
                          <a:ea typeface="+mn-ea"/>
                          <a:cs typeface="+mn-ea"/>
                          <a:sym typeface="+mn-lt"/>
                        </a:rPr>
                        <a:t>基础护理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床单位：床单位清洁、平整、无头发、碎屑。</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卧位、着装：</a:t>
                      </a:r>
                    </a:p>
                    <a:p>
                      <a:pPr algn="ctr">
                        <a:spcAft>
                          <a:spcPts val="0"/>
                        </a:spcAft>
                      </a:pPr>
                      <a:r>
                        <a:rPr lang="zh-CN" sz="1000" kern="100" dirty="0">
                          <a:solidFill>
                            <a:schemeClr val="tx1">
                              <a:lumMod val="65000"/>
                              <a:lumOff val="35000"/>
                            </a:schemeClr>
                          </a:solidFill>
                          <a:effectLst/>
                          <a:latin typeface="+mn-lt"/>
                          <a:ea typeface="+mn-ea"/>
                          <a:cs typeface="+mn-ea"/>
                          <a:sym typeface="+mn-lt"/>
                        </a:rPr>
                        <a:t>（</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）卧位舒适符合病情要求，保持良好的功能位。（</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）协助不能自行移动的患者床上移动、更换卧位和使用便器；指导有效咳嗽，对不能有效咳嗽的患者及时拍背、吸痰。</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患者卫生：（</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）面部清洁，头发无异味。（</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）口腔无异味，口腔黏膜、牙齿清洁，无残渣，口唇黏膜湿润；昏迷、禁食患者按要求实施口腔护理。（</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）会阴部清洁，无异味，留置导尿管患者按要求实施会阴护理，会阴护理时注意保护患者隐私。（</a:t>
                      </a: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）耳后、颈部、指趾缝、手心、足部皮肤清洁，指趾甲剪短。</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实地抽查，查看措施落实情况。</a:t>
                      </a:r>
                    </a:p>
                    <a:p>
                      <a:pPr algn="ctr">
                        <a:spcAft>
                          <a:spcPts val="0"/>
                        </a:spcAft>
                      </a:pPr>
                      <a:r>
                        <a:rPr lang="zh-CN" sz="1000" kern="100" dirty="0">
                          <a:solidFill>
                            <a:schemeClr val="tx1">
                              <a:lumMod val="65000"/>
                              <a:lumOff val="35000"/>
                            </a:schemeClr>
                          </a:solidFill>
                          <a:effectLst/>
                          <a:latin typeface="+mn-lt"/>
                          <a:ea typeface="+mn-ea"/>
                          <a:cs typeface="+mn-ea"/>
                          <a:sym typeface="+mn-lt"/>
                        </a:rPr>
                        <a:t>每处不符合要求，扣</a:t>
                      </a:r>
                      <a:r>
                        <a:rPr lang="en-US" sz="1000" kern="100" dirty="0">
                          <a:solidFill>
                            <a:schemeClr val="tx1">
                              <a:lumMod val="65000"/>
                              <a:lumOff val="35000"/>
                            </a:schemeClr>
                          </a:solidFill>
                          <a:effectLst/>
                          <a:latin typeface="+mn-lt"/>
                          <a:ea typeface="+mn-ea"/>
                          <a:cs typeface="+mn-ea"/>
                          <a:sym typeface="+mn-lt"/>
                        </a:rPr>
                        <a:t>1-2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zh-CN" sz="1000" kern="100" dirty="0">
                          <a:solidFill>
                            <a:schemeClr val="tx1">
                              <a:lumMod val="65000"/>
                              <a:lumOff val="35000"/>
                            </a:schemeClr>
                          </a:solidFill>
                          <a:effectLst/>
                          <a:latin typeface="+mn-lt"/>
                          <a:ea typeface="+mn-ea"/>
                          <a:cs typeface="+mn-ea"/>
                          <a:sym typeface="+mn-lt"/>
                        </a:rPr>
                        <a:t>应由护士做的由家属完成的每发现一项倒扣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720233">
                <a:tc>
                  <a:txBody>
                    <a:bodyPr/>
                    <a:lstStyle/>
                    <a:p>
                      <a:pPr algn="ctr">
                        <a:spcAft>
                          <a:spcPts val="0"/>
                        </a:spcAft>
                      </a:pPr>
                      <a:r>
                        <a:rPr lang="zh-CN" sz="1000" b="0" kern="100" dirty="0">
                          <a:effectLst/>
                          <a:latin typeface="+mn-lt"/>
                          <a:ea typeface="+mn-ea"/>
                          <a:cs typeface="+mn-ea"/>
                          <a:sym typeface="+mn-lt"/>
                        </a:rPr>
                        <a:t>专科护理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用药及时准确，安排合理（时间、顺序、速度、方法）。能说出抢救药物的作用及副作用。</a:t>
                      </a:r>
                    </a:p>
                    <a:p>
                      <a:pPr algn="ctr">
                        <a:spcAft>
                          <a:spcPts val="0"/>
                        </a:spcAft>
                        <a:tabLst>
                          <a:tab pos="2628900" algn="l"/>
                        </a:tabLs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护理措施落实：（</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）各种导管位置固定牢固、通畅、符合规范要求。（</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）液体滴速符合要求。（</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）静脉置管固定符合要求。（</a:t>
                      </a: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）外科患者敷料清洁干燥，不脱落等。（</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）出入量按要求记录，每次有记录内容和量，</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小时出入总量与体温单一致；护士掌握正常尿量、少尿、无尿等概念</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实地抽查，考核责任护士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包括各种给药，要求及时、准确、安排合理，一处不符合要求扣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一项护理措施不落实扣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分；输液巡视不符合要求扣</a:t>
                      </a:r>
                      <a:r>
                        <a:rPr lang="en-US" sz="1000" kern="100" dirty="0">
                          <a:solidFill>
                            <a:schemeClr val="tx1">
                              <a:lumMod val="65000"/>
                              <a:lumOff val="35000"/>
                            </a:schemeClr>
                          </a:solidFill>
                          <a:effectLst/>
                          <a:latin typeface="+mn-lt"/>
                          <a:ea typeface="+mn-ea"/>
                          <a:cs typeface="+mn-ea"/>
                          <a:sym typeface="+mn-lt"/>
                        </a:rPr>
                        <a:t>0.5</a:t>
                      </a:r>
                      <a:r>
                        <a:rPr lang="zh-CN" sz="1000" kern="100" dirty="0">
                          <a:solidFill>
                            <a:schemeClr val="tx1">
                              <a:lumMod val="65000"/>
                              <a:lumOff val="35000"/>
                            </a:schemeClr>
                          </a:solidFill>
                          <a:effectLst/>
                          <a:latin typeface="+mn-lt"/>
                          <a:ea typeface="+mn-ea"/>
                          <a:cs typeface="+mn-ea"/>
                          <a:sym typeface="+mn-lt"/>
                        </a:rPr>
                        <a:t>分；输液速度不正确扣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分；液体外渗未及时发现扣</a:t>
                      </a: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分，液体外渗发现后未及时处理扣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a:txBody>
                    <a:bodyPr/>
                    <a:lstStyle/>
                    <a:p>
                      <a:pPr algn="ctr">
                        <a:spcAft>
                          <a:spcPts val="0"/>
                        </a:spcAft>
                      </a:pPr>
                      <a:r>
                        <a:rPr lang="zh-CN" sz="1000" b="0" kern="100" dirty="0">
                          <a:effectLst/>
                          <a:latin typeface="+mn-lt"/>
                          <a:ea typeface="+mn-ea"/>
                          <a:cs typeface="+mn-ea"/>
                          <a:sym typeface="+mn-lt"/>
                        </a:rPr>
                        <a:t>项目</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分值</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bg1"/>
                          </a:solidFill>
                          <a:effectLst/>
                          <a:latin typeface="+mn-lt"/>
                          <a:ea typeface="+mn-ea"/>
                          <a:cs typeface="+mn-ea"/>
                          <a:sym typeface="+mn-lt"/>
                        </a:rPr>
                        <a:t>工作要求及标准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检查及扣分方法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tc>
                  <a:txBody>
                    <a:bodyPr/>
                    <a:lstStyle/>
                    <a:p>
                      <a:pPr algn="ctr">
                        <a:spcAft>
                          <a:spcPts val="0"/>
                        </a:spcAft>
                      </a:pPr>
                      <a:r>
                        <a:rPr lang="zh-CN" sz="1000" kern="100" dirty="0">
                          <a:solidFill>
                            <a:schemeClr val="bg1"/>
                          </a:solidFill>
                          <a:effectLst/>
                          <a:latin typeface="+mn-lt"/>
                          <a:ea typeface="+mn-ea"/>
                          <a:cs typeface="+mn-ea"/>
                          <a:sym typeface="+mn-lt"/>
                        </a:rPr>
                        <a:t>扣分原因</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BB709"/>
                    </a:solidFill>
                  </a:tcPr>
                </a:tc>
                <a:extLst>
                  <a:ext uri="{0D108BD9-81ED-4DB2-BD59-A6C34878D82A}">
                    <a16:rowId xmlns:a16="http://schemas.microsoft.com/office/drawing/2014/main" val="10005"/>
                  </a:ext>
                </a:extLst>
              </a:tr>
              <a:tr h="290650">
                <a:tc>
                  <a:txBody>
                    <a:bodyPr/>
                    <a:lstStyle/>
                    <a:p>
                      <a:pPr algn="ctr">
                        <a:spcAft>
                          <a:spcPts val="0"/>
                        </a:spcAft>
                      </a:pPr>
                      <a:r>
                        <a:rPr lang="zh-CN" sz="1000" b="0" kern="100" dirty="0">
                          <a:effectLst/>
                          <a:latin typeface="+mn-lt"/>
                          <a:ea typeface="+mn-ea"/>
                          <a:cs typeface="+mn-ea"/>
                          <a:sym typeface="+mn-lt"/>
                        </a:rPr>
                        <a:t>专科护理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掌握记录</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小时出入量的正确方法。</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病情变化时，能及时给予相应的护理措施。</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能处理专科急救情况、掌握监护基本理论。</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病情变化时，未给或未及时给予相应的护理措施扣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抢救药物作用和副作用回答错误扣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分，回答不全扣</a:t>
                      </a:r>
                      <a:r>
                        <a:rPr lang="en-US" sz="1000" kern="100" dirty="0">
                          <a:solidFill>
                            <a:schemeClr val="tx1">
                              <a:lumMod val="65000"/>
                              <a:lumOff val="35000"/>
                            </a:schemeClr>
                          </a:solidFill>
                          <a:effectLst/>
                          <a:latin typeface="+mn-lt"/>
                          <a:ea typeface="+mn-ea"/>
                          <a:cs typeface="+mn-ea"/>
                          <a:sym typeface="+mn-lt"/>
                        </a:rPr>
                        <a:t>0.5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3312">
                <a:tc>
                  <a:txBody>
                    <a:bodyPr/>
                    <a:lstStyle/>
                    <a:p>
                      <a:pPr algn="ctr">
                        <a:spcAft>
                          <a:spcPts val="0"/>
                        </a:spcAft>
                      </a:pPr>
                      <a:r>
                        <a:rPr lang="zh-CN" sz="1000" b="0" kern="100" dirty="0">
                          <a:effectLst/>
                          <a:latin typeface="+mn-lt"/>
                          <a:ea typeface="+mn-ea"/>
                          <a:cs typeface="+mn-ea"/>
                          <a:sym typeface="+mn-lt"/>
                        </a:rPr>
                        <a:t>护理并发症</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根据患者实际情况实施有效评估。</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对压疮、坠床等高危患者采取有效预防措施，对出现压疮、坠床等的患者采取有效的治疗护理措施。</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发生护理并发症，按要求及时上报。</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实地抽查，查看措施落实情况</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未实施有效评估，扣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高危患者无预防措施扣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分，出现并发症未采取有效的治疗护理措施扣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发生护理并发症未及时上报扣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分，隐瞒不报本项不得分。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5975">
                <a:tc>
                  <a:txBody>
                    <a:bodyPr/>
                    <a:lstStyle/>
                    <a:p>
                      <a:pPr algn="ctr">
                        <a:spcAft>
                          <a:spcPts val="0"/>
                        </a:spcAft>
                      </a:pPr>
                      <a:r>
                        <a:rPr lang="zh-CN" sz="1000" b="0" kern="100" dirty="0">
                          <a:effectLst/>
                          <a:latin typeface="+mn-lt"/>
                          <a:ea typeface="+mn-ea"/>
                          <a:cs typeface="+mn-ea"/>
                          <a:sym typeface="+mn-lt"/>
                        </a:rPr>
                        <a:t>健康教育</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做好患者的入院宣教（介绍入院制度、病房设施使用、住院环境、主管医护人员）。</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患者或家属指导责任护士。</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按健康教育评估表及病程及时向患者介绍疾病及康复、饮食、活动等知识，特殊治疗及检查、手术前、中、后均有介绍相关配合知识，讲解注意事项，并指导患者掌握用药知识。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查看相关记录，与患者交谈，查看健康教育未落实情况</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入院宣教未做扣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分，已做但主要问题患者不能了解一处扣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患者或家属不知道责任护士扣</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询问患者或家属，对主要疾病知识、用药、饮食、注意事项等一处未讲解扣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分，讲解达不到预期效果一处扣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726625">
                <a:tc>
                  <a:txBody>
                    <a:bodyPr/>
                    <a:lstStyle/>
                    <a:p>
                      <a:pPr algn="ctr">
                        <a:spcAft>
                          <a:spcPts val="0"/>
                        </a:spcAft>
                      </a:pPr>
                      <a:r>
                        <a:rPr lang="zh-CN" sz="1000" kern="100" dirty="0">
                          <a:effectLst/>
                          <a:latin typeface="+mn-lt"/>
                          <a:ea typeface="+mn-ea"/>
                          <a:cs typeface="+mn-ea"/>
                          <a:sym typeface="+mn-lt"/>
                        </a:rPr>
                        <a:t>护理记录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用蓝黑、碳素墨水笔书写，用规范医学术语，文字工整，表达准确，语句通顺，标点正确。不得涂改，修改处须签全名，并保持原纪录清晰可辨，并注明修改时间，修改人签名。护士每次记录后须签全名。记录格式符合要求。</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眉栏填写完整、清晰、规范。</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护理记录根据专科的特点书写，运用医学术语，记录后须签全名。及时记录，记录时间应具体到分钟。</a:t>
                      </a:r>
                    </a:p>
                    <a:p>
                      <a:pPr algn="ctr">
                        <a:spcAft>
                          <a:spcPts val="0"/>
                        </a:spcAft>
                      </a:pPr>
                      <a:r>
                        <a:rPr lang="en-US" sz="1000" kern="100" dirty="0">
                          <a:solidFill>
                            <a:schemeClr val="tx1">
                              <a:lumMod val="65000"/>
                              <a:lumOff val="35000"/>
                            </a:schemeClr>
                          </a:solidFill>
                          <a:effectLst/>
                          <a:latin typeface="+mn-lt"/>
                          <a:ea typeface="+mn-ea"/>
                          <a:cs typeface="+mn-ea"/>
                          <a:sym typeface="+mn-lt"/>
                        </a:rPr>
                        <a:t>4. </a:t>
                      </a:r>
                      <a:r>
                        <a:rPr lang="zh-CN" sz="1000" kern="100" dirty="0">
                          <a:solidFill>
                            <a:schemeClr val="tx1">
                              <a:lumMod val="65000"/>
                              <a:lumOff val="35000"/>
                            </a:schemeClr>
                          </a:solidFill>
                          <a:effectLst/>
                          <a:latin typeface="+mn-lt"/>
                          <a:ea typeface="+mn-ea"/>
                          <a:cs typeface="+mn-ea"/>
                          <a:sym typeface="+mn-lt"/>
                        </a:rPr>
                        <a:t>内容准确，病情栏内应客观记录患者</a:t>
                      </a:r>
                      <a:r>
                        <a:rPr lang="en-US" sz="1000" kern="100" dirty="0">
                          <a:solidFill>
                            <a:schemeClr val="tx1">
                              <a:lumMod val="65000"/>
                              <a:lumOff val="35000"/>
                            </a:schemeClr>
                          </a:solidFill>
                          <a:effectLst/>
                          <a:latin typeface="+mn-lt"/>
                          <a:ea typeface="+mn-ea"/>
                          <a:cs typeface="+mn-ea"/>
                          <a:sym typeface="+mn-lt"/>
                        </a:rPr>
                        <a:t>24</a:t>
                      </a:r>
                      <a:r>
                        <a:rPr lang="zh-CN" sz="1000" kern="100" dirty="0">
                          <a:solidFill>
                            <a:schemeClr val="tx1">
                              <a:lumMod val="65000"/>
                              <a:lumOff val="35000"/>
                            </a:schemeClr>
                          </a:solidFill>
                          <a:effectLst/>
                          <a:latin typeface="+mn-lt"/>
                          <a:ea typeface="+mn-ea"/>
                          <a:cs typeface="+mn-ea"/>
                          <a:sym typeface="+mn-lt"/>
                        </a:rPr>
                        <a:t>小时内病情观察情况、护理措施和效果。手术病人应记录伤口情况、引流情况等。详细记录患者出入量（必要时有分量记录）。</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实地查看护理记录书写</a:t>
                      </a:r>
                    </a:p>
                    <a:p>
                      <a:pPr algn="ctr">
                        <a:spcAft>
                          <a:spcPts val="0"/>
                        </a:spcAft>
                      </a:pPr>
                      <a:r>
                        <a:rPr lang="en-US" sz="1000" kern="100" dirty="0">
                          <a:solidFill>
                            <a:schemeClr val="tx1">
                              <a:lumMod val="65000"/>
                              <a:lumOff val="35000"/>
                            </a:schemeClr>
                          </a:solidFill>
                          <a:effectLst/>
                          <a:latin typeface="+mn-lt"/>
                          <a:ea typeface="+mn-ea"/>
                          <a:cs typeface="+mn-ea"/>
                          <a:sym typeface="+mn-lt"/>
                        </a:rPr>
                        <a:t>1. </a:t>
                      </a:r>
                      <a:r>
                        <a:rPr lang="zh-CN" sz="1000" kern="100" dirty="0">
                          <a:solidFill>
                            <a:schemeClr val="tx1">
                              <a:lumMod val="65000"/>
                              <a:lumOff val="35000"/>
                            </a:schemeClr>
                          </a:solidFill>
                          <a:effectLst/>
                          <a:latin typeface="+mn-lt"/>
                          <a:ea typeface="+mn-ea"/>
                          <a:cs typeface="+mn-ea"/>
                          <a:sym typeface="+mn-lt"/>
                        </a:rPr>
                        <a:t>笔色用错不得分；不用医学术语扣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分；字迹不清扣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分；书面不洁一处扣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分；涂改一处扣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分；不签全名、签名不清楚一处扣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分，未按要求格式书写者，每处扣</a:t>
                      </a: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2. </a:t>
                      </a:r>
                      <a:r>
                        <a:rPr lang="zh-CN" sz="1000" kern="100" dirty="0">
                          <a:solidFill>
                            <a:schemeClr val="tx1">
                              <a:lumMod val="65000"/>
                              <a:lumOff val="35000"/>
                            </a:schemeClr>
                          </a:solidFill>
                          <a:effectLst/>
                          <a:latin typeface="+mn-lt"/>
                          <a:ea typeface="+mn-ea"/>
                          <a:cs typeface="+mn-ea"/>
                          <a:sym typeface="+mn-lt"/>
                        </a:rPr>
                        <a:t>护理记录的内容不准确，未体现病情动态变化一处减</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分。</a:t>
                      </a:r>
                    </a:p>
                    <a:p>
                      <a:pPr algn="ctr">
                        <a:spcAft>
                          <a:spcPts val="0"/>
                        </a:spcAft>
                      </a:pPr>
                      <a:r>
                        <a:rPr lang="en-US" sz="1000" kern="100" dirty="0">
                          <a:solidFill>
                            <a:schemeClr val="tx1">
                              <a:lumMod val="65000"/>
                              <a:lumOff val="35000"/>
                            </a:schemeClr>
                          </a:solidFill>
                          <a:effectLst/>
                          <a:latin typeface="+mn-lt"/>
                          <a:ea typeface="+mn-ea"/>
                          <a:cs typeface="+mn-ea"/>
                          <a:sym typeface="+mn-lt"/>
                        </a:rPr>
                        <a:t>3. </a:t>
                      </a:r>
                      <a:r>
                        <a:rPr lang="zh-CN" sz="1000" kern="100" dirty="0">
                          <a:solidFill>
                            <a:schemeClr val="tx1">
                              <a:lumMod val="65000"/>
                              <a:lumOff val="35000"/>
                            </a:schemeClr>
                          </a:solidFill>
                          <a:effectLst/>
                          <a:latin typeface="+mn-lt"/>
                          <a:ea typeface="+mn-ea"/>
                          <a:cs typeface="+mn-ea"/>
                          <a:sym typeface="+mn-lt"/>
                        </a:rPr>
                        <a:t>内容不准确或与病情不符一处扣</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a:t>
                      </a: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分。</a:t>
                      </a: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40000">
                <a:tc>
                  <a:txBody>
                    <a:bodyPr/>
                    <a:lstStyle/>
                    <a:p>
                      <a:pPr algn="ctr">
                        <a:spcAft>
                          <a:spcPts val="0"/>
                        </a:spcAft>
                      </a:pPr>
                      <a:r>
                        <a:rPr lang="zh-CN" sz="1000" kern="100" dirty="0">
                          <a:effectLst/>
                          <a:latin typeface="+mn-lt"/>
                          <a:ea typeface="+mn-ea"/>
                          <a:cs typeface="+mn-ea"/>
                          <a:sym typeface="+mn-lt"/>
                        </a:rPr>
                        <a:t>操作考核</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effectLst/>
                          <a:latin typeface="+mn-lt"/>
                          <a:ea typeface="+mn-ea"/>
                          <a:cs typeface="+mn-ea"/>
                          <a:sym typeface="+mn-lt"/>
                        </a:rPr>
                        <a:t>1</a:t>
                      </a:r>
                      <a:r>
                        <a:rPr lang="zh-CN" sz="1000" kern="100" dirty="0">
                          <a:effectLst/>
                          <a:latin typeface="+mn-lt"/>
                          <a:ea typeface="+mn-ea"/>
                          <a:cs typeface="+mn-ea"/>
                          <a:sym typeface="+mn-lt"/>
                        </a:rPr>
                        <a:t>、能熟练掌握各种抢救、监护仪器的使用。</a:t>
                      </a:r>
                    </a:p>
                    <a:p>
                      <a:pPr algn="ctr">
                        <a:spcAft>
                          <a:spcPts val="0"/>
                        </a:spcAft>
                      </a:pPr>
                      <a:r>
                        <a:rPr lang="en-US" sz="1000" kern="100" dirty="0">
                          <a:effectLst/>
                          <a:latin typeface="+mn-lt"/>
                          <a:ea typeface="+mn-ea"/>
                          <a:cs typeface="+mn-ea"/>
                          <a:sym typeface="+mn-lt"/>
                        </a:rPr>
                        <a:t>2</a:t>
                      </a:r>
                      <a:r>
                        <a:rPr lang="zh-CN" sz="1000" kern="100" dirty="0">
                          <a:effectLst/>
                          <a:latin typeface="+mn-lt"/>
                          <a:ea typeface="+mn-ea"/>
                          <a:cs typeface="+mn-ea"/>
                          <a:sym typeface="+mn-lt"/>
                        </a:rPr>
                        <a:t>、能熟练掌握各项护理操作技能（静脉输液、吸痰、吸氧、动静脉采血）</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81479"/>
                    </a:solidFill>
                  </a:tcPr>
                </a:tc>
                <a:tc>
                  <a:txBody>
                    <a:bodyPr/>
                    <a:lstStyle/>
                    <a:p>
                      <a:pPr algn="ctr">
                        <a:spcAft>
                          <a:spcPts val="0"/>
                        </a:spcAft>
                      </a:pPr>
                      <a:r>
                        <a:rPr lang="en-US" sz="1000" kern="100" dirty="0">
                          <a:effectLst/>
                          <a:latin typeface="+mn-lt"/>
                          <a:ea typeface="+mn-ea"/>
                          <a:cs typeface="+mn-ea"/>
                          <a:sym typeface="+mn-lt"/>
                        </a:rPr>
                        <a:t>1</a:t>
                      </a:r>
                      <a:r>
                        <a:rPr lang="zh-CN" sz="1000" kern="100" dirty="0">
                          <a:effectLst/>
                          <a:latin typeface="+mn-lt"/>
                          <a:ea typeface="+mn-ea"/>
                          <a:cs typeface="+mn-ea"/>
                          <a:sym typeface="+mn-lt"/>
                        </a:rPr>
                        <a:t>、抽护士正在使用中的某一仪器，不能正确使用者扣</a:t>
                      </a:r>
                      <a:r>
                        <a:rPr lang="en-US" sz="1000" kern="100" dirty="0">
                          <a:effectLst/>
                          <a:latin typeface="+mn-lt"/>
                          <a:ea typeface="+mn-ea"/>
                          <a:cs typeface="+mn-ea"/>
                          <a:sym typeface="+mn-lt"/>
                        </a:rPr>
                        <a:t>5</a:t>
                      </a:r>
                      <a:r>
                        <a:rPr lang="zh-CN" sz="1000" kern="100" dirty="0">
                          <a:effectLst/>
                          <a:latin typeface="+mn-lt"/>
                          <a:ea typeface="+mn-ea"/>
                          <a:cs typeface="+mn-ea"/>
                          <a:sym typeface="+mn-lt"/>
                        </a:rPr>
                        <a:t>分</a:t>
                      </a:r>
                    </a:p>
                    <a:p>
                      <a:pPr algn="ctr">
                        <a:spcAft>
                          <a:spcPts val="0"/>
                        </a:spcAft>
                      </a:pPr>
                      <a:r>
                        <a:rPr lang="en-US" sz="1000" kern="100" dirty="0">
                          <a:effectLst/>
                          <a:latin typeface="+mn-lt"/>
                          <a:ea typeface="+mn-ea"/>
                          <a:cs typeface="+mn-ea"/>
                          <a:sym typeface="+mn-lt"/>
                        </a:rPr>
                        <a:t>2</a:t>
                      </a:r>
                      <a:r>
                        <a:rPr lang="zh-CN" sz="1000" kern="100" dirty="0">
                          <a:effectLst/>
                          <a:latin typeface="+mn-lt"/>
                          <a:ea typeface="+mn-ea"/>
                          <a:cs typeface="+mn-ea"/>
                          <a:sym typeface="+mn-lt"/>
                        </a:rPr>
                        <a:t>、抽考正在进行的某项的护理操作，不能规范操作者扣</a:t>
                      </a:r>
                      <a:r>
                        <a:rPr lang="en-US" sz="1000" kern="100" dirty="0">
                          <a:effectLst/>
                          <a:latin typeface="+mn-lt"/>
                          <a:ea typeface="+mn-ea"/>
                          <a:cs typeface="+mn-ea"/>
                          <a:sym typeface="+mn-lt"/>
                        </a:rPr>
                        <a:t>5</a:t>
                      </a:r>
                      <a:r>
                        <a:rPr lang="zh-CN" sz="1000" kern="100" dirty="0">
                          <a:effectLst/>
                          <a:latin typeface="+mn-lt"/>
                          <a:ea typeface="+mn-ea"/>
                          <a:cs typeface="+mn-ea"/>
                          <a:sym typeface="+mn-lt"/>
                        </a:rPr>
                        <a:t>分。</a:t>
                      </a: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E81479"/>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 </a:t>
                      </a:r>
                      <a:endParaRPr lang="zh-CN" sz="1000" kern="100" dirty="0">
                        <a:solidFill>
                          <a:schemeClr val="tx1">
                            <a:lumMod val="65000"/>
                            <a:lumOff val="35000"/>
                          </a:schemeClr>
                        </a:solidFill>
                        <a:effectLst/>
                        <a:latin typeface="+mn-lt"/>
                        <a:ea typeface="+mn-ea"/>
                        <a:cs typeface="+mn-ea"/>
                        <a:sym typeface="+mn-lt"/>
                      </a:endParaRPr>
                    </a:p>
                  </a:txBody>
                  <a:tcPr marL="36331" marR="36331"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503" y="2630189"/>
            <a:ext cx="10426994" cy="3142108"/>
          </a:xfrm>
          <a:prstGeom prst="rect">
            <a:avLst/>
          </a:prstGeom>
        </p:spPr>
      </p:pic>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目标现状</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408339" y="1275751"/>
            <a:ext cx="9394371" cy="700576"/>
          </a:xfrm>
          <a:prstGeom prst="rect">
            <a:avLst/>
          </a:prstGeom>
        </p:spPr>
        <p:txBody>
          <a:bodyPr wrap="square">
            <a:spAutoFit/>
          </a:bodyPr>
          <a:lstStyle/>
          <a:p>
            <a:pPr>
              <a:lnSpc>
                <a:spcPct val="150000"/>
              </a:lnSpc>
            </a:pPr>
            <a:r>
              <a:rPr lang="en-US" altLang="zh-CN" sz="1400">
                <a:solidFill>
                  <a:schemeClr val="tx1">
                    <a:lumMod val="65000"/>
                    <a:lumOff val="35000"/>
                  </a:schemeClr>
                </a:solidFill>
                <a:cs typeface="+mn-ea"/>
                <a:sym typeface="+mn-lt"/>
              </a:rPr>
              <a:t>2017.7.8-2017.7.20</a:t>
            </a:r>
            <a:r>
              <a:rPr lang="zh-CN" altLang="en-US" sz="140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14</a:t>
            </a:r>
            <a:r>
              <a:rPr lang="zh-CN" altLang="en-US" sz="1400" dirty="0">
                <a:solidFill>
                  <a:schemeClr val="tx1">
                    <a:lumMod val="65000"/>
                    <a:lumOff val="35000"/>
                  </a:schemeClr>
                </a:solidFill>
                <a:cs typeface="+mn-ea"/>
                <a:sym typeface="+mn-lt"/>
              </a:rPr>
              <a:t>名护士</a:t>
            </a:r>
            <a:r>
              <a:rPr lang="zh-CN" altLang="en-US" sz="1400">
                <a:solidFill>
                  <a:schemeClr val="tx1">
                    <a:lumMod val="65000"/>
                    <a:lumOff val="35000"/>
                  </a:schemeClr>
                </a:solidFill>
                <a:cs typeface="+mn-ea"/>
                <a:sym typeface="+mn-lt"/>
              </a:rPr>
              <a:t>分别进行</a:t>
            </a:r>
            <a:r>
              <a:rPr lang="en-US" altLang="zh-CN" sz="1400" dirty="0">
                <a:solidFill>
                  <a:schemeClr val="tx1">
                    <a:lumMod val="65000"/>
                    <a:lumOff val="35000"/>
                  </a:schemeClr>
                </a:solidFill>
                <a:cs typeface="+mn-ea"/>
                <a:sym typeface="+mn-lt"/>
              </a:rPr>
              <a:t>2</a:t>
            </a:r>
            <a:r>
              <a:rPr lang="zh-CN" altLang="en-US" sz="1400" dirty="0">
                <a:solidFill>
                  <a:schemeClr val="tx1">
                    <a:lumMod val="65000"/>
                    <a:lumOff val="35000"/>
                  </a:schemeClr>
                </a:solidFill>
                <a:cs typeface="+mn-ea"/>
                <a:sym typeface="+mn-lt"/>
              </a:rPr>
              <a:t>次床边综合能力考核，共</a:t>
            </a:r>
            <a:r>
              <a:rPr lang="zh-CN" altLang="en-US" sz="1400">
                <a:solidFill>
                  <a:schemeClr val="tx1">
                    <a:lumMod val="65000"/>
                    <a:lumOff val="35000"/>
                  </a:schemeClr>
                </a:solidFill>
                <a:cs typeface="+mn-ea"/>
                <a:sym typeface="+mn-lt"/>
              </a:rPr>
              <a:t>考核了</a:t>
            </a:r>
            <a:r>
              <a:rPr lang="en-US" altLang="zh-CN" sz="1400" dirty="0">
                <a:solidFill>
                  <a:schemeClr val="tx1">
                    <a:lumMod val="65000"/>
                    <a:lumOff val="35000"/>
                  </a:schemeClr>
                </a:solidFill>
                <a:cs typeface="+mn-ea"/>
                <a:sym typeface="+mn-lt"/>
              </a:rPr>
              <a:t>28</a:t>
            </a:r>
            <a:r>
              <a:rPr lang="zh-CN" altLang="en-US" sz="1400" dirty="0">
                <a:solidFill>
                  <a:schemeClr val="tx1">
                    <a:lumMod val="65000"/>
                    <a:lumOff val="35000"/>
                  </a:schemeClr>
                </a:solidFill>
                <a:cs typeface="+mn-ea"/>
                <a:sym typeface="+mn-lt"/>
              </a:rPr>
              <a:t>人次</a:t>
            </a:r>
            <a:r>
              <a:rPr lang="zh-CN" altLang="en-US" sz="1400">
                <a:solidFill>
                  <a:schemeClr val="tx1">
                    <a:lumMod val="65000"/>
                    <a:lumOff val="35000"/>
                  </a:schemeClr>
                </a:solidFill>
                <a:cs typeface="+mn-ea"/>
                <a:sym typeface="+mn-lt"/>
              </a:rPr>
              <a:t>，其中</a:t>
            </a:r>
            <a:r>
              <a:rPr lang="en-US" altLang="zh-CN" sz="1400" dirty="0">
                <a:solidFill>
                  <a:schemeClr val="tx1">
                    <a:lumMod val="65000"/>
                    <a:lumOff val="35000"/>
                  </a:schemeClr>
                </a:solidFill>
                <a:cs typeface="+mn-ea"/>
                <a:sym typeface="+mn-lt"/>
              </a:rPr>
              <a:t>16</a:t>
            </a:r>
            <a:r>
              <a:rPr lang="zh-CN" altLang="en-US" sz="1400" dirty="0">
                <a:solidFill>
                  <a:schemeClr val="tx1">
                    <a:lumMod val="65000"/>
                    <a:lumOff val="35000"/>
                  </a:schemeClr>
                </a:solidFill>
                <a:cs typeface="+mn-ea"/>
                <a:sym typeface="+mn-lt"/>
              </a:rPr>
              <a:t>人次</a:t>
            </a:r>
            <a:r>
              <a:rPr lang="zh-CN" altLang="en-US" sz="1400">
                <a:solidFill>
                  <a:schemeClr val="tx1">
                    <a:lumMod val="65000"/>
                    <a:lumOff val="35000"/>
                  </a:schemeClr>
                </a:solidFill>
                <a:cs typeface="+mn-ea"/>
                <a:sym typeface="+mn-lt"/>
              </a:rPr>
              <a:t>成绩在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a:t>
            </a:r>
            <a:r>
              <a:rPr lang="zh-CN" altLang="en-US" sz="1400">
                <a:solidFill>
                  <a:schemeClr val="tx1">
                    <a:lumMod val="65000"/>
                    <a:lumOff val="35000"/>
                  </a:schemeClr>
                </a:solidFill>
                <a:cs typeface="+mn-ea"/>
                <a:sym typeface="+mn-lt"/>
              </a:rPr>
              <a:t>合格率 </a:t>
            </a:r>
            <a:r>
              <a:rPr lang="en-US" altLang="zh-CN" sz="1400" dirty="0">
                <a:solidFill>
                  <a:schemeClr val="tx1">
                    <a:lumMod val="65000"/>
                    <a:lumOff val="35000"/>
                  </a:schemeClr>
                </a:solidFill>
                <a:cs typeface="+mn-ea"/>
                <a:sym typeface="+mn-lt"/>
              </a:rPr>
              <a:t>57%</a:t>
            </a:r>
            <a:r>
              <a:rPr lang="zh-CN" altLang="en-US" sz="1400" dirty="0">
                <a:solidFill>
                  <a:schemeClr val="tx1">
                    <a:lumMod val="65000"/>
                    <a:lumOff val="35000"/>
                  </a:schemeClr>
                </a:solidFill>
                <a:cs typeface="+mn-ea"/>
                <a:sym typeface="+mn-lt"/>
              </a:rPr>
              <a:t>。具体问题总结如下：</a:t>
            </a:r>
          </a:p>
        </p:txBody>
      </p:sp>
      <p:graphicFrame>
        <p:nvGraphicFramePr>
          <p:cNvPr id="9" name="Group 66"/>
          <p:cNvGraphicFramePr/>
          <p:nvPr/>
        </p:nvGraphicFramePr>
        <p:xfrm>
          <a:off x="1398814" y="2817266"/>
          <a:ext cx="9394371" cy="3564000"/>
        </p:xfrm>
        <a:graphic>
          <a:graphicData uri="http://schemas.openxmlformats.org/drawingml/2006/table">
            <a:tbl>
              <a:tblPr/>
              <a:tblGrid>
                <a:gridCol w="3392411">
                  <a:extLst>
                    <a:ext uri="{9D8B030D-6E8A-4147-A177-3AD203B41FA5}">
                      <a16:colId xmlns:a16="http://schemas.microsoft.com/office/drawing/2014/main" val="20000"/>
                    </a:ext>
                  </a:extLst>
                </a:gridCol>
                <a:gridCol w="1565728">
                  <a:extLst>
                    <a:ext uri="{9D8B030D-6E8A-4147-A177-3AD203B41FA5}">
                      <a16:colId xmlns:a16="http://schemas.microsoft.com/office/drawing/2014/main" val="20001"/>
                    </a:ext>
                  </a:extLst>
                </a:gridCol>
                <a:gridCol w="2262249">
                  <a:extLst>
                    <a:ext uri="{9D8B030D-6E8A-4147-A177-3AD203B41FA5}">
                      <a16:colId xmlns:a16="http://schemas.microsoft.com/office/drawing/2014/main" val="20002"/>
                    </a:ext>
                  </a:extLst>
                </a:gridCol>
                <a:gridCol w="2173983">
                  <a:extLst>
                    <a:ext uri="{9D8B030D-6E8A-4147-A177-3AD203B41FA5}">
                      <a16:colId xmlns:a16="http://schemas.microsoft.com/office/drawing/2014/main" val="20003"/>
                    </a:ext>
                  </a:extLst>
                </a:gridCol>
              </a:tblGrid>
              <a:tr h="54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zh-CN" altLang="en-US" sz="1800" b="0" i="0" u="none" strike="noStrike" cap="none" normalizeH="0" baseline="0" dirty="0">
                          <a:ln>
                            <a:noFill/>
                          </a:ln>
                          <a:solidFill>
                            <a:schemeClr val="bg1"/>
                          </a:solidFill>
                          <a:effectLst/>
                          <a:latin typeface="+mn-lt"/>
                          <a:ea typeface="+mn-ea"/>
                          <a:cs typeface="+mn-ea"/>
                          <a:sym typeface="+mn-lt"/>
                        </a:rPr>
                        <a:t>存在问题</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0" i="0" u="none" strike="noStrike" cap="none" normalizeH="0" baseline="0" dirty="0">
                          <a:ln>
                            <a:noFill/>
                          </a:ln>
                          <a:solidFill>
                            <a:schemeClr val="bg1"/>
                          </a:solidFill>
                          <a:effectLst/>
                          <a:latin typeface="+mn-lt"/>
                          <a:ea typeface="+mn-ea"/>
                          <a:cs typeface="+mn-ea"/>
                          <a:sym typeface="+mn-lt"/>
                        </a:rPr>
                        <a:t>次数</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所占比例（</a:t>
                      </a:r>
                      <a:r>
                        <a:rPr kumimoji="0" lang="en-US" altLang="zh-CN" sz="1800" b="0" i="0" u="none" strike="noStrike" cap="none" normalizeH="0" baseline="0" dirty="0">
                          <a:ln>
                            <a:noFill/>
                          </a:ln>
                          <a:solidFill>
                            <a:schemeClr val="bg1"/>
                          </a:solidFill>
                          <a:effectLst/>
                          <a:latin typeface="+mn-lt"/>
                          <a:ea typeface="+mn-ea"/>
                          <a:cs typeface="+mn-ea"/>
                          <a:sym typeface="+mn-lt"/>
                        </a:rPr>
                        <a:t>%</a:t>
                      </a:r>
                      <a:r>
                        <a:rPr kumimoji="0" lang="zh-CN" altLang="en-US" sz="1800" b="0" i="0" u="none" strike="noStrike" cap="none" normalizeH="0" baseline="0" dirty="0">
                          <a:ln>
                            <a:noFill/>
                          </a:ln>
                          <a:solidFill>
                            <a:schemeClr val="bg1"/>
                          </a:solidFill>
                          <a:effectLst/>
                          <a:latin typeface="+mn-lt"/>
                          <a:ea typeface="+mn-ea"/>
                          <a:cs typeface="+mn-ea"/>
                          <a:sym typeface="+mn-lt"/>
                        </a:rPr>
                        <a:t>）</a:t>
                      </a:r>
                      <a:endParaRPr kumimoji="0" lang="en-US" altLang="zh-CN" sz="1800" b="0" i="0" u="none" strike="noStrike" cap="none" normalizeH="0" baseline="0" dirty="0">
                        <a:ln>
                          <a:noFill/>
                        </a:ln>
                        <a:solidFill>
                          <a:schemeClr val="bg1"/>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累计百分比</a:t>
                      </a:r>
                      <a:endParaRPr kumimoji="0" lang="zh-TW" altLang="en-US" sz="1800" b="0" i="0" u="none" strike="noStrike" cap="none" normalizeH="0" baseline="0" dirty="0">
                        <a:ln>
                          <a:noFill/>
                        </a:ln>
                        <a:solidFill>
                          <a:schemeClr val="bg1"/>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0"/>
                  </a:ext>
                </a:extLst>
              </a:tr>
              <a:tr h="432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实验室检查了解不全</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22</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36.67%</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36.67%</a:t>
                      </a:r>
                      <a:endPar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功能锻炼不到位</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20</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33.33</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70</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未根据患者实际情况实施及时有效的评估</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16.67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86.67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未关注患者的异常情况</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5</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8.33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95</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护理措施不全面</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3.33%</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98.33</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专科护理不到位</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1</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1.67%</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2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合计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60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矩形 9"/>
          <p:cNvSpPr/>
          <p:nvPr/>
        </p:nvSpPr>
        <p:spPr>
          <a:xfrm>
            <a:off x="4225887" y="2215785"/>
            <a:ext cx="3775393" cy="400110"/>
          </a:xfrm>
          <a:prstGeom prst="rect">
            <a:avLst/>
          </a:prstGeom>
        </p:spPr>
        <p:txBody>
          <a:bodyPr wrap="none">
            <a:spAutoFit/>
          </a:bodyPr>
          <a:lstStyle/>
          <a:p>
            <a:pPr algn="ctr"/>
            <a:r>
              <a:rPr lang="zh-CN" altLang="en-US" sz="2000" dirty="0">
                <a:solidFill>
                  <a:srgbClr val="E81479"/>
                </a:solidFill>
                <a:cs typeface="+mn-ea"/>
                <a:sym typeface="+mn-lt"/>
              </a:rPr>
              <a:t>床边综合能力考核差错率查检表</a:t>
            </a:r>
          </a:p>
        </p:txBody>
      </p:sp>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754761" y="1874620"/>
            <a:ext cx="8682477" cy="700576"/>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mn-lt"/>
                <a:ea typeface="+mn-ea"/>
                <a:cs typeface="+mn-ea"/>
                <a:sym typeface="+mn-lt"/>
              </a:rPr>
              <a:t>2016.7.10-2016.7.20</a:t>
            </a:r>
            <a:r>
              <a:rPr lang="zh-CN" altLang="en-US" dirty="0">
                <a:latin typeface="+mn-lt"/>
                <a:ea typeface="+mn-ea"/>
                <a:cs typeface="+mn-ea"/>
                <a:sym typeface="+mn-lt"/>
              </a:rPr>
              <a:t>对</a:t>
            </a:r>
            <a:r>
              <a:rPr lang="en-US" altLang="zh-CN" dirty="0">
                <a:latin typeface="+mn-lt"/>
                <a:ea typeface="+mn-ea"/>
                <a:cs typeface="+mn-ea"/>
                <a:sym typeface="+mn-lt"/>
              </a:rPr>
              <a:t>60</a:t>
            </a:r>
            <a:r>
              <a:rPr lang="zh-CN" altLang="en-US" dirty="0">
                <a:latin typeface="+mn-lt"/>
                <a:ea typeface="+mn-ea"/>
                <a:cs typeface="+mn-ea"/>
                <a:sym typeface="+mn-lt"/>
              </a:rPr>
              <a:t>名住院患者调查对责任护士服务满意度，满意度调查结果≥ </a:t>
            </a:r>
            <a:r>
              <a:rPr lang="en-US" altLang="zh-CN" dirty="0">
                <a:latin typeface="+mn-lt"/>
                <a:ea typeface="+mn-ea"/>
                <a:cs typeface="+mn-ea"/>
                <a:sym typeface="+mn-lt"/>
              </a:rPr>
              <a:t>90</a:t>
            </a:r>
            <a:r>
              <a:rPr lang="zh-CN" altLang="en-US" dirty="0">
                <a:latin typeface="+mn-lt"/>
                <a:ea typeface="+mn-ea"/>
                <a:cs typeface="+mn-ea"/>
                <a:sym typeface="+mn-lt"/>
              </a:rPr>
              <a:t>分为合格，本次调查结果在</a:t>
            </a:r>
            <a:r>
              <a:rPr lang="en-US" altLang="zh-CN" dirty="0">
                <a:latin typeface="+mn-lt"/>
                <a:ea typeface="+mn-ea"/>
                <a:cs typeface="+mn-ea"/>
                <a:sym typeface="+mn-lt"/>
              </a:rPr>
              <a:t>90</a:t>
            </a:r>
            <a:r>
              <a:rPr lang="zh-CN" altLang="en-US" dirty="0">
                <a:latin typeface="+mn-lt"/>
                <a:ea typeface="+mn-ea"/>
                <a:cs typeface="+mn-ea"/>
                <a:sym typeface="+mn-lt"/>
              </a:rPr>
              <a:t>分以上者</a:t>
            </a:r>
            <a:r>
              <a:rPr lang="en-US" altLang="zh-CN" dirty="0">
                <a:latin typeface="+mn-lt"/>
                <a:ea typeface="+mn-ea"/>
                <a:cs typeface="+mn-ea"/>
                <a:sym typeface="+mn-lt"/>
              </a:rPr>
              <a:t>52</a:t>
            </a:r>
            <a:r>
              <a:rPr lang="zh-CN" altLang="en-US" dirty="0">
                <a:latin typeface="+mn-lt"/>
                <a:ea typeface="+mn-ea"/>
                <a:cs typeface="+mn-ea"/>
                <a:sym typeface="+mn-lt"/>
              </a:rPr>
              <a:t>名，合格率 </a:t>
            </a:r>
            <a:r>
              <a:rPr lang="en-US" altLang="zh-CN" dirty="0">
                <a:latin typeface="+mn-lt"/>
                <a:ea typeface="+mn-ea"/>
                <a:cs typeface="+mn-ea"/>
                <a:sym typeface="+mn-lt"/>
              </a:rPr>
              <a:t>86.67%</a:t>
            </a:r>
            <a:r>
              <a:rPr lang="zh-CN" altLang="en-US" dirty="0">
                <a:latin typeface="+mn-lt"/>
                <a:ea typeface="+mn-ea"/>
                <a:cs typeface="+mn-ea"/>
                <a:sym typeface="+mn-lt"/>
              </a:rPr>
              <a:t>。</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目标现状</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表格 9"/>
          <p:cNvGraphicFramePr>
            <a:graphicFrameLocks noGrp="1"/>
          </p:cNvGraphicFramePr>
          <p:nvPr/>
        </p:nvGraphicFramePr>
        <p:xfrm>
          <a:off x="-78658" y="7617652"/>
          <a:ext cx="13663493" cy="7485600"/>
        </p:xfrm>
        <a:graphic>
          <a:graphicData uri="http://schemas.openxmlformats.org/drawingml/2006/table">
            <a:tbl>
              <a:tblPr>
                <a:tableStyleId>{5C22544A-7EE6-4342-B048-85BDC9FD1C3A}</a:tableStyleId>
              </a:tblPr>
              <a:tblGrid>
                <a:gridCol w="1548000">
                  <a:extLst>
                    <a:ext uri="{9D8B030D-6E8A-4147-A177-3AD203B41FA5}">
                      <a16:colId xmlns:a16="http://schemas.microsoft.com/office/drawing/2014/main" val="20000"/>
                    </a:ext>
                  </a:extLst>
                </a:gridCol>
                <a:gridCol w="8640000">
                  <a:extLst>
                    <a:ext uri="{9D8B030D-6E8A-4147-A177-3AD203B41FA5}">
                      <a16:colId xmlns:a16="http://schemas.microsoft.com/office/drawing/2014/main" val="20001"/>
                    </a:ext>
                  </a:extLst>
                </a:gridCol>
                <a:gridCol w="3475493">
                  <a:extLst>
                    <a:ext uri="{9D8B030D-6E8A-4147-A177-3AD203B41FA5}">
                      <a16:colId xmlns:a16="http://schemas.microsoft.com/office/drawing/2014/main" val="20002"/>
                    </a:ext>
                  </a:extLst>
                </a:gridCol>
              </a:tblGrid>
              <a:tr h="288000">
                <a:tc rowSpan="20">
                  <a:txBody>
                    <a:bodyPr/>
                    <a:lstStyle/>
                    <a:p>
                      <a:pPr algn="ctr">
                        <a:spcAft>
                          <a:spcPts val="0"/>
                        </a:spcAft>
                      </a:pPr>
                      <a:r>
                        <a:rPr lang="zh-CN" sz="1400" kern="100" dirty="0">
                          <a:solidFill>
                            <a:schemeClr val="bg1"/>
                          </a:solidFill>
                          <a:effectLst/>
                          <a:latin typeface="+mn-lt"/>
                          <a:ea typeface="+mn-ea"/>
                          <a:cs typeface="+mn-ea"/>
                          <a:sym typeface="+mn-lt"/>
                        </a:rPr>
                        <a:t>护理服务评价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15F46"/>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、您入院到病房时，对护士的接待感到：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、您入院时，对护士为您介绍管床医师、护士、主任、护士长、病区环境、病区设施（呼叫器、床档、热水器、电源、餐厅等）的正确使用方法感到：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dirty="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、入院时您对护士的仪表、举止、态度是否满意</a:t>
                      </a:r>
                      <a:r>
                        <a:rPr lang="en-US" sz="1000" kern="100" dirty="0">
                          <a:solidFill>
                            <a:schemeClr val="tx1">
                              <a:lumMod val="65000"/>
                              <a:lumOff val="35000"/>
                            </a:schemeClr>
                          </a:solidFill>
                          <a:effectLst/>
                          <a:latin typeface="+mn-lt"/>
                          <a:ea typeface="+mn-ea"/>
                          <a:cs typeface="+mn-ea"/>
                          <a:sym typeface="+mn-lt"/>
                        </a:rPr>
                        <a:t>?</a:t>
                      </a:r>
                      <a:endParaRPr lang="zh-CN" sz="1000" kern="100" dirty="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、护士是否主动介绍您所在的病区是“优质护理服务病区”</a:t>
                      </a:r>
                      <a:r>
                        <a:rPr lang="en-US" sz="1000" kern="100" dirty="0">
                          <a:solidFill>
                            <a:schemeClr val="tx1">
                              <a:lumMod val="65000"/>
                              <a:lumOff val="35000"/>
                            </a:schemeClr>
                          </a:solidFill>
                          <a:effectLst/>
                          <a:latin typeface="+mn-lt"/>
                          <a:ea typeface="+mn-ea"/>
                          <a:cs typeface="+mn-ea"/>
                          <a:sym typeface="+mn-lt"/>
                        </a:rPr>
                        <a:t>?</a:t>
                      </a:r>
                      <a:endParaRPr lang="zh-CN" sz="1000" kern="100" dirty="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□主动介绍</a:t>
                      </a:r>
                      <a:r>
                        <a:rPr lang="en-US" sz="1000" kern="100">
                          <a:solidFill>
                            <a:schemeClr val="tx1">
                              <a:lumMod val="65000"/>
                              <a:lumOff val="35000"/>
                            </a:schemeClr>
                          </a:solidFill>
                          <a:effectLst/>
                          <a:latin typeface="+mn-lt"/>
                          <a:ea typeface="+mn-ea"/>
                          <a:cs typeface="+mn-ea"/>
                          <a:sym typeface="+mn-lt"/>
                        </a:rPr>
                        <a:t>    </a:t>
                      </a:r>
                      <a:r>
                        <a:rPr lang="zh-CN" sz="1000" kern="100">
                          <a:solidFill>
                            <a:schemeClr val="tx1">
                              <a:lumMod val="65000"/>
                              <a:lumOff val="35000"/>
                            </a:schemeClr>
                          </a:solidFill>
                          <a:effectLst/>
                          <a:latin typeface="+mn-lt"/>
                          <a:ea typeface="+mn-ea"/>
                          <a:cs typeface="+mn-ea"/>
                          <a:sym typeface="+mn-lt"/>
                        </a:rPr>
                        <a:t>□未介绍</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5</a:t>
                      </a:r>
                      <a:r>
                        <a:rPr lang="zh-CN" sz="1000" kern="100" dirty="0">
                          <a:solidFill>
                            <a:schemeClr val="tx1">
                              <a:lumMod val="65000"/>
                              <a:lumOff val="35000"/>
                            </a:schemeClr>
                          </a:solidFill>
                          <a:effectLst/>
                          <a:latin typeface="+mn-lt"/>
                          <a:ea typeface="+mn-ea"/>
                          <a:cs typeface="+mn-ea"/>
                          <a:sym typeface="+mn-lt"/>
                        </a:rPr>
                        <a:t>、入院时，护士详细为您介绍各项安全注意事项（如禁用非医院配置大功率电器、禁烟、财物保管、不许外出等）</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p>
                      <a:pPr algn="ctr">
                        <a:spcAft>
                          <a:spcPts val="0"/>
                        </a:spcAft>
                      </a:pPr>
                      <a:r>
                        <a:rPr lang="en-US" sz="1000" kern="100">
                          <a:solidFill>
                            <a:schemeClr val="tx1">
                              <a:lumMod val="65000"/>
                              <a:lumOff val="35000"/>
                            </a:schemeClr>
                          </a:solidFill>
                          <a:effectLst/>
                          <a:latin typeface="+mn-lt"/>
                          <a:ea typeface="+mn-ea"/>
                          <a:cs typeface="+mn-ea"/>
                          <a:sym typeface="+mn-lt"/>
                        </a:rPr>
                        <a:t> </a:t>
                      </a:r>
                      <a:endParaRPr lang="zh-CN" sz="1000" kern="10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6</a:t>
                      </a:r>
                      <a:r>
                        <a:rPr lang="zh-CN" sz="1000" kern="100" dirty="0">
                          <a:solidFill>
                            <a:schemeClr val="tx1">
                              <a:lumMod val="65000"/>
                              <a:lumOff val="35000"/>
                            </a:schemeClr>
                          </a:solidFill>
                          <a:effectLst/>
                          <a:latin typeface="+mn-lt"/>
                          <a:ea typeface="+mn-ea"/>
                          <a:cs typeface="+mn-ea"/>
                          <a:sym typeface="+mn-lt"/>
                        </a:rPr>
                        <a:t>、您对护士向您介绍的各项检查、采血及给药注意事项感到：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7</a:t>
                      </a:r>
                      <a:r>
                        <a:rPr lang="zh-CN" sz="1000" kern="100" dirty="0">
                          <a:solidFill>
                            <a:schemeClr val="tx1">
                              <a:lumMod val="65000"/>
                              <a:lumOff val="35000"/>
                            </a:schemeClr>
                          </a:solidFill>
                          <a:effectLst/>
                          <a:latin typeface="+mn-lt"/>
                          <a:ea typeface="+mn-ea"/>
                          <a:cs typeface="+mn-ea"/>
                          <a:sym typeface="+mn-lt"/>
                        </a:rPr>
                        <a:t>、护士是否采用您所能理解的方式告诉您疾病的相关知识、饮食注意事项</a:t>
                      </a:r>
                      <a:r>
                        <a:rPr lang="en-US" sz="1000" kern="100" dirty="0">
                          <a:solidFill>
                            <a:schemeClr val="tx1">
                              <a:lumMod val="65000"/>
                              <a:lumOff val="35000"/>
                            </a:schemeClr>
                          </a:solidFill>
                          <a:effectLst/>
                          <a:latin typeface="+mn-lt"/>
                          <a:ea typeface="+mn-ea"/>
                          <a:cs typeface="+mn-ea"/>
                          <a:sym typeface="+mn-lt"/>
                        </a:rPr>
                        <a:t>?</a:t>
                      </a:r>
                      <a:r>
                        <a:rPr lang="zh-CN" sz="1000" kern="100" dirty="0">
                          <a:solidFill>
                            <a:schemeClr val="tx1">
                              <a:lumMod val="65000"/>
                              <a:lumOff val="35000"/>
                            </a:schemeClr>
                          </a:solidFill>
                          <a:effectLst/>
                          <a:latin typeface="+mn-lt"/>
                          <a:ea typeface="+mn-ea"/>
                          <a:cs typeface="+mn-ea"/>
                          <a:sym typeface="+mn-lt"/>
                        </a:rPr>
                        <a:t>您对护士的讲解感到：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8</a:t>
                      </a:r>
                      <a:r>
                        <a:rPr lang="zh-CN" sz="1000" kern="100" dirty="0">
                          <a:solidFill>
                            <a:schemeClr val="tx1">
                              <a:lumMod val="65000"/>
                              <a:lumOff val="35000"/>
                            </a:schemeClr>
                          </a:solidFill>
                          <a:effectLst/>
                          <a:latin typeface="+mn-lt"/>
                          <a:ea typeface="+mn-ea"/>
                          <a:cs typeface="+mn-ea"/>
                          <a:sym typeface="+mn-lt"/>
                        </a:rPr>
                        <a:t>、护士能否经常巡视病房？</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9</a:t>
                      </a:r>
                      <a:r>
                        <a:rPr lang="zh-CN" sz="1000" kern="100" dirty="0">
                          <a:solidFill>
                            <a:schemeClr val="tx1">
                              <a:lumMod val="65000"/>
                              <a:lumOff val="35000"/>
                            </a:schemeClr>
                          </a:solidFill>
                          <a:effectLst/>
                          <a:latin typeface="+mn-lt"/>
                          <a:ea typeface="+mn-ea"/>
                          <a:cs typeface="+mn-ea"/>
                          <a:sym typeface="+mn-lt"/>
                        </a:rPr>
                        <a:t>、当您按床头呼叫器后，护士能否及时到床边并解决问题？</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10</a:t>
                      </a:r>
                      <a:r>
                        <a:rPr lang="zh-CN" sz="1000" kern="100" dirty="0">
                          <a:solidFill>
                            <a:schemeClr val="tx1">
                              <a:lumMod val="65000"/>
                              <a:lumOff val="35000"/>
                            </a:schemeClr>
                          </a:solidFill>
                          <a:effectLst/>
                          <a:latin typeface="+mn-lt"/>
                          <a:ea typeface="+mn-ea"/>
                          <a:cs typeface="+mn-ea"/>
                          <a:sym typeface="+mn-lt"/>
                        </a:rPr>
                        <a:t>、为您进行治疗或护理时，护士能否主动为您提供适当的遮蔽，您的感受是：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□未做手术□很满意□满意□尚可□不满意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11</a:t>
                      </a:r>
                      <a:r>
                        <a:rPr lang="zh-CN" sz="1000" kern="100" dirty="0">
                          <a:solidFill>
                            <a:schemeClr val="tx1">
                              <a:lumMod val="65000"/>
                              <a:lumOff val="35000"/>
                            </a:schemeClr>
                          </a:solidFill>
                          <a:effectLst/>
                          <a:latin typeface="+mn-lt"/>
                          <a:ea typeface="+mn-ea"/>
                          <a:cs typeface="+mn-ea"/>
                          <a:sym typeface="+mn-lt"/>
                        </a:rPr>
                        <a:t>、在您手术前后，护士能否主动为您或您的家属提供健康指导（如饮食、活动等注意事项</a:t>
                      </a:r>
                      <a:r>
                        <a:rPr lang="en-US" sz="1000" kern="100" dirty="0">
                          <a:solidFill>
                            <a:schemeClr val="tx1">
                              <a:lumMod val="65000"/>
                              <a:lumOff val="35000"/>
                            </a:schemeClr>
                          </a:solidFill>
                          <a:effectLst/>
                          <a:latin typeface="+mn-lt"/>
                          <a:ea typeface="+mn-ea"/>
                          <a:cs typeface="+mn-ea"/>
                          <a:sym typeface="+mn-lt"/>
                        </a:rPr>
                        <a:t>)</a:t>
                      </a:r>
                      <a:r>
                        <a:rPr lang="zh-CN" sz="1000" kern="100" dirty="0">
                          <a:solidFill>
                            <a:schemeClr val="tx1">
                              <a:lumMod val="65000"/>
                              <a:lumOff val="35000"/>
                            </a:schemeClr>
                          </a:solidFill>
                          <a:effectLst/>
                          <a:latin typeface="+mn-lt"/>
                          <a:ea typeface="+mn-ea"/>
                          <a:cs typeface="+mn-ea"/>
                          <a:sym typeface="+mn-lt"/>
                        </a:rPr>
                        <a:t>，您对护士的讲解感到：</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p>
                      <a:pPr algn="ctr">
                        <a:spcAft>
                          <a:spcPts val="0"/>
                        </a:spcAft>
                      </a:pPr>
                      <a:r>
                        <a:rPr lang="en-US" sz="1000" kern="100">
                          <a:solidFill>
                            <a:schemeClr val="tx1">
                              <a:lumMod val="65000"/>
                              <a:lumOff val="35000"/>
                            </a:schemeClr>
                          </a:solidFill>
                          <a:effectLst/>
                          <a:latin typeface="+mn-lt"/>
                          <a:ea typeface="+mn-ea"/>
                          <a:cs typeface="+mn-ea"/>
                          <a:sym typeface="+mn-lt"/>
                        </a:rPr>
                        <a:t> </a:t>
                      </a:r>
                      <a:endParaRPr lang="zh-CN" sz="1000" kern="100">
                        <a:solidFill>
                          <a:schemeClr val="tx1">
                            <a:lumMod val="65000"/>
                            <a:lumOff val="35000"/>
                          </a:schemeClr>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12</a:t>
                      </a:r>
                      <a:r>
                        <a:rPr lang="zh-CN" sz="1000" kern="100" dirty="0">
                          <a:solidFill>
                            <a:schemeClr val="tx1">
                              <a:lumMod val="65000"/>
                              <a:lumOff val="35000"/>
                            </a:schemeClr>
                          </a:solidFill>
                          <a:effectLst/>
                          <a:latin typeface="+mn-lt"/>
                          <a:ea typeface="+mn-ea"/>
                          <a:cs typeface="+mn-ea"/>
                          <a:sym typeface="+mn-lt"/>
                        </a:rPr>
                        <a:t>、护士在做治疗前能告知您及您的家属关于治疗的注意事项及配合方法</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13</a:t>
                      </a:r>
                      <a:r>
                        <a:rPr lang="zh-CN" sz="1000" kern="100" dirty="0">
                          <a:solidFill>
                            <a:schemeClr val="tx1">
                              <a:lumMod val="65000"/>
                              <a:lumOff val="35000"/>
                            </a:schemeClr>
                          </a:solidFill>
                          <a:effectLst/>
                          <a:latin typeface="+mn-lt"/>
                          <a:ea typeface="+mn-ea"/>
                          <a:cs typeface="+mn-ea"/>
                          <a:sym typeface="+mn-lt"/>
                        </a:rPr>
                        <a:t>、用药及治疗前护士能认真核对您的床号、姓名或腕带信息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14</a:t>
                      </a:r>
                      <a:r>
                        <a:rPr lang="zh-CN" sz="1000" kern="100" dirty="0">
                          <a:solidFill>
                            <a:schemeClr val="tx1">
                              <a:lumMod val="65000"/>
                              <a:lumOff val="35000"/>
                            </a:schemeClr>
                          </a:solidFill>
                          <a:effectLst/>
                          <a:latin typeface="+mn-lt"/>
                          <a:ea typeface="+mn-ea"/>
                          <a:cs typeface="+mn-ea"/>
                          <a:sym typeface="+mn-lt"/>
                        </a:rPr>
                        <a:t>、在您不能下床又无陪护时，护士能够协助您翻身、下床、进食、洗漱等活动</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□生活能自理□很满意□满意□尚可□不满意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3"/>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15</a:t>
                      </a:r>
                      <a:r>
                        <a:rPr lang="zh-CN" sz="1000" kern="100" dirty="0">
                          <a:solidFill>
                            <a:schemeClr val="tx1">
                              <a:lumMod val="65000"/>
                              <a:lumOff val="35000"/>
                            </a:schemeClr>
                          </a:solidFill>
                          <a:effectLst/>
                          <a:latin typeface="+mn-lt"/>
                          <a:ea typeface="+mn-ea"/>
                          <a:cs typeface="+mn-ea"/>
                          <a:sym typeface="+mn-lt"/>
                        </a:rPr>
                        <a:t>、在您住院期间护士经常保持亲切、热情、真诚的服务态度</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4"/>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16</a:t>
                      </a:r>
                      <a:r>
                        <a:rPr lang="zh-CN" sz="1000" kern="100" dirty="0">
                          <a:solidFill>
                            <a:schemeClr val="tx1">
                              <a:lumMod val="65000"/>
                              <a:lumOff val="35000"/>
                            </a:schemeClr>
                          </a:solidFill>
                          <a:effectLst/>
                          <a:latin typeface="+mn-lt"/>
                          <a:ea typeface="+mn-ea"/>
                          <a:cs typeface="+mn-ea"/>
                          <a:sym typeface="+mn-lt"/>
                        </a:rPr>
                        <a:t>、当您遇到困难或有疑问时，护士能够及时给予帮助或解决</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5"/>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17</a:t>
                      </a:r>
                      <a:r>
                        <a:rPr lang="zh-CN" sz="1000" kern="100" dirty="0">
                          <a:solidFill>
                            <a:schemeClr val="tx1">
                              <a:lumMod val="65000"/>
                              <a:lumOff val="35000"/>
                            </a:schemeClr>
                          </a:solidFill>
                          <a:effectLst/>
                          <a:latin typeface="+mn-lt"/>
                          <a:ea typeface="+mn-ea"/>
                          <a:cs typeface="+mn-ea"/>
                          <a:sym typeface="+mn-lt"/>
                        </a:rPr>
                        <a:t>、您对护士的技术操作是否满意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6"/>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18</a:t>
                      </a:r>
                      <a:r>
                        <a:rPr lang="zh-CN" sz="1000" kern="100" dirty="0">
                          <a:solidFill>
                            <a:schemeClr val="tx1">
                              <a:lumMod val="65000"/>
                              <a:lumOff val="35000"/>
                            </a:schemeClr>
                          </a:solidFill>
                          <a:effectLst/>
                          <a:latin typeface="+mn-lt"/>
                          <a:ea typeface="+mn-ea"/>
                          <a:cs typeface="+mn-ea"/>
                          <a:sym typeface="+mn-lt"/>
                        </a:rPr>
                        <a:t>、护士能否坚持每</a:t>
                      </a:r>
                      <a:r>
                        <a:rPr lang="en-US" sz="1000" kern="100" dirty="0">
                          <a:solidFill>
                            <a:schemeClr val="tx1">
                              <a:lumMod val="65000"/>
                              <a:lumOff val="35000"/>
                            </a:schemeClr>
                          </a:solidFill>
                          <a:effectLst/>
                          <a:latin typeface="+mn-lt"/>
                          <a:ea typeface="+mn-ea"/>
                          <a:cs typeface="+mn-ea"/>
                          <a:sym typeface="+mn-lt"/>
                        </a:rPr>
                        <a:t>7</a:t>
                      </a:r>
                      <a:r>
                        <a:rPr lang="zh-CN" sz="1000" kern="100" dirty="0">
                          <a:solidFill>
                            <a:schemeClr val="tx1">
                              <a:lumMod val="65000"/>
                              <a:lumOff val="35000"/>
                            </a:schemeClr>
                          </a:solidFill>
                          <a:effectLst/>
                          <a:latin typeface="+mn-lt"/>
                          <a:ea typeface="+mn-ea"/>
                          <a:cs typeface="+mn-ea"/>
                          <a:sym typeface="+mn-lt"/>
                        </a:rPr>
                        <a:t>天更换一次床单</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7"/>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19</a:t>
                      </a:r>
                      <a:r>
                        <a:rPr lang="zh-CN" sz="1000" kern="100" dirty="0">
                          <a:solidFill>
                            <a:schemeClr val="tx1">
                              <a:lumMod val="65000"/>
                              <a:lumOff val="35000"/>
                            </a:schemeClr>
                          </a:solidFill>
                          <a:effectLst/>
                          <a:latin typeface="+mn-lt"/>
                          <a:ea typeface="+mn-ea"/>
                          <a:cs typeface="+mn-ea"/>
                          <a:sym typeface="+mn-lt"/>
                        </a:rPr>
                        <a:t>、护士是否坚持每日整理床单元</a:t>
                      </a: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次</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8"/>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20</a:t>
                      </a:r>
                      <a:r>
                        <a:rPr lang="zh-CN" sz="1000" kern="100" dirty="0">
                          <a:solidFill>
                            <a:schemeClr val="tx1">
                              <a:lumMod val="65000"/>
                              <a:lumOff val="35000"/>
                            </a:schemeClr>
                          </a:solidFill>
                          <a:effectLst/>
                          <a:latin typeface="+mn-lt"/>
                          <a:ea typeface="+mn-ea"/>
                          <a:cs typeface="+mn-ea"/>
                          <a:sym typeface="+mn-lt"/>
                        </a:rPr>
                        <a:t>、您对责任护士护理服务的评价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9"/>
                  </a:ext>
                </a:extLst>
              </a:tr>
              <a:tr h="288000">
                <a:tc rowSpan="4">
                  <a:txBody>
                    <a:bodyPr/>
                    <a:lstStyle/>
                    <a:p>
                      <a:pPr algn="ctr">
                        <a:spcAft>
                          <a:spcPts val="0"/>
                        </a:spcAft>
                      </a:pPr>
                      <a:r>
                        <a:rPr lang="zh-CN" sz="1400" kern="100" dirty="0">
                          <a:solidFill>
                            <a:schemeClr val="bg1"/>
                          </a:solidFill>
                          <a:effectLst/>
                          <a:latin typeface="+mn-lt"/>
                          <a:ea typeface="+mn-ea"/>
                          <a:cs typeface="+mn-ea"/>
                          <a:sym typeface="+mn-lt"/>
                        </a:rPr>
                        <a:t>综合评价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53CEB5"/>
                    </a:solidFill>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1</a:t>
                      </a:r>
                      <a:r>
                        <a:rPr lang="zh-CN" sz="1000" kern="100" dirty="0">
                          <a:solidFill>
                            <a:schemeClr val="tx1">
                              <a:lumMod val="65000"/>
                              <a:lumOff val="35000"/>
                            </a:schemeClr>
                          </a:solidFill>
                          <a:effectLst/>
                          <a:latin typeface="+mn-lt"/>
                          <a:ea typeface="+mn-ea"/>
                          <a:cs typeface="+mn-ea"/>
                          <a:sym typeface="+mn-lt"/>
                        </a:rPr>
                        <a:t>、您对病房设施的感受是：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0"/>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2</a:t>
                      </a:r>
                      <a:r>
                        <a:rPr lang="zh-CN" sz="1000" kern="100" dirty="0">
                          <a:solidFill>
                            <a:schemeClr val="tx1">
                              <a:lumMod val="65000"/>
                              <a:lumOff val="35000"/>
                            </a:schemeClr>
                          </a:solidFill>
                          <a:effectLst/>
                          <a:latin typeface="+mn-lt"/>
                          <a:ea typeface="+mn-ea"/>
                          <a:cs typeface="+mn-ea"/>
                          <a:sym typeface="+mn-lt"/>
                        </a:rPr>
                        <a:t>、您对病房环境卫生和秩序的感受是：</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1"/>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3</a:t>
                      </a:r>
                      <a:r>
                        <a:rPr lang="zh-CN" sz="1000" kern="100" dirty="0">
                          <a:solidFill>
                            <a:schemeClr val="tx1">
                              <a:lumMod val="65000"/>
                              <a:lumOff val="35000"/>
                            </a:schemeClr>
                          </a:solidFill>
                          <a:effectLst/>
                          <a:latin typeface="+mn-lt"/>
                          <a:ea typeface="+mn-ea"/>
                          <a:cs typeface="+mn-ea"/>
                          <a:sym typeface="+mn-lt"/>
                        </a:rPr>
                        <a:t>、护士长应每日深入病房，了解情况征求意见，您对护士长工作的评价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2"/>
                  </a:ext>
                </a:extLst>
              </a:tr>
              <a:tr h="288000">
                <a:tc vMerge="1">
                  <a:txBody>
                    <a:bodyPr/>
                    <a:lstStyle/>
                    <a:p>
                      <a:endParaRPr lang="zh-CN"/>
                    </a:p>
                  </a:txBody>
                  <a:tcPr/>
                </a:tc>
                <a:tc>
                  <a:txBody>
                    <a:bodyPr/>
                    <a:lstStyle/>
                    <a:p>
                      <a:pPr algn="ctr">
                        <a:spcAft>
                          <a:spcPts val="0"/>
                        </a:spcAft>
                      </a:pPr>
                      <a:r>
                        <a:rPr lang="en-US" sz="1000" kern="100" dirty="0">
                          <a:solidFill>
                            <a:schemeClr val="tx1">
                              <a:lumMod val="65000"/>
                              <a:lumOff val="35000"/>
                            </a:schemeClr>
                          </a:solidFill>
                          <a:effectLst/>
                          <a:latin typeface="+mn-lt"/>
                          <a:ea typeface="+mn-ea"/>
                          <a:cs typeface="+mn-ea"/>
                          <a:sym typeface="+mn-lt"/>
                        </a:rPr>
                        <a:t>4</a:t>
                      </a:r>
                      <a:r>
                        <a:rPr lang="zh-CN" sz="1000" kern="100" dirty="0">
                          <a:solidFill>
                            <a:schemeClr val="tx1">
                              <a:lumMod val="65000"/>
                              <a:lumOff val="35000"/>
                            </a:schemeClr>
                          </a:solidFill>
                          <a:effectLst/>
                          <a:latin typeface="+mn-lt"/>
                          <a:ea typeface="+mn-ea"/>
                          <a:cs typeface="+mn-ea"/>
                          <a:sym typeface="+mn-lt"/>
                        </a:rPr>
                        <a:t>、在您住院期间，您对本病区护理工作的总体评价</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zh-CN" sz="1000" kern="100">
                          <a:solidFill>
                            <a:schemeClr val="tx1">
                              <a:lumMod val="65000"/>
                              <a:lumOff val="35000"/>
                            </a:schemeClr>
                          </a:solidFill>
                          <a:effectLst/>
                          <a:latin typeface="+mn-lt"/>
                          <a:ea typeface="+mn-ea"/>
                          <a:cs typeface="+mn-ea"/>
                          <a:sym typeface="+mn-lt"/>
                        </a:rPr>
                        <a:t>□很满意□满意□尚可□不满意</a:t>
                      </a: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23"/>
                  </a:ext>
                </a:extLst>
              </a:tr>
              <a:tr h="540000">
                <a:tc gridSpan="3">
                  <a:txBody>
                    <a:bodyPr/>
                    <a:lstStyle/>
                    <a:p>
                      <a:pPr algn="ctr">
                        <a:spcAft>
                          <a:spcPts val="0"/>
                        </a:spcAft>
                      </a:pPr>
                      <a:r>
                        <a:rPr lang="zh-CN" sz="1200" kern="100" dirty="0">
                          <a:solidFill>
                            <a:schemeClr val="bg1"/>
                          </a:solidFill>
                          <a:effectLst/>
                          <a:latin typeface="+mn-lt"/>
                          <a:ea typeface="+mn-ea"/>
                          <a:cs typeface="+mn-ea"/>
                          <a:sym typeface="+mn-lt"/>
                        </a:rPr>
                        <a:t>您最满意的护士是</a:t>
                      </a:r>
                      <a:r>
                        <a:rPr lang="en-US" sz="1200" kern="100" dirty="0">
                          <a:solidFill>
                            <a:schemeClr val="bg1"/>
                          </a:solidFill>
                          <a:effectLst/>
                          <a:latin typeface="+mn-lt"/>
                          <a:ea typeface="+mn-ea"/>
                          <a:cs typeface="+mn-ea"/>
                          <a:sym typeface="+mn-lt"/>
                        </a:rPr>
                        <a:t>____________</a:t>
                      </a:r>
                      <a:r>
                        <a:rPr lang="zh-CN" sz="1200" kern="100" dirty="0">
                          <a:solidFill>
                            <a:schemeClr val="bg1"/>
                          </a:solidFill>
                          <a:effectLst/>
                          <a:latin typeface="+mn-lt"/>
                          <a:ea typeface="+mn-ea"/>
                          <a:cs typeface="+mn-ea"/>
                          <a:sym typeface="+mn-lt"/>
                        </a:rPr>
                        <a:t>选择的理由</a:t>
                      </a:r>
                      <a:r>
                        <a:rPr lang="en-US" sz="1200" kern="100" dirty="0">
                          <a:solidFill>
                            <a:schemeClr val="bg1"/>
                          </a:solidFill>
                          <a:effectLst/>
                          <a:latin typeface="+mn-lt"/>
                          <a:ea typeface="+mn-ea"/>
                          <a:cs typeface="+mn-ea"/>
                          <a:sym typeface="+mn-lt"/>
                        </a:rPr>
                        <a:t>________________</a:t>
                      </a:r>
                      <a:r>
                        <a:rPr lang="zh-CN" sz="1200" kern="100" dirty="0">
                          <a:solidFill>
                            <a:schemeClr val="bg1"/>
                          </a:solidFill>
                          <a:effectLst/>
                          <a:latin typeface="+mn-lt"/>
                          <a:ea typeface="+mn-ea"/>
                          <a:cs typeface="+mn-ea"/>
                          <a:sym typeface="+mn-lt"/>
                        </a:rPr>
                        <a:t>您最不满意的护士是</a:t>
                      </a:r>
                      <a:r>
                        <a:rPr lang="en-US" sz="1200" kern="100" dirty="0">
                          <a:solidFill>
                            <a:schemeClr val="bg1"/>
                          </a:solidFill>
                          <a:effectLst/>
                          <a:latin typeface="+mn-lt"/>
                          <a:ea typeface="+mn-ea"/>
                          <a:cs typeface="+mn-ea"/>
                          <a:sym typeface="+mn-lt"/>
                        </a:rPr>
                        <a:t>______________</a:t>
                      </a:r>
                      <a:endParaRPr lang="zh-CN" sz="1200" kern="100" dirty="0">
                        <a:solidFill>
                          <a:schemeClr val="bg1"/>
                        </a:solidFill>
                        <a:effectLst/>
                        <a:latin typeface="+mn-lt"/>
                        <a:ea typeface="+mn-ea"/>
                        <a:cs typeface="+mn-ea"/>
                        <a:sym typeface="+mn-lt"/>
                      </a:endParaRPr>
                    </a:p>
                    <a:p>
                      <a:pPr algn="ctr">
                        <a:spcAft>
                          <a:spcPts val="0"/>
                        </a:spcAft>
                      </a:pPr>
                      <a:r>
                        <a:rPr lang="zh-CN" sz="1200" kern="100" dirty="0">
                          <a:solidFill>
                            <a:schemeClr val="bg1"/>
                          </a:solidFill>
                          <a:effectLst/>
                          <a:latin typeface="+mn-lt"/>
                          <a:ea typeface="+mn-ea"/>
                          <a:cs typeface="+mn-ea"/>
                          <a:sym typeface="+mn-lt"/>
                        </a:rPr>
                        <a:t>请留下您的宝贵意见：</a:t>
                      </a:r>
                      <a:r>
                        <a:rPr lang="en-US" sz="1200" kern="100" dirty="0">
                          <a:solidFill>
                            <a:schemeClr val="bg1"/>
                          </a:solidFill>
                          <a:effectLst/>
                          <a:latin typeface="+mn-lt"/>
                          <a:ea typeface="+mn-ea"/>
                          <a:cs typeface="+mn-ea"/>
                          <a:sym typeface="+mn-lt"/>
                        </a:rPr>
                        <a:t>__________________________________________________________________</a:t>
                      </a:r>
                      <a:endParaRPr lang="zh-CN" sz="1200" kern="100" dirty="0">
                        <a:solidFill>
                          <a:schemeClr val="bg1"/>
                        </a:solidFill>
                        <a:effectLst/>
                        <a:latin typeface="+mn-lt"/>
                        <a:ea typeface="+mn-ea"/>
                        <a:cs typeface="+mn-ea"/>
                        <a:sym typeface="+mn-lt"/>
                      </a:endParaRPr>
                    </a:p>
                  </a:txBody>
                  <a:tcPr marL="38316" marR="38316"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00ACDE"/>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24"/>
                  </a:ext>
                </a:extLst>
              </a:tr>
            </a:tbl>
          </a:graphicData>
        </a:graphic>
      </p:graphicFrame>
      <p:sp>
        <p:nvSpPr>
          <p:cNvPr id="11" name="矩形 10"/>
          <p:cNvSpPr/>
          <p:nvPr/>
        </p:nvSpPr>
        <p:spPr>
          <a:xfrm>
            <a:off x="3823583" y="1357185"/>
            <a:ext cx="4544834" cy="400110"/>
          </a:xfrm>
          <a:prstGeom prst="rect">
            <a:avLst/>
          </a:prstGeom>
        </p:spPr>
        <p:txBody>
          <a:bodyPr wrap="none">
            <a:spAutoFit/>
          </a:bodyPr>
          <a:lstStyle/>
          <a:p>
            <a:pPr algn="ctr"/>
            <a:r>
              <a:rPr lang="zh-CN" altLang="en-US" sz="2000" dirty="0">
                <a:solidFill>
                  <a:srgbClr val="E81479"/>
                </a:solidFill>
                <a:cs typeface="+mn-ea"/>
                <a:sym typeface="+mn-lt"/>
              </a:rPr>
              <a:t>改善前住院患者对责任护士服务满意度</a:t>
            </a:r>
            <a:endParaRPr lang="en-US" altLang="zh-CN" sz="2000" dirty="0">
              <a:solidFill>
                <a:srgbClr val="E81479"/>
              </a:solidFill>
              <a:cs typeface="+mn-ea"/>
              <a:sym typeface="+mn-lt"/>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3635" y="2807792"/>
            <a:ext cx="6819900" cy="3739553"/>
          </a:xfrm>
          <a:prstGeom prst="rect">
            <a:avLst/>
          </a:prstGeom>
        </p:spPr>
      </p:pic>
      <p:sp>
        <p:nvSpPr>
          <p:cNvPr id="12" name="矩形 11"/>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anim calcmode="lin" valueType="num">
                                      <p:cBhvr>
                                        <p:cTn id="16" dur="750" fill="hold"/>
                                        <p:tgtEl>
                                          <p:spTgt spid="13"/>
                                        </p:tgtEl>
                                        <p:attrNameLst>
                                          <p:attrName>ppt_x</p:attrName>
                                        </p:attrNameLst>
                                      </p:cBhvr>
                                      <p:tavLst>
                                        <p:tav tm="0">
                                          <p:val>
                                            <p:strVal val="#ppt_x"/>
                                          </p:val>
                                        </p:tav>
                                        <p:tav tm="100000">
                                          <p:val>
                                            <p:strVal val="#ppt_x"/>
                                          </p:val>
                                        </p:tav>
                                      </p:tavLst>
                                    </p:anim>
                                    <p:anim calcmode="lin" valueType="num">
                                      <p:cBhvr>
                                        <p:cTn id="17" dur="750" fill="hold"/>
                                        <p:tgtEl>
                                          <p:spTgt spid="1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7190C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4</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改善前柏拉图</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Object 18"/>
          <p:cNvGraphicFramePr>
            <a:graphicFrameLocks noChangeAspect="1"/>
          </p:cNvGraphicFramePr>
          <p:nvPr/>
        </p:nvGraphicFramePr>
        <p:xfrm>
          <a:off x="852471" y="1635498"/>
          <a:ext cx="10487058" cy="4471906"/>
        </p:xfrm>
        <a:graphic>
          <a:graphicData uri="http://schemas.openxmlformats.org/drawingml/2006/chart">
            <c:chart xmlns:c="http://schemas.openxmlformats.org/drawingml/2006/chart" xmlns:r="http://schemas.openxmlformats.org/officeDocument/2006/relationships" r:id="rId3"/>
          </a:graphicData>
        </a:graphic>
      </p:graphicFrame>
      <p:sp>
        <p:nvSpPr>
          <p:cNvPr id="9" name="任意多边形: 形状 8"/>
          <p:cNvSpPr/>
          <p:nvPr/>
        </p:nvSpPr>
        <p:spPr>
          <a:xfrm>
            <a:off x="6070600" y="2209800"/>
            <a:ext cx="4410075" cy="1390650"/>
          </a:xfrm>
          <a:custGeom>
            <a:avLst/>
            <a:gdLst>
              <a:gd name="connsiteX0" fmla="*/ 0 w 4557485"/>
              <a:gd name="connsiteY0" fmla="*/ 1756228 h 1756228"/>
              <a:gd name="connsiteX1" fmla="*/ 0 w 4557485"/>
              <a:gd name="connsiteY1" fmla="*/ 0 h 1756228"/>
              <a:gd name="connsiteX2" fmla="*/ 4557485 w 4557485"/>
              <a:gd name="connsiteY2" fmla="*/ 0 h 1756228"/>
            </a:gdLst>
            <a:ahLst/>
            <a:cxnLst>
              <a:cxn ang="0">
                <a:pos x="connsiteX0" y="connsiteY0"/>
              </a:cxn>
              <a:cxn ang="0">
                <a:pos x="connsiteX1" y="connsiteY1"/>
              </a:cxn>
              <a:cxn ang="0">
                <a:pos x="connsiteX2" y="connsiteY2"/>
              </a:cxn>
            </a:cxnLst>
            <a:rect l="l" t="t" r="r" b="b"/>
            <a:pathLst>
              <a:path w="4557485" h="1756228">
                <a:moveTo>
                  <a:pt x="0" y="1756228"/>
                </a:moveTo>
                <a:lnTo>
                  <a:pt x="0" y="0"/>
                </a:lnTo>
                <a:lnTo>
                  <a:pt x="4557485" y="0"/>
                </a:lnTo>
              </a:path>
            </a:pathLst>
          </a:custGeom>
          <a:noFill/>
          <a:ln w="22225">
            <a:solidFill>
              <a:srgbClr val="7ED1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1227817" y="5738072"/>
            <a:ext cx="10111711" cy="700576"/>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分析：根据查检数据表明，</a:t>
            </a:r>
            <a:r>
              <a:rPr lang="zh-CN" altLang="en-US" sz="1400" dirty="0">
                <a:solidFill>
                  <a:srgbClr val="F15F46"/>
                </a:solidFill>
                <a:cs typeface="+mn-ea"/>
                <a:sym typeface="+mn-lt"/>
              </a:rPr>
              <a:t>检查了解不全</a:t>
            </a:r>
            <a:r>
              <a:rPr lang="zh-CN" altLang="en-US" sz="1400" dirty="0">
                <a:solidFill>
                  <a:schemeClr val="tx1">
                    <a:lumMod val="65000"/>
                    <a:lumOff val="35000"/>
                  </a:schemeClr>
                </a:solidFill>
                <a:cs typeface="+mn-ea"/>
                <a:sym typeface="+mn-lt"/>
              </a:rPr>
              <a:t>、</a:t>
            </a:r>
            <a:r>
              <a:rPr lang="zh-CN" altLang="en-US" sz="1400" dirty="0">
                <a:solidFill>
                  <a:srgbClr val="53CEB5"/>
                </a:solidFill>
                <a:cs typeface="+mn-ea"/>
                <a:sym typeface="+mn-lt"/>
              </a:rPr>
              <a:t>功能锻炼不到位</a:t>
            </a:r>
            <a:r>
              <a:rPr lang="zh-CN" altLang="en-US" sz="1400" dirty="0">
                <a:solidFill>
                  <a:schemeClr val="tx1">
                    <a:lumMod val="65000"/>
                    <a:lumOff val="35000"/>
                  </a:schemeClr>
                </a:solidFill>
                <a:cs typeface="+mn-ea"/>
                <a:sym typeface="+mn-lt"/>
              </a:rPr>
              <a:t>及</a:t>
            </a:r>
            <a:r>
              <a:rPr lang="zh-CN" altLang="en-US" sz="1400" dirty="0">
                <a:solidFill>
                  <a:srgbClr val="FBB709"/>
                </a:solidFill>
                <a:cs typeface="+mn-ea"/>
                <a:sym typeface="+mn-lt"/>
              </a:rPr>
              <a:t>未及时评估</a:t>
            </a:r>
            <a:r>
              <a:rPr lang="zh-CN" altLang="en-US" sz="1400" dirty="0">
                <a:solidFill>
                  <a:schemeClr val="tx1">
                    <a:lumMod val="65000"/>
                    <a:lumOff val="35000"/>
                  </a:schemeClr>
                </a:solidFill>
                <a:cs typeface="+mn-ea"/>
                <a:sym typeface="+mn-lt"/>
              </a:rPr>
              <a:t>占</a:t>
            </a:r>
            <a:r>
              <a:rPr lang="en-US" altLang="zh-CN" sz="1400" dirty="0">
                <a:solidFill>
                  <a:schemeClr val="tx1">
                    <a:lumMod val="65000"/>
                    <a:lumOff val="35000"/>
                  </a:schemeClr>
                </a:solidFill>
                <a:cs typeface="+mn-ea"/>
                <a:sym typeface="+mn-lt"/>
              </a:rPr>
              <a:t>86.67%</a:t>
            </a:r>
            <a:r>
              <a:rPr lang="zh-CN" altLang="en-US" sz="1400" dirty="0">
                <a:solidFill>
                  <a:schemeClr val="tx1">
                    <a:lumMod val="65000"/>
                    <a:lumOff val="35000"/>
                  </a:schemeClr>
                </a:solidFill>
                <a:cs typeface="+mn-ea"/>
                <a:sym typeface="+mn-lt"/>
              </a:rPr>
              <a:t>，依柏拉图八二定律，将此三大情况列为本次主题改善重点</a:t>
            </a:r>
            <a:r>
              <a:rPr lang="en-US" altLang="zh-CN" sz="1400" dirty="0">
                <a:solidFill>
                  <a:schemeClr val="tx1">
                    <a:lumMod val="65000"/>
                    <a:lumOff val="35000"/>
                  </a:schemeClr>
                </a:solidFill>
                <a:cs typeface="+mn-ea"/>
                <a:sym typeface="+mn-lt"/>
              </a:rPr>
              <a:t> </a:t>
            </a:r>
            <a:r>
              <a:rPr lang="zh-CN" altLang="en-US" sz="1400" dirty="0">
                <a:solidFill>
                  <a:schemeClr val="tx1">
                    <a:lumMod val="65000"/>
                    <a:lumOff val="35000"/>
                  </a:schemeClr>
                </a:solidFill>
                <a:cs typeface="+mn-ea"/>
                <a:sym typeface="+mn-lt"/>
              </a:rPr>
              <a:t>。</a:t>
            </a:r>
            <a:endParaRPr lang="en-US" altLang="zh-CN" sz="1400" dirty="0">
              <a:solidFill>
                <a:schemeClr val="tx1">
                  <a:lumMod val="65000"/>
                  <a:lumOff val="35000"/>
                </a:schemeClr>
              </a:solidFill>
              <a:cs typeface="+mn-ea"/>
              <a:sym typeface="+mn-lt"/>
            </a:endParaRPr>
          </a:p>
        </p:txBody>
      </p:sp>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up)">
                                      <p:cBhvr>
                                        <p:cTn id="8" dur="1000"/>
                                        <p:tgtEl>
                                          <p:spTgt spid="8"/>
                                        </p:tgtEl>
                                      </p:cBhvr>
                                    </p:animEffect>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15F46"/>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第五部分</a:t>
              </a:r>
            </a:p>
          </p:txBody>
        </p:sp>
      </p:grpSp>
      <p:sp>
        <p:nvSpPr>
          <p:cNvPr id="8" name="文本框 7"/>
          <p:cNvSpPr txBox="1"/>
          <p:nvPr/>
        </p:nvSpPr>
        <p:spPr>
          <a:xfrm>
            <a:off x="4157011" y="3642972"/>
            <a:ext cx="387798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目标设定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5</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目标值设定</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图表 19"/>
          <p:cNvGraphicFramePr/>
          <p:nvPr/>
        </p:nvGraphicFramePr>
        <p:xfrm>
          <a:off x="1227819" y="2247900"/>
          <a:ext cx="4868182" cy="3470689"/>
        </p:xfrm>
        <a:graphic>
          <a:graphicData uri="http://schemas.openxmlformats.org/drawingml/2006/chart">
            <c:chart xmlns:c="http://schemas.openxmlformats.org/drawingml/2006/chart" xmlns:r="http://schemas.openxmlformats.org/officeDocument/2006/relationships" r:id="rId3"/>
          </a:graphicData>
        </a:graphic>
      </p:graphicFrame>
      <p:sp>
        <p:nvSpPr>
          <p:cNvPr id="21" name="KSO_Shape"/>
          <p:cNvSpPr/>
          <p:nvPr/>
        </p:nvSpPr>
        <p:spPr>
          <a:xfrm>
            <a:off x="3638577" y="3570430"/>
            <a:ext cx="763335" cy="619083"/>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2" name="矩形 21"/>
          <p:cNvSpPr/>
          <p:nvPr/>
        </p:nvSpPr>
        <p:spPr>
          <a:xfrm>
            <a:off x="3336516" y="2654389"/>
            <a:ext cx="1367456" cy="646331"/>
          </a:xfrm>
          <a:prstGeom prst="rect">
            <a:avLst/>
          </a:prstGeom>
        </p:spPr>
        <p:txBody>
          <a:bodyPr wrap="square">
            <a:spAutoFit/>
          </a:bodyPr>
          <a:lstStyle/>
          <a:p>
            <a:pPr lvl="0" algn="ctr" fontAlgn="base">
              <a:spcBef>
                <a:spcPct val="0"/>
              </a:spcBef>
              <a:spcAft>
                <a:spcPct val="0"/>
              </a:spcAft>
            </a:pPr>
            <a:r>
              <a:rPr lang="zh-CN" altLang="en-US" dirty="0">
                <a:solidFill>
                  <a:srgbClr val="E81479"/>
                </a:solidFill>
                <a:cs typeface="+mn-ea"/>
                <a:sym typeface="+mn-lt"/>
              </a:rPr>
              <a:t>改善幅度：</a:t>
            </a:r>
            <a:r>
              <a:rPr lang="en-US" altLang="zh-CN" b="1" dirty="0">
                <a:solidFill>
                  <a:srgbClr val="E81479"/>
                </a:solidFill>
                <a:cs typeface="+mn-ea"/>
                <a:sym typeface="+mn-lt"/>
              </a:rPr>
              <a:t>20%</a:t>
            </a:r>
            <a:endParaRPr lang="zh-CN" altLang="en-US" b="1" dirty="0">
              <a:solidFill>
                <a:srgbClr val="E81479"/>
              </a:solidFill>
              <a:cs typeface="+mn-ea"/>
              <a:sym typeface="+mn-lt"/>
            </a:endParaRPr>
          </a:p>
        </p:txBody>
      </p:sp>
      <p:sp>
        <p:nvSpPr>
          <p:cNvPr id="23" name="矩形 22"/>
          <p:cNvSpPr/>
          <p:nvPr/>
        </p:nvSpPr>
        <p:spPr>
          <a:xfrm>
            <a:off x="2773749" y="1778135"/>
            <a:ext cx="2492990"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cs typeface="+mn-ea"/>
                <a:sym typeface="+mn-lt"/>
              </a:rPr>
              <a:t>床边综合能力合格率</a:t>
            </a:r>
            <a:endParaRPr lang="en-US" altLang="zh-CN" sz="2000" dirty="0">
              <a:cs typeface="+mn-ea"/>
              <a:sym typeface="+mn-lt"/>
            </a:endParaRPr>
          </a:p>
        </p:txBody>
      </p:sp>
      <p:sp>
        <p:nvSpPr>
          <p:cNvPr id="24" name="矩形 23"/>
          <p:cNvSpPr/>
          <p:nvPr/>
        </p:nvSpPr>
        <p:spPr>
          <a:xfrm>
            <a:off x="2710919" y="5316091"/>
            <a:ext cx="954107"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solidFill>
                  <a:schemeClr val="tx1">
                    <a:lumMod val="65000"/>
                    <a:lumOff val="35000"/>
                  </a:schemeClr>
                </a:solidFill>
                <a:cs typeface="+mn-ea"/>
                <a:sym typeface="+mn-lt"/>
              </a:rPr>
              <a:t>现状值</a:t>
            </a:r>
            <a:endParaRPr lang="en-US" altLang="zh-CN" sz="2000" dirty="0">
              <a:solidFill>
                <a:schemeClr val="tx1">
                  <a:lumMod val="65000"/>
                  <a:lumOff val="35000"/>
                </a:schemeClr>
              </a:solidFill>
              <a:cs typeface="+mn-ea"/>
              <a:sym typeface="+mn-lt"/>
            </a:endParaRPr>
          </a:p>
        </p:txBody>
      </p:sp>
      <p:sp>
        <p:nvSpPr>
          <p:cNvPr id="25" name="矩形 24"/>
          <p:cNvSpPr/>
          <p:nvPr/>
        </p:nvSpPr>
        <p:spPr>
          <a:xfrm>
            <a:off x="4401911" y="5316091"/>
            <a:ext cx="954108" cy="400110"/>
          </a:xfrm>
          <a:prstGeom prst="rect">
            <a:avLst/>
          </a:prstGeom>
        </p:spPr>
        <p:txBody>
          <a:bodyPr wrap="none">
            <a:spAutoFit/>
          </a:bodyPr>
          <a:lstStyle/>
          <a:p>
            <a:pPr algn="ctr">
              <a:defRPr sz="1860" b="0" i="0" u="none" strike="noStrike" kern="1200" spc="0" baseline="0">
                <a:solidFill>
                  <a:prstClr val="black">
                    <a:lumMod val="65000"/>
                    <a:lumOff val="35000"/>
                  </a:prstClr>
                </a:solidFill>
                <a:latin typeface="+mn-lt"/>
                <a:ea typeface="+mn-ea"/>
                <a:cs typeface="+mn-cs"/>
              </a:defRPr>
            </a:pPr>
            <a:r>
              <a:rPr lang="zh-CN" altLang="en-US" sz="2000" dirty="0">
                <a:solidFill>
                  <a:schemeClr val="tx1">
                    <a:lumMod val="65000"/>
                    <a:lumOff val="35000"/>
                  </a:schemeClr>
                </a:solidFill>
                <a:cs typeface="+mn-ea"/>
                <a:sym typeface="+mn-lt"/>
              </a:rPr>
              <a:t>目标值</a:t>
            </a:r>
            <a:endParaRPr lang="en-US" altLang="zh-CN" sz="2000" dirty="0">
              <a:solidFill>
                <a:schemeClr val="tx1">
                  <a:lumMod val="65000"/>
                  <a:lumOff val="35000"/>
                </a:schemeClr>
              </a:solidFill>
              <a:cs typeface="+mn-ea"/>
              <a:sym typeface="+mn-lt"/>
            </a:endParaRPr>
          </a:p>
        </p:txBody>
      </p:sp>
      <p:sp>
        <p:nvSpPr>
          <p:cNvPr id="26" name="矩形: 圆角 25"/>
          <p:cNvSpPr/>
          <p:nvPr/>
        </p:nvSpPr>
        <p:spPr>
          <a:xfrm>
            <a:off x="7941016" y="1778135"/>
            <a:ext cx="2074984" cy="701296"/>
          </a:xfrm>
          <a:prstGeom prst="roundRect">
            <a:avLst>
              <a:gd name="adj" fmla="val 0"/>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目标值</a:t>
            </a:r>
          </a:p>
        </p:txBody>
      </p:sp>
      <p:sp>
        <p:nvSpPr>
          <p:cNvPr id="27" name="文本框 26"/>
          <p:cNvSpPr txBox="1"/>
          <p:nvPr/>
        </p:nvSpPr>
        <p:spPr>
          <a:xfrm>
            <a:off x="8733890" y="2594598"/>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28" name="矩形 27"/>
          <p:cNvSpPr/>
          <p:nvPr/>
        </p:nvSpPr>
        <p:spPr>
          <a:xfrm>
            <a:off x="6780631" y="3105834"/>
            <a:ext cx="4395755" cy="562783"/>
          </a:xfrm>
          <a:prstGeom prst="rect">
            <a:avLst/>
          </a:prstGeom>
        </p:spPr>
        <p:txBody>
          <a:bodyPr wrap="none">
            <a:spAutoFit/>
          </a:bodyPr>
          <a:lstStyle/>
          <a:p>
            <a:pPr algn="ctr">
              <a:lnSpc>
                <a:spcPct val="200000"/>
              </a:lnSpc>
            </a:pPr>
            <a:r>
              <a:rPr lang="zh-CN" altLang="zh-CN" dirty="0">
                <a:solidFill>
                  <a:schemeClr val="tx1">
                    <a:lumMod val="65000"/>
                    <a:lumOff val="35000"/>
                  </a:schemeClr>
                </a:solidFill>
                <a:cs typeface="+mn-ea"/>
                <a:sym typeface="+mn-lt"/>
              </a:rPr>
              <a:t>现况值</a:t>
            </a:r>
            <a:r>
              <a:rPr lang="en-US" altLang="zh-CN" dirty="0">
                <a:solidFill>
                  <a:schemeClr val="tx1">
                    <a:lumMod val="65000"/>
                    <a:lumOff val="35000"/>
                  </a:schemeClr>
                </a:solidFill>
                <a:cs typeface="+mn-ea"/>
                <a:sym typeface="+mn-lt"/>
              </a:rPr>
              <a:t>+</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1-</a:t>
            </a:r>
            <a:r>
              <a:rPr lang="zh-CN" altLang="zh-CN" dirty="0">
                <a:solidFill>
                  <a:schemeClr val="tx1">
                    <a:lumMod val="65000"/>
                    <a:lumOff val="35000"/>
                  </a:schemeClr>
                </a:solidFill>
                <a:cs typeface="+mn-ea"/>
                <a:sym typeface="+mn-lt"/>
              </a:rPr>
              <a:t>现况值）×改善重点×圈能力</a:t>
            </a:r>
            <a:endParaRPr lang="zh-CN" altLang="en-US" dirty="0">
              <a:solidFill>
                <a:schemeClr val="tx1">
                  <a:lumMod val="65000"/>
                  <a:lumOff val="35000"/>
                </a:schemeClr>
              </a:solidFill>
              <a:cs typeface="+mn-ea"/>
              <a:sym typeface="+mn-lt"/>
            </a:endParaRPr>
          </a:p>
        </p:txBody>
      </p:sp>
      <p:sp>
        <p:nvSpPr>
          <p:cNvPr id="29" name="文本框 28"/>
          <p:cNvSpPr txBox="1"/>
          <p:nvPr/>
        </p:nvSpPr>
        <p:spPr>
          <a:xfrm>
            <a:off x="8733890" y="3755191"/>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30" name="矩形 29"/>
          <p:cNvSpPr/>
          <p:nvPr/>
        </p:nvSpPr>
        <p:spPr>
          <a:xfrm>
            <a:off x="7130085" y="4335424"/>
            <a:ext cx="3696846" cy="369332"/>
          </a:xfrm>
          <a:prstGeom prst="rect">
            <a:avLst/>
          </a:prstGeom>
        </p:spPr>
        <p:txBody>
          <a:bodyPr wrap="none">
            <a:spAutoFit/>
          </a:bodyPr>
          <a:lstStyle/>
          <a:p>
            <a:pPr algn="ctr"/>
            <a:r>
              <a:rPr lang="en-US" altLang="zh-CN" b="1" dirty="0">
                <a:solidFill>
                  <a:srgbClr val="F15F46"/>
                </a:solidFill>
                <a:cs typeface="+mn-ea"/>
                <a:sym typeface="+mn-lt"/>
              </a:rPr>
              <a:t>57%+</a:t>
            </a:r>
            <a:r>
              <a:rPr lang="zh-CN" altLang="zh-CN" b="1" dirty="0">
                <a:solidFill>
                  <a:srgbClr val="F15F46"/>
                </a:solidFill>
                <a:cs typeface="+mn-ea"/>
                <a:sym typeface="+mn-lt"/>
              </a:rPr>
              <a:t>（</a:t>
            </a:r>
            <a:r>
              <a:rPr lang="en-US" altLang="zh-CN" b="1" dirty="0">
                <a:solidFill>
                  <a:srgbClr val="F15F46"/>
                </a:solidFill>
                <a:cs typeface="+mn-ea"/>
                <a:sym typeface="+mn-lt"/>
              </a:rPr>
              <a:t>1-57%</a:t>
            </a:r>
            <a:r>
              <a:rPr lang="zh-CN" altLang="en-US" b="1" dirty="0">
                <a:solidFill>
                  <a:srgbClr val="F15F46"/>
                </a:solidFill>
                <a:cs typeface="+mn-ea"/>
                <a:sym typeface="+mn-lt"/>
              </a:rPr>
              <a:t>）</a:t>
            </a:r>
            <a:r>
              <a:rPr lang="zh-CN" altLang="zh-CN" b="1" dirty="0">
                <a:solidFill>
                  <a:srgbClr val="F15F46"/>
                </a:solidFill>
                <a:cs typeface="+mn-ea"/>
                <a:sym typeface="+mn-lt"/>
              </a:rPr>
              <a:t>×</a:t>
            </a:r>
            <a:r>
              <a:rPr lang="en-US" altLang="zh-CN" b="1" dirty="0">
                <a:solidFill>
                  <a:srgbClr val="F15F46"/>
                </a:solidFill>
                <a:cs typeface="+mn-ea"/>
                <a:sym typeface="+mn-lt"/>
              </a:rPr>
              <a:t> 70%</a:t>
            </a:r>
            <a:r>
              <a:rPr lang="zh-CN" altLang="zh-CN" b="1" dirty="0">
                <a:solidFill>
                  <a:srgbClr val="F15F46"/>
                </a:solidFill>
                <a:cs typeface="+mn-ea"/>
                <a:sym typeface="+mn-lt"/>
              </a:rPr>
              <a:t>×</a:t>
            </a:r>
            <a:r>
              <a:rPr lang="en-US" altLang="zh-CN" b="1" dirty="0">
                <a:solidFill>
                  <a:srgbClr val="F15F46"/>
                </a:solidFill>
                <a:cs typeface="+mn-ea"/>
                <a:sym typeface="+mn-lt"/>
              </a:rPr>
              <a:t>65.2%</a:t>
            </a:r>
          </a:p>
        </p:txBody>
      </p:sp>
      <p:sp>
        <p:nvSpPr>
          <p:cNvPr id="31" name="文本框 30"/>
          <p:cNvSpPr txBox="1"/>
          <p:nvPr/>
        </p:nvSpPr>
        <p:spPr>
          <a:xfrm>
            <a:off x="8733890" y="4706886"/>
            <a:ext cx="489236" cy="584775"/>
          </a:xfrm>
          <a:prstGeom prst="rect">
            <a:avLst/>
          </a:prstGeom>
          <a:noFill/>
        </p:spPr>
        <p:txBody>
          <a:bodyPr wrap="none" rtlCol="0">
            <a:spAutoFit/>
          </a:bodyPr>
          <a:lstStyle/>
          <a:p>
            <a:pPr algn="ctr"/>
            <a:r>
              <a:rPr lang="en-US" altLang="zh-CN" sz="3200" dirty="0">
                <a:solidFill>
                  <a:schemeClr val="tx1">
                    <a:lumMod val="65000"/>
                    <a:lumOff val="35000"/>
                  </a:schemeClr>
                </a:solidFill>
                <a:cs typeface="+mn-ea"/>
                <a:sym typeface="+mn-lt"/>
              </a:rPr>
              <a:t>=</a:t>
            </a:r>
            <a:endParaRPr lang="zh-CN" altLang="en-US" sz="3200" dirty="0">
              <a:solidFill>
                <a:schemeClr val="tx1">
                  <a:lumMod val="65000"/>
                  <a:lumOff val="35000"/>
                </a:schemeClr>
              </a:solidFill>
              <a:cs typeface="+mn-ea"/>
              <a:sym typeface="+mn-lt"/>
            </a:endParaRPr>
          </a:p>
        </p:txBody>
      </p:sp>
      <p:sp>
        <p:nvSpPr>
          <p:cNvPr id="32" name="矩形 31"/>
          <p:cNvSpPr/>
          <p:nvPr/>
        </p:nvSpPr>
        <p:spPr>
          <a:xfrm>
            <a:off x="8636107" y="5346869"/>
            <a:ext cx="684804" cy="369332"/>
          </a:xfrm>
          <a:prstGeom prst="rect">
            <a:avLst/>
          </a:prstGeom>
        </p:spPr>
        <p:txBody>
          <a:bodyPr wrap="none">
            <a:spAutoFit/>
          </a:bodyPr>
          <a:lstStyle/>
          <a:p>
            <a:pPr algn="ctr"/>
            <a:r>
              <a:rPr lang="en-US" altLang="zh-CN" b="1" dirty="0">
                <a:solidFill>
                  <a:srgbClr val="F15F46"/>
                </a:solidFill>
                <a:cs typeface="+mn-ea"/>
                <a:sym typeface="+mn-lt"/>
              </a:rPr>
              <a:t>77%</a:t>
            </a:r>
          </a:p>
        </p:txBody>
      </p:sp>
      <p:sp>
        <p:nvSpPr>
          <p:cNvPr id="33" name="矩形 3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1000"/>
                            </p:stCondLst>
                            <p:childTnLst>
                              <p:par>
                                <p:cTn id="26" presetID="49" presetClass="entr" presetSubtype="0" decel="10000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 calcmode="lin" valueType="num">
                                      <p:cBhvr>
                                        <p:cTn id="30" dur="750" fill="hold"/>
                                        <p:tgtEl>
                                          <p:spTgt spid="26"/>
                                        </p:tgtEl>
                                        <p:attrNameLst>
                                          <p:attrName>style.rotation</p:attrName>
                                        </p:attrNameLst>
                                      </p:cBhvr>
                                      <p:tavLst>
                                        <p:tav tm="0">
                                          <p:val>
                                            <p:fltVal val="360"/>
                                          </p:val>
                                        </p:tav>
                                        <p:tav tm="100000">
                                          <p:val>
                                            <p:fltVal val="0"/>
                                          </p:val>
                                        </p:tav>
                                      </p:tavLst>
                                    </p:anim>
                                    <p:animEffect transition="in" filter="fade">
                                      <p:cBhvr>
                                        <p:cTn id="31" dur="750"/>
                                        <p:tgtEl>
                                          <p:spTgt spid="26"/>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750"/>
                                        <p:tgtEl>
                                          <p:spTgt spid="28"/>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2" grpId="0"/>
      <p:bldP spid="23" grpId="0"/>
      <p:bldP spid="24" grpId="0"/>
      <p:bldP spid="25" grpId="0"/>
      <p:bldP spid="26" grpId="0" animBg="1"/>
      <p:bldP spid="27" grpId="0"/>
      <p:bldP spid="28" grpId="0"/>
      <p:bldP spid="29" grpId="0"/>
      <p:bldP spid="30" grpId="0"/>
      <p:bldP spid="31" grpId="0"/>
      <p:bldP spid="32" grpId="0"/>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53CEB5"/>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第六部分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原因分析</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10" descr="IMG_1512"/>
          <p:cNvPicPr>
            <a:picLocks noChangeAspect="1" noChangeArrowheads="1"/>
          </p:cNvPicPr>
          <p:nvPr/>
        </p:nvPicPr>
        <p:blipFill>
          <a:blip r:embed="rId3" cstate="screen">
            <a:extLst>
              <a:ext uri="{BEBA8EAE-BF5A-486C-A8C5-ECC9F3942E4B}">
                <a14:imgProps xmlns:a14="http://schemas.microsoft.com/office/drawing/2010/main">
                  <a14:imgLayer>
                    <a14:imgEffect>
                      <a14:artisticBlur radius="2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1764568" y="1552801"/>
            <a:ext cx="4105275" cy="28980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1" descr="IMG_1520"/>
          <p:cNvPicPr>
            <a:picLocks noChangeAspect="1" noChangeArrowheads="1"/>
          </p:cNvPicPr>
          <p:nvPr/>
        </p:nvPicPr>
        <p:blipFill rotWithShape="1">
          <a:blip r:embed="rId4" cstate="screen">
            <a:extLst>
              <a:ext uri="{BEBA8EAE-BF5A-486C-A8C5-ECC9F3942E4B}">
                <a14:imgProps xmlns:a14="http://schemas.microsoft.com/office/drawing/2010/main">
                  <a14:imgLayer>
                    <a14:imgEffect>
                      <a14:artisticBlur radius="2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6319837" y="1552801"/>
            <a:ext cx="4105275" cy="2898027"/>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764568" y="4810233"/>
            <a:ext cx="8660544" cy="1397136"/>
            <a:chOff x="1764568" y="4810233"/>
            <a:chExt cx="8660544" cy="1397136"/>
          </a:xfrm>
        </p:grpSpPr>
        <p:sp>
          <p:nvSpPr>
            <p:cNvPr id="9" name="矩形: 圆角 8"/>
            <p:cNvSpPr/>
            <p:nvPr/>
          </p:nvSpPr>
          <p:spPr>
            <a:xfrm>
              <a:off x="1764568" y="4810233"/>
              <a:ext cx="8660544" cy="1397136"/>
            </a:xfrm>
            <a:prstGeom prst="roundRect">
              <a:avLst>
                <a:gd name="adj" fmla="val 0"/>
              </a:avLst>
            </a:prstGeom>
            <a:solidFill>
              <a:srgbClr val="53CEB5"/>
            </a:solidFill>
            <a:ln w="9525" cap="rnd">
              <a:solidFill>
                <a:srgbClr val="53CE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0" name="文本框 9"/>
            <p:cNvSpPr txBox="1"/>
            <p:nvPr/>
          </p:nvSpPr>
          <p:spPr>
            <a:xfrm>
              <a:off x="5489546" y="4943748"/>
              <a:ext cx="1210588" cy="400110"/>
            </a:xfrm>
            <a:prstGeom prst="rect">
              <a:avLst/>
            </a:prstGeom>
            <a:noFill/>
          </p:spPr>
          <p:txBody>
            <a:bodyPr wrap="none" rtlCol="0">
              <a:spAutoFit/>
            </a:bodyPr>
            <a:lstStyle/>
            <a:p>
              <a:pPr algn="ctr"/>
              <a:r>
                <a:rPr lang="zh-CN" altLang="en-US" sz="2000" dirty="0">
                  <a:solidFill>
                    <a:schemeClr val="bg1"/>
                  </a:solidFill>
                  <a:cs typeface="+mn-ea"/>
                  <a:sym typeface="+mn-lt"/>
                </a:rPr>
                <a:t>头脑风暴</a:t>
              </a:r>
            </a:p>
          </p:txBody>
        </p:sp>
        <p:sp>
          <p:nvSpPr>
            <p:cNvPr id="11" name="文本框 10"/>
            <p:cNvSpPr txBox="1"/>
            <p:nvPr/>
          </p:nvSpPr>
          <p:spPr>
            <a:xfrm>
              <a:off x="2222246" y="5357149"/>
              <a:ext cx="7745187" cy="700576"/>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针对统计出的主要原因，东七病区全体成员展开了头脑风暴，利用鱼骨图分析了主要因与非主要因，详细结果见下表</a:t>
              </a:r>
            </a:p>
          </p:txBody>
        </p:sp>
      </p:grp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a:xfrm>
            <a:off x="6596037"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任意多边形: 形状 7"/>
          <p:cNvSpPr/>
          <p:nvPr/>
        </p:nvSpPr>
        <p:spPr>
          <a:xfrm>
            <a:off x="3459456"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65" name="任意多边形: 形状 64"/>
          <p:cNvSpPr/>
          <p:nvPr/>
        </p:nvSpPr>
        <p:spPr>
          <a:xfrm>
            <a:off x="410030" y="2221015"/>
            <a:ext cx="11452470" cy="3387747"/>
          </a:xfrm>
          <a:custGeom>
            <a:avLst/>
            <a:gdLst>
              <a:gd name="connsiteX0" fmla="*/ 75558 w 10626041"/>
              <a:gd name="connsiteY0" fmla="*/ 0 h 3387747"/>
              <a:gd name="connsiteX1" fmla="*/ 90499 w 10626041"/>
              <a:gd name="connsiteY1" fmla="*/ 0 h 3387747"/>
              <a:gd name="connsiteX2" fmla="*/ 104586 w 10626041"/>
              <a:gd name="connsiteY2" fmla="*/ 854 h 3387747"/>
              <a:gd name="connsiteX3" fmla="*/ 116539 w 10626041"/>
              <a:gd name="connsiteY3" fmla="*/ 2134 h 3387747"/>
              <a:gd name="connsiteX4" fmla="*/ 129773 w 10626041"/>
              <a:gd name="connsiteY4" fmla="*/ 4269 h 3387747"/>
              <a:gd name="connsiteX5" fmla="*/ 143433 w 10626041"/>
              <a:gd name="connsiteY5" fmla="*/ 5549 h 3387747"/>
              <a:gd name="connsiteX6" fmla="*/ 157520 w 10626041"/>
              <a:gd name="connsiteY6" fmla="*/ 6829 h 3387747"/>
              <a:gd name="connsiteX7" fmla="*/ 170754 w 10626041"/>
              <a:gd name="connsiteY7" fmla="*/ 8110 h 3387747"/>
              <a:gd name="connsiteX8" fmla="*/ 184414 w 10626041"/>
              <a:gd name="connsiteY8" fmla="*/ 9391 h 3387747"/>
              <a:gd name="connsiteX9" fmla="*/ 197647 w 10626041"/>
              <a:gd name="connsiteY9" fmla="*/ 11099 h 3387747"/>
              <a:gd name="connsiteX10" fmla="*/ 210027 w 10626041"/>
              <a:gd name="connsiteY10" fmla="*/ 12807 h 3387747"/>
              <a:gd name="connsiteX11" fmla="*/ 222833 w 10626041"/>
              <a:gd name="connsiteY11" fmla="*/ 15794 h 3387747"/>
              <a:gd name="connsiteX12" fmla="*/ 234786 w 10626041"/>
              <a:gd name="connsiteY12" fmla="*/ 18355 h 3387747"/>
              <a:gd name="connsiteX13" fmla="*/ 247592 w 10626041"/>
              <a:gd name="connsiteY13" fmla="*/ 21344 h 3387747"/>
              <a:gd name="connsiteX14" fmla="*/ 259545 w 10626041"/>
              <a:gd name="connsiteY14" fmla="*/ 23050 h 3387747"/>
              <a:gd name="connsiteX15" fmla="*/ 271925 w 10626041"/>
              <a:gd name="connsiteY15" fmla="*/ 26040 h 3387747"/>
              <a:gd name="connsiteX16" fmla="*/ 284731 w 10626041"/>
              <a:gd name="connsiteY16" fmla="*/ 28173 h 3387747"/>
              <a:gd name="connsiteX17" fmla="*/ 297111 w 10626041"/>
              <a:gd name="connsiteY17" fmla="*/ 30735 h 3387747"/>
              <a:gd name="connsiteX18" fmla="*/ 309490 w 10626041"/>
              <a:gd name="connsiteY18" fmla="*/ 33297 h 3387747"/>
              <a:gd name="connsiteX19" fmla="*/ 321870 w 10626041"/>
              <a:gd name="connsiteY19" fmla="*/ 36712 h 3387747"/>
              <a:gd name="connsiteX20" fmla="*/ 463595 w 10626041"/>
              <a:gd name="connsiteY20" fmla="*/ 77692 h 3387747"/>
              <a:gd name="connsiteX21" fmla="*/ 473840 w 10626041"/>
              <a:gd name="connsiteY21" fmla="*/ 81961 h 3387747"/>
              <a:gd name="connsiteX22" fmla="*/ 484086 w 10626041"/>
              <a:gd name="connsiteY22" fmla="*/ 86658 h 3387747"/>
              <a:gd name="connsiteX23" fmla="*/ 494331 w 10626041"/>
              <a:gd name="connsiteY23" fmla="*/ 91353 h 3387747"/>
              <a:gd name="connsiteX24" fmla="*/ 505003 w 10626041"/>
              <a:gd name="connsiteY24" fmla="*/ 96476 h 3387747"/>
              <a:gd name="connsiteX25" fmla="*/ 606174 w 10626041"/>
              <a:gd name="connsiteY25" fmla="*/ 149408 h 3387747"/>
              <a:gd name="connsiteX26" fmla="*/ 610870 w 10626041"/>
              <a:gd name="connsiteY26" fmla="*/ 152398 h 3387747"/>
              <a:gd name="connsiteX27" fmla="*/ 616420 w 10626041"/>
              <a:gd name="connsiteY27" fmla="*/ 154958 h 3387747"/>
              <a:gd name="connsiteX28" fmla="*/ 620262 w 10626041"/>
              <a:gd name="connsiteY28" fmla="*/ 158373 h 3387747"/>
              <a:gd name="connsiteX29" fmla="*/ 625385 w 10626041"/>
              <a:gd name="connsiteY29" fmla="*/ 161789 h 3387747"/>
              <a:gd name="connsiteX30" fmla="*/ 694113 w 10626041"/>
              <a:gd name="connsiteY30" fmla="*/ 214296 h 3387747"/>
              <a:gd name="connsiteX31" fmla="*/ 698382 w 10626041"/>
              <a:gd name="connsiteY31" fmla="*/ 217710 h 3387747"/>
              <a:gd name="connsiteX32" fmla="*/ 703504 w 10626041"/>
              <a:gd name="connsiteY32" fmla="*/ 221125 h 3387747"/>
              <a:gd name="connsiteX33" fmla="*/ 814921 w 10626041"/>
              <a:gd name="connsiteY33" fmla="*/ 316747 h 3387747"/>
              <a:gd name="connsiteX34" fmla="*/ 815775 w 10626041"/>
              <a:gd name="connsiteY34" fmla="*/ 317601 h 3387747"/>
              <a:gd name="connsiteX35" fmla="*/ 816201 w 10626041"/>
              <a:gd name="connsiteY35" fmla="*/ 318455 h 3387747"/>
              <a:gd name="connsiteX36" fmla="*/ 934448 w 10626041"/>
              <a:gd name="connsiteY36" fmla="*/ 442678 h 3387747"/>
              <a:gd name="connsiteX37" fmla="*/ 938290 w 10626041"/>
              <a:gd name="connsiteY37" fmla="*/ 446520 h 3387747"/>
              <a:gd name="connsiteX38" fmla="*/ 941705 w 10626041"/>
              <a:gd name="connsiteY38" fmla="*/ 451216 h 3387747"/>
              <a:gd name="connsiteX39" fmla="*/ 981832 w 10626041"/>
              <a:gd name="connsiteY39" fmla="*/ 502014 h 3387747"/>
              <a:gd name="connsiteX40" fmla="*/ 986101 w 10626041"/>
              <a:gd name="connsiteY40" fmla="*/ 505857 h 3387747"/>
              <a:gd name="connsiteX41" fmla="*/ 989942 w 10626041"/>
              <a:gd name="connsiteY41" fmla="*/ 510979 h 3387747"/>
              <a:gd name="connsiteX42" fmla="*/ 1031350 w 10626041"/>
              <a:gd name="connsiteY42" fmla="*/ 563485 h 3387747"/>
              <a:gd name="connsiteX43" fmla="*/ 1038607 w 10626041"/>
              <a:gd name="connsiteY43" fmla="*/ 572451 h 3387747"/>
              <a:gd name="connsiteX44" fmla="*/ 1045864 w 10626041"/>
              <a:gd name="connsiteY44" fmla="*/ 580561 h 3387747"/>
              <a:gd name="connsiteX45" fmla="*/ 1059952 w 10626041"/>
              <a:gd name="connsiteY45" fmla="*/ 598917 h 3387747"/>
              <a:gd name="connsiteX46" fmla="*/ 1062086 w 10626041"/>
              <a:gd name="connsiteY46" fmla="*/ 601051 h 3387747"/>
              <a:gd name="connsiteX47" fmla="*/ 1063794 w 10626041"/>
              <a:gd name="connsiteY47" fmla="*/ 603186 h 3387747"/>
              <a:gd name="connsiteX48" fmla="*/ 1065074 w 10626041"/>
              <a:gd name="connsiteY48" fmla="*/ 604466 h 3387747"/>
              <a:gd name="connsiteX49" fmla="*/ 1065928 w 10626041"/>
              <a:gd name="connsiteY49" fmla="*/ 606601 h 3387747"/>
              <a:gd name="connsiteX50" fmla="*/ 1066781 w 10626041"/>
              <a:gd name="connsiteY50" fmla="*/ 607028 h 3387747"/>
              <a:gd name="connsiteX51" fmla="*/ 1067208 w 10626041"/>
              <a:gd name="connsiteY51" fmla="*/ 607882 h 3387747"/>
              <a:gd name="connsiteX52" fmla="*/ 1155574 w 10626041"/>
              <a:gd name="connsiteY52" fmla="*/ 723141 h 3387747"/>
              <a:gd name="connsiteX53" fmla="*/ 1157281 w 10626041"/>
              <a:gd name="connsiteY53" fmla="*/ 726128 h 3387747"/>
              <a:gd name="connsiteX54" fmla="*/ 1159415 w 10626041"/>
              <a:gd name="connsiteY54" fmla="*/ 728689 h 3387747"/>
              <a:gd name="connsiteX55" fmla="*/ 1161123 w 10626041"/>
              <a:gd name="connsiteY55" fmla="*/ 732104 h 3387747"/>
              <a:gd name="connsiteX56" fmla="*/ 1162403 w 10626041"/>
              <a:gd name="connsiteY56" fmla="*/ 733385 h 3387747"/>
              <a:gd name="connsiteX57" fmla="*/ 1163257 w 10626041"/>
              <a:gd name="connsiteY57" fmla="*/ 734667 h 3387747"/>
              <a:gd name="connsiteX58" fmla="*/ 1165818 w 10626041"/>
              <a:gd name="connsiteY58" fmla="*/ 737655 h 3387747"/>
              <a:gd name="connsiteX59" fmla="*/ 1247353 w 10626041"/>
              <a:gd name="connsiteY59" fmla="*/ 849498 h 3387747"/>
              <a:gd name="connsiteX60" fmla="*/ 1251196 w 10626041"/>
              <a:gd name="connsiteY60" fmla="*/ 854193 h 3387747"/>
              <a:gd name="connsiteX61" fmla="*/ 1254611 w 10626041"/>
              <a:gd name="connsiteY61" fmla="*/ 859316 h 3387747"/>
              <a:gd name="connsiteX62" fmla="*/ 1269551 w 10626041"/>
              <a:gd name="connsiteY62" fmla="*/ 878953 h 3387747"/>
              <a:gd name="connsiteX63" fmla="*/ 1284919 w 10626041"/>
              <a:gd name="connsiteY63" fmla="*/ 899870 h 3387747"/>
              <a:gd name="connsiteX64" fmla="*/ 1292603 w 10626041"/>
              <a:gd name="connsiteY64" fmla="*/ 910114 h 3387747"/>
              <a:gd name="connsiteX65" fmla="*/ 1300287 w 10626041"/>
              <a:gd name="connsiteY65" fmla="*/ 920360 h 3387747"/>
              <a:gd name="connsiteX66" fmla="*/ 1307972 w 10626041"/>
              <a:gd name="connsiteY66" fmla="*/ 930178 h 3387747"/>
              <a:gd name="connsiteX67" fmla="*/ 1316509 w 10626041"/>
              <a:gd name="connsiteY67" fmla="*/ 939570 h 3387747"/>
              <a:gd name="connsiteX68" fmla="*/ 1375419 w 10626041"/>
              <a:gd name="connsiteY68" fmla="*/ 1006591 h 3387747"/>
              <a:gd name="connsiteX69" fmla="*/ 1378833 w 10626041"/>
              <a:gd name="connsiteY69" fmla="*/ 1010860 h 3387747"/>
              <a:gd name="connsiteX70" fmla="*/ 1383103 w 10626041"/>
              <a:gd name="connsiteY70" fmla="*/ 1014701 h 3387747"/>
              <a:gd name="connsiteX71" fmla="*/ 1383957 w 10626041"/>
              <a:gd name="connsiteY71" fmla="*/ 1015556 h 3387747"/>
              <a:gd name="connsiteX72" fmla="*/ 1384383 w 10626041"/>
              <a:gd name="connsiteY72" fmla="*/ 1015982 h 3387747"/>
              <a:gd name="connsiteX73" fmla="*/ 1394628 w 10626041"/>
              <a:gd name="connsiteY73" fmla="*/ 1027935 h 3387747"/>
              <a:gd name="connsiteX74" fmla="*/ 1396337 w 10626041"/>
              <a:gd name="connsiteY74" fmla="*/ 1029642 h 3387747"/>
              <a:gd name="connsiteX75" fmla="*/ 1398043 w 10626041"/>
              <a:gd name="connsiteY75" fmla="*/ 1031777 h 3387747"/>
              <a:gd name="connsiteX76" fmla="*/ 1450550 w 10626041"/>
              <a:gd name="connsiteY76" fmla="*/ 1089406 h 3387747"/>
              <a:gd name="connsiteX77" fmla="*/ 1456954 w 10626041"/>
              <a:gd name="connsiteY77" fmla="*/ 1096663 h 3387747"/>
              <a:gd name="connsiteX78" fmla="*/ 1465066 w 10626041"/>
              <a:gd name="connsiteY78" fmla="*/ 1105628 h 3387747"/>
              <a:gd name="connsiteX79" fmla="*/ 1473176 w 10626041"/>
              <a:gd name="connsiteY79" fmla="*/ 1113738 h 3387747"/>
              <a:gd name="connsiteX80" fmla="*/ 1480432 w 10626041"/>
              <a:gd name="connsiteY80" fmla="*/ 1120569 h 3387747"/>
              <a:gd name="connsiteX81" fmla="*/ 1488543 w 10626041"/>
              <a:gd name="connsiteY81" fmla="*/ 1128252 h 3387747"/>
              <a:gd name="connsiteX82" fmla="*/ 1496653 w 10626041"/>
              <a:gd name="connsiteY82" fmla="*/ 1136363 h 3387747"/>
              <a:gd name="connsiteX83" fmla="*/ 1512874 w 10626041"/>
              <a:gd name="connsiteY83" fmla="*/ 1152158 h 3387747"/>
              <a:gd name="connsiteX84" fmla="*/ 1520986 w 10626041"/>
              <a:gd name="connsiteY84" fmla="*/ 1159415 h 3387747"/>
              <a:gd name="connsiteX85" fmla="*/ 1528669 w 10626041"/>
              <a:gd name="connsiteY85" fmla="*/ 1167099 h 3387747"/>
              <a:gd name="connsiteX86" fmla="*/ 1537208 w 10626041"/>
              <a:gd name="connsiteY86" fmla="*/ 1173929 h 3387747"/>
              <a:gd name="connsiteX87" fmla="*/ 1545319 w 10626041"/>
              <a:gd name="connsiteY87" fmla="*/ 1179906 h 3387747"/>
              <a:gd name="connsiteX88" fmla="*/ 1649477 w 10626041"/>
              <a:gd name="connsiteY88" fmla="*/ 1261867 h 3387747"/>
              <a:gd name="connsiteX89" fmla="*/ 1654174 w 10626041"/>
              <a:gd name="connsiteY89" fmla="*/ 1265283 h 3387747"/>
              <a:gd name="connsiteX90" fmla="*/ 1658870 w 10626041"/>
              <a:gd name="connsiteY90" fmla="*/ 1268270 h 3387747"/>
              <a:gd name="connsiteX91" fmla="*/ 1680641 w 10626041"/>
              <a:gd name="connsiteY91" fmla="*/ 1281931 h 3387747"/>
              <a:gd name="connsiteX92" fmla="*/ 1701986 w 10626041"/>
              <a:gd name="connsiteY92" fmla="*/ 1294738 h 3387747"/>
              <a:gd name="connsiteX93" fmla="*/ 1713083 w 10626041"/>
              <a:gd name="connsiteY93" fmla="*/ 1301567 h 3387747"/>
              <a:gd name="connsiteX94" fmla="*/ 1723755 w 10626041"/>
              <a:gd name="connsiteY94" fmla="*/ 1307970 h 3387747"/>
              <a:gd name="connsiteX95" fmla="*/ 1735282 w 10626041"/>
              <a:gd name="connsiteY95" fmla="*/ 1313093 h 3387747"/>
              <a:gd name="connsiteX96" fmla="*/ 1746806 w 10626041"/>
              <a:gd name="connsiteY96" fmla="*/ 1319497 h 3387747"/>
              <a:gd name="connsiteX97" fmla="*/ 1780958 w 10626041"/>
              <a:gd name="connsiteY97" fmla="*/ 1335291 h 3387747"/>
              <a:gd name="connsiteX98" fmla="*/ 1806145 w 10626041"/>
              <a:gd name="connsiteY98" fmla="*/ 1347244 h 3387747"/>
              <a:gd name="connsiteX99" fmla="*/ 1825780 w 10626041"/>
              <a:gd name="connsiteY99" fmla="*/ 1357062 h 3387747"/>
              <a:gd name="connsiteX100" fmla="*/ 1842857 w 10626041"/>
              <a:gd name="connsiteY100" fmla="*/ 1365172 h 3387747"/>
              <a:gd name="connsiteX101" fmla="*/ 1859504 w 10626041"/>
              <a:gd name="connsiteY101" fmla="*/ 1372003 h 3387747"/>
              <a:gd name="connsiteX102" fmla="*/ 1879568 w 10626041"/>
              <a:gd name="connsiteY102" fmla="*/ 1379259 h 3387747"/>
              <a:gd name="connsiteX103" fmla="*/ 1905181 w 10626041"/>
              <a:gd name="connsiteY103" fmla="*/ 1388224 h 3387747"/>
              <a:gd name="connsiteX104" fmla="*/ 1940186 w 10626041"/>
              <a:gd name="connsiteY104" fmla="*/ 1398469 h 3387747"/>
              <a:gd name="connsiteX105" fmla="*/ 1962383 w 10626041"/>
              <a:gd name="connsiteY105" fmla="*/ 1404019 h 3387747"/>
              <a:gd name="connsiteX106" fmla="*/ 1990557 w 10626041"/>
              <a:gd name="connsiteY106" fmla="*/ 1409570 h 3387747"/>
              <a:gd name="connsiteX107" fmla="*/ 2023001 w 10626041"/>
              <a:gd name="connsiteY107" fmla="*/ 1415545 h 3387747"/>
              <a:gd name="connsiteX108" fmla="*/ 2057578 w 10626041"/>
              <a:gd name="connsiteY108" fmla="*/ 1421094 h 3387747"/>
              <a:gd name="connsiteX109" fmla="*/ 2092155 w 10626041"/>
              <a:gd name="connsiteY109" fmla="*/ 1426644 h 3387747"/>
              <a:gd name="connsiteX110" fmla="*/ 2123745 w 10626041"/>
              <a:gd name="connsiteY110" fmla="*/ 1430060 h 3387747"/>
              <a:gd name="connsiteX111" fmla="*/ 2124360 w 10626041"/>
              <a:gd name="connsiteY111" fmla="*/ 1430118 h 3387747"/>
              <a:gd name="connsiteX112" fmla="*/ 2124360 w 10626041"/>
              <a:gd name="connsiteY112" fmla="*/ 1434656 h 3387747"/>
              <a:gd name="connsiteX113" fmla="*/ 2790340 w 10626041"/>
              <a:gd name="connsiteY113" fmla="*/ 1443458 h 3387747"/>
              <a:gd name="connsiteX114" fmla="*/ 6920497 w 10626041"/>
              <a:gd name="connsiteY114" fmla="*/ 1531430 h 3387747"/>
              <a:gd name="connsiteX115" fmla="*/ 7502472 w 10626041"/>
              <a:gd name="connsiteY115" fmla="*/ 1512506 h 3387747"/>
              <a:gd name="connsiteX116" fmla="*/ 7502472 w 10626041"/>
              <a:gd name="connsiteY116" fmla="*/ 1508928 h 3387747"/>
              <a:gd name="connsiteX117" fmla="*/ 7542236 w 10626041"/>
              <a:gd name="connsiteY117" fmla="*/ 1509612 h 3387747"/>
              <a:gd name="connsiteX118" fmla="*/ 7591755 w 10626041"/>
              <a:gd name="connsiteY118" fmla="*/ 1509613 h 3387747"/>
              <a:gd name="connsiteX119" fmla="*/ 7636577 w 10626041"/>
              <a:gd name="connsiteY119" fmla="*/ 1508760 h 3387747"/>
              <a:gd name="connsiteX120" fmla="*/ 7655787 w 10626041"/>
              <a:gd name="connsiteY120" fmla="*/ 1508759 h 3387747"/>
              <a:gd name="connsiteX121" fmla="*/ 7672862 w 10626041"/>
              <a:gd name="connsiteY121" fmla="*/ 1508333 h 3387747"/>
              <a:gd name="connsiteX122" fmla="*/ 7686096 w 10626041"/>
              <a:gd name="connsiteY122" fmla="*/ 1507052 h 3387747"/>
              <a:gd name="connsiteX123" fmla="*/ 7695487 w 10626041"/>
              <a:gd name="connsiteY123" fmla="*/ 1506199 h 3387747"/>
              <a:gd name="connsiteX124" fmla="*/ 7705732 w 10626041"/>
              <a:gd name="connsiteY124" fmla="*/ 1504917 h 3387747"/>
              <a:gd name="connsiteX125" fmla="*/ 7717257 w 10626041"/>
              <a:gd name="connsiteY125" fmla="*/ 1504064 h 3387747"/>
              <a:gd name="connsiteX126" fmla="*/ 7728783 w 10626041"/>
              <a:gd name="connsiteY126" fmla="*/ 1504064 h 3387747"/>
              <a:gd name="connsiteX127" fmla="*/ 7740736 w 10626041"/>
              <a:gd name="connsiteY127" fmla="*/ 1504064 h 3387747"/>
              <a:gd name="connsiteX128" fmla="*/ 7764215 w 10626041"/>
              <a:gd name="connsiteY128" fmla="*/ 1504063 h 3387747"/>
              <a:gd name="connsiteX129" fmla="*/ 7785559 w 10626041"/>
              <a:gd name="connsiteY129" fmla="*/ 1502783 h 3387747"/>
              <a:gd name="connsiteX130" fmla="*/ 7837212 w 10626041"/>
              <a:gd name="connsiteY130" fmla="*/ 1497234 h 3387747"/>
              <a:gd name="connsiteX131" fmla="*/ 7880754 w 10626041"/>
              <a:gd name="connsiteY131" fmla="*/ 1492538 h 3387747"/>
              <a:gd name="connsiteX132" fmla="*/ 7918319 w 10626041"/>
              <a:gd name="connsiteY132" fmla="*/ 1489122 h 3387747"/>
              <a:gd name="connsiteX133" fmla="*/ 7953325 w 10626041"/>
              <a:gd name="connsiteY133" fmla="*/ 1485708 h 3387747"/>
              <a:gd name="connsiteX134" fmla="*/ 7988755 w 10626041"/>
              <a:gd name="connsiteY134" fmla="*/ 1481440 h 3387747"/>
              <a:gd name="connsiteX135" fmla="*/ 8026748 w 10626041"/>
              <a:gd name="connsiteY135" fmla="*/ 1475462 h 3387747"/>
              <a:gd name="connsiteX136" fmla="*/ 8069010 w 10626041"/>
              <a:gd name="connsiteY136" fmla="*/ 1467352 h 3387747"/>
              <a:gd name="connsiteX137" fmla="*/ 8120663 w 10626041"/>
              <a:gd name="connsiteY137" fmla="*/ 1456254 h 3387747"/>
              <a:gd name="connsiteX138" fmla="*/ 8140726 w 10626041"/>
              <a:gd name="connsiteY138" fmla="*/ 1452411 h 3387747"/>
              <a:gd name="connsiteX139" fmla="*/ 8161643 w 10626041"/>
              <a:gd name="connsiteY139" fmla="*/ 1448142 h 3387747"/>
              <a:gd name="connsiteX140" fmla="*/ 8182133 w 10626041"/>
              <a:gd name="connsiteY140" fmla="*/ 1443874 h 3387747"/>
              <a:gd name="connsiteX141" fmla="*/ 8201770 w 10626041"/>
              <a:gd name="connsiteY141" fmla="*/ 1440459 h 3387747"/>
              <a:gd name="connsiteX142" fmla="*/ 8212870 w 10626041"/>
              <a:gd name="connsiteY142" fmla="*/ 1438750 h 3387747"/>
              <a:gd name="connsiteX143" fmla="*/ 8222261 w 10626041"/>
              <a:gd name="connsiteY143" fmla="*/ 1437043 h 3387747"/>
              <a:gd name="connsiteX144" fmla="*/ 8232507 w 10626041"/>
              <a:gd name="connsiteY144" fmla="*/ 1435335 h 3387747"/>
              <a:gd name="connsiteX145" fmla="*/ 8243178 w 10626041"/>
              <a:gd name="connsiteY145" fmla="*/ 1433628 h 3387747"/>
              <a:gd name="connsiteX146" fmla="*/ 8281170 w 10626041"/>
              <a:gd name="connsiteY146" fmla="*/ 1425518 h 3387747"/>
              <a:gd name="connsiteX147" fmla="*/ 8279464 w 10626041"/>
              <a:gd name="connsiteY147" fmla="*/ 1416126 h 3387747"/>
              <a:gd name="connsiteX148" fmla="*/ 8278610 w 10626041"/>
              <a:gd name="connsiteY148" fmla="*/ 1405881 h 3387747"/>
              <a:gd name="connsiteX149" fmla="*/ 8278182 w 10626041"/>
              <a:gd name="connsiteY149" fmla="*/ 1394782 h 3387747"/>
              <a:gd name="connsiteX150" fmla="*/ 8277756 w 10626041"/>
              <a:gd name="connsiteY150" fmla="*/ 1383256 h 3387747"/>
              <a:gd name="connsiteX151" fmla="*/ 8276902 w 10626041"/>
              <a:gd name="connsiteY151" fmla="*/ 1372157 h 3387747"/>
              <a:gd name="connsiteX152" fmla="*/ 8276474 w 10626041"/>
              <a:gd name="connsiteY152" fmla="*/ 1361485 h 3387747"/>
              <a:gd name="connsiteX153" fmla="*/ 8275194 w 10626041"/>
              <a:gd name="connsiteY153" fmla="*/ 1351667 h 3387747"/>
              <a:gd name="connsiteX154" fmla="*/ 8273486 w 10626041"/>
              <a:gd name="connsiteY154" fmla="*/ 1343129 h 3387747"/>
              <a:gd name="connsiteX155" fmla="*/ 8270926 w 10626041"/>
              <a:gd name="connsiteY155" fmla="*/ 1333311 h 3387747"/>
              <a:gd name="connsiteX156" fmla="*/ 8269645 w 10626041"/>
              <a:gd name="connsiteY156" fmla="*/ 1324346 h 3387747"/>
              <a:gd name="connsiteX157" fmla="*/ 8269217 w 10626041"/>
              <a:gd name="connsiteY157" fmla="*/ 1315808 h 3387747"/>
              <a:gd name="connsiteX158" fmla="*/ 8268791 w 10626041"/>
              <a:gd name="connsiteY158" fmla="*/ 1303428 h 3387747"/>
              <a:gd name="connsiteX159" fmla="*/ 8267938 w 10626041"/>
              <a:gd name="connsiteY159" fmla="*/ 1294464 h 3387747"/>
              <a:gd name="connsiteX160" fmla="*/ 8267510 w 10626041"/>
              <a:gd name="connsiteY160" fmla="*/ 1282084 h 3387747"/>
              <a:gd name="connsiteX161" fmla="*/ 8265376 w 10626041"/>
              <a:gd name="connsiteY161" fmla="*/ 1271413 h 3387747"/>
              <a:gd name="connsiteX162" fmla="*/ 8263666 w 10626041"/>
              <a:gd name="connsiteY162" fmla="*/ 1262447 h 3387747"/>
              <a:gd name="connsiteX163" fmla="*/ 8261961 w 10626041"/>
              <a:gd name="connsiteY163" fmla="*/ 1256472 h 3387747"/>
              <a:gd name="connsiteX164" fmla="*/ 8260681 w 10626041"/>
              <a:gd name="connsiteY164" fmla="*/ 1251349 h 3387747"/>
              <a:gd name="connsiteX165" fmla="*/ 8260254 w 10626041"/>
              <a:gd name="connsiteY165" fmla="*/ 1246654 h 3387747"/>
              <a:gd name="connsiteX166" fmla="*/ 8259400 w 10626041"/>
              <a:gd name="connsiteY166" fmla="*/ 1242812 h 3387747"/>
              <a:gd name="connsiteX167" fmla="*/ 8259400 w 10626041"/>
              <a:gd name="connsiteY167" fmla="*/ 1234274 h 3387747"/>
              <a:gd name="connsiteX168" fmla="*/ 8257693 w 10626041"/>
              <a:gd name="connsiteY168" fmla="*/ 1224028 h 3387747"/>
              <a:gd name="connsiteX169" fmla="*/ 8255985 w 10626041"/>
              <a:gd name="connsiteY169" fmla="*/ 1216771 h 3387747"/>
              <a:gd name="connsiteX170" fmla="*/ 8252996 w 10626041"/>
              <a:gd name="connsiteY170" fmla="*/ 1209089 h 3387747"/>
              <a:gd name="connsiteX171" fmla="*/ 8251716 w 10626041"/>
              <a:gd name="connsiteY171" fmla="*/ 1205246 h 3387747"/>
              <a:gd name="connsiteX172" fmla="*/ 8250435 w 10626041"/>
              <a:gd name="connsiteY172" fmla="*/ 1200977 h 3387747"/>
              <a:gd name="connsiteX173" fmla="*/ 8249581 w 10626041"/>
              <a:gd name="connsiteY173" fmla="*/ 1195427 h 3387747"/>
              <a:gd name="connsiteX174" fmla="*/ 8248727 w 10626041"/>
              <a:gd name="connsiteY174" fmla="*/ 1188598 h 3387747"/>
              <a:gd name="connsiteX175" fmla="*/ 8248728 w 10626041"/>
              <a:gd name="connsiteY175" fmla="*/ 1182621 h 3387747"/>
              <a:gd name="connsiteX176" fmla="*/ 8248727 w 10626041"/>
              <a:gd name="connsiteY176" fmla="*/ 1178352 h 3387747"/>
              <a:gd name="connsiteX177" fmla="*/ 8248300 w 10626041"/>
              <a:gd name="connsiteY177" fmla="*/ 1174510 h 3387747"/>
              <a:gd name="connsiteX178" fmla="*/ 8247022 w 10626041"/>
              <a:gd name="connsiteY178" fmla="*/ 1168107 h 3387747"/>
              <a:gd name="connsiteX179" fmla="*/ 8238483 w 10626041"/>
              <a:gd name="connsiteY179" fmla="*/ 1131821 h 3387747"/>
              <a:gd name="connsiteX180" fmla="*/ 8236775 w 10626041"/>
              <a:gd name="connsiteY180" fmla="*/ 1121576 h 3387747"/>
              <a:gd name="connsiteX181" fmla="*/ 8235068 w 10626041"/>
              <a:gd name="connsiteY181" fmla="*/ 1114320 h 3387747"/>
              <a:gd name="connsiteX182" fmla="*/ 8232079 w 10626041"/>
              <a:gd name="connsiteY182" fmla="*/ 1106636 h 3387747"/>
              <a:gd name="connsiteX183" fmla="*/ 8229518 w 10626041"/>
              <a:gd name="connsiteY183" fmla="*/ 1097243 h 3387747"/>
              <a:gd name="connsiteX184" fmla="*/ 8227811 w 10626041"/>
              <a:gd name="connsiteY184" fmla="*/ 1089560 h 3387747"/>
              <a:gd name="connsiteX185" fmla="*/ 8226956 w 10626041"/>
              <a:gd name="connsiteY185" fmla="*/ 1086999 h 3387747"/>
              <a:gd name="connsiteX186" fmla="*/ 8226104 w 10626041"/>
              <a:gd name="connsiteY186" fmla="*/ 1084865 h 3387747"/>
              <a:gd name="connsiteX187" fmla="*/ 8223968 w 10626041"/>
              <a:gd name="connsiteY187" fmla="*/ 1080595 h 3387747"/>
              <a:gd name="connsiteX188" fmla="*/ 8222261 w 10626041"/>
              <a:gd name="connsiteY188" fmla="*/ 1074619 h 3387747"/>
              <a:gd name="connsiteX189" fmla="*/ 8221833 w 10626041"/>
              <a:gd name="connsiteY189" fmla="*/ 1071204 h 3387747"/>
              <a:gd name="connsiteX190" fmla="*/ 8220979 w 10626041"/>
              <a:gd name="connsiteY190" fmla="*/ 1067789 h 3387747"/>
              <a:gd name="connsiteX191" fmla="*/ 8220554 w 10626041"/>
              <a:gd name="connsiteY191" fmla="*/ 1061813 h 3387747"/>
              <a:gd name="connsiteX192" fmla="*/ 8218847 w 10626041"/>
              <a:gd name="connsiteY192" fmla="*/ 1051994 h 3387747"/>
              <a:gd name="connsiteX193" fmla="*/ 8215857 w 10626041"/>
              <a:gd name="connsiteY193" fmla="*/ 1045165 h 3387747"/>
              <a:gd name="connsiteX194" fmla="*/ 8213296 w 10626041"/>
              <a:gd name="connsiteY194" fmla="*/ 1037908 h 3387747"/>
              <a:gd name="connsiteX195" fmla="*/ 8210734 w 10626041"/>
              <a:gd name="connsiteY195" fmla="*/ 1026808 h 3387747"/>
              <a:gd name="connsiteX196" fmla="*/ 8209882 w 10626041"/>
              <a:gd name="connsiteY196" fmla="*/ 1019978 h 3387747"/>
              <a:gd name="connsiteX197" fmla="*/ 8209027 w 10626041"/>
              <a:gd name="connsiteY197" fmla="*/ 1017844 h 3387747"/>
              <a:gd name="connsiteX198" fmla="*/ 8207746 w 10626041"/>
              <a:gd name="connsiteY198" fmla="*/ 1015709 h 3387747"/>
              <a:gd name="connsiteX199" fmla="*/ 8205612 w 10626041"/>
              <a:gd name="connsiteY199" fmla="*/ 1010586 h 3387747"/>
              <a:gd name="connsiteX200" fmla="*/ 8203051 w 10626041"/>
              <a:gd name="connsiteY200" fmla="*/ 1001622 h 3387747"/>
              <a:gd name="connsiteX201" fmla="*/ 8201343 w 10626041"/>
              <a:gd name="connsiteY201" fmla="*/ 992658 h 3387747"/>
              <a:gd name="connsiteX202" fmla="*/ 8199637 w 10626041"/>
              <a:gd name="connsiteY202" fmla="*/ 984974 h 3387747"/>
              <a:gd name="connsiteX203" fmla="*/ 8198355 w 10626041"/>
              <a:gd name="connsiteY203" fmla="*/ 983267 h 3387747"/>
              <a:gd name="connsiteX204" fmla="*/ 8197075 w 10626041"/>
              <a:gd name="connsiteY204" fmla="*/ 981131 h 3387747"/>
              <a:gd name="connsiteX205" fmla="*/ 8195368 w 10626041"/>
              <a:gd name="connsiteY205" fmla="*/ 976436 h 3387747"/>
              <a:gd name="connsiteX206" fmla="*/ 8193660 w 10626041"/>
              <a:gd name="connsiteY206" fmla="*/ 966618 h 3387747"/>
              <a:gd name="connsiteX207" fmla="*/ 8191524 w 10626041"/>
              <a:gd name="connsiteY207" fmla="*/ 957225 h 3387747"/>
              <a:gd name="connsiteX208" fmla="*/ 8189817 w 10626041"/>
              <a:gd name="connsiteY208" fmla="*/ 950823 h 3387747"/>
              <a:gd name="connsiteX209" fmla="*/ 8188536 w 10626041"/>
              <a:gd name="connsiteY209" fmla="*/ 949115 h 3387747"/>
              <a:gd name="connsiteX210" fmla="*/ 8186830 w 10626041"/>
              <a:gd name="connsiteY210" fmla="*/ 946981 h 3387747"/>
              <a:gd name="connsiteX211" fmla="*/ 8185122 w 10626041"/>
              <a:gd name="connsiteY211" fmla="*/ 942286 h 3387747"/>
              <a:gd name="connsiteX212" fmla="*/ 8183415 w 10626041"/>
              <a:gd name="connsiteY212" fmla="*/ 932467 h 3387747"/>
              <a:gd name="connsiteX213" fmla="*/ 8182133 w 10626041"/>
              <a:gd name="connsiteY213" fmla="*/ 923076 h 3387747"/>
              <a:gd name="connsiteX214" fmla="*/ 8180427 w 10626041"/>
              <a:gd name="connsiteY214" fmla="*/ 917526 h 3387747"/>
              <a:gd name="connsiteX215" fmla="*/ 8179145 w 10626041"/>
              <a:gd name="connsiteY215" fmla="*/ 915391 h 3387747"/>
              <a:gd name="connsiteX216" fmla="*/ 8177864 w 10626041"/>
              <a:gd name="connsiteY216" fmla="*/ 912831 h 3387747"/>
              <a:gd name="connsiteX217" fmla="*/ 8175303 w 10626041"/>
              <a:gd name="connsiteY217" fmla="*/ 907281 h 3387747"/>
              <a:gd name="connsiteX218" fmla="*/ 8173596 w 10626041"/>
              <a:gd name="connsiteY218" fmla="*/ 898317 h 3387747"/>
              <a:gd name="connsiteX219" fmla="*/ 8172315 w 10626041"/>
              <a:gd name="connsiteY219" fmla="*/ 888925 h 3387747"/>
              <a:gd name="connsiteX220" fmla="*/ 8170180 w 10626041"/>
              <a:gd name="connsiteY220" fmla="*/ 883376 h 3387747"/>
              <a:gd name="connsiteX221" fmla="*/ 8168901 w 10626041"/>
              <a:gd name="connsiteY221" fmla="*/ 880815 h 3387747"/>
              <a:gd name="connsiteX222" fmla="*/ 8167619 w 10626041"/>
              <a:gd name="connsiteY222" fmla="*/ 878680 h 3387747"/>
              <a:gd name="connsiteX223" fmla="*/ 8165911 w 10626041"/>
              <a:gd name="connsiteY223" fmla="*/ 873131 h 3387747"/>
              <a:gd name="connsiteX224" fmla="*/ 8164631 w 10626041"/>
              <a:gd name="connsiteY224" fmla="*/ 863740 h 3387747"/>
              <a:gd name="connsiteX225" fmla="*/ 8162923 w 10626041"/>
              <a:gd name="connsiteY225" fmla="*/ 853920 h 3387747"/>
              <a:gd name="connsiteX226" fmla="*/ 8161643 w 10626041"/>
              <a:gd name="connsiteY226" fmla="*/ 850506 h 3387747"/>
              <a:gd name="connsiteX227" fmla="*/ 8161216 w 10626041"/>
              <a:gd name="connsiteY227" fmla="*/ 850079 h 3387747"/>
              <a:gd name="connsiteX228" fmla="*/ 8159082 w 10626041"/>
              <a:gd name="connsiteY228" fmla="*/ 846664 h 3387747"/>
              <a:gd name="connsiteX229" fmla="*/ 8156947 w 10626041"/>
              <a:gd name="connsiteY229" fmla="*/ 840260 h 3387747"/>
              <a:gd name="connsiteX230" fmla="*/ 8156093 w 10626041"/>
              <a:gd name="connsiteY230" fmla="*/ 834285 h 3387747"/>
              <a:gd name="connsiteX231" fmla="*/ 8155240 w 10626041"/>
              <a:gd name="connsiteY231" fmla="*/ 828734 h 3387747"/>
              <a:gd name="connsiteX232" fmla="*/ 8153107 w 10626041"/>
              <a:gd name="connsiteY232" fmla="*/ 821904 h 3387747"/>
              <a:gd name="connsiteX233" fmla="*/ 8151397 w 10626041"/>
              <a:gd name="connsiteY233" fmla="*/ 818063 h 3387747"/>
              <a:gd name="connsiteX234" fmla="*/ 8149690 w 10626041"/>
              <a:gd name="connsiteY234" fmla="*/ 815928 h 3387747"/>
              <a:gd name="connsiteX235" fmla="*/ 8147982 w 10626041"/>
              <a:gd name="connsiteY235" fmla="*/ 812512 h 3387747"/>
              <a:gd name="connsiteX236" fmla="*/ 8146702 w 10626041"/>
              <a:gd name="connsiteY236" fmla="*/ 806964 h 3387747"/>
              <a:gd name="connsiteX237" fmla="*/ 8145422 w 10626041"/>
              <a:gd name="connsiteY237" fmla="*/ 800988 h 3387747"/>
              <a:gd name="connsiteX238" fmla="*/ 8145423 w 10626041"/>
              <a:gd name="connsiteY238" fmla="*/ 796718 h 3387747"/>
              <a:gd name="connsiteX239" fmla="*/ 8145422 w 10626041"/>
              <a:gd name="connsiteY239" fmla="*/ 793304 h 3387747"/>
              <a:gd name="connsiteX240" fmla="*/ 8142860 w 10626041"/>
              <a:gd name="connsiteY240" fmla="*/ 787754 h 3387747"/>
              <a:gd name="connsiteX241" fmla="*/ 8135175 w 10626041"/>
              <a:gd name="connsiteY241" fmla="*/ 762568 h 3387747"/>
              <a:gd name="connsiteX242" fmla="*/ 8134750 w 10626041"/>
              <a:gd name="connsiteY242" fmla="*/ 757872 h 3387747"/>
              <a:gd name="connsiteX243" fmla="*/ 8133042 w 10626041"/>
              <a:gd name="connsiteY243" fmla="*/ 754457 h 3387747"/>
              <a:gd name="connsiteX244" fmla="*/ 8117247 w 10626041"/>
              <a:gd name="connsiteY244" fmla="*/ 703658 h 3387747"/>
              <a:gd name="connsiteX245" fmla="*/ 8114687 w 10626041"/>
              <a:gd name="connsiteY245" fmla="*/ 697681 h 3387747"/>
              <a:gd name="connsiteX246" fmla="*/ 8112978 w 10626041"/>
              <a:gd name="connsiteY246" fmla="*/ 695121 h 3387747"/>
              <a:gd name="connsiteX247" fmla="*/ 8111698 w 10626041"/>
              <a:gd name="connsiteY247" fmla="*/ 692986 h 3387747"/>
              <a:gd name="connsiteX248" fmla="*/ 8109991 w 10626041"/>
              <a:gd name="connsiteY248" fmla="*/ 688717 h 3387747"/>
              <a:gd name="connsiteX249" fmla="*/ 8105296 w 10626041"/>
              <a:gd name="connsiteY249" fmla="*/ 671641 h 3387747"/>
              <a:gd name="connsiteX250" fmla="*/ 8102733 w 10626041"/>
              <a:gd name="connsiteY250" fmla="*/ 667799 h 3387747"/>
              <a:gd name="connsiteX251" fmla="*/ 8101453 w 10626041"/>
              <a:gd name="connsiteY251" fmla="*/ 665666 h 3387747"/>
              <a:gd name="connsiteX252" fmla="*/ 8100598 w 10626041"/>
              <a:gd name="connsiteY252" fmla="*/ 662676 h 3387747"/>
              <a:gd name="connsiteX253" fmla="*/ 8098465 w 10626041"/>
              <a:gd name="connsiteY253" fmla="*/ 656700 h 3387747"/>
              <a:gd name="connsiteX254" fmla="*/ 8098038 w 10626041"/>
              <a:gd name="connsiteY254" fmla="*/ 655419 h 3387747"/>
              <a:gd name="connsiteX255" fmla="*/ 8098037 w 10626041"/>
              <a:gd name="connsiteY255" fmla="*/ 654139 h 3387747"/>
              <a:gd name="connsiteX256" fmla="*/ 8098037 w 10626041"/>
              <a:gd name="connsiteY256" fmla="*/ 653286 h 3387747"/>
              <a:gd name="connsiteX257" fmla="*/ 8097612 w 10626041"/>
              <a:gd name="connsiteY257" fmla="*/ 652004 h 3387747"/>
              <a:gd name="connsiteX258" fmla="*/ 8086511 w 10626041"/>
              <a:gd name="connsiteY258" fmla="*/ 623830 h 3387747"/>
              <a:gd name="connsiteX259" fmla="*/ 8084804 w 10626041"/>
              <a:gd name="connsiteY259" fmla="*/ 619989 h 3387747"/>
              <a:gd name="connsiteX260" fmla="*/ 8083097 w 10626041"/>
              <a:gd name="connsiteY260" fmla="*/ 617000 h 3387747"/>
              <a:gd name="connsiteX261" fmla="*/ 8082242 w 10626041"/>
              <a:gd name="connsiteY261" fmla="*/ 615721 h 3387747"/>
              <a:gd name="connsiteX262" fmla="*/ 8082243 w 10626041"/>
              <a:gd name="connsiteY262" fmla="*/ 614865 h 3387747"/>
              <a:gd name="connsiteX263" fmla="*/ 8054923 w 10626041"/>
              <a:gd name="connsiteY263" fmla="*/ 544003 h 3387747"/>
              <a:gd name="connsiteX264" fmla="*/ 8054069 w 10626041"/>
              <a:gd name="connsiteY264" fmla="*/ 543149 h 3387747"/>
              <a:gd name="connsiteX265" fmla="*/ 8053642 w 10626041"/>
              <a:gd name="connsiteY265" fmla="*/ 541869 h 3387747"/>
              <a:gd name="connsiteX266" fmla="*/ 8033151 w 10626041"/>
              <a:gd name="connsiteY266" fmla="*/ 488508 h 3387747"/>
              <a:gd name="connsiteX267" fmla="*/ 8030590 w 10626041"/>
              <a:gd name="connsiteY267" fmla="*/ 483385 h 3387747"/>
              <a:gd name="connsiteX268" fmla="*/ 8028456 w 10626041"/>
              <a:gd name="connsiteY268" fmla="*/ 479116 h 3387747"/>
              <a:gd name="connsiteX269" fmla="*/ 8025893 w 10626041"/>
              <a:gd name="connsiteY269" fmla="*/ 474421 h 3387747"/>
              <a:gd name="connsiteX270" fmla="*/ 8023334 w 10626041"/>
              <a:gd name="connsiteY270" fmla="*/ 467591 h 3387747"/>
              <a:gd name="connsiteX271" fmla="*/ 8020346 w 10626041"/>
              <a:gd name="connsiteY271" fmla="*/ 457346 h 3387747"/>
              <a:gd name="connsiteX272" fmla="*/ 8015650 w 10626041"/>
              <a:gd name="connsiteY272" fmla="*/ 447101 h 3387747"/>
              <a:gd name="connsiteX273" fmla="*/ 8011381 w 10626041"/>
              <a:gd name="connsiteY273" fmla="*/ 437282 h 3387747"/>
              <a:gd name="connsiteX274" fmla="*/ 8007112 w 10626041"/>
              <a:gd name="connsiteY274" fmla="*/ 427037 h 3387747"/>
              <a:gd name="connsiteX275" fmla="*/ 8005404 w 10626041"/>
              <a:gd name="connsiteY275" fmla="*/ 420207 h 3387747"/>
              <a:gd name="connsiteX276" fmla="*/ 8003269 w 10626041"/>
              <a:gd name="connsiteY276" fmla="*/ 412950 h 3387747"/>
              <a:gd name="connsiteX277" fmla="*/ 8001989 w 10626041"/>
              <a:gd name="connsiteY277" fmla="*/ 409962 h 3387747"/>
              <a:gd name="connsiteX278" fmla="*/ 8000709 w 10626041"/>
              <a:gd name="connsiteY278" fmla="*/ 408681 h 3387747"/>
              <a:gd name="connsiteX279" fmla="*/ 7998148 w 10626041"/>
              <a:gd name="connsiteY279" fmla="*/ 405265 h 3387747"/>
              <a:gd name="connsiteX280" fmla="*/ 7994306 w 10626041"/>
              <a:gd name="connsiteY280" fmla="*/ 390325 h 3387747"/>
              <a:gd name="connsiteX281" fmla="*/ 7991743 w 10626041"/>
              <a:gd name="connsiteY281" fmla="*/ 386057 h 3387747"/>
              <a:gd name="connsiteX282" fmla="*/ 7990464 w 10626041"/>
              <a:gd name="connsiteY282" fmla="*/ 383495 h 3387747"/>
              <a:gd name="connsiteX283" fmla="*/ 7988756 w 10626041"/>
              <a:gd name="connsiteY283" fmla="*/ 380080 h 3387747"/>
              <a:gd name="connsiteX284" fmla="*/ 7986195 w 10626041"/>
              <a:gd name="connsiteY284" fmla="*/ 374104 h 3387747"/>
              <a:gd name="connsiteX285" fmla="*/ 7984914 w 10626041"/>
              <a:gd name="connsiteY285" fmla="*/ 369408 h 3387747"/>
              <a:gd name="connsiteX286" fmla="*/ 7983208 w 10626041"/>
              <a:gd name="connsiteY286" fmla="*/ 365993 h 3387747"/>
              <a:gd name="connsiteX287" fmla="*/ 7974242 w 10626041"/>
              <a:gd name="connsiteY287" fmla="*/ 342087 h 3387747"/>
              <a:gd name="connsiteX288" fmla="*/ 7969973 w 10626041"/>
              <a:gd name="connsiteY288" fmla="*/ 334404 h 3387747"/>
              <a:gd name="connsiteX289" fmla="*/ 7968266 w 10626041"/>
              <a:gd name="connsiteY289" fmla="*/ 330135 h 3387747"/>
              <a:gd name="connsiteX290" fmla="*/ 7968266 w 10626041"/>
              <a:gd name="connsiteY290" fmla="*/ 328428 h 3387747"/>
              <a:gd name="connsiteX291" fmla="*/ 7968692 w 10626041"/>
              <a:gd name="connsiteY291" fmla="*/ 326292 h 3387747"/>
              <a:gd name="connsiteX292" fmla="*/ 7970826 w 10626041"/>
              <a:gd name="connsiteY292" fmla="*/ 322877 h 3387747"/>
              <a:gd name="connsiteX293" fmla="*/ 7972961 w 10626041"/>
              <a:gd name="connsiteY293" fmla="*/ 318181 h 3387747"/>
              <a:gd name="connsiteX294" fmla="*/ 7985768 w 10626041"/>
              <a:gd name="connsiteY294" fmla="*/ 298118 h 3387747"/>
              <a:gd name="connsiteX295" fmla="*/ 7987476 w 10626041"/>
              <a:gd name="connsiteY295" fmla="*/ 294704 h 3387747"/>
              <a:gd name="connsiteX296" fmla="*/ 7988755 w 10626041"/>
              <a:gd name="connsiteY296" fmla="*/ 293423 h 3387747"/>
              <a:gd name="connsiteX297" fmla="*/ 7990036 w 10626041"/>
              <a:gd name="connsiteY297" fmla="*/ 292142 h 3387747"/>
              <a:gd name="connsiteX298" fmla="*/ 7993024 w 10626041"/>
              <a:gd name="connsiteY298" fmla="*/ 288726 h 3387747"/>
              <a:gd name="connsiteX299" fmla="*/ 8001136 w 10626041"/>
              <a:gd name="connsiteY299" fmla="*/ 281897 h 3387747"/>
              <a:gd name="connsiteX300" fmla="*/ 8001988 w 10626041"/>
              <a:gd name="connsiteY300" fmla="*/ 281043 h 3387747"/>
              <a:gd name="connsiteX301" fmla="*/ 8002417 w 10626041"/>
              <a:gd name="connsiteY301" fmla="*/ 280616 h 3387747"/>
              <a:gd name="connsiteX302" fmla="*/ 8071998 w 10626041"/>
              <a:gd name="connsiteY302" fmla="*/ 228537 h 3387747"/>
              <a:gd name="connsiteX303" fmla="*/ 8087366 w 10626041"/>
              <a:gd name="connsiteY303" fmla="*/ 219145 h 3387747"/>
              <a:gd name="connsiteX304" fmla="*/ 8102307 w 10626041"/>
              <a:gd name="connsiteY304" fmla="*/ 210607 h 3387747"/>
              <a:gd name="connsiteX305" fmla="*/ 8117248 w 10626041"/>
              <a:gd name="connsiteY305" fmla="*/ 203777 h 3387747"/>
              <a:gd name="connsiteX306" fmla="*/ 8133042 w 10626041"/>
              <a:gd name="connsiteY306" fmla="*/ 197801 h 3387747"/>
              <a:gd name="connsiteX307" fmla="*/ 8149264 w 10626041"/>
              <a:gd name="connsiteY307" fmla="*/ 193105 h 3387747"/>
              <a:gd name="connsiteX308" fmla="*/ 8164631 w 10626041"/>
              <a:gd name="connsiteY308" fmla="*/ 188409 h 3387747"/>
              <a:gd name="connsiteX309" fmla="*/ 8181707 w 10626041"/>
              <a:gd name="connsiteY309" fmla="*/ 184141 h 3387747"/>
              <a:gd name="connsiteX310" fmla="*/ 8197502 w 10626041"/>
              <a:gd name="connsiteY310" fmla="*/ 179871 h 3387747"/>
              <a:gd name="connsiteX311" fmla="*/ 8213723 w 10626041"/>
              <a:gd name="connsiteY311" fmla="*/ 176457 h 3387747"/>
              <a:gd name="connsiteX312" fmla="*/ 8226956 w 10626041"/>
              <a:gd name="connsiteY312" fmla="*/ 173895 h 3387747"/>
              <a:gd name="connsiteX313" fmla="*/ 8238483 w 10626041"/>
              <a:gd name="connsiteY313" fmla="*/ 171761 h 3387747"/>
              <a:gd name="connsiteX314" fmla="*/ 8249581 w 10626041"/>
              <a:gd name="connsiteY314" fmla="*/ 170479 h 3387747"/>
              <a:gd name="connsiteX315" fmla="*/ 8260254 w 10626041"/>
              <a:gd name="connsiteY315" fmla="*/ 168346 h 3387747"/>
              <a:gd name="connsiteX316" fmla="*/ 8271778 w 10626041"/>
              <a:gd name="connsiteY316" fmla="*/ 167066 h 3387747"/>
              <a:gd name="connsiteX317" fmla="*/ 8285013 w 10626041"/>
              <a:gd name="connsiteY317" fmla="*/ 164931 h 3387747"/>
              <a:gd name="connsiteX318" fmla="*/ 8300381 w 10626041"/>
              <a:gd name="connsiteY318" fmla="*/ 162796 h 3387747"/>
              <a:gd name="connsiteX319" fmla="*/ 8326847 w 10626041"/>
              <a:gd name="connsiteY319" fmla="*/ 158954 h 3387747"/>
              <a:gd name="connsiteX320" fmla="*/ 8354596 w 10626041"/>
              <a:gd name="connsiteY320" fmla="*/ 155540 h 3387747"/>
              <a:gd name="connsiteX321" fmla="*/ 8381915 w 10626041"/>
              <a:gd name="connsiteY321" fmla="*/ 153405 h 3387747"/>
              <a:gd name="connsiteX322" fmla="*/ 8410944 w 10626041"/>
              <a:gd name="connsiteY322" fmla="*/ 151271 h 3387747"/>
              <a:gd name="connsiteX323" fmla="*/ 8439970 w 10626041"/>
              <a:gd name="connsiteY323" fmla="*/ 150844 h 3387747"/>
              <a:gd name="connsiteX324" fmla="*/ 8468573 w 10626041"/>
              <a:gd name="connsiteY324" fmla="*/ 150844 h 3387747"/>
              <a:gd name="connsiteX325" fmla="*/ 8497602 w 10626041"/>
              <a:gd name="connsiteY325" fmla="*/ 151271 h 3387747"/>
              <a:gd name="connsiteX326" fmla="*/ 8527056 w 10626041"/>
              <a:gd name="connsiteY326" fmla="*/ 152552 h 3387747"/>
              <a:gd name="connsiteX327" fmla="*/ 8584684 w 10626041"/>
              <a:gd name="connsiteY327" fmla="*/ 155540 h 3387747"/>
              <a:gd name="connsiteX328" fmla="*/ 8600053 w 10626041"/>
              <a:gd name="connsiteY328" fmla="*/ 155539 h 3387747"/>
              <a:gd name="connsiteX329" fmla="*/ 8614141 w 10626041"/>
              <a:gd name="connsiteY329" fmla="*/ 155966 h 3387747"/>
              <a:gd name="connsiteX330" fmla="*/ 8627373 w 10626041"/>
              <a:gd name="connsiteY330" fmla="*/ 156820 h 3387747"/>
              <a:gd name="connsiteX331" fmla="*/ 8641460 w 10626041"/>
              <a:gd name="connsiteY331" fmla="*/ 158100 h 3387747"/>
              <a:gd name="connsiteX332" fmla="*/ 8913811 w 10626041"/>
              <a:gd name="connsiteY332" fmla="*/ 188410 h 3387747"/>
              <a:gd name="connsiteX333" fmla="*/ 8944975 w 10626041"/>
              <a:gd name="connsiteY333" fmla="*/ 193531 h 3387747"/>
              <a:gd name="connsiteX334" fmla="*/ 8976137 w 10626041"/>
              <a:gd name="connsiteY334" fmla="*/ 199082 h 3387747"/>
              <a:gd name="connsiteX335" fmla="*/ 9007300 w 10626041"/>
              <a:gd name="connsiteY335" fmla="*/ 205911 h 3387747"/>
              <a:gd name="connsiteX336" fmla="*/ 9038461 w 10626041"/>
              <a:gd name="connsiteY336" fmla="*/ 212743 h 3387747"/>
              <a:gd name="connsiteX337" fmla="*/ 9069198 w 10626041"/>
              <a:gd name="connsiteY337" fmla="*/ 220853 h 3387747"/>
              <a:gd name="connsiteX338" fmla="*/ 9100360 w 10626041"/>
              <a:gd name="connsiteY338" fmla="*/ 228537 h 3387747"/>
              <a:gd name="connsiteX339" fmla="*/ 9131096 w 10626041"/>
              <a:gd name="connsiteY339" fmla="*/ 236647 h 3387747"/>
              <a:gd name="connsiteX340" fmla="*/ 9161831 w 10626041"/>
              <a:gd name="connsiteY340" fmla="*/ 245612 h 3387747"/>
              <a:gd name="connsiteX341" fmla="*/ 9185310 w 10626041"/>
              <a:gd name="connsiteY341" fmla="*/ 252441 h 3387747"/>
              <a:gd name="connsiteX342" fmla="*/ 9208362 w 10626041"/>
              <a:gd name="connsiteY342" fmla="*/ 259272 h 3387747"/>
              <a:gd name="connsiteX343" fmla="*/ 9231840 w 10626041"/>
              <a:gd name="connsiteY343" fmla="*/ 266956 h 3387747"/>
              <a:gd name="connsiteX344" fmla="*/ 9255318 w 10626041"/>
              <a:gd name="connsiteY344" fmla="*/ 274213 h 3387747"/>
              <a:gd name="connsiteX345" fmla="*/ 9278798 w 10626041"/>
              <a:gd name="connsiteY345" fmla="*/ 281897 h 3387747"/>
              <a:gd name="connsiteX346" fmla="*/ 9301850 w 10626041"/>
              <a:gd name="connsiteY346" fmla="*/ 290007 h 3387747"/>
              <a:gd name="connsiteX347" fmla="*/ 9324901 w 10626041"/>
              <a:gd name="connsiteY347" fmla="*/ 298117 h 3387747"/>
              <a:gd name="connsiteX348" fmla="*/ 9347953 w 10626041"/>
              <a:gd name="connsiteY348" fmla="*/ 306229 h 3387747"/>
              <a:gd name="connsiteX349" fmla="*/ 9381676 w 10626041"/>
              <a:gd name="connsiteY349" fmla="*/ 318609 h 3387747"/>
              <a:gd name="connsiteX350" fmla="*/ 9414547 w 10626041"/>
              <a:gd name="connsiteY350" fmla="*/ 330988 h 3387747"/>
              <a:gd name="connsiteX351" fmla="*/ 9447416 w 10626041"/>
              <a:gd name="connsiteY351" fmla="*/ 343795 h 3387747"/>
              <a:gd name="connsiteX352" fmla="*/ 9480714 w 10626041"/>
              <a:gd name="connsiteY352" fmla="*/ 357028 h 3387747"/>
              <a:gd name="connsiteX353" fmla="*/ 9513584 w 10626041"/>
              <a:gd name="connsiteY353" fmla="*/ 370688 h 3387747"/>
              <a:gd name="connsiteX354" fmla="*/ 9546026 w 10626041"/>
              <a:gd name="connsiteY354" fmla="*/ 384776 h 3387747"/>
              <a:gd name="connsiteX355" fmla="*/ 9578470 w 10626041"/>
              <a:gd name="connsiteY355" fmla="*/ 399717 h 3387747"/>
              <a:gd name="connsiteX356" fmla="*/ 9610487 w 10626041"/>
              <a:gd name="connsiteY356" fmla="*/ 415512 h 3387747"/>
              <a:gd name="connsiteX357" fmla="*/ 9634391 w 10626041"/>
              <a:gd name="connsiteY357" fmla="*/ 427038 h 3387747"/>
              <a:gd name="connsiteX358" fmla="*/ 9654881 w 10626041"/>
              <a:gd name="connsiteY358" fmla="*/ 438136 h 3387747"/>
              <a:gd name="connsiteX359" fmla="*/ 9674518 w 10626041"/>
              <a:gd name="connsiteY359" fmla="*/ 447528 h 3387747"/>
              <a:gd name="connsiteX360" fmla="*/ 9692875 w 10626041"/>
              <a:gd name="connsiteY360" fmla="*/ 457346 h 3387747"/>
              <a:gd name="connsiteX361" fmla="*/ 9711231 w 10626041"/>
              <a:gd name="connsiteY361" fmla="*/ 466737 h 3387747"/>
              <a:gd name="connsiteX362" fmla="*/ 9730441 w 10626041"/>
              <a:gd name="connsiteY362" fmla="*/ 476983 h 3387747"/>
              <a:gd name="connsiteX363" fmla="*/ 9750931 w 10626041"/>
              <a:gd name="connsiteY363" fmla="*/ 489362 h 3387747"/>
              <a:gd name="connsiteX364" fmla="*/ 9774408 w 10626041"/>
              <a:gd name="connsiteY364" fmla="*/ 503022 h 3387747"/>
              <a:gd name="connsiteX365" fmla="*/ 9793619 w 10626041"/>
              <a:gd name="connsiteY365" fmla="*/ 514122 h 3387747"/>
              <a:gd name="connsiteX366" fmla="*/ 9813256 w 10626041"/>
              <a:gd name="connsiteY366" fmla="*/ 524793 h 3387747"/>
              <a:gd name="connsiteX367" fmla="*/ 9832037 w 10626041"/>
              <a:gd name="connsiteY367" fmla="*/ 536319 h 3387747"/>
              <a:gd name="connsiteX368" fmla="*/ 9851248 w 10626041"/>
              <a:gd name="connsiteY368" fmla="*/ 548698 h 3387747"/>
              <a:gd name="connsiteX369" fmla="*/ 9984436 w 10626041"/>
              <a:gd name="connsiteY369" fmla="*/ 637065 h 3387747"/>
              <a:gd name="connsiteX370" fmla="*/ 9988705 w 10626041"/>
              <a:gd name="connsiteY370" fmla="*/ 640479 h 3387747"/>
              <a:gd name="connsiteX371" fmla="*/ 9992972 w 10626041"/>
              <a:gd name="connsiteY371" fmla="*/ 643894 h 3387747"/>
              <a:gd name="connsiteX372" fmla="*/ 9997668 w 10626041"/>
              <a:gd name="connsiteY372" fmla="*/ 647309 h 3387747"/>
              <a:gd name="connsiteX373" fmla="*/ 10002793 w 10626041"/>
              <a:gd name="connsiteY373" fmla="*/ 650724 h 3387747"/>
              <a:gd name="connsiteX374" fmla="*/ 10111220 w 10626041"/>
              <a:gd name="connsiteY374" fmla="*/ 731832 h 3387747"/>
              <a:gd name="connsiteX375" fmla="*/ 10112927 w 10626041"/>
              <a:gd name="connsiteY375" fmla="*/ 733112 h 3387747"/>
              <a:gd name="connsiteX376" fmla="*/ 10114208 w 10626041"/>
              <a:gd name="connsiteY376" fmla="*/ 734393 h 3387747"/>
              <a:gd name="connsiteX377" fmla="*/ 10331919 w 10626041"/>
              <a:gd name="connsiteY377" fmla="*/ 931186 h 3387747"/>
              <a:gd name="connsiteX378" fmla="*/ 10334052 w 10626041"/>
              <a:gd name="connsiteY378" fmla="*/ 933322 h 3387747"/>
              <a:gd name="connsiteX379" fmla="*/ 10335760 w 10626041"/>
              <a:gd name="connsiteY379" fmla="*/ 935455 h 3387747"/>
              <a:gd name="connsiteX380" fmla="*/ 10379730 w 10626041"/>
              <a:gd name="connsiteY380" fmla="*/ 979852 h 3387747"/>
              <a:gd name="connsiteX381" fmla="*/ 10381438 w 10626041"/>
              <a:gd name="connsiteY381" fmla="*/ 981558 h 3387747"/>
              <a:gd name="connsiteX382" fmla="*/ 10383997 w 10626041"/>
              <a:gd name="connsiteY382" fmla="*/ 983267 h 3387747"/>
              <a:gd name="connsiteX383" fmla="*/ 10405770 w 10626041"/>
              <a:gd name="connsiteY383" fmla="*/ 1007172 h 3387747"/>
              <a:gd name="connsiteX384" fmla="*/ 10407477 w 10626041"/>
              <a:gd name="connsiteY384" fmla="*/ 1008879 h 3387747"/>
              <a:gd name="connsiteX385" fmla="*/ 10409184 w 10626041"/>
              <a:gd name="connsiteY385" fmla="*/ 1011014 h 3387747"/>
              <a:gd name="connsiteX386" fmla="*/ 10517186 w 10626041"/>
              <a:gd name="connsiteY386" fmla="*/ 1150604 h 3387747"/>
              <a:gd name="connsiteX387" fmla="*/ 10521029 w 10626041"/>
              <a:gd name="connsiteY387" fmla="*/ 1154446 h 3387747"/>
              <a:gd name="connsiteX388" fmla="*/ 10524016 w 10626041"/>
              <a:gd name="connsiteY388" fmla="*/ 1159997 h 3387747"/>
              <a:gd name="connsiteX389" fmla="*/ 10555178 w 10626041"/>
              <a:gd name="connsiteY389" fmla="*/ 1201831 h 3387747"/>
              <a:gd name="connsiteX390" fmla="*/ 10556886 w 10626041"/>
              <a:gd name="connsiteY390" fmla="*/ 1203538 h 3387747"/>
              <a:gd name="connsiteX391" fmla="*/ 10558594 w 10626041"/>
              <a:gd name="connsiteY391" fmla="*/ 1206526 h 3387747"/>
              <a:gd name="connsiteX392" fmla="*/ 10569692 w 10626041"/>
              <a:gd name="connsiteY392" fmla="*/ 1222321 h 3387747"/>
              <a:gd name="connsiteX393" fmla="*/ 10570120 w 10626041"/>
              <a:gd name="connsiteY393" fmla="*/ 1222749 h 3387747"/>
              <a:gd name="connsiteX394" fmla="*/ 10570119 w 10626041"/>
              <a:gd name="connsiteY394" fmla="*/ 1224029 h 3387747"/>
              <a:gd name="connsiteX395" fmla="*/ 10570974 w 10626041"/>
              <a:gd name="connsiteY395" fmla="*/ 1224882 h 3387747"/>
              <a:gd name="connsiteX396" fmla="*/ 10571400 w 10626041"/>
              <a:gd name="connsiteY396" fmla="*/ 1225737 h 3387747"/>
              <a:gd name="connsiteX397" fmla="*/ 10593598 w 10626041"/>
              <a:gd name="connsiteY397" fmla="*/ 1256898 h 3387747"/>
              <a:gd name="connsiteX398" fmla="*/ 10594025 w 10626041"/>
              <a:gd name="connsiteY398" fmla="*/ 1257752 h 3387747"/>
              <a:gd name="connsiteX399" fmla="*/ 10594878 w 10626041"/>
              <a:gd name="connsiteY399" fmla="*/ 1259033 h 3387747"/>
              <a:gd name="connsiteX400" fmla="*/ 10618358 w 10626041"/>
              <a:gd name="connsiteY400" fmla="*/ 1291904 h 3387747"/>
              <a:gd name="connsiteX401" fmla="*/ 10620492 w 10626041"/>
              <a:gd name="connsiteY401" fmla="*/ 1294464 h 3387747"/>
              <a:gd name="connsiteX402" fmla="*/ 10621346 w 10626041"/>
              <a:gd name="connsiteY402" fmla="*/ 1295746 h 3387747"/>
              <a:gd name="connsiteX403" fmla="*/ 10622626 w 10626041"/>
              <a:gd name="connsiteY403" fmla="*/ 1296599 h 3387747"/>
              <a:gd name="connsiteX404" fmla="*/ 10626041 w 10626041"/>
              <a:gd name="connsiteY404" fmla="*/ 1297453 h 3387747"/>
              <a:gd name="connsiteX405" fmla="*/ 10626041 w 10626041"/>
              <a:gd name="connsiteY405" fmla="*/ 1304710 h 3387747"/>
              <a:gd name="connsiteX406" fmla="*/ 10624762 w 10626041"/>
              <a:gd name="connsiteY406" fmla="*/ 1308978 h 3387747"/>
              <a:gd name="connsiteX407" fmla="*/ 10624334 w 10626041"/>
              <a:gd name="connsiteY407" fmla="*/ 1309405 h 3387747"/>
              <a:gd name="connsiteX408" fmla="*/ 10622625 w 10626041"/>
              <a:gd name="connsiteY408" fmla="*/ 1310686 h 3387747"/>
              <a:gd name="connsiteX409" fmla="*/ 10620065 w 10626041"/>
              <a:gd name="connsiteY409" fmla="*/ 1311539 h 3387747"/>
              <a:gd name="connsiteX410" fmla="*/ 10617077 w 10626041"/>
              <a:gd name="connsiteY410" fmla="*/ 1312820 h 3387747"/>
              <a:gd name="connsiteX411" fmla="*/ 10608540 w 10626041"/>
              <a:gd name="connsiteY411" fmla="*/ 1315808 h 3387747"/>
              <a:gd name="connsiteX412" fmla="*/ 10599575 w 10626041"/>
              <a:gd name="connsiteY412" fmla="*/ 1318370 h 3387747"/>
              <a:gd name="connsiteX413" fmla="*/ 10500538 w 10626041"/>
              <a:gd name="connsiteY413" fmla="*/ 1353802 h 3387747"/>
              <a:gd name="connsiteX414" fmla="*/ 10456141 w 10626041"/>
              <a:gd name="connsiteY414" fmla="*/ 1368314 h 3387747"/>
              <a:gd name="connsiteX415" fmla="*/ 10411746 w 10626041"/>
              <a:gd name="connsiteY415" fmla="*/ 1381121 h 3387747"/>
              <a:gd name="connsiteX416" fmla="*/ 10366496 w 10626041"/>
              <a:gd name="connsiteY416" fmla="*/ 1392648 h 3387747"/>
              <a:gd name="connsiteX417" fmla="*/ 10321674 w 10626041"/>
              <a:gd name="connsiteY417" fmla="*/ 1404600 h 3387747"/>
              <a:gd name="connsiteX418" fmla="*/ 10275997 w 10626041"/>
              <a:gd name="connsiteY418" fmla="*/ 1414846 h 3387747"/>
              <a:gd name="connsiteX419" fmla="*/ 10230321 w 10626041"/>
              <a:gd name="connsiteY419" fmla="*/ 1424236 h 3387747"/>
              <a:gd name="connsiteX420" fmla="*/ 10185071 w 10626041"/>
              <a:gd name="connsiteY420" fmla="*/ 1433628 h 3387747"/>
              <a:gd name="connsiteX421" fmla="*/ 10139394 w 10626041"/>
              <a:gd name="connsiteY421" fmla="*/ 1442166 h 3387747"/>
              <a:gd name="connsiteX422" fmla="*/ 10092864 w 10626041"/>
              <a:gd name="connsiteY422" fmla="*/ 1451557 h 3387747"/>
              <a:gd name="connsiteX423" fmla="*/ 10045053 w 10626041"/>
              <a:gd name="connsiteY423" fmla="*/ 1460523 h 3387747"/>
              <a:gd name="connsiteX424" fmla="*/ 9998523 w 10626041"/>
              <a:gd name="connsiteY424" fmla="*/ 1469487 h 3387747"/>
              <a:gd name="connsiteX425" fmla="*/ 9951138 w 10626041"/>
              <a:gd name="connsiteY425" fmla="*/ 1478025 h 3387747"/>
              <a:gd name="connsiteX426" fmla="*/ 9903328 w 10626041"/>
              <a:gd name="connsiteY426" fmla="*/ 1486989 h 3387747"/>
              <a:gd name="connsiteX427" fmla="*/ 9856798 w 10626041"/>
              <a:gd name="connsiteY427" fmla="*/ 1495100 h 3387747"/>
              <a:gd name="connsiteX428" fmla="*/ 9808987 w 10626041"/>
              <a:gd name="connsiteY428" fmla="*/ 1503636 h 3387747"/>
              <a:gd name="connsiteX429" fmla="*/ 9761603 w 10626041"/>
              <a:gd name="connsiteY429" fmla="*/ 1510894 h 3387747"/>
              <a:gd name="connsiteX430" fmla="*/ 9738977 w 10626041"/>
              <a:gd name="connsiteY430" fmla="*/ 1515163 h 3387747"/>
              <a:gd name="connsiteX431" fmla="*/ 9701839 w 10626041"/>
              <a:gd name="connsiteY431" fmla="*/ 1521139 h 3387747"/>
              <a:gd name="connsiteX432" fmla="*/ 9654881 w 10626041"/>
              <a:gd name="connsiteY432" fmla="*/ 1528824 h 3387747"/>
              <a:gd name="connsiteX433" fmla="*/ 9603229 w 10626041"/>
              <a:gd name="connsiteY433" fmla="*/ 1537787 h 3387747"/>
              <a:gd name="connsiteX434" fmla="*/ 9552857 w 10626041"/>
              <a:gd name="connsiteY434" fmla="*/ 1545898 h 3387747"/>
              <a:gd name="connsiteX435" fmla="*/ 9508460 w 10626041"/>
              <a:gd name="connsiteY435" fmla="*/ 1552729 h 3387747"/>
              <a:gd name="connsiteX436" fmla="*/ 9473882 w 10626041"/>
              <a:gd name="connsiteY436" fmla="*/ 1557424 h 3387747"/>
              <a:gd name="connsiteX437" fmla="*/ 9455955 w 10626041"/>
              <a:gd name="connsiteY437" fmla="*/ 1559559 h 3387747"/>
              <a:gd name="connsiteX438" fmla="*/ 9461503 w 10626041"/>
              <a:gd name="connsiteY438" fmla="*/ 1565109 h 3387747"/>
              <a:gd name="connsiteX439" fmla="*/ 9470467 w 10626041"/>
              <a:gd name="connsiteY439" fmla="*/ 1573219 h 3387747"/>
              <a:gd name="connsiteX440" fmla="*/ 9482420 w 10626041"/>
              <a:gd name="connsiteY440" fmla="*/ 1582184 h 3387747"/>
              <a:gd name="connsiteX441" fmla="*/ 9495654 w 10626041"/>
              <a:gd name="connsiteY441" fmla="*/ 1591575 h 3387747"/>
              <a:gd name="connsiteX442" fmla="*/ 9522548 w 10626041"/>
              <a:gd name="connsiteY442" fmla="*/ 1610785 h 3387747"/>
              <a:gd name="connsiteX443" fmla="*/ 9540904 w 10626041"/>
              <a:gd name="connsiteY443" fmla="*/ 1622311 h 3387747"/>
              <a:gd name="connsiteX444" fmla="*/ 9631403 w 10626041"/>
              <a:gd name="connsiteY444" fmla="*/ 1676098 h 3387747"/>
              <a:gd name="connsiteX445" fmla="*/ 9643356 w 10626041"/>
              <a:gd name="connsiteY445" fmla="*/ 1682501 h 3387747"/>
              <a:gd name="connsiteX446" fmla="*/ 9655308 w 10626041"/>
              <a:gd name="connsiteY446" fmla="*/ 1688478 h 3387747"/>
              <a:gd name="connsiteX447" fmla="*/ 9667260 w 10626041"/>
              <a:gd name="connsiteY447" fmla="*/ 1694027 h 3387747"/>
              <a:gd name="connsiteX448" fmla="*/ 9680067 w 10626041"/>
              <a:gd name="connsiteY448" fmla="*/ 1700857 h 3387747"/>
              <a:gd name="connsiteX449" fmla="*/ 9699278 w 10626041"/>
              <a:gd name="connsiteY449" fmla="*/ 1710249 h 3387747"/>
              <a:gd name="connsiteX450" fmla="*/ 9717205 w 10626041"/>
              <a:gd name="connsiteY450" fmla="*/ 1719213 h 3387747"/>
              <a:gd name="connsiteX451" fmla="*/ 9735990 w 10626041"/>
              <a:gd name="connsiteY451" fmla="*/ 1727324 h 3387747"/>
              <a:gd name="connsiteX452" fmla="*/ 9755626 w 10626041"/>
              <a:gd name="connsiteY452" fmla="*/ 1734154 h 3387747"/>
              <a:gd name="connsiteX453" fmla="*/ 9832038 w 10626041"/>
              <a:gd name="connsiteY453" fmla="*/ 1764463 h 3387747"/>
              <a:gd name="connsiteX454" fmla="*/ 9845698 w 10626041"/>
              <a:gd name="connsiteY454" fmla="*/ 1769158 h 3387747"/>
              <a:gd name="connsiteX455" fmla="*/ 9858504 w 10626041"/>
              <a:gd name="connsiteY455" fmla="*/ 1773855 h 3387747"/>
              <a:gd name="connsiteX456" fmla="*/ 9872164 w 10626041"/>
              <a:gd name="connsiteY456" fmla="*/ 1778124 h 3387747"/>
              <a:gd name="connsiteX457" fmla="*/ 9886252 w 10626041"/>
              <a:gd name="connsiteY457" fmla="*/ 1782819 h 3387747"/>
              <a:gd name="connsiteX458" fmla="*/ 9906316 w 10626041"/>
              <a:gd name="connsiteY458" fmla="*/ 1789649 h 3387747"/>
              <a:gd name="connsiteX459" fmla="*/ 9926805 w 10626041"/>
              <a:gd name="connsiteY459" fmla="*/ 1796479 h 3387747"/>
              <a:gd name="connsiteX460" fmla="*/ 9947297 w 10626041"/>
              <a:gd name="connsiteY460" fmla="*/ 1803309 h 3387747"/>
              <a:gd name="connsiteX461" fmla="*/ 9967359 w 10626041"/>
              <a:gd name="connsiteY461" fmla="*/ 1810139 h 3387747"/>
              <a:gd name="connsiteX462" fmla="*/ 9987424 w 10626041"/>
              <a:gd name="connsiteY462" fmla="*/ 1816116 h 3387747"/>
              <a:gd name="connsiteX463" fmla="*/ 10007488 w 10626041"/>
              <a:gd name="connsiteY463" fmla="*/ 1822945 h 3387747"/>
              <a:gd name="connsiteX464" fmla="*/ 10027977 w 10626041"/>
              <a:gd name="connsiteY464" fmla="*/ 1829349 h 3387747"/>
              <a:gd name="connsiteX465" fmla="*/ 10047614 w 10626041"/>
              <a:gd name="connsiteY465" fmla="*/ 1835325 h 3387747"/>
              <a:gd name="connsiteX466" fmla="*/ 10064263 w 10626041"/>
              <a:gd name="connsiteY466" fmla="*/ 1839594 h 3387747"/>
              <a:gd name="connsiteX467" fmla="*/ 10091582 w 10626041"/>
              <a:gd name="connsiteY467" fmla="*/ 1846851 h 3387747"/>
              <a:gd name="connsiteX468" fmla="*/ 10126161 w 10626041"/>
              <a:gd name="connsiteY468" fmla="*/ 1856669 h 3387747"/>
              <a:gd name="connsiteX469" fmla="*/ 10164154 w 10626041"/>
              <a:gd name="connsiteY469" fmla="*/ 1866915 h 3387747"/>
              <a:gd name="connsiteX470" fmla="*/ 10202147 w 10626041"/>
              <a:gd name="connsiteY470" fmla="*/ 1876306 h 3387747"/>
              <a:gd name="connsiteX471" fmla="*/ 10235016 w 10626041"/>
              <a:gd name="connsiteY471" fmla="*/ 1884417 h 3387747"/>
              <a:gd name="connsiteX472" fmla="*/ 10259775 w 10626041"/>
              <a:gd name="connsiteY472" fmla="*/ 1890820 h 3387747"/>
              <a:gd name="connsiteX473" fmla="*/ 10273008 w 10626041"/>
              <a:gd name="connsiteY473" fmla="*/ 1892527 h 3387747"/>
              <a:gd name="connsiteX474" fmla="*/ 10272155 w 10626041"/>
              <a:gd name="connsiteY474" fmla="*/ 1897651 h 3387747"/>
              <a:gd name="connsiteX475" fmla="*/ 10270448 w 10626041"/>
              <a:gd name="connsiteY475" fmla="*/ 1902346 h 3387747"/>
              <a:gd name="connsiteX476" fmla="*/ 10268741 w 10626041"/>
              <a:gd name="connsiteY476" fmla="*/ 1906189 h 3387747"/>
              <a:gd name="connsiteX477" fmla="*/ 10267032 w 10626041"/>
              <a:gd name="connsiteY477" fmla="*/ 1910457 h 3387747"/>
              <a:gd name="connsiteX478" fmla="*/ 10261484 w 10626041"/>
              <a:gd name="connsiteY478" fmla="*/ 1918141 h 3387747"/>
              <a:gd name="connsiteX479" fmla="*/ 10255933 w 10626041"/>
              <a:gd name="connsiteY479" fmla="*/ 1924970 h 3387747"/>
              <a:gd name="connsiteX480" fmla="*/ 10152627 w 10626041"/>
              <a:gd name="connsiteY480" fmla="*/ 2063281 h 3387747"/>
              <a:gd name="connsiteX481" fmla="*/ 10152201 w 10626041"/>
              <a:gd name="connsiteY481" fmla="*/ 2064135 h 3387747"/>
              <a:gd name="connsiteX482" fmla="*/ 10151347 w 10626041"/>
              <a:gd name="connsiteY482" fmla="*/ 2064989 h 3387747"/>
              <a:gd name="connsiteX483" fmla="*/ 10121465 w 10626041"/>
              <a:gd name="connsiteY483" fmla="*/ 2102554 h 3387747"/>
              <a:gd name="connsiteX484" fmla="*/ 10121038 w 10626041"/>
              <a:gd name="connsiteY484" fmla="*/ 2104263 h 3387747"/>
              <a:gd name="connsiteX485" fmla="*/ 10119757 w 10626041"/>
              <a:gd name="connsiteY485" fmla="*/ 2105969 h 3387747"/>
              <a:gd name="connsiteX486" fmla="*/ 10109939 w 10626041"/>
              <a:gd name="connsiteY486" fmla="*/ 2117923 h 3387747"/>
              <a:gd name="connsiteX487" fmla="*/ 10099267 w 10626041"/>
              <a:gd name="connsiteY487" fmla="*/ 2129875 h 3387747"/>
              <a:gd name="connsiteX488" fmla="*/ 10088595 w 10626041"/>
              <a:gd name="connsiteY488" fmla="*/ 2140548 h 3387747"/>
              <a:gd name="connsiteX489" fmla="*/ 10077496 w 10626041"/>
              <a:gd name="connsiteY489" fmla="*/ 2152073 h 3387747"/>
              <a:gd name="connsiteX490" fmla="*/ 10010903 w 10626041"/>
              <a:gd name="connsiteY490" fmla="*/ 2222082 h 3387747"/>
              <a:gd name="connsiteX491" fmla="*/ 10009195 w 10626041"/>
              <a:gd name="connsiteY491" fmla="*/ 2224643 h 3387747"/>
              <a:gd name="connsiteX492" fmla="*/ 10006207 w 10626041"/>
              <a:gd name="connsiteY492" fmla="*/ 2227205 h 3387747"/>
              <a:gd name="connsiteX493" fmla="*/ 9992547 w 10626041"/>
              <a:gd name="connsiteY493" fmla="*/ 2240438 h 3387747"/>
              <a:gd name="connsiteX494" fmla="*/ 9991693 w 10626041"/>
              <a:gd name="connsiteY494" fmla="*/ 2240865 h 3387747"/>
              <a:gd name="connsiteX495" fmla="*/ 9991266 w 10626041"/>
              <a:gd name="connsiteY495" fmla="*/ 2241718 h 3387747"/>
              <a:gd name="connsiteX496" fmla="*/ 9976750 w 10626041"/>
              <a:gd name="connsiteY496" fmla="*/ 2256660 h 3387747"/>
              <a:gd name="connsiteX497" fmla="*/ 9974190 w 10626041"/>
              <a:gd name="connsiteY497" fmla="*/ 2259220 h 3387747"/>
              <a:gd name="connsiteX498" fmla="*/ 9971202 w 10626041"/>
              <a:gd name="connsiteY498" fmla="*/ 2262209 h 3387747"/>
              <a:gd name="connsiteX499" fmla="*/ 9763737 w 10626041"/>
              <a:gd name="connsiteY499" fmla="*/ 2441928 h 3387747"/>
              <a:gd name="connsiteX500" fmla="*/ 9750931 w 10626041"/>
              <a:gd name="connsiteY500" fmla="*/ 2451318 h 3387747"/>
              <a:gd name="connsiteX501" fmla="*/ 9737269 w 10626041"/>
              <a:gd name="connsiteY501" fmla="*/ 2460710 h 3387747"/>
              <a:gd name="connsiteX502" fmla="*/ 9723183 w 10626041"/>
              <a:gd name="connsiteY502" fmla="*/ 2470528 h 3387747"/>
              <a:gd name="connsiteX503" fmla="*/ 9709950 w 10626041"/>
              <a:gd name="connsiteY503" fmla="*/ 2480773 h 3387747"/>
              <a:gd name="connsiteX504" fmla="*/ 9703546 w 10626041"/>
              <a:gd name="connsiteY504" fmla="*/ 2486322 h 3387747"/>
              <a:gd name="connsiteX505" fmla="*/ 9696716 w 10626041"/>
              <a:gd name="connsiteY505" fmla="*/ 2490164 h 3387747"/>
              <a:gd name="connsiteX506" fmla="*/ 9690740 w 10626041"/>
              <a:gd name="connsiteY506" fmla="*/ 2494434 h 3387747"/>
              <a:gd name="connsiteX507" fmla="*/ 9684335 w 10626041"/>
              <a:gd name="connsiteY507" fmla="*/ 2499130 h 3387747"/>
              <a:gd name="connsiteX508" fmla="*/ 9677080 w 10626041"/>
              <a:gd name="connsiteY508" fmla="*/ 2503825 h 3387747"/>
              <a:gd name="connsiteX509" fmla="*/ 9669822 w 10626041"/>
              <a:gd name="connsiteY509" fmla="*/ 2508521 h 3387747"/>
              <a:gd name="connsiteX510" fmla="*/ 9603229 w 10626041"/>
              <a:gd name="connsiteY510" fmla="*/ 2552916 h 3387747"/>
              <a:gd name="connsiteX511" fmla="*/ 9589996 w 10626041"/>
              <a:gd name="connsiteY511" fmla="*/ 2561881 h 3387747"/>
              <a:gd name="connsiteX512" fmla="*/ 9576335 w 10626041"/>
              <a:gd name="connsiteY512" fmla="*/ 2570846 h 3387747"/>
              <a:gd name="connsiteX513" fmla="*/ 9561822 w 10626041"/>
              <a:gd name="connsiteY513" fmla="*/ 2579810 h 3387747"/>
              <a:gd name="connsiteX514" fmla="*/ 9547733 w 10626041"/>
              <a:gd name="connsiteY514" fmla="*/ 2587921 h 3387747"/>
              <a:gd name="connsiteX515" fmla="*/ 9532793 w 10626041"/>
              <a:gd name="connsiteY515" fmla="*/ 2596032 h 3387747"/>
              <a:gd name="connsiteX516" fmla="*/ 9518280 w 10626041"/>
              <a:gd name="connsiteY516" fmla="*/ 2604142 h 3387747"/>
              <a:gd name="connsiteX517" fmla="*/ 9504191 w 10626041"/>
              <a:gd name="connsiteY517" fmla="*/ 2612681 h 3387747"/>
              <a:gd name="connsiteX518" fmla="*/ 9489677 w 10626041"/>
              <a:gd name="connsiteY518" fmla="*/ 2620791 h 3387747"/>
              <a:gd name="connsiteX519" fmla="*/ 9461930 w 10626041"/>
              <a:gd name="connsiteY519" fmla="*/ 2637013 h 3387747"/>
              <a:gd name="connsiteX520" fmla="*/ 9453819 w 10626041"/>
              <a:gd name="connsiteY520" fmla="*/ 2640428 h 3387747"/>
              <a:gd name="connsiteX521" fmla="*/ 9445709 w 10626041"/>
              <a:gd name="connsiteY521" fmla="*/ 2644697 h 3387747"/>
              <a:gd name="connsiteX522" fmla="*/ 9439305 w 10626041"/>
              <a:gd name="connsiteY522" fmla="*/ 2648112 h 3387747"/>
              <a:gd name="connsiteX523" fmla="*/ 9432475 w 10626041"/>
              <a:gd name="connsiteY523" fmla="*/ 2651526 h 3387747"/>
              <a:gd name="connsiteX524" fmla="*/ 9197689 w 10626041"/>
              <a:gd name="connsiteY524" fmla="*/ 2755259 h 3387747"/>
              <a:gd name="connsiteX525" fmla="*/ 9166100 w 10626041"/>
              <a:gd name="connsiteY525" fmla="*/ 2765931 h 3387747"/>
              <a:gd name="connsiteX526" fmla="*/ 9134512 w 10626041"/>
              <a:gd name="connsiteY526" fmla="*/ 2776176 h 3387747"/>
              <a:gd name="connsiteX527" fmla="*/ 9102921 w 10626041"/>
              <a:gd name="connsiteY527" fmla="*/ 2786421 h 3387747"/>
              <a:gd name="connsiteX528" fmla="*/ 9070906 w 10626041"/>
              <a:gd name="connsiteY528" fmla="*/ 2796240 h 3387747"/>
              <a:gd name="connsiteX529" fmla="*/ 9039743 w 10626041"/>
              <a:gd name="connsiteY529" fmla="*/ 2805632 h 3387747"/>
              <a:gd name="connsiteX530" fmla="*/ 9007299 w 10626041"/>
              <a:gd name="connsiteY530" fmla="*/ 2813742 h 3387747"/>
              <a:gd name="connsiteX531" fmla="*/ 8975710 w 10626041"/>
              <a:gd name="connsiteY531" fmla="*/ 2822281 h 3387747"/>
              <a:gd name="connsiteX532" fmla="*/ 8942413 w 10626041"/>
              <a:gd name="connsiteY532" fmla="*/ 2829538 h 3387747"/>
              <a:gd name="connsiteX533" fmla="*/ 8797272 w 10626041"/>
              <a:gd name="connsiteY533" fmla="*/ 2860272 h 3387747"/>
              <a:gd name="connsiteX534" fmla="*/ 8759280 w 10626041"/>
              <a:gd name="connsiteY534" fmla="*/ 2866676 h 3387747"/>
              <a:gd name="connsiteX535" fmla="*/ 8720434 w 10626041"/>
              <a:gd name="connsiteY535" fmla="*/ 2872652 h 3387747"/>
              <a:gd name="connsiteX536" fmla="*/ 8681161 w 10626041"/>
              <a:gd name="connsiteY536" fmla="*/ 2878202 h 3387747"/>
              <a:gd name="connsiteX537" fmla="*/ 8641460 w 10626041"/>
              <a:gd name="connsiteY537" fmla="*/ 2882897 h 3387747"/>
              <a:gd name="connsiteX538" fmla="*/ 8601761 w 10626041"/>
              <a:gd name="connsiteY538" fmla="*/ 2887167 h 3387747"/>
              <a:gd name="connsiteX539" fmla="*/ 8562487 w 10626041"/>
              <a:gd name="connsiteY539" fmla="*/ 2890582 h 3387747"/>
              <a:gd name="connsiteX540" fmla="*/ 8522786 w 10626041"/>
              <a:gd name="connsiteY540" fmla="*/ 2893142 h 3387747"/>
              <a:gd name="connsiteX541" fmla="*/ 8484368 w 10626041"/>
              <a:gd name="connsiteY541" fmla="*/ 2895277 h 3387747"/>
              <a:gd name="connsiteX542" fmla="*/ 8444667 w 10626041"/>
              <a:gd name="connsiteY542" fmla="*/ 2898692 h 3387747"/>
              <a:gd name="connsiteX543" fmla="*/ 8423750 w 10626041"/>
              <a:gd name="connsiteY543" fmla="*/ 2899973 h 3387747"/>
              <a:gd name="connsiteX544" fmla="*/ 8400698 w 10626041"/>
              <a:gd name="connsiteY544" fmla="*/ 2900827 h 3387747"/>
              <a:gd name="connsiteX545" fmla="*/ 8378072 w 10626041"/>
              <a:gd name="connsiteY545" fmla="*/ 2900826 h 3387747"/>
              <a:gd name="connsiteX546" fmla="*/ 8356302 w 10626041"/>
              <a:gd name="connsiteY546" fmla="*/ 2900826 h 3387747"/>
              <a:gd name="connsiteX547" fmla="*/ 8344350 w 10626041"/>
              <a:gd name="connsiteY547" fmla="*/ 2900827 h 3387747"/>
              <a:gd name="connsiteX548" fmla="*/ 8334104 w 10626041"/>
              <a:gd name="connsiteY548" fmla="*/ 2899119 h 3387747"/>
              <a:gd name="connsiteX549" fmla="*/ 8325140 w 10626041"/>
              <a:gd name="connsiteY549" fmla="*/ 2898692 h 3387747"/>
              <a:gd name="connsiteX550" fmla="*/ 8313613 w 10626041"/>
              <a:gd name="connsiteY550" fmla="*/ 2897838 h 3387747"/>
              <a:gd name="connsiteX551" fmla="*/ 8291415 w 10626041"/>
              <a:gd name="connsiteY551" fmla="*/ 2897411 h 3387747"/>
              <a:gd name="connsiteX552" fmla="*/ 8270498 w 10626041"/>
              <a:gd name="connsiteY552" fmla="*/ 2896557 h 3387747"/>
              <a:gd name="connsiteX553" fmla="*/ 8250010 w 10626041"/>
              <a:gd name="connsiteY553" fmla="*/ 2895704 h 3387747"/>
              <a:gd name="connsiteX554" fmla="*/ 8228237 w 10626041"/>
              <a:gd name="connsiteY554" fmla="*/ 2895277 h 3387747"/>
              <a:gd name="connsiteX555" fmla="*/ 8229093 w 10626041"/>
              <a:gd name="connsiteY555" fmla="*/ 2887167 h 3387747"/>
              <a:gd name="connsiteX556" fmla="*/ 8229518 w 10626041"/>
              <a:gd name="connsiteY556" fmla="*/ 2879483 h 3387747"/>
              <a:gd name="connsiteX557" fmla="*/ 8229944 w 10626041"/>
              <a:gd name="connsiteY557" fmla="*/ 2872652 h 3387747"/>
              <a:gd name="connsiteX558" fmla="*/ 8231226 w 10626041"/>
              <a:gd name="connsiteY558" fmla="*/ 2866676 h 3387747"/>
              <a:gd name="connsiteX559" fmla="*/ 8234213 w 10626041"/>
              <a:gd name="connsiteY559" fmla="*/ 2854724 h 3387747"/>
              <a:gd name="connsiteX560" fmla="*/ 8237201 w 10626041"/>
              <a:gd name="connsiteY560" fmla="*/ 2842770 h 3387747"/>
              <a:gd name="connsiteX561" fmla="*/ 8238483 w 10626041"/>
              <a:gd name="connsiteY561" fmla="*/ 2835940 h 3387747"/>
              <a:gd name="connsiteX562" fmla="*/ 8239336 w 10626041"/>
              <a:gd name="connsiteY562" fmla="*/ 2829110 h 3387747"/>
              <a:gd name="connsiteX563" fmla="*/ 8239764 w 10626041"/>
              <a:gd name="connsiteY563" fmla="*/ 2821426 h 3387747"/>
              <a:gd name="connsiteX564" fmla="*/ 8241043 w 10626041"/>
              <a:gd name="connsiteY564" fmla="*/ 2815449 h 3387747"/>
              <a:gd name="connsiteX565" fmla="*/ 8242750 w 10626041"/>
              <a:gd name="connsiteY565" fmla="*/ 2807766 h 3387747"/>
              <a:gd name="connsiteX566" fmla="*/ 8244032 w 10626041"/>
              <a:gd name="connsiteY566" fmla="*/ 2803496 h 3387747"/>
              <a:gd name="connsiteX567" fmla="*/ 8245739 w 10626041"/>
              <a:gd name="connsiteY567" fmla="*/ 2799655 h 3387747"/>
              <a:gd name="connsiteX568" fmla="*/ 8247447 w 10626041"/>
              <a:gd name="connsiteY568" fmla="*/ 2794105 h 3387747"/>
              <a:gd name="connsiteX569" fmla="*/ 8248728 w 10626041"/>
              <a:gd name="connsiteY569" fmla="*/ 2787275 h 3387747"/>
              <a:gd name="connsiteX570" fmla="*/ 8249580 w 10626041"/>
              <a:gd name="connsiteY570" fmla="*/ 2779593 h 3387747"/>
              <a:gd name="connsiteX571" fmla="*/ 8249581 w 10626041"/>
              <a:gd name="connsiteY571" fmla="*/ 2772335 h 3387747"/>
              <a:gd name="connsiteX572" fmla="*/ 8250434 w 10626041"/>
              <a:gd name="connsiteY572" fmla="*/ 2765931 h 3387747"/>
              <a:gd name="connsiteX573" fmla="*/ 8252568 w 10626041"/>
              <a:gd name="connsiteY573" fmla="*/ 2759955 h 3387747"/>
              <a:gd name="connsiteX574" fmla="*/ 8253423 w 10626041"/>
              <a:gd name="connsiteY574" fmla="*/ 2755259 h 3387747"/>
              <a:gd name="connsiteX575" fmla="*/ 8255557 w 10626041"/>
              <a:gd name="connsiteY575" fmla="*/ 2750991 h 3387747"/>
              <a:gd name="connsiteX576" fmla="*/ 8257265 w 10626041"/>
              <a:gd name="connsiteY576" fmla="*/ 2745441 h 3387747"/>
              <a:gd name="connsiteX577" fmla="*/ 8258546 w 10626041"/>
              <a:gd name="connsiteY577" fmla="*/ 2737330 h 3387747"/>
              <a:gd name="connsiteX578" fmla="*/ 8258547 w 10626041"/>
              <a:gd name="connsiteY578" fmla="*/ 2730500 h 3387747"/>
              <a:gd name="connsiteX579" fmla="*/ 8258547 w 10626041"/>
              <a:gd name="connsiteY579" fmla="*/ 2723670 h 3387747"/>
              <a:gd name="connsiteX580" fmla="*/ 8258972 w 10626041"/>
              <a:gd name="connsiteY580" fmla="*/ 2716413 h 3387747"/>
              <a:gd name="connsiteX581" fmla="*/ 8260253 w 10626041"/>
              <a:gd name="connsiteY581" fmla="*/ 2709583 h 3387747"/>
              <a:gd name="connsiteX582" fmla="*/ 8261534 w 10626041"/>
              <a:gd name="connsiteY582" fmla="*/ 2704460 h 3387747"/>
              <a:gd name="connsiteX583" fmla="*/ 8263241 w 10626041"/>
              <a:gd name="connsiteY583" fmla="*/ 2699764 h 3387747"/>
              <a:gd name="connsiteX584" fmla="*/ 8264949 w 10626041"/>
              <a:gd name="connsiteY584" fmla="*/ 2694215 h 3387747"/>
              <a:gd name="connsiteX585" fmla="*/ 8266656 w 10626041"/>
              <a:gd name="connsiteY585" fmla="*/ 2681409 h 3387747"/>
              <a:gd name="connsiteX586" fmla="*/ 8267938 w 10626041"/>
              <a:gd name="connsiteY586" fmla="*/ 2668603 h 3387747"/>
              <a:gd name="connsiteX587" fmla="*/ 8268791 w 10626041"/>
              <a:gd name="connsiteY587" fmla="*/ 2662198 h 3387747"/>
              <a:gd name="connsiteX588" fmla="*/ 8269644 w 10626041"/>
              <a:gd name="connsiteY588" fmla="*/ 2656222 h 3387747"/>
              <a:gd name="connsiteX589" fmla="*/ 8270926 w 10626041"/>
              <a:gd name="connsiteY589" fmla="*/ 2649392 h 3387747"/>
              <a:gd name="connsiteX590" fmla="*/ 8272634 w 10626041"/>
              <a:gd name="connsiteY590" fmla="*/ 2643416 h 3387747"/>
              <a:gd name="connsiteX591" fmla="*/ 8275193 w 10626041"/>
              <a:gd name="connsiteY591" fmla="*/ 2634878 h 3387747"/>
              <a:gd name="connsiteX592" fmla="*/ 8275622 w 10626041"/>
              <a:gd name="connsiteY592" fmla="*/ 2629755 h 3387747"/>
              <a:gd name="connsiteX593" fmla="*/ 8275622 w 10626041"/>
              <a:gd name="connsiteY593" fmla="*/ 2622926 h 3387747"/>
              <a:gd name="connsiteX594" fmla="*/ 8276474 w 10626041"/>
              <a:gd name="connsiteY594" fmla="*/ 2613107 h 3387747"/>
              <a:gd name="connsiteX595" fmla="*/ 8278610 w 10626041"/>
              <a:gd name="connsiteY595" fmla="*/ 2593471 h 3387747"/>
              <a:gd name="connsiteX596" fmla="*/ 8281598 w 10626041"/>
              <a:gd name="connsiteY596" fmla="*/ 2572126 h 3387747"/>
              <a:gd name="connsiteX597" fmla="*/ 8283732 w 10626041"/>
              <a:gd name="connsiteY597" fmla="*/ 2561881 h 3387747"/>
              <a:gd name="connsiteX598" fmla="*/ 8285012 w 10626041"/>
              <a:gd name="connsiteY598" fmla="*/ 2552490 h 3387747"/>
              <a:gd name="connsiteX599" fmla="*/ 8285866 w 10626041"/>
              <a:gd name="connsiteY599" fmla="*/ 2543525 h 3387747"/>
              <a:gd name="connsiteX600" fmla="*/ 8285867 w 10626041"/>
              <a:gd name="connsiteY600" fmla="*/ 2536695 h 3387747"/>
              <a:gd name="connsiteX601" fmla="*/ 8286720 w 10626041"/>
              <a:gd name="connsiteY601" fmla="*/ 2521754 h 3387747"/>
              <a:gd name="connsiteX602" fmla="*/ 8287148 w 10626041"/>
              <a:gd name="connsiteY602" fmla="*/ 2508094 h 3387747"/>
              <a:gd name="connsiteX603" fmla="*/ 8288855 w 10626041"/>
              <a:gd name="connsiteY603" fmla="*/ 2494860 h 3387747"/>
              <a:gd name="connsiteX604" fmla="*/ 8291415 w 10626041"/>
              <a:gd name="connsiteY604" fmla="*/ 2482908 h 3387747"/>
              <a:gd name="connsiteX605" fmla="*/ 8293124 w 10626041"/>
              <a:gd name="connsiteY605" fmla="*/ 2472662 h 3387747"/>
              <a:gd name="connsiteX606" fmla="*/ 8294832 w 10626041"/>
              <a:gd name="connsiteY606" fmla="*/ 2462844 h 3387747"/>
              <a:gd name="connsiteX607" fmla="*/ 8295685 w 10626041"/>
              <a:gd name="connsiteY607" fmla="*/ 2452599 h 3387747"/>
              <a:gd name="connsiteX608" fmla="*/ 8296110 w 10626041"/>
              <a:gd name="connsiteY608" fmla="*/ 2443208 h 3387747"/>
              <a:gd name="connsiteX609" fmla="*/ 8296966 w 10626041"/>
              <a:gd name="connsiteY609" fmla="*/ 2432962 h 3387747"/>
              <a:gd name="connsiteX610" fmla="*/ 8297819 w 10626041"/>
              <a:gd name="connsiteY610" fmla="*/ 2421863 h 3387747"/>
              <a:gd name="connsiteX611" fmla="*/ 8299098 w 10626041"/>
              <a:gd name="connsiteY611" fmla="*/ 2411191 h 3387747"/>
              <a:gd name="connsiteX612" fmla="*/ 8301660 w 10626041"/>
              <a:gd name="connsiteY612" fmla="*/ 2400091 h 3387747"/>
              <a:gd name="connsiteX613" fmla="*/ 8302942 w 10626041"/>
              <a:gd name="connsiteY613" fmla="*/ 2394116 h 3387747"/>
              <a:gd name="connsiteX614" fmla="*/ 8303369 w 10626041"/>
              <a:gd name="connsiteY614" fmla="*/ 2388567 h 3387747"/>
              <a:gd name="connsiteX615" fmla="*/ 8304223 w 10626041"/>
              <a:gd name="connsiteY615" fmla="*/ 2382163 h 3387747"/>
              <a:gd name="connsiteX616" fmla="*/ 8304649 w 10626041"/>
              <a:gd name="connsiteY616" fmla="*/ 2375333 h 3387747"/>
              <a:gd name="connsiteX617" fmla="*/ 8306356 w 10626041"/>
              <a:gd name="connsiteY617" fmla="*/ 2361245 h 3387747"/>
              <a:gd name="connsiteX618" fmla="*/ 8307211 w 10626041"/>
              <a:gd name="connsiteY618" fmla="*/ 2351428 h 3387747"/>
              <a:gd name="connsiteX619" fmla="*/ 8307637 w 10626041"/>
              <a:gd name="connsiteY619" fmla="*/ 2340756 h 3387747"/>
              <a:gd name="connsiteX620" fmla="*/ 8310626 w 10626041"/>
              <a:gd name="connsiteY620" fmla="*/ 2322400 h 3387747"/>
              <a:gd name="connsiteX621" fmla="*/ 8312333 w 10626041"/>
              <a:gd name="connsiteY621" fmla="*/ 2307885 h 3387747"/>
              <a:gd name="connsiteX622" fmla="*/ 8313614 w 10626041"/>
              <a:gd name="connsiteY622" fmla="*/ 2293372 h 3387747"/>
              <a:gd name="connsiteX623" fmla="*/ 8314041 w 10626041"/>
              <a:gd name="connsiteY623" fmla="*/ 2278431 h 3387747"/>
              <a:gd name="connsiteX624" fmla="*/ 8314041 w 10626041"/>
              <a:gd name="connsiteY624" fmla="*/ 2262636 h 3387747"/>
              <a:gd name="connsiteX625" fmla="*/ 8314041 w 10626041"/>
              <a:gd name="connsiteY625" fmla="*/ 2247695 h 3387747"/>
              <a:gd name="connsiteX626" fmla="*/ 8314041 w 10626041"/>
              <a:gd name="connsiteY626" fmla="*/ 2232754 h 3387747"/>
              <a:gd name="connsiteX627" fmla="*/ 8313614 w 10626041"/>
              <a:gd name="connsiteY627" fmla="*/ 2217813 h 3387747"/>
              <a:gd name="connsiteX628" fmla="*/ 8313614 w 10626041"/>
              <a:gd name="connsiteY628" fmla="*/ 2202873 h 3387747"/>
              <a:gd name="connsiteX629" fmla="*/ 8314041 w 10626041"/>
              <a:gd name="connsiteY629" fmla="*/ 2175552 h 3387747"/>
              <a:gd name="connsiteX630" fmla="*/ 8315320 w 10626041"/>
              <a:gd name="connsiteY630" fmla="*/ 2148231 h 3387747"/>
              <a:gd name="connsiteX631" fmla="*/ 8316602 w 10626041"/>
              <a:gd name="connsiteY631" fmla="*/ 2120910 h 3387747"/>
              <a:gd name="connsiteX632" fmla="*/ 8318309 w 10626041"/>
              <a:gd name="connsiteY632" fmla="*/ 2093590 h 3387747"/>
              <a:gd name="connsiteX633" fmla="*/ 8319591 w 10626041"/>
              <a:gd name="connsiteY633" fmla="*/ 2066269 h 3387747"/>
              <a:gd name="connsiteX634" fmla="*/ 8320871 w 10626041"/>
              <a:gd name="connsiteY634" fmla="*/ 2038949 h 3387747"/>
              <a:gd name="connsiteX635" fmla="*/ 8320445 w 10626041"/>
              <a:gd name="connsiteY635" fmla="*/ 2025290 h 3387747"/>
              <a:gd name="connsiteX636" fmla="*/ 8320444 w 10626041"/>
              <a:gd name="connsiteY636" fmla="*/ 2011628 h 3387747"/>
              <a:gd name="connsiteX637" fmla="*/ 8319591 w 10626041"/>
              <a:gd name="connsiteY637" fmla="*/ 1997968 h 3387747"/>
              <a:gd name="connsiteX638" fmla="*/ 8318309 w 10626041"/>
              <a:gd name="connsiteY638" fmla="*/ 1984308 h 3387747"/>
              <a:gd name="connsiteX639" fmla="*/ 8317029 w 10626041"/>
              <a:gd name="connsiteY639" fmla="*/ 1967660 h 3387747"/>
              <a:gd name="connsiteX640" fmla="*/ 8316602 w 10626041"/>
              <a:gd name="connsiteY640" fmla="*/ 1950157 h 3387747"/>
              <a:gd name="connsiteX641" fmla="*/ 8316601 w 10626041"/>
              <a:gd name="connsiteY641" fmla="*/ 1930093 h 3387747"/>
              <a:gd name="connsiteX642" fmla="*/ 8316602 w 10626041"/>
              <a:gd name="connsiteY642" fmla="*/ 1910457 h 3387747"/>
              <a:gd name="connsiteX643" fmla="*/ 8316176 w 10626041"/>
              <a:gd name="connsiteY643" fmla="*/ 1890820 h 3387747"/>
              <a:gd name="connsiteX644" fmla="*/ 8315321 w 10626041"/>
              <a:gd name="connsiteY644" fmla="*/ 1871610 h 3387747"/>
              <a:gd name="connsiteX645" fmla="*/ 8314895 w 10626041"/>
              <a:gd name="connsiteY645" fmla="*/ 1862645 h 3387747"/>
              <a:gd name="connsiteX646" fmla="*/ 8313613 w 10626041"/>
              <a:gd name="connsiteY646" fmla="*/ 1853681 h 3387747"/>
              <a:gd name="connsiteX647" fmla="*/ 8312332 w 10626041"/>
              <a:gd name="connsiteY647" fmla="*/ 1846425 h 3387747"/>
              <a:gd name="connsiteX648" fmla="*/ 8311051 w 10626041"/>
              <a:gd name="connsiteY648" fmla="*/ 1838740 h 3387747"/>
              <a:gd name="connsiteX649" fmla="*/ 8308918 w 10626041"/>
              <a:gd name="connsiteY649" fmla="*/ 1827214 h 3387747"/>
              <a:gd name="connsiteX650" fmla="*/ 8307211 w 10626041"/>
              <a:gd name="connsiteY650" fmla="*/ 1817396 h 3387747"/>
              <a:gd name="connsiteX651" fmla="*/ 8306356 w 10626041"/>
              <a:gd name="connsiteY651" fmla="*/ 1806725 h 3387747"/>
              <a:gd name="connsiteX652" fmla="*/ 8306357 w 10626041"/>
              <a:gd name="connsiteY652" fmla="*/ 1793064 h 3387747"/>
              <a:gd name="connsiteX653" fmla="*/ 8306356 w 10626041"/>
              <a:gd name="connsiteY653" fmla="*/ 1784953 h 3387747"/>
              <a:gd name="connsiteX654" fmla="*/ 8305930 w 10626041"/>
              <a:gd name="connsiteY654" fmla="*/ 1778551 h 3387747"/>
              <a:gd name="connsiteX655" fmla="*/ 8305929 w 10626041"/>
              <a:gd name="connsiteY655" fmla="*/ 1775988 h 3387747"/>
              <a:gd name="connsiteX656" fmla="*/ 8305076 w 10626041"/>
              <a:gd name="connsiteY656" fmla="*/ 1773855 h 3387747"/>
              <a:gd name="connsiteX657" fmla="*/ 8304648 w 10626041"/>
              <a:gd name="connsiteY657" fmla="*/ 1772574 h 3387747"/>
              <a:gd name="connsiteX658" fmla="*/ 8303369 w 10626041"/>
              <a:gd name="connsiteY658" fmla="*/ 1771293 h 3387747"/>
              <a:gd name="connsiteX659" fmla="*/ 8302088 w 10626041"/>
              <a:gd name="connsiteY659" fmla="*/ 1770439 h 3387747"/>
              <a:gd name="connsiteX660" fmla="*/ 8300381 w 10626041"/>
              <a:gd name="connsiteY660" fmla="*/ 1769585 h 3387747"/>
              <a:gd name="connsiteX661" fmla="*/ 8298673 w 10626041"/>
              <a:gd name="connsiteY661" fmla="*/ 1769158 h 3387747"/>
              <a:gd name="connsiteX662" fmla="*/ 8296110 w 10626041"/>
              <a:gd name="connsiteY662" fmla="*/ 1769158 h 3387747"/>
              <a:gd name="connsiteX663" fmla="*/ 8290134 w 10626041"/>
              <a:gd name="connsiteY663" fmla="*/ 1769585 h 3387747"/>
              <a:gd name="connsiteX664" fmla="*/ 8282452 w 10626041"/>
              <a:gd name="connsiteY664" fmla="*/ 1771293 h 3387747"/>
              <a:gd name="connsiteX665" fmla="*/ 8271779 w 10626041"/>
              <a:gd name="connsiteY665" fmla="*/ 1773000 h 3387747"/>
              <a:gd name="connsiteX666" fmla="*/ 8260681 w 10626041"/>
              <a:gd name="connsiteY666" fmla="*/ 1773855 h 3387747"/>
              <a:gd name="connsiteX667" fmla="*/ 8250009 w 10626041"/>
              <a:gd name="connsiteY667" fmla="*/ 1773855 h 3387747"/>
              <a:gd name="connsiteX668" fmla="*/ 8238482 w 10626041"/>
              <a:gd name="connsiteY668" fmla="*/ 1773855 h 3387747"/>
              <a:gd name="connsiteX669" fmla="*/ 8215857 w 10626041"/>
              <a:gd name="connsiteY669" fmla="*/ 1773000 h 3387747"/>
              <a:gd name="connsiteX670" fmla="*/ 8193660 w 10626041"/>
              <a:gd name="connsiteY670" fmla="*/ 1773001 h 3387747"/>
              <a:gd name="connsiteX671" fmla="*/ 8182134 w 10626041"/>
              <a:gd name="connsiteY671" fmla="*/ 1773001 h 3387747"/>
              <a:gd name="connsiteX672" fmla="*/ 8172314 w 10626041"/>
              <a:gd name="connsiteY672" fmla="*/ 1774708 h 3387747"/>
              <a:gd name="connsiteX673" fmla="*/ 8162924 w 10626041"/>
              <a:gd name="connsiteY673" fmla="*/ 1775135 h 3387747"/>
              <a:gd name="connsiteX674" fmla="*/ 8150972 w 10626041"/>
              <a:gd name="connsiteY674" fmla="*/ 1775989 h 3387747"/>
              <a:gd name="connsiteX675" fmla="*/ 8060899 w 10626041"/>
              <a:gd name="connsiteY675" fmla="*/ 1775989 h 3387747"/>
              <a:gd name="connsiteX676" fmla="*/ 8048946 w 10626041"/>
              <a:gd name="connsiteY676" fmla="*/ 1775989 h 3387747"/>
              <a:gd name="connsiteX677" fmla="*/ 8038701 w 10626041"/>
              <a:gd name="connsiteY677" fmla="*/ 1777268 h 3387747"/>
              <a:gd name="connsiteX678" fmla="*/ 8028883 w 10626041"/>
              <a:gd name="connsiteY678" fmla="*/ 1778551 h 3387747"/>
              <a:gd name="connsiteX679" fmla="*/ 8018210 w 10626041"/>
              <a:gd name="connsiteY679" fmla="*/ 1778550 h 3387747"/>
              <a:gd name="connsiteX680" fmla="*/ 8006686 w 10626041"/>
              <a:gd name="connsiteY680" fmla="*/ 1778550 h 3387747"/>
              <a:gd name="connsiteX681" fmla="*/ 7996013 w 10626041"/>
              <a:gd name="connsiteY681" fmla="*/ 1778551 h 3387747"/>
              <a:gd name="connsiteX682" fmla="*/ 7984487 w 10626041"/>
              <a:gd name="connsiteY682" fmla="*/ 1778550 h 3387747"/>
              <a:gd name="connsiteX683" fmla="*/ 7972961 w 10626041"/>
              <a:gd name="connsiteY683" fmla="*/ 1778550 h 3387747"/>
              <a:gd name="connsiteX684" fmla="*/ 7961863 w 10626041"/>
              <a:gd name="connsiteY684" fmla="*/ 1778551 h 3387747"/>
              <a:gd name="connsiteX685" fmla="*/ 7950337 w 10626041"/>
              <a:gd name="connsiteY685" fmla="*/ 1778551 h 3387747"/>
              <a:gd name="connsiteX686" fmla="*/ 7939237 w 10626041"/>
              <a:gd name="connsiteY686" fmla="*/ 1778550 h 3387747"/>
              <a:gd name="connsiteX687" fmla="*/ 7928139 w 10626041"/>
              <a:gd name="connsiteY687" fmla="*/ 1778550 h 3387747"/>
              <a:gd name="connsiteX688" fmla="*/ 7840200 w 10626041"/>
              <a:gd name="connsiteY688" fmla="*/ 1781538 h 3387747"/>
              <a:gd name="connsiteX689" fmla="*/ 7829103 w 10626041"/>
              <a:gd name="connsiteY689" fmla="*/ 1781964 h 3387747"/>
              <a:gd name="connsiteX690" fmla="*/ 7818002 w 10626041"/>
              <a:gd name="connsiteY690" fmla="*/ 1781964 h 3387747"/>
              <a:gd name="connsiteX691" fmla="*/ 7806903 w 10626041"/>
              <a:gd name="connsiteY691" fmla="*/ 1781965 h 3387747"/>
              <a:gd name="connsiteX692" fmla="*/ 7795378 w 10626041"/>
              <a:gd name="connsiteY692" fmla="*/ 1781964 h 3387747"/>
              <a:gd name="connsiteX693" fmla="*/ 7783852 w 10626041"/>
              <a:gd name="connsiteY693" fmla="*/ 1781964 h 3387747"/>
              <a:gd name="connsiteX694" fmla="*/ 7772326 w 10626041"/>
              <a:gd name="connsiteY694" fmla="*/ 1781538 h 3387747"/>
              <a:gd name="connsiteX695" fmla="*/ 7761227 w 10626041"/>
              <a:gd name="connsiteY695" fmla="*/ 1781538 h 3387747"/>
              <a:gd name="connsiteX696" fmla="*/ 7750128 w 10626041"/>
              <a:gd name="connsiteY696" fmla="*/ 1781538 h 3387747"/>
              <a:gd name="connsiteX697" fmla="*/ 7726649 w 10626041"/>
              <a:gd name="connsiteY697" fmla="*/ 1781964 h 3387747"/>
              <a:gd name="connsiteX698" fmla="*/ 7705732 w 10626041"/>
              <a:gd name="connsiteY698" fmla="*/ 1782819 h 3387747"/>
              <a:gd name="connsiteX699" fmla="*/ 7684815 w 10626041"/>
              <a:gd name="connsiteY699" fmla="*/ 1784099 h 3387747"/>
              <a:gd name="connsiteX700" fmla="*/ 7662617 w 10626041"/>
              <a:gd name="connsiteY700" fmla="*/ 1784099 h 3387747"/>
              <a:gd name="connsiteX701" fmla="*/ 7639138 w 10626041"/>
              <a:gd name="connsiteY701" fmla="*/ 1784953 h 3387747"/>
              <a:gd name="connsiteX702" fmla="*/ 7616940 w 10626041"/>
              <a:gd name="connsiteY702" fmla="*/ 1784953 h 3387747"/>
              <a:gd name="connsiteX703" fmla="*/ 7594744 w 10626041"/>
              <a:gd name="connsiteY703" fmla="*/ 1785380 h 3387747"/>
              <a:gd name="connsiteX704" fmla="*/ 7572971 w 10626041"/>
              <a:gd name="connsiteY704" fmla="*/ 1786234 h 3387747"/>
              <a:gd name="connsiteX705" fmla="*/ 7551627 w 10626041"/>
              <a:gd name="connsiteY705" fmla="*/ 1786234 h 3387747"/>
              <a:gd name="connsiteX706" fmla="*/ 7529430 w 10626041"/>
              <a:gd name="connsiteY706" fmla="*/ 1786661 h 3387747"/>
              <a:gd name="connsiteX707" fmla="*/ 7510014 w 10626041"/>
              <a:gd name="connsiteY707" fmla="*/ 1786661 h 3387747"/>
              <a:gd name="connsiteX708" fmla="*/ 7510004 w 10626041"/>
              <a:gd name="connsiteY708" fmla="*/ 1788283 h 3387747"/>
              <a:gd name="connsiteX709" fmla="*/ 2096803 w 10626041"/>
              <a:gd name="connsiteY709" fmla="*/ 1752923 h 3387747"/>
              <a:gd name="connsiteX710" fmla="*/ 2096994 w 10626041"/>
              <a:gd name="connsiteY710" fmla="*/ 1749933 h 3387747"/>
              <a:gd name="connsiteX711" fmla="*/ 2084046 w 10626041"/>
              <a:gd name="connsiteY711" fmla="*/ 1750222 h 3387747"/>
              <a:gd name="connsiteX712" fmla="*/ 2064836 w 10626041"/>
              <a:gd name="connsiteY712" fmla="*/ 1751076 h 3387747"/>
              <a:gd name="connsiteX713" fmla="*/ 2046907 w 10626041"/>
              <a:gd name="connsiteY713" fmla="*/ 1751075 h 3387747"/>
              <a:gd name="connsiteX714" fmla="*/ 2029406 w 10626041"/>
              <a:gd name="connsiteY714" fmla="*/ 1749795 h 3387747"/>
              <a:gd name="connsiteX715" fmla="*/ 2011048 w 10626041"/>
              <a:gd name="connsiteY715" fmla="*/ 1748088 h 3387747"/>
              <a:gd name="connsiteX716" fmla="*/ 1995254 w 10626041"/>
              <a:gd name="connsiteY716" fmla="*/ 1746807 h 3387747"/>
              <a:gd name="connsiteX717" fmla="*/ 1986715 w 10626041"/>
              <a:gd name="connsiteY717" fmla="*/ 1747661 h 3387747"/>
              <a:gd name="connsiteX718" fmla="*/ 1979032 w 10626041"/>
              <a:gd name="connsiteY718" fmla="*/ 1748087 h 3387747"/>
              <a:gd name="connsiteX719" fmla="*/ 1970068 w 10626041"/>
              <a:gd name="connsiteY719" fmla="*/ 1749794 h 3387747"/>
              <a:gd name="connsiteX720" fmla="*/ 1960249 w 10626041"/>
              <a:gd name="connsiteY720" fmla="*/ 1751503 h 3387747"/>
              <a:gd name="connsiteX721" fmla="*/ 1945309 w 10626041"/>
              <a:gd name="connsiteY721" fmla="*/ 1755772 h 3387747"/>
              <a:gd name="connsiteX722" fmla="*/ 1931221 w 10626041"/>
              <a:gd name="connsiteY722" fmla="*/ 1760040 h 3387747"/>
              <a:gd name="connsiteX723" fmla="*/ 1916707 w 10626041"/>
              <a:gd name="connsiteY723" fmla="*/ 1763882 h 3387747"/>
              <a:gd name="connsiteX724" fmla="*/ 1902193 w 10626041"/>
              <a:gd name="connsiteY724" fmla="*/ 1767296 h 3387747"/>
              <a:gd name="connsiteX725" fmla="*/ 1879995 w 10626041"/>
              <a:gd name="connsiteY725" fmla="*/ 1774127 h 3387747"/>
              <a:gd name="connsiteX726" fmla="*/ 1858224 w 10626041"/>
              <a:gd name="connsiteY726" fmla="*/ 1781810 h 3387747"/>
              <a:gd name="connsiteX727" fmla="*/ 1837308 w 10626041"/>
              <a:gd name="connsiteY727" fmla="*/ 1789922 h 3387747"/>
              <a:gd name="connsiteX728" fmla="*/ 1815535 w 10626041"/>
              <a:gd name="connsiteY728" fmla="*/ 1798032 h 3387747"/>
              <a:gd name="connsiteX729" fmla="*/ 1809134 w 10626041"/>
              <a:gd name="connsiteY729" fmla="*/ 1800593 h 3387747"/>
              <a:gd name="connsiteX730" fmla="*/ 1803156 w 10626041"/>
              <a:gd name="connsiteY730" fmla="*/ 1803582 h 3387747"/>
              <a:gd name="connsiteX731" fmla="*/ 1797606 w 10626041"/>
              <a:gd name="connsiteY731" fmla="*/ 1806997 h 3387747"/>
              <a:gd name="connsiteX732" fmla="*/ 1791631 w 10626041"/>
              <a:gd name="connsiteY732" fmla="*/ 1810412 h 3387747"/>
              <a:gd name="connsiteX733" fmla="*/ 1773702 w 10626041"/>
              <a:gd name="connsiteY733" fmla="*/ 1821083 h 3387747"/>
              <a:gd name="connsiteX734" fmla="*/ 1754918 w 10626041"/>
              <a:gd name="connsiteY734" fmla="*/ 1832183 h 3387747"/>
              <a:gd name="connsiteX735" fmla="*/ 1736563 w 10626041"/>
              <a:gd name="connsiteY735" fmla="*/ 1843709 h 3387747"/>
              <a:gd name="connsiteX736" fmla="*/ 1719059 w 10626041"/>
              <a:gd name="connsiteY736" fmla="*/ 1856088 h 3387747"/>
              <a:gd name="connsiteX737" fmla="*/ 1673811 w 10626041"/>
              <a:gd name="connsiteY737" fmla="*/ 1887678 h 3387747"/>
              <a:gd name="connsiteX738" fmla="*/ 1558125 w 10626041"/>
              <a:gd name="connsiteY738" fmla="*/ 1997387 h 3387747"/>
              <a:gd name="connsiteX739" fmla="*/ 1547026 w 10626041"/>
              <a:gd name="connsiteY739" fmla="*/ 2008486 h 3387747"/>
              <a:gd name="connsiteX740" fmla="*/ 1542330 w 10626041"/>
              <a:gd name="connsiteY740" fmla="*/ 2014035 h 3387747"/>
              <a:gd name="connsiteX741" fmla="*/ 1540622 w 10626041"/>
              <a:gd name="connsiteY741" fmla="*/ 2015317 h 3387747"/>
              <a:gd name="connsiteX742" fmla="*/ 1538915 w 10626041"/>
              <a:gd name="connsiteY742" fmla="*/ 2016597 h 3387747"/>
              <a:gd name="connsiteX743" fmla="*/ 1536355 w 10626041"/>
              <a:gd name="connsiteY743" fmla="*/ 2017450 h 3387747"/>
              <a:gd name="connsiteX744" fmla="*/ 1533365 w 10626041"/>
              <a:gd name="connsiteY744" fmla="*/ 2017877 h 3387747"/>
              <a:gd name="connsiteX745" fmla="*/ 1532084 w 10626041"/>
              <a:gd name="connsiteY745" fmla="*/ 2022146 h 3387747"/>
              <a:gd name="connsiteX746" fmla="*/ 1530379 w 10626041"/>
              <a:gd name="connsiteY746" fmla="*/ 2025988 h 3387747"/>
              <a:gd name="connsiteX747" fmla="*/ 1527816 w 10626041"/>
              <a:gd name="connsiteY747" fmla="*/ 2031110 h 3387747"/>
              <a:gd name="connsiteX748" fmla="*/ 1524828 w 10626041"/>
              <a:gd name="connsiteY748" fmla="*/ 2034953 h 3387747"/>
              <a:gd name="connsiteX749" fmla="*/ 1518425 w 10626041"/>
              <a:gd name="connsiteY749" fmla="*/ 2042637 h 3387747"/>
              <a:gd name="connsiteX750" fmla="*/ 1511595 w 10626041"/>
              <a:gd name="connsiteY750" fmla="*/ 2049894 h 3387747"/>
              <a:gd name="connsiteX751" fmla="*/ 1487688 w 10626041"/>
              <a:gd name="connsiteY751" fmla="*/ 2080202 h 3387747"/>
              <a:gd name="connsiteX752" fmla="*/ 1485555 w 10626041"/>
              <a:gd name="connsiteY752" fmla="*/ 2082763 h 3387747"/>
              <a:gd name="connsiteX753" fmla="*/ 1482994 w 10626041"/>
              <a:gd name="connsiteY753" fmla="*/ 2086178 h 3387747"/>
              <a:gd name="connsiteX754" fmla="*/ 1481713 w 10626041"/>
              <a:gd name="connsiteY754" fmla="*/ 2087459 h 3387747"/>
              <a:gd name="connsiteX755" fmla="*/ 1480431 w 10626041"/>
              <a:gd name="connsiteY755" fmla="*/ 2089167 h 3387747"/>
              <a:gd name="connsiteX756" fmla="*/ 1455246 w 10626041"/>
              <a:gd name="connsiteY756" fmla="*/ 2122464 h 3387747"/>
              <a:gd name="connsiteX757" fmla="*/ 1454820 w 10626041"/>
              <a:gd name="connsiteY757" fmla="*/ 2123317 h 3387747"/>
              <a:gd name="connsiteX758" fmla="*/ 1453965 w 10626041"/>
              <a:gd name="connsiteY758" fmla="*/ 2123745 h 3387747"/>
              <a:gd name="connsiteX759" fmla="*/ 1437318 w 10626041"/>
              <a:gd name="connsiteY759" fmla="*/ 2145516 h 3387747"/>
              <a:gd name="connsiteX760" fmla="*/ 1436891 w 10626041"/>
              <a:gd name="connsiteY760" fmla="*/ 2146369 h 3387747"/>
              <a:gd name="connsiteX761" fmla="*/ 1436891 w 10626041"/>
              <a:gd name="connsiteY761" fmla="*/ 2147223 h 3387747"/>
              <a:gd name="connsiteX762" fmla="*/ 1290895 w 10626041"/>
              <a:gd name="connsiteY762" fmla="*/ 2368348 h 3387747"/>
              <a:gd name="connsiteX763" fmla="*/ 1286627 w 10626041"/>
              <a:gd name="connsiteY763" fmla="*/ 2375179 h 3387747"/>
              <a:gd name="connsiteX764" fmla="*/ 1282358 w 10626041"/>
              <a:gd name="connsiteY764" fmla="*/ 2382009 h 3387747"/>
              <a:gd name="connsiteX765" fmla="*/ 1280650 w 10626041"/>
              <a:gd name="connsiteY765" fmla="*/ 2385424 h 3387747"/>
              <a:gd name="connsiteX766" fmla="*/ 1278089 w 10626041"/>
              <a:gd name="connsiteY766" fmla="*/ 2388839 h 3387747"/>
              <a:gd name="connsiteX767" fmla="*/ 1236681 w 10626041"/>
              <a:gd name="connsiteY767" fmla="*/ 2452445 h 3387747"/>
              <a:gd name="connsiteX768" fmla="*/ 1236255 w 10626041"/>
              <a:gd name="connsiteY768" fmla="*/ 2452871 h 3387747"/>
              <a:gd name="connsiteX769" fmla="*/ 1235400 w 10626041"/>
              <a:gd name="connsiteY769" fmla="*/ 2453726 h 3387747"/>
              <a:gd name="connsiteX770" fmla="*/ 1232412 w 10626041"/>
              <a:gd name="connsiteY770" fmla="*/ 2458421 h 3387747"/>
              <a:gd name="connsiteX771" fmla="*/ 1231132 w 10626041"/>
              <a:gd name="connsiteY771" fmla="*/ 2460556 h 3387747"/>
              <a:gd name="connsiteX772" fmla="*/ 1230279 w 10626041"/>
              <a:gd name="connsiteY772" fmla="*/ 2461836 h 3387747"/>
              <a:gd name="connsiteX773" fmla="*/ 1115873 w 10626041"/>
              <a:gd name="connsiteY773" fmla="*/ 2623198 h 3387747"/>
              <a:gd name="connsiteX774" fmla="*/ 1115446 w 10626041"/>
              <a:gd name="connsiteY774" fmla="*/ 2623625 h 3387747"/>
              <a:gd name="connsiteX775" fmla="*/ 1114593 w 10626041"/>
              <a:gd name="connsiteY775" fmla="*/ 2624478 h 3387747"/>
              <a:gd name="connsiteX776" fmla="*/ 1114593 w 10626041"/>
              <a:gd name="connsiteY776" fmla="*/ 2624906 h 3387747"/>
              <a:gd name="connsiteX777" fmla="*/ 1114166 w 10626041"/>
              <a:gd name="connsiteY777" fmla="*/ 2626614 h 3387747"/>
              <a:gd name="connsiteX778" fmla="*/ 1087272 w 10626041"/>
              <a:gd name="connsiteY778" fmla="*/ 2661191 h 3387747"/>
              <a:gd name="connsiteX779" fmla="*/ 1084710 w 10626041"/>
              <a:gd name="connsiteY779" fmla="*/ 2664179 h 3387747"/>
              <a:gd name="connsiteX780" fmla="*/ 1082150 w 10626041"/>
              <a:gd name="connsiteY780" fmla="*/ 2666740 h 3387747"/>
              <a:gd name="connsiteX781" fmla="*/ 1053549 w 10626041"/>
              <a:gd name="connsiteY781" fmla="*/ 2703025 h 3387747"/>
              <a:gd name="connsiteX782" fmla="*/ 1049707 w 10626041"/>
              <a:gd name="connsiteY782" fmla="*/ 2708575 h 3387747"/>
              <a:gd name="connsiteX783" fmla="*/ 1045865 w 10626041"/>
              <a:gd name="connsiteY783" fmla="*/ 2713697 h 3387747"/>
              <a:gd name="connsiteX784" fmla="*/ 1045011 w 10626041"/>
              <a:gd name="connsiteY784" fmla="*/ 2714551 h 3387747"/>
              <a:gd name="connsiteX785" fmla="*/ 1044585 w 10626041"/>
              <a:gd name="connsiteY785" fmla="*/ 2715405 h 3387747"/>
              <a:gd name="connsiteX786" fmla="*/ 935693 w 10626041"/>
              <a:gd name="connsiteY786" fmla="*/ 2832194 h 3387747"/>
              <a:gd name="connsiteX787" fmla="*/ 847113 w 10626041"/>
              <a:gd name="connsiteY787" fmla="*/ 3010453 h 3387747"/>
              <a:gd name="connsiteX788" fmla="*/ 843777 w 10626041"/>
              <a:gd name="connsiteY788" fmla="*/ 3014783 h 3387747"/>
              <a:gd name="connsiteX789" fmla="*/ 789480 w 10626041"/>
              <a:gd name="connsiteY789" fmla="*/ 3082105 h 3387747"/>
              <a:gd name="connsiteX790" fmla="*/ 785314 w 10626041"/>
              <a:gd name="connsiteY790" fmla="*/ 3086639 h 3387747"/>
              <a:gd name="connsiteX791" fmla="*/ 782393 w 10626041"/>
              <a:gd name="connsiteY791" fmla="*/ 3090869 h 3387747"/>
              <a:gd name="connsiteX792" fmla="*/ 777610 w 10626041"/>
              <a:gd name="connsiteY792" fmla="*/ 3094675 h 3387747"/>
              <a:gd name="connsiteX793" fmla="*/ 773758 w 10626041"/>
              <a:gd name="connsiteY793" fmla="*/ 3098692 h 3387747"/>
              <a:gd name="connsiteX794" fmla="*/ 688047 w 10626041"/>
              <a:gd name="connsiteY794" fmla="*/ 3174132 h 3387747"/>
              <a:gd name="connsiteX795" fmla="*/ 678897 w 10626041"/>
              <a:gd name="connsiteY795" fmla="*/ 3181642 h 3387747"/>
              <a:gd name="connsiteX796" fmla="*/ 670059 w 10626041"/>
              <a:gd name="connsiteY796" fmla="*/ 3188636 h 3387747"/>
              <a:gd name="connsiteX797" fmla="*/ 661221 w 10626041"/>
              <a:gd name="connsiteY797" fmla="*/ 3195631 h 3387747"/>
              <a:gd name="connsiteX798" fmla="*/ 652283 w 10626041"/>
              <a:gd name="connsiteY798" fmla="*/ 3202210 h 3387747"/>
              <a:gd name="connsiteX799" fmla="*/ 524339 w 10626041"/>
              <a:gd name="connsiteY799" fmla="*/ 3275668 h 3387747"/>
              <a:gd name="connsiteX800" fmla="*/ 513124 w 10626041"/>
              <a:gd name="connsiteY800" fmla="*/ 3281923 h 3387747"/>
              <a:gd name="connsiteX801" fmla="*/ 501707 w 10626041"/>
              <a:gd name="connsiteY801" fmla="*/ 3287351 h 3387747"/>
              <a:gd name="connsiteX802" fmla="*/ 490290 w 10626041"/>
              <a:gd name="connsiteY802" fmla="*/ 3292778 h 3387747"/>
              <a:gd name="connsiteX803" fmla="*/ 478356 w 10626041"/>
              <a:gd name="connsiteY803" fmla="*/ 3297891 h 3387747"/>
              <a:gd name="connsiteX804" fmla="*/ 467040 w 10626041"/>
              <a:gd name="connsiteY804" fmla="*/ 3303734 h 3387747"/>
              <a:gd name="connsiteX805" fmla="*/ 455834 w 10626041"/>
              <a:gd name="connsiteY805" fmla="*/ 3308230 h 3387747"/>
              <a:gd name="connsiteX806" fmla="*/ 444103 w 10626041"/>
              <a:gd name="connsiteY806" fmla="*/ 3314174 h 3387747"/>
              <a:gd name="connsiteX807" fmla="*/ 433101 w 10626041"/>
              <a:gd name="connsiteY807" fmla="*/ 3319500 h 3387747"/>
              <a:gd name="connsiteX808" fmla="*/ 421370 w 10626041"/>
              <a:gd name="connsiteY808" fmla="*/ 3325442 h 3387747"/>
              <a:gd name="connsiteX809" fmla="*/ 409749 w 10626041"/>
              <a:gd name="connsiteY809" fmla="*/ 3330041 h 3387747"/>
              <a:gd name="connsiteX810" fmla="*/ 397299 w 10626041"/>
              <a:gd name="connsiteY810" fmla="*/ 3334841 h 3387747"/>
              <a:gd name="connsiteX811" fmla="*/ 384334 w 10626041"/>
              <a:gd name="connsiteY811" fmla="*/ 3339329 h 3387747"/>
              <a:gd name="connsiteX812" fmla="*/ 371783 w 10626041"/>
              <a:gd name="connsiteY812" fmla="*/ 3343714 h 3387747"/>
              <a:gd name="connsiteX813" fmla="*/ 358403 w 10626041"/>
              <a:gd name="connsiteY813" fmla="*/ 3348303 h 3387747"/>
              <a:gd name="connsiteX814" fmla="*/ 345437 w 10626041"/>
              <a:gd name="connsiteY814" fmla="*/ 3352789 h 3387747"/>
              <a:gd name="connsiteX815" fmla="*/ 333089 w 10626041"/>
              <a:gd name="connsiteY815" fmla="*/ 3358006 h 3387747"/>
              <a:gd name="connsiteX816" fmla="*/ 321781 w 10626041"/>
              <a:gd name="connsiteY816" fmla="*/ 3362087 h 3387747"/>
              <a:gd name="connsiteX817" fmla="*/ 308300 w 10626041"/>
              <a:gd name="connsiteY817" fmla="*/ 3366261 h 3387747"/>
              <a:gd name="connsiteX818" fmla="*/ 293786 w 10626041"/>
              <a:gd name="connsiteY818" fmla="*/ 3369808 h 3387747"/>
              <a:gd name="connsiteX819" fmla="*/ 291419 w 10626041"/>
              <a:gd name="connsiteY819" fmla="*/ 3370387 h 3387747"/>
              <a:gd name="connsiteX820" fmla="*/ 289000 w 10626041"/>
              <a:gd name="connsiteY820" fmla="*/ 3372806 h 3387747"/>
              <a:gd name="connsiteX821" fmla="*/ 253996 w 10626041"/>
              <a:gd name="connsiteY821" fmla="*/ 3382197 h 3387747"/>
              <a:gd name="connsiteX822" fmla="*/ 249727 w 10626041"/>
              <a:gd name="connsiteY822" fmla="*/ 3385185 h 3387747"/>
              <a:gd name="connsiteX823" fmla="*/ 246738 w 10626041"/>
              <a:gd name="connsiteY823" fmla="*/ 3385613 h 3387747"/>
              <a:gd name="connsiteX824" fmla="*/ 243324 w 10626041"/>
              <a:gd name="connsiteY824" fmla="*/ 3386465 h 3387747"/>
              <a:gd name="connsiteX825" fmla="*/ 237774 w 10626041"/>
              <a:gd name="connsiteY825" fmla="*/ 3387320 h 3387747"/>
              <a:gd name="connsiteX826" fmla="*/ 230517 w 10626041"/>
              <a:gd name="connsiteY826" fmla="*/ 3387747 h 3387747"/>
              <a:gd name="connsiteX827" fmla="*/ 232254 w 10626041"/>
              <a:gd name="connsiteY827" fmla="*/ 3383529 h 3387747"/>
              <a:gd name="connsiteX828" fmla="*/ 220084 w 10626041"/>
              <a:gd name="connsiteY828" fmla="*/ 3386504 h 3387747"/>
              <a:gd name="connsiteX829" fmla="*/ 218564 w 10626041"/>
              <a:gd name="connsiteY829" fmla="*/ 3380284 h 3387747"/>
              <a:gd name="connsiteX830" fmla="*/ 218574 w 10626041"/>
              <a:gd name="connsiteY830" fmla="*/ 3378523 h 3387747"/>
              <a:gd name="connsiteX831" fmla="*/ 219402 w 10626041"/>
              <a:gd name="connsiteY831" fmla="*/ 3378321 h 3387747"/>
              <a:gd name="connsiteX832" fmla="*/ 221909 w 10626041"/>
              <a:gd name="connsiteY832" fmla="*/ 3374192 h 3387747"/>
              <a:gd name="connsiteX833" fmla="*/ 222536 w 10626041"/>
              <a:gd name="connsiteY833" fmla="*/ 3373160 h 3387747"/>
              <a:gd name="connsiteX834" fmla="*/ 222749 w 10626041"/>
              <a:gd name="connsiteY834" fmla="*/ 3372229 h 3387747"/>
              <a:gd name="connsiteX835" fmla="*/ 223688 w 10626041"/>
              <a:gd name="connsiteY835" fmla="*/ 3370682 h 3387747"/>
              <a:gd name="connsiteX836" fmla="*/ 225042 w 10626041"/>
              <a:gd name="connsiteY836" fmla="*/ 3369031 h 3387747"/>
              <a:gd name="connsiteX837" fmla="*/ 245925 w 10626041"/>
              <a:gd name="connsiteY837" fmla="*/ 3335803 h 3387747"/>
              <a:gd name="connsiteX838" fmla="*/ 247077 w 10626041"/>
              <a:gd name="connsiteY838" fmla="*/ 3333325 h 3387747"/>
              <a:gd name="connsiteX839" fmla="*/ 248163 w 10626041"/>
              <a:gd name="connsiteY839" fmla="*/ 3331537 h 3387747"/>
              <a:gd name="connsiteX840" fmla="*/ 248445 w 10626041"/>
              <a:gd name="connsiteY840" fmla="*/ 3330971 h 3387747"/>
              <a:gd name="connsiteX841" fmla="*/ 272778 w 10626041"/>
              <a:gd name="connsiteY841" fmla="*/ 3266938 h 3387747"/>
              <a:gd name="connsiteX842" fmla="*/ 274486 w 10626041"/>
              <a:gd name="connsiteY842" fmla="*/ 3262670 h 3387747"/>
              <a:gd name="connsiteX843" fmla="*/ 275767 w 10626041"/>
              <a:gd name="connsiteY843" fmla="*/ 3260962 h 3387747"/>
              <a:gd name="connsiteX844" fmla="*/ 277047 w 10626041"/>
              <a:gd name="connsiteY844" fmla="*/ 3258828 h 3387747"/>
              <a:gd name="connsiteX845" fmla="*/ 278755 w 10626041"/>
              <a:gd name="connsiteY845" fmla="*/ 3254558 h 3387747"/>
              <a:gd name="connsiteX846" fmla="*/ 280462 w 10626041"/>
              <a:gd name="connsiteY846" fmla="*/ 3247729 h 3387747"/>
              <a:gd name="connsiteX847" fmla="*/ 282171 w 10626041"/>
              <a:gd name="connsiteY847" fmla="*/ 3240899 h 3387747"/>
              <a:gd name="connsiteX848" fmla="*/ 306502 w 10626041"/>
              <a:gd name="connsiteY848" fmla="*/ 3180707 h 3387747"/>
              <a:gd name="connsiteX849" fmla="*/ 306930 w 10626041"/>
              <a:gd name="connsiteY849" fmla="*/ 3179427 h 3387747"/>
              <a:gd name="connsiteX850" fmla="*/ 307356 w 10626041"/>
              <a:gd name="connsiteY850" fmla="*/ 3179000 h 3387747"/>
              <a:gd name="connsiteX851" fmla="*/ 308636 w 10626041"/>
              <a:gd name="connsiteY851" fmla="*/ 3173451 h 3387747"/>
              <a:gd name="connsiteX852" fmla="*/ 308637 w 10626041"/>
              <a:gd name="connsiteY852" fmla="*/ 3171317 h 3387747"/>
              <a:gd name="connsiteX853" fmla="*/ 309917 w 10626041"/>
              <a:gd name="connsiteY853" fmla="*/ 3168755 h 3387747"/>
              <a:gd name="connsiteX854" fmla="*/ 312478 w 10626041"/>
              <a:gd name="connsiteY854" fmla="*/ 3164486 h 3387747"/>
              <a:gd name="connsiteX855" fmla="*/ 332116 w 10626041"/>
              <a:gd name="connsiteY855" fmla="*/ 3113261 h 3387747"/>
              <a:gd name="connsiteX856" fmla="*/ 337664 w 10626041"/>
              <a:gd name="connsiteY856" fmla="*/ 3100881 h 3387747"/>
              <a:gd name="connsiteX857" fmla="*/ 342361 w 10626041"/>
              <a:gd name="connsiteY857" fmla="*/ 3088074 h 3387747"/>
              <a:gd name="connsiteX858" fmla="*/ 347056 w 10626041"/>
              <a:gd name="connsiteY858" fmla="*/ 3074415 h 3387747"/>
              <a:gd name="connsiteX859" fmla="*/ 352179 w 10626041"/>
              <a:gd name="connsiteY859" fmla="*/ 3061607 h 3387747"/>
              <a:gd name="connsiteX860" fmla="*/ 382061 w 10626041"/>
              <a:gd name="connsiteY860" fmla="*/ 2984769 h 3387747"/>
              <a:gd name="connsiteX861" fmla="*/ 383768 w 10626041"/>
              <a:gd name="connsiteY861" fmla="*/ 2977512 h 3387747"/>
              <a:gd name="connsiteX862" fmla="*/ 386756 w 10626041"/>
              <a:gd name="connsiteY862" fmla="*/ 2969827 h 3387747"/>
              <a:gd name="connsiteX863" fmla="*/ 398709 w 10626041"/>
              <a:gd name="connsiteY863" fmla="*/ 2941226 h 3387747"/>
              <a:gd name="connsiteX864" fmla="*/ 399989 w 10626041"/>
              <a:gd name="connsiteY864" fmla="*/ 2938665 h 3387747"/>
              <a:gd name="connsiteX865" fmla="*/ 401271 w 10626041"/>
              <a:gd name="connsiteY865" fmla="*/ 2935250 h 3387747"/>
              <a:gd name="connsiteX866" fmla="*/ 402551 w 10626041"/>
              <a:gd name="connsiteY866" fmla="*/ 2931835 h 3387747"/>
              <a:gd name="connsiteX867" fmla="*/ 403831 w 10626041"/>
              <a:gd name="connsiteY867" fmla="*/ 2926712 h 3387747"/>
              <a:gd name="connsiteX868" fmla="*/ 442251 w 10626041"/>
              <a:gd name="connsiteY868" fmla="*/ 2830663 h 3387747"/>
              <a:gd name="connsiteX869" fmla="*/ 442251 w 10626041"/>
              <a:gd name="connsiteY869" fmla="*/ 2829383 h 3387747"/>
              <a:gd name="connsiteX870" fmla="*/ 442679 w 10626041"/>
              <a:gd name="connsiteY870" fmla="*/ 2828529 h 3387747"/>
              <a:gd name="connsiteX871" fmla="*/ 510980 w 10626041"/>
              <a:gd name="connsiteY871" fmla="*/ 2644116 h 3387747"/>
              <a:gd name="connsiteX872" fmla="*/ 511833 w 10626041"/>
              <a:gd name="connsiteY872" fmla="*/ 2642835 h 3387747"/>
              <a:gd name="connsiteX873" fmla="*/ 511833 w 10626041"/>
              <a:gd name="connsiteY873" fmla="*/ 2643688 h 3387747"/>
              <a:gd name="connsiteX874" fmla="*/ 512260 w 10626041"/>
              <a:gd name="connsiteY874" fmla="*/ 2642834 h 3387747"/>
              <a:gd name="connsiteX875" fmla="*/ 513541 w 10626041"/>
              <a:gd name="connsiteY875" fmla="*/ 2638566 h 3387747"/>
              <a:gd name="connsiteX876" fmla="*/ 515248 w 10626041"/>
              <a:gd name="connsiteY876" fmla="*/ 2632589 h 3387747"/>
              <a:gd name="connsiteX877" fmla="*/ 516956 w 10626041"/>
              <a:gd name="connsiteY877" fmla="*/ 2625760 h 3387747"/>
              <a:gd name="connsiteX878" fmla="*/ 550680 w 10626041"/>
              <a:gd name="connsiteY878" fmla="*/ 2527577 h 3387747"/>
              <a:gd name="connsiteX879" fmla="*/ 551533 w 10626041"/>
              <a:gd name="connsiteY879" fmla="*/ 2524161 h 3387747"/>
              <a:gd name="connsiteX880" fmla="*/ 551961 w 10626041"/>
              <a:gd name="connsiteY880" fmla="*/ 2519892 h 3387747"/>
              <a:gd name="connsiteX881" fmla="*/ 553667 w 10626041"/>
              <a:gd name="connsiteY881" fmla="*/ 2515197 h 3387747"/>
              <a:gd name="connsiteX882" fmla="*/ 554522 w 10626041"/>
              <a:gd name="connsiteY882" fmla="*/ 2512208 h 3387747"/>
              <a:gd name="connsiteX883" fmla="*/ 555375 w 10626041"/>
              <a:gd name="connsiteY883" fmla="*/ 2509647 h 3387747"/>
              <a:gd name="connsiteX884" fmla="*/ 557509 w 10626041"/>
              <a:gd name="connsiteY884" fmla="*/ 2506233 h 3387747"/>
              <a:gd name="connsiteX885" fmla="*/ 559217 w 10626041"/>
              <a:gd name="connsiteY885" fmla="*/ 2499402 h 3387747"/>
              <a:gd name="connsiteX886" fmla="*/ 560925 w 10626041"/>
              <a:gd name="connsiteY886" fmla="*/ 2491718 h 3387747"/>
              <a:gd name="connsiteX887" fmla="*/ 562633 w 10626041"/>
              <a:gd name="connsiteY887" fmla="*/ 2484888 h 3387747"/>
              <a:gd name="connsiteX888" fmla="*/ 565193 w 10626041"/>
              <a:gd name="connsiteY888" fmla="*/ 2478058 h 3387747"/>
              <a:gd name="connsiteX889" fmla="*/ 568182 w 10626041"/>
              <a:gd name="connsiteY889" fmla="*/ 2471227 h 3387747"/>
              <a:gd name="connsiteX890" fmla="*/ 570743 w 10626041"/>
              <a:gd name="connsiteY890" fmla="*/ 2463971 h 3387747"/>
              <a:gd name="connsiteX891" fmla="*/ 572877 w 10626041"/>
              <a:gd name="connsiteY891" fmla="*/ 2455860 h 3387747"/>
              <a:gd name="connsiteX892" fmla="*/ 575439 w 10626041"/>
              <a:gd name="connsiteY892" fmla="*/ 2447322 h 3387747"/>
              <a:gd name="connsiteX893" fmla="*/ 577146 w 10626041"/>
              <a:gd name="connsiteY893" fmla="*/ 2439211 h 3387747"/>
              <a:gd name="connsiteX894" fmla="*/ 579708 w 10626041"/>
              <a:gd name="connsiteY894" fmla="*/ 2431099 h 3387747"/>
              <a:gd name="connsiteX895" fmla="*/ 581842 w 10626041"/>
              <a:gd name="connsiteY895" fmla="*/ 2423417 h 3387747"/>
              <a:gd name="connsiteX896" fmla="*/ 584404 w 10626041"/>
              <a:gd name="connsiteY896" fmla="*/ 2417440 h 3387747"/>
              <a:gd name="connsiteX897" fmla="*/ 595075 w 10626041"/>
              <a:gd name="connsiteY897" fmla="*/ 2384143 h 3387747"/>
              <a:gd name="connsiteX898" fmla="*/ 597636 w 10626041"/>
              <a:gd name="connsiteY898" fmla="*/ 2376459 h 3387747"/>
              <a:gd name="connsiteX899" fmla="*/ 598917 w 10626041"/>
              <a:gd name="connsiteY899" fmla="*/ 2370483 h 3387747"/>
              <a:gd name="connsiteX900" fmla="*/ 600198 w 10626041"/>
              <a:gd name="connsiteY900" fmla="*/ 2363653 h 3387747"/>
              <a:gd name="connsiteX901" fmla="*/ 603186 w 10626041"/>
              <a:gd name="connsiteY901" fmla="*/ 2355115 h 3387747"/>
              <a:gd name="connsiteX902" fmla="*/ 606601 w 10626041"/>
              <a:gd name="connsiteY902" fmla="*/ 2345725 h 3387747"/>
              <a:gd name="connsiteX903" fmla="*/ 607882 w 10626041"/>
              <a:gd name="connsiteY903" fmla="*/ 2341029 h 3387747"/>
              <a:gd name="connsiteX904" fmla="*/ 607882 w 10626041"/>
              <a:gd name="connsiteY904" fmla="*/ 2336332 h 3387747"/>
              <a:gd name="connsiteX905" fmla="*/ 609589 w 10626041"/>
              <a:gd name="connsiteY905" fmla="*/ 2326087 h 3387747"/>
              <a:gd name="connsiteX906" fmla="*/ 611296 w 10626041"/>
              <a:gd name="connsiteY906" fmla="*/ 2319683 h 3387747"/>
              <a:gd name="connsiteX907" fmla="*/ 613431 w 10626041"/>
              <a:gd name="connsiteY907" fmla="*/ 2315842 h 3387747"/>
              <a:gd name="connsiteX908" fmla="*/ 614285 w 10626041"/>
              <a:gd name="connsiteY908" fmla="*/ 2313708 h 3387747"/>
              <a:gd name="connsiteX909" fmla="*/ 615565 w 10626041"/>
              <a:gd name="connsiteY909" fmla="*/ 2310292 h 3387747"/>
              <a:gd name="connsiteX910" fmla="*/ 616847 w 10626041"/>
              <a:gd name="connsiteY910" fmla="*/ 2306877 h 3387747"/>
              <a:gd name="connsiteX911" fmla="*/ 618127 w 10626041"/>
              <a:gd name="connsiteY911" fmla="*/ 2301329 h 3387747"/>
              <a:gd name="connsiteX912" fmla="*/ 625384 w 10626041"/>
              <a:gd name="connsiteY912" fmla="*/ 2272727 h 3387747"/>
              <a:gd name="connsiteX913" fmla="*/ 627092 w 10626041"/>
              <a:gd name="connsiteY913" fmla="*/ 2264616 h 3387747"/>
              <a:gd name="connsiteX914" fmla="*/ 627518 w 10626041"/>
              <a:gd name="connsiteY914" fmla="*/ 2257786 h 3387747"/>
              <a:gd name="connsiteX915" fmla="*/ 628800 w 10626041"/>
              <a:gd name="connsiteY915" fmla="*/ 2250956 h 3387747"/>
              <a:gd name="connsiteX916" fmla="*/ 631360 w 10626041"/>
              <a:gd name="connsiteY916" fmla="*/ 2242846 h 3387747"/>
              <a:gd name="connsiteX917" fmla="*/ 634349 w 10626041"/>
              <a:gd name="connsiteY917" fmla="*/ 2237723 h 3387747"/>
              <a:gd name="connsiteX918" fmla="*/ 634776 w 10626041"/>
              <a:gd name="connsiteY918" fmla="*/ 2237295 h 3387747"/>
              <a:gd name="connsiteX919" fmla="*/ 635629 w 10626041"/>
              <a:gd name="connsiteY919" fmla="*/ 2235161 h 3387747"/>
              <a:gd name="connsiteX920" fmla="*/ 636056 w 10626041"/>
              <a:gd name="connsiteY920" fmla="*/ 2228331 h 3387747"/>
              <a:gd name="connsiteX921" fmla="*/ 639044 w 10626041"/>
              <a:gd name="connsiteY921" fmla="*/ 2214671 h 3387747"/>
              <a:gd name="connsiteX922" fmla="*/ 642033 w 10626041"/>
              <a:gd name="connsiteY922" fmla="*/ 2205279 h 3387747"/>
              <a:gd name="connsiteX923" fmla="*/ 643313 w 10626041"/>
              <a:gd name="connsiteY923" fmla="*/ 2201011 h 3387747"/>
              <a:gd name="connsiteX924" fmla="*/ 644595 w 10626041"/>
              <a:gd name="connsiteY924" fmla="*/ 2196742 h 3387747"/>
              <a:gd name="connsiteX925" fmla="*/ 645875 w 10626041"/>
              <a:gd name="connsiteY925" fmla="*/ 2192045 h 3387747"/>
              <a:gd name="connsiteX926" fmla="*/ 646302 w 10626041"/>
              <a:gd name="connsiteY926" fmla="*/ 2186069 h 3387747"/>
              <a:gd name="connsiteX927" fmla="*/ 646728 w 10626041"/>
              <a:gd name="connsiteY927" fmla="*/ 2179239 h 3387747"/>
              <a:gd name="connsiteX928" fmla="*/ 648009 w 10626041"/>
              <a:gd name="connsiteY928" fmla="*/ 2174970 h 3387747"/>
              <a:gd name="connsiteX929" fmla="*/ 648863 w 10626041"/>
              <a:gd name="connsiteY929" fmla="*/ 2171557 h 3387747"/>
              <a:gd name="connsiteX930" fmla="*/ 649717 w 10626041"/>
              <a:gd name="connsiteY930" fmla="*/ 2170274 h 3387747"/>
              <a:gd name="connsiteX931" fmla="*/ 651851 w 10626041"/>
              <a:gd name="connsiteY931" fmla="*/ 2166006 h 3387747"/>
              <a:gd name="connsiteX932" fmla="*/ 654839 w 10626041"/>
              <a:gd name="connsiteY932" fmla="*/ 2157895 h 3387747"/>
              <a:gd name="connsiteX933" fmla="*/ 660816 w 10626041"/>
              <a:gd name="connsiteY933" fmla="*/ 2128013 h 3387747"/>
              <a:gd name="connsiteX934" fmla="*/ 662523 w 10626041"/>
              <a:gd name="connsiteY934" fmla="*/ 2121183 h 3387747"/>
              <a:gd name="connsiteX935" fmla="*/ 663804 w 10626041"/>
              <a:gd name="connsiteY935" fmla="*/ 2113499 h 3387747"/>
              <a:gd name="connsiteX936" fmla="*/ 665084 w 10626041"/>
              <a:gd name="connsiteY936" fmla="*/ 2104535 h 3387747"/>
              <a:gd name="connsiteX937" fmla="*/ 665939 w 10626041"/>
              <a:gd name="connsiteY937" fmla="*/ 2097277 h 3387747"/>
              <a:gd name="connsiteX938" fmla="*/ 668072 w 10626041"/>
              <a:gd name="connsiteY938" fmla="*/ 2089167 h 3387747"/>
              <a:gd name="connsiteX939" fmla="*/ 670207 w 10626041"/>
              <a:gd name="connsiteY939" fmla="*/ 2083617 h 3387747"/>
              <a:gd name="connsiteX940" fmla="*/ 671914 w 10626041"/>
              <a:gd name="connsiteY940" fmla="*/ 2078068 h 3387747"/>
              <a:gd name="connsiteX941" fmla="*/ 673194 w 10626041"/>
              <a:gd name="connsiteY941" fmla="*/ 2071237 h 3387747"/>
              <a:gd name="connsiteX942" fmla="*/ 674476 w 10626041"/>
              <a:gd name="connsiteY942" fmla="*/ 2061847 h 3387747"/>
              <a:gd name="connsiteX943" fmla="*/ 674475 w 10626041"/>
              <a:gd name="connsiteY943" fmla="*/ 2055016 h 3387747"/>
              <a:gd name="connsiteX944" fmla="*/ 674902 w 10626041"/>
              <a:gd name="connsiteY944" fmla="*/ 2052028 h 3387747"/>
              <a:gd name="connsiteX945" fmla="*/ 675757 w 10626041"/>
              <a:gd name="connsiteY945" fmla="*/ 2048614 h 3387747"/>
              <a:gd name="connsiteX946" fmla="*/ 677036 w 10626041"/>
              <a:gd name="connsiteY946" fmla="*/ 2044771 h 3387747"/>
              <a:gd name="connsiteX947" fmla="*/ 678745 w 10626041"/>
              <a:gd name="connsiteY947" fmla="*/ 2039648 h 3387747"/>
              <a:gd name="connsiteX948" fmla="*/ 680452 w 10626041"/>
              <a:gd name="connsiteY948" fmla="*/ 2034526 h 3387747"/>
              <a:gd name="connsiteX949" fmla="*/ 681734 w 10626041"/>
              <a:gd name="connsiteY949" fmla="*/ 2028977 h 3387747"/>
              <a:gd name="connsiteX950" fmla="*/ 682160 w 10626041"/>
              <a:gd name="connsiteY950" fmla="*/ 2022572 h 3387747"/>
              <a:gd name="connsiteX951" fmla="*/ 683013 w 10626041"/>
              <a:gd name="connsiteY951" fmla="*/ 2017450 h 3387747"/>
              <a:gd name="connsiteX952" fmla="*/ 683441 w 10626041"/>
              <a:gd name="connsiteY952" fmla="*/ 2011048 h 3387747"/>
              <a:gd name="connsiteX953" fmla="*/ 684720 w 10626041"/>
              <a:gd name="connsiteY953" fmla="*/ 2005498 h 3387747"/>
              <a:gd name="connsiteX954" fmla="*/ 686002 w 10626041"/>
              <a:gd name="connsiteY954" fmla="*/ 1999521 h 3387747"/>
              <a:gd name="connsiteX955" fmla="*/ 687709 w 10626041"/>
              <a:gd name="connsiteY955" fmla="*/ 1993545 h 3387747"/>
              <a:gd name="connsiteX956" fmla="*/ 690271 w 10626041"/>
              <a:gd name="connsiteY956" fmla="*/ 1983727 h 3387747"/>
              <a:gd name="connsiteX957" fmla="*/ 691978 w 10626041"/>
              <a:gd name="connsiteY957" fmla="*/ 1971347 h 3387747"/>
              <a:gd name="connsiteX958" fmla="*/ 693685 w 10626041"/>
              <a:gd name="connsiteY958" fmla="*/ 1959394 h 3387747"/>
              <a:gd name="connsiteX959" fmla="*/ 696247 w 10626041"/>
              <a:gd name="connsiteY959" fmla="*/ 1949150 h 3387747"/>
              <a:gd name="connsiteX960" fmla="*/ 699235 w 10626041"/>
              <a:gd name="connsiteY960" fmla="*/ 1939331 h 3387747"/>
              <a:gd name="connsiteX961" fmla="*/ 700942 w 10626041"/>
              <a:gd name="connsiteY961" fmla="*/ 1930367 h 3387747"/>
              <a:gd name="connsiteX962" fmla="*/ 702223 w 10626041"/>
              <a:gd name="connsiteY962" fmla="*/ 1923109 h 3387747"/>
              <a:gd name="connsiteX963" fmla="*/ 702651 w 10626041"/>
              <a:gd name="connsiteY963" fmla="*/ 1915425 h 3387747"/>
              <a:gd name="connsiteX964" fmla="*/ 703504 w 10626041"/>
              <a:gd name="connsiteY964" fmla="*/ 1908595 h 3387747"/>
              <a:gd name="connsiteX965" fmla="*/ 704358 w 10626041"/>
              <a:gd name="connsiteY965" fmla="*/ 1902618 h 3387747"/>
              <a:gd name="connsiteX966" fmla="*/ 705638 w 10626041"/>
              <a:gd name="connsiteY966" fmla="*/ 1895789 h 3387747"/>
              <a:gd name="connsiteX967" fmla="*/ 708200 w 10626041"/>
              <a:gd name="connsiteY967" fmla="*/ 1888105 h 3387747"/>
              <a:gd name="connsiteX968" fmla="*/ 709906 w 10626041"/>
              <a:gd name="connsiteY968" fmla="*/ 1881275 h 3387747"/>
              <a:gd name="connsiteX969" fmla="*/ 711188 w 10626041"/>
              <a:gd name="connsiteY969" fmla="*/ 1874017 h 3387747"/>
              <a:gd name="connsiteX970" fmla="*/ 711615 w 10626041"/>
              <a:gd name="connsiteY970" fmla="*/ 1866334 h 3387747"/>
              <a:gd name="connsiteX971" fmla="*/ 712469 w 10626041"/>
              <a:gd name="connsiteY971" fmla="*/ 1858222 h 3387747"/>
              <a:gd name="connsiteX972" fmla="*/ 712895 w 10626041"/>
              <a:gd name="connsiteY972" fmla="*/ 1850113 h 3387747"/>
              <a:gd name="connsiteX973" fmla="*/ 713748 w 10626041"/>
              <a:gd name="connsiteY973" fmla="*/ 1841574 h 3387747"/>
              <a:gd name="connsiteX974" fmla="*/ 714603 w 10626041"/>
              <a:gd name="connsiteY974" fmla="*/ 1834318 h 3387747"/>
              <a:gd name="connsiteX975" fmla="*/ 716737 w 10626041"/>
              <a:gd name="connsiteY975" fmla="*/ 1826634 h 3387747"/>
              <a:gd name="connsiteX976" fmla="*/ 718872 w 10626041"/>
              <a:gd name="connsiteY976" fmla="*/ 1817669 h 3387747"/>
              <a:gd name="connsiteX977" fmla="*/ 720152 w 10626041"/>
              <a:gd name="connsiteY977" fmla="*/ 1809559 h 3387747"/>
              <a:gd name="connsiteX978" fmla="*/ 720579 w 10626041"/>
              <a:gd name="connsiteY978" fmla="*/ 1801447 h 3387747"/>
              <a:gd name="connsiteX979" fmla="*/ 720579 w 10626041"/>
              <a:gd name="connsiteY979" fmla="*/ 1794191 h 3387747"/>
              <a:gd name="connsiteX980" fmla="*/ 720579 w 10626041"/>
              <a:gd name="connsiteY980" fmla="*/ 1778396 h 3387747"/>
              <a:gd name="connsiteX981" fmla="*/ 722713 w 10626041"/>
              <a:gd name="connsiteY981" fmla="*/ 1760040 h 3387747"/>
              <a:gd name="connsiteX982" fmla="*/ 723567 w 10626041"/>
              <a:gd name="connsiteY982" fmla="*/ 1751076 h 3387747"/>
              <a:gd name="connsiteX983" fmla="*/ 725701 w 10626041"/>
              <a:gd name="connsiteY983" fmla="*/ 1742965 h 3387747"/>
              <a:gd name="connsiteX984" fmla="*/ 727410 w 10626041"/>
              <a:gd name="connsiteY984" fmla="*/ 1735281 h 3387747"/>
              <a:gd name="connsiteX985" fmla="*/ 728690 w 10626041"/>
              <a:gd name="connsiteY985" fmla="*/ 1729304 h 3387747"/>
              <a:gd name="connsiteX986" fmla="*/ 729971 w 10626041"/>
              <a:gd name="connsiteY986" fmla="*/ 1716071 h 3387747"/>
              <a:gd name="connsiteX987" fmla="*/ 730398 w 10626041"/>
              <a:gd name="connsiteY987" fmla="*/ 1703265 h 3387747"/>
              <a:gd name="connsiteX988" fmla="*/ 730824 w 10626041"/>
              <a:gd name="connsiteY988" fmla="*/ 1689605 h 3387747"/>
              <a:gd name="connsiteX989" fmla="*/ 730824 w 10626041"/>
              <a:gd name="connsiteY989" fmla="*/ 1676370 h 3387747"/>
              <a:gd name="connsiteX990" fmla="*/ 730397 w 10626041"/>
              <a:gd name="connsiteY990" fmla="*/ 1662711 h 3387747"/>
              <a:gd name="connsiteX991" fmla="*/ 730824 w 10626041"/>
              <a:gd name="connsiteY991" fmla="*/ 1649050 h 3387747"/>
              <a:gd name="connsiteX992" fmla="*/ 731679 w 10626041"/>
              <a:gd name="connsiteY992" fmla="*/ 1636244 h 3387747"/>
              <a:gd name="connsiteX993" fmla="*/ 732958 w 10626041"/>
              <a:gd name="connsiteY993" fmla="*/ 1623437 h 3387747"/>
              <a:gd name="connsiteX994" fmla="*/ 733386 w 10626041"/>
              <a:gd name="connsiteY994" fmla="*/ 1613619 h 3387747"/>
              <a:gd name="connsiteX995" fmla="*/ 733813 w 10626041"/>
              <a:gd name="connsiteY995" fmla="*/ 1605508 h 3387747"/>
              <a:gd name="connsiteX996" fmla="*/ 733812 w 10626041"/>
              <a:gd name="connsiteY996" fmla="*/ 1597398 h 3387747"/>
              <a:gd name="connsiteX997" fmla="*/ 733812 w 10626041"/>
              <a:gd name="connsiteY997" fmla="*/ 1587579 h 3387747"/>
              <a:gd name="connsiteX998" fmla="*/ 733813 w 10626041"/>
              <a:gd name="connsiteY998" fmla="*/ 1581602 h 3387747"/>
              <a:gd name="connsiteX999" fmla="*/ 734665 w 10626041"/>
              <a:gd name="connsiteY999" fmla="*/ 1576906 h 3387747"/>
              <a:gd name="connsiteX1000" fmla="*/ 735948 w 10626041"/>
              <a:gd name="connsiteY1000" fmla="*/ 1573492 h 3387747"/>
              <a:gd name="connsiteX1001" fmla="*/ 736374 w 10626041"/>
              <a:gd name="connsiteY1001" fmla="*/ 1570504 h 3387747"/>
              <a:gd name="connsiteX1002" fmla="*/ 737655 w 10626041"/>
              <a:gd name="connsiteY1002" fmla="*/ 1568796 h 3387747"/>
              <a:gd name="connsiteX1003" fmla="*/ 738082 w 10626041"/>
              <a:gd name="connsiteY1003" fmla="*/ 1566662 h 3387747"/>
              <a:gd name="connsiteX1004" fmla="*/ 738935 w 10626041"/>
              <a:gd name="connsiteY1004" fmla="*/ 1563247 h 3387747"/>
              <a:gd name="connsiteX1005" fmla="*/ 738935 w 10626041"/>
              <a:gd name="connsiteY1005" fmla="*/ 1558978 h 3387747"/>
              <a:gd name="connsiteX1006" fmla="*/ 738935 w 10626041"/>
              <a:gd name="connsiteY1006" fmla="*/ 1405300 h 3387747"/>
              <a:gd name="connsiteX1007" fmla="*/ 738081 w 10626041"/>
              <a:gd name="connsiteY1007" fmla="*/ 1398470 h 3387747"/>
              <a:gd name="connsiteX1008" fmla="*/ 735948 w 10626041"/>
              <a:gd name="connsiteY1008" fmla="*/ 1391212 h 3387747"/>
              <a:gd name="connsiteX1009" fmla="*/ 733812 w 10626041"/>
              <a:gd name="connsiteY1009" fmla="*/ 1383529 h 3387747"/>
              <a:gd name="connsiteX1010" fmla="*/ 732105 w 10626041"/>
              <a:gd name="connsiteY1010" fmla="*/ 1375845 h 3387747"/>
              <a:gd name="connsiteX1011" fmla="*/ 730824 w 10626041"/>
              <a:gd name="connsiteY1011" fmla="*/ 1367735 h 3387747"/>
              <a:gd name="connsiteX1012" fmla="*/ 730397 w 10626041"/>
              <a:gd name="connsiteY1012" fmla="*/ 1359624 h 3387747"/>
              <a:gd name="connsiteX1013" fmla="*/ 729970 w 10626041"/>
              <a:gd name="connsiteY1013" fmla="*/ 1351940 h 3387747"/>
              <a:gd name="connsiteX1014" fmla="*/ 729116 w 10626041"/>
              <a:gd name="connsiteY1014" fmla="*/ 1345109 h 3387747"/>
              <a:gd name="connsiteX1015" fmla="*/ 727410 w 10626041"/>
              <a:gd name="connsiteY1015" fmla="*/ 1328461 h 3387747"/>
              <a:gd name="connsiteX1016" fmla="*/ 724848 w 10626041"/>
              <a:gd name="connsiteY1016" fmla="*/ 1314801 h 3387747"/>
              <a:gd name="connsiteX1017" fmla="*/ 723567 w 10626041"/>
              <a:gd name="connsiteY1017" fmla="*/ 1307971 h 3387747"/>
              <a:gd name="connsiteX1018" fmla="*/ 723141 w 10626041"/>
              <a:gd name="connsiteY1018" fmla="*/ 1301140 h 3387747"/>
              <a:gd name="connsiteX1019" fmla="*/ 721860 w 10626041"/>
              <a:gd name="connsiteY1019" fmla="*/ 1292603 h 3387747"/>
              <a:gd name="connsiteX1020" fmla="*/ 721432 w 10626041"/>
              <a:gd name="connsiteY1020" fmla="*/ 1282358 h 3387747"/>
              <a:gd name="connsiteX1021" fmla="*/ 720579 w 10626041"/>
              <a:gd name="connsiteY1021" fmla="*/ 1275527 h 3387747"/>
              <a:gd name="connsiteX1022" fmla="*/ 720153 w 10626041"/>
              <a:gd name="connsiteY1022" fmla="*/ 1268696 h 3387747"/>
              <a:gd name="connsiteX1023" fmla="*/ 718444 w 10626041"/>
              <a:gd name="connsiteY1023" fmla="*/ 1261867 h 3387747"/>
              <a:gd name="connsiteX1024" fmla="*/ 717164 w 10626041"/>
              <a:gd name="connsiteY1024" fmla="*/ 1255037 h 3387747"/>
              <a:gd name="connsiteX1025" fmla="*/ 715457 w 10626041"/>
              <a:gd name="connsiteY1025" fmla="*/ 1247780 h 3387747"/>
              <a:gd name="connsiteX1026" fmla="*/ 713748 w 10626041"/>
              <a:gd name="connsiteY1026" fmla="*/ 1240097 h 3387747"/>
              <a:gd name="connsiteX1027" fmla="*/ 712469 w 10626041"/>
              <a:gd name="connsiteY1027" fmla="*/ 1231986 h 3387747"/>
              <a:gd name="connsiteX1028" fmla="*/ 711189 w 10626041"/>
              <a:gd name="connsiteY1028" fmla="*/ 1223020 h 3387747"/>
              <a:gd name="connsiteX1029" fmla="*/ 709906 w 10626041"/>
              <a:gd name="connsiteY1029" fmla="*/ 1214910 h 3387747"/>
              <a:gd name="connsiteX1030" fmla="*/ 708200 w 10626041"/>
              <a:gd name="connsiteY1030" fmla="*/ 1208933 h 3387747"/>
              <a:gd name="connsiteX1031" fmla="*/ 706492 w 10626041"/>
              <a:gd name="connsiteY1031" fmla="*/ 1203384 h 3387747"/>
              <a:gd name="connsiteX1032" fmla="*/ 704357 w 10626041"/>
              <a:gd name="connsiteY1032" fmla="*/ 1196554 h 3387747"/>
              <a:gd name="connsiteX1033" fmla="*/ 703503 w 10626041"/>
              <a:gd name="connsiteY1033" fmla="*/ 1188870 h 3387747"/>
              <a:gd name="connsiteX1034" fmla="*/ 702650 w 10626041"/>
              <a:gd name="connsiteY1034" fmla="*/ 1181613 h 3387747"/>
              <a:gd name="connsiteX1035" fmla="*/ 702223 w 10626041"/>
              <a:gd name="connsiteY1035" fmla="*/ 1174783 h 3387747"/>
              <a:gd name="connsiteX1036" fmla="*/ 701369 w 10626041"/>
              <a:gd name="connsiteY1036" fmla="*/ 1166246 h 3387747"/>
              <a:gd name="connsiteX1037" fmla="*/ 700942 w 10626041"/>
              <a:gd name="connsiteY1037" fmla="*/ 1161123 h 3387747"/>
              <a:gd name="connsiteX1038" fmla="*/ 699662 w 10626041"/>
              <a:gd name="connsiteY1038" fmla="*/ 1157707 h 3387747"/>
              <a:gd name="connsiteX1039" fmla="*/ 699235 w 10626041"/>
              <a:gd name="connsiteY1039" fmla="*/ 1154720 h 3387747"/>
              <a:gd name="connsiteX1040" fmla="*/ 697954 w 10626041"/>
              <a:gd name="connsiteY1040" fmla="*/ 1152158 h 3387747"/>
              <a:gd name="connsiteX1041" fmla="*/ 696673 w 10626041"/>
              <a:gd name="connsiteY1041" fmla="*/ 1149169 h 3387747"/>
              <a:gd name="connsiteX1042" fmla="*/ 695393 w 10626041"/>
              <a:gd name="connsiteY1042" fmla="*/ 1146609 h 3387747"/>
              <a:gd name="connsiteX1043" fmla="*/ 694967 w 10626041"/>
              <a:gd name="connsiteY1043" fmla="*/ 1142340 h 3387747"/>
              <a:gd name="connsiteX1044" fmla="*/ 693685 w 10626041"/>
              <a:gd name="connsiteY1044" fmla="*/ 1137644 h 3387747"/>
              <a:gd name="connsiteX1045" fmla="*/ 693258 w 10626041"/>
              <a:gd name="connsiteY1045" fmla="*/ 1128680 h 3387747"/>
              <a:gd name="connsiteX1046" fmla="*/ 691978 w 10626041"/>
              <a:gd name="connsiteY1046" fmla="*/ 1123557 h 3387747"/>
              <a:gd name="connsiteX1047" fmla="*/ 690698 w 10626041"/>
              <a:gd name="connsiteY1047" fmla="*/ 1117154 h 3387747"/>
              <a:gd name="connsiteX1048" fmla="*/ 688136 w 10626041"/>
              <a:gd name="connsiteY1048" fmla="*/ 1110324 h 3387747"/>
              <a:gd name="connsiteX1049" fmla="*/ 686003 w 10626041"/>
              <a:gd name="connsiteY1049" fmla="*/ 1104774 h 3387747"/>
              <a:gd name="connsiteX1050" fmla="*/ 685148 w 10626041"/>
              <a:gd name="connsiteY1050" fmla="*/ 1101359 h 3387747"/>
              <a:gd name="connsiteX1051" fmla="*/ 684720 w 10626041"/>
              <a:gd name="connsiteY1051" fmla="*/ 1098797 h 3387747"/>
              <a:gd name="connsiteX1052" fmla="*/ 684294 w 10626041"/>
              <a:gd name="connsiteY1052" fmla="*/ 1096237 h 3387747"/>
              <a:gd name="connsiteX1053" fmla="*/ 684294 w 10626041"/>
              <a:gd name="connsiteY1053" fmla="*/ 1090687 h 3387747"/>
              <a:gd name="connsiteX1054" fmla="*/ 683013 w 10626041"/>
              <a:gd name="connsiteY1054" fmla="*/ 1081722 h 3387747"/>
              <a:gd name="connsiteX1055" fmla="*/ 681305 w 10626041"/>
              <a:gd name="connsiteY1055" fmla="*/ 1074038 h 3387747"/>
              <a:gd name="connsiteX1056" fmla="*/ 678745 w 10626041"/>
              <a:gd name="connsiteY1056" fmla="*/ 1069343 h 3387747"/>
              <a:gd name="connsiteX1057" fmla="*/ 677463 w 10626041"/>
              <a:gd name="connsiteY1057" fmla="*/ 1067209 h 3387747"/>
              <a:gd name="connsiteX1058" fmla="*/ 676183 w 10626041"/>
              <a:gd name="connsiteY1058" fmla="*/ 1064647 h 3387747"/>
              <a:gd name="connsiteX1059" fmla="*/ 674903 w 10626041"/>
              <a:gd name="connsiteY1059" fmla="*/ 1061232 h 3387747"/>
              <a:gd name="connsiteX1060" fmla="*/ 674477 w 10626041"/>
              <a:gd name="connsiteY1060" fmla="*/ 1056963 h 3387747"/>
              <a:gd name="connsiteX1061" fmla="*/ 674049 w 10626041"/>
              <a:gd name="connsiteY1061" fmla="*/ 1048425 h 3387747"/>
              <a:gd name="connsiteX1062" fmla="*/ 672768 w 10626041"/>
              <a:gd name="connsiteY1062" fmla="*/ 1039461 h 3387747"/>
              <a:gd name="connsiteX1063" fmla="*/ 670208 w 10626041"/>
              <a:gd name="connsiteY1063" fmla="*/ 1032630 h 3387747"/>
              <a:gd name="connsiteX1064" fmla="*/ 668072 w 10626041"/>
              <a:gd name="connsiteY1064" fmla="*/ 1027934 h 3387747"/>
              <a:gd name="connsiteX1065" fmla="*/ 663803 w 10626041"/>
              <a:gd name="connsiteY1065" fmla="*/ 1015982 h 3387747"/>
              <a:gd name="connsiteX1066" fmla="*/ 659961 w 10626041"/>
              <a:gd name="connsiteY1066" fmla="*/ 1001896 h 3387747"/>
              <a:gd name="connsiteX1067" fmla="*/ 655693 w 10626041"/>
              <a:gd name="connsiteY1067" fmla="*/ 988234 h 3387747"/>
              <a:gd name="connsiteX1068" fmla="*/ 651851 w 10626041"/>
              <a:gd name="connsiteY1068" fmla="*/ 977990 h 3387747"/>
              <a:gd name="connsiteX1069" fmla="*/ 649290 w 10626041"/>
              <a:gd name="connsiteY1069" fmla="*/ 971586 h 3387747"/>
              <a:gd name="connsiteX1070" fmla="*/ 647582 w 10626041"/>
              <a:gd name="connsiteY1070" fmla="*/ 965610 h 3387747"/>
              <a:gd name="connsiteX1071" fmla="*/ 645875 w 10626041"/>
              <a:gd name="connsiteY1071" fmla="*/ 959633 h 3387747"/>
              <a:gd name="connsiteX1072" fmla="*/ 643740 w 10626041"/>
              <a:gd name="connsiteY1072" fmla="*/ 952804 h 3387747"/>
              <a:gd name="connsiteX1073" fmla="*/ 575439 w 10626041"/>
              <a:gd name="connsiteY1073" fmla="*/ 782476 h 3387747"/>
              <a:gd name="connsiteX1074" fmla="*/ 565621 w 10626041"/>
              <a:gd name="connsiteY1074" fmla="*/ 762841 h 3387747"/>
              <a:gd name="connsiteX1075" fmla="*/ 556229 w 10626041"/>
              <a:gd name="connsiteY1075" fmla="*/ 743204 h 3387747"/>
              <a:gd name="connsiteX1076" fmla="*/ 547265 w 10626041"/>
              <a:gd name="connsiteY1076" fmla="*/ 723140 h 3387747"/>
              <a:gd name="connsiteX1077" fmla="*/ 537019 w 10626041"/>
              <a:gd name="connsiteY1077" fmla="*/ 703930 h 3387747"/>
              <a:gd name="connsiteX1078" fmla="*/ 522506 w 10626041"/>
              <a:gd name="connsiteY1078" fmla="*/ 676610 h 3387747"/>
              <a:gd name="connsiteX1079" fmla="*/ 522505 w 10626041"/>
              <a:gd name="connsiteY1079" fmla="*/ 676184 h 3387747"/>
              <a:gd name="connsiteX1080" fmla="*/ 522078 w 10626041"/>
              <a:gd name="connsiteY1080" fmla="*/ 675329 h 3387747"/>
              <a:gd name="connsiteX1081" fmla="*/ 464449 w 10626041"/>
              <a:gd name="connsiteY1081" fmla="*/ 575865 h 3387747"/>
              <a:gd name="connsiteX1082" fmla="*/ 462315 w 10626041"/>
              <a:gd name="connsiteY1082" fmla="*/ 572878 h 3387747"/>
              <a:gd name="connsiteX1083" fmla="*/ 461461 w 10626041"/>
              <a:gd name="connsiteY1083" fmla="*/ 570742 h 3387747"/>
              <a:gd name="connsiteX1084" fmla="*/ 460607 w 10626041"/>
              <a:gd name="connsiteY1084" fmla="*/ 570315 h 3387747"/>
              <a:gd name="connsiteX1085" fmla="*/ 460180 w 10626041"/>
              <a:gd name="connsiteY1085" fmla="*/ 569036 h 3387747"/>
              <a:gd name="connsiteX1086" fmla="*/ 459327 w 10626041"/>
              <a:gd name="connsiteY1086" fmla="*/ 568181 h 3387747"/>
              <a:gd name="connsiteX1087" fmla="*/ 458899 w 10626041"/>
              <a:gd name="connsiteY1087" fmla="*/ 567327 h 3387747"/>
              <a:gd name="connsiteX1088" fmla="*/ 332542 w 10626041"/>
              <a:gd name="connsiteY1088" fmla="*/ 383342 h 3387747"/>
              <a:gd name="connsiteX1089" fmla="*/ 331689 w 10626041"/>
              <a:gd name="connsiteY1089" fmla="*/ 381206 h 3387747"/>
              <a:gd name="connsiteX1090" fmla="*/ 329127 w 10626041"/>
              <a:gd name="connsiteY1090" fmla="*/ 378218 h 3387747"/>
              <a:gd name="connsiteX1091" fmla="*/ 293695 w 10626041"/>
              <a:gd name="connsiteY1091" fmla="*/ 330408 h 3387747"/>
              <a:gd name="connsiteX1092" fmla="*/ 290709 w 10626041"/>
              <a:gd name="connsiteY1092" fmla="*/ 325712 h 3387747"/>
              <a:gd name="connsiteX1093" fmla="*/ 287293 w 10626041"/>
              <a:gd name="connsiteY1093" fmla="*/ 321016 h 3387747"/>
              <a:gd name="connsiteX1094" fmla="*/ 284731 w 10626041"/>
              <a:gd name="connsiteY1094" fmla="*/ 318881 h 3387747"/>
              <a:gd name="connsiteX1095" fmla="*/ 283450 w 10626041"/>
              <a:gd name="connsiteY1095" fmla="*/ 316746 h 3387747"/>
              <a:gd name="connsiteX1096" fmla="*/ 283024 w 10626041"/>
              <a:gd name="connsiteY1096" fmla="*/ 316320 h 3387747"/>
              <a:gd name="connsiteX1097" fmla="*/ 282170 w 10626041"/>
              <a:gd name="connsiteY1097" fmla="*/ 315466 h 3387747"/>
              <a:gd name="connsiteX1098" fmla="*/ 281743 w 10626041"/>
              <a:gd name="connsiteY1098" fmla="*/ 315040 h 3387747"/>
              <a:gd name="connsiteX1099" fmla="*/ 280890 w 10626041"/>
              <a:gd name="connsiteY1099" fmla="*/ 314186 h 3387747"/>
              <a:gd name="connsiteX1100" fmla="*/ 280463 w 10626041"/>
              <a:gd name="connsiteY1100" fmla="*/ 313333 h 3387747"/>
              <a:gd name="connsiteX1101" fmla="*/ 280035 w 10626041"/>
              <a:gd name="connsiteY1101" fmla="*/ 312905 h 3387747"/>
              <a:gd name="connsiteX1102" fmla="*/ 72571 w 10626041"/>
              <a:gd name="connsiteY1102" fmla="*/ 81107 h 3387747"/>
              <a:gd name="connsiteX1103" fmla="*/ 72143 w 10626041"/>
              <a:gd name="connsiteY1103" fmla="*/ 80680 h 3387747"/>
              <a:gd name="connsiteX1104" fmla="*/ 70862 w 10626041"/>
              <a:gd name="connsiteY1104" fmla="*/ 79827 h 3387747"/>
              <a:gd name="connsiteX1105" fmla="*/ 70436 w 10626041"/>
              <a:gd name="connsiteY1105" fmla="*/ 79400 h 3387747"/>
              <a:gd name="connsiteX1106" fmla="*/ 69582 w 10626041"/>
              <a:gd name="connsiteY1106" fmla="*/ 78547 h 3387747"/>
              <a:gd name="connsiteX1107" fmla="*/ 66166 w 10626041"/>
              <a:gd name="connsiteY1107" fmla="*/ 74277 h 3387747"/>
              <a:gd name="connsiteX1108" fmla="*/ 61898 w 10626041"/>
              <a:gd name="connsiteY1108" fmla="*/ 70436 h 3387747"/>
              <a:gd name="connsiteX1109" fmla="*/ 59336 w 10626041"/>
              <a:gd name="connsiteY1109" fmla="*/ 67447 h 3387747"/>
              <a:gd name="connsiteX1110" fmla="*/ 56349 w 10626041"/>
              <a:gd name="connsiteY1110" fmla="*/ 64886 h 3387747"/>
              <a:gd name="connsiteX1111" fmla="*/ 45249 w 10626041"/>
              <a:gd name="connsiteY1111" fmla="*/ 52506 h 3387747"/>
              <a:gd name="connsiteX1112" fmla="*/ 44396 w 10626041"/>
              <a:gd name="connsiteY1112" fmla="*/ 52079 h 3387747"/>
              <a:gd name="connsiteX1113" fmla="*/ 43969 w 10626041"/>
              <a:gd name="connsiteY1113" fmla="*/ 51225 h 3387747"/>
              <a:gd name="connsiteX1114" fmla="*/ 40981 w 10626041"/>
              <a:gd name="connsiteY1114" fmla="*/ 48664 h 3387747"/>
              <a:gd name="connsiteX1115" fmla="*/ 38846 w 10626041"/>
              <a:gd name="connsiteY1115" fmla="*/ 46530 h 3387747"/>
              <a:gd name="connsiteX1116" fmla="*/ 37138 w 10626041"/>
              <a:gd name="connsiteY1116" fmla="*/ 44395 h 3387747"/>
              <a:gd name="connsiteX1117" fmla="*/ 8965 w 10626041"/>
              <a:gd name="connsiteY1117" fmla="*/ 17075 h 3387747"/>
              <a:gd name="connsiteX1118" fmla="*/ 7257 w 10626041"/>
              <a:gd name="connsiteY1118" fmla="*/ 15794 h 3387747"/>
              <a:gd name="connsiteX1119" fmla="*/ 5976 w 10626041"/>
              <a:gd name="connsiteY1119" fmla="*/ 14514 h 3387747"/>
              <a:gd name="connsiteX1120" fmla="*/ 5549 w 10626041"/>
              <a:gd name="connsiteY1120" fmla="*/ 13660 h 3387747"/>
              <a:gd name="connsiteX1121" fmla="*/ 4695 w 10626041"/>
              <a:gd name="connsiteY1121" fmla="*/ 12807 h 3387747"/>
              <a:gd name="connsiteX1122" fmla="*/ 1280 w 10626041"/>
              <a:gd name="connsiteY1122" fmla="*/ 9391 h 3387747"/>
              <a:gd name="connsiteX1123" fmla="*/ 427 w 10626041"/>
              <a:gd name="connsiteY1123" fmla="*/ 9391 h 3387747"/>
              <a:gd name="connsiteX1124" fmla="*/ 0 w 10626041"/>
              <a:gd name="connsiteY1124" fmla="*/ 7683 h 3387747"/>
              <a:gd name="connsiteX1125" fmla="*/ 0 w 10626041"/>
              <a:gd name="connsiteY1125" fmla="*/ 1281 h 3387747"/>
              <a:gd name="connsiteX1126" fmla="*/ 13233 w 10626041"/>
              <a:gd name="connsiteY1126" fmla="*/ 1280 h 3387747"/>
              <a:gd name="connsiteX1127" fmla="*/ 27748 w 10626041"/>
              <a:gd name="connsiteY1127" fmla="*/ 854 h 3387747"/>
              <a:gd name="connsiteX1128" fmla="*/ 43116 w 10626041"/>
              <a:gd name="connsiteY1128" fmla="*/ 0 h 3387747"/>
              <a:gd name="connsiteX1129" fmla="*/ 59337 w 10626041"/>
              <a:gd name="connsiteY1129" fmla="*/ 0 h 338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626041" h="3387747">
                <a:moveTo>
                  <a:pt x="75558" y="0"/>
                </a:moveTo>
                <a:lnTo>
                  <a:pt x="90499" y="0"/>
                </a:lnTo>
                <a:lnTo>
                  <a:pt x="104586" y="854"/>
                </a:lnTo>
                <a:lnTo>
                  <a:pt x="116539" y="2134"/>
                </a:lnTo>
                <a:lnTo>
                  <a:pt x="129773" y="4269"/>
                </a:lnTo>
                <a:lnTo>
                  <a:pt x="143433" y="5549"/>
                </a:lnTo>
                <a:lnTo>
                  <a:pt x="157520" y="6829"/>
                </a:lnTo>
                <a:lnTo>
                  <a:pt x="170754" y="8110"/>
                </a:lnTo>
                <a:lnTo>
                  <a:pt x="184414" y="9391"/>
                </a:lnTo>
                <a:lnTo>
                  <a:pt x="197647" y="11099"/>
                </a:lnTo>
                <a:lnTo>
                  <a:pt x="210027" y="12807"/>
                </a:lnTo>
                <a:lnTo>
                  <a:pt x="222833" y="15794"/>
                </a:lnTo>
                <a:lnTo>
                  <a:pt x="234786" y="18355"/>
                </a:lnTo>
                <a:lnTo>
                  <a:pt x="247592" y="21344"/>
                </a:lnTo>
                <a:lnTo>
                  <a:pt x="259545" y="23050"/>
                </a:lnTo>
                <a:lnTo>
                  <a:pt x="271925" y="26040"/>
                </a:lnTo>
                <a:lnTo>
                  <a:pt x="284731" y="28173"/>
                </a:lnTo>
                <a:lnTo>
                  <a:pt x="297111" y="30735"/>
                </a:lnTo>
                <a:lnTo>
                  <a:pt x="309490" y="33297"/>
                </a:lnTo>
                <a:lnTo>
                  <a:pt x="321870" y="36712"/>
                </a:lnTo>
                <a:lnTo>
                  <a:pt x="463595" y="77692"/>
                </a:lnTo>
                <a:lnTo>
                  <a:pt x="473840" y="81961"/>
                </a:lnTo>
                <a:lnTo>
                  <a:pt x="484086" y="86658"/>
                </a:lnTo>
                <a:lnTo>
                  <a:pt x="494331" y="91353"/>
                </a:lnTo>
                <a:lnTo>
                  <a:pt x="505003" y="96476"/>
                </a:lnTo>
                <a:lnTo>
                  <a:pt x="606174" y="149408"/>
                </a:lnTo>
                <a:lnTo>
                  <a:pt x="610870" y="152398"/>
                </a:lnTo>
                <a:lnTo>
                  <a:pt x="616420" y="154958"/>
                </a:lnTo>
                <a:lnTo>
                  <a:pt x="620262" y="158373"/>
                </a:lnTo>
                <a:lnTo>
                  <a:pt x="625385" y="161789"/>
                </a:lnTo>
                <a:lnTo>
                  <a:pt x="694113" y="214296"/>
                </a:lnTo>
                <a:lnTo>
                  <a:pt x="698382" y="217710"/>
                </a:lnTo>
                <a:lnTo>
                  <a:pt x="703504" y="221125"/>
                </a:lnTo>
                <a:lnTo>
                  <a:pt x="814921" y="316747"/>
                </a:lnTo>
                <a:lnTo>
                  <a:pt x="815775" y="317601"/>
                </a:lnTo>
                <a:lnTo>
                  <a:pt x="816201" y="318455"/>
                </a:lnTo>
                <a:lnTo>
                  <a:pt x="934448" y="442678"/>
                </a:lnTo>
                <a:lnTo>
                  <a:pt x="938290" y="446520"/>
                </a:lnTo>
                <a:lnTo>
                  <a:pt x="941705" y="451216"/>
                </a:lnTo>
                <a:lnTo>
                  <a:pt x="981832" y="502014"/>
                </a:lnTo>
                <a:lnTo>
                  <a:pt x="986101" y="505857"/>
                </a:lnTo>
                <a:lnTo>
                  <a:pt x="989942" y="510979"/>
                </a:lnTo>
                <a:lnTo>
                  <a:pt x="1031350" y="563485"/>
                </a:lnTo>
                <a:lnTo>
                  <a:pt x="1038607" y="572451"/>
                </a:lnTo>
                <a:lnTo>
                  <a:pt x="1045864" y="580561"/>
                </a:lnTo>
                <a:lnTo>
                  <a:pt x="1059952" y="598917"/>
                </a:lnTo>
                <a:lnTo>
                  <a:pt x="1062086" y="601051"/>
                </a:lnTo>
                <a:lnTo>
                  <a:pt x="1063794" y="603186"/>
                </a:lnTo>
                <a:lnTo>
                  <a:pt x="1065074" y="604466"/>
                </a:lnTo>
                <a:lnTo>
                  <a:pt x="1065928" y="606601"/>
                </a:lnTo>
                <a:lnTo>
                  <a:pt x="1066781" y="607028"/>
                </a:lnTo>
                <a:lnTo>
                  <a:pt x="1067208" y="607882"/>
                </a:lnTo>
                <a:lnTo>
                  <a:pt x="1155574" y="723141"/>
                </a:lnTo>
                <a:lnTo>
                  <a:pt x="1157281" y="726128"/>
                </a:lnTo>
                <a:lnTo>
                  <a:pt x="1159415" y="728689"/>
                </a:lnTo>
                <a:lnTo>
                  <a:pt x="1161123" y="732104"/>
                </a:lnTo>
                <a:lnTo>
                  <a:pt x="1162403" y="733385"/>
                </a:lnTo>
                <a:lnTo>
                  <a:pt x="1163257" y="734667"/>
                </a:lnTo>
                <a:lnTo>
                  <a:pt x="1165818" y="737655"/>
                </a:lnTo>
                <a:lnTo>
                  <a:pt x="1247353" y="849498"/>
                </a:lnTo>
                <a:lnTo>
                  <a:pt x="1251196" y="854193"/>
                </a:lnTo>
                <a:lnTo>
                  <a:pt x="1254611" y="859316"/>
                </a:lnTo>
                <a:lnTo>
                  <a:pt x="1269551" y="878953"/>
                </a:lnTo>
                <a:lnTo>
                  <a:pt x="1284919" y="899870"/>
                </a:lnTo>
                <a:lnTo>
                  <a:pt x="1292603" y="910114"/>
                </a:lnTo>
                <a:lnTo>
                  <a:pt x="1300287" y="920360"/>
                </a:lnTo>
                <a:lnTo>
                  <a:pt x="1307972" y="930178"/>
                </a:lnTo>
                <a:lnTo>
                  <a:pt x="1316509" y="939570"/>
                </a:lnTo>
                <a:lnTo>
                  <a:pt x="1375419" y="1006591"/>
                </a:lnTo>
                <a:lnTo>
                  <a:pt x="1378833" y="1010860"/>
                </a:lnTo>
                <a:lnTo>
                  <a:pt x="1383103" y="1014701"/>
                </a:lnTo>
                <a:lnTo>
                  <a:pt x="1383957" y="1015556"/>
                </a:lnTo>
                <a:lnTo>
                  <a:pt x="1384383" y="1015982"/>
                </a:lnTo>
                <a:lnTo>
                  <a:pt x="1394628" y="1027935"/>
                </a:lnTo>
                <a:lnTo>
                  <a:pt x="1396337" y="1029642"/>
                </a:lnTo>
                <a:lnTo>
                  <a:pt x="1398043" y="1031777"/>
                </a:lnTo>
                <a:lnTo>
                  <a:pt x="1450550" y="1089406"/>
                </a:lnTo>
                <a:lnTo>
                  <a:pt x="1456954" y="1096663"/>
                </a:lnTo>
                <a:lnTo>
                  <a:pt x="1465066" y="1105628"/>
                </a:lnTo>
                <a:lnTo>
                  <a:pt x="1473176" y="1113738"/>
                </a:lnTo>
                <a:lnTo>
                  <a:pt x="1480432" y="1120569"/>
                </a:lnTo>
                <a:lnTo>
                  <a:pt x="1488543" y="1128252"/>
                </a:lnTo>
                <a:lnTo>
                  <a:pt x="1496653" y="1136363"/>
                </a:lnTo>
                <a:lnTo>
                  <a:pt x="1512874" y="1152158"/>
                </a:lnTo>
                <a:lnTo>
                  <a:pt x="1520986" y="1159415"/>
                </a:lnTo>
                <a:lnTo>
                  <a:pt x="1528669" y="1167099"/>
                </a:lnTo>
                <a:lnTo>
                  <a:pt x="1537208" y="1173929"/>
                </a:lnTo>
                <a:lnTo>
                  <a:pt x="1545319" y="1179906"/>
                </a:lnTo>
                <a:lnTo>
                  <a:pt x="1649477" y="1261867"/>
                </a:lnTo>
                <a:lnTo>
                  <a:pt x="1654174" y="1265283"/>
                </a:lnTo>
                <a:lnTo>
                  <a:pt x="1658870" y="1268270"/>
                </a:lnTo>
                <a:lnTo>
                  <a:pt x="1680641" y="1281931"/>
                </a:lnTo>
                <a:lnTo>
                  <a:pt x="1701986" y="1294738"/>
                </a:lnTo>
                <a:lnTo>
                  <a:pt x="1713083" y="1301567"/>
                </a:lnTo>
                <a:lnTo>
                  <a:pt x="1723755" y="1307970"/>
                </a:lnTo>
                <a:lnTo>
                  <a:pt x="1735282" y="1313093"/>
                </a:lnTo>
                <a:lnTo>
                  <a:pt x="1746806" y="1319497"/>
                </a:lnTo>
                <a:lnTo>
                  <a:pt x="1780958" y="1335291"/>
                </a:lnTo>
                <a:lnTo>
                  <a:pt x="1806145" y="1347244"/>
                </a:lnTo>
                <a:lnTo>
                  <a:pt x="1825780" y="1357062"/>
                </a:lnTo>
                <a:lnTo>
                  <a:pt x="1842857" y="1365172"/>
                </a:lnTo>
                <a:lnTo>
                  <a:pt x="1859504" y="1372003"/>
                </a:lnTo>
                <a:lnTo>
                  <a:pt x="1879568" y="1379259"/>
                </a:lnTo>
                <a:lnTo>
                  <a:pt x="1905181" y="1388224"/>
                </a:lnTo>
                <a:lnTo>
                  <a:pt x="1940186" y="1398469"/>
                </a:lnTo>
                <a:lnTo>
                  <a:pt x="1962383" y="1404019"/>
                </a:lnTo>
                <a:lnTo>
                  <a:pt x="1990557" y="1409570"/>
                </a:lnTo>
                <a:lnTo>
                  <a:pt x="2023001" y="1415545"/>
                </a:lnTo>
                <a:lnTo>
                  <a:pt x="2057578" y="1421094"/>
                </a:lnTo>
                <a:lnTo>
                  <a:pt x="2092155" y="1426644"/>
                </a:lnTo>
                <a:lnTo>
                  <a:pt x="2123745" y="1430060"/>
                </a:lnTo>
                <a:lnTo>
                  <a:pt x="2124360" y="1430118"/>
                </a:lnTo>
                <a:lnTo>
                  <a:pt x="2124360" y="1434656"/>
                </a:lnTo>
                <a:lnTo>
                  <a:pt x="2790340" y="1443458"/>
                </a:lnTo>
                <a:cubicBezTo>
                  <a:pt x="4165128" y="1472503"/>
                  <a:pt x="5541257" y="1558868"/>
                  <a:pt x="6920497" y="1531430"/>
                </a:cubicBezTo>
                <a:lnTo>
                  <a:pt x="7502472" y="1512506"/>
                </a:lnTo>
                <a:lnTo>
                  <a:pt x="7502472" y="1508928"/>
                </a:lnTo>
                <a:lnTo>
                  <a:pt x="7542236" y="1509612"/>
                </a:lnTo>
                <a:lnTo>
                  <a:pt x="7591755" y="1509613"/>
                </a:lnTo>
                <a:lnTo>
                  <a:pt x="7636577" y="1508760"/>
                </a:lnTo>
                <a:lnTo>
                  <a:pt x="7655787" y="1508759"/>
                </a:lnTo>
                <a:lnTo>
                  <a:pt x="7672862" y="1508333"/>
                </a:lnTo>
                <a:lnTo>
                  <a:pt x="7686096" y="1507052"/>
                </a:lnTo>
                <a:lnTo>
                  <a:pt x="7695487" y="1506199"/>
                </a:lnTo>
                <a:lnTo>
                  <a:pt x="7705732" y="1504917"/>
                </a:lnTo>
                <a:lnTo>
                  <a:pt x="7717257" y="1504064"/>
                </a:lnTo>
                <a:lnTo>
                  <a:pt x="7728783" y="1504064"/>
                </a:lnTo>
                <a:lnTo>
                  <a:pt x="7740736" y="1504064"/>
                </a:lnTo>
                <a:lnTo>
                  <a:pt x="7764215" y="1504063"/>
                </a:lnTo>
                <a:lnTo>
                  <a:pt x="7785559" y="1502783"/>
                </a:lnTo>
                <a:lnTo>
                  <a:pt x="7837212" y="1497234"/>
                </a:lnTo>
                <a:lnTo>
                  <a:pt x="7880754" y="1492538"/>
                </a:lnTo>
                <a:lnTo>
                  <a:pt x="7918319" y="1489122"/>
                </a:lnTo>
                <a:lnTo>
                  <a:pt x="7953325" y="1485708"/>
                </a:lnTo>
                <a:lnTo>
                  <a:pt x="7988755" y="1481440"/>
                </a:lnTo>
                <a:lnTo>
                  <a:pt x="8026748" y="1475462"/>
                </a:lnTo>
                <a:lnTo>
                  <a:pt x="8069010" y="1467352"/>
                </a:lnTo>
                <a:lnTo>
                  <a:pt x="8120663" y="1456254"/>
                </a:lnTo>
                <a:lnTo>
                  <a:pt x="8140726" y="1452411"/>
                </a:lnTo>
                <a:lnTo>
                  <a:pt x="8161643" y="1448142"/>
                </a:lnTo>
                <a:lnTo>
                  <a:pt x="8182133" y="1443874"/>
                </a:lnTo>
                <a:lnTo>
                  <a:pt x="8201770" y="1440459"/>
                </a:lnTo>
                <a:lnTo>
                  <a:pt x="8212870" y="1438750"/>
                </a:lnTo>
                <a:lnTo>
                  <a:pt x="8222261" y="1437043"/>
                </a:lnTo>
                <a:lnTo>
                  <a:pt x="8232507" y="1435335"/>
                </a:lnTo>
                <a:lnTo>
                  <a:pt x="8243178" y="1433628"/>
                </a:lnTo>
                <a:lnTo>
                  <a:pt x="8281170" y="1425518"/>
                </a:lnTo>
                <a:lnTo>
                  <a:pt x="8279464" y="1416126"/>
                </a:lnTo>
                <a:cubicBezTo>
                  <a:pt x="8279179" y="1412711"/>
                  <a:pt x="8278895" y="1409296"/>
                  <a:pt x="8278610" y="1405881"/>
                </a:cubicBezTo>
                <a:cubicBezTo>
                  <a:pt x="8278467" y="1402182"/>
                  <a:pt x="8278325" y="1398482"/>
                  <a:pt x="8278182" y="1394782"/>
                </a:cubicBezTo>
                <a:cubicBezTo>
                  <a:pt x="8278040" y="1390940"/>
                  <a:pt x="8277896" y="1387099"/>
                  <a:pt x="8277756" y="1383256"/>
                </a:cubicBezTo>
                <a:cubicBezTo>
                  <a:pt x="8277470" y="1379556"/>
                  <a:pt x="8277187" y="1375857"/>
                  <a:pt x="8276902" y="1372157"/>
                </a:cubicBezTo>
                <a:cubicBezTo>
                  <a:pt x="8276759" y="1368600"/>
                  <a:pt x="8276617" y="1365043"/>
                  <a:pt x="8276474" y="1361485"/>
                </a:cubicBezTo>
                <a:lnTo>
                  <a:pt x="8275194" y="1351667"/>
                </a:lnTo>
                <a:lnTo>
                  <a:pt x="8273486" y="1343129"/>
                </a:lnTo>
                <a:lnTo>
                  <a:pt x="8270926" y="1333311"/>
                </a:lnTo>
                <a:lnTo>
                  <a:pt x="8269645" y="1324346"/>
                </a:lnTo>
                <a:cubicBezTo>
                  <a:pt x="8269502" y="1321500"/>
                  <a:pt x="8269359" y="1318655"/>
                  <a:pt x="8269217" y="1315808"/>
                </a:cubicBezTo>
                <a:cubicBezTo>
                  <a:pt x="8269075" y="1311681"/>
                  <a:pt x="8268933" y="1307555"/>
                  <a:pt x="8268791" y="1303428"/>
                </a:cubicBezTo>
                <a:cubicBezTo>
                  <a:pt x="8268506" y="1300440"/>
                  <a:pt x="8268224" y="1297453"/>
                  <a:pt x="8267938" y="1294464"/>
                </a:cubicBezTo>
                <a:cubicBezTo>
                  <a:pt x="8267794" y="1290337"/>
                  <a:pt x="8267653" y="1286212"/>
                  <a:pt x="8267510" y="1282084"/>
                </a:cubicBezTo>
                <a:lnTo>
                  <a:pt x="8265376" y="1271413"/>
                </a:lnTo>
                <a:lnTo>
                  <a:pt x="8263666" y="1262447"/>
                </a:lnTo>
                <a:lnTo>
                  <a:pt x="8261961" y="1256472"/>
                </a:lnTo>
                <a:lnTo>
                  <a:pt x="8260681" y="1251349"/>
                </a:lnTo>
                <a:cubicBezTo>
                  <a:pt x="8260538" y="1249784"/>
                  <a:pt x="8260397" y="1248219"/>
                  <a:pt x="8260254" y="1246654"/>
                </a:cubicBezTo>
                <a:lnTo>
                  <a:pt x="8259400" y="1242812"/>
                </a:lnTo>
                <a:lnTo>
                  <a:pt x="8259400" y="1234274"/>
                </a:lnTo>
                <a:lnTo>
                  <a:pt x="8257693" y="1224028"/>
                </a:lnTo>
                <a:lnTo>
                  <a:pt x="8255985" y="1216771"/>
                </a:lnTo>
                <a:lnTo>
                  <a:pt x="8252996" y="1209089"/>
                </a:lnTo>
                <a:lnTo>
                  <a:pt x="8251716" y="1205246"/>
                </a:lnTo>
                <a:lnTo>
                  <a:pt x="8250435" y="1200977"/>
                </a:lnTo>
                <a:lnTo>
                  <a:pt x="8249581" y="1195427"/>
                </a:lnTo>
                <a:lnTo>
                  <a:pt x="8248727" y="1188598"/>
                </a:lnTo>
                <a:lnTo>
                  <a:pt x="8248728" y="1182621"/>
                </a:lnTo>
                <a:lnTo>
                  <a:pt x="8248727" y="1178352"/>
                </a:lnTo>
                <a:cubicBezTo>
                  <a:pt x="8248585" y="1177072"/>
                  <a:pt x="8248443" y="1175790"/>
                  <a:pt x="8248300" y="1174510"/>
                </a:cubicBezTo>
                <a:lnTo>
                  <a:pt x="8247022" y="1168107"/>
                </a:lnTo>
                <a:lnTo>
                  <a:pt x="8238483" y="1131821"/>
                </a:lnTo>
                <a:lnTo>
                  <a:pt x="8236775" y="1121576"/>
                </a:lnTo>
                <a:lnTo>
                  <a:pt x="8235068" y="1114320"/>
                </a:lnTo>
                <a:lnTo>
                  <a:pt x="8232079" y="1106636"/>
                </a:lnTo>
                <a:lnTo>
                  <a:pt x="8229518" y="1097243"/>
                </a:lnTo>
                <a:lnTo>
                  <a:pt x="8227811" y="1089560"/>
                </a:lnTo>
                <a:lnTo>
                  <a:pt x="8226956" y="1086999"/>
                </a:lnTo>
                <a:lnTo>
                  <a:pt x="8226104" y="1084865"/>
                </a:lnTo>
                <a:lnTo>
                  <a:pt x="8223968" y="1080595"/>
                </a:lnTo>
                <a:lnTo>
                  <a:pt x="8222261" y="1074619"/>
                </a:lnTo>
                <a:cubicBezTo>
                  <a:pt x="8222117" y="1073481"/>
                  <a:pt x="8221976" y="1072343"/>
                  <a:pt x="8221833" y="1071204"/>
                </a:cubicBezTo>
                <a:lnTo>
                  <a:pt x="8220979" y="1067789"/>
                </a:lnTo>
                <a:lnTo>
                  <a:pt x="8220554" y="1061813"/>
                </a:lnTo>
                <a:lnTo>
                  <a:pt x="8218847" y="1051994"/>
                </a:lnTo>
                <a:lnTo>
                  <a:pt x="8215857" y="1045165"/>
                </a:lnTo>
                <a:lnTo>
                  <a:pt x="8213296" y="1037908"/>
                </a:lnTo>
                <a:lnTo>
                  <a:pt x="8210734" y="1026808"/>
                </a:lnTo>
                <a:lnTo>
                  <a:pt x="8209882" y="1019978"/>
                </a:lnTo>
                <a:lnTo>
                  <a:pt x="8209027" y="1017844"/>
                </a:lnTo>
                <a:lnTo>
                  <a:pt x="8207746" y="1015709"/>
                </a:lnTo>
                <a:lnTo>
                  <a:pt x="8205612" y="1010586"/>
                </a:lnTo>
                <a:lnTo>
                  <a:pt x="8203051" y="1001622"/>
                </a:lnTo>
                <a:lnTo>
                  <a:pt x="8201343" y="992658"/>
                </a:lnTo>
                <a:lnTo>
                  <a:pt x="8199637" y="984974"/>
                </a:lnTo>
                <a:lnTo>
                  <a:pt x="8198355" y="983267"/>
                </a:lnTo>
                <a:lnTo>
                  <a:pt x="8197075" y="981131"/>
                </a:lnTo>
                <a:lnTo>
                  <a:pt x="8195368" y="976436"/>
                </a:lnTo>
                <a:lnTo>
                  <a:pt x="8193660" y="966618"/>
                </a:lnTo>
                <a:lnTo>
                  <a:pt x="8191524" y="957225"/>
                </a:lnTo>
                <a:lnTo>
                  <a:pt x="8189817" y="950823"/>
                </a:lnTo>
                <a:lnTo>
                  <a:pt x="8188536" y="949115"/>
                </a:lnTo>
                <a:lnTo>
                  <a:pt x="8186830" y="946981"/>
                </a:lnTo>
                <a:lnTo>
                  <a:pt x="8185122" y="942286"/>
                </a:lnTo>
                <a:lnTo>
                  <a:pt x="8183415" y="932467"/>
                </a:lnTo>
                <a:lnTo>
                  <a:pt x="8182133" y="923076"/>
                </a:lnTo>
                <a:lnTo>
                  <a:pt x="8180427" y="917526"/>
                </a:lnTo>
                <a:lnTo>
                  <a:pt x="8179145" y="915391"/>
                </a:lnTo>
                <a:lnTo>
                  <a:pt x="8177864" y="912831"/>
                </a:lnTo>
                <a:lnTo>
                  <a:pt x="8175303" y="907281"/>
                </a:lnTo>
                <a:lnTo>
                  <a:pt x="8173596" y="898317"/>
                </a:lnTo>
                <a:lnTo>
                  <a:pt x="8172315" y="888925"/>
                </a:lnTo>
                <a:lnTo>
                  <a:pt x="8170180" y="883376"/>
                </a:lnTo>
                <a:lnTo>
                  <a:pt x="8168901" y="880815"/>
                </a:lnTo>
                <a:lnTo>
                  <a:pt x="8167619" y="878680"/>
                </a:lnTo>
                <a:lnTo>
                  <a:pt x="8165911" y="873131"/>
                </a:lnTo>
                <a:lnTo>
                  <a:pt x="8164631" y="863740"/>
                </a:lnTo>
                <a:lnTo>
                  <a:pt x="8162923" y="853920"/>
                </a:lnTo>
                <a:lnTo>
                  <a:pt x="8161643" y="850506"/>
                </a:lnTo>
                <a:lnTo>
                  <a:pt x="8161216" y="850079"/>
                </a:lnTo>
                <a:lnTo>
                  <a:pt x="8159082" y="846664"/>
                </a:lnTo>
                <a:lnTo>
                  <a:pt x="8156947" y="840260"/>
                </a:lnTo>
                <a:lnTo>
                  <a:pt x="8156093" y="834285"/>
                </a:lnTo>
                <a:lnTo>
                  <a:pt x="8155240" y="828734"/>
                </a:lnTo>
                <a:lnTo>
                  <a:pt x="8153107" y="821904"/>
                </a:lnTo>
                <a:lnTo>
                  <a:pt x="8151397" y="818063"/>
                </a:lnTo>
                <a:lnTo>
                  <a:pt x="8149690" y="815928"/>
                </a:lnTo>
                <a:lnTo>
                  <a:pt x="8147982" y="812512"/>
                </a:lnTo>
                <a:lnTo>
                  <a:pt x="8146702" y="806964"/>
                </a:lnTo>
                <a:lnTo>
                  <a:pt x="8145422" y="800988"/>
                </a:lnTo>
                <a:lnTo>
                  <a:pt x="8145423" y="796718"/>
                </a:lnTo>
                <a:lnTo>
                  <a:pt x="8145422" y="793304"/>
                </a:lnTo>
                <a:lnTo>
                  <a:pt x="8142860" y="787754"/>
                </a:lnTo>
                <a:lnTo>
                  <a:pt x="8135175" y="762568"/>
                </a:lnTo>
                <a:lnTo>
                  <a:pt x="8134750" y="757872"/>
                </a:lnTo>
                <a:lnTo>
                  <a:pt x="8133042" y="754457"/>
                </a:lnTo>
                <a:lnTo>
                  <a:pt x="8117247" y="703658"/>
                </a:lnTo>
                <a:lnTo>
                  <a:pt x="8114687" y="697681"/>
                </a:lnTo>
                <a:lnTo>
                  <a:pt x="8112978" y="695121"/>
                </a:lnTo>
                <a:lnTo>
                  <a:pt x="8111698" y="692986"/>
                </a:lnTo>
                <a:lnTo>
                  <a:pt x="8109991" y="688717"/>
                </a:lnTo>
                <a:lnTo>
                  <a:pt x="8105296" y="671641"/>
                </a:lnTo>
                <a:lnTo>
                  <a:pt x="8102733" y="667799"/>
                </a:lnTo>
                <a:lnTo>
                  <a:pt x="8101453" y="665666"/>
                </a:lnTo>
                <a:lnTo>
                  <a:pt x="8100598" y="662676"/>
                </a:lnTo>
                <a:lnTo>
                  <a:pt x="8098465" y="656700"/>
                </a:lnTo>
                <a:lnTo>
                  <a:pt x="8098038" y="655419"/>
                </a:lnTo>
                <a:lnTo>
                  <a:pt x="8098037" y="654139"/>
                </a:lnTo>
                <a:lnTo>
                  <a:pt x="8098037" y="653286"/>
                </a:lnTo>
                <a:lnTo>
                  <a:pt x="8097612" y="652004"/>
                </a:lnTo>
                <a:lnTo>
                  <a:pt x="8086511" y="623830"/>
                </a:lnTo>
                <a:lnTo>
                  <a:pt x="8084804" y="619989"/>
                </a:lnTo>
                <a:lnTo>
                  <a:pt x="8083097" y="617000"/>
                </a:lnTo>
                <a:lnTo>
                  <a:pt x="8082242" y="615721"/>
                </a:lnTo>
                <a:lnTo>
                  <a:pt x="8082243" y="614865"/>
                </a:lnTo>
                <a:lnTo>
                  <a:pt x="8054923" y="544003"/>
                </a:lnTo>
                <a:lnTo>
                  <a:pt x="8054069" y="543149"/>
                </a:lnTo>
                <a:lnTo>
                  <a:pt x="8053642" y="541869"/>
                </a:lnTo>
                <a:lnTo>
                  <a:pt x="8033151" y="488508"/>
                </a:lnTo>
                <a:lnTo>
                  <a:pt x="8030590" y="483385"/>
                </a:lnTo>
                <a:lnTo>
                  <a:pt x="8028456" y="479116"/>
                </a:lnTo>
                <a:lnTo>
                  <a:pt x="8025893" y="474421"/>
                </a:lnTo>
                <a:lnTo>
                  <a:pt x="8023334" y="467591"/>
                </a:lnTo>
                <a:lnTo>
                  <a:pt x="8020346" y="457346"/>
                </a:lnTo>
                <a:lnTo>
                  <a:pt x="8015650" y="447101"/>
                </a:lnTo>
                <a:lnTo>
                  <a:pt x="8011381" y="437282"/>
                </a:lnTo>
                <a:lnTo>
                  <a:pt x="8007112" y="427037"/>
                </a:lnTo>
                <a:lnTo>
                  <a:pt x="8005404" y="420207"/>
                </a:lnTo>
                <a:lnTo>
                  <a:pt x="8003269" y="412950"/>
                </a:lnTo>
                <a:lnTo>
                  <a:pt x="8001989" y="409962"/>
                </a:lnTo>
                <a:lnTo>
                  <a:pt x="8000709" y="408681"/>
                </a:lnTo>
                <a:lnTo>
                  <a:pt x="7998148" y="405265"/>
                </a:lnTo>
                <a:lnTo>
                  <a:pt x="7994306" y="390325"/>
                </a:lnTo>
                <a:lnTo>
                  <a:pt x="7991743" y="386057"/>
                </a:lnTo>
                <a:lnTo>
                  <a:pt x="7990464" y="383495"/>
                </a:lnTo>
                <a:lnTo>
                  <a:pt x="7988756" y="380080"/>
                </a:lnTo>
                <a:lnTo>
                  <a:pt x="7986195" y="374104"/>
                </a:lnTo>
                <a:lnTo>
                  <a:pt x="7984914" y="369408"/>
                </a:lnTo>
                <a:lnTo>
                  <a:pt x="7983208" y="365993"/>
                </a:lnTo>
                <a:lnTo>
                  <a:pt x="7974242" y="342087"/>
                </a:lnTo>
                <a:lnTo>
                  <a:pt x="7969973" y="334404"/>
                </a:lnTo>
                <a:lnTo>
                  <a:pt x="7968266" y="330135"/>
                </a:lnTo>
                <a:lnTo>
                  <a:pt x="7968266" y="328428"/>
                </a:lnTo>
                <a:cubicBezTo>
                  <a:pt x="7968407" y="327715"/>
                  <a:pt x="7968551" y="327004"/>
                  <a:pt x="7968692" y="326292"/>
                </a:cubicBezTo>
                <a:lnTo>
                  <a:pt x="7970826" y="322877"/>
                </a:lnTo>
                <a:lnTo>
                  <a:pt x="7972961" y="318181"/>
                </a:lnTo>
                <a:lnTo>
                  <a:pt x="7985768" y="298118"/>
                </a:lnTo>
                <a:lnTo>
                  <a:pt x="7987476" y="294704"/>
                </a:lnTo>
                <a:lnTo>
                  <a:pt x="7988755" y="293423"/>
                </a:lnTo>
                <a:lnTo>
                  <a:pt x="7990036" y="292142"/>
                </a:lnTo>
                <a:lnTo>
                  <a:pt x="7993024" y="288726"/>
                </a:lnTo>
                <a:lnTo>
                  <a:pt x="8001136" y="281897"/>
                </a:lnTo>
                <a:lnTo>
                  <a:pt x="8001988" y="281043"/>
                </a:lnTo>
                <a:lnTo>
                  <a:pt x="8002417" y="280616"/>
                </a:lnTo>
                <a:lnTo>
                  <a:pt x="8071998" y="228537"/>
                </a:lnTo>
                <a:lnTo>
                  <a:pt x="8087366" y="219145"/>
                </a:lnTo>
                <a:lnTo>
                  <a:pt x="8102307" y="210607"/>
                </a:lnTo>
                <a:lnTo>
                  <a:pt x="8117248" y="203777"/>
                </a:lnTo>
                <a:lnTo>
                  <a:pt x="8133042" y="197801"/>
                </a:lnTo>
                <a:lnTo>
                  <a:pt x="8149264" y="193105"/>
                </a:lnTo>
                <a:lnTo>
                  <a:pt x="8164631" y="188409"/>
                </a:lnTo>
                <a:lnTo>
                  <a:pt x="8181707" y="184141"/>
                </a:lnTo>
                <a:lnTo>
                  <a:pt x="8197502" y="179871"/>
                </a:lnTo>
                <a:lnTo>
                  <a:pt x="8213723" y="176457"/>
                </a:lnTo>
                <a:lnTo>
                  <a:pt x="8226956" y="173895"/>
                </a:lnTo>
                <a:lnTo>
                  <a:pt x="8238483" y="171761"/>
                </a:lnTo>
                <a:lnTo>
                  <a:pt x="8249581" y="170479"/>
                </a:lnTo>
                <a:lnTo>
                  <a:pt x="8260254" y="168346"/>
                </a:lnTo>
                <a:lnTo>
                  <a:pt x="8271778" y="167066"/>
                </a:lnTo>
                <a:lnTo>
                  <a:pt x="8285013" y="164931"/>
                </a:lnTo>
                <a:lnTo>
                  <a:pt x="8300381" y="162796"/>
                </a:lnTo>
                <a:lnTo>
                  <a:pt x="8326847" y="158954"/>
                </a:lnTo>
                <a:lnTo>
                  <a:pt x="8354596" y="155540"/>
                </a:lnTo>
                <a:lnTo>
                  <a:pt x="8381915" y="153405"/>
                </a:lnTo>
                <a:lnTo>
                  <a:pt x="8410944" y="151271"/>
                </a:lnTo>
                <a:lnTo>
                  <a:pt x="8439970" y="150844"/>
                </a:lnTo>
                <a:lnTo>
                  <a:pt x="8468573" y="150844"/>
                </a:lnTo>
                <a:lnTo>
                  <a:pt x="8497602" y="151271"/>
                </a:lnTo>
                <a:lnTo>
                  <a:pt x="8527056" y="152552"/>
                </a:lnTo>
                <a:lnTo>
                  <a:pt x="8584684" y="155540"/>
                </a:lnTo>
                <a:lnTo>
                  <a:pt x="8600053" y="155539"/>
                </a:lnTo>
                <a:lnTo>
                  <a:pt x="8614141" y="155966"/>
                </a:lnTo>
                <a:lnTo>
                  <a:pt x="8627373" y="156820"/>
                </a:lnTo>
                <a:lnTo>
                  <a:pt x="8641460" y="158100"/>
                </a:lnTo>
                <a:lnTo>
                  <a:pt x="8913811" y="188410"/>
                </a:lnTo>
                <a:lnTo>
                  <a:pt x="8944975" y="193531"/>
                </a:lnTo>
                <a:lnTo>
                  <a:pt x="8976137" y="199082"/>
                </a:lnTo>
                <a:lnTo>
                  <a:pt x="9007300" y="205911"/>
                </a:lnTo>
                <a:lnTo>
                  <a:pt x="9038461" y="212743"/>
                </a:lnTo>
                <a:lnTo>
                  <a:pt x="9069198" y="220853"/>
                </a:lnTo>
                <a:lnTo>
                  <a:pt x="9100360" y="228537"/>
                </a:lnTo>
                <a:lnTo>
                  <a:pt x="9131096" y="236647"/>
                </a:lnTo>
                <a:lnTo>
                  <a:pt x="9161831" y="245612"/>
                </a:lnTo>
                <a:lnTo>
                  <a:pt x="9185310" y="252441"/>
                </a:lnTo>
                <a:lnTo>
                  <a:pt x="9208362" y="259272"/>
                </a:lnTo>
                <a:lnTo>
                  <a:pt x="9231840" y="266956"/>
                </a:lnTo>
                <a:lnTo>
                  <a:pt x="9255318" y="274213"/>
                </a:lnTo>
                <a:lnTo>
                  <a:pt x="9278798" y="281897"/>
                </a:lnTo>
                <a:lnTo>
                  <a:pt x="9301850" y="290007"/>
                </a:lnTo>
                <a:lnTo>
                  <a:pt x="9324901" y="298117"/>
                </a:lnTo>
                <a:lnTo>
                  <a:pt x="9347953" y="306229"/>
                </a:lnTo>
                <a:lnTo>
                  <a:pt x="9381676" y="318609"/>
                </a:lnTo>
                <a:lnTo>
                  <a:pt x="9414547" y="330988"/>
                </a:lnTo>
                <a:lnTo>
                  <a:pt x="9447416" y="343795"/>
                </a:lnTo>
                <a:lnTo>
                  <a:pt x="9480714" y="357028"/>
                </a:lnTo>
                <a:lnTo>
                  <a:pt x="9513584" y="370688"/>
                </a:lnTo>
                <a:lnTo>
                  <a:pt x="9546026" y="384776"/>
                </a:lnTo>
                <a:lnTo>
                  <a:pt x="9578470" y="399717"/>
                </a:lnTo>
                <a:lnTo>
                  <a:pt x="9610487" y="415512"/>
                </a:lnTo>
                <a:lnTo>
                  <a:pt x="9634391" y="427038"/>
                </a:lnTo>
                <a:lnTo>
                  <a:pt x="9654881" y="438136"/>
                </a:lnTo>
                <a:lnTo>
                  <a:pt x="9674518" y="447528"/>
                </a:lnTo>
                <a:lnTo>
                  <a:pt x="9692875" y="457346"/>
                </a:lnTo>
                <a:lnTo>
                  <a:pt x="9711231" y="466737"/>
                </a:lnTo>
                <a:lnTo>
                  <a:pt x="9730441" y="476983"/>
                </a:lnTo>
                <a:lnTo>
                  <a:pt x="9750931" y="489362"/>
                </a:lnTo>
                <a:lnTo>
                  <a:pt x="9774408" y="503022"/>
                </a:lnTo>
                <a:lnTo>
                  <a:pt x="9793619" y="514122"/>
                </a:lnTo>
                <a:lnTo>
                  <a:pt x="9813256" y="524793"/>
                </a:lnTo>
                <a:lnTo>
                  <a:pt x="9832037" y="536319"/>
                </a:lnTo>
                <a:lnTo>
                  <a:pt x="9851248" y="548698"/>
                </a:lnTo>
                <a:lnTo>
                  <a:pt x="9984436" y="637065"/>
                </a:lnTo>
                <a:lnTo>
                  <a:pt x="9988705" y="640479"/>
                </a:lnTo>
                <a:lnTo>
                  <a:pt x="9992972" y="643894"/>
                </a:lnTo>
                <a:lnTo>
                  <a:pt x="9997668" y="647309"/>
                </a:lnTo>
                <a:lnTo>
                  <a:pt x="10002793" y="650724"/>
                </a:lnTo>
                <a:lnTo>
                  <a:pt x="10111220" y="731832"/>
                </a:lnTo>
                <a:lnTo>
                  <a:pt x="10112927" y="733112"/>
                </a:lnTo>
                <a:lnTo>
                  <a:pt x="10114208" y="734393"/>
                </a:lnTo>
                <a:lnTo>
                  <a:pt x="10331919" y="931186"/>
                </a:lnTo>
                <a:lnTo>
                  <a:pt x="10334052" y="933322"/>
                </a:lnTo>
                <a:lnTo>
                  <a:pt x="10335760" y="935455"/>
                </a:lnTo>
                <a:lnTo>
                  <a:pt x="10379730" y="979852"/>
                </a:lnTo>
                <a:lnTo>
                  <a:pt x="10381438" y="981558"/>
                </a:lnTo>
                <a:lnTo>
                  <a:pt x="10383997" y="983267"/>
                </a:lnTo>
                <a:lnTo>
                  <a:pt x="10405770" y="1007172"/>
                </a:lnTo>
                <a:lnTo>
                  <a:pt x="10407477" y="1008879"/>
                </a:lnTo>
                <a:lnTo>
                  <a:pt x="10409184" y="1011014"/>
                </a:lnTo>
                <a:lnTo>
                  <a:pt x="10517186" y="1150604"/>
                </a:lnTo>
                <a:lnTo>
                  <a:pt x="10521029" y="1154446"/>
                </a:lnTo>
                <a:lnTo>
                  <a:pt x="10524016" y="1159997"/>
                </a:lnTo>
                <a:lnTo>
                  <a:pt x="10555178" y="1201831"/>
                </a:lnTo>
                <a:lnTo>
                  <a:pt x="10556886" y="1203538"/>
                </a:lnTo>
                <a:lnTo>
                  <a:pt x="10558594" y="1206526"/>
                </a:lnTo>
                <a:lnTo>
                  <a:pt x="10569692" y="1222321"/>
                </a:lnTo>
                <a:lnTo>
                  <a:pt x="10570120" y="1222749"/>
                </a:lnTo>
                <a:lnTo>
                  <a:pt x="10570119" y="1224029"/>
                </a:lnTo>
                <a:lnTo>
                  <a:pt x="10570974" y="1224882"/>
                </a:lnTo>
                <a:lnTo>
                  <a:pt x="10571400" y="1225737"/>
                </a:lnTo>
                <a:lnTo>
                  <a:pt x="10593598" y="1256898"/>
                </a:lnTo>
                <a:lnTo>
                  <a:pt x="10594025" y="1257752"/>
                </a:lnTo>
                <a:lnTo>
                  <a:pt x="10594878" y="1259033"/>
                </a:lnTo>
                <a:lnTo>
                  <a:pt x="10618358" y="1291904"/>
                </a:lnTo>
                <a:lnTo>
                  <a:pt x="10620492" y="1294464"/>
                </a:lnTo>
                <a:lnTo>
                  <a:pt x="10621346" y="1295746"/>
                </a:lnTo>
                <a:lnTo>
                  <a:pt x="10622626" y="1296599"/>
                </a:lnTo>
                <a:lnTo>
                  <a:pt x="10626041" y="1297453"/>
                </a:lnTo>
                <a:lnTo>
                  <a:pt x="10626041" y="1304710"/>
                </a:lnTo>
                <a:lnTo>
                  <a:pt x="10624762" y="1308978"/>
                </a:lnTo>
                <a:lnTo>
                  <a:pt x="10624334" y="1309405"/>
                </a:lnTo>
                <a:lnTo>
                  <a:pt x="10622625" y="1310686"/>
                </a:lnTo>
                <a:lnTo>
                  <a:pt x="10620065" y="1311539"/>
                </a:lnTo>
                <a:lnTo>
                  <a:pt x="10617077" y="1312820"/>
                </a:lnTo>
                <a:lnTo>
                  <a:pt x="10608540" y="1315808"/>
                </a:lnTo>
                <a:lnTo>
                  <a:pt x="10599575" y="1318370"/>
                </a:lnTo>
                <a:lnTo>
                  <a:pt x="10500538" y="1353802"/>
                </a:lnTo>
                <a:lnTo>
                  <a:pt x="10456141" y="1368314"/>
                </a:lnTo>
                <a:lnTo>
                  <a:pt x="10411746" y="1381121"/>
                </a:lnTo>
                <a:lnTo>
                  <a:pt x="10366496" y="1392648"/>
                </a:lnTo>
                <a:lnTo>
                  <a:pt x="10321674" y="1404600"/>
                </a:lnTo>
                <a:lnTo>
                  <a:pt x="10275997" y="1414846"/>
                </a:lnTo>
                <a:lnTo>
                  <a:pt x="10230321" y="1424236"/>
                </a:lnTo>
                <a:lnTo>
                  <a:pt x="10185071" y="1433628"/>
                </a:lnTo>
                <a:lnTo>
                  <a:pt x="10139394" y="1442166"/>
                </a:lnTo>
                <a:lnTo>
                  <a:pt x="10092864" y="1451557"/>
                </a:lnTo>
                <a:lnTo>
                  <a:pt x="10045053" y="1460523"/>
                </a:lnTo>
                <a:lnTo>
                  <a:pt x="9998523" y="1469487"/>
                </a:lnTo>
                <a:lnTo>
                  <a:pt x="9951138" y="1478025"/>
                </a:lnTo>
                <a:lnTo>
                  <a:pt x="9903328" y="1486989"/>
                </a:lnTo>
                <a:lnTo>
                  <a:pt x="9856798" y="1495100"/>
                </a:lnTo>
                <a:lnTo>
                  <a:pt x="9808987" y="1503636"/>
                </a:lnTo>
                <a:lnTo>
                  <a:pt x="9761603" y="1510894"/>
                </a:lnTo>
                <a:lnTo>
                  <a:pt x="9738977" y="1515163"/>
                </a:lnTo>
                <a:lnTo>
                  <a:pt x="9701839" y="1521139"/>
                </a:lnTo>
                <a:lnTo>
                  <a:pt x="9654881" y="1528824"/>
                </a:lnTo>
                <a:lnTo>
                  <a:pt x="9603229" y="1537787"/>
                </a:lnTo>
                <a:lnTo>
                  <a:pt x="9552857" y="1545898"/>
                </a:lnTo>
                <a:lnTo>
                  <a:pt x="9508460" y="1552729"/>
                </a:lnTo>
                <a:lnTo>
                  <a:pt x="9473882" y="1557424"/>
                </a:lnTo>
                <a:lnTo>
                  <a:pt x="9455955" y="1559559"/>
                </a:lnTo>
                <a:lnTo>
                  <a:pt x="9461503" y="1565109"/>
                </a:lnTo>
                <a:lnTo>
                  <a:pt x="9470467" y="1573219"/>
                </a:lnTo>
                <a:lnTo>
                  <a:pt x="9482420" y="1582184"/>
                </a:lnTo>
                <a:lnTo>
                  <a:pt x="9495654" y="1591575"/>
                </a:lnTo>
                <a:lnTo>
                  <a:pt x="9522548" y="1610785"/>
                </a:lnTo>
                <a:lnTo>
                  <a:pt x="9540904" y="1622311"/>
                </a:lnTo>
                <a:lnTo>
                  <a:pt x="9631403" y="1676098"/>
                </a:lnTo>
                <a:lnTo>
                  <a:pt x="9643356" y="1682501"/>
                </a:lnTo>
                <a:lnTo>
                  <a:pt x="9655308" y="1688478"/>
                </a:lnTo>
                <a:lnTo>
                  <a:pt x="9667260" y="1694027"/>
                </a:lnTo>
                <a:lnTo>
                  <a:pt x="9680067" y="1700857"/>
                </a:lnTo>
                <a:lnTo>
                  <a:pt x="9699278" y="1710249"/>
                </a:lnTo>
                <a:lnTo>
                  <a:pt x="9717205" y="1719213"/>
                </a:lnTo>
                <a:lnTo>
                  <a:pt x="9735990" y="1727324"/>
                </a:lnTo>
                <a:lnTo>
                  <a:pt x="9755626" y="1734154"/>
                </a:lnTo>
                <a:lnTo>
                  <a:pt x="9832038" y="1764463"/>
                </a:lnTo>
                <a:lnTo>
                  <a:pt x="9845698" y="1769158"/>
                </a:lnTo>
                <a:lnTo>
                  <a:pt x="9858504" y="1773855"/>
                </a:lnTo>
                <a:lnTo>
                  <a:pt x="9872164" y="1778124"/>
                </a:lnTo>
                <a:lnTo>
                  <a:pt x="9886252" y="1782819"/>
                </a:lnTo>
                <a:lnTo>
                  <a:pt x="9906316" y="1789649"/>
                </a:lnTo>
                <a:lnTo>
                  <a:pt x="9926805" y="1796479"/>
                </a:lnTo>
                <a:lnTo>
                  <a:pt x="9947297" y="1803309"/>
                </a:lnTo>
                <a:lnTo>
                  <a:pt x="9967359" y="1810139"/>
                </a:lnTo>
                <a:lnTo>
                  <a:pt x="9987424" y="1816116"/>
                </a:lnTo>
                <a:lnTo>
                  <a:pt x="10007488" y="1822945"/>
                </a:lnTo>
                <a:lnTo>
                  <a:pt x="10027977" y="1829349"/>
                </a:lnTo>
                <a:lnTo>
                  <a:pt x="10047614" y="1835325"/>
                </a:lnTo>
                <a:lnTo>
                  <a:pt x="10064263" y="1839594"/>
                </a:lnTo>
                <a:lnTo>
                  <a:pt x="10091582" y="1846851"/>
                </a:lnTo>
                <a:lnTo>
                  <a:pt x="10126161" y="1856669"/>
                </a:lnTo>
                <a:lnTo>
                  <a:pt x="10164154" y="1866915"/>
                </a:lnTo>
                <a:lnTo>
                  <a:pt x="10202147" y="1876306"/>
                </a:lnTo>
                <a:lnTo>
                  <a:pt x="10235016" y="1884417"/>
                </a:lnTo>
                <a:lnTo>
                  <a:pt x="10259775" y="1890820"/>
                </a:lnTo>
                <a:lnTo>
                  <a:pt x="10273008" y="1892527"/>
                </a:lnTo>
                <a:lnTo>
                  <a:pt x="10272155" y="1897651"/>
                </a:lnTo>
                <a:lnTo>
                  <a:pt x="10270448" y="1902346"/>
                </a:lnTo>
                <a:lnTo>
                  <a:pt x="10268741" y="1906189"/>
                </a:lnTo>
                <a:lnTo>
                  <a:pt x="10267032" y="1910457"/>
                </a:lnTo>
                <a:lnTo>
                  <a:pt x="10261484" y="1918141"/>
                </a:lnTo>
                <a:lnTo>
                  <a:pt x="10255933" y="1924970"/>
                </a:lnTo>
                <a:lnTo>
                  <a:pt x="10152627" y="2063281"/>
                </a:lnTo>
                <a:lnTo>
                  <a:pt x="10152201" y="2064135"/>
                </a:lnTo>
                <a:lnTo>
                  <a:pt x="10151347" y="2064989"/>
                </a:lnTo>
                <a:lnTo>
                  <a:pt x="10121465" y="2102554"/>
                </a:lnTo>
                <a:lnTo>
                  <a:pt x="10121038" y="2104263"/>
                </a:lnTo>
                <a:lnTo>
                  <a:pt x="10119757" y="2105969"/>
                </a:lnTo>
                <a:lnTo>
                  <a:pt x="10109939" y="2117923"/>
                </a:lnTo>
                <a:lnTo>
                  <a:pt x="10099267" y="2129875"/>
                </a:lnTo>
                <a:lnTo>
                  <a:pt x="10088595" y="2140548"/>
                </a:lnTo>
                <a:lnTo>
                  <a:pt x="10077496" y="2152073"/>
                </a:lnTo>
                <a:lnTo>
                  <a:pt x="10010903" y="2222082"/>
                </a:lnTo>
                <a:lnTo>
                  <a:pt x="10009195" y="2224643"/>
                </a:lnTo>
                <a:lnTo>
                  <a:pt x="10006207" y="2227205"/>
                </a:lnTo>
                <a:lnTo>
                  <a:pt x="9992547" y="2240438"/>
                </a:lnTo>
                <a:lnTo>
                  <a:pt x="9991693" y="2240865"/>
                </a:lnTo>
                <a:lnTo>
                  <a:pt x="9991266" y="2241718"/>
                </a:lnTo>
                <a:lnTo>
                  <a:pt x="9976750" y="2256660"/>
                </a:lnTo>
                <a:lnTo>
                  <a:pt x="9974190" y="2259220"/>
                </a:lnTo>
                <a:lnTo>
                  <a:pt x="9971202" y="2262209"/>
                </a:lnTo>
                <a:lnTo>
                  <a:pt x="9763737" y="2441928"/>
                </a:lnTo>
                <a:lnTo>
                  <a:pt x="9750931" y="2451318"/>
                </a:lnTo>
                <a:lnTo>
                  <a:pt x="9737269" y="2460710"/>
                </a:lnTo>
                <a:lnTo>
                  <a:pt x="9723183" y="2470528"/>
                </a:lnTo>
                <a:lnTo>
                  <a:pt x="9709950" y="2480773"/>
                </a:lnTo>
                <a:lnTo>
                  <a:pt x="9703546" y="2486322"/>
                </a:lnTo>
                <a:lnTo>
                  <a:pt x="9696716" y="2490164"/>
                </a:lnTo>
                <a:lnTo>
                  <a:pt x="9690740" y="2494434"/>
                </a:lnTo>
                <a:lnTo>
                  <a:pt x="9684335" y="2499130"/>
                </a:lnTo>
                <a:lnTo>
                  <a:pt x="9677080" y="2503825"/>
                </a:lnTo>
                <a:lnTo>
                  <a:pt x="9669822" y="2508521"/>
                </a:lnTo>
                <a:lnTo>
                  <a:pt x="9603229" y="2552916"/>
                </a:lnTo>
                <a:lnTo>
                  <a:pt x="9589996" y="2561881"/>
                </a:lnTo>
                <a:lnTo>
                  <a:pt x="9576335" y="2570846"/>
                </a:lnTo>
                <a:lnTo>
                  <a:pt x="9561822" y="2579810"/>
                </a:lnTo>
                <a:lnTo>
                  <a:pt x="9547733" y="2587921"/>
                </a:lnTo>
                <a:lnTo>
                  <a:pt x="9532793" y="2596032"/>
                </a:lnTo>
                <a:lnTo>
                  <a:pt x="9518280" y="2604142"/>
                </a:lnTo>
                <a:lnTo>
                  <a:pt x="9504191" y="2612681"/>
                </a:lnTo>
                <a:lnTo>
                  <a:pt x="9489677" y="2620791"/>
                </a:lnTo>
                <a:lnTo>
                  <a:pt x="9461930" y="2637013"/>
                </a:lnTo>
                <a:lnTo>
                  <a:pt x="9453819" y="2640428"/>
                </a:lnTo>
                <a:lnTo>
                  <a:pt x="9445709" y="2644697"/>
                </a:lnTo>
                <a:lnTo>
                  <a:pt x="9439305" y="2648112"/>
                </a:lnTo>
                <a:lnTo>
                  <a:pt x="9432475" y="2651526"/>
                </a:lnTo>
                <a:lnTo>
                  <a:pt x="9197689" y="2755259"/>
                </a:lnTo>
                <a:lnTo>
                  <a:pt x="9166100" y="2765931"/>
                </a:lnTo>
                <a:lnTo>
                  <a:pt x="9134512" y="2776176"/>
                </a:lnTo>
                <a:lnTo>
                  <a:pt x="9102921" y="2786421"/>
                </a:lnTo>
                <a:lnTo>
                  <a:pt x="9070906" y="2796240"/>
                </a:lnTo>
                <a:lnTo>
                  <a:pt x="9039743" y="2805632"/>
                </a:lnTo>
                <a:lnTo>
                  <a:pt x="9007299" y="2813742"/>
                </a:lnTo>
                <a:lnTo>
                  <a:pt x="8975710" y="2822281"/>
                </a:lnTo>
                <a:lnTo>
                  <a:pt x="8942413" y="2829538"/>
                </a:lnTo>
                <a:lnTo>
                  <a:pt x="8797272" y="2860272"/>
                </a:lnTo>
                <a:lnTo>
                  <a:pt x="8759280" y="2866676"/>
                </a:lnTo>
                <a:lnTo>
                  <a:pt x="8720434" y="2872652"/>
                </a:lnTo>
                <a:lnTo>
                  <a:pt x="8681161" y="2878202"/>
                </a:lnTo>
                <a:lnTo>
                  <a:pt x="8641460" y="2882897"/>
                </a:lnTo>
                <a:lnTo>
                  <a:pt x="8601761" y="2887167"/>
                </a:lnTo>
                <a:lnTo>
                  <a:pt x="8562487" y="2890582"/>
                </a:lnTo>
                <a:lnTo>
                  <a:pt x="8522786" y="2893142"/>
                </a:lnTo>
                <a:lnTo>
                  <a:pt x="8484368" y="2895277"/>
                </a:lnTo>
                <a:lnTo>
                  <a:pt x="8444667" y="2898692"/>
                </a:lnTo>
                <a:lnTo>
                  <a:pt x="8423750" y="2899973"/>
                </a:lnTo>
                <a:lnTo>
                  <a:pt x="8400698" y="2900827"/>
                </a:lnTo>
                <a:lnTo>
                  <a:pt x="8378072" y="2900826"/>
                </a:lnTo>
                <a:lnTo>
                  <a:pt x="8356302" y="2900826"/>
                </a:lnTo>
                <a:lnTo>
                  <a:pt x="8344350" y="2900827"/>
                </a:lnTo>
                <a:lnTo>
                  <a:pt x="8334104" y="2899119"/>
                </a:lnTo>
                <a:lnTo>
                  <a:pt x="8325140" y="2898692"/>
                </a:lnTo>
                <a:lnTo>
                  <a:pt x="8313613" y="2897838"/>
                </a:lnTo>
                <a:lnTo>
                  <a:pt x="8291415" y="2897411"/>
                </a:lnTo>
                <a:lnTo>
                  <a:pt x="8270498" y="2896557"/>
                </a:lnTo>
                <a:lnTo>
                  <a:pt x="8250010" y="2895704"/>
                </a:lnTo>
                <a:lnTo>
                  <a:pt x="8228237" y="2895277"/>
                </a:lnTo>
                <a:lnTo>
                  <a:pt x="8229093" y="2887167"/>
                </a:lnTo>
                <a:lnTo>
                  <a:pt x="8229518" y="2879483"/>
                </a:lnTo>
                <a:cubicBezTo>
                  <a:pt x="8229659" y="2877206"/>
                  <a:pt x="8229801" y="2874929"/>
                  <a:pt x="8229944" y="2872652"/>
                </a:cubicBezTo>
                <a:lnTo>
                  <a:pt x="8231226" y="2866676"/>
                </a:lnTo>
                <a:lnTo>
                  <a:pt x="8234213" y="2854724"/>
                </a:lnTo>
                <a:lnTo>
                  <a:pt x="8237201" y="2842770"/>
                </a:lnTo>
                <a:lnTo>
                  <a:pt x="8238483" y="2835940"/>
                </a:lnTo>
                <a:lnTo>
                  <a:pt x="8239336" y="2829110"/>
                </a:lnTo>
                <a:cubicBezTo>
                  <a:pt x="8239479" y="2826549"/>
                  <a:pt x="8239622" y="2823988"/>
                  <a:pt x="8239764" y="2821426"/>
                </a:cubicBezTo>
                <a:lnTo>
                  <a:pt x="8241043" y="2815449"/>
                </a:lnTo>
                <a:lnTo>
                  <a:pt x="8242750" y="2807766"/>
                </a:lnTo>
                <a:lnTo>
                  <a:pt x="8244032" y="2803496"/>
                </a:lnTo>
                <a:lnTo>
                  <a:pt x="8245739" y="2799655"/>
                </a:lnTo>
                <a:lnTo>
                  <a:pt x="8247447" y="2794105"/>
                </a:lnTo>
                <a:lnTo>
                  <a:pt x="8248728" y="2787275"/>
                </a:lnTo>
                <a:cubicBezTo>
                  <a:pt x="8249011" y="2784714"/>
                  <a:pt x="8249296" y="2782153"/>
                  <a:pt x="8249580" y="2779593"/>
                </a:cubicBezTo>
                <a:lnTo>
                  <a:pt x="8249581" y="2772335"/>
                </a:lnTo>
                <a:lnTo>
                  <a:pt x="8250434" y="2765931"/>
                </a:lnTo>
                <a:lnTo>
                  <a:pt x="8252568" y="2759955"/>
                </a:lnTo>
                <a:lnTo>
                  <a:pt x="8253423" y="2755259"/>
                </a:lnTo>
                <a:lnTo>
                  <a:pt x="8255557" y="2750991"/>
                </a:lnTo>
                <a:lnTo>
                  <a:pt x="8257265" y="2745441"/>
                </a:lnTo>
                <a:lnTo>
                  <a:pt x="8258546" y="2737330"/>
                </a:lnTo>
                <a:lnTo>
                  <a:pt x="8258547" y="2730500"/>
                </a:lnTo>
                <a:lnTo>
                  <a:pt x="8258547" y="2723670"/>
                </a:lnTo>
                <a:lnTo>
                  <a:pt x="8258972" y="2716413"/>
                </a:lnTo>
                <a:lnTo>
                  <a:pt x="8260253" y="2709583"/>
                </a:lnTo>
                <a:lnTo>
                  <a:pt x="8261534" y="2704460"/>
                </a:lnTo>
                <a:lnTo>
                  <a:pt x="8263241" y="2699764"/>
                </a:lnTo>
                <a:lnTo>
                  <a:pt x="8264949" y="2694215"/>
                </a:lnTo>
                <a:lnTo>
                  <a:pt x="8266656" y="2681409"/>
                </a:lnTo>
                <a:lnTo>
                  <a:pt x="8267938" y="2668603"/>
                </a:lnTo>
                <a:lnTo>
                  <a:pt x="8268791" y="2662198"/>
                </a:lnTo>
                <a:lnTo>
                  <a:pt x="8269644" y="2656222"/>
                </a:lnTo>
                <a:lnTo>
                  <a:pt x="8270926" y="2649392"/>
                </a:lnTo>
                <a:lnTo>
                  <a:pt x="8272634" y="2643416"/>
                </a:lnTo>
                <a:lnTo>
                  <a:pt x="8275193" y="2634878"/>
                </a:lnTo>
                <a:cubicBezTo>
                  <a:pt x="8275337" y="2633171"/>
                  <a:pt x="8275478" y="2631463"/>
                  <a:pt x="8275622" y="2629755"/>
                </a:cubicBezTo>
                <a:lnTo>
                  <a:pt x="8275622" y="2622926"/>
                </a:lnTo>
                <a:cubicBezTo>
                  <a:pt x="8275907" y="2619653"/>
                  <a:pt x="8276190" y="2616380"/>
                  <a:pt x="8276474" y="2613107"/>
                </a:cubicBezTo>
                <a:lnTo>
                  <a:pt x="8278610" y="2593471"/>
                </a:lnTo>
                <a:lnTo>
                  <a:pt x="8281598" y="2572126"/>
                </a:lnTo>
                <a:lnTo>
                  <a:pt x="8283732" y="2561881"/>
                </a:lnTo>
                <a:lnTo>
                  <a:pt x="8285012" y="2552490"/>
                </a:lnTo>
                <a:cubicBezTo>
                  <a:pt x="8285298" y="2549500"/>
                  <a:pt x="8285581" y="2546513"/>
                  <a:pt x="8285866" y="2543525"/>
                </a:cubicBezTo>
                <a:lnTo>
                  <a:pt x="8285867" y="2536695"/>
                </a:lnTo>
                <a:cubicBezTo>
                  <a:pt x="8286151" y="2531715"/>
                  <a:pt x="8286435" y="2526735"/>
                  <a:pt x="8286720" y="2521754"/>
                </a:cubicBezTo>
                <a:cubicBezTo>
                  <a:pt x="8286864" y="2517200"/>
                  <a:pt x="8287004" y="2512648"/>
                  <a:pt x="8287148" y="2508094"/>
                </a:cubicBezTo>
                <a:lnTo>
                  <a:pt x="8288855" y="2494860"/>
                </a:lnTo>
                <a:lnTo>
                  <a:pt x="8291415" y="2482908"/>
                </a:lnTo>
                <a:lnTo>
                  <a:pt x="8293124" y="2472662"/>
                </a:lnTo>
                <a:lnTo>
                  <a:pt x="8294832" y="2462844"/>
                </a:lnTo>
                <a:cubicBezTo>
                  <a:pt x="8295117" y="2459430"/>
                  <a:pt x="8295401" y="2456014"/>
                  <a:pt x="8295685" y="2452599"/>
                </a:cubicBezTo>
                <a:lnTo>
                  <a:pt x="8296110" y="2443208"/>
                </a:lnTo>
                <a:lnTo>
                  <a:pt x="8296966" y="2432962"/>
                </a:lnTo>
                <a:cubicBezTo>
                  <a:pt x="8297250" y="2429263"/>
                  <a:pt x="8297535" y="2425562"/>
                  <a:pt x="8297819" y="2421863"/>
                </a:cubicBezTo>
                <a:lnTo>
                  <a:pt x="8299098" y="2411191"/>
                </a:lnTo>
                <a:lnTo>
                  <a:pt x="8301660" y="2400091"/>
                </a:lnTo>
                <a:lnTo>
                  <a:pt x="8302942" y="2394116"/>
                </a:lnTo>
                <a:cubicBezTo>
                  <a:pt x="8303084" y="2392266"/>
                  <a:pt x="8303226" y="2390417"/>
                  <a:pt x="8303369" y="2388567"/>
                </a:cubicBezTo>
                <a:lnTo>
                  <a:pt x="8304223" y="2382163"/>
                </a:lnTo>
                <a:lnTo>
                  <a:pt x="8304649" y="2375333"/>
                </a:lnTo>
                <a:lnTo>
                  <a:pt x="8306356" y="2361245"/>
                </a:lnTo>
                <a:lnTo>
                  <a:pt x="8307211" y="2351428"/>
                </a:lnTo>
                <a:lnTo>
                  <a:pt x="8307637" y="2340756"/>
                </a:lnTo>
                <a:lnTo>
                  <a:pt x="8310626" y="2322400"/>
                </a:lnTo>
                <a:lnTo>
                  <a:pt x="8312333" y="2307885"/>
                </a:lnTo>
                <a:lnTo>
                  <a:pt x="8313614" y="2293372"/>
                </a:lnTo>
                <a:cubicBezTo>
                  <a:pt x="8313756" y="2288391"/>
                  <a:pt x="8313898" y="2283411"/>
                  <a:pt x="8314041" y="2278431"/>
                </a:cubicBezTo>
                <a:lnTo>
                  <a:pt x="8314041" y="2262636"/>
                </a:lnTo>
                <a:lnTo>
                  <a:pt x="8314041" y="2247695"/>
                </a:lnTo>
                <a:lnTo>
                  <a:pt x="8314041" y="2232754"/>
                </a:lnTo>
                <a:cubicBezTo>
                  <a:pt x="8313898" y="2227774"/>
                  <a:pt x="8313756" y="2222793"/>
                  <a:pt x="8313614" y="2217813"/>
                </a:cubicBezTo>
                <a:lnTo>
                  <a:pt x="8313614" y="2202873"/>
                </a:lnTo>
                <a:cubicBezTo>
                  <a:pt x="8313756" y="2193766"/>
                  <a:pt x="8313898" y="2184659"/>
                  <a:pt x="8314041" y="2175552"/>
                </a:cubicBezTo>
                <a:lnTo>
                  <a:pt x="8315320" y="2148231"/>
                </a:lnTo>
                <a:cubicBezTo>
                  <a:pt x="8315748" y="2139124"/>
                  <a:pt x="8316176" y="2130017"/>
                  <a:pt x="8316602" y="2120910"/>
                </a:cubicBezTo>
                <a:lnTo>
                  <a:pt x="8318309" y="2093590"/>
                </a:lnTo>
                <a:cubicBezTo>
                  <a:pt x="8318736" y="2084482"/>
                  <a:pt x="8319164" y="2075376"/>
                  <a:pt x="8319591" y="2066269"/>
                </a:cubicBezTo>
                <a:cubicBezTo>
                  <a:pt x="8320019" y="2057162"/>
                  <a:pt x="8320443" y="2048056"/>
                  <a:pt x="8320871" y="2038949"/>
                </a:cubicBezTo>
                <a:lnTo>
                  <a:pt x="8320445" y="2025290"/>
                </a:lnTo>
                <a:lnTo>
                  <a:pt x="8320444" y="2011628"/>
                </a:lnTo>
                <a:cubicBezTo>
                  <a:pt x="8320160" y="2007075"/>
                  <a:pt x="8319876" y="2002521"/>
                  <a:pt x="8319591" y="1997968"/>
                </a:cubicBezTo>
                <a:lnTo>
                  <a:pt x="8318309" y="1984308"/>
                </a:lnTo>
                <a:lnTo>
                  <a:pt x="8317029" y="1967660"/>
                </a:lnTo>
                <a:lnTo>
                  <a:pt x="8316602" y="1950157"/>
                </a:lnTo>
                <a:lnTo>
                  <a:pt x="8316601" y="1930093"/>
                </a:lnTo>
                <a:lnTo>
                  <a:pt x="8316602" y="1910457"/>
                </a:lnTo>
                <a:cubicBezTo>
                  <a:pt x="8316460" y="1903912"/>
                  <a:pt x="8316317" y="1897366"/>
                  <a:pt x="8316176" y="1890820"/>
                </a:cubicBezTo>
                <a:cubicBezTo>
                  <a:pt x="8315891" y="1884417"/>
                  <a:pt x="8315606" y="1878014"/>
                  <a:pt x="8315321" y="1871610"/>
                </a:cubicBezTo>
                <a:cubicBezTo>
                  <a:pt x="8315179" y="1868622"/>
                  <a:pt x="8315036" y="1865635"/>
                  <a:pt x="8314895" y="1862645"/>
                </a:cubicBezTo>
                <a:lnTo>
                  <a:pt x="8313613" y="1853681"/>
                </a:lnTo>
                <a:lnTo>
                  <a:pt x="8312332" y="1846425"/>
                </a:lnTo>
                <a:lnTo>
                  <a:pt x="8311051" y="1838740"/>
                </a:lnTo>
                <a:lnTo>
                  <a:pt x="8308918" y="1827214"/>
                </a:lnTo>
                <a:lnTo>
                  <a:pt x="8307211" y="1817396"/>
                </a:lnTo>
                <a:lnTo>
                  <a:pt x="8306356" y="1806725"/>
                </a:lnTo>
                <a:lnTo>
                  <a:pt x="8306357" y="1793064"/>
                </a:lnTo>
                <a:lnTo>
                  <a:pt x="8306356" y="1784953"/>
                </a:lnTo>
                <a:cubicBezTo>
                  <a:pt x="8306215" y="1782819"/>
                  <a:pt x="8306071" y="1780685"/>
                  <a:pt x="8305930" y="1778551"/>
                </a:cubicBezTo>
                <a:lnTo>
                  <a:pt x="8305929" y="1775988"/>
                </a:lnTo>
                <a:lnTo>
                  <a:pt x="8305076" y="1773855"/>
                </a:lnTo>
                <a:lnTo>
                  <a:pt x="8304648" y="1772574"/>
                </a:lnTo>
                <a:lnTo>
                  <a:pt x="8303369" y="1771293"/>
                </a:lnTo>
                <a:lnTo>
                  <a:pt x="8302088" y="1770439"/>
                </a:lnTo>
                <a:lnTo>
                  <a:pt x="8300381" y="1769585"/>
                </a:lnTo>
                <a:lnTo>
                  <a:pt x="8298673" y="1769158"/>
                </a:lnTo>
                <a:lnTo>
                  <a:pt x="8296110" y="1769158"/>
                </a:lnTo>
                <a:lnTo>
                  <a:pt x="8290134" y="1769585"/>
                </a:lnTo>
                <a:lnTo>
                  <a:pt x="8282452" y="1771293"/>
                </a:lnTo>
                <a:lnTo>
                  <a:pt x="8271779" y="1773000"/>
                </a:lnTo>
                <a:lnTo>
                  <a:pt x="8260681" y="1773855"/>
                </a:lnTo>
                <a:lnTo>
                  <a:pt x="8250009" y="1773855"/>
                </a:lnTo>
                <a:lnTo>
                  <a:pt x="8238482" y="1773855"/>
                </a:lnTo>
                <a:lnTo>
                  <a:pt x="8215857" y="1773000"/>
                </a:lnTo>
                <a:lnTo>
                  <a:pt x="8193660" y="1773001"/>
                </a:lnTo>
                <a:lnTo>
                  <a:pt x="8182134" y="1773001"/>
                </a:lnTo>
                <a:lnTo>
                  <a:pt x="8172314" y="1774708"/>
                </a:lnTo>
                <a:lnTo>
                  <a:pt x="8162924" y="1775135"/>
                </a:lnTo>
                <a:lnTo>
                  <a:pt x="8150972" y="1775989"/>
                </a:lnTo>
                <a:lnTo>
                  <a:pt x="8060899" y="1775989"/>
                </a:lnTo>
                <a:lnTo>
                  <a:pt x="8048946" y="1775989"/>
                </a:lnTo>
                <a:lnTo>
                  <a:pt x="8038701" y="1777268"/>
                </a:lnTo>
                <a:lnTo>
                  <a:pt x="8028883" y="1778551"/>
                </a:lnTo>
                <a:lnTo>
                  <a:pt x="8018210" y="1778550"/>
                </a:lnTo>
                <a:lnTo>
                  <a:pt x="8006686" y="1778550"/>
                </a:lnTo>
                <a:lnTo>
                  <a:pt x="7996013" y="1778551"/>
                </a:lnTo>
                <a:lnTo>
                  <a:pt x="7984487" y="1778550"/>
                </a:lnTo>
                <a:lnTo>
                  <a:pt x="7972961" y="1778550"/>
                </a:lnTo>
                <a:lnTo>
                  <a:pt x="7961863" y="1778551"/>
                </a:lnTo>
                <a:lnTo>
                  <a:pt x="7950337" y="1778551"/>
                </a:lnTo>
                <a:lnTo>
                  <a:pt x="7939237" y="1778550"/>
                </a:lnTo>
                <a:lnTo>
                  <a:pt x="7928139" y="1778550"/>
                </a:lnTo>
                <a:lnTo>
                  <a:pt x="7840200" y="1781538"/>
                </a:lnTo>
                <a:lnTo>
                  <a:pt x="7829103" y="1781964"/>
                </a:lnTo>
                <a:lnTo>
                  <a:pt x="7818002" y="1781964"/>
                </a:lnTo>
                <a:lnTo>
                  <a:pt x="7806903" y="1781965"/>
                </a:lnTo>
                <a:lnTo>
                  <a:pt x="7795378" y="1781964"/>
                </a:lnTo>
                <a:lnTo>
                  <a:pt x="7783852" y="1781964"/>
                </a:lnTo>
                <a:lnTo>
                  <a:pt x="7772326" y="1781538"/>
                </a:lnTo>
                <a:lnTo>
                  <a:pt x="7761227" y="1781538"/>
                </a:lnTo>
                <a:lnTo>
                  <a:pt x="7750128" y="1781538"/>
                </a:lnTo>
                <a:lnTo>
                  <a:pt x="7726649" y="1781964"/>
                </a:lnTo>
                <a:lnTo>
                  <a:pt x="7705732" y="1782819"/>
                </a:lnTo>
                <a:lnTo>
                  <a:pt x="7684815" y="1784099"/>
                </a:lnTo>
                <a:lnTo>
                  <a:pt x="7662617" y="1784099"/>
                </a:lnTo>
                <a:lnTo>
                  <a:pt x="7639138" y="1784953"/>
                </a:lnTo>
                <a:lnTo>
                  <a:pt x="7616940" y="1784953"/>
                </a:lnTo>
                <a:lnTo>
                  <a:pt x="7594744" y="1785380"/>
                </a:lnTo>
                <a:lnTo>
                  <a:pt x="7572971" y="1786234"/>
                </a:lnTo>
                <a:lnTo>
                  <a:pt x="7551627" y="1786234"/>
                </a:lnTo>
                <a:lnTo>
                  <a:pt x="7529430" y="1786661"/>
                </a:lnTo>
                <a:lnTo>
                  <a:pt x="7510014" y="1786661"/>
                </a:lnTo>
                <a:cubicBezTo>
                  <a:pt x="7510010" y="1787202"/>
                  <a:pt x="7510007" y="1787742"/>
                  <a:pt x="7510004" y="1788283"/>
                </a:cubicBezTo>
                <a:lnTo>
                  <a:pt x="2096803" y="1752923"/>
                </a:lnTo>
                <a:cubicBezTo>
                  <a:pt x="2096867" y="1751926"/>
                  <a:pt x="2096930" y="1750930"/>
                  <a:pt x="2096994" y="1749933"/>
                </a:cubicBezTo>
                <a:lnTo>
                  <a:pt x="2084046" y="1750222"/>
                </a:lnTo>
                <a:lnTo>
                  <a:pt x="2064836" y="1751076"/>
                </a:lnTo>
                <a:lnTo>
                  <a:pt x="2046907" y="1751075"/>
                </a:lnTo>
                <a:lnTo>
                  <a:pt x="2029406" y="1749795"/>
                </a:lnTo>
                <a:lnTo>
                  <a:pt x="2011048" y="1748088"/>
                </a:lnTo>
                <a:lnTo>
                  <a:pt x="1995254" y="1746807"/>
                </a:lnTo>
                <a:lnTo>
                  <a:pt x="1986715" y="1747661"/>
                </a:lnTo>
                <a:lnTo>
                  <a:pt x="1979032" y="1748087"/>
                </a:lnTo>
                <a:lnTo>
                  <a:pt x="1970068" y="1749794"/>
                </a:lnTo>
                <a:lnTo>
                  <a:pt x="1960249" y="1751503"/>
                </a:lnTo>
                <a:lnTo>
                  <a:pt x="1945309" y="1755772"/>
                </a:lnTo>
                <a:lnTo>
                  <a:pt x="1931221" y="1760040"/>
                </a:lnTo>
                <a:lnTo>
                  <a:pt x="1916707" y="1763882"/>
                </a:lnTo>
                <a:lnTo>
                  <a:pt x="1902193" y="1767296"/>
                </a:lnTo>
                <a:lnTo>
                  <a:pt x="1879995" y="1774127"/>
                </a:lnTo>
                <a:lnTo>
                  <a:pt x="1858224" y="1781810"/>
                </a:lnTo>
                <a:lnTo>
                  <a:pt x="1837308" y="1789922"/>
                </a:lnTo>
                <a:lnTo>
                  <a:pt x="1815535" y="1798032"/>
                </a:lnTo>
                <a:lnTo>
                  <a:pt x="1809134" y="1800593"/>
                </a:lnTo>
                <a:lnTo>
                  <a:pt x="1803156" y="1803582"/>
                </a:lnTo>
                <a:lnTo>
                  <a:pt x="1797606" y="1806997"/>
                </a:lnTo>
                <a:lnTo>
                  <a:pt x="1791631" y="1810412"/>
                </a:lnTo>
                <a:lnTo>
                  <a:pt x="1773702" y="1821083"/>
                </a:lnTo>
                <a:lnTo>
                  <a:pt x="1754918" y="1832183"/>
                </a:lnTo>
                <a:lnTo>
                  <a:pt x="1736563" y="1843709"/>
                </a:lnTo>
                <a:lnTo>
                  <a:pt x="1719059" y="1856088"/>
                </a:lnTo>
                <a:lnTo>
                  <a:pt x="1673811" y="1887678"/>
                </a:lnTo>
                <a:lnTo>
                  <a:pt x="1558125" y="1997387"/>
                </a:lnTo>
                <a:lnTo>
                  <a:pt x="1547026" y="2008486"/>
                </a:lnTo>
                <a:lnTo>
                  <a:pt x="1542330" y="2014035"/>
                </a:lnTo>
                <a:lnTo>
                  <a:pt x="1540622" y="2015317"/>
                </a:lnTo>
                <a:lnTo>
                  <a:pt x="1538915" y="2016597"/>
                </a:lnTo>
                <a:lnTo>
                  <a:pt x="1536355" y="2017450"/>
                </a:lnTo>
                <a:lnTo>
                  <a:pt x="1533365" y="2017877"/>
                </a:lnTo>
                <a:lnTo>
                  <a:pt x="1532084" y="2022146"/>
                </a:lnTo>
                <a:lnTo>
                  <a:pt x="1530379" y="2025988"/>
                </a:lnTo>
                <a:lnTo>
                  <a:pt x="1527816" y="2031110"/>
                </a:lnTo>
                <a:lnTo>
                  <a:pt x="1524828" y="2034953"/>
                </a:lnTo>
                <a:lnTo>
                  <a:pt x="1518425" y="2042637"/>
                </a:lnTo>
                <a:lnTo>
                  <a:pt x="1511595" y="2049894"/>
                </a:lnTo>
                <a:lnTo>
                  <a:pt x="1487688" y="2080202"/>
                </a:lnTo>
                <a:lnTo>
                  <a:pt x="1485555" y="2082763"/>
                </a:lnTo>
                <a:lnTo>
                  <a:pt x="1482994" y="2086178"/>
                </a:lnTo>
                <a:lnTo>
                  <a:pt x="1481713" y="2087459"/>
                </a:lnTo>
                <a:lnTo>
                  <a:pt x="1480431" y="2089167"/>
                </a:lnTo>
                <a:lnTo>
                  <a:pt x="1455246" y="2122464"/>
                </a:lnTo>
                <a:lnTo>
                  <a:pt x="1454820" y="2123317"/>
                </a:lnTo>
                <a:lnTo>
                  <a:pt x="1453965" y="2123745"/>
                </a:lnTo>
                <a:lnTo>
                  <a:pt x="1437318" y="2145516"/>
                </a:lnTo>
                <a:lnTo>
                  <a:pt x="1436891" y="2146369"/>
                </a:lnTo>
                <a:lnTo>
                  <a:pt x="1436891" y="2147223"/>
                </a:lnTo>
                <a:lnTo>
                  <a:pt x="1290895" y="2368348"/>
                </a:lnTo>
                <a:lnTo>
                  <a:pt x="1286627" y="2375179"/>
                </a:lnTo>
                <a:lnTo>
                  <a:pt x="1282358" y="2382009"/>
                </a:lnTo>
                <a:lnTo>
                  <a:pt x="1280650" y="2385424"/>
                </a:lnTo>
                <a:lnTo>
                  <a:pt x="1278089" y="2388839"/>
                </a:lnTo>
                <a:lnTo>
                  <a:pt x="1236681" y="2452445"/>
                </a:lnTo>
                <a:lnTo>
                  <a:pt x="1236255" y="2452871"/>
                </a:lnTo>
                <a:lnTo>
                  <a:pt x="1235400" y="2453726"/>
                </a:lnTo>
                <a:lnTo>
                  <a:pt x="1232412" y="2458421"/>
                </a:lnTo>
                <a:lnTo>
                  <a:pt x="1231132" y="2460556"/>
                </a:lnTo>
                <a:lnTo>
                  <a:pt x="1230279" y="2461836"/>
                </a:lnTo>
                <a:lnTo>
                  <a:pt x="1115873" y="2623198"/>
                </a:lnTo>
                <a:lnTo>
                  <a:pt x="1115446" y="2623625"/>
                </a:lnTo>
                <a:lnTo>
                  <a:pt x="1114593" y="2624478"/>
                </a:lnTo>
                <a:lnTo>
                  <a:pt x="1114593" y="2624906"/>
                </a:lnTo>
                <a:lnTo>
                  <a:pt x="1114166" y="2626614"/>
                </a:lnTo>
                <a:lnTo>
                  <a:pt x="1087272" y="2661191"/>
                </a:lnTo>
                <a:lnTo>
                  <a:pt x="1084710" y="2664179"/>
                </a:lnTo>
                <a:lnTo>
                  <a:pt x="1082150" y="2666740"/>
                </a:lnTo>
                <a:lnTo>
                  <a:pt x="1053549" y="2703025"/>
                </a:lnTo>
                <a:lnTo>
                  <a:pt x="1049707" y="2708575"/>
                </a:lnTo>
                <a:lnTo>
                  <a:pt x="1045865" y="2713697"/>
                </a:lnTo>
                <a:lnTo>
                  <a:pt x="1045011" y="2714551"/>
                </a:lnTo>
                <a:lnTo>
                  <a:pt x="1044585" y="2715405"/>
                </a:lnTo>
                <a:lnTo>
                  <a:pt x="935693" y="2832194"/>
                </a:lnTo>
                <a:lnTo>
                  <a:pt x="847113" y="3010453"/>
                </a:lnTo>
                <a:lnTo>
                  <a:pt x="843777" y="3014783"/>
                </a:lnTo>
                <a:lnTo>
                  <a:pt x="789480" y="3082105"/>
                </a:lnTo>
                <a:lnTo>
                  <a:pt x="785314" y="3086639"/>
                </a:lnTo>
                <a:lnTo>
                  <a:pt x="782393" y="3090869"/>
                </a:lnTo>
                <a:lnTo>
                  <a:pt x="777610" y="3094675"/>
                </a:lnTo>
                <a:lnTo>
                  <a:pt x="773758" y="3098692"/>
                </a:lnTo>
                <a:lnTo>
                  <a:pt x="688047" y="3174132"/>
                </a:lnTo>
                <a:lnTo>
                  <a:pt x="678897" y="3181642"/>
                </a:lnTo>
                <a:lnTo>
                  <a:pt x="670059" y="3188636"/>
                </a:lnTo>
                <a:lnTo>
                  <a:pt x="661221" y="3195631"/>
                </a:lnTo>
                <a:lnTo>
                  <a:pt x="652283" y="3202210"/>
                </a:lnTo>
                <a:lnTo>
                  <a:pt x="524339" y="3275668"/>
                </a:lnTo>
                <a:lnTo>
                  <a:pt x="513124" y="3281923"/>
                </a:lnTo>
                <a:lnTo>
                  <a:pt x="501707" y="3287351"/>
                </a:lnTo>
                <a:lnTo>
                  <a:pt x="490290" y="3292778"/>
                </a:lnTo>
                <a:lnTo>
                  <a:pt x="478356" y="3297891"/>
                </a:lnTo>
                <a:lnTo>
                  <a:pt x="467040" y="3303734"/>
                </a:lnTo>
                <a:lnTo>
                  <a:pt x="455834" y="3308230"/>
                </a:lnTo>
                <a:lnTo>
                  <a:pt x="444103" y="3314174"/>
                </a:lnTo>
                <a:lnTo>
                  <a:pt x="433101" y="3319500"/>
                </a:lnTo>
                <a:lnTo>
                  <a:pt x="421370" y="3325442"/>
                </a:lnTo>
                <a:lnTo>
                  <a:pt x="409749" y="3330041"/>
                </a:lnTo>
                <a:lnTo>
                  <a:pt x="397299" y="3334841"/>
                </a:lnTo>
                <a:lnTo>
                  <a:pt x="384334" y="3339329"/>
                </a:lnTo>
                <a:lnTo>
                  <a:pt x="371783" y="3343714"/>
                </a:lnTo>
                <a:lnTo>
                  <a:pt x="358403" y="3348303"/>
                </a:lnTo>
                <a:lnTo>
                  <a:pt x="345437" y="3352789"/>
                </a:lnTo>
                <a:lnTo>
                  <a:pt x="333089" y="3358006"/>
                </a:lnTo>
                <a:lnTo>
                  <a:pt x="321781" y="3362087"/>
                </a:lnTo>
                <a:lnTo>
                  <a:pt x="308300" y="3366261"/>
                </a:lnTo>
                <a:lnTo>
                  <a:pt x="293786" y="3369808"/>
                </a:lnTo>
                <a:lnTo>
                  <a:pt x="291419" y="3370387"/>
                </a:lnTo>
                <a:lnTo>
                  <a:pt x="289000" y="3372806"/>
                </a:lnTo>
                <a:lnTo>
                  <a:pt x="253996" y="3382197"/>
                </a:lnTo>
                <a:lnTo>
                  <a:pt x="249727" y="3385185"/>
                </a:lnTo>
                <a:lnTo>
                  <a:pt x="246738" y="3385613"/>
                </a:lnTo>
                <a:lnTo>
                  <a:pt x="243324" y="3386465"/>
                </a:lnTo>
                <a:lnTo>
                  <a:pt x="237774" y="3387320"/>
                </a:lnTo>
                <a:lnTo>
                  <a:pt x="230517" y="3387747"/>
                </a:lnTo>
                <a:lnTo>
                  <a:pt x="232254" y="3383529"/>
                </a:lnTo>
                <a:lnTo>
                  <a:pt x="220084" y="3386504"/>
                </a:lnTo>
                <a:lnTo>
                  <a:pt x="218564" y="3380284"/>
                </a:lnTo>
                <a:lnTo>
                  <a:pt x="218574" y="3378523"/>
                </a:lnTo>
                <a:lnTo>
                  <a:pt x="219402" y="3378321"/>
                </a:lnTo>
                <a:lnTo>
                  <a:pt x="221909" y="3374192"/>
                </a:lnTo>
                <a:lnTo>
                  <a:pt x="222536" y="3373160"/>
                </a:lnTo>
                <a:lnTo>
                  <a:pt x="222749" y="3372229"/>
                </a:lnTo>
                <a:lnTo>
                  <a:pt x="223688" y="3370682"/>
                </a:lnTo>
                <a:lnTo>
                  <a:pt x="225042" y="3369031"/>
                </a:lnTo>
                <a:lnTo>
                  <a:pt x="245925" y="3335803"/>
                </a:lnTo>
                <a:lnTo>
                  <a:pt x="247077" y="3333325"/>
                </a:lnTo>
                <a:lnTo>
                  <a:pt x="248163" y="3331537"/>
                </a:lnTo>
                <a:lnTo>
                  <a:pt x="248445" y="3330971"/>
                </a:lnTo>
                <a:lnTo>
                  <a:pt x="272778" y="3266938"/>
                </a:lnTo>
                <a:lnTo>
                  <a:pt x="274486" y="3262670"/>
                </a:lnTo>
                <a:lnTo>
                  <a:pt x="275767" y="3260962"/>
                </a:lnTo>
                <a:lnTo>
                  <a:pt x="277047" y="3258828"/>
                </a:lnTo>
                <a:lnTo>
                  <a:pt x="278755" y="3254558"/>
                </a:lnTo>
                <a:lnTo>
                  <a:pt x="280462" y="3247729"/>
                </a:lnTo>
                <a:lnTo>
                  <a:pt x="282171" y="3240899"/>
                </a:lnTo>
                <a:lnTo>
                  <a:pt x="306502" y="3180707"/>
                </a:lnTo>
                <a:lnTo>
                  <a:pt x="306930" y="3179427"/>
                </a:lnTo>
                <a:lnTo>
                  <a:pt x="307356" y="3179000"/>
                </a:lnTo>
                <a:lnTo>
                  <a:pt x="308636" y="3173451"/>
                </a:lnTo>
                <a:lnTo>
                  <a:pt x="308637" y="3171317"/>
                </a:lnTo>
                <a:lnTo>
                  <a:pt x="309917" y="3168755"/>
                </a:lnTo>
                <a:lnTo>
                  <a:pt x="312478" y="3164486"/>
                </a:lnTo>
                <a:lnTo>
                  <a:pt x="332116" y="3113261"/>
                </a:lnTo>
                <a:lnTo>
                  <a:pt x="337664" y="3100881"/>
                </a:lnTo>
                <a:lnTo>
                  <a:pt x="342361" y="3088074"/>
                </a:lnTo>
                <a:lnTo>
                  <a:pt x="347056" y="3074415"/>
                </a:lnTo>
                <a:lnTo>
                  <a:pt x="352179" y="3061607"/>
                </a:lnTo>
                <a:lnTo>
                  <a:pt x="382061" y="2984769"/>
                </a:lnTo>
                <a:lnTo>
                  <a:pt x="383768" y="2977512"/>
                </a:lnTo>
                <a:lnTo>
                  <a:pt x="386756" y="2969827"/>
                </a:lnTo>
                <a:lnTo>
                  <a:pt x="398709" y="2941226"/>
                </a:lnTo>
                <a:lnTo>
                  <a:pt x="399989" y="2938665"/>
                </a:lnTo>
                <a:lnTo>
                  <a:pt x="401271" y="2935250"/>
                </a:lnTo>
                <a:lnTo>
                  <a:pt x="402551" y="2931835"/>
                </a:lnTo>
                <a:lnTo>
                  <a:pt x="403831" y="2926712"/>
                </a:lnTo>
                <a:lnTo>
                  <a:pt x="442251" y="2830663"/>
                </a:lnTo>
                <a:lnTo>
                  <a:pt x="442251" y="2829383"/>
                </a:lnTo>
                <a:lnTo>
                  <a:pt x="442679" y="2828529"/>
                </a:lnTo>
                <a:lnTo>
                  <a:pt x="510980" y="2644116"/>
                </a:lnTo>
                <a:lnTo>
                  <a:pt x="511833" y="2642835"/>
                </a:lnTo>
                <a:lnTo>
                  <a:pt x="511833" y="2643688"/>
                </a:lnTo>
                <a:lnTo>
                  <a:pt x="512260" y="2642834"/>
                </a:lnTo>
                <a:lnTo>
                  <a:pt x="513541" y="2638566"/>
                </a:lnTo>
                <a:lnTo>
                  <a:pt x="515248" y="2632589"/>
                </a:lnTo>
                <a:lnTo>
                  <a:pt x="516956" y="2625760"/>
                </a:lnTo>
                <a:lnTo>
                  <a:pt x="550680" y="2527577"/>
                </a:lnTo>
                <a:lnTo>
                  <a:pt x="551533" y="2524161"/>
                </a:lnTo>
                <a:cubicBezTo>
                  <a:pt x="551676" y="2522738"/>
                  <a:pt x="551818" y="2521315"/>
                  <a:pt x="551961" y="2519892"/>
                </a:cubicBezTo>
                <a:lnTo>
                  <a:pt x="553667" y="2515197"/>
                </a:lnTo>
                <a:lnTo>
                  <a:pt x="554522" y="2512208"/>
                </a:lnTo>
                <a:lnTo>
                  <a:pt x="555375" y="2509647"/>
                </a:lnTo>
                <a:lnTo>
                  <a:pt x="557509" y="2506233"/>
                </a:lnTo>
                <a:lnTo>
                  <a:pt x="559217" y="2499402"/>
                </a:lnTo>
                <a:lnTo>
                  <a:pt x="560925" y="2491718"/>
                </a:lnTo>
                <a:lnTo>
                  <a:pt x="562633" y="2484888"/>
                </a:lnTo>
                <a:lnTo>
                  <a:pt x="565193" y="2478058"/>
                </a:lnTo>
                <a:lnTo>
                  <a:pt x="568182" y="2471227"/>
                </a:lnTo>
                <a:lnTo>
                  <a:pt x="570743" y="2463971"/>
                </a:lnTo>
                <a:lnTo>
                  <a:pt x="572877" y="2455860"/>
                </a:lnTo>
                <a:lnTo>
                  <a:pt x="575439" y="2447322"/>
                </a:lnTo>
                <a:lnTo>
                  <a:pt x="577146" y="2439211"/>
                </a:lnTo>
                <a:lnTo>
                  <a:pt x="579708" y="2431099"/>
                </a:lnTo>
                <a:lnTo>
                  <a:pt x="581842" y="2423417"/>
                </a:lnTo>
                <a:lnTo>
                  <a:pt x="584404" y="2417440"/>
                </a:lnTo>
                <a:lnTo>
                  <a:pt x="595075" y="2384143"/>
                </a:lnTo>
                <a:lnTo>
                  <a:pt x="597636" y="2376459"/>
                </a:lnTo>
                <a:lnTo>
                  <a:pt x="598917" y="2370483"/>
                </a:lnTo>
                <a:lnTo>
                  <a:pt x="600198" y="2363653"/>
                </a:lnTo>
                <a:lnTo>
                  <a:pt x="603186" y="2355115"/>
                </a:lnTo>
                <a:lnTo>
                  <a:pt x="606601" y="2345725"/>
                </a:lnTo>
                <a:lnTo>
                  <a:pt x="607882" y="2341029"/>
                </a:lnTo>
                <a:lnTo>
                  <a:pt x="607882" y="2336332"/>
                </a:lnTo>
                <a:lnTo>
                  <a:pt x="609589" y="2326087"/>
                </a:lnTo>
                <a:lnTo>
                  <a:pt x="611296" y="2319683"/>
                </a:lnTo>
                <a:lnTo>
                  <a:pt x="613431" y="2315842"/>
                </a:lnTo>
                <a:lnTo>
                  <a:pt x="614285" y="2313708"/>
                </a:lnTo>
                <a:lnTo>
                  <a:pt x="615565" y="2310292"/>
                </a:lnTo>
                <a:lnTo>
                  <a:pt x="616847" y="2306877"/>
                </a:lnTo>
                <a:lnTo>
                  <a:pt x="618127" y="2301329"/>
                </a:lnTo>
                <a:lnTo>
                  <a:pt x="625384" y="2272727"/>
                </a:lnTo>
                <a:lnTo>
                  <a:pt x="627092" y="2264616"/>
                </a:lnTo>
                <a:cubicBezTo>
                  <a:pt x="627233" y="2262339"/>
                  <a:pt x="627377" y="2260063"/>
                  <a:pt x="627518" y="2257786"/>
                </a:cubicBezTo>
                <a:lnTo>
                  <a:pt x="628800" y="2250956"/>
                </a:lnTo>
                <a:lnTo>
                  <a:pt x="631360" y="2242846"/>
                </a:lnTo>
                <a:lnTo>
                  <a:pt x="634349" y="2237723"/>
                </a:lnTo>
                <a:lnTo>
                  <a:pt x="634776" y="2237295"/>
                </a:lnTo>
                <a:lnTo>
                  <a:pt x="635629" y="2235161"/>
                </a:lnTo>
                <a:cubicBezTo>
                  <a:pt x="635771" y="2232884"/>
                  <a:pt x="635914" y="2230608"/>
                  <a:pt x="636056" y="2228331"/>
                </a:cubicBezTo>
                <a:lnTo>
                  <a:pt x="639044" y="2214671"/>
                </a:lnTo>
                <a:lnTo>
                  <a:pt x="642033" y="2205279"/>
                </a:lnTo>
                <a:lnTo>
                  <a:pt x="643313" y="2201011"/>
                </a:lnTo>
                <a:lnTo>
                  <a:pt x="644595" y="2196742"/>
                </a:lnTo>
                <a:lnTo>
                  <a:pt x="645875" y="2192045"/>
                </a:lnTo>
                <a:cubicBezTo>
                  <a:pt x="646017" y="2190053"/>
                  <a:pt x="646160" y="2188061"/>
                  <a:pt x="646302" y="2186069"/>
                </a:cubicBezTo>
                <a:cubicBezTo>
                  <a:pt x="646444" y="2183793"/>
                  <a:pt x="646587" y="2181516"/>
                  <a:pt x="646728" y="2179239"/>
                </a:cubicBezTo>
                <a:lnTo>
                  <a:pt x="648009" y="2174970"/>
                </a:lnTo>
                <a:lnTo>
                  <a:pt x="648863" y="2171557"/>
                </a:lnTo>
                <a:lnTo>
                  <a:pt x="649717" y="2170274"/>
                </a:lnTo>
                <a:lnTo>
                  <a:pt x="651851" y="2166006"/>
                </a:lnTo>
                <a:lnTo>
                  <a:pt x="654839" y="2157895"/>
                </a:lnTo>
                <a:lnTo>
                  <a:pt x="660816" y="2128013"/>
                </a:lnTo>
                <a:lnTo>
                  <a:pt x="662523" y="2121183"/>
                </a:lnTo>
                <a:lnTo>
                  <a:pt x="663804" y="2113499"/>
                </a:lnTo>
                <a:lnTo>
                  <a:pt x="665084" y="2104535"/>
                </a:lnTo>
                <a:lnTo>
                  <a:pt x="665939" y="2097277"/>
                </a:lnTo>
                <a:lnTo>
                  <a:pt x="668072" y="2089167"/>
                </a:lnTo>
                <a:lnTo>
                  <a:pt x="670207" y="2083617"/>
                </a:lnTo>
                <a:lnTo>
                  <a:pt x="671914" y="2078068"/>
                </a:lnTo>
                <a:lnTo>
                  <a:pt x="673194" y="2071237"/>
                </a:lnTo>
                <a:lnTo>
                  <a:pt x="674476" y="2061847"/>
                </a:lnTo>
                <a:lnTo>
                  <a:pt x="674475" y="2055016"/>
                </a:lnTo>
                <a:cubicBezTo>
                  <a:pt x="674618" y="2054020"/>
                  <a:pt x="674760" y="2053024"/>
                  <a:pt x="674902" y="2052028"/>
                </a:cubicBezTo>
                <a:lnTo>
                  <a:pt x="675757" y="2048614"/>
                </a:lnTo>
                <a:lnTo>
                  <a:pt x="677036" y="2044771"/>
                </a:lnTo>
                <a:lnTo>
                  <a:pt x="678745" y="2039648"/>
                </a:lnTo>
                <a:lnTo>
                  <a:pt x="680452" y="2034526"/>
                </a:lnTo>
                <a:lnTo>
                  <a:pt x="681734" y="2028977"/>
                </a:lnTo>
                <a:cubicBezTo>
                  <a:pt x="681875" y="2026842"/>
                  <a:pt x="682019" y="2024708"/>
                  <a:pt x="682160" y="2022572"/>
                </a:cubicBezTo>
                <a:lnTo>
                  <a:pt x="683013" y="2017450"/>
                </a:lnTo>
                <a:cubicBezTo>
                  <a:pt x="683156" y="2015316"/>
                  <a:pt x="683298" y="2013181"/>
                  <a:pt x="683441" y="2011048"/>
                </a:cubicBezTo>
                <a:lnTo>
                  <a:pt x="684720" y="2005498"/>
                </a:lnTo>
                <a:lnTo>
                  <a:pt x="686002" y="1999521"/>
                </a:lnTo>
                <a:lnTo>
                  <a:pt x="687709" y="1993545"/>
                </a:lnTo>
                <a:lnTo>
                  <a:pt x="690271" y="1983727"/>
                </a:lnTo>
                <a:lnTo>
                  <a:pt x="691978" y="1971347"/>
                </a:lnTo>
                <a:lnTo>
                  <a:pt x="693685" y="1959394"/>
                </a:lnTo>
                <a:lnTo>
                  <a:pt x="696247" y="1949150"/>
                </a:lnTo>
                <a:lnTo>
                  <a:pt x="699235" y="1939331"/>
                </a:lnTo>
                <a:lnTo>
                  <a:pt x="700942" y="1930367"/>
                </a:lnTo>
                <a:lnTo>
                  <a:pt x="702223" y="1923109"/>
                </a:lnTo>
                <a:cubicBezTo>
                  <a:pt x="702366" y="1920547"/>
                  <a:pt x="702507" y="1917987"/>
                  <a:pt x="702651" y="1915425"/>
                </a:cubicBezTo>
                <a:lnTo>
                  <a:pt x="703504" y="1908595"/>
                </a:lnTo>
                <a:lnTo>
                  <a:pt x="704358" y="1902618"/>
                </a:lnTo>
                <a:lnTo>
                  <a:pt x="705638" y="1895789"/>
                </a:lnTo>
                <a:lnTo>
                  <a:pt x="708200" y="1888105"/>
                </a:lnTo>
                <a:lnTo>
                  <a:pt x="709906" y="1881275"/>
                </a:lnTo>
                <a:lnTo>
                  <a:pt x="711188" y="1874017"/>
                </a:lnTo>
                <a:cubicBezTo>
                  <a:pt x="711330" y="1871456"/>
                  <a:pt x="711473" y="1868894"/>
                  <a:pt x="711615" y="1866334"/>
                </a:cubicBezTo>
                <a:cubicBezTo>
                  <a:pt x="711900" y="1863629"/>
                  <a:pt x="712183" y="1860926"/>
                  <a:pt x="712469" y="1858222"/>
                </a:cubicBezTo>
                <a:cubicBezTo>
                  <a:pt x="712611" y="1855519"/>
                  <a:pt x="712753" y="1852816"/>
                  <a:pt x="712895" y="1850113"/>
                </a:cubicBezTo>
                <a:cubicBezTo>
                  <a:pt x="713180" y="1847267"/>
                  <a:pt x="713464" y="1844421"/>
                  <a:pt x="713748" y="1841574"/>
                </a:cubicBezTo>
                <a:lnTo>
                  <a:pt x="714603" y="1834318"/>
                </a:lnTo>
                <a:lnTo>
                  <a:pt x="716737" y="1826634"/>
                </a:lnTo>
                <a:lnTo>
                  <a:pt x="718872" y="1817669"/>
                </a:lnTo>
                <a:lnTo>
                  <a:pt x="720152" y="1809559"/>
                </a:lnTo>
                <a:cubicBezTo>
                  <a:pt x="720294" y="1806855"/>
                  <a:pt x="720437" y="1804151"/>
                  <a:pt x="720579" y="1801447"/>
                </a:cubicBezTo>
                <a:lnTo>
                  <a:pt x="720579" y="1794191"/>
                </a:lnTo>
                <a:lnTo>
                  <a:pt x="720579" y="1778396"/>
                </a:lnTo>
                <a:lnTo>
                  <a:pt x="722713" y="1760040"/>
                </a:lnTo>
                <a:lnTo>
                  <a:pt x="723567" y="1751076"/>
                </a:lnTo>
                <a:lnTo>
                  <a:pt x="725701" y="1742965"/>
                </a:lnTo>
                <a:lnTo>
                  <a:pt x="727410" y="1735281"/>
                </a:lnTo>
                <a:lnTo>
                  <a:pt x="728690" y="1729304"/>
                </a:lnTo>
                <a:lnTo>
                  <a:pt x="729971" y="1716071"/>
                </a:lnTo>
                <a:cubicBezTo>
                  <a:pt x="730112" y="1711802"/>
                  <a:pt x="730255" y="1707534"/>
                  <a:pt x="730398" y="1703265"/>
                </a:cubicBezTo>
                <a:cubicBezTo>
                  <a:pt x="730539" y="1698710"/>
                  <a:pt x="730682" y="1694158"/>
                  <a:pt x="730824" y="1689605"/>
                </a:cubicBezTo>
                <a:lnTo>
                  <a:pt x="730824" y="1676370"/>
                </a:lnTo>
                <a:cubicBezTo>
                  <a:pt x="730682" y="1671816"/>
                  <a:pt x="730539" y="1667264"/>
                  <a:pt x="730397" y="1662711"/>
                </a:cubicBezTo>
                <a:cubicBezTo>
                  <a:pt x="730539" y="1658156"/>
                  <a:pt x="730683" y="1653604"/>
                  <a:pt x="730824" y="1649050"/>
                </a:cubicBezTo>
                <a:lnTo>
                  <a:pt x="731679" y="1636244"/>
                </a:lnTo>
                <a:lnTo>
                  <a:pt x="732958" y="1623437"/>
                </a:lnTo>
                <a:cubicBezTo>
                  <a:pt x="733100" y="1620164"/>
                  <a:pt x="733244" y="1616893"/>
                  <a:pt x="733386" y="1613619"/>
                </a:cubicBezTo>
                <a:cubicBezTo>
                  <a:pt x="733527" y="1610915"/>
                  <a:pt x="733670" y="1608211"/>
                  <a:pt x="733813" y="1605508"/>
                </a:cubicBezTo>
                <a:lnTo>
                  <a:pt x="733812" y="1597398"/>
                </a:lnTo>
                <a:lnTo>
                  <a:pt x="733812" y="1587579"/>
                </a:lnTo>
                <a:lnTo>
                  <a:pt x="733813" y="1581602"/>
                </a:lnTo>
                <a:lnTo>
                  <a:pt x="734665" y="1576906"/>
                </a:lnTo>
                <a:lnTo>
                  <a:pt x="735948" y="1573492"/>
                </a:lnTo>
                <a:cubicBezTo>
                  <a:pt x="736089" y="1572496"/>
                  <a:pt x="736232" y="1571499"/>
                  <a:pt x="736374" y="1570504"/>
                </a:cubicBezTo>
                <a:lnTo>
                  <a:pt x="737655" y="1568796"/>
                </a:lnTo>
                <a:cubicBezTo>
                  <a:pt x="737797" y="1568084"/>
                  <a:pt x="737940" y="1567373"/>
                  <a:pt x="738082" y="1566662"/>
                </a:cubicBezTo>
                <a:lnTo>
                  <a:pt x="738935" y="1563247"/>
                </a:lnTo>
                <a:lnTo>
                  <a:pt x="738935" y="1558978"/>
                </a:lnTo>
                <a:lnTo>
                  <a:pt x="738935" y="1405300"/>
                </a:lnTo>
                <a:lnTo>
                  <a:pt x="738081" y="1398470"/>
                </a:lnTo>
                <a:lnTo>
                  <a:pt x="735948" y="1391212"/>
                </a:lnTo>
                <a:lnTo>
                  <a:pt x="733812" y="1383529"/>
                </a:lnTo>
                <a:lnTo>
                  <a:pt x="732105" y="1375845"/>
                </a:lnTo>
                <a:lnTo>
                  <a:pt x="730824" y="1367735"/>
                </a:lnTo>
                <a:cubicBezTo>
                  <a:pt x="730682" y="1365030"/>
                  <a:pt x="730539" y="1362327"/>
                  <a:pt x="730397" y="1359624"/>
                </a:cubicBezTo>
                <a:cubicBezTo>
                  <a:pt x="730255" y="1357062"/>
                  <a:pt x="730113" y="1354502"/>
                  <a:pt x="729970" y="1351940"/>
                </a:cubicBezTo>
                <a:lnTo>
                  <a:pt x="729116" y="1345109"/>
                </a:lnTo>
                <a:lnTo>
                  <a:pt x="727410" y="1328461"/>
                </a:lnTo>
                <a:lnTo>
                  <a:pt x="724848" y="1314801"/>
                </a:lnTo>
                <a:lnTo>
                  <a:pt x="723567" y="1307971"/>
                </a:lnTo>
                <a:cubicBezTo>
                  <a:pt x="723426" y="1305693"/>
                  <a:pt x="723283" y="1303416"/>
                  <a:pt x="723141" y="1301140"/>
                </a:cubicBezTo>
                <a:lnTo>
                  <a:pt x="721860" y="1292603"/>
                </a:lnTo>
                <a:cubicBezTo>
                  <a:pt x="721717" y="1289187"/>
                  <a:pt x="721575" y="1285773"/>
                  <a:pt x="721432" y="1282358"/>
                </a:cubicBezTo>
                <a:lnTo>
                  <a:pt x="720579" y="1275527"/>
                </a:lnTo>
                <a:cubicBezTo>
                  <a:pt x="720438" y="1273251"/>
                  <a:pt x="720294" y="1270973"/>
                  <a:pt x="720153" y="1268696"/>
                </a:cubicBezTo>
                <a:lnTo>
                  <a:pt x="718444" y="1261867"/>
                </a:lnTo>
                <a:lnTo>
                  <a:pt x="717164" y="1255037"/>
                </a:lnTo>
                <a:lnTo>
                  <a:pt x="715457" y="1247780"/>
                </a:lnTo>
                <a:lnTo>
                  <a:pt x="713748" y="1240097"/>
                </a:lnTo>
                <a:lnTo>
                  <a:pt x="712469" y="1231986"/>
                </a:lnTo>
                <a:lnTo>
                  <a:pt x="711189" y="1223020"/>
                </a:lnTo>
                <a:lnTo>
                  <a:pt x="709906" y="1214910"/>
                </a:lnTo>
                <a:lnTo>
                  <a:pt x="708200" y="1208933"/>
                </a:lnTo>
                <a:lnTo>
                  <a:pt x="706492" y="1203384"/>
                </a:lnTo>
                <a:lnTo>
                  <a:pt x="704357" y="1196554"/>
                </a:lnTo>
                <a:lnTo>
                  <a:pt x="703503" y="1188870"/>
                </a:lnTo>
                <a:cubicBezTo>
                  <a:pt x="703220" y="1186451"/>
                  <a:pt x="702935" y="1184032"/>
                  <a:pt x="702650" y="1181613"/>
                </a:cubicBezTo>
                <a:cubicBezTo>
                  <a:pt x="702508" y="1179336"/>
                  <a:pt x="702366" y="1177060"/>
                  <a:pt x="702223" y="1174783"/>
                </a:cubicBezTo>
                <a:cubicBezTo>
                  <a:pt x="701938" y="1171938"/>
                  <a:pt x="701654" y="1169090"/>
                  <a:pt x="701369" y="1166246"/>
                </a:cubicBezTo>
                <a:cubicBezTo>
                  <a:pt x="701228" y="1164538"/>
                  <a:pt x="701084" y="1162830"/>
                  <a:pt x="700942" y="1161123"/>
                </a:cubicBezTo>
                <a:lnTo>
                  <a:pt x="699662" y="1157707"/>
                </a:lnTo>
                <a:cubicBezTo>
                  <a:pt x="699520" y="1156711"/>
                  <a:pt x="699377" y="1155716"/>
                  <a:pt x="699235" y="1154720"/>
                </a:cubicBezTo>
                <a:lnTo>
                  <a:pt x="697954" y="1152158"/>
                </a:lnTo>
                <a:lnTo>
                  <a:pt x="696673" y="1149169"/>
                </a:lnTo>
                <a:lnTo>
                  <a:pt x="695393" y="1146609"/>
                </a:lnTo>
                <a:cubicBezTo>
                  <a:pt x="695251" y="1145186"/>
                  <a:pt x="695109" y="1143763"/>
                  <a:pt x="694967" y="1142340"/>
                </a:cubicBezTo>
                <a:lnTo>
                  <a:pt x="693685" y="1137644"/>
                </a:lnTo>
                <a:cubicBezTo>
                  <a:pt x="693543" y="1134656"/>
                  <a:pt x="693400" y="1131668"/>
                  <a:pt x="693258" y="1128680"/>
                </a:cubicBezTo>
                <a:lnTo>
                  <a:pt x="691978" y="1123557"/>
                </a:lnTo>
                <a:lnTo>
                  <a:pt x="690698" y="1117154"/>
                </a:lnTo>
                <a:lnTo>
                  <a:pt x="688136" y="1110324"/>
                </a:lnTo>
                <a:lnTo>
                  <a:pt x="686003" y="1104774"/>
                </a:lnTo>
                <a:lnTo>
                  <a:pt x="685148" y="1101359"/>
                </a:lnTo>
                <a:cubicBezTo>
                  <a:pt x="685006" y="1100505"/>
                  <a:pt x="684863" y="1099651"/>
                  <a:pt x="684720" y="1098797"/>
                </a:cubicBezTo>
                <a:cubicBezTo>
                  <a:pt x="684579" y="1097944"/>
                  <a:pt x="684436" y="1097090"/>
                  <a:pt x="684294" y="1096237"/>
                </a:cubicBezTo>
                <a:lnTo>
                  <a:pt x="684294" y="1090687"/>
                </a:lnTo>
                <a:lnTo>
                  <a:pt x="683013" y="1081722"/>
                </a:lnTo>
                <a:lnTo>
                  <a:pt x="681305" y="1074038"/>
                </a:lnTo>
                <a:lnTo>
                  <a:pt x="678745" y="1069343"/>
                </a:lnTo>
                <a:lnTo>
                  <a:pt x="677463" y="1067209"/>
                </a:lnTo>
                <a:lnTo>
                  <a:pt x="676183" y="1064647"/>
                </a:lnTo>
                <a:lnTo>
                  <a:pt x="674903" y="1061232"/>
                </a:lnTo>
                <a:cubicBezTo>
                  <a:pt x="674761" y="1059809"/>
                  <a:pt x="674618" y="1058386"/>
                  <a:pt x="674477" y="1056963"/>
                </a:cubicBezTo>
                <a:cubicBezTo>
                  <a:pt x="674334" y="1054117"/>
                  <a:pt x="674191" y="1051271"/>
                  <a:pt x="674049" y="1048425"/>
                </a:cubicBezTo>
                <a:lnTo>
                  <a:pt x="672768" y="1039461"/>
                </a:lnTo>
                <a:lnTo>
                  <a:pt x="670208" y="1032630"/>
                </a:lnTo>
                <a:lnTo>
                  <a:pt x="668072" y="1027934"/>
                </a:lnTo>
                <a:lnTo>
                  <a:pt x="663803" y="1015982"/>
                </a:lnTo>
                <a:lnTo>
                  <a:pt x="659961" y="1001896"/>
                </a:lnTo>
                <a:lnTo>
                  <a:pt x="655693" y="988234"/>
                </a:lnTo>
                <a:lnTo>
                  <a:pt x="651851" y="977990"/>
                </a:lnTo>
                <a:lnTo>
                  <a:pt x="649290" y="971586"/>
                </a:lnTo>
                <a:lnTo>
                  <a:pt x="647582" y="965610"/>
                </a:lnTo>
                <a:lnTo>
                  <a:pt x="645875" y="959633"/>
                </a:lnTo>
                <a:lnTo>
                  <a:pt x="643740" y="952804"/>
                </a:lnTo>
                <a:lnTo>
                  <a:pt x="575439" y="782476"/>
                </a:lnTo>
                <a:lnTo>
                  <a:pt x="565621" y="762841"/>
                </a:lnTo>
                <a:lnTo>
                  <a:pt x="556229" y="743204"/>
                </a:lnTo>
                <a:lnTo>
                  <a:pt x="547265" y="723140"/>
                </a:lnTo>
                <a:lnTo>
                  <a:pt x="537019" y="703930"/>
                </a:lnTo>
                <a:lnTo>
                  <a:pt x="522506" y="676610"/>
                </a:lnTo>
                <a:lnTo>
                  <a:pt x="522505" y="676184"/>
                </a:lnTo>
                <a:lnTo>
                  <a:pt x="522078" y="675329"/>
                </a:lnTo>
                <a:lnTo>
                  <a:pt x="464449" y="575865"/>
                </a:lnTo>
                <a:lnTo>
                  <a:pt x="462315" y="572878"/>
                </a:lnTo>
                <a:lnTo>
                  <a:pt x="461461" y="570742"/>
                </a:lnTo>
                <a:lnTo>
                  <a:pt x="460607" y="570315"/>
                </a:lnTo>
                <a:lnTo>
                  <a:pt x="460180" y="569036"/>
                </a:lnTo>
                <a:lnTo>
                  <a:pt x="459327" y="568181"/>
                </a:lnTo>
                <a:lnTo>
                  <a:pt x="458899" y="567327"/>
                </a:lnTo>
                <a:lnTo>
                  <a:pt x="332542" y="383342"/>
                </a:lnTo>
                <a:lnTo>
                  <a:pt x="331689" y="381206"/>
                </a:lnTo>
                <a:lnTo>
                  <a:pt x="329127" y="378218"/>
                </a:lnTo>
                <a:lnTo>
                  <a:pt x="293695" y="330408"/>
                </a:lnTo>
                <a:lnTo>
                  <a:pt x="290709" y="325712"/>
                </a:lnTo>
                <a:lnTo>
                  <a:pt x="287293" y="321016"/>
                </a:lnTo>
                <a:lnTo>
                  <a:pt x="284731" y="318881"/>
                </a:lnTo>
                <a:lnTo>
                  <a:pt x="283450" y="316746"/>
                </a:lnTo>
                <a:lnTo>
                  <a:pt x="283024" y="316320"/>
                </a:lnTo>
                <a:lnTo>
                  <a:pt x="282170" y="315466"/>
                </a:lnTo>
                <a:lnTo>
                  <a:pt x="281743" y="315040"/>
                </a:lnTo>
                <a:lnTo>
                  <a:pt x="280890" y="314186"/>
                </a:lnTo>
                <a:lnTo>
                  <a:pt x="280463" y="313333"/>
                </a:lnTo>
                <a:lnTo>
                  <a:pt x="280035" y="312905"/>
                </a:lnTo>
                <a:lnTo>
                  <a:pt x="72571" y="81107"/>
                </a:lnTo>
                <a:lnTo>
                  <a:pt x="72143" y="80680"/>
                </a:lnTo>
                <a:lnTo>
                  <a:pt x="70862" y="79827"/>
                </a:lnTo>
                <a:lnTo>
                  <a:pt x="70436" y="79400"/>
                </a:lnTo>
                <a:lnTo>
                  <a:pt x="69582" y="78547"/>
                </a:lnTo>
                <a:lnTo>
                  <a:pt x="66166" y="74277"/>
                </a:lnTo>
                <a:lnTo>
                  <a:pt x="61898" y="70436"/>
                </a:lnTo>
                <a:lnTo>
                  <a:pt x="59336" y="67447"/>
                </a:lnTo>
                <a:lnTo>
                  <a:pt x="56349" y="64886"/>
                </a:lnTo>
                <a:lnTo>
                  <a:pt x="45249" y="52506"/>
                </a:lnTo>
                <a:lnTo>
                  <a:pt x="44396" y="52079"/>
                </a:lnTo>
                <a:lnTo>
                  <a:pt x="43969" y="51225"/>
                </a:lnTo>
                <a:lnTo>
                  <a:pt x="40981" y="48664"/>
                </a:lnTo>
                <a:lnTo>
                  <a:pt x="38846" y="46530"/>
                </a:lnTo>
                <a:lnTo>
                  <a:pt x="37138" y="44395"/>
                </a:lnTo>
                <a:lnTo>
                  <a:pt x="8965" y="17075"/>
                </a:lnTo>
                <a:lnTo>
                  <a:pt x="7257" y="15794"/>
                </a:lnTo>
                <a:lnTo>
                  <a:pt x="5976" y="14514"/>
                </a:lnTo>
                <a:lnTo>
                  <a:pt x="5549" y="13660"/>
                </a:lnTo>
                <a:lnTo>
                  <a:pt x="4695" y="12807"/>
                </a:lnTo>
                <a:lnTo>
                  <a:pt x="1280" y="9391"/>
                </a:lnTo>
                <a:lnTo>
                  <a:pt x="427" y="9391"/>
                </a:lnTo>
                <a:cubicBezTo>
                  <a:pt x="285" y="8821"/>
                  <a:pt x="141" y="8252"/>
                  <a:pt x="0" y="7683"/>
                </a:cubicBezTo>
                <a:lnTo>
                  <a:pt x="0" y="1281"/>
                </a:lnTo>
                <a:lnTo>
                  <a:pt x="13233" y="1280"/>
                </a:lnTo>
                <a:lnTo>
                  <a:pt x="27748" y="854"/>
                </a:lnTo>
                <a:lnTo>
                  <a:pt x="43116" y="0"/>
                </a:lnTo>
                <a:lnTo>
                  <a:pt x="59337" y="0"/>
                </a:lnTo>
                <a:close/>
              </a:path>
            </a:pathLst>
          </a:custGeom>
          <a:solidFill>
            <a:schemeClr val="bg1">
              <a:lumMod val="85000"/>
              <a:alpha val="50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 name="矩形: 圆角 8"/>
          <p:cNvSpPr>
            <a:spLocks noChangeAspect="1"/>
          </p:cNvSpPr>
          <p:nvPr/>
        </p:nvSpPr>
        <p:spPr>
          <a:xfrm>
            <a:off x="2711663" y="1293989"/>
            <a:ext cx="1800000" cy="720000"/>
          </a:xfrm>
          <a:prstGeom prst="roundRect">
            <a:avLst>
              <a:gd name="adj" fmla="val 50000"/>
            </a:avLst>
          </a:prstGeom>
          <a:solidFill>
            <a:srgbClr val="F15F4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人员</a:t>
            </a:r>
          </a:p>
        </p:txBody>
      </p:sp>
      <p:sp>
        <p:nvSpPr>
          <p:cNvPr id="10" name="矩形: 圆角 9"/>
          <p:cNvSpPr>
            <a:spLocks noChangeAspect="1"/>
          </p:cNvSpPr>
          <p:nvPr/>
        </p:nvSpPr>
        <p:spPr>
          <a:xfrm>
            <a:off x="2711663" y="5780061"/>
            <a:ext cx="1800000" cy="720000"/>
          </a:xfrm>
          <a:prstGeom prst="roundRect">
            <a:avLst>
              <a:gd name="adj" fmla="val 50000"/>
            </a:avLst>
          </a:prstGeom>
          <a:solidFill>
            <a:srgbClr val="53CE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其他</a:t>
            </a:r>
          </a:p>
        </p:txBody>
      </p:sp>
      <p:sp>
        <p:nvSpPr>
          <p:cNvPr id="11" name="矩形: 圆角 10"/>
          <p:cNvSpPr>
            <a:spLocks noChangeAspect="1"/>
          </p:cNvSpPr>
          <p:nvPr/>
        </p:nvSpPr>
        <p:spPr>
          <a:xfrm>
            <a:off x="5860512" y="1293989"/>
            <a:ext cx="1800000" cy="720000"/>
          </a:xfrm>
          <a:prstGeom prst="roundRect">
            <a:avLst>
              <a:gd name="adj" fmla="val 50000"/>
            </a:avLst>
          </a:prstGeom>
          <a:solidFill>
            <a:srgbClr val="00ACD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方法</a:t>
            </a:r>
          </a:p>
        </p:txBody>
      </p:sp>
      <p:sp>
        <p:nvSpPr>
          <p:cNvPr id="12" name="矩形: 圆角 11"/>
          <p:cNvSpPr>
            <a:spLocks noChangeAspect="1"/>
          </p:cNvSpPr>
          <p:nvPr/>
        </p:nvSpPr>
        <p:spPr>
          <a:xfrm>
            <a:off x="5860512" y="5780061"/>
            <a:ext cx="1800000" cy="720000"/>
          </a:xfrm>
          <a:prstGeom prst="roundRect">
            <a:avLst>
              <a:gd name="adj" fmla="val 50000"/>
            </a:avLst>
          </a:prstGeom>
          <a:solidFill>
            <a:srgbClr val="FBB70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材料设备</a:t>
            </a:r>
          </a:p>
        </p:txBody>
      </p:sp>
      <p:sp>
        <p:nvSpPr>
          <p:cNvPr id="17" name="文本框 15"/>
          <p:cNvSpPr txBox="1"/>
          <p:nvPr/>
        </p:nvSpPr>
        <p:spPr>
          <a:xfrm>
            <a:off x="9417861" y="2735577"/>
            <a:ext cx="170756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rgbClr val="E81479"/>
                </a:solidFill>
                <a:cs typeface="+mn-ea"/>
                <a:sym typeface="+mn-lt"/>
              </a:rPr>
              <a:t>为何责任护士实验室检查了解不全</a:t>
            </a:r>
          </a:p>
        </p:txBody>
      </p:sp>
      <p:grpSp>
        <p:nvGrpSpPr>
          <p:cNvPr id="13" name="组合 12"/>
          <p:cNvGrpSpPr/>
          <p:nvPr/>
        </p:nvGrpSpPr>
        <p:grpSpPr>
          <a:xfrm>
            <a:off x="1711771" y="2045108"/>
            <a:ext cx="7229070" cy="3535990"/>
            <a:chOff x="1711771" y="2045108"/>
            <a:chExt cx="7229070" cy="3535990"/>
          </a:xfrm>
        </p:grpSpPr>
        <p:cxnSp>
          <p:nvCxnSpPr>
            <p:cNvPr id="61" name="直接箭头连接符 60"/>
            <p:cNvCxnSpPr/>
            <p:nvPr/>
          </p:nvCxnSpPr>
          <p:spPr>
            <a:xfrm>
              <a:off x="3114928" y="2655050"/>
              <a:ext cx="70066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a:off x="4108450" y="2567121"/>
              <a:ext cx="47250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3606583" y="3264555"/>
              <a:ext cx="361425"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8" name="文本框 24"/>
            <p:cNvSpPr txBox="1"/>
            <p:nvPr/>
          </p:nvSpPr>
          <p:spPr>
            <a:xfrm>
              <a:off x="2675669" y="3116988"/>
              <a:ext cx="890264" cy="461665"/>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责任护士更换频繁</a:t>
              </a:r>
            </a:p>
          </p:txBody>
        </p:sp>
        <p:sp>
          <p:nvSpPr>
            <p:cNvPr id="70" name="文本框 24"/>
            <p:cNvSpPr txBox="1"/>
            <p:nvPr/>
          </p:nvSpPr>
          <p:spPr>
            <a:xfrm>
              <a:off x="4498806" y="2336288"/>
              <a:ext cx="8391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工作状态</a:t>
              </a:r>
              <a:endParaRPr lang="en-US" altLang="zh-CN" sz="1200" dirty="0">
                <a:cs typeface="+mn-ea"/>
                <a:sym typeface="+mn-lt"/>
              </a:endParaRPr>
            </a:p>
            <a:p>
              <a:pPr algn="ctr"/>
              <a:r>
                <a:rPr lang="zh-CN" altLang="en-US" sz="1200" dirty="0">
                  <a:cs typeface="+mn-ea"/>
                  <a:sym typeface="+mn-lt"/>
                </a:rPr>
                <a:t>不佳</a:t>
              </a:r>
            </a:p>
          </p:txBody>
        </p:sp>
        <p:cxnSp>
          <p:nvCxnSpPr>
            <p:cNvPr id="76" name="直接箭头连接符 75"/>
            <p:cNvCxnSpPr/>
            <p:nvPr/>
          </p:nvCxnSpPr>
          <p:spPr>
            <a:xfrm flipH="1">
              <a:off x="4358302" y="231169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392318" y="2045108"/>
              <a:ext cx="1117209" cy="276999"/>
            </a:xfrm>
            <a:prstGeom prst="rect">
              <a:avLst/>
            </a:prstGeom>
            <a:noFill/>
          </p:spPr>
          <p:txBody>
            <a:bodyPr wrap="square" rtlCol="0">
              <a:spAutoFit/>
            </a:bodyPr>
            <a:lstStyle/>
            <a:p>
              <a:pPr algn="ctr" defTabSz="914400"/>
              <a:r>
                <a:rPr lang="zh-CN" altLang="en-US" sz="1200" dirty="0">
                  <a:cs typeface="+mn-ea"/>
                  <a:sym typeface="+mn-lt"/>
                </a:rPr>
                <a:t>工作强度大</a:t>
              </a:r>
            </a:p>
          </p:txBody>
        </p:sp>
        <p:cxnSp>
          <p:nvCxnSpPr>
            <p:cNvPr id="79" name="直接箭头连接符 78"/>
            <p:cNvCxnSpPr/>
            <p:nvPr/>
          </p:nvCxnSpPr>
          <p:spPr>
            <a:xfrm flipH="1">
              <a:off x="4267200" y="300781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0" name="文本框 24"/>
            <p:cNvSpPr txBox="1"/>
            <p:nvPr/>
          </p:nvSpPr>
          <p:spPr>
            <a:xfrm>
              <a:off x="4555464" y="2781744"/>
              <a:ext cx="95399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批判性思维不够</a:t>
              </a:r>
            </a:p>
          </p:txBody>
        </p:sp>
        <p:sp>
          <p:nvSpPr>
            <p:cNvPr id="84" name="文本框 24"/>
            <p:cNvSpPr txBox="1"/>
            <p:nvPr/>
          </p:nvSpPr>
          <p:spPr>
            <a:xfrm>
              <a:off x="2467897" y="2505448"/>
              <a:ext cx="722214"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责任心</a:t>
              </a:r>
            </a:p>
          </p:txBody>
        </p:sp>
        <p:cxnSp>
          <p:nvCxnSpPr>
            <p:cNvPr id="85" name="直接箭头连接符 84"/>
            <p:cNvCxnSpPr/>
            <p:nvPr/>
          </p:nvCxnSpPr>
          <p:spPr>
            <a:xfrm>
              <a:off x="3264117" y="2377834"/>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7" name="文本框 24"/>
            <p:cNvSpPr txBox="1"/>
            <p:nvPr/>
          </p:nvSpPr>
          <p:spPr>
            <a:xfrm>
              <a:off x="2161326" y="2184231"/>
              <a:ext cx="1190989"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服务理念不强</a:t>
              </a:r>
            </a:p>
          </p:txBody>
        </p:sp>
        <p:cxnSp>
          <p:nvCxnSpPr>
            <p:cNvPr id="89" name="直接箭头连接符 88"/>
            <p:cNvCxnSpPr/>
            <p:nvPr/>
          </p:nvCxnSpPr>
          <p:spPr>
            <a:xfrm flipV="1">
              <a:off x="3282117" y="2758871"/>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1" name="文本框 24"/>
            <p:cNvSpPr txBox="1"/>
            <p:nvPr/>
          </p:nvSpPr>
          <p:spPr>
            <a:xfrm>
              <a:off x="1711771" y="2800371"/>
              <a:ext cx="1650015"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未及时关注检查结果</a:t>
              </a:r>
            </a:p>
          </p:txBody>
        </p:sp>
        <p:cxnSp>
          <p:nvCxnSpPr>
            <p:cNvPr id="96" name="直接箭头连接符 95"/>
            <p:cNvCxnSpPr/>
            <p:nvPr/>
          </p:nvCxnSpPr>
          <p:spPr>
            <a:xfrm flipH="1">
              <a:off x="4358302" y="339145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7" name="文本框 24"/>
            <p:cNvSpPr txBox="1"/>
            <p:nvPr/>
          </p:nvSpPr>
          <p:spPr>
            <a:xfrm>
              <a:off x="4696309" y="3252780"/>
              <a:ext cx="953998" cy="276999"/>
            </a:xfrm>
            <a:prstGeom prst="rect">
              <a:avLst/>
            </a:prstGeom>
            <a:solidFill>
              <a:srgbClr val="E81479"/>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cs typeface="+mn-ea"/>
                  <a:sym typeface="+mn-lt"/>
                </a:rPr>
                <a:t>知识不全面</a:t>
              </a:r>
            </a:p>
          </p:txBody>
        </p:sp>
        <p:sp>
          <p:nvSpPr>
            <p:cNvPr id="98" name="Text Box 39"/>
            <p:cNvSpPr txBox="1">
              <a:spLocks noChangeArrowheads="1"/>
            </p:cNvSpPr>
            <p:nvPr/>
          </p:nvSpPr>
          <p:spPr bwMode="auto">
            <a:xfrm>
              <a:off x="7825271" y="3067912"/>
              <a:ext cx="800219"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未了解</a:t>
              </a:r>
            </a:p>
            <a:p>
              <a:r>
                <a:rPr lang="zh-CN" altLang="en-US" dirty="0">
                  <a:latin typeface="+mn-lt"/>
                  <a:ea typeface="+mn-ea"/>
                  <a:cs typeface="+mn-ea"/>
                  <a:sym typeface="+mn-lt"/>
                </a:rPr>
                <a:t>患者主诉</a:t>
              </a:r>
            </a:p>
          </p:txBody>
        </p:sp>
        <p:sp>
          <p:nvSpPr>
            <p:cNvPr id="99" name="Text Box 44"/>
            <p:cNvSpPr txBox="1">
              <a:spLocks noChangeArrowheads="1"/>
            </p:cNvSpPr>
            <p:nvPr/>
          </p:nvSpPr>
          <p:spPr bwMode="auto">
            <a:xfrm>
              <a:off x="7770851" y="2130299"/>
              <a:ext cx="909061"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未及时与医师沟通</a:t>
              </a:r>
            </a:p>
          </p:txBody>
        </p:sp>
        <p:sp>
          <p:nvSpPr>
            <p:cNvPr id="100" name="Text Box 51"/>
            <p:cNvSpPr txBox="1">
              <a:spLocks noChangeArrowheads="1"/>
            </p:cNvSpPr>
            <p:nvPr/>
          </p:nvSpPr>
          <p:spPr bwMode="auto">
            <a:xfrm>
              <a:off x="5873327" y="2567120"/>
              <a:ext cx="107315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流程不完善</a:t>
              </a:r>
            </a:p>
          </p:txBody>
        </p:sp>
        <p:sp>
          <p:nvSpPr>
            <p:cNvPr id="101" name="Text Box 57"/>
            <p:cNvSpPr txBox="1">
              <a:spLocks noChangeArrowheads="1"/>
            </p:cNvSpPr>
            <p:nvPr/>
          </p:nvSpPr>
          <p:spPr bwMode="auto">
            <a:xfrm>
              <a:off x="7882947" y="2710371"/>
              <a:ext cx="1057894"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dirty="0">
                  <a:solidFill>
                    <a:schemeClr val="bg1"/>
                  </a:solidFill>
                  <a:latin typeface="+mn-lt"/>
                  <a:ea typeface="+mn-ea"/>
                  <a:cs typeface="+mn-ea"/>
                  <a:sym typeface="+mn-lt"/>
                </a:rPr>
                <a:t>  </a:t>
              </a:r>
              <a:r>
                <a:rPr lang="zh-CN" altLang="en-US" dirty="0">
                  <a:solidFill>
                    <a:schemeClr val="bg1"/>
                  </a:solidFill>
                  <a:latin typeface="+mn-lt"/>
                  <a:ea typeface="+mn-ea"/>
                  <a:cs typeface="+mn-ea"/>
                  <a:sym typeface="+mn-lt"/>
                </a:rPr>
                <a:t>沟通不到位</a:t>
              </a:r>
            </a:p>
          </p:txBody>
        </p:sp>
        <p:cxnSp>
          <p:nvCxnSpPr>
            <p:cNvPr id="102" name="直接箭头连接符 101"/>
            <p:cNvCxnSpPr/>
            <p:nvPr/>
          </p:nvCxnSpPr>
          <p:spPr>
            <a:xfrm flipH="1">
              <a:off x="7397046" y="2848871"/>
              <a:ext cx="46138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a:off x="7591642" y="2528704"/>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5" name="直接箭头连接符 104"/>
            <p:cNvCxnSpPr/>
            <p:nvPr/>
          </p:nvCxnSpPr>
          <p:spPr>
            <a:xfrm flipH="1" flipV="1">
              <a:off x="7591641" y="3019871"/>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a:off x="5962957" y="2848871"/>
              <a:ext cx="9525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8" name="Text Box 38"/>
            <p:cNvSpPr txBox="1">
              <a:spLocks noChangeArrowheads="1"/>
            </p:cNvSpPr>
            <p:nvPr/>
          </p:nvSpPr>
          <p:spPr bwMode="auto">
            <a:xfrm>
              <a:off x="4571058" y="5304099"/>
              <a:ext cx="492443"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环境</a:t>
              </a:r>
            </a:p>
          </p:txBody>
        </p:sp>
        <p:sp>
          <p:nvSpPr>
            <p:cNvPr id="119" name="Text Box 53"/>
            <p:cNvSpPr txBox="1">
              <a:spLocks noChangeArrowheads="1"/>
            </p:cNvSpPr>
            <p:nvPr/>
          </p:nvSpPr>
          <p:spPr bwMode="auto">
            <a:xfrm>
              <a:off x="4403021" y="4385615"/>
              <a:ext cx="828518"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工作量大</a:t>
              </a:r>
            </a:p>
          </p:txBody>
        </p:sp>
        <p:sp>
          <p:nvSpPr>
            <p:cNvPr id="120" name="Text Box 54"/>
            <p:cNvSpPr txBox="1">
              <a:spLocks noChangeArrowheads="1"/>
            </p:cNvSpPr>
            <p:nvPr/>
          </p:nvSpPr>
          <p:spPr bwMode="auto">
            <a:xfrm>
              <a:off x="2632239" y="4501291"/>
              <a:ext cx="1164032"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化验结果返回不及时</a:t>
              </a:r>
            </a:p>
          </p:txBody>
        </p:sp>
        <p:sp>
          <p:nvSpPr>
            <p:cNvPr id="121" name="Text Box 59"/>
            <p:cNvSpPr txBox="1">
              <a:spLocks noChangeArrowheads="1"/>
            </p:cNvSpPr>
            <p:nvPr/>
          </p:nvSpPr>
          <p:spPr bwMode="auto">
            <a:xfrm>
              <a:off x="5069710" y="4726923"/>
              <a:ext cx="1253741" cy="461665"/>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医师未及时将检查结果放入病例</a:t>
              </a:r>
            </a:p>
          </p:txBody>
        </p:sp>
        <p:cxnSp>
          <p:nvCxnSpPr>
            <p:cNvPr id="122" name="直接箭头连接符 121"/>
            <p:cNvCxnSpPr/>
            <p:nvPr/>
          </p:nvCxnSpPr>
          <p:spPr>
            <a:xfrm>
              <a:off x="2675669" y="4951006"/>
              <a:ext cx="113992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H="1">
              <a:off x="4267201" y="4951006"/>
              <a:ext cx="7963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a:cxnSpLocks noChangeAspect="1"/>
            </p:cNvCxnSpPr>
            <p:nvPr/>
          </p:nvCxnSpPr>
          <p:spPr>
            <a:xfrm flipH="1">
              <a:off x="4513765" y="4662614"/>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flipV="1">
              <a:off x="4513765" y="508847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1" name="Text Box 42"/>
            <p:cNvSpPr txBox="1">
              <a:spLocks noChangeArrowheads="1"/>
            </p:cNvSpPr>
            <p:nvPr/>
          </p:nvSpPr>
          <p:spPr bwMode="auto">
            <a:xfrm>
              <a:off x="7585178" y="4354961"/>
              <a:ext cx="1107996"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检查仪器故障</a:t>
              </a:r>
            </a:p>
          </p:txBody>
        </p:sp>
        <p:sp>
          <p:nvSpPr>
            <p:cNvPr id="132" name="Text Box 43"/>
            <p:cNvSpPr txBox="1">
              <a:spLocks noChangeArrowheads="1"/>
            </p:cNvSpPr>
            <p:nvPr/>
          </p:nvSpPr>
          <p:spPr bwMode="auto">
            <a:xfrm>
              <a:off x="7389298" y="4999437"/>
              <a:ext cx="147320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a:latin typeface="+mn-lt"/>
                  <a:ea typeface="+mn-ea"/>
                  <a:cs typeface="+mn-ea"/>
                  <a:sym typeface="+mn-lt"/>
                </a:rPr>
                <a:t> </a:t>
              </a:r>
              <a:r>
                <a:rPr lang="zh-CN" altLang="en-US">
                  <a:latin typeface="+mn-lt"/>
                  <a:ea typeface="+mn-ea"/>
                  <a:cs typeface="+mn-ea"/>
                  <a:sym typeface="+mn-lt"/>
                </a:rPr>
                <a:t>化验标本不合格</a:t>
              </a:r>
            </a:p>
          </p:txBody>
        </p:sp>
        <p:cxnSp>
          <p:nvCxnSpPr>
            <p:cNvPr id="133" name="直接箭头连接符 132"/>
            <p:cNvCxnSpPr/>
            <p:nvPr/>
          </p:nvCxnSpPr>
          <p:spPr>
            <a:xfrm flipH="1">
              <a:off x="7460360" y="4662614"/>
              <a:ext cx="121955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p:cNvCxnSpPr/>
            <p:nvPr/>
          </p:nvCxnSpPr>
          <p:spPr>
            <a:xfrm flipH="1">
              <a:off x="7229475" y="5304099"/>
              <a:ext cx="1450437"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0" name="组合 139"/>
          <p:cNvGrpSpPr/>
          <p:nvPr/>
        </p:nvGrpSpPr>
        <p:grpSpPr>
          <a:xfrm>
            <a:off x="8899606" y="1395151"/>
            <a:ext cx="2330172" cy="461665"/>
            <a:chOff x="8899606" y="1209086"/>
            <a:chExt cx="2330172" cy="461665"/>
          </a:xfrm>
        </p:grpSpPr>
        <p:sp>
          <p:nvSpPr>
            <p:cNvPr id="138" name="矩形 137"/>
            <p:cNvSpPr/>
            <p:nvPr/>
          </p:nvSpPr>
          <p:spPr>
            <a:xfrm>
              <a:off x="9814006" y="1209086"/>
              <a:ext cx="1415772" cy="461665"/>
            </a:xfrm>
            <a:prstGeom prst="rect">
              <a:avLst/>
            </a:prstGeom>
          </p:spPr>
          <p:txBody>
            <a:bodyPr wrap="none">
              <a:spAutoFit/>
            </a:bodyPr>
            <a:lstStyle/>
            <a:p>
              <a:r>
                <a:rPr kumimoji="1" lang="zh-CN" altLang="en-US" sz="2400" b="1" dirty="0">
                  <a:solidFill>
                    <a:schemeClr val="tx1">
                      <a:lumMod val="65000"/>
                      <a:lumOff val="35000"/>
                    </a:schemeClr>
                  </a:solidFill>
                  <a:cs typeface="+mn-ea"/>
                  <a:sym typeface="+mn-lt"/>
                </a:rPr>
                <a:t>：表要因</a:t>
              </a:r>
              <a:endParaRPr lang="zh-CN" altLang="en-US" sz="2400" dirty="0">
                <a:solidFill>
                  <a:schemeClr val="tx1">
                    <a:lumMod val="65000"/>
                    <a:lumOff val="35000"/>
                  </a:schemeClr>
                </a:solidFill>
                <a:cs typeface="+mn-ea"/>
                <a:sym typeface="+mn-lt"/>
              </a:endParaRPr>
            </a:p>
          </p:txBody>
        </p:sp>
        <p:sp>
          <p:nvSpPr>
            <p:cNvPr id="139" name="矩形: 圆角 138"/>
            <p:cNvSpPr/>
            <p:nvPr/>
          </p:nvSpPr>
          <p:spPr>
            <a:xfrm>
              <a:off x="8899606" y="1260132"/>
              <a:ext cx="914400" cy="366712"/>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sp>
        <p:nvSpPr>
          <p:cNvPr id="55" name="矩形 5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750"/>
                                        <p:tgtEl>
                                          <p:spTgt spid="65"/>
                                        </p:tgtEl>
                                      </p:cBhvr>
                                    </p:animEffect>
                                  </p:childTnLst>
                                </p:cTn>
                              </p:par>
                              <p:par>
                                <p:cTn id="8" presetID="35" presetClass="path" presetSubtype="0" fill="hold" grpId="1" nodeType="withEffect">
                                  <p:stCondLst>
                                    <p:cond delay="0"/>
                                  </p:stCondLst>
                                  <p:childTnLst>
                                    <p:animMotion origin="layout" path="M -0.08151 7.40741E-7 L -3.54167E-6 7.40741E-7 " pathEditMode="relative" rAng="0" ptsTypes="AA">
                                      <p:cBhvr>
                                        <p:cTn id="9" dur="750" fill="hold"/>
                                        <p:tgtEl>
                                          <p:spTgt spid="65"/>
                                        </p:tgtEl>
                                        <p:attrNameLst>
                                          <p:attrName>ppt_x</p:attrName>
                                          <p:attrName>ppt_y</p:attrName>
                                        </p:attrNameLst>
                                      </p:cBhvr>
                                      <p:rCtr x="4076" y="0"/>
                                    </p:animMotion>
                                  </p:childTnLst>
                                </p:cTn>
                              </p:par>
                              <p:par>
                                <p:cTn id="10" presetID="10"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750"/>
                                        <p:tgtEl>
                                          <p:spTgt spid="8"/>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750"/>
                                        <p:tgtEl>
                                          <p:spTgt spid="7"/>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anim calcmode="lin" valueType="num">
                                      <p:cBhvr>
                                        <p:cTn id="34" dur="500" fill="hold"/>
                                        <p:tgtEl>
                                          <p:spTgt spid="10"/>
                                        </p:tgtEl>
                                        <p:attrNameLst>
                                          <p:attrName>ppt_x</p:attrName>
                                        </p:attrNameLst>
                                      </p:cBhvr>
                                      <p:tavLst>
                                        <p:tav tm="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750"/>
                                        <p:tgtEl>
                                          <p:spTgt spid="13"/>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wipe(left)">
                                      <p:cBhvr>
                                        <p:cTn id="48" dur="500"/>
                                        <p:tgtEl>
                                          <p:spTgt spid="140"/>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5" grpId="0" animBg="1"/>
      <p:bldP spid="65" grpId="1" animBg="1"/>
      <p:bldP spid="9" grpId="0" animBg="1"/>
      <p:bldP spid="10" grpId="0" animBg="1"/>
      <p:bldP spid="11" grpId="0" animBg="1"/>
      <p:bldP spid="12" grpId="0" animBg="1"/>
      <p:bldP spid="17" grpId="0"/>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15F46"/>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5" y="2004510"/>
              <a:ext cx="2236510" cy="707886"/>
            </a:xfrm>
            <a:prstGeom prst="rect">
              <a:avLst/>
            </a:prstGeom>
            <a:noFill/>
          </p:spPr>
          <p:txBody>
            <a:bodyPr wrap="none" rtlCol="0">
              <a:spAutoFit/>
            </a:bodyPr>
            <a:lstStyle/>
            <a:p>
              <a:pPr algn="ctr"/>
              <a:r>
                <a:rPr lang="zh-CN" altLang="en-US" sz="4000" dirty="0">
                  <a:solidFill>
                    <a:schemeClr val="bg1"/>
                  </a:solidFill>
                  <a:cs typeface="+mn-ea"/>
                  <a:sym typeface="+mn-lt"/>
                </a:rPr>
                <a:t>第一部分</a:t>
              </a:r>
            </a:p>
          </p:txBody>
        </p:sp>
      </p:grpSp>
      <p:sp>
        <p:nvSpPr>
          <p:cNvPr id="8" name="文本框 7"/>
          <p:cNvSpPr txBox="1"/>
          <p:nvPr/>
        </p:nvSpPr>
        <p:spPr>
          <a:xfrm>
            <a:off x="3695345" y="3642972"/>
            <a:ext cx="480131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彩虹圈简介</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04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4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53CEB5"/>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6</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原因分析</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任意多边形: 形状 6"/>
          <p:cNvSpPr/>
          <p:nvPr/>
        </p:nvSpPr>
        <p:spPr>
          <a:xfrm>
            <a:off x="6596037"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 name="任意多边形: 形状 7"/>
          <p:cNvSpPr/>
          <p:nvPr/>
        </p:nvSpPr>
        <p:spPr>
          <a:xfrm>
            <a:off x="3459456" y="1813561"/>
            <a:ext cx="864322" cy="4162696"/>
          </a:xfrm>
          <a:custGeom>
            <a:avLst/>
            <a:gdLst>
              <a:gd name="connsiteX0" fmla="*/ 0 w 969401"/>
              <a:gd name="connsiteY0" fmla="*/ 0 h 4176158"/>
              <a:gd name="connsiteX1" fmla="*/ 151534 w 969401"/>
              <a:gd name="connsiteY1" fmla="*/ 117911 h 4176158"/>
              <a:gd name="connsiteX2" fmla="*/ 969401 w 969401"/>
              <a:gd name="connsiteY2" fmla="*/ 2088079 h 4176158"/>
              <a:gd name="connsiteX3" fmla="*/ 151534 w 969401"/>
              <a:gd name="connsiteY3" fmla="*/ 4058247 h 4176158"/>
              <a:gd name="connsiteX4" fmla="*/ 0 w 969401"/>
              <a:gd name="connsiteY4" fmla="*/ 4176158 h 4176158"/>
              <a:gd name="connsiteX5" fmla="*/ 14179 w 969401"/>
              <a:gd name="connsiteY5" fmla="*/ 4160795 h 4176158"/>
              <a:gd name="connsiteX6" fmla="*/ 632123 w 969401"/>
              <a:gd name="connsiteY6" fmla="*/ 2088079 h 4176158"/>
              <a:gd name="connsiteX7" fmla="*/ 14179 w 969401"/>
              <a:gd name="connsiteY7" fmla="*/ 15363 h 4176158"/>
              <a:gd name="connsiteX8" fmla="*/ 0 w 969401"/>
              <a:gd name="connsiteY8" fmla="*/ 0 h 417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401" h="4176158">
                <a:moveTo>
                  <a:pt x="0" y="0"/>
                </a:moveTo>
                <a:lnTo>
                  <a:pt x="151534" y="117911"/>
                </a:lnTo>
                <a:cubicBezTo>
                  <a:pt x="644977" y="544885"/>
                  <a:pt x="969401" y="1267957"/>
                  <a:pt x="969401" y="2088079"/>
                </a:cubicBezTo>
                <a:cubicBezTo>
                  <a:pt x="969401" y="2908202"/>
                  <a:pt x="644977" y="3631273"/>
                  <a:pt x="151534" y="4058247"/>
                </a:cubicBezTo>
                <a:lnTo>
                  <a:pt x="0" y="4176158"/>
                </a:lnTo>
                <a:lnTo>
                  <a:pt x="14179" y="4160795"/>
                </a:lnTo>
                <a:cubicBezTo>
                  <a:pt x="387003" y="3711597"/>
                  <a:pt x="632123" y="2950889"/>
                  <a:pt x="632123" y="2088079"/>
                </a:cubicBezTo>
                <a:cubicBezTo>
                  <a:pt x="632123" y="1225269"/>
                  <a:pt x="387003" y="464561"/>
                  <a:pt x="14179" y="15363"/>
                </a:cubicBezTo>
                <a:lnTo>
                  <a:pt x="0" y="0"/>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9" name="任意多边形: 形状 8"/>
          <p:cNvSpPr/>
          <p:nvPr/>
        </p:nvSpPr>
        <p:spPr>
          <a:xfrm>
            <a:off x="410030" y="2221015"/>
            <a:ext cx="11452470" cy="3387747"/>
          </a:xfrm>
          <a:custGeom>
            <a:avLst/>
            <a:gdLst>
              <a:gd name="connsiteX0" fmla="*/ 75558 w 10626041"/>
              <a:gd name="connsiteY0" fmla="*/ 0 h 3387747"/>
              <a:gd name="connsiteX1" fmla="*/ 90499 w 10626041"/>
              <a:gd name="connsiteY1" fmla="*/ 0 h 3387747"/>
              <a:gd name="connsiteX2" fmla="*/ 104586 w 10626041"/>
              <a:gd name="connsiteY2" fmla="*/ 854 h 3387747"/>
              <a:gd name="connsiteX3" fmla="*/ 116539 w 10626041"/>
              <a:gd name="connsiteY3" fmla="*/ 2134 h 3387747"/>
              <a:gd name="connsiteX4" fmla="*/ 129773 w 10626041"/>
              <a:gd name="connsiteY4" fmla="*/ 4269 h 3387747"/>
              <a:gd name="connsiteX5" fmla="*/ 143433 w 10626041"/>
              <a:gd name="connsiteY5" fmla="*/ 5549 h 3387747"/>
              <a:gd name="connsiteX6" fmla="*/ 157520 w 10626041"/>
              <a:gd name="connsiteY6" fmla="*/ 6829 h 3387747"/>
              <a:gd name="connsiteX7" fmla="*/ 170754 w 10626041"/>
              <a:gd name="connsiteY7" fmla="*/ 8110 h 3387747"/>
              <a:gd name="connsiteX8" fmla="*/ 184414 w 10626041"/>
              <a:gd name="connsiteY8" fmla="*/ 9391 h 3387747"/>
              <a:gd name="connsiteX9" fmla="*/ 197647 w 10626041"/>
              <a:gd name="connsiteY9" fmla="*/ 11099 h 3387747"/>
              <a:gd name="connsiteX10" fmla="*/ 210027 w 10626041"/>
              <a:gd name="connsiteY10" fmla="*/ 12807 h 3387747"/>
              <a:gd name="connsiteX11" fmla="*/ 222833 w 10626041"/>
              <a:gd name="connsiteY11" fmla="*/ 15794 h 3387747"/>
              <a:gd name="connsiteX12" fmla="*/ 234786 w 10626041"/>
              <a:gd name="connsiteY12" fmla="*/ 18355 h 3387747"/>
              <a:gd name="connsiteX13" fmla="*/ 247592 w 10626041"/>
              <a:gd name="connsiteY13" fmla="*/ 21344 h 3387747"/>
              <a:gd name="connsiteX14" fmla="*/ 259545 w 10626041"/>
              <a:gd name="connsiteY14" fmla="*/ 23050 h 3387747"/>
              <a:gd name="connsiteX15" fmla="*/ 271925 w 10626041"/>
              <a:gd name="connsiteY15" fmla="*/ 26040 h 3387747"/>
              <a:gd name="connsiteX16" fmla="*/ 284731 w 10626041"/>
              <a:gd name="connsiteY16" fmla="*/ 28173 h 3387747"/>
              <a:gd name="connsiteX17" fmla="*/ 297111 w 10626041"/>
              <a:gd name="connsiteY17" fmla="*/ 30735 h 3387747"/>
              <a:gd name="connsiteX18" fmla="*/ 309490 w 10626041"/>
              <a:gd name="connsiteY18" fmla="*/ 33297 h 3387747"/>
              <a:gd name="connsiteX19" fmla="*/ 321870 w 10626041"/>
              <a:gd name="connsiteY19" fmla="*/ 36712 h 3387747"/>
              <a:gd name="connsiteX20" fmla="*/ 463595 w 10626041"/>
              <a:gd name="connsiteY20" fmla="*/ 77692 h 3387747"/>
              <a:gd name="connsiteX21" fmla="*/ 473840 w 10626041"/>
              <a:gd name="connsiteY21" fmla="*/ 81961 h 3387747"/>
              <a:gd name="connsiteX22" fmla="*/ 484086 w 10626041"/>
              <a:gd name="connsiteY22" fmla="*/ 86658 h 3387747"/>
              <a:gd name="connsiteX23" fmla="*/ 494331 w 10626041"/>
              <a:gd name="connsiteY23" fmla="*/ 91353 h 3387747"/>
              <a:gd name="connsiteX24" fmla="*/ 505003 w 10626041"/>
              <a:gd name="connsiteY24" fmla="*/ 96476 h 3387747"/>
              <a:gd name="connsiteX25" fmla="*/ 606174 w 10626041"/>
              <a:gd name="connsiteY25" fmla="*/ 149408 h 3387747"/>
              <a:gd name="connsiteX26" fmla="*/ 610870 w 10626041"/>
              <a:gd name="connsiteY26" fmla="*/ 152398 h 3387747"/>
              <a:gd name="connsiteX27" fmla="*/ 616420 w 10626041"/>
              <a:gd name="connsiteY27" fmla="*/ 154958 h 3387747"/>
              <a:gd name="connsiteX28" fmla="*/ 620262 w 10626041"/>
              <a:gd name="connsiteY28" fmla="*/ 158373 h 3387747"/>
              <a:gd name="connsiteX29" fmla="*/ 625385 w 10626041"/>
              <a:gd name="connsiteY29" fmla="*/ 161789 h 3387747"/>
              <a:gd name="connsiteX30" fmla="*/ 694113 w 10626041"/>
              <a:gd name="connsiteY30" fmla="*/ 214296 h 3387747"/>
              <a:gd name="connsiteX31" fmla="*/ 698382 w 10626041"/>
              <a:gd name="connsiteY31" fmla="*/ 217710 h 3387747"/>
              <a:gd name="connsiteX32" fmla="*/ 703504 w 10626041"/>
              <a:gd name="connsiteY32" fmla="*/ 221125 h 3387747"/>
              <a:gd name="connsiteX33" fmla="*/ 814921 w 10626041"/>
              <a:gd name="connsiteY33" fmla="*/ 316747 h 3387747"/>
              <a:gd name="connsiteX34" fmla="*/ 815775 w 10626041"/>
              <a:gd name="connsiteY34" fmla="*/ 317601 h 3387747"/>
              <a:gd name="connsiteX35" fmla="*/ 816201 w 10626041"/>
              <a:gd name="connsiteY35" fmla="*/ 318455 h 3387747"/>
              <a:gd name="connsiteX36" fmla="*/ 934448 w 10626041"/>
              <a:gd name="connsiteY36" fmla="*/ 442678 h 3387747"/>
              <a:gd name="connsiteX37" fmla="*/ 938290 w 10626041"/>
              <a:gd name="connsiteY37" fmla="*/ 446520 h 3387747"/>
              <a:gd name="connsiteX38" fmla="*/ 941705 w 10626041"/>
              <a:gd name="connsiteY38" fmla="*/ 451216 h 3387747"/>
              <a:gd name="connsiteX39" fmla="*/ 981832 w 10626041"/>
              <a:gd name="connsiteY39" fmla="*/ 502014 h 3387747"/>
              <a:gd name="connsiteX40" fmla="*/ 986101 w 10626041"/>
              <a:gd name="connsiteY40" fmla="*/ 505857 h 3387747"/>
              <a:gd name="connsiteX41" fmla="*/ 989942 w 10626041"/>
              <a:gd name="connsiteY41" fmla="*/ 510979 h 3387747"/>
              <a:gd name="connsiteX42" fmla="*/ 1031350 w 10626041"/>
              <a:gd name="connsiteY42" fmla="*/ 563485 h 3387747"/>
              <a:gd name="connsiteX43" fmla="*/ 1038607 w 10626041"/>
              <a:gd name="connsiteY43" fmla="*/ 572451 h 3387747"/>
              <a:gd name="connsiteX44" fmla="*/ 1045864 w 10626041"/>
              <a:gd name="connsiteY44" fmla="*/ 580561 h 3387747"/>
              <a:gd name="connsiteX45" fmla="*/ 1059952 w 10626041"/>
              <a:gd name="connsiteY45" fmla="*/ 598917 h 3387747"/>
              <a:gd name="connsiteX46" fmla="*/ 1062086 w 10626041"/>
              <a:gd name="connsiteY46" fmla="*/ 601051 h 3387747"/>
              <a:gd name="connsiteX47" fmla="*/ 1063794 w 10626041"/>
              <a:gd name="connsiteY47" fmla="*/ 603186 h 3387747"/>
              <a:gd name="connsiteX48" fmla="*/ 1065074 w 10626041"/>
              <a:gd name="connsiteY48" fmla="*/ 604466 h 3387747"/>
              <a:gd name="connsiteX49" fmla="*/ 1065928 w 10626041"/>
              <a:gd name="connsiteY49" fmla="*/ 606601 h 3387747"/>
              <a:gd name="connsiteX50" fmla="*/ 1066781 w 10626041"/>
              <a:gd name="connsiteY50" fmla="*/ 607028 h 3387747"/>
              <a:gd name="connsiteX51" fmla="*/ 1067208 w 10626041"/>
              <a:gd name="connsiteY51" fmla="*/ 607882 h 3387747"/>
              <a:gd name="connsiteX52" fmla="*/ 1155574 w 10626041"/>
              <a:gd name="connsiteY52" fmla="*/ 723141 h 3387747"/>
              <a:gd name="connsiteX53" fmla="*/ 1157281 w 10626041"/>
              <a:gd name="connsiteY53" fmla="*/ 726128 h 3387747"/>
              <a:gd name="connsiteX54" fmla="*/ 1159415 w 10626041"/>
              <a:gd name="connsiteY54" fmla="*/ 728689 h 3387747"/>
              <a:gd name="connsiteX55" fmla="*/ 1161123 w 10626041"/>
              <a:gd name="connsiteY55" fmla="*/ 732104 h 3387747"/>
              <a:gd name="connsiteX56" fmla="*/ 1162403 w 10626041"/>
              <a:gd name="connsiteY56" fmla="*/ 733385 h 3387747"/>
              <a:gd name="connsiteX57" fmla="*/ 1163257 w 10626041"/>
              <a:gd name="connsiteY57" fmla="*/ 734667 h 3387747"/>
              <a:gd name="connsiteX58" fmla="*/ 1165818 w 10626041"/>
              <a:gd name="connsiteY58" fmla="*/ 737655 h 3387747"/>
              <a:gd name="connsiteX59" fmla="*/ 1247353 w 10626041"/>
              <a:gd name="connsiteY59" fmla="*/ 849498 h 3387747"/>
              <a:gd name="connsiteX60" fmla="*/ 1251196 w 10626041"/>
              <a:gd name="connsiteY60" fmla="*/ 854193 h 3387747"/>
              <a:gd name="connsiteX61" fmla="*/ 1254611 w 10626041"/>
              <a:gd name="connsiteY61" fmla="*/ 859316 h 3387747"/>
              <a:gd name="connsiteX62" fmla="*/ 1269551 w 10626041"/>
              <a:gd name="connsiteY62" fmla="*/ 878953 h 3387747"/>
              <a:gd name="connsiteX63" fmla="*/ 1284919 w 10626041"/>
              <a:gd name="connsiteY63" fmla="*/ 899870 h 3387747"/>
              <a:gd name="connsiteX64" fmla="*/ 1292603 w 10626041"/>
              <a:gd name="connsiteY64" fmla="*/ 910114 h 3387747"/>
              <a:gd name="connsiteX65" fmla="*/ 1300287 w 10626041"/>
              <a:gd name="connsiteY65" fmla="*/ 920360 h 3387747"/>
              <a:gd name="connsiteX66" fmla="*/ 1307972 w 10626041"/>
              <a:gd name="connsiteY66" fmla="*/ 930178 h 3387747"/>
              <a:gd name="connsiteX67" fmla="*/ 1316509 w 10626041"/>
              <a:gd name="connsiteY67" fmla="*/ 939570 h 3387747"/>
              <a:gd name="connsiteX68" fmla="*/ 1375419 w 10626041"/>
              <a:gd name="connsiteY68" fmla="*/ 1006591 h 3387747"/>
              <a:gd name="connsiteX69" fmla="*/ 1378833 w 10626041"/>
              <a:gd name="connsiteY69" fmla="*/ 1010860 h 3387747"/>
              <a:gd name="connsiteX70" fmla="*/ 1383103 w 10626041"/>
              <a:gd name="connsiteY70" fmla="*/ 1014701 h 3387747"/>
              <a:gd name="connsiteX71" fmla="*/ 1383957 w 10626041"/>
              <a:gd name="connsiteY71" fmla="*/ 1015556 h 3387747"/>
              <a:gd name="connsiteX72" fmla="*/ 1384383 w 10626041"/>
              <a:gd name="connsiteY72" fmla="*/ 1015982 h 3387747"/>
              <a:gd name="connsiteX73" fmla="*/ 1394628 w 10626041"/>
              <a:gd name="connsiteY73" fmla="*/ 1027935 h 3387747"/>
              <a:gd name="connsiteX74" fmla="*/ 1396337 w 10626041"/>
              <a:gd name="connsiteY74" fmla="*/ 1029642 h 3387747"/>
              <a:gd name="connsiteX75" fmla="*/ 1398043 w 10626041"/>
              <a:gd name="connsiteY75" fmla="*/ 1031777 h 3387747"/>
              <a:gd name="connsiteX76" fmla="*/ 1450550 w 10626041"/>
              <a:gd name="connsiteY76" fmla="*/ 1089406 h 3387747"/>
              <a:gd name="connsiteX77" fmla="*/ 1456954 w 10626041"/>
              <a:gd name="connsiteY77" fmla="*/ 1096663 h 3387747"/>
              <a:gd name="connsiteX78" fmla="*/ 1465066 w 10626041"/>
              <a:gd name="connsiteY78" fmla="*/ 1105628 h 3387747"/>
              <a:gd name="connsiteX79" fmla="*/ 1473176 w 10626041"/>
              <a:gd name="connsiteY79" fmla="*/ 1113738 h 3387747"/>
              <a:gd name="connsiteX80" fmla="*/ 1480432 w 10626041"/>
              <a:gd name="connsiteY80" fmla="*/ 1120569 h 3387747"/>
              <a:gd name="connsiteX81" fmla="*/ 1488543 w 10626041"/>
              <a:gd name="connsiteY81" fmla="*/ 1128252 h 3387747"/>
              <a:gd name="connsiteX82" fmla="*/ 1496653 w 10626041"/>
              <a:gd name="connsiteY82" fmla="*/ 1136363 h 3387747"/>
              <a:gd name="connsiteX83" fmla="*/ 1512874 w 10626041"/>
              <a:gd name="connsiteY83" fmla="*/ 1152158 h 3387747"/>
              <a:gd name="connsiteX84" fmla="*/ 1520986 w 10626041"/>
              <a:gd name="connsiteY84" fmla="*/ 1159415 h 3387747"/>
              <a:gd name="connsiteX85" fmla="*/ 1528669 w 10626041"/>
              <a:gd name="connsiteY85" fmla="*/ 1167099 h 3387747"/>
              <a:gd name="connsiteX86" fmla="*/ 1537208 w 10626041"/>
              <a:gd name="connsiteY86" fmla="*/ 1173929 h 3387747"/>
              <a:gd name="connsiteX87" fmla="*/ 1545319 w 10626041"/>
              <a:gd name="connsiteY87" fmla="*/ 1179906 h 3387747"/>
              <a:gd name="connsiteX88" fmla="*/ 1649477 w 10626041"/>
              <a:gd name="connsiteY88" fmla="*/ 1261867 h 3387747"/>
              <a:gd name="connsiteX89" fmla="*/ 1654174 w 10626041"/>
              <a:gd name="connsiteY89" fmla="*/ 1265283 h 3387747"/>
              <a:gd name="connsiteX90" fmla="*/ 1658870 w 10626041"/>
              <a:gd name="connsiteY90" fmla="*/ 1268270 h 3387747"/>
              <a:gd name="connsiteX91" fmla="*/ 1680641 w 10626041"/>
              <a:gd name="connsiteY91" fmla="*/ 1281931 h 3387747"/>
              <a:gd name="connsiteX92" fmla="*/ 1701986 w 10626041"/>
              <a:gd name="connsiteY92" fmla="*/ 1294738 h 3387747"/>
              <a:gd name="connsiteX93" fmla="*/ 1713083 w 10626041"/>
              <a:gd name="connsiteY93" fmla="*/ 1301567 h 3387747"/>
              <a:gd name="connsiteX94" fmla="*/ 1723755 w 10626041"/>
              <a:gd name="connsiteY94" fmla="*/ 1307970 h 3387747"/>
              <a:gd name="connsiteX95" fmla="*/ 1735282 w 10626041"/>
              <a:gd name="connsiteY95" fmla="*/ 1313093 h 3387747"/>
              <a:gd name="connsiteX96" fmla="*/ 1746806 w 10626041"/>
              <a:gd name="connsiteY96" fmla="*/ 1319497 h 3387747"/>
              <a:gd name="connsiteX97" fmla="*/ 1780958 w 10626041"/>
              <a:gd name="connsiteY97" fmla="*/ 1335291 h 3387747"/>
              <a:gd name="connsiteX98" fmla="*/ 1806145 w 10626041"/>
              <a:gd name="connsiteY98" fmla="*/ 1347244 h 3387747"/>
              <a:gd name="connsiteX99" fmla="*/ 1825780 w 10626041"/>
              <a:gd name="connsiteY99" fmla="*/ 1357062 h 3387747"/>
              <a:gd name="connsiteX100" fmla="*/ 1842857 w 10626041"/>
              <a:gd name="connsiteY100" fmla="*/ 1365172 h 3387747"/>
              <a:gd name="connsiteX101" fmla="*/ 1859504 w 10626041"/>
              <a:gd name="connsiteY101" fmla="*/ 1372003 h 3387747"/>
              <a:gd name="connsiteX102" fmla="*/ 1879568 w 10626041"/>
              <a:gd name="connsiteY102" fmla="*/ 1379259 h 3387747"/>
              <a:gd name="connsiteX103" fmla="*/ 1905181 w 10626041"/>
              <a:gd name="connsiteY103" fmla="*/ 1388224 h 3387747"/>
              <a:gd name="connsiteX104" fmla="*/ 1940186 w 10626041"/>
              <a:gd name="connsiteY104" fmla="*/ 1398469 h 3387747"/>
              <a:gd name="connsiteX105" fmla="*/ 1962383 w 10626041"/>
              <a:gd name="connsiteY105" fmla="*/ 1404019 h 3387747"/>
              <a:gd name="connsiteX106" fmla="*/ 1990557 w 10626041"/>
              <a:gd name="connsiteY106" fmla="*/ 1409570 h 3387747"/>
              <a:gd name="connsiteX107" fmla="*/ 2023001 w 10626041"/>
              <a:gd name="connsiteY107" fmla="*/ 1415545 h 3387747"/>
              <a:gd name="connsiteX108" fmla="*/ 2057578 w 10626041"/>
              <a:gd name="connsiteY108" fmla="*/ 1421094 h 3387747"/>
              <a:gd name="connsiteX109" fmla="*/ 2092155 w 10626041"/>
              <a:gd name="connsiteY109" fmla="*/ 1426644 h 3387747"/>
              <a:gd name="connsiteX110" fmla="*/ 2123745 w 10626041"/>
              <a:gd name="connsiteY110" fmla="*/ 1430060 h 3387747"/>
              <a:gd name="connsiteX111" fmla="*/ 2124360 w 10626041"/>
              <a:gd name="connsiteY111" fmla="*/ 1430118 h 3387747"/>
              <a:gd name="connsiteX112" fmla="*/ 2124360 w 10626041"/>
              <a:gd name="connsiteY112" fmla="*/ 1434656 h 3387747"/>
              <a:gd name="connsiteX113" fmla="*/ 2790340 w 10626041"/>
              <a:gd name="connsiteY113" fmla="*/ 1443458 h 3387747"/>
              <a:gd name="connsiteX114" fmla="*/ 6920497 w 10626041"/>
              <a:gd name="connsiteY114" fmla="*/ 1531430 h 3387747"/>
              <a:gd name="connsiteX115" fmla="*/ 7502472 w 10626041"/>
              <a:gd name="connsiteY115" fmla="*/ 1512506 h 3387747"/>
              <a:gd name="connsiteX116" fmla="*/ 7502472 w 10626041"/>
              <a:gd name="connsiteY116" fmla="*/ 1508928 h 3387747"/>
              <a:gd name="connsiteX117" fmla="*/ 7542236 w 10626041"/>
              <a:gd name="connsiteY117" fmla="*/ 1509612 h 3387747"/>
              <a:gd name="connsiteX118" fmla="*/ 7591755 w 10626041"/>
              <a:gd name="connsiteY118" fmla="*/ 1509613 h 3387747"/>
              <a:gd name="connsiteX119" fmla="*/ 7636577 w 10626041"/>
              <a:gd name="connsiteY119" fmla="*/ 1508760 h 3387747"/>
              <a:gd name="connsiteX120" fmla="*/ 7655787 w 10626041"/>
              <a:gd name="connsiteY120" fmla="*/ 1508759 h 3387747"/>
              <a:gd name="connsiteX121" fmla="*/ 7672862 w 10626041"/>
              <a:gd name="connsiteY121" fmla="*/ 1508333 h 3387747"/>
              <a:gd name="connsiteX122" fmla="*/ 7686096 w 10626041"/>
              <a:gd name="connsiteY122" fmla="*/ 1507052 h 3387747"/>
              <a:gd name="connsiteX123" fmla="*/ 7695487 w 10626041"/>
              <a:gd name="connsiteY123" fmla="*/ 1506199 h 3387747"/>
              <a:gd name="connsiteX124" fmla="*/ 7705732 w 10626041"/>
              <a:gd name="connsiteY124" fmla="*/ 1504917 h 3387747"/>
              <a:gd name="connsiteX125" fmla="*/ 7717257 w 10626041"/>
              <a:gd name="connsiteY125" fmla="*/ 1504064 h 3387747"/>
              <a:gd name="connsiteX126" fmla="*/ 7728783 w 10626041"/>
              <a:gd name="connsiteY126" fmla="*/ 1504064 h 3387747"/>
              <a:gd name="connsiteX127" fmla="*/ 7740736 w 10626041"/>
              <a:gd name="connsiteY127" fmla="*/ 1504064 h 3387747"/>
              <a:gd name="connsiteX128" fmla="*/ 7764215 w 10626041"/>
              <a:gd name="connsiteY128" fmla="*/ 1504063 h 3387747"/>
              <a:gd name="connsiteX129" fmla="*/ 7785559 w 10626041"/>
              <a:gd name="connsiteY129" fmla="*/ 1502783 h 3387747"/>
              <a:gd name="connsiteX130" fmla="*/ 7837212 w 10626041"/>
              <a:gd name="connsiteY130" fmla="*/ 1497234 h 3387747"/>
              <a:gd name="connsiteX131" fmla="*/ 7880754 w 10626041"/>
              <a:gd name="connsiteY131" fmla="*/ 1492538 h 3387747"/>
              <a:gd name="connsiteX132" fmla="*/ 7918319 w 10626041"/>
              <a:gd name="connsiteY132" fmla="*/ 1489122 h 3387747"/>
              <a:gd name="connsiteX133" fmla="*/ 7953325 w 10626041"/>
              <a:gd name="connsiteY133" fmla="*/ 1485708 h 3387747"/>
              <a:gd name="connsiteX134" fmla="*/ 7988755 w 10626041"/>
              <a:gd name="connsiteY134" fmla="*/ 1481440 h 3387747"/>
              <a:gd name="connsiteX135" fmla="*/ 8026748 w 10626041"/>
              <a:gd name="connsiteY135" fmla="*/ 1475462 h 3387747"/>
              <a:gd name="connsiteX136" fmla="*/ 8069010 w 10626041"/>
              <a:gd name="connsiteY136" fmla="*/ 1467352 h 3387747"/>
              <a:gd name="connsiteX137" fmla="*/ 8120663 w 10626041"/>
              <a:gd name="connsiteY137" fmla="*/ 1456254 h 3387747"/>
              <a:gd name="connsiteX138" fmla="*/ 8140726 w 10626041"/>
              <a:gd name="connsiteY138" fmla="*/ 1452411 h 3387747"/>
              <a:gd name="connsiteX139" fmla="*/ 8161643 w 10626041"/>
              <a:gd name="connsiteY139" fmla="*/ 1448142 h 3387747"/>
              <a:gd name="connsiteX140" fmla="*/ 8182133 w 10626041"/>
              <a:gd name="connsiteY140" fmla="*/ 1443874 h 3387747"/>
              <a:gd name="connsiteX141" fmla="*/ 8201770 w 10626041"/>
              <a:gd name="connsiteY141" fmla="*/ 1440459 h 3387747"/>
              <a:gd name="connsiteX142" fmla="*/ 8212870 w 10626041"/>
              <a:gd name="connsiteY142" fmla="*/ 1438750 h 3387747"/>
              <a:gd name="connsiteX143" fmla="*/ 8222261 w 10626041"/>
              <a:gd name="connsiteY143" fmla="*/ 1437043 h 3387747"/>
              <a:gd name="connsiteX144" fmla="*/ 8232507 w 10626041"/>
              <a:gd name="connsiteY144" fmla="*/ 1435335 h 3387747"/>
              <a:gd name="connsiteX145" fmla="*/ 8243178 w 10626041"/>
              <a:gd name="connsiteY145" fmla="*/ 1433628 h 3387747"/>
              <a:gd name="connsiteX146" fmla="*/ 8281170 w 10626041"/>
              <a:gd name="connsiteY146" fmla="*/ 1425518 h 3387747"/>
              <a:gd name="connsiteX147" fmla="*/ 8279464 w 10626041"/>
              <a:gd name="connsiteY147" fmla="*/ 1416126 h 3387747"/>
              <a:gd name="connsiteX148" fmla="*/ 8278610 w 10626041"/>
              <a:gd name="connsiteY148" fmla="*/ 1405881 h 3387747"/>
              <a:gd name="connsiteX149" fmla="*/ 8278182 w 10626041"/>
              <a:gd name="connsiteY149" fmla="*/ 1394782 h 3387747"/>
              <a:gd name="connsiteX150" fmla="*/ 8277756 w 10626041"/>
              <a:gd name="connsiteY150" fmla="*/ 1383256 h 3387747"/>
              <a:gd name="connsiteX151" fmla="*/ 8276902 w 10626041"/>
              <a:gd name="connsiteY151" fmla="*/ 1372157 h 3387747"/>
              <a:gd name="connsiteX152" fmla="*/ 8276474 w 10626041"/>
              <a:gd name="connsiteY152" fmla="*/ 1361485 h 3387747"/>
              <a:gd name="connsiteX153" fmla="*/ 8275194 w 10626041"/>
              <a:gd name="connsiteY153" fmla="*/ 1351667 h 3387747"/>
              <a:gd name="connsiteX154" fmla="*/ 8273486 w 10626041"/>
              <a:gd name="connsiteY154" fmla="*/ 1343129 h 3387747"/>
              <a:gd name="connsiteX155" fmla="*/ 8270926 w 10626041"/>
              <a:gd name="connsiteY155" fmla="*/ 1333311 h 3387747"/>
              <a:gd name="connsiteX156" fmla="*/ 8269645 w 10626041"/>
              <a:gd name="connsiteY156" fmla="*/ 1324346 h 3387747"/>
              <a:gd name="connsiteX157" fmla="*/ 8269217 w 10626041"/>
              <a:gd name="connsiteY157" fmla="*/ 1315808 h 3387747"/>
              <a:gd name="connsiteX158" fmla="*/ 8268791 w 10626041"/>
              <a:gd name="connsiteY158" fmla="*/ 1303428 h 3387747"/>
              <a:gd name="connsiteX159" fmla="*/ 8267938 w 10626041"/>
              <a:gd name="connsiteY159" fmla="*/ 1294464 h 3387747"/>
              <a:gd name="connsiteX160" fmla="*/ 8267510 w 10626041"/>
              <a:gd name="connsiteY160" fmla="*/ 1282084 h 3387747"/>
              <a:gd name="connsiteX161" fmla="*/ 8265376 w 10626041"/>
              <a:gd name="connsiteY161" fmla="*/ 1271413 h 3387747"/>
              <a:gd name="connsiteX162" fmla="*/ 8263666 w 10626041"/>
              <a:gd name="connsiteY162" fmla="*/ 1262447 h 3387747"/>
              <a:gd name="connsiteX163" fmla="*/ 8261961 w 10626041"/>
              <a:gd name="connsiteY163" fmla="*/ 1256472 h 3387747"/>
              <a:gd name="connsiteX164" fmla="*/ 8260681 w 10626041"/>
              <a:gd name="connsiteY164" fmla="*/ 1251349 h 3387747"/>
              <a:gd name="connsiteX165" fmla="*/ 8260254 w 10626041"/>
              <a:gd name="connsiteY165" fmla="*/ 1246654 h 3387747"/>
              <a:gd name="connsiteX166" fmla="*/ 8259400 w 10626041"/>
              <a:gd name="connsiteY166" fmla="*/ 1242812 h 3387747"/>
              <a:gd name="connsiteX167" fmla="*/ 8259400 w 10626041"/>
              <a:gd name="connsiteY167" fmla="*/ 1234274 h 3387747"/>
              <a:gd name="connsiteX168" fmla="*/ 8257693 w 10626041"/>
              <a:gd name="connsiteY168" fmla="*/ 1224028 h 3387747"/>
              <a:gd name="connsiteX169" fmla="*/ 8255985 w 10626041"/>
              <a:gd name="connsiteY169" fmla="*/ 1216771 h 3387747"/>
              <a:gd name="connsiteX170" fmla="*/ 8252996 w 10626041"/>
              <a:gd name="connsiteY170" fmla="*/ 1209089 h 3387747"/>
              <a:gd name="connsiteX171" fmla="*/ 8251716 w 10626041"/>
              <a:gd name="connsiteY171" fmla="*/ 1205246 h 3387747"/>
              <a:gd name="connsiteX172" fmla="*/ 8250435 w 10626041"/>
              <a:gd name="connsiteY172" fmla="*/ 1200977 h 3387747"/>
              <a:gd name="connsiteX173" fmla="*/ 8249581 w 10626041"/>
              <a:gd name="connsiteY173" fmla="*/ 1195427 h 3387747"/>
              <a:gd name="connsiteX174" fmla="*/ 8248727 w 10626041"/>
              <a:gd name="connsiteY174" fmla="*/ 1188598 h 3387747"/>
              <a:gd name="connsiteX175" fmla="*/ 8248728 w 10626041"/>
              <a:gd name="connsiteY175" fmla="*/ 1182621 h 3387747"/>
              <a:gd name="connsiteX176" fmla="*/ 8248727 w 10626041"/>
              <a:gd name="connsiteY176" fmla="*/ 1178352 h 3387747"/>
              <a:gd name="connsiteX177" fmla="*/ 8248300 w 10626041"/>
              <a:gd name="connsiteY177" fmla="*/ 1174510 h 3387747"/>
              <a:gd name="connsiteX178" fmla="*/ 8247022 w 10626041"/>
              <a:gd name="connsiteY178" fmla="*/ 1168107 h 3387747"/>
              <a:gd name="connsiteX179" fmla="*/ 8238483 w 10626041"/>
              <a:gd name="connsiteY179" fmla="*/ 1131821 h 3387747"/>
              <a:gd name="connsiteX180" fmla="*/ 8236775 w 10626041"/>
              <a:gd name="connsiteY180" fmla="*/ 1121576 h 3387747"/>
              <a:gd name="connsiteX181" fmla="*/ 8235068 w 10626041"/>
              <a:gd name="connsiteY181" fmla="*/ 1114320 h 3387747"/>
              <a:gd name="connsiteX182" fmla="*/ 8232079 w 10626041"/>
              <a:gd name="connsiteY182" fmla="*/ 1106636 h 3387747"/>
              <a:gd name="connsiteX183" fmla="*/ 8229518 w 10626041"/>
              <a:gd name="connsiteY183" fmla="*/ 1097243 h 3387747"/>
              <a:gd name="connsiteX184" fmla="*/ 8227811 w 10626041"/>
              <a:gd name="connsiteY184" fmla="*/ 1089560 h 3387747"/>
              <a:gd name="connsiteX185" fmla="*/ 8226956 w 10626041"/>
              <a:gd name="connsiteY185" fmla="*/ 1086999 h 3387747"/>
              <a:gd name="connsiteX186" fmla="*/ 8226104 w 10626041"/>
              <a:gd name="connsiteY186" fmla="*/ 1084865 h 3387747"/>
              <a:gd name="connsiteX187" fmla="*/ 8223968 w 10626041"/>
              <a:gd name="connsiteY187" fmla="*/ 1080595 h 3387747"/>
              <a:gd name="connsiteX188" fmla="*/ 8222261 w 10626041"/>
              <a:gd name="connsiteY188" fmla="*/ 1074619 h 3387747"/>
              <a:gd name="connsiteX189" fmla="*/ 8221833 w 10626041"/>
              <a:gd name="connsiteY189" fmla="*/ 1071204 h 3387747"/>
              <a:gd name="connsiteX190" fmla="*/ 8220979 w 10626041"/>
              <a:gd name="connsiteY190" fmla="*/ 1067789 h 3387747"/>
              <a:gd name="connsiteX191" fmla="*/ 8220554 w 10626041"/>
              <a:gd name="connsiteY191" fmla="*/ 1061813 h 3387747"/>
              <a:gd name="connsiteX192" fmla="*/ 8218847 w 10626041"/>
              <a:gd name="connsiteY192" fmla="*/ 1051994 h 3387747"/>
              <a:gd name="connsiteX193" fmla="*/ 8215857 w 10626041"/>
              <a:gd name="connsiteY193" fmla="*/ 1045165 h 3387747"/>
              <a:gd name="connsiteX194" fmla="*/ 8213296 w 10626041"/>
              <a:gd name="connsiteY194" fmla="*/ 1037908 h 3387747"/>
              <a:gd name="connsiteX195" fmla="*/ 8210734 w 10626041"/>
              <a:gd name="connsiteY195" fmla="*/ 1026808 h 3387747"/>
              <a:gd name="connsiteX196" fmla="*/ 8209882 w 10626041"/>
              <a:gd name="connsiteY196" fmla="*/ 1019978 h 3387747"/>
              <a:gd name="connsiteX197" fmla="*/ 8209027 w 10626041"/>
              <a:gd name="connsiteY197" fmla="*/ 1017844 h 3387747"/>
              <a:gd name="connsiteX198" fmla="*/ 8207746 w 10626041"/>
              <a:gd name="connsiteY198" fmla="*/ 1015709 h 3387747"/>
              <a:gd name="connsiteX199" fmla="*/ 8205612 w 10626041"/>
              <a:gd name="connsiteY199" fmla="*/ 1010586 h 3387747"/>
              <a:gd name="connsiteX200" fmla="*/ 8203051 w 10626041"/>
              <a:gd name="connsiteY200" fmla="*/ 1001622 h 3387747"/>
              <a:gd name="connsiteX201" fmla="*/ 8201343 w 10626041"/>
              <a:gd name="connsiteY201" fmla="*/ 992658 h 3387747"/>
              <a:gd name="connsiteX202" fmla="*/ 8199637 w 10626041"/>
              <a:gd name="connsiteY202" fmla="*/ 984974 h 3387747"/>
              <a:gd name="connsiteX203" fmla="*/ 8198355 w 10626041"/>
              <a:gd name="connsiteY203" fmla="*/ 983267 h 3387747"/>
              <a:gd name="connsiteX204" fmla="*/ 8197075 w 10626041"/>
              <a:gd name="connsiteY204" fmla="*/ 981131 h 3387747"/>
              <a:gd name="connsiteX205" fmla="*/ 8195368 w 10626041"/>
              <a:gd name="connsiteY205" fmla="*/ 976436 h 3387747"/>
              <a:gd name="connsiteX206" fmla="*/ 8193660 w 10626041"/>
              <a:gd name="connsiteY206" fmla="*/ 966618 h 3387747"/>
              <a:gd name="connsiteX207" fmla="*/ 8191524 w 10626041"/>
              <a:gd name="connsiteY207" fmla="*/ 957225 h 3387747"/>
              <a:gd name="connsiteX208" fmla="*/ 8189817 w 10626041"/>
              <a:gd name="connsiteY208" fmla="*/ 950823 h 3387747"/>
              <a:gd name="connsiteX209" fmla="*/ 8188536 w 10626041"/>
              <a:gd name="connsiteY209" fmla="*/ 949115 h 3387747"/>
              <a:gd name="connsiteX210" fmla="*/ 8186830 w 10626041"/>
              <a:gd name="connsiteY210" fmla="*/ 946981 h 3387747"/>
              <a:gd name="connsiteX211" fmla="*/ 8185122 w 10626041"/>
              <a:gd name="connsiteY211" fmla="*/ 942286 h 3387747"/>
              <a:gd name="connsiteX212" fmla="*/ 8183415 w 10626041"/>
              <a:gd name="connsiteY212" fmla="*/ 932467 h 3387747"/>
              <a:gd name="connsiteX213" fmla="*/ 8182133 w 10626041"/>
              <a:gd name="connsiteY213" fmla="*/ 923076 h 3387747"/>
              <a:gd name="connsiteX214" fmla="*/ 8180427 w 10626041"/>
              <a:gd name="connsiteY214" fmla="*/ 917526 h 3387747"/>
              <a:gd name="connsiteX215" fmla="*/ 8179145 w 10626041"/>
              <a:gd name="connsiteY215" fmla="*/ 915391 h 3387747"/>
              <a:gd name="connsiteX216" fmla="*/ 8177864 w 10626041"/>
              <a:gd name="connsiteY216" fmla="*/ 912831 h 3387747"/>
              <a:gd name="connsiteX217" fmla="*/ 8175303 w 10626041"/>
              <a:gd name="connsiteY217" fmla="*/ 907281 h 3387747"/>
              <a:gd name="connsiteX218" fmla="*/ 8173596 w 10626041"/>
              <a:gd name="connsiteY218" fmla="*/ 898317 h 3387747"/>
              <a:gd name="connsiteX219" fmla="*/ 8172315 w 10626041"/>
              <a:gd name="connsiteY219" fmla="*/ 888925 h 3387747"/>
              <a:gd name="connsiteX220" fmla="*/ 8170180 w 10626041"/>
              <a:gd name="connsiteY220" fmla="*/ 883376 h 3387747"/>
              <a:gd name="connsiteX221" fmla="*/ 8168901 w 10626041"/>
              <a:gd name="connsiteY221" fmla="*/ 880815 h 3387747"/>
              <a:gd name="connsiteX222" fmla="*/ 8167619 w 10626041"/>
              <a:gd name="connsiteY222" fmla="*/ 878680 h 3387747"/>
              <a:gd name="connsiteX223" fmla="*/ 8165911 w 10626041"/>
              <a:gd name="connsiteY223" fmla="*/ 873131 h 3387747"/>
              <a:gd name="connsiteX224" fmla="*/ 8164631 w 10626041"/>
              <a:gd name="connsiteY224" fmla="*/ 863740 h 3387747"/>
              <a:gd name="connsiteX225" fmla="*/ 8162923 w 10626041"/>
              <a:gd name="connsiteY225" fmla="*/ 853920 h 3387747"/>
              <a:gd name="connsiteX226" fmla="*/ 8161643 w 10626041"/>
              <a:gd name="connsiteY226" fmla="*/ 850506 h 3387747"/>
              <a:gd name="connsiteX227" fmla="*/ 8161216 w 10626041"/>
              <a:gd name="connsiteY227" fmla="*/ 850079 h 3387747"/>
              <a:gd name="connsiteX228" fmla="*/ 8159082 w 10626041"/>
              <a:gd name="connsiteY228" fmla="*/ 846664 h 3387747"/>
              <a:gd name="connsiteX229" fmla="*/ 8156947 w 10626041"/>
              <a:gd name="connsiteY229" fmla="*/ 840260 h 3387747"/>
              <a:gd name="connsiteX230" fmla="*/ 8156093 w 10626041"/>
              <a:gd name="connsiteY230" fmla="*/ 834285 h 3387747"/>
              <a:gd name="connsiteX231" fmla="*/ 8155240 w 10626041"/>
              <a:gd name="connsiteY231" fmla="*/ 828734 h 3387747"/>
              <a:gd name="connsiteX232" fmla="*/ 8153107 w 10626041"/>
              <a:gd name="connsiteY232" fmla="*/ 821904 h 3387747"/>
              <a:gd name="connsiteX233" fmla="*/ 8151397 w 10626041"/>
              <a:gd name="connsiteY233" fmla="*/ 818063 h 3387747"/>
              <a:gd name="connsiteX234" fmla="*/ 8149690 w 10626041"/>
              <a:gd name="connsiteY234" fmla="*/ 815928 h 3387747"/>
              <a:gd name="connsiteX235" fmla="*/ 8147982 w 10626041"/>
              <a:gd name="connsiteY235" fmla="*/ 812512 h 3387747"/>
              <a:gd name="connsiteX236" fmla="*/ 8146702 w 10626041"/>
              <a:gd name="connsiteY236" fmla="*/ 806964 h 3387747"/>
              <a:gd name="connsiteX237" fmla="*/ 8145422 w 10626041"/>
              <a:gd name="connsiteY237" fmla="*/ 800988 h 3387747"/>
              <a:gd name="connsiteX238" fmla="*/ 8145423 w 10626041"/>
              <a:gd name="connsiteY238" fmla="*/ 796718 h 3387747"/>
              <a:gd name="connsiteX239" fmla="*/ 8145422 w 10626041"/>
              <a:gd name="connsiteY239" fmla="*/ 793304 h 3387747"/>
              <a:gd name="connsiteX240" fmla="*/ 8142860 w 10626041"/>
              <a:gd name="connsiteY240" fmla="*/ 787754 h 3387747"/>
              <a:gd name="connsiteX241" fmla="*/ 8135175 w 10626041"/>
              <a:gd name="connsiteY241" fmla="*/ 762568 h 3387747"/>
              <a:gd name="connsiteX242" fmla="*/ 8134750 w 10626041"/>
              <a:gd name="connsiteY242" fmla="*/ 757872 h 3387747"/>
              <a:gd name="connsiteX243" fmla="*/ 8133042 w 10626041"/>
              <a:gd name="connsiteY243" fmla="*/ 754457 h 3387747"/>
              <a:gd name="connsiteX244" fmla="*/ 8117247 w 10626041"/>
              <a:gd name="connsiteY244" fmla="*/ 703658 h 3387747"/>
              <a:gd name="connsiteX245" fmla="*/ 8114687 w 10626041"/>
              <a:gd name="connsiteY245" fmla="*/ 697681 h 3387747"/>
              <a:gd name="connsiteX246" fmla="*/ 8112978 w 10626041"/>
              <a:gd name="connsiteY246" fmla="*/ 695121 h 3387747"/>
              <a:gd name="connsiteX247" fmla="*/ 8111698 w 10626041"/>
              <a:gd name="connsiteY247" fmla="*/ 692986 h 3387747"/>
              <a:gd name="connsiteX248" fmla="*/ 8109991 w 10626041"/>
              <a:gd name="connsiteY248" fmla="*/ 688717 h 3387747"/>
              <a:gd name="connsiteX249" fmla="*/ 8105296 w 10626041"/>
              <a:gd name="connsiteY249" fmla="*/ 671641 h 3387747"/>
              <a:gd name="connsiteX250" fmla="*/ 8102733 w 10626041"/>
              <a:gd name="connsiteY250" fmla="*/ 667799 h 3387747"/>
              <a:gd name="connsiteX251" fmla="*/ 8101453 w 10626041"/>
              <a:gd name="connsiteY251" fmla="*/ 665666 h 3387747"/>
              <a:gd name="connsiteX252" fmla="*/ 8100598 w 10626041"/>
              <a:gd name="connsiteY252" fmla="*/ 662676 h 3387747"/>
              <a:gd name="connsiteX253" fmla="*/ 8098465 w 10626041"/>
              <a:gd name="connsiteY253" fmla="*/ 656700 h 3387747"/>
              <a:gd name="connsiteX254" fmla="*/ 8098038 w 10626041"/>
              <a:gd name="connsiteY254" fmla="*/ 655419 h 3387747"/>
              <a:gd name="connsiteX255" fmla="*/ 8098037 w 10626041"/>
              <a:gd name="connsiteY255" fmla="*/ 654139 h 3387747"/>
              <a:gd name="connsiteX256" fmla="*/ 8098037 w 10626041"/>
              <a:gd name="connsiteY256" fmla="*/ 653286 h 3387747"/>
              <a:gd name="connsiteX257" fmla="*/ 8097612 w 10626041"/>
              <a:gd name="connsiteY257" fmla="*/ 652004 h 3387747"/>
              <a:gd name="connsiteX258" fmla="*/ 8086511 w 10626041"/>
              <a:gd name="connsiteY258" fmla="*/ 623830 h 3387747"/>
              <a:gd name="connsiteX259" fmla="*/ 8084804 w 10626041"/>
              <a:gd name="connsiteY259" fmla="*/ 619989 h 3387747"/>
              <a:gd name="connsiteX260" fmla="*/ 8083097 w 10626041"/>
              <a:gd name="connsiteY260" fmla="*/ 617000 h 3387747"/>
              <a:gd name="connsiteX261" fmla="*/ 8082242 w 10626041"/>
              <a:gd name="connsiteY261" fmla="*/ 615721 h 3387747"/>
              <a:gd name="connsiteX262" fmla="*/ 8082243 w 10626041"/>
              <a:gd name="connsiteY262" fmla="*/ 614865 h 3387747"/>
              <a:gd name="connsiteX263" fmla="*/ 8054923 w 10626041"/>
              <a:gd name="connsiteY263" fmla="*/ 544003 h 3387747"/>
              <a:gd name="connsiteX264" fmla="*/ 8054069 w 10626041"/>
              <a:gd name="connsiteY264" fmla="*/ 543149 h 3387747"/>
              <a:gd name="connsiteX265" fmla="*/ 8053642 w 10626041"/>
              <a:gd name="connsiteY265" fmla="*/ 541869 h 3387747"/>
              <a:gd name="connsiteX266" fmla="*/ 8033151 w 10626041"/>
              <a:gd name="connsiteY266" fmla="*/ 488508 h 3387747"/>
              <a:gd name="connsiteX267" fmla="*/ 8030590 w 10626041"/>
              <a:gd name="connsiteY267" fmla="*/ 483385 h 3387747"/>
              <a:gd name="connsiteX268" fmla="*/ 8028456 w 10626041"/>
              <a:gd name="connsiteY268" fmla="*/ 479116 h 3387747"/>
              <a:gd name="connsiteX269" fmla="*/ 8025893 w 10626041"/>
              <a:gd name="connsiteY269" fmla="*/ 474421 h 3387747"/>
              <a:gd name="connsiteX270" fmla="*/ 8023334 w 10626041"/>
              <a:gd name="connsiteY270" fmla="*/ 467591 h 3387747"/>
              <a:gd name="connsiteX271" fmla="*/ 8020346 w 10626041"/>
              <a:gd name="connsiteY271" fmla="*/ 457346 h 3387747"/>
              <a:gd name="connsiteX272" fmla="*/ 8015650 w 10626041"/>
              <a:gd name="connsiteY272" fmla="*/ 447101 h 3387747"/>
              <a:gd name="connsiteX273" fmla="*/ 8011381 w 10626041"/>
              <a:gd name="connsiteY273" fmla="*/ 437282 h 3387747"/>
              <a:gd name="connsiteX274" fmla="*/ 8007112 w 10626041"/>
              <a:gd name="connsiteY274" fmla="*/ 427037 h 3387747"/>
              <a:gd name="connsiteX275" fmla="*/ 8005404 w 10626041"/>
              <a:gd name="connsiteY275" fmla="*/ 420207 h 3387747"/>
              <a:gd name="connsiteX276" fmla="*/ 8003269 w 10626041"/>
              <a:gd name="connsiteY276" fmla="*/ 412950 h 3387747"/>
              <a:gd name="connsiteX277" fmla="*/ 8001989 w 10626041"/>
              <a:gd name="connsiteY277" fmla="*/ 409962 h 3387747"/>
              <a:gd name="connsiteX278" fmla="*/ 8000709 w 10626041"/>
              <a:gd name="connsiteY278" fmla="*/ 408681 h 3387747"/>
              <a:gd name="connsiteX279" fmla="*/ 7998148 w 10626041"/>
              <a:gd name="connsiteY279" fmla="*/ 405265 h 3387747"/>
              <a:gd name="connsiteX280" fmla="*/ 7994306 w 10626041"/>
              <a:gd name="connsiteY280" fmla="*/ 390325 h 3387747"/>
              <a:gd name="connsiteX281" fmla="*/ 7991743 w 10626041"/>
              <a:gd name="connsiteY281" fmla="*/ 386057 h 3387747"/>
              <a:gd name="connsiteX282" fmla="*/ 7990464 w 10626041"/>
              <a:gd name="connsiteY282" fmla="*/ 383495 h 3387747"/>
              <a:gd name="connsiteX283" fmla="*/ 7988756 w 10626041"/>
              <a:gd name="connsiteY283" fmla="*/ 380080 h 3387747"/>
              <a:gd name="connsiteX284" fmla="*/ 7986195 w 10626041"/>
              <a:gd name="connsiteY284" fmla="*/ 374104 h 3387747"/>
              <a:gd name="connsiteX285" fmla="*/ 7984914 w 10626041"/>
              <a:gd name="connsiteY285" fmla="*/ 369408 h 3387747"/>
              <a:gd name="connsiteX286" fmla="*/ 7983208 w 10626041"/>
              <a:gd name="connsiteY286" fmla="*/ 365993 h 3387747"/>
              <a:gd name="connsiteX287" fmla="*/ 7974242 w 10626041"/>
              <a:gd name="connsiteY287" fmla="*/ 342087 h 3387747"/>
              <a:gd name="connsiteX288" fmla="*/ 7969973 w 10626041"/>
              <a:gd name="connsiteY288" fmla="*/ 334404 h 3387747"/>
              <a:gd name="connsiteX289" fmla="*/ 7968266 w 10626041"/>
              <a:gd name="connsiteY289" fmla="*/ 330135 h 3387747"/>
              <a:gd name="connsiteX290" fmla="*/ 7968266 w 10626041"/>
              <a:gd name="connsiteY290" fmla="*/ 328428 h 3387747"/>
              <a:gd name="connsiteX291" fmla="*/ 7968692 w 10626041"/>
              <a:gd name="connsiteY291" fmla="*/ 326292 h 3387747"/>
              <a:gd name="connsiteX292" fmla="*/ 7970826 w 10626041"/>
              <a:gd name="connsiteY292" fmla="*/ 322877 h 3387747"/>
              <a:gd name="connsiteX293" fmla="*/ 7972961 w 10626041"/>
              <a:gd name="connsiteY293" fmla="*/ 318181 h 3387747"/>
              <a:gd name="connsiteX294" fmla="*/ 7985768 w 10626041"/>
              <a:gd name="connsiteY294" fmla="*/ 298118 h 3387747"/>
              <a:gd name="connsiteX295" fmla="*/ 7987476 w 10626041"/>
              <a:gd name="connsiteY295" fmla="*/ 294704 h 3387747"/>
              <a:gd name="connsiteX296" fmla="*/ 7988755 w 10626041"/>
              <a:gd name="connsiteY296" fmla="*/ 293423 h 3387747"/>
              <a:gd name="connsiteX297" fmla="*/ 7990036 w 10626041"/>
              <a:gd name="connsiteY297" fmla="*/ 292142 h 3387747"/>
              <a:gd name="connsiteX298" fmla="*/ 7993024 w 10626041"/>
              <a:gd name="connsiteY298" fmla="*/ 288726 h 3387747"/>
              <a:gd name="connsiteX299" fmla="*/ 8001136 w 10626041"/>
              <a:gd name="connsiteY299" fmla="*/ 281897 h 3387747"/>
              <a:gd name="connsiteX300" fmla="*/ 8001988 w 10626041"/>
              <a:gd name="connsiteY300" fmla="*/ 281043 h 3387747"/>
              <a:gd name="connsiteX301" fmla="*/ 8002417 w 10626041"/>
              <a:gd name="connsiteY301" fmla="*/ 280616 h 3387747"/>
              <a:gd name="connsiteX302" fmla="*/ 8071998 w 10626041"/>
              <a:gd name="connsiteY302" fmla="*/ 228537 h 3387747"/>
              <a:gd name="connsiteX303" fmla="*/ 8087366 w 10626041"/>
              <a:gd name="connsiteY303" fmla="*/ 219145 h 3387747"/>
              <a:gd name="connsiteX304" fmla="*/ 8102307 w 10626041"/>
              <a:gd name="connsiteY304" fmla="*/ 210607 h 3387747"/>
              <a:gd name="connsiteX305" fmla="*/ 8117248 w 10626041"/>
              <a:gd name="connsiteY305" fmla="*/ 203777 h 3387747"/>
              <a:gd name="connsiteX306" fmla="*/ 8133042 w 10626041"/>
              <a:gd name="connsiteY306" fmla="*/ 197801 h 3387747"/>
              <a:gd name="connsiteX307" fmla="*/ 8149264 w 10626041"/>
              <a:gd name="connsiteY307" fmla="*/ 193105 h 3387747"/>
              <a:gd name="connsiteX308" fmla="*/ 8164631 w 10626041"/>
              <a:gd name="connsiteY308" fmla="*/ 188409 h 3387747"/>
              <a:gd name="connsiteX309" fmla="*/ 8181707 w 10626041"/>
              <a:gd name="connsiteY309" fmla="*/ 184141 h 3387747"/>
              <a:gd name="connsiteX310" fmla="*/ 8197502 w 10626041"/>
              <a:gd name="connsiteY310" fmla="*/ 179871 h 3387747"/>
              <a:gd name="connsiteX311" fmla="*/ 8213723 w 10626041"/>
              <a:gd name="connsiteY311" fmla="*/ 176457 h 3387747"/>
              <a:gd name="connsiteX312" fmla="*/ 8226956 w 10626041"/>
              <a:gd name="connsiteY312" fmla="*/ 173895 h 3387747"/>
              <a:gd name="connsiteX313" fmla="*/ 8238483 w 10626041"/>
              <a:gd name="connsiteY313" fmla="*/ 171761 h 3387747"/>
              <a:gd name="connsiteX314" fmla="*/ 8249581 w 10626041"/>
              <a:gd name="connsiteY314" fmla="*/ 170479 h 3387747"/>
              <a:gd name="connsiteX315" fmla="*/ 8260254 w 10626041"/>
              <a:gd name="connsiteY315" fmla="*/ 168346 h 3387747"/>
              <a:gd name="connsiteX316" fmla="*/ 8271778 w 10626041"/>
              <a:gd name="connsiteY316" fmla="*/ 167066 h 3387747"/>
              <a:gd name="connsiteX317" fmla="*/ 8285013 w 10626041"/>
              <a:gd name="connsiteY317" fmla="*/ 164931 h 3387747"/>
              <a:gd name="connsiteX318" fmla="*/ 8300381 w 10626041"/>
              <a:gd name="connsiteY318" fmla="*/ 162796 h 3387747"/>
              <a:gd name="connsiteX319" fmla="*/ 8326847 w 10626041"/>
              <a:gd name="connsiteY319" fmla="*/ 158954 h 3387747"/>
              <a:gd name="connsiteX320" fmla="*/ 8354596 w 10626041"/>
              <a:gd name="connsiteY320" fmla="*/ 155540 h 3387747"/>
              <a:gd name="connsiteX321" fmla="*/ 8381915 w 10626041"/>
              <a:gd name="connsiteY321" fmla="*/ 153405 h 3387747"/>
              <a:gd name="connsiteX322" fmla="*/ 8410944 w 10626041"/>
              <a:gd name="connsiteY322" fmla="*/ 151271 h 3387747"/>
              <a:gd name="connsiteX323" fmla="*/ 8439970 w 10626041"/>
              <a:gd name="connsiteY323" fmla="*/ 150844 h 3387747"/>
              <a:gd name="connsiteX324" fmla="*/ 8468573 w 10626041"/>
              <a:gd name="connsiteY324" fmla="*/ 150844 h 3387747"/>
              <a:gd name="connsiteX325" fmla="*/ 8497602 w 10626041"/>
              <a:gd name="connsiteY325" fmla="*/ 151271 h 3387747"/>
              <a:gd name="connsiteX326" fmla="*/ 8527056 w 10626041"/>
              <a:gd name="connsiteY326" fmla="*/ 152552 h 3387747"/>
              <a:gd name="connsiteX327" fmla="*/ 8584684 w 10626041"/>
              <a:gd name="connsiteY327" fmla="*/ 155540 h 3387747"/>
              <a:gd name="connsiteX328" fmla="*/ 8600053 w 10626041"/>
              <a:gd name="connsiteY328" fmla="*/ 155539 h 3387747"/>
              <a:gd name="connsiteX329" fmla="*/ 8614141 w 10626041"/>
              <a:gd name="connsiteY329" fmla="*/ 155966 h 3387747"/>
              <a:gd name="connsiteX330" fmla="*/ 8627373 w 10626041"/>
              <a:gd name="connsiteY330" fmla="*/ 156820 h 3387747"/>
              <a:gd name="connsiteX331" fmla="*/ 8641460 w 10626041"/>
              <a:gd name="connsiteY331" fmla="*/ 158100 h 3387747"/>
              <a:gd name="connsiteX332" fmla="*/ 8913811 w 10626041"/>
              <a:gd name="connsiteY332" fmla="*/ 188410 h 3387747"/>
              <a:gd name="connsiteX333" fmla="*/ 8944975 w 10626041"/>
              <a:gd name="connsiteY333" fmla="*/ 193531 h 3387747"/>
              <a:gd name="connsiteX334" fmla="*/ 8976137 w 10626041"/>
              <a:gd name="connsiteY334" fmla="*/ 199082 h 3387747"/>
              <a:gd name="connsiteX335" fmla="*/ 9007300 w 10626041"/>
              <a:gd name="connsiteY335" fmla="*/ 205911 h 3387747"/>
              <a:gd name="connsiteX336" fmla="*/ 9038461 w 10626041"/>
              <a:gd name="connsiteY336" fmla="*/ 212743 h 3387747"/>
              <a:gd name="connsiteX337" fmla="*/ 9069198 w 10626041"/>
              <a:gd name="connsiteY337" fmla="*/ 220853 h 3387747"/>
              <a:gd name="connsiteX338" fmla="*/ 9100360 w 10626041"/>
              <a:gd name="connsiteY338" fmla="*/ 228537 h 3387747"/>
              <a:gd name="connsiteX339" fmla="*/ 9131096 w 10626041"/>
              <a:gd name="connsiteY339" fmla="*/ 236647 h 3387747"/>
              <a:gd name="connsiteX340" fmla="*/ 9161831 w 10626041"/>
              <a:gd name="connsiteY340" fmla="*/ 245612 h 3387747"/>
              <a:gd name="connsiteX341" fmla="*/ 9185310 w 10626041"/>
              <a:gd name="connsiteY341" fmla="*/ 252441 h 3387747"/>
              <a:gd name="connsiteX342" fmla="*/ 9208362 w 10626041"/>
              <a:gd name="connsiteY342" fmla="*/ 259272 h 3387747"/>
              <a:gd name="connsiteX343" fmla="*/ 9231840 w 10626041"/>
              <a:gd name="connsiteY343" fmla="*/ 266956 h 3387747"/>
              <a:gd name="connsiteX344" fmla="*/ 9255318 w 10626041"/>
              <a:gd name="connsiteY344" fmla="*/ 274213 h 3387747"/>
              <a:gd name="connsiteX345" fmla="*/ 9278798 w 10626041"/>
              <a:gd name="connsiteY345" fmla="*/ 281897 h 3387747"/>
              <a:gd name="connsiteX346" fmla="*/ 9301850 w 10626041"/>
              <a:gd name="connsiteY346" fmla="*/ 290007 h 3387747"/>
              <a:gd name="connsiteX347" fmla="*/ 9324901 w 10626041"/>
              <a:gd name="connsiteY347" fmla="*/ 298117 h 3387747"/>
              <a:gd name="connsiteX348" fmla="*/ 9347953 w 10626041"/>
              <a:gd name="connsiteY348" fmla="*/ 306229 h 3387747"/>
              <a:gd name="connsiteX349" fmla="*/ 9381676 w 10626041"/>
              <a:gd name="connsiteY349" fmla="*/ 318609 h 3387747"/>
              <a:gd name="connsiteX350" fmla="*/ 9414547 w 10626041"/>
              <a:gd name="connsiteY350" fmla="*/ 330988 h 3387747"/>
              <a:gd name="connsiteX351" fmla="*/ 9447416 w 10626041"/>
              <a:gd name="connsiteY351" fmla="*/ 343795 h 3387747"/>
              <a:gd name="connsiteX352" fmla="*/ 9480714 w 10626041"/>
              <a:gd name="connsiteY352" fmla="*/ 357028 h 3387747"/>
              <a:gd name="connsiteX353" fmla="*/ 9513584 w 10626041"/>
              <a:gd name="connsiteY353" fmla="*/ 370688 h 3387747"/>
              <a:gd name="connsiteX354" fmla="*/ 9546026 w 10626041"/>
              <a:gd name="connsiteY354" fmla="*/ 384776 h 3387747"/>
              <a:gd name="connsiteX355" fmla="*/ 9578470 w 10626041"/>
              <a:gd name="connsiteY355" fmla="*/ 399717 h 3387747"/>
              <a:gd name="connsiteX356" fmla="*/ 9610487 w 10626041"/>
              <a:gd name="connsiteY356" fmla="*/ 415512 h 3387747"/>
              <a:gd name="connsiteX357" fmla="*/ 9634391 w 10626041"/>
              <a:gd name="connsiteY357" fmla="*/ 427038 h 3387747"/>
              <a:gd name="connsiteX358" fmla="*/ 9654881 w 10626041"/>
              <a:gd name="connsiteY358" fmla="*/ 438136 h 3387747"/>
              <a:gd name="connsiteX359" fmla="*/ 9674518 w 10626041"/>
              <a:gd name="connsiteY359" fmla="*/ 447528 h 3387747"/>
              <a:gd name="connsiteX360" fmla="*/ 9692875 w 10626041"/>
              <a:gd name="connsiteY360" fmla="*/ 457346 h 3387747"/>
              <a:gd name="connsiteX361" fmla="*/ 9711231 w 10626041"/>
              <a:gd name="connsiteY361" fmla="*/ 466737 h 3387747"/>
              <a:gd name="connsiteX362" fmla="*/ 9730441 w 10626041"/>
              <a:gd name="connsiteY362" fmla="*/ 476983 h 3387747"/>
              <a:gd name="connsiteX363" fmla="*/ 9750931 w 10626041"/>
              <a:gd name="connsiteY363" fmla="*/ 489362 h 3387747"/>
              <a:gd name="connsiteX364" fmla="*/ 9774408 w 10626041"/>
              <a:gd name="connsiteY364" fmla="*/ 503022 h 3387747"/>
              <a:gd name="connsiteX365" fmla="*/ 9793619 w 10626041"/>
              <a:gd name="connsiteY365" fmla="*/ 514122 h 3387747"/>
              <a:gd name="connsiteX366" fmla="*/ 9813256 w 10626041"/>
              <a:gd name="connsiteY366" fmla="*/ 524793 h 3387747"/>
              <a:gd name="connsiteX367" fmla="*/ 9832037 w 10626041"/>
              <a:gd name="connsiteY367" fmla="*/ 536319 h 3387747"/>
              <a:gd name="connsiteX368" fmla="*/ 9851248 w 10626041"/>
              <a:gd name="connsiteY368" fmla="*/ 548698 h 3387747"/>
              <a:gd name="connsiteX369" fmla="*/ 9984436 w 10626041"/>
              <a:gd name="connsiteY369" fmla="*/ 637065 h 3387747"/>
              <a:gd name="connsiteX370" fmla="*/ 9988705 w 10626041"/>
              <a:gd name="connsiteY370" fmla="*/ 640479 h 3387747"/>
              <a:gd name="connsiteX371" fmla="*/ 9992972 w 10626041"/>
              <a:gd name="connsiteY371" fmla="*/ 643894 h 3387747"/>
              <a:gd name="connsiteX372" fmla="*/ 9997668 w 10626041"/>
              <a:gd name="connsiteY372" fmla="*/ 647309 h 3387747"/>
              <a:gd name="connsiteX373" fmla="*/ 10002793 w 10626041"/>
              <a:gd name="connsiteY373" fmla="*/ 650724 h 3387747"/>
              <a:gd name="connsiteX374" fmla="*/ 10111220 w 10626041"/>
              <a:gd name="connsiteY374" fmla="*/ 731832 h 3387747"/>
              <a:gd name="connsiteX375" fmla="*/ 10112927 w 10626041"/>
              <a:gd name="connsiteY375" fmla="*/ 733112 h 3387747"/>
              <a:gd name="connsiteX376" fmla="*/ 10114208 w 10626041"/>
              <a:gd name="connsiteY376" fmla="*/ 734393 h 3387747"/>
              <a:gd name="connsiteX377" fmla="*/ 10331919 w 10626041"/>
              <a:gd name="connsiteY377" fmla="*/ 931186 h 3387747"/>
              <a:gd name="connsiteX378" fmla="*/ 10334052 w 10626041"/>
              <a:gd name="connsiteY378" fmla="*/ 933322 h 3387747"/>
              <a:gd name="connsiteX379" fmla="*/ 10335760 w 10626041"/>
              <a:gd name="connsiteY379" fmla="*/ 935455 h 3387747"/>
              <a:gd name="connsiteX380" fmla="*/ 10379730 w 10626041"/>
              <a:gd name="connsiteY380" fmla="*/ 979852 h 3387747"/>
              <a:gd name="connsiteX381" fmla="*/ 10381438 w 10626041"/>
              <a:gd name="connsiteY381" fmla="*/ 981558 h 3387747"/>
              <a:gd name="connsiteX382" fmla="*/ 10383997 w 10626041"/>
              <a:gd name="connsiteY382" fmla="*/ 983267 h 3387747"/>
              <a:gd name="connsiteX383" fmla="*/ 10405770 w 10626041"/>
              <a:gd name="connsiteY383" fmla="*/ 1007172 h 3387747"/>
              <a:gd name="connsiteX384" fmla="*/ 10407477 w 10626041"/>
              <a:gd name="connsiteY384" fmla="*/ 1008879 h 3387747"/>
              <a:gd name="connsiteX385" fmla="*/ 10409184 w 10626041"/>
              <a:gd name="connsiteY385" fmla="*/ 1011014 h 3387747"/>
              <a:gd name="connsiteX386" fmla="*/ 10517186 w 10626041"/>
              <a:gd name="connsiteY386" fmla="*/ 1150604 h 3387747"/>
              <a:gd name="connsiteX387" fmla="*/ 10521029 w 10626041"/>
              <a:gd name="connsiteY387" fmla="*/ 1154446 h 3387747"/>
              <a:gd name="connsiteX388" fmla="*/ 10524016 w 10626041"/>
              <a:gd name="connsiteY388" fmla="*/ 1159997 h 3387747"/>
              <a:gd name="connsiteX389" fmla="*/ 10555178 w 10626041"/>
              <a:gd name="connsiteY389" fmla="*/ 1201831 h 3387747"/>
              <a:gd name="connsiteX390" fmla="*/ 10556886 w 10626041"/>
              <a:gd name="connsiteY390" fmla="*/ 1203538 h 3387747"/>
              <a:gd name="connsiteX391" fmla="*/ 10558594 w 10626041"/>
              <a:gd name="connsiteY391" fmla="*/ 1206526 h 3387747"/>
              <a:gd name="connsiteX392" fmla="*/ 10569692 w 10626041"/>
              <a:gd name="connsiteY392" fmla="*/ 1222321 h 3387747"/>
              <a:gd name="connsiteX393" fmla="*/ 10570120 w 10626041"/>
              <a:gd name="connsiteY393" fmla="*/ 1222749 h 3387747"/>
              <a:gd name="connsiteX394" fmla="*/ 10570119 w 10626041"/>
              <a:gd name="connsiteY394" fmla="*/ 1224029 h 3387747"/>
              <a:gd name="connsiteX395" fmla="*/ 10570974 w 10626041"/>
              <a:gd name="connsiteY395" fmla="*/ 1224882 h 3387747"/>
              <a:gd name="connsiteX396" fmla="*/ 10571400 w 10626041"/>
              <a:gd name="connsiteY396" fmla="*/ 1225737 h 3387747"/>
              <a:gd name="connsiteX397" fmla="*/ 10593598 w 10626041"/>
              <a:gd name="connsiteY397" fmla="*/ 1256898 h 3387747"/>
              <a:gd name="connsiteX398" fmla="*/ 10594025 w 10626041"/>
              <a:gd name="connsiteY398" fmla="*/ 1257752 h 3387747"/>
              <a:gd name="connsiteX399" fmla="*/ 10594878 w 10626041"/>
              <a:gd name="connsiteY399" fmla="*/ 1259033 h 3387747"/>
              <a:gd name="connsiteX400" fmla="*/ 10618358 w 10626041"/>
              <a:gd name="connsiteY400" fmla="*/ 1291904 h 3387747"/>
              <a:gd name="connsiteX401" fmla="*/ 10620492 w 10626041"/>
              <a:gd name="connsiteY401" fmla="*/ 1294464 h 3387747"/>
              <a:gd name="connsiteX402" fmla="*/ 10621346 w 10626041"/>
              <a:gd name="connsiteY402" fmla="*/ 1295746 h 3387747"/>
              <a:gd name="connsiteX403" fmla="*/ 10622626 w 10626041"/>
              <a:gd name="connsiteY403" fmla="*/ 1296599 h 3387747"/>
              <a:gd name="connsiteX404" fmla="*/ 10626041 w 10626041"/>
              <a:gd name="connsiteY404" fmla="*/ 1297453 h 3387747"/>
              <a:gd name="connsiteX405" fmla="*/ 10626041 w 10626041"/>
              <a:gd name="connsiteY405" fmla="*/ 1304710 h 3387747"/>
              <a:gd name="connsiteX406" fmla="*/ 10624762 w 10626041"/>
              <a:gd name="connsiteY406" fmla="*/ 1308978 h 3387747"/>
              <a:gd name="connsiteX407" fmla="*/ 10624334 w 10626041"/>
              <a:gd name="connsiteY407" fmla="*/ 1309405 h 3387747"/>
              <a:gd name="connsiteX408" fmla="*/ 10622625 w 10626041"/>
              <a:gd name="connsiteY408" fmla="*/ 1310686 h 3387747"/>
              <a:gd name="connsiteX409" fmla="*/ 10620065 w 10626041"/>
              <a:gd name="connsiteY409" fmla="*/ 1311539 h 3387747"/>
              <a:gd name="connsiteX410" fmla="*/ 10617077 w 10626041"/>
              <a:gd name="connsiteY410" fmla="*/ 1312820 h 3387747"/>
              <a:gd name="connsiteX411" fmla="*/ 10608540 w 10626041"/>
              <a:gd name="connsiteY411" fmla="*/ 1315808 h 3387747"/>
              <a:gd name="connsiteX412" fmla="*/ 10599575 w 10626041"/>
              <a:gd name="connsiteY412" fmla="*/ 1318370 h 3387747"/>
              <a:gd name="connsiteX413" fmla="*/ 10500538 w 10626041"/>
              <a:gd name="connsiteY413" fmla="*/ 1353802 h 3387747"/>
              <a:gd name="connsiteX414" fmla="*/ 10456141 w 10626041"/>
              <a:gd name="connsiteY414" fmla="*/ 1368314 h 3387747"/>
              <a:gd name="connsiteX415" fmla="*/ 10411746 w 10626041"/>
              <a:gd name="connsiteY415" fmla="*/ 1381121 h 3387747"/>
              <a:gd name="connsiteX416" fmla="*/ 10366496 w 10626041"/>
              <a:gd name="connsiteY416" fmla="*/ 1392648 h 3387747"/>
              <a:gd name="connsiteX417" fmla="*/ 10321674 w 10626041"/>
              <a:gd name="connsiteY417" fmla="*/ 1404600 h 3387747"/>
              <a:gd name="connsiteX418" fmla="*/ 10275997 w 10626041"/>
              <a:gd name="connsiteY418" fmla="*/ 1414846 h 3387747"/>
              <a:gd name="connsiteX419" fmla="*/ 10230321 w 10626041"/>
              <a:gd name="connsiteY419" fmla="*/ 1424236 h 3387747"/>
              <a:gd name="connsiteX420" fmla="*/ 10185071 w 10626041"/>
              <a:gd name="connsiteY420" fmla="*/ 1433628 h 3387747"/>
              <a:gd name="connsiteX421" fmla="*/ 10139394 w 10626041"/>
              <a:gd name="connsiteY421" fmla="*/ 1442166 h 3387747"/>
              <a:gd name="connsiteX422" fmla="*/ 10092864 w 10626041"/>
              <a:gd name="connsiteY422" fmla="*/ 1451557 h 3387747"/>
              <a:gd name="connsiteX423" fmla="*/ 10045053 w 10626041"/>
              <a:gd name="connsiteY423" fmla="*/ 1460523 h 3387747"/>
              <a:gd name="connsiteX424" fmla="*/ 9998523 w 10626041"/>
              <a:gd name="connsiteY424" fmla="*/ 1469487 h 3387747"/>
              <a:gd name="connsiteX425" fmla="*/ 9951138 w 10626041"/>
              <a:gd name="connsiteY425" fmla="*/ 1478025 h 3387747"/>
              <a:gd name="connsiteX426" fmla="*/ 9903328 w 10626041"/>
              <a:gd name="connsiteY426" fmla="*/ 1486989 h 3387747"/>
              <a:gd name="connsiteX427" fmla="*/ 9856798 w 10626041"/>
              <a:gd name="connsiteY427" fmla="*/ 1495100 h 3387747"/>
              <a:gd name="connsiteX428" fmla="*/ 9808987 w 10626041"/>
              <a:gd name="connsiteY428" fmla="*/ 1503636 h 3387747"/>
              <a:gd name="connsiteX429" fmla="*/ 9761603 w 10626041"/>
              <a:gd name="connsiteY429" fmla="*/ 1510894 h 3387747"/>
              <a:gd name="connsiteX430" fmla="*/ 9738977 w 10626041"/>
              <a:gd name="connsiteY430" fmla="*/ 1515163 h 3387747"/>
              <a:gd name="connsiteX431" fmla="*/ 9701839 w 10626041"/>
              <a:gd name="connsiteY431" fmla="*/ 1521139 h 3387747"/>
              <a:gd name="connsiteX432" fmla="*/ 9654881 w 10626041"/>
              <a:gd name="connsiteY432" fmla="*/ 1528824 h 3387747"/>
              <a:gd name="connsiteX433" fmla="*/ 9603229 w 10626041"/>
              <a:gd name="connsiteY433" fmla="*/ 1537787 h 3387747"/>
              <a:gd name="connsiteX434" fmla="*/ 9552857 w 10626041"/>
              <a:gd name="connsiteY434" fmla="*/ 1545898 h 3387747"/>
              <a:gd name="connsiteX435" fmla="*/ 9508460 w 10626041"/>
              <a:gd name="connsiteY435" fmla="*/ 1552729 h 3387747"/>
              <a:gd name="connsiteX436" fmla="*/ 9473882 w 10626041"/>
              <a:gd name="connsiteY436" fmla="*/ 1557424 h 3387747"/>
              <a:gd name="connsiteX437" fmla="*/ 9455955 w 10626041"/>
              <a:gd name="connsiteY437" fmla="*/ 1559559 h 3387747"/>
              <a:gd name="connsiteX438" fmla="*/ 9461503 w 10626041"/>
              <a:gd name="connsiteY438" fmla="*/ 1565109 h 3387747"/>
              <a:gd name="connsiteX439" fmla="*/ 9470467 w 10626041"/>
              <a:gd name="connsiteY439" fmla="*/ 1573219 h 3387747"/>
              <a:gd name="connsiteX440" fmla="*/ 9482420 w 10626041"/>
              <a:gd name="connsiteY440" fmla="*/ 1582184 h 3387747"/>
              <a:gd name="connsiteX441" fmla="*/ 9495654 w 10626041"/>
              <a:gd name="connsiteY441" fmla="*/ 1591575 h 3387747"/>
              <a:gd name="connsiteX442" fmla="*/ 9522548 w 10626041"/>
              <a:gd name="connsiteY442" fmla="*/ 1610785 h 3387747"/>
              <a:gd name="connsiteX443" fmla="*/ 9540904 w 10626041"/>
              <a:gd name="connsiteY443" fmla="*/ 1622311 h 3387747"/>
              <a:gd name="connsiteX444" fmla="*/ 9631403 w 10626041"/>
              <a:gd name="connsiteY444" fmla="*/ 1676098 h 3387747"/>
              <a:gd name="connsiteX445" fmla="*/ 9643356 w 10626041"/>
              <a:gd name="connsiteY445" fmla="*/ 1682501 h 3387747"/>
              <a:gd name="connsiteX446" fmla="*/ 9655308 w 10626041"/>
              <a:gd name="connsiteY446" fmla="*/ 1688478 h 3387747"/>
              <a:gd name="connsiteX447" fmla="*/ 9667260 w 10626041"/>
              <a:gd name="connsiteY447" fmla="*/ 1694027 h 3387747"/>
              <a:gd name="connsiteX448" fmla="*/ 9680067 w 10626041"/>
              <a:gd name="connsiteY448" fmla="*/ 1700857 h 3387747"/>
              <a:gd name="connsiteX449" fmla="*/ 9699278 w 10626041"/>
              <a:gd name="connsiteY449" fmla="*/ 1710249 h 3387747"/>
              <a:gd name="connsiteX450" fmla="*/ 9717205 w 10626041"/>
              <a:gd name="connsiteY450" fmla="*/ 1719213 h 3387747"/>
              <a:gd name="connsiteX451" fmla="*/ 9735990 w 10626041"/>
              <a:gd name="connsiteY451" fmla="*/ 1727324 h 3387747"/>
              <a:gd name="connsiteX452" fmla="*/ 9755626 w 10626041"/>
              <a:gd name="connsiteY452" fmla="*/ 1734154 h 3387747"/>
              <a:gd name="connsiteX453" fmla="*/ 9832038 w 10626041"/>
              <a:gd name="connsiteY453" fmla="*/ 1764463 h 3387747"/>
              <a:gd name="connsiteX454" fmla="*/ 9845698 w 10626041"/>
              <a:gd name="connsiteY454" fmla="*/ 1769158 h 3387747"/>
              <a:gd name="connsiteX455" fmla="*/ 9858504 w 10626041"/>
              <a:gd name="connsiteY455" fmla="*/ 1773855 h 3387747"/>
              <a:gd name="connsiteX456" fmla="*/ 9872164 w 10626041"/>
              <a:gd name="connsiteY456" fmla="*/ 1778124 h 3387747"/>
              <a:gd name="connsiteX457" fmla="*/ 9886252 w 10626041"/>
              <a:gd name="connsiteY457" fmla="*/ 1782819 h 3387747"/>
              <a:gd name="connsiteX458" fmla="*/ 9906316 w 10626041"/>
              <a:gd name="connsiteY458" fmla="*/ 1789649 h 3387747"/>
              <a:gd name="connsiteX459" fmla="*/ 9926805 w 10626041"/>
              <a:gd name="connsiteY459" fmla="*/ 1796479 h 3387747"/>
              <a:gd name="connsiteX460" fmla="*/ 9947297 w 10626041"/>
              <a:gd name="connsiteY460" fmla="*/ 1803309 h 3387747"/>
              <a:gd name="connsiteX461" fmla="*/ 9967359 w 10626041"/>
              <a:gd name="connsiteY461" fmla="*/ 1810139 h 3387747"/>
              <a:gd name="connsiteX462" fmla="*/ 9987424 w 10626041"/>
              <a:gd name="connsiteY462" fmla="*/ 1816116 h 3387747"/>
              <a:gd name="connsiteX463" fmla="*/ 10007488 w 10626041"/>
              <a:gd name="connsiteY463" fmla="*/ 1822945 h 3387747"/>
              <a:gd name="connsiteX464" fmla="*/ 10027977 w 10626041"/>
              <a:gd name="connsiteY464" fmla="*/ 1829349 h 3387747"/>
              <a:gd name="connsiteX465" fmla="*/ 10047614 w 10626041"/>
              <a:gd name="connsiteY465" fmla="*/ 1835325 h 3387747"/>
              <a:gd name="connsiteX466" fmla="*/ 10064263 w 10626041"/>
              <a:gd name="connsiteY466" fmla="*/ 1839594 h 3387747"/>
              <a:gd name="connsiteX467" fmla="*/ 10091582 w 10626041"/>
              <a:gd name="connsiteY467" fmla="*/ 1846851 h 3387747"/>
              <a:gd name="connsiteX468" fmla="*/ 10126161 w 10626041"/>
              <a:gd name="connsiteY468" fmla="*/ 1856669 h 3387747"/>
              <a:gd name="connsiteX469" fmla="*/ 10164154 w 10626041"/>
              <a:gd name="connsiteY469" fmla="*/ 1866915 h 3387747"/>
              <a:gd name="connsiteX470" fmla="*/ 10202147 w 10626041"/>
              <a:gd name="connsiteY470" fmla="*/ 1876306 h 3387747"/>
              <a:gd name="connsiteX471" fmla="*/ 10235016 w 10626041"/>
              <a:gd name="connsiteY471" fmla="*/ 1884417 h 3387747"/>
              <a:gd name="connsiteX472" fmla="*/ 10259775 w 10626041"/>
              <a:gd name="connsiteY472" fmla="*/ 1890820 h 3387747"/>
              <a:gd name="connsiteX473" fmla="*/ 10273008 w 10626041"/>
              <a:gd name="connsiteY473" fmla="*/ 1892527 h 3387747"/>
              <a:gd name="connsiteX474" fmla="*/ 10272155 w 10626041"/>
              <a:gd name="connsiteY474" fmla="*/ 1897651 h 3387747"/>
              <a:gd name="connsiteX475" fmla="*/ 10270448 w 10626041"/>
              <a:gd name="connsiteY475" fmla="*/ 1902346 h 3387747"/>
              <a:gd name="connsiteX476" fmla="*/ 10268741 w 10626041"/>
              <a:gd name="connsiteY476" fmla="*/ 1906189 h 3387747"/>
              <a:gd name="connsiteX477" fmla="*/ 10267032 w 10626041"/>
              <a:gd name="connsiteY477" fmla="*/ 1910457 h 3387747"/>
              <a:gd name="connsiteX478" fmla="*/ 10261484 w 10626041"/>
              <a:gd name="connsiteY478" fmla="*/ 1918141 h 3387747"/>
              <a:gd name="connsiteX479" fmla="*/ 10255933 w 10626041"/>
              <a:gd name="connsiteY479" fmla="*/ 1924970 h 3387747"/>
              <a:gd name="connsiteX480" fmla="*/ 10152627 w 10626041"/>
              <a:gd name="connsiteY480" fmla="*/ 2063281 h 3387747"/>
              <a:gd name="connsiteX481" fmla="*/ 10152201 w 10626041"/>
              <a:gd name="connsiteY481" fmla="*/ 2064135 h 3387747"/>
              <a:gd name="connsiteX482" fmla="*/ 10151347 w 10626041"/>
              <a:gd name="connsiteY482" fmla="*/ 2064989 h 3387747"/>
              <a:gd name="connsiteX483" fmla="*/ 10121465 w 10626041"/>
              <a:gd name="connsiteY483" fmla="*/ 2102554 h 3387747"/>
              <a:gd name="connsiteX484" fmla="*/ 10121038 w 10626041"/>
              <a:gd name="connsiteY484" fmla="*/ 2104263 h 3387747"/>
              <a:gd name="connsiteX485" fmla="*/ 10119757 w 10626041"/>
              <a:gd name="connsiteY485" fmla="*/ 2105969 h 3387747"/>
              <a:gd name="connsiteX486" fmla="*/ 10109939 w 10626041"/>
              <a:gd name="connsiteY486" fmla="*/ 2117923 h 3387747"/>
              <a:gd name="connsiteX487" fmla="*/ 10099267 w 10626041"/>
              <a:gd name="connsiteY487" fmla="*/ 2129875 h 3387747"/>
              <a:gd name="connsiteX488" fmla="*/ 10088595 w 10626041"/>
              <a:gd name="connsiteY488" fmla="*/ 2140548 h 3387747"/>
              <a:gd name="connsiteX489" fmla="*/ 10077496 w 10626041"/>
              <a:gd name="connsiteY489" fmla="*/ 2152073 h 3387747"/>
              <a:gd name="connsiteX490" fmla="*/ 10010903 w 10626041"/>
              <a:gd name="connsiteY490" fmla="*/ 2222082 h 3387747"/>
              <a:gd name="connsiteX491" fmla="*/ 10009195 w 10626041"/>
              <a:gd name="connsiteY491" fmla="*/ 2224643 h 3387747"/>
              <a:gd name="connsiteX492" fmla="*/ 10006207 w 10626041"/>
              <a:gd name="connsiteY492" fmla="*/ 2227205 h 3387747"/>
              <a:gd name="connsiteX493" fmla="*/ 9992547 w 10626041"/>
              <a:gd name="connsiteY493" fmla="*/ 2240438 h 3387747"/>
              <a:gd name="connsiteX494" fmla="*/ 9991693 w 10626041"/>
              <a:gd name="connsiteY494" fmla="*/ 2240865 h 3387747"/>
              <a:gd name="connsiteX495" fmla="*/ 9991266 w 10626041"/>
              <a:gd name="connsiteY495" fmla="*/ 2241718 h 3387747"/>
              <a:gd name="connsiteX496" fmla="*/ 9976750 w 10626041"/>
              <a:gd name="connsiteY496" fmla="*/ 2256660 h 3387747"/>
              <a:gd name="connsiteX497" fmla="*/ 9974190 w 10626041"/>
              <a:gd name="connsiteY497" fmla="*/ 2259220 h 3387747"/>
              <a:gd name="connsiteX498" fmla="*/ 9971202 w 10626041"/>
              <a:gd name="connsiteY498" fmla="*/ 2262209 h 3387747"/>
              <a:gd name="connsiteX499" fmla="*/ 9763737 w 10626041"/>
              <a:gd name="connsiteY499" fmla="*/ 2441928 h 3387747"/>
              <a:gd name="connsiteX500" fmla="*/ 9750931 w 10626041"/>
              <a:gd name="connsiteY500" fmla="*/ 2451318 h 3387747"/>
              <a:gd name="connsiteX501" fmla="*/ 9737269 w 10626041"/>
              <a:gd name="connsiteY501" fmla="*/ 2460710 h 3387747"/>
              <a:gd name="connsiteX502" fmla="*/ 9723183 w 10626041"/>
              <a:gd name="connsiteY502" fmla="*/ 2470528 h 3387747"/>
              <a:gd name="connsiteX503" fmla="*/ 9709950 w 10626041"/>
              <a:gd name="connsiteY503" fmla="*/ 2480773 h 3387747"/>
              <a:gd name="connsiteX504" fmla="*/ 9703546 w 10626041"/>
              <a:gd name="connsiteY504" fmla="*/ 2486322 h 3387747"/>
              <a:gd name="connsiteX505" fmla="*/ 9696716 w 10626041"/>
              <a:gd name="connsiteY505" fmla="*/ 2490164 h 3387747"/>
              <a:gd name="connsiteX506" fmla="*/ 9690740 w 10626041"/>
              <a:gd name="connsiteY506" fmla="*/ 2494434 h 3387747"/>
              <a:gd name="connsiteX507" fmla="*/ 9684335 w 10626041"/>
              <a:gd name="connsiteY507" fmla="*/ 2499130 h 3387747"/>
              <a:gd name="connsiteX508" fmla="*/ 9677080 w 10626041"/>
              <a:gd name="connsiteY508" fmla="*/ 2503825 h 3387747"/>
              <a:gd name="connsiteX509" fmla="*/ 9669822 w 10626041"/>
              <a:gd name="connsiteY509" fmla="*/ 2508521 h 3387747"/>
              <a:gd name="connsiteX510" fmla="*/ 9603229 w 10626041"/>
              <a:gd name="connsiteY510" fmla="*/ 2552916 h 3387747"/>
              <a:gd name="connsiteX511" fmla="*/ 9589996 w 10626041"/>
              <a:gd name="connsiteY511" fmla="*/ 2561881 h 3387747"/>
              <a:gd name="connsiteX512" fmla="*/ 9576335 w 10626041"/>
              <a:gd name="connsiteY512" fmla="*/ 2570846 h 3387747"/>
              <a:gd name="connsiteX513" fmla="*/ 9561822 w 10626041"/>
              <a:gd name="connsiteY513" fmla="*/ 2579810 h 3387747"/>
              <a:gd name="connsiteX514" fmla="*/ 9547733 w 10626041"/>
              <a:gd name="connsiteY514" fmla="*/ 2587921 h 3387747"/>
              <a:gd name="connsiteX515" fmla="*/ 9532793 w 10626041"/>
              <a:gd name="connsiteY515" fmla="*/ 2596032 h 3387747"/>
              <a:gd name="connsiteX516" fmla="*/ 9518280 w 10626041"/>
              <a:gd name="connsiteY516" fmla="*/ 2604142 h 3387747"/>
              <a:gd name="connsiteX517" fmla="*/ 9504191 w 10626041"/>
              <a:gd name="connsiteY517" fmla="*/ 2612681 h 3387747"/>
              <a:gd name="connsiteX518" fmla="*/ 9489677 w 10626041"/>
              <a:gd name="connsiteY518" fmla="*/ 2620791 h 3387747"/>
              <a:gd name="connsiteX519" fmla="*/ 9461930 w 10626041"/>
              <a:gd name="connsiteY519" fmla="*/ 2637013 h 3387747"/>
              <a:gd name="connsiteX520" fmla="*/ 9453819 w 10626041"/>
              <a:gd name="connsiteY520" fmla="*/ 2640428 h 3387747"/>
              <a:gd name="connsiteX521" fmla="*/ 9445709 w 10626041"/>
              <a:gd name="connsiteY521" fmla="*/ 2644697 h 3387747"/>
              <a:gd name="connsiteX522" fmla="*/ 9439305 w 10626041"/>
              <a:gd name="connsiteY522" fmla="*/ 2648112 h 3387747"/>
              <a:gd name="connsiteX523" fmla="*/ 9432475 w 10626041"/>
              <a:gd name="connsiteY523" fmla="*/ 2651526 h 3387747"/>
              <a:gd name="connsiteX524" fmla="*/ 9197689 w 10626041"/>
              <a:gd name="connsiteY524" fmla="*/ 2755259 h 3387747"/>
              <a:gd name="connsiteX525" fmla="*/ 9166100 w 10626041"/>
              <a:gd name="connsiteY525" fmla="*/ 2765931 h 3387747"/>
              <a:gd name="connsiteX526" fmla="*/ 9134512 w 10626041"/>
              <a:gd name="connsiteY526" fmla="*/ 2776176 h 3387747"/>
              <a:gd name="connsiteX527" fmla="*/ 9102921 w 10626041"/>
              <a:gd name="connsiteY527" fmla="*/ 2786421 h 3387747"/>
              <a:gd name="connsiteX528" fmla="*/ 9070906 w 10626041"/>
              <a:gd name="connsiteY528" fmla="*/ 2796240 h 3387747"/>
              <a:gd name="connsiteX529" fmla="*/ 9039743 w 10626041"/>
              <a:gd name="connsiteY529" fmla="*/ 2805632 h 3387747"/>
              <a:gd name="connsiteX530" fmla="*/ 9007299 w 10626041"/>
              <a:gd name="connsiteY530" fmla="*/ 2813742 h 3387747"/>
              <a:gd name="connsiteX531" fmla="*/ 8975710 w 10626041"/>
              <a:gd name="connsiteY531" fmla="*/ 2822281 h 3387747"/>
              <a:gd name="connsiteX532" fmla="*/ 8942413 w 10626041"/>
              <a:gd name="connsiteY532" fmla="*/ 2829538 h 3387747"/>
              <a:gd name="connsiteX533" fmla="*/ 8797272 w 10626041"/>
              <a:gd name="connsiteY533" fmla="*/ 2860272 h 3387747"/>
              <a:gd name="connsiteX534" fmla="*/ 8759280 w 10626041"/>
              <a:gd name="connsiteY534" fmla="*/ 2866676 h 3387747"/>
              <a:gd name="connsiteX535" fmla="*/ 8720434 w 10626041"/>
              <a:gd name="connsiteY535" fmla="*/ 2872652 h 3387747"/>
              <a:gd name="connsiteX536" fmla="*/ 8681161 w 10626041"/>
              <a:gd name="connsiteY536" fmla="*/ 2878202 h 3387747"/>
              <a:gd name="connsiteX537" fmla="*/ 8641460 w 10626041"/>
              <a:gd name="connsiteY537" fmla="*/ 2882897 h 3387747"/>
              <a:gd name="connsiteX538" fmla="*/ 8601761 w 10626041"/>
              <a:gd name="connsiteY538" fmla="*/ 2887167 h 3387747"/>
              <a:gd name="connsiteX539" fmla="*/ 8562487 w 10626041"/>
              <a:gd name="connsiteY539" fmla="*/ 2890582 h 3387747"/>
              <a:gd name="connsiteX540" fmla="*/ 8522786 w 10626041"/>
              <a:gd name="connsiteY540" fmla="*/ 2893142 h 3387747"/>
              <a:gd name="connsiteX541" fmla="*/ 8484368 w 10626041"/>
              <a:gd name="connsiteY541" fmla="*/ 2895277 h 3387747"/>
              <a:gd name="connsiteX542" fmla="*/ 8444667 w 10626041"/>
              <a:gd name="connsiteY542" fmla="*/ 2898692 h 3387747"/>
              <a:gd name="connsiteX543" fmla="*/ 8423750 w 10626041"/>
              <a:gd name="connsiteY543" fmla="*/ 2899973 h 3387747"/>
              <a:gd name="connsiteX544" fmla="*/ 8400698 w 10626041"/>
              <a:gd name="connsiteY544" fmla="*/ 2900827 h 3387747"/>
              <a:gd name="connsiteX545" fmla="*/ 8378072 w 10626041"/>
              <a:gd name="connsiteY545" fmla="*/ 2900826 h 3387747"/>
              <a:gd name="connsiteX546" fmla="*/ 8356302 w 10626041"/>
              <a:gd name="connsiteY546" fmla="*/ 2900826 h 3387747"/>
              <a:gd name="connsiteX547" fmla="*/ 8344350 w 10626041"/>
              <a:gd name="connsiteY547" fmla="*/ 2900827 h 3387747"/>
              <a:gd name="connsiteX548" fmla="*/ 8334104 w 10626041"/>
              <a:gd name="connsiteY548" fmla="*/ 2899119 h 3387747"/>
              <a:gd name="connsiteX549" fmla="*/ 8325140 w 10626041"/>
              <a:gd name="connsiteY549" fmla="*/ 2898692 h 3387747"/>
              <a:gd name="connsiteX550" fmla="*/ 8313613 w 10626041"/>
              <a:gd name="connsiteY550" fmla="*/ 2897838 h 3387747"/>
              <a:gd name="connsiteX551" fmla="*/ 8291415 w 10626041"/>
              <a:gd name="connsiteY551" fmla="*/ 2897411 h 3387747"/>
              <a:gd name="connsiteX552" fmla="*/ 8270498 w 10626041"/>
              <a:gd name="connsiteY552" fmla="*/ 2896557 h 3387747"/>
              <a:gd name="connsiteX553" fmla="*/ 8250010 w 10626041"/>
              <a:gd name="connsiteY553" fmla="*/ 2895704 h 3387747"/>
              <a:gd name="connsiteX554" fmla="*/ 8228237 w 10626041"/>
              <a:gd name="connsiteY554" fmla="*/ 2895277 h 3387747"/>
              <a:gd name="connsiteX555" fmla="*/ 8229093 w 10626041"/>
              <a:gd name="connsiteY555" fmla="*/ 2887167 h 3387747"/>
              <a:gd name="connsiteX556" fmla="*/ 8229518 w 10626041"/>
              <a:gd name="connsiteY556" fmla="*/ 2879483 h 3387747"/>
              <a:gd name="connsiteX557" fmla="*/ 8229944 w 10626041"/>
              <a:gd name="connsiteY557" fmla="*/ 2872652 h 3387747"/>
              <a:gd name="connsiteX558" fmla="*/ 8231226 w 10626041"/>
              <a:gd name="connsiteY558" fmla="*/ 2866676 h 3387747"/>
              <a:gd name="connsiteX559" fmla="*/ 8234213 w 10626041"/>
              <a:gd name="connsiteY559" fmla="*/ 2854724 h 3387747"/>
              <a:gd name="connsiteX560" fmla="*/ 8237201 w 10626041"/>
              <a:gd name="connsiteY560" fmla="*/ 2842770 h 3387747"/>
              <a:gd name="connsiteX561" fmla="*/ 8238483 w 10626041"/>
              <a:gd name="connsiteY561" fmla="*/ 2835940 h 3387747"/>
              <a:gd name="connsiteX562" fmla="*/ 8239336 w 10626041"/>
              <a:gd name="connsiteY562" fmla="*/ 2829110 h 3387747"/>
              <a:gd name="connsiteX563" fmla="*/ 8239764 w 10626041"/>
              <a:gd name="connsiteY563" fmla="*/ 2821426 h 3387747"/>
              <a:gd name="connsiteX564" fmla="*/ 8241043 w 10626041"/>
              <a:gd name="connsiteY564" fmla="*/ 2815449 h 3387747"/>
              <a:gd name="connsiteX565" fmla="*/ 8242750 w 10626041"/>
              <a:gd name="connsiteY565" fmla="*/ 2807766 h 3387747"/>
              <a:gd name="connsiteX566" fmla="*/ 8244032 w 10626041"/>
              <a:gd name="connsiteY566" fmla="*/ 2803496 h 3387747"/>
              <a:gd name="connsiteX567" fmla="*/ 8245739 w 10626041"/>
              <a:gd name="connsiteY567" fmla="*/ 2799655 h 3387747"/>
              <a:gd name="connsiteX568" fmla="*/ 8247447 w 10626041"/>
              <a:gd name="connsiteY568" fmla="*/ 2794105 h 3387747"/>
              <a:gd name="connsiteX569" fmla="*/ 8248728 w 10626041"/>
              <a:gd name="connsiteY569" fmla="*/ 2787275 h 3387747"/>
              <a:gd name="connsiteX570" fmla="*/ 8249580 w 10626041"/>
              <a:gd name="connsiteY570" fmla="*/ 2779593 h 3387747"/>
              <a:gd name="connsiteX571" fmla="*/ 8249581 w 10626041"/>
              <a:gd name="connsiteY571" fmla="*/ 2772335 h 3387747"/>
              <a:gd name="connsiteX572" fmla="*/ 8250434 w 10626041"/>
              <a:gd name="connsiteY572" fmla="*/ 2765931 h 3387747"/>
              <a:gd name="connsiteX573" fmla="*/ 8252568 w 10626041"/>
              <a:gd name="connsiteY573" fmla="*/ 2759955 h 3387747"/>
              <a:gd name="connsiteX574" fmla="*/ 8253423 w 10626041"/>
              <a:gd name="connsiteY574" fmla="*/ 2755259 h 3387747"/>
              <a:gd name="connsiteX575" fmla="*/ 8255557 w 10626041"/>
              <a:gd name="connsiteY575" fmla="*/ 2750991 h 3387747"/>
              <a:gd name="connsiteX576" fmla="*/ 8257265 w 10626041"/>
              <a:gd name="connsiteY576" fmla="*/ 2745441 h 3387747"/>
              <a:gd name="connsiteX577" fmla="*/ 8258546 w 10626041"/>
              <a:gd name="connsiteY577" fmla="*/ 2737330 h 3387747"/>
              <a:gd name="connsiteX578" fmla="*/ 8258547 w 10626041"/>
              <a:gd name="connsiteY578" fmla="*/ 2730500 h 3387747"/>
              <a:gd name="connsiteX579" fmla="*/ 8258547 w 10626041"/>
              <a:gd name="connsiteY579" fmla="*/ 2723670 h 3387747"/>
              <a:gd name="connsiteX580" fmla="*/ 8258972 w 10626041"/>
              <a:gd name="connsiteY580" fmla="*/ 2716413 h 3387747"/>
              <a:gd name="connsiteX581" fmla="*/ 8260253 w 10626041"/>
              <a:gd name="connsiteY581" fmla="*/ 2709583 h 3387747"/>
              <a:gd name="connsiteX582" fmla="*/ 8261534 w 10626041"/>
              <a:gd name="connsiteY582" fmla="*/ 2704460 h 3387747"/>
              <a:gd name="connsiteX583" fmla="*/ 8263241 w 10626041"/>
              <a:gd name="connsiteY583" fmla="*/ 2699764 h 3387747"/>
              <a:gd name="connsiteX584" fmla="*/ 8264949 w 10626041"/>
              <a:gd name="connsiteY584" fmla="*/ 2694215 h 3387747"/>
              <a:gd name="connsiteX585" fmla="*/ 8266656 w 10626041"/>
              <a:gd name="connsiteY585" fmla="*/ 2681409 h 3387747"/>
              <a:gd name="connsiteX586" fmla="*/ 8267938 w 10626041"/>
              <a:gd name="connsiteY586" fmla="*/ 2668603 h 3387747"/>
              <a:gd name="connsiteX587" fmla="*/ 8268791 w 10626041"/>
              <a:gd name="connsiteY587" fmla="*/ 2662198 h 3387747"/>
              <a:gd name="connsiteX588" fmla="*/ 8269644 w 10626041"/>
              <a:gd name="connsiteY588" fmla="*/ 2656222 h 3387747"/>
              <a:gd name="connsiteX589" fmla="*/ 8270926 w 10626041"/>
              <a:gd name="connsiteY589" fmla="*/ 2649392 h 3387747"/>
              <a:gd name="connsiteX590" fmla="*/ 8272634 w 10626041"/>
              <a:gd name="connsiteY590" fmla="*/ 2643416 h 3387747"/>
              <a:gd name="connsiteX591" fmla="*/ 8275193 w 10626041"/>
              <a:gd name="connsiteY591" fmla="*/ 2634878 h 3387747"/>
              <a:gd name="connsiteX592" fmla="*/ 8275622 w 10626041"/>
              <a:gd name="connsiteY592" fmla="*/ 2629755 h 3387747"/>
              <a:gd name="connsiteX593" fmla="*/ 8275622 w 10626041"/>
              <a:gd name="connsiteY593" fmla="*/ 2622926 h 3387747"/>
              <a:gd name="connsiteX594" fmla="*/ 8276474 w 10626041"/>
              <a:gd name="connsiteY594" fmla="*/ 2613107 h 3387747"/>
              <a:gd name="connsiteX595" fmla="*/ 8278610 w 10626041"/>
              <a:gd name="connsiteY595" fmla="*/ 2593471 h 3387747"/>
              <a:gd name="connsiteX596" fmla="*/ 8281598 w 10626041"/>
              <a:gd name="connsiteY596" fmla="*/ 2572126 h 3387747"/>
              <a:gd name="connsiteX597" fmla="*/ 8283732 w 10626041"/>
              <a:gd name="connsiteY597" fmla="*/ 2561881 h 3387747"/>
              <a:gd name="connsiteX598" fmla="*/ 8285012 w 10626041"/>
              <a:gd name="connsiteY598" fmla="*/ 2552490 h 3387747"/>
              <a:gd name="connsiteX599" fmla="*/ 8285866 w 10626041"/>
              <a:gd name="connsiteY599" fmla="*/ 2543525 h 3387747"/>
              <a:gd name="connsiteX600" fmla="*/ 8285867 w 10626041"/>
              <a:gd name="connsiteY600" fmla="*/ 2536695 h 3387747"/>
              <a:gd name="connsiteX601" fmla="*/ 8286720 w 10626041"/>
              <a:gd name="connsiteY601" fmla="*/ 2521754 h 3387747"/>
              <a:gd name="connsiteX602" fmla="*/ 8287148 w 10626041"/>
              <a:gd name="connsiteY602" fmla="*/ 2508094 h 3387747"/>
              <a:gd name="connsiteX603" fmla="*/ 8288855 w 10626041"/>
              <a:gd name="connsiteY603" fmla="*/ 2494860 h 3387747"/>
              <a:gd name="connsiteX604" fmla="*/ 8291415 w 10626041"/>
              <a:gd name="connsiteY604" fmla="*/ 2482908 h 3387747"/>
              <a:gd name="connsiteX605" fmla="*/ 8293124 w 10626041"/>
              <a:gd name="connsiteY605" fmla="*/ 2472662 h 3387747"/>
              <a:gd name="connsiteX606" fmla="*/ 8294832 w 10626041"/>
              <a:gd name="connsiteY606" fmla="*/ 2462844 h 3387747"/>
              <a:gd name="connsiteX607" fmla="*/ 8295685 w 10626041"/>
              <a:gd name="connsiteY607" fmla="*/ 2452599 h 3387747"/>
              <a:gd name="connsiteX608" fmla="*/ 8296110 w 10626041"/>
              <a:gd name="connsiteY608" fmla="*/ 2443208 h 3387747"/>
              <a:gd name="connsiteX609" fmla="*/ 8296966 w 10626041"/>
              <a:gd name="connsiteY609" fmla="*/ 2432962 h 3387747"/>
              <a:gd name="connsiteX610" fmla="*/ 8297819 w 10626041"/>
              <a:gd name="connsiteY610" fmla="*/ 2421863 h 3387747"/>
              <a:gd name="connsiteX611" fmla="*/ 8299098 w 10626041"/>
              <a:gd name="connsiteY611" fmla="*/ 2411191 h 3387747"/>
              <a:gd name="connsiteX612" fmla="*/ 8301660 w 10626041"/>
              <a:gd name="connsiteY612" fmla="*/ 2400091 h 3387747"/>
              <a:gd name="connsiteX613" fmla="*/ 8302942 w 10626041"/>
              <a:gd name="connsiteY613" fmla="*/ 2394116 h 3387747"/>
              <a:gd name="connsiteX614" fmla="*/ 8303369 w 10626041"/>
              <a:gd name="connsiteY614" fmla="*/ 2388567 h 3387747"/>
              <a:gd name="connsiteX615" fmla="*/ 8304223 w 10626041"/>
              <a:gd name="connsiteY615" fmla="*/ 2382163 h 3387747"/>
              <a:gd name="connsiteX616" fmla="*/ 8304649 w 10626041"/>
              <a:gd name="connsiteY616" fmla="*/ 2375333 h 3387747"/>
              <a:gd name="connsiteX617" fmla="*/ 8306356 w 10626041"/>
              <a:gd name="connsiteY617" fmla="*/ 2361245 h 3387747"/>
              <a:gd name="connsiteX618" fmla="*/ 8307211 w 10626041"/>
              <a:gd name="connsiteY618" fmla="*/ 2351428 h 3387747"/>
              <a:gd name="connsiteX619" fmla="*/ 8307637 w 10626041"/>
              <a:gd name="connsiteY619" fmla="*/ 2340756 h 3387747"/>
              <a:gd name="connsiteX620" fmla="*/ 8310626 w 10626041"/>
              <a:gd name="connsiteY620" fmla="*/ 2322400 h 3387747"/>
              <a:gd name="connsiteX621" fmla="*/ 8312333 w 10626041"/>
              <a:gd name="connsiteY621" fmla="*/ 2307885 h 3387747"/>
              <a:gd name="connsiteX622" fmla="*/ 8313614 w 10626041"/>
              <a:gd name="connsiteY622" fmla="*/ 2293372 h 3387747"/>
              <a:gd name="connsiteX623" fmla="*/ 8314041 w 10626041"/>
              <a:gd name="connsiteY623" fmla="*/ 2278431 h 3387747"/>
              <a:gd name="connsiteX624" fmla="*/ 8314041 w 10626041"/>
              <a:gd name="connsiteY624" fmla="*/ 2262636 h 3387747"/>
              <a:gd name="connsiteX625" fmla="*/ 8314041 w 10626041"/>
              <a:gd name="connsiteY625" fmla="*/ 2247695 h 3387747"/>
              <a:gd name="connsiteX626" fmla="*/ 8314041 w 10626041"/>
              <a:gd name="connsiteY626" fmla="*/ 2232754 h 3387747"/>
              <a:gd name="connsiteX627" fmla="*/ 8313614 w 10626041"/>
              <a:gd name="connsiteY627" fmla="*/ 2217813 h 3387747"/>
              <a:gd name="connsiteX628" fmla="*/ 8313614 w 10626041"/>
              <a:gd name="connsiteY628" fmla="*/ 2202873 h 3387747"/>
              <a:gd name="connsiteX629" fmla="*/ 8314041 w 10626041"/>
              <a:gd name="connsiteY629" fmla="*/ 2175552 h 3387747"/>
              <a:gd name="connsiteX630" fmla="*/ 8315320 w 10626041"/>
              <a:gd name="connsiteY630" fmla="*/ 2148231 h 3387747"/>
              <a:gd name="connsiteX631" fmla="*/ 8316602 w 10626041"/>
              <a:gd name="connsiteY631" fmla="*/ 2120910 h 3387747"/>
              <a:gd name="connsiteX632" fmla="*/ 8318309 w 10626041"/>
              <a:gd name="connsiteY632" fmla="*/ 2093590 h 3387747"/>
              <a:gd name="connsiteX633" fmla="*/ 8319591 w 10626041"/>
              <a:gd name="connsiteY633" fmla="*/ 2066269 h 3387747"/>
              <a:gd name="connsiteX634" fmla="*/ 8320871 w 10626041"/>
              <a:gd name="connsiteY634" fmla="*/ 2038949 h 3387747"/>
              <a:gd name="connsiteX635" fmla="*/ 8320445 w 10626041"/>
              <a:gd name="connsiteY635" fmla="*/ 2025290 h 3387747"/>
              <a:gd name="connsiteX636" fmla="*/ 8320444 w 10626041"/>
              <a:gd name="connsiteY636" fmla="*/ 2011628 h 3387747"/>
              <a:gd name="connsiteX637" fmla="*/ 8319591 w 10626041"/>
              <a:gd name="connsiteY637" fmla="*/ 1997968 h 3387747"/>
              <a:gd name="connsiteX638" fmla="*/ 8318309 w 10626041"/>
              <a:gd name="connsiteY638" fmla="*/ 1984308 h 3387747"/>
              <a:gd name="connsiteX639" fmla="*/ 8317029 w 10626041"/>
              <a:gd name="connsiteY639" fmla="*/ 1967660 h 3387747"/>
              <a:gd name="connsiteX640" fmla="*/ 8316602 w 10626041"/>
              <a:gd name="connsiteY640" fmla="*/ 1950157 h 3387747"/>
              <a:gd name="connsiteX641" fmla="*/ 8316601 w 10626041"/>
              <a:gd name="connsiteY641" fmla="*/ 1930093 h 3387747"/>
              <a:gd name="connsiteX642" fmla="*/ 8316602 w 10626041"/>
              <a:gd name="connsiteY642" fmla="*/ 1910457 h 3387747"/>
              <a:gd name="connsiteX643" fmla="*/ 8316176 w 10626041"/>
              <a:gd name="connsiteY643" fmla="*/ 1890820 h 3387747"/>
              <a:gd name="connsiteX644" fmla="*/ 8315321 w 10626041"/>
              <a:gd name="connsiteY644" fmla="*/ 1871610 h 3387747"/>
              <a:gd name="connsiteX645" fmla="*/ 8314895 w 10626041"/>
              <a:gd name="connsiteY645" fmla="*/ 1862645 h 3387747"/>
              <a:gd name="connsiteX646" fmla="*/ 8313613 w 10626041"/>
              <a:gd name="connsiteY646" fmla="*/ 1853681 h 3387747"/>
              <a:gd name="connsiteX647" fmla="*/ 8312332 w 10626041"/>
              <a:gd name="connsiteY647" fmla="*/ 1846425 h 3387747"/>
              <a:gd name="connsiteX648" fmla="*/ 8311051 w 10626041"/>
              <a:gd name="connsiteY648" fmla="*/ 1838740 h 3387747"/>
              <a:gd name="connsiteX649" fmla="*/ 8308918 w 10626041"/>
              <a:gd name="connsiteY649" fmla="*/ 1827214 h 3387747"/>
              <a:gd name="connsiteX650" fmla="*/ 8307211 w 10626041"/>
              <a:gd name="connsiteY650" fmla="*/ 1817396 h 3387747"/>
              <a:gd name="connsiteX651" fmla="*/ 8306356 w 10626041"/>
              <a:gd name="connsiteY651" fmla="*/ 1806725 h 3387747"/>
              <a:gd name="connsiteX652" fmla="*/ 8306357 w 10626041"/>
              <a:gd name="connsiteY652" fmla="*/ 1793064 h 3387747"/>
              <a:gd name="connsiteX653" fmla="*/ 8306356 w 10626041"/>
              <a:gd name="connsiteY653" fmla="*/ 1784953 h 3387747"/>
              <a:gd name="connsiteX654" fmla="*/ 8305930 w 10626041"/>
              <a:gd name="connsiteY654" fmla="*/ 1778551 h 3387747"/>
              <a:gd name="connsiteX655" fmla="*/ 8305929 w 10626041"/>
              <a:gd name="connsiteY655" fmla="*/ 1775988 h 3387747"/>
              <a:gd name="connsiteX656" fmla="*/ 8305076 w 10626041"/>
              <a:gd name="connsiteY656" fmla="*/ 1773855 h 3387747"/>
              <a:gd name="connsiteX657" fmla="*/ 8304648 w 10626041"/>
              <a:gd name="connsiteY657" fmla="*/ 1772574 h 3387747"/>
              <a:gd name="connsiteX658" fmla="*/ 8303369 w 10626041"/>
              <a:gd name="connsiteY658" fmla="*/ 1771293 h 3387747"/>
              <a:gd name="connsiteX659" fmla="*/ 8302088 w 10626041"/>
              <a:gd name="connsiteY659" fmla="*/ 1770439 h 3387747"/>
              <a:gd name="connsiteX660" fmla="*/ 8300381 w 10626041"/>
              <a:gd name="connsiteY660" fmla="*/ 1769585 h 3387747"/>
              <a:gd name="connsiteX661" fmla="*/ 8298673 w 10626041"/>
              <a:gd name="connsiteY661" fmla="*/ 1769158 h 3387747"/>
              <a:gd name="connsiteX662" fmla="*/ 8296110 w 10626041"/>
              <a:gd name="connsiteY662" fmla="*/ 1769158 h 3387747"/>
              <a:gd name="connsiteX663" fmla="*/ 8290134 w 10626041"/>
              <a:gd name="connsiteY663" fmla="*/ 1769585 h 3387747"/>
              <a:gd name="connsiteX664" fmla="*/ 8282452 w 10626041"/>
              <a:gd name="connsiteY664" fmla="*/ 1771293 h 3387747"/>
              <a:gd name="connsiteX665" fmla="*/ 8271779 w 10626041"/>
              <a:gd name="connsiteY665" fmla="*/ 1773000 h 3387747"/>
              <a:gd name="connsiteX666" fmla="*/ 8260681 w 10626041"/>
              <a:gd name="connsiteY666" fmla="*/ 1773855 h 3387747"/>
              <a:gd name="connsiteX667" fmla="*/ 8250009 w 10626041"/>
              <a:gd name="connsiteY667" fmla="*/ 1773855 h 3387747"/>
              <a:gd name="connsiteX668" fmla="*/ 8238482 w 10626041"/>
              <a:gd name="connsiteY668" fmla="*/ 1773855 h 3387747"/>
              <a:gd name="connsiteX669" fmla="*/ 8215857 w 10626041"/>
              <a:gd name="connsiteY669" fmla="*/ 1773000 h 3387747"/>
              <a:gd name="connsiteX670" fmla="*/ 8193660 w 10626041"/>
              <a:gd name="connsiteY670" fmla="*/ 1773001 h 3387747"/>
              <a:gd name="connsiteX671" fmla="*/ 8182134 w 10626041"/>
              <a:gd name="connsiteY671" fmla="*/ 1773001 h 3387747"/>
              <a:gd name="connsiteX672" fmla="*/ 8172314 w 10626041"/>
              <a:gd name="connsiteY672" fmla="*/ 1774708 h 3387747"/>
              <a:gd name="connsiteX673" fmla="*/ 8162924 w 10626041"/>
              <a:gd name="connsiteY673" fmla="*/ 1775135 h 3387747"/>
              <a:gd name="connsiteX674" fmla="*/ 8150972 w 10626041"/>
              <a:gd name="connsiteY674" fmla="*/ 1775989 h 3387747"/>
              <a:gd name="connsiteX675" fmla="*/ 8060899 w 10626041"/>
              <a:gd name="connsiteY675" fmla="*/ 1775989 h 3387747"/>
              <a:gd name="connsiteX676" fmla="*/ 8048946 w 10626041"/>
              <a:gd name="connsiteY676" fmla="*/ 1775989 h 3387747"/>
              <a:gd name="connsiteX677" fmla="*/ 8038701 w 10626041"/>
              <a:gd name="connsiteY677" fmla="*/ 1777268 h 3387747"/>
              <a:gd name="connsiteX678" fmla="*/ 8028883 w 10626041"/>
              <a:gd name="connsiteY678" fmla="*/ 1778551 h 3387747"/>
              <a:gd name="connsiteX679" fmla="*/ 8018210 w 10626041"/>
              <a:gd name="connsiteY679" fmla="*/ 1778550 h 3387747"/>
              <a:gd name="connsiteX680" fmla="*/ 8006686 w 10626041"/>
              <a:gd name="connsiteY680" fmla="*/ 1778550 h 3387747"/>
              <a:gd name="connsiteX681" fmla="*/ 7996013 w 10626041"/>
              <a:gd name="connsiteY681" fmla="*/ 1778551 h 3387747"/>
              <a:gd name="connsiteX682" fmla="*/ 7984487 w 10626041"/>
              <a:gd name="connsiteY682" fmla="*/ 1778550 h 3387747"/>
              <a:gd name="connsiteX683" fmla="*/ 7972961 w 10626041"/>
              <a:gd name="connsiteY683" fmla="*/ 1778550 h 3387747"/>
              <a:gd name="connsiteX684" fmla="*/ 7961863 w 10626041"/>
              <a:gd name="connsiteY684" fmla="*/ 1778551 h 3387747"/>
              <a:gd name="connsiteX685" fmla="*/ 7950337 w 10626041"/>
              <a:gd name="connsiteY685" fmla="*/ 1778551 h 3387747"/>
              <a:gd name="connsiteX686" fmla="*/ 7939237 w 10626041"/>
              <a:gd name="connsiteY686" fmla="*/ 1778550 h 3387747"/>
              <a:gd name="connsiteX687" fmla="*/ 7928139 w 10626041"/>
              <a:gd name="connsiteY687" fmla="*/ 1778550 h 3387747"/>
              <a:gd name="connsiteX688" fmla="*/ 7840200 w 10626041"/>
              <a:gd name="connsiteY688" fmla="*/ 1781538 h 3387747"/>
              <a:gd name="connsiteX689" fmla="*/ 7829103 w 10626041"/>
              <a:gd name="connsiteY689" fmla="*/ 1781964 h 3387747"/>
              <a:gd name="connsiteX690" fmla="*/ 7818002 w 10626041"/>
              <a:gd name="connsiteY690" fmla="*/ 1781964 h 3387747"/>
              <a:gd name="connsiteX691" fmla="*/ 7806903 w 10626041"/>
              <a:gd name="connsiteY691" fmla="*/ 1781965 h 3387747"/>
              <a:gd name="connsiteX692" fmla="*/ 7795378 w 10626041"/>
              <a:gd name="connsiteY692" fmla="*/ 1781964 h 3387747"/>
              <a:gd name="connsiteX693" fmla="*/ 7783852 w 10626041"/>
              <a:gd name="connsiteY693" fmla="*/ 1781964 h 3387747"/>
              <a:gd name="connsiteX694" fmla="*/ 7772326 w 10626041"/>
              <a:gd name="connsiteY694" fmla="*/ 1781538 h 3387747"/>
              <a:gd name="connsiteX695" fmla="*/ 7761227 w 10626041"/>
              <a:gd name="connsiteY695" fmla="*/ 1781538 h 3387747"/>
              <a:gd name="connsiteX696" fmla="*/ 7750128 w 10626041"/>
              <a:gd name="connsiteY696" fmla="*/ 1781538 h 3387747"/>
              <a:gd name="connsiteX697" fmla="*/ 7726649 w 10626041"/>
              <a:gd name="connsiteY697" fmla="*/ 1781964 h 3387747"/>
              <a:gd name="connsiteX698" fmla="*/ 7705732 w 10626041"/>
              <a:gd name="connsiteY698" fmla="*/ 1782819 h 3387747"/>
              <a:gd name="connsiteX699" fmla="*/ 7684815 w 10626041"/>
              <a:gd name="connsiteY699" fmla="*/ 1784099 h 3387747"/>
              <a:gd name="connsiteX700" fmla="*/ 7662617 w 10626041"/>
              <a:gd name="connsiteY700" fmla="*/ 1784099 h 3387747"/>
              <a:gd name="connsiteX701" fmla="*/ 7639138 w 10626041"/>
              <a:gd name="connsiteY701" fmla="*/ 1784953 h 3387747"/>
              <a:gd name="connsiteX702" fmla="*/ 7616940 w 10626041"/>
              <a:gd name="connsiteY702" fmla="*/ 1784953 h 3387747"/>
              <a:gd name="connsiteX703" fmla="*/ 7594744 w 10626041"/>
              <a:gd name="connsiteY703" fmla="*/ 1785380 h 3387747"/>
              <a:gd name="connsiteX704" fmla="*/ 7572971 w 10626041"/>
              <a:gd name="connsiteY704" fmla="*/ 1786234 h 3387747"/>
              <a:gd name="connsiteX705" fmla="*/ 7551627 w 10626041"/>
              <a:gd name="connsiteY705" fmla="*/ 1786234 h 3387747"/>
              <a:gd name="connsiteX706" fmla="*/ 7529430 w 10626041"/>
              <a:gd name="connsiteY706" fmla="*/ 1786661 h 3387747"/>
              <a:gd name="connsiteX707" fmla="*/ 7510014 w 10626041"/>
              <a:gd name="connsiteY707" fmla="*/ 1786661 h 3387747"/>
              <a:gd name="connsiteX708" fmla="*/ 7510004 w 10626041"/>
              <a:gd name="connsiteY708" fmla="*/ 1788283 h 3387747"/>
              <a:gd name="connsiteX709" fmla="*/ 2096803 w 10626041"/>
              <a:gd name="connsiteY709" fmla="*/ 1752923 h 3387747"/>
              <a:gd name="connsiteX710" fmla="*/ 2096994 w 10626041"/>
              <a:gd name="connsiteY710" fmla="*/ 1749933 h 3387747"/>
              <a:gd name="connsiteX711" fmla="*/ 2084046 w 10626041"/>
              <a:gd name="connsiteY711" fmla="*/ 1750222 h 3387747"/>
              <a:gd name="connsiteX712" fmla="*/ 2064836 w 10626041"/>
              <a:gd name="connsiteY712" fmla="*/ 1751076 h 3387747"/>
              <a:gd name="connsiteX713" fmla="*/ 2046907 w 10626041"/>
              <a:gd name="connsiteY713" fmla="*/ 1751075 h 3387747"/>
              <a:gd name="connsiteX714" fmla="*/ 2029406 w 10626041"/>
              <a:gd name="connsiteY714" fmla="*/ 1749795 h 3387747"/>
              <a:gd name="connsiteX715" fmla="*/ 2011048 w 10626041"/>
              <a:gd name="connsiteY715" fmla="*/ 1748088 h 3387747"/>
              <a:gd name="connsiteX716" fmla="*/ 1995254 w 10626041"/>
              <a:gd name="connsiteY716" fmla="*/ 1746807 h 3387747"/>
              <a:gd name="connsiteX717" fmla="*/ 1986715 w 10626041"/>
              <a:gd name="connsiteY717" fmla="*/ 1747661 h 3387747"/>
              <a:gd name="connsiteX718" fmla="*/ 1979032 w 10626041"/>
              <a:gd name="connsiteY718" fmla="*/ 1748087 h 3387747"/>
              <a:gd name="connsiteX719" fmla="*/ 1970068 w 10626041"/>
              <a:gd name="connsiteY719" fmla="*/ 1749794 h 3387747"/>
              <a:gd name="connsiteX720" fmla="*/ 1960249 w 10626041"/>
              <a:gd name="connsiteY720" fmla="*/ 1751503 h 3387747"/>
              <a:gd name="connsiteX721" fmla="*/ 1945309 w 10626041"/>
              <a:gd name="connsiteY721" fmla="*/ 1755772 h 3387747"/>
              <a:gd name="connsiteX722" fmla="*/ 1931221 w 10626041"/>
              <a:gd name="connsiteY722" fmla="*/ 1760040 h 3387747"/>
              <a:gd name="connsiteX723" fmla="*/ 1916707 w 10626041"/>
              <a:gd name="connsiteY723" fmla="*/ 1763882 h 3387747"/>
              <a:gd name="connsiteX724" fmla="*/ 1902193 w 10626041"/>
              <a:gd name="connsiteY724" fmla="*/ 1767296 h 3387747"/>
              <a:gd name="connsiteX725" fmla="*/ 1879995 w 10626041"/>
              <a:gd name="connsiteY725" fmla="*/ 1774127 h 3387747"/>
              <a:gd name="connsiteX726" fmla="*/ 1858224 w 10626041"/>
              <a:gd name="connsiteY726" fmla="*/ 1781810 h 3387747"/>
              <a:gd name="connsiteX727" fmla="*/ 1837308 w 10626041"/>
              <a:gd name="connsiteY727" fmla="*/ 1789922 h 3387747"/>
              <a:gd name="connsiteX728" fmla="*/ 1815535 w 10626041"/>
              <a:gd name="connsiteY728" fmla="*/ 1798032 h 3387747"/>
              <a:gd name="connsiteX729" fmla="*/ 1809134 w 10626041"/>
              <a:gd name="connsiteY729" fmla="*/ 1800593 h 3387747"/>
              <a:gd name="connsiteX730" fmla="*/ 1803156 w 10626041"/>
              <a:gd name="connsiteY730" fmla="*/ 1803582 h 3387747"/>
              <a:gd name="connsiteX731" fmla="*/ 1797606 w 10626041"/>
              <a:gd name="connsiteY731" fmla="*/ 1806997 h 3387747"/>
              <a:gd name="connsiteX732" fmla="*/ 1791631 w 10626041"/>
              <a:gd name="connsiteY732" fmla="*/ 1810412 h 3387747"/>
              <a:gd name="connsiteX733" fmla="*/ 1773702 w 10626041"/>
              <a:gd name="connsiteY733" fmla="*/ 1821083 h 3387747"/>
              <a:gd name="connsiteX734" fmla="*/ 1754918 w 10626041"/>
              <a:gd name="connsiteY734" fmla="*/ 1832183 h 3387747"/>
              <a:gd name="connsiteX735" fmla="*/ 1736563 w 10626041"/>
              <a:gd name="connsiteY735" fmla="*/ 1843709 h 3387747"/>
              <a:gd name="connsiteX736" fmla="*/ 1719059 w 10626041"/>
              <a:gd name="connsiteY736" fmla="*/ 1856088 h 3387747"/>
              <a:gd name="connsiteX737" fmla="*/ 1673811 w 10626041"/>
              <a:gd name="connsiteY737" fmla="*/ 1887678 h 3387747"/>
              <a:gd name="connsiteX738" fmla="*/ 1558125 w 10626041"/>
              <a:gd name="connsiteY738" fmla="*/ 1997387 h 3387747"/>
              <a:gd name="connsiteX739" fmla="*/ 1547026 w 10626041"/>
              <a:gd name="connsiteY739" fmla="*/ 2008486 h 3387747"/>
              <a:gd name="connsiteX740" fmla="*/ 1542330 w 10626041"/>
              <a:gd name="connsiteY740" fmla="*/ 2014035 h 3387747"/>
              <a:gd name="connsiteX741" fmla="*/ 1540622 w 10626041"/>
              <a:gd name="connsiteY741" fmla="*/ 2015317 h 3387747"/>
              <a:gd name="connsiteX742" fmla="*/ 1538915 w 10626041"/>
              <a:gd name="connsiteY742" fmla="*/ 2016597 h 3387747"/>
              <a:gd name="connsiteX743" fmla="*/ 1536355 w 10626041"/>
              <a:gd name="connsiteY743" fmla="*/ 2017450 h 3387747"/>
              <a:gd name="connsiteX744" fmla="*/ 1533365 w 10626041"/>
              <a:gd name="connsiteY744" fmla="*/ 2017877 h 3387747"/>
              <a:gd name="connsiteX745" fmla="*/ 1532084 w 10626041"/>
              <a:gd name="connsiteY745" fmla="*/ 2022146 h 3387747"/>
              <a:gd name="connsiteX746" fmla="*/ 1530379 w 10626041"/>
              <a:gd name="connsiteY746" fmla="*/ 2025988 h 3387747"/>
              <a:gd name="connsiteX747" fmla="*/ 1527816 w 10626041"/>
              <a:gd name="connsiteY747" fmla="*/ 2031110 h 3387747"/>
              <a:gd name="connsiteX748" fmla="*/ 1524828 w 10626041"/>
              <a:gd name="connsiteY748" fmla="*/ 2034953 h 3387747"/>
              <a:gd name="connsiteX749" fmla="*/ 1518425 w 10626041"/>
              <a:gd name="connsiteY749" fmla="*/ 2042637 h 3387747"/>
              <a:gd name="connsiteX750" fmla="*/ 1511595 w 10626041"/>
              <a:gd name="connsiteY750" fmla="*/ 2049894 h 3387747"/>
              <a:gd name="connsiteX751" fmla="*/ 1487688 w 10626041"/>
              <a:gd name="connsiteY751" fmla="*/ 2080202 h 3387747"/>
              <a:gd name="connsiteX752" fmla="*/ 1485555 w 10626041"/>
              <a:gd name="connsiteY752" fmla="*/ 2082763 h 3387747"/>
              <a:gd name="connsiteX753" fmla="*/ 1482994 w 10626041"/>
              <a:gd name="connsiteY753" fmla="*/ 2086178 h 3387747"/>
              <a:gd name="connsiteX754" fmla="*/ 1481713 w 10626041"/>
              <a:gd name="connsiteY754" fmla="*/ 2087459 h 3387747"/>
              <a:gd name="connsiteX755" fmla="*/ 1480431 w 10626041"/>
              <a:gd name="connsiteY755" fmla="*/ 2089167 h 3387747"/>
              <a:gd name="connsiteX756" fmla="*/ 1455246 w 10626041"/>
              <a:gd name="connsiteY756" fmla="*/ 2122464 h 3387747"/>
              <a:gd name="connsiteX757" fmla="*/ 1454820 w 10626041"/>
              <a:gd name="connsiteY757" fmla="*/ 2123317 h 3387747"/>
              <a:gd name="connsiteX758" fmla="*/ 1453965 w 10626041"/>
              <a:gd name="connsiteY758" fmla="*/ 2123745 h 3387747"/>
              <a:gd name="connsiteX759" fmla="*/ 1437318 w 10626041"/>
              <a:gd name="connsiteY759" fmla="*/ 2145516 h 3387747"/>
              <a:gd name="connsiteX760" fmla="*/ 1436891 w 10626041"/>
              <a:gd name="connsiteY760" fmla="*/ 2146369 h 3387747"/>
              <a:gd name="connsiteX761" fmla="*/ 1436891 w 10626041"/>
              <a:gd name="connsiteY761" fmla="*/ 2147223 h 3387747"/>
              <a:gd name="connsiteX762" fmla="*/ 1290895 w 10626041"/>
              <a:gd name="connsiteY762" fmla="*/ 2368348 h 3387747"/>
              <a:gd name="connsiteX763" fmla="*/ 1286627 w 10626041"/>
              <a:gd name="connsiteY763" fmla="*/ 2375179 h 3387747"/>
              <a:gd name="connsiteX764" fmla="*/ 1282358 w 10626041"/>
              <a:gd name="connsiteY764" fmla="*/ 2382009 h 3387747"/>
              <a:gd name="connsiteX765" fmla="*/ 1280650 w 10626041"/>
              <a:gd name="connsiteY765" fmla="*/ 2385424 h 3387747"/>
              <a:gd name="connsiteX766" fmla="*/ 1278089 w 10626041"/>
              <a:gd name="connsiteY766" fmla="*/ 2388839 h 3387747"/>
              <a:gd name="connsiteX767" fmla="*/ 1236681 w 10626041"/>
              <a:gd name="connsiteY767" fmla="*/ 2452445 h 3387747"/>
              <a:gd name="connsiteX768" fmla="*/ 1236255 w 10626041"/>
              <a:gd name="connsiteY768" fmla="*/ 2452871 h 3387747"/>
              <a:gd name="connsiteX769" fmla="*/ 1235400 w 10626041"/>
              <a:gd name="connsiteY769" fmla="*/ 2453726 h 3387747"/>
              <a:gd name="connsiteX770" fmla="*/ 1232412 w 10626041"/>
              <a:gd name="connsiteY770" fmla="*/ 2458421 h 3387747"/>
              <a:gd name="connsiteX771" fmla="*/ 1231132 w 10626041"/>
              <a:gd name="connsiteY771" fmla="*/ 2460556 h 3387747"/>
              <a:gd name="connsiteX772" fmla="*/ 1230279 w 10626041"/>
              <a:gd name="connsiteY772" fmla="*/ 2461836 h 3387747"/>
              <a:gd name="connsiteX773" fmla="*/ 1115873 w 10626041"/>
              <a:gd name="connsiteY773" fmla="*/ 2623198 h 3387747"/>
              <a:gd name="connsiteX774" fmla="*/ 1115446 w 10626041"/>
              <a:gd name="connsiteY774" fmla="*/ 2623625 h 3387747"/>
              <a:gd name="connsiteX775" fmla="*/ 1114593 w 10626041"/>
              <a:gd name="connsiteY775" fmla="*/ 2624478 h 3387747"/>
              <a:gd name="connsiteX776" fmla="*/ 1114593 w 10626041"/>
              <a:gd name="connsiteY776" fmla="*/ 2624906 h 3387747"/>
              <a:gd name="connsiteX777" fmla="*/ 1114166 w 10626041"/>
              <a:gd name="connsiteY777" fmla="*/ 2626614 h 3387747"/>
              <a:gd name="connsiteX778" fmla="*/ 1087272 w 10626041"/>
              <a:gd name="connsiteY778" fmla="*/ 2661191 h 3387747"/>
              <a:gd name="connsiteX779" fmla="*/ 1084710 w 10626041"/>
              <a:gd name="connsiteY779" fmla="*/ 2664179 h 3387747"/>
              <a:gd name="connsiteX780" fmla="*/ 1082150 w 10626041"/>
              <a:gd name="connsiteY780" fmla="*/ 2666740 h 3387747"/>
              <a:gd name="connsiteX781" fmla="*/ 1053549 w 10626041"/>
              <a:gd name="connsiteY781" fmla="*/ 2703025 h 3387747"/>
              <a:gd name="connsiteX782" fmla="*/ 1049707 w 10626041"/>
              <a:gd name="connsiteY782" fmla="*/ 2708575 h 3387747"/>
              <a:gd name="connsiteX783" fmla="*/ 1045865 w 10626041"/>
              <a:gd name="connsiteY783" fmla="*/ 2713697 h 3387747"/>
              <a:gd name="connsiteX784" fmla="*/ 1045011 w 10626041"/>
              <a:gd name="connsiteY784" fmla="*/ 2714551 h 3387747"/>
              <a:gd name="connsiteX785" fmla="*/ 1044585 w 10626041"/>
              <a:gd name="connsiteY785" fmla="*/ 2715405 h 3387747"/>
              <a:gd name="connsiteX786" fmla="*/ 935693 w 10626041"/>
              <a:gd name="connsiteY786" fmla="*/ 2832194 h 3387747"/>
              <a:gd name="connsiteX787" fmla="*/ 847113 w 10626041"/>
              <a:gd name="connsiteY787" fmla="*/ 3010453 h 3387747"/>
              <a:gd name="connsiteX788" fmla="*/ 843777 w 10626041"/>
              <a:gd name="connsiteY788" fmla="*/ 3014783 h 3387747"/>
              <a:gd name="connsiteX789" fmla="*/ 789480 w 10626041"/>
              <a:gd name="connsiteY789" fmla="*/ 3082105 h 3387747"/>
              <a:gd name="connsiteX790" fmla="*/ 785314 w 10626041"/>
              <a:gd name="connsiteY790" fmla="*/ 3086639 h 3387747"/>
              <a:gd name="connsiteX791" fmla="*/ 782393 w 10626041"/>
              <a:gd name="connsiteY791" fmla="*/ 3090869 h 3387747"/>
              <a:gd name="connsiteX792" fmla="*/ 777610 w 10626041"/>
              <a:gd name="connsiteY792" fmla="*/ 3094675 h 3387747"/>
              <a:gd name="connsiteX793" fmla="*/ 773758 w 10626041"/>
              <a:gd name="connsiteY793" fmla="*/ 3098692 h 3387747"/>
              <a:gd name="connsiteX794" fmla="*/ 688047 w 10626041"/>
              <a:gd name="connsiteY794" fmla="*/ 3174132 h 3387747"/>
              <a:gd name="connsiteX795" fmla="*/ 678897 w 10626041"/>
              <a:gd name="connsiteY795" fmla="*/ 3181642 h 3387747"/>
              <a:gd name="connsiteX796" fmla="*/ 670059 w 10626041"/>
              <a:gd name="connsiteY796" fmla="*/ 3188636 h 3387747"/>
              <a:gd name="connsiteX797" fmla="*/ 661221 w 10626041"/>
              <a:gd name="connsiteY797" fmla="*/ 3195631 h 3387747"/>
              <a:gd name="connsiteX798" fmla="*/ 652283 w 10626041"/>
              <a:gd name="connsiteY798" fmla="*/ 3202210 h 3387747"/>
              <a:gd name="connsiteX799" fmla="*/ 524339 w 10626041"/>
              <a:gd name="connsiteY799" fmla="*/ 3275668 h 3387747"/>
              <a:gd name="connsiteX800" fmla="*/ 513124 w 10626041"/>
              <a:gd name="connsiteY800" fmla="*/ 3281923 h 3387747"/>
              <a:gd name="connsiteX801" fmla="*/ 501707 w 10626041"/>
              <a:gd name="connsiteY801" fmla="*/ 3287351 h 3387747"/>
              <a:gd name="connsiteX802" fmla="*/ 490290 w 10626041"/>
              <a:gd name="connsiteY802" fmla="*/ 3292778 h 3387747"/>
              <a:gd name="connsiteX803" fmla="*/ 478356 w 10626041"/>
              <a:gd name="connsiteY803" fmla="*/ 3297891 h 3387747"/>
              <a:gd name="connsiteX804" fmla="*/ 467040 w 10626041"/>
              <a:gd name="connsiteY804" fmla="*/ 3303734 h 3387747"/>
              <a:gd name="connsiteX805" fmla="*/ 455834 w 10626041"/>
              <a:gd name="connsiteY805" fmla="*/ 3308230 h 3387747"/>
              <a:gd name="connsiteX806" fmla="*/ 444103 w 10626041"/>
              <a:gd name="connsiteY806" fmla="*/ 3314174 h 3387747"/>
              <a:gd name="connsiteX807" fmla="*/ 433101 w 10626041"/>
              <a:gd name="connsiteY807" fmla="*/ 3319500 h 3387747"/>
              <a:gd name="connsiteX808" fmla="*/ 421370 w 10626041"/>
              <a:gd name="connsiteY808" fmla="*/ 3325442 h 3387747"/>
              <a:gd name="connsiteX809" fmla="*/ 409749 w 10626041"/>
              <a:gd name="connsiteY809" fmla="*/ 3330041 h 3387747"/>
              <a:gd name="connsiteX810" fmla="*/ 397299 w 10626041"/>
              <a:gd name="connsiteY810" fmla="*/ 3334841 h 3387747"/>
              <a:gd name="connsiteX811" fmla="*/ 384334 w 10626041"/>
              <a:gd name="connsiteY811" fmla="*/ 3339329 h 3387747"/>
              <a:gd name="connsiteX812" fmla="*/ 371783 w 10626041"/>
              <a:gd name="connsiteY812" fmla="*/ 3343714 h 3387747"/>
              <a:gd name="connsiteX813" fmla="*/ 358403 w 10626041"/>
              <a:gd name="connsiteY813" fmla="*/ 3348303 h 3387747"/>
              <a:gd name="connsiteX814" fmla="*/ 345437 w 10626041"/>
              <a:gd name="connsiteY814" fmla="*/ 3352789 h 3387747"/>
              <a:gd name="connsiteX815" fmla="*/ 333089 w 10626041"/>
              <a:gd name="connsiteY815" fmla="*/ 3358006 h 3387747"/>
              <a:gd name="connsiteX816" fmla="*/ 321781 w 10626041"/>
              <a:gd name="connsiteY816" fmla="*/ 3362087 h 3387747"/>
              <a:gd name="connsiteX817" fmla="*/ 308300 w 10626041"/>
              <a:gd name="connsiteY817" fmla="*/ 3366261 h 3387747"/>
              <a:gd name="connsiteX818" fmla="*/ 293786 w 10626041"/>
              <a:gd name="connsiteY818" fmla="*/ 3369808 h 3387747"/>
              <a:gd name="connsiteX819" fmla="*/ 291419 w 10626041"/>
              <a:gd name="connsiteY819" fmla="*/ 3370387 h 3387747"/>
              <a:gd name="connsiteX820" fmla="*/ 289000 w 10626041"/>
              <a:gd name="connsiteY820" fmla="*/ 3372806 h 3387747"/>
              <a:gd name="connsiteX821" fmla="*/ 253996 w 10626041"/>
              <a:gd name="connsiteY821" fmla="*/ 3382197 h 3387747"/>
              <a:gd name="connsiteX822" fmla="*/ 249727 w 10626041"/>
              <a:gd name="connsiteY822" fmla="*/ 3385185 h 3387747"/>
              <a:gd name="connsiteX823" fmla="*/ 246738 w 10626041"/>
              <a:gd name="connsiteY823" fmla="*/ 3385613 h 3387747"/>
              <a:gd name="connsiteX824" fmla="*/ 243324 w 10626041"/>
              <a:gd name="connsiteY824" fmla="*/ 3386465 h 3387747"/>
              <a:gd name="connsiteX825" fmla="*/ 237774 w 10626041"/>
              <a:gd name="connsiteY825" fmla="*/ 3387320 h 3387747"/>
              <a:gd name="connsiteX826" fmla="*/ 230517 w 10626041"/>
              <a:gd name="connsiteY826" fmla="*/ 3387747 h 3387747"/>
              <a:gd name="connsiteX827" fmla="*/ 232254 w 10626041"/>
              <a:gd name="connsiteY827" fmla="*/ 3383529 h 3387747"/>
              <a:gd name="connsiteX828" fmla="*/ 220084 w 10626041"/>
              <a:gd name="connsiteY828" fmla="*/ 3386504 h 3387747"/>
              <a:gd name="connsiteX829" fmla="*/ 218564 w 10626041"/>
              <a:gd name="connsiteY829" fmla="*/ 3380284 h 3387747"/>
              <a:gd name="connsiteX830" fmla="*/ 218574 w 10626041"/>
              <a:gd name="connsiteY830" fmla="*/ 3378523 h 3387747"/>
              <a:gd name="connsiteX831" fmla="*/ 219402 w 10626041"/>
              <a:gd name="connsiteY831" fmla="*/ 3378321 h 3387747"/>
              <a:gd name="connsiteX832" fmla="*/ 221909 w 10626041"/>
              <a:gd name="connsiteY832" fmla="*/ 3374192 h 3387747"/>
              <a:gd name="connsiteX833" fmla="*/ 222536 w 10626041"/>
              <a:gd name="connsiteY833" fmla="*/ 3373160 h 3387747"/>
              <a:gd name="connsiteX834" fmla="*/ 222749 w 10626041"/>
              <a:gd name="connsiteY834" fmla="*/ 3372229 h 3387747"/>
              <a:gd name="connsiteX835" fmla="*/ 223688 w 10626041"/>
              <a:gd name="connsiteY835" fmla="*/ 3370682 h 3387747"/>
              <a:gd name="connsiteX836" fmla="*/ 225042 w 10626041"/>
              <a:gd name="connsiteY836" fmla="*/ 3369031 h 3387747"/>
              <a:gd name="connsiteX837" fmla="*/ 245925 w 10626041"/>
              <a:gd name="connsiteY837" fmla="*/ 3335803 h 3387747"/>
              <a:gd name="connsiteX838" fmla="*/ 247077 w 10626041"/>
              <a:gd name="connsiteY838" fmla="*/ 3333325 h 3387747"/>
              <a:gd name="connsiteX839" fmla="*/ 248163 w 10626041"/>
              <a:gd name="connsiteY839" fmla="*/ 3331537 h 3387747"/>
              <a:gd name="connsiteX840" fmla="*/ 248445 w 10626041"/>
              <a:gd name="connsiteY840" fmla="*/ 3330971 h 3387747"/>
              <a:gd name="connsiteX841" fmla="*/ 272778 w 10626041"/>
              <a:gd name="connsiteY841" fmla="*/ 3266938 h 3387747"/>
              <a:gd name="connsiteX842" fmla="*/ 274486 w 10626041"/>
              <a:gd name="connsiteY842" fmla="*/ 3262670 h 3387747"/>
              <a:gd name="connsiteX843" fmla="*/ 275767 w 10626041"/>
              <a:gd name="connsiteY843" fmla="*/ 3260962 h 3387747"/>
              <a:gd name="connsiteX844" fmla="*/ 277047 w 10626041"/>
              <a:gd name="connsiteY844" fmla="*/ 3258828 h 3387747"/>
              <a:gd name="connsiteX845" fmla="*/ 278755 w 10626041"/>
              <a:gd name="connsiteY845" fmla="*/ 3254558 h 3387747"/>
              <a:gd name="connsiteX846" fmla="*/ 280462 w 10626041"/>
              <a:gd name="connsiteY846" fmla="*/ 3247729 h 3387747"/>
              <a:gd name="connsiteX847" fmla="*/ 282171 w 10626041"/>
              <a:gd name="connsiteY847" fmla="*/ 3240899 h 3387747"/>
              <a:gd name="connsiteX848" fmla="*/ 306502 w 10626041"/>
              <a:gd name="connsiteY848" fmla="*/ 3180707 h 3387747"/>
              <a:gd name="connsiteX849" fmla="*/ 306930 w 10626041"/>
              <a:gd name="connsiteY849" fmla="*/ 3179427 h 3387747"/>
              <a:gd name="connsiteX850" fmla="*/ 307356 w 10626041"/>
              <a:gd name="connsiteY850" fmla="*/ 3179000 h 3387747"/>
              <a:gd name="connsiteX851" fmla="*/ 308636 w 10626041"/>
              <a:gd name="connsiteY851" fmla="*/ 3173451 h 3387747"/>
              <a:gd name="connsiteX852" fmla="*/ 308637 w 10626041"/>
              <a:gd name="connsiteY852" fmla="*/ 3171317 h 3387747"/>
              <a:gd name="connsiteX853" fmla="*/ 309917 w 10626041"/>
              <a:gd name="connsiteY853" fmla="*/ 3168755 h 3387747"/>
              <a:gd name="connsiteX854" fmla="*/ 312478 w 10626041"/>
              <a:gd name="connsiteY854" fmla="*/ 3164486 h 3387747"/>
              <a:gd name="connsiteX855" fmla="*/ 332116 w 10626041"/>
              <a:gd name="connsiteY855" fmla="*/ 3113261 h 3387747"/>
              <a:gd name="connsiteX856" fmla="*/ 337664 w 10626041"/>
              <a:gd name="connsiteY856" fmla="*/ 3100881 h 3387747"/>
              <a:gd name="connsiteX857" fmla="*/ 342361 w 10626041"/>
              <a:gd name="connsiteY857" fmla="*/ 3088074 h 3387747"/>
              <a:gd name="connsiteX858" fmla="*/ 347056 w 10626041"/>
              <a:gd name="connsiteY858" fmla="*/ 3074415 h 3387747"/>
              <a:gd name="connsiteX859" fmla="*/ 352179 w 10626041"/>
              <a:gd name="connsiteY859" fmla="*/ 3061607 h 3387747"/>
              <a:gd name="connsiteX860" fmla="*/ 382061 w 10626041"/>
              <a:gd name="connsiteY860" fmla="*/ 2984769 h 3387747"/>
              <a:gd name="connsiteX861" fmla="*/ 383768 w 10626041"/>
              <a:gd name="connsiteY861" fmla="*/ 2977512 h 3387747"/>
              <a:gd name="connsiteX862" fmla="*/ 386756 w 10626041"/>
              <a:gd name="connsiteY862" fmla="*/ 2969827 h 3387747"/>
              <a:gd name="connsiteX863" fmla="*/ 398709 w 10626041"/>
              <a:gd name="connsiteY863" fmla="*/ 2941226 h 3387747"/>
              <a:gd name="connsiteX864" fmla="*/ 399989 w 10626041"/>
              <a:gd name="connsiteY864" fmla="*/ 2938665 h 3387747"/>
              <a:gd name="connsiteX865" fmla="*/ 401271 w 10626041"/>
              <a:gd name="connsiteY865" fmla="*/ 2935250 h 3387747"/>
              <a:gd name="connsiteX866" fmla="*/ 402551 w 10626041"/>
              <a:gd name="connsiteY866" fmla="*/ 2931835 h 3387747"/>
              <a:gd name="connsiteX867" fmla="*/ 403831 w 10626041"/>
              <a:gd name="connsiteY867" fmla="*/ 2926712 h 3387747"/>
              <a:gd name="connsiteX868" fmla="*/ 442251 w 10626041"/>
              <a:gd name="connsiteY868" fmla="*/ 2830663 h 3387747"/>
              <a:gd name="connsiteX869" fmla="*/ 442251 w 10626041"/>
              <a:gd name="connsiteY869" fmla="*/ 2829383 h 3387747"/>
              <a:gd name="connsiteX870" fmla="*/ 442679 w 10626041"/>
              <a:gd name="connsiteY870" fmla="*/ 2828529 h 3387747"/>
              <a:gd name="connsiteX871" fmla="*/ 510980 w 10626041"/>
              <a:gd name="connsiteY871" fmla="*/ 2644116 h 3387747"/>
              <a:gd name="connsiteX872" fmla="*/ 511833 w 10626041"/>
              <a:gd name="connsiteY872" fmla="*/ 2642835 h 3387747"/>
              <a:gd name="connsiteX873" fmla="*/ 511833 w 10626041"/>
              <a:gd name="connsiteY873" fmla="*/ 2643688 h 3387747"/>
              <a:gd name="connsiteX874" fmla="*/ 512260 w 10626041"/>
              <a:gd name="connsiteY874" fmla="*/ 2642834 h 3387747"/>
              <a:gd name="connsiteX875" fmla="*/ 513541 w 10626041"/>
              <a:gd name="connsiteY875" fmla="*/ 2638566 h 3387747"/>
              <a:gd name="connsiteX876" fmla="*/ 515248 w 10626041"/>
              <a:gd name="connsiteY876" fmla="*/ 2632589 h 3387747"/>
              <a:gd name="connsiteX877" fmla="*/ 516956 w 10626041"/>
              <a:gd name="connsiteY877" fmla="*/ 2625760 h 3387747"/>
              <a:gd name="connsiteX878" fmla="*/ 550680 w 10626041"/>
              <a:gd name="connsiteY878" fmla="*/ 2527577 h 3387747"/>
              <a:gd name="connsiteX879" fmla="*/ 551533 w 10626041"/>
              <a:gd name="connsiteY879" fmla="*/ 2524161 h 3387747"/>
              <a:gd name="connsiteX880" fmla="*/ 551961 w 10626041"/>
              <a:gd name="connsiteY880" fmla="*/ 2519892 h 3387747"/>
              <a:gd name="connsiteX881" fmla="*/ 553667 w 10626041"/>
              <a:gd name="connsiteY881" fmla="*/ 2515197 h 3387747"/>
              <a:gd name="connsiteX882" fmla="*/ 554522 w 10626041"/>
              <a:gd name="connsiteY882" fmla="*/ 2512208 h 3387747"/>
              <a:gd name="connsiteX883" fmla="*/ 555375 w 10626041"/>
              <a:gd name="connsiteY883" fmla="*/ 2509647 h 3387747"/>
              <a:gd name="connsiteX884" fmla="*/ 557509 w 10626041"/>
              <a:gd name="connsiteY884" fmla="*/ 2506233 h 3387747"/>
              <a:gd name="connsiteX885" fmla="*/ 559217 w 10626041"/>
              <a:gd name="connsiteY885" fmla="*/ 2499402 h 3387747"/>
              <a:gd name="connsiteX886" fmla="*/ 560925 w 10626041"/>
              <a:gd name="connsiteY886" fmla="*/ 2491718 h 3387747"/>
              <a:gd name="connsiteX887" fmla="*/ 562633 w 10626041"/>
              <a:gd name="connsiteY887" fmla="*/ 2484888 h 3387747"/>
              <a:gd name="connsiteX888" fmla="*/ 565193 w 10626041"/>
              <a:gd name="connsiteY888" fmla="*/ 2478058 h 3387747"/>
              <a:gd name="connsiteX889" fmla="*/ 568182 w 10626041"/>
              <a:gd name="connsiteY889" fmla="*/ 2471227 h 3387747"/>
              <a:gd name="connsiteX890" fmla="*/ 570743 w 10626041"/>
              <a:gd name="connsiteY890" fmla="*/ 2463971 h 3387747"/>
              <a:gd name="connsiteX891" fmla="*/ 572877 w 10626041"/>
              <a:gd name="connsiteY891" fmla="*/ 2455860 h 3387747"/>
              <a:gd name="connsiteX892" fmla="*/ 575439 w 10626041"/>
              <a:gd name="connsiteY892" fmla="*/ 2447322 h 3387747"/>
              <a:gd name="connsiteX893" fmla="*/ 577146 w 10626041"/>
              <a:gd name="connsiteY893" fmla="*/ 2439211 h 3387747"/>
              <a:gd name="connsiteX894" fmla="*/ 579708 w 10626041"/>
              <a:gd name="connsiteY894" fmla="*/ 2431099 h 3387747"/>
              <a:gd name="connsiteX895" fmla="*/ 581842 w 10626041"/>
              <a:gd name="connsiteY895" fmla="*/ 2423417 h 3387747"/>
              <a:gd name="connsiteX896" fmla="*/ 584404 w 10626041"/>
              <a:gd name="connsiteY896" fmla="*/ 2417440 h 3387747"/>
              <a:gd name="connsiteX897" fmla="*/ 595075 w 10626041"/>
              <a:gd name="connsiteY897" fmla="*/ 2384143 h 3387747"/>
              <a:gd name="connsiteX898" fmla="*/ 597636 w 10626041"/>
              <a:gd name="connsiteY898" fmla="*/ 2376459 h 3387747"/>
              <a:gd name="connsiteX899" fmla="*/ 598917 w 10626041"/>
              <a:gd name="connsiteY899" fmla="*/ 2370483 h 3387747"/>
              <a:gd name="connsiteX900" fmla="*/ 600198 w 10626041"/>
              <a:gd name="connsiteY900" fmla="*/ 2363653 h 3387747"/>
              <a:gd name="connsiteX901" fmla="*/ 603186 w 10626041"/>
              <a:gd name="connsiteY901" fmla="*/ 2355115 h 3387747"/>
              <a:gd name="connsiteX902" fmla="*/ 606601 w 10626041"/>
              <a:gd name="connsiteY902" fmla="*/ 2345725 h 3387747"/>
              <a:gd name="connsiteX903" fmla="*/ 607882 w 10626041"/>
              <a:gd name="connsiteY903" fmla="*/ 2341029 h 3387747"/>
              <a:gd name="connsiteX904" fmla="*/ 607882 w 10626041"/>
              <a:gd name="connsiteY904" fmla="*/ 2336332 h 3387747"/>
              <a:gd name="connsiteX905" fmla="*/ 609589 w 10626041"/>
              <a:gd name="connsiteY905" fmla="*/ 2326087 h 3387747"/>
              <a:gd name="connsiteX906" fmla="*/ 611296 w 10626041"/>
              <a:gd name="connsiteY906" fmla="*/ 2319683 h 3387747"/>
              <a:gd name="connsiteX907" fmla="*/ 613431 w 10626041"/>
              <a:gd name="connsiteY907" fmla="*/ 2315842 h 3387747"/>
              <a:gd name="connsiteX908" fmla="*/ 614285 w 10626041"/>
              <a:gd name="connsiteY908" fmla="*/ 2313708 h 3387747"/>
              <a:gd name="connsiteX909" fmla="*/ 615565 w 10626041"/>
              <a:gd name="connsiteY909" fmla="*/ 2310292 h 3387747"/>
              <a:gd name="connsiteX910" fmla="*/ 616847 w 10626041"/>
              <a:gd name="connsiteY910" fmla="*/ 2306877 h 3387747"/>
              <a:gd name="connsiteX911" fmla="*/ 618127 w 10626041"/>
              <a:gd name="connsiteY911" fmla="*/ 2301329 h 3387747"/>
              <a:gd name="connsiteX912" fmla="*/ 625384 w 10626041"/>
              <a:gd name="connsiteY912" fmla="*/ 2272727 h 3387747"/>
              <a:gd name="connsiteX913" fmla="*/ 627092 w 10626041"/>
              <a:gd name="connsiteY913" fmla="*/ 2264616 h 3387747"/>
              <a:gd name="connsiteX914" fmla="*/ 627518 w 10626041"/>
              <a:gd name="connsiteY914" fmla="*/ 2257786 h 3387747"/>
              <a:gd name="connsiteX915" fmla="*/ 628800 w 10626041"/>
              <a:gd name="connsiteY915" fmla="*/ 2250956 h 3387747"/>
              <a:gd name="connsiteX916" fmla="*/ 631360 w 10626041"/>
              <a:gd name="connsiteY916" fmla="*/ 2242846 h 3387747"/>
              <a:gd name="connsiteX917" fmla="*/ 634349 w 10626041"/>
              <a:gd name="connsiteY917" fmla="*/ 2237723 h 3387747"/>
              <a:gd name="connsiteX918" fmla="*/ 634776 w 10626041"/>
              <a:gd name="connsiteY918" fmla="*/ 2237295 h 3387747"/>
              <a:gd name="connsiteX919" fmla="*/ 635629 w 10626041"/>
              <a:gd name="connsiteY919" fmla="*/ 2235161 h 3387747"/>
              <a:gd name="connsiteX920" fmla="*/ 636056 w 10626041"/>
              <a:gd name="connsiteY920" fmla="*/ 2228331 h 3387747"/>
              <a:gd name="connsiteX921" fmla="*/ 639044 w 10626041"/>
              <a:gd name="connsiteY921" fmla="*/ 2214671 h 3387747"/>
              <a:gd name="connsiteX922" fmla="*/ 642033 w 10626041"/>
              <a:gd name="connsiteY922" fmla="*/ 2205279 h 3387747"/>
              <a:gd name="connsiteX923" fmla="*/ 643313 w 10626041"/>
              <a:gd name="connsiteY923" fmla="*/ 2201011 h 3387747"/>
              <a:gd name="connsiteX924" fmla="*/ 644595 w 10626041"/>
              <a:gd name="connsiteY924" fmla="*/ 2196742 h 3387747"/>
              <a:gd name="connsiteX925" fmla="*/ 645875 w 10626041"/>
              <a:gd name="connsiteY925" fmla="*/ 2192045 h 3387747"/>
              <a:gd name="connsiteX926" fmla="*/ 646302 w 10626041"/>
              <a:gd name="connsiteY926" fmla="*/ 2186069 h 3387747"/>
              <a:gd name="connsiteX927" fmla="*/ 646728 w 10626041"/>
              <a:gd name="connsiteY927" fmla="*/ 2179239 h 3387747"/>
              <a:gd name="connsiteX928" fmla="*/ 648009 w 10626041"/>
              <a:gd name="connsiteY928" fmla="*/ 2174970 h 3387747"/>
              <a:gd name="connsiteX929" fmla="*/ 648863 w 10626041"/>
              <a:gd name="connsiteY929" fmla="*/ 2171557 h 3387747"/>
              <a:gd name="connsiteX930" fmla="*/ 649717 w 10626041"/>
              <a:gd name="connsiteY930" fmla="*/ 2170274 h 3387747"/>
              <a:gd name="connsiteX931" fmla="*/ 651851 w 10626041"/>
              <a:gd name="connsiteY931" fmla="*/ 2166006 h 3387747"/>
              <a:gd name="connsiteX932" fmla="*/ 654839 w 10626041"/>
              <a:gd name="connsiteY932" fmla="*/ 2157895 h 3387747"/>
              <a:gd name="connsiteX933" fmla="*/ 660816 w 10626041"/>
              <a:gd name="connsiteY933" fmla="*/ 2128013 h 3387747"/>
              <a:gd name="connsiteX934" fmla="*/ 662523 w 10626041"/>
              <a:gd name="connsiteY934" fmla="*/ 2121183 h 3387747"/>
              <a:gd name="connsiteX935" fmla="*/ 663804 w 10626041"/>
              <a:gd name="connsiteY935" fmla="*/ 2113499 h 3387747"/>
              <a:gd name="connsiteX936" fmla="*/ 665084 w 10626041"/>
              <a:gd name="connsiteY936" fmla="*/ 2104535 h 3387747"/>
              <a:gd name="connsiteX937" fmla="*/ 665939 w 10626041"/>
              <a:gd name="connsiteY937" fmla="*/ 2097277 h 3387747"/>
              <a:gd name="connsiteX938" fmla="*/ 668072 w 10626041"/>
              <a:gd name="connsiteY938" fmla="*/ 2089167 h 3387747"/>
              <a:gd name="connsiteX939" fmla="*/ 670207 w 10626041"/>
              <a:gd name="connsiteY939" fmla="*/ 2083617 h 3387747"/>
              <a:gd name="connsiteX940" fmla="*/ 671914 w 10626041"/>
              <a:gd name="connsiteY940" fmla="*/ 2078068 h 3387747"/>
              <a:gd name="connsiteX941" fmla="*/ 673194 w 10626041"/>
              <a:gd name="connsiteY941" fmla="*/ 2071237 h 3387747"/>
              <a:gd name="connsiteX942" fmla="*/ 674476 w 10626041"/>
              <a:gd name="connsiteY942" fmla="*/ 2061847 h 3387747"/>
              <a:gd name="connsiteX943" fmla="*/ 674475 w 10626041"/>
              <a:gd name="connsiteY943" fmla="*/ 2055016 h 3387747"/>
              <a:gd name="connsiteX944" fmla="*/ 674902 w 10626041"/>
              <a:gd name="connsiteY944" fmla="*/ 2052028 h 3387747"/>
              <a:gd name="connsiteX945" fmla="*/ 675757 w 10626041"/>
              <a:gd name="connsiteY945" fmla="*/ 2048614 h 3387747"/>
              <a:gd name="connsiteX946" fmla="*/ 677036 w 10626041"/>
              <a:gd name="connsiteY946" fmla="*/ 2044771 h 3387747"/>
              <a:gd name="connsiteX947" fmla="*/ 678745 w 10626041"/>
              <a:gd name="connsiteY947" fmla="*/ 2039648 h 3387747"/>
              <a:gd name="connsiteX948" fmla="*/ 680452 w 10626041"/>
              <a:gd name="connsiteY948" fmla="*/ 2034526 h 3387747"/>
              <a:gd name="connsiteX949" fmla="*/ 681734 w 10626041"/>
              <a:gd name="connsiteY949" fmla="*/ 2028977 h 3387747"/>
              <a:gd name="connsiteX950" fmla="*/ 682160 w 10626041"/>
              <a:gd name="connsiteY950" fmla="*/ 2022572 h 3387747"/>
              <a:gd name="connsiteX951" fmla="*/ 683013 w 10626041"/>
              <a:gd name="connsiteY951" fmla="*/ 2017450 h 3387747"/>
              <a:gd name="connsiteX952" fmla="*/ 683441 w 10626041"/>
              <a:gd name="connsiteY952" fmla="*/ 2011048 h 3387747"/>
              <a:gd name="connsiteX953" fmla="*/ 684720 w 10626041"/>
              <a:gd name="connsiteY953" fmla="*/ 2005498 h 3387747"/>
              <a:gd name="connsiteX954" fmla="*/ 686002 w 10626041"/>
              <a:gd name="connsiteY954" fmla="*/ 1999521 h 3387747"/>
              <a:gd name="connsiteX955" fmla="*/ 687709 w 10626041"/>
              <a:gd name="connsiteY955" fmla="*/ 1993545 h 3387747"/>
              <a:gd name="connsiteX956" fmla="*/ 690271 w 10626041"/>
              <a:gd name="connsiteY956" fmla="*/ 1983727 h 3387747"/>
              <a:gd name="connsiteX957" fmla="*/ 691978 w 10626041"/>
              <a:gd name="connsiteY957" fmla="*/ 1971347 h 3387747"/>
              <a:gd name="connsiteX958" fmla="*/ 693685 w 10626041"/>
              <a:gd name="connsiteY958" fmla="*/ 1959394 h 3387747"/>
              <a:gd name="connsiteX959" fmla="*/ 696247 w 10626041"/>
              <a:gd name="connsiteY959" fmla="*/ 1949150 h 3387747"/>
              <a:gd name="connsiteX960" fmla="*/ 699235 w 10626041"/>
              <a:gd name="connsiteY960" fmla="*/ 1939331 h 3387747"/>
              <a:gd name="connsiteX961" fmla="*/ 700942 w 10626041"/>
              <a:gd name="connsiteY961" fmla="*/ 1930367 h 3387747"/>
              <a:gd name="connsiteX962" fmla="*/ 702223 w 10626041"/>
              <a:gd name="connsiteY962" fmla="*/ 1923109 h 3387747"/>
              <a:gd name="connsiteX963" fmla="*/ 702651 w 10626041"/>
              <a:gd name="connsiteY963" fmla="*/ 1915425 h 3387747"/>
              <a:gd name="connsiteX964" fmla="*/ 703504 w 10626041"/>
              <a:gd name="connsiteY964" fmla="*/ 1908595 h 3387747"/>
              <a:gd name="connsiteX965" fmla="*/ 704358 w 10626041"/>
              <a:gd name="connsiteY965" fmla="*/ 1902618 h 3387747"/>
              <a:gd name="connsiteX966" fmla="*/ 705638 w 10626041"/>
              <a:gd name="connsiteY966" fmla="*/ 1895789 h 3387747"/>
              <a:gd name="connsiteX967" fmla="*/ 708200 w 10626041"/>
              <a:gd name="connsiteY967" fmla="*/ 1888105 h 3387747"/>
              <a:gd name="connsiteX968" fmla="*/ 709906 w 10626041"/>
              <a:gd name="connsiteY968" fmla="*/ 1881275 h 3387747"/>
              <a:gd name="connsiteX969" fmla="*/ 711188 w 10626041"/>
              <a:gd name="connsiteY969" fmla="*/ 1874017 h 3387747"/>
              <a:gd name="connsiteX970" fmla="*/ 711615 w 10626041"/>
              <a:gd name="connsiteY970" fmla="*/ 1866334 h 3387747"/>
              <a:gd name="connsiteX971" fmla="*/ 712469 w 10626041"/>
              <a:gd name="connsiteY971" fmla="*/ 1858222 h 3387747"/>
              <a:gd name="connsiteX972" fmla="*/ 712895 w 10626041"/>
              <a:gd name="connsiteY972" fmla="*/ 1850113 h 3387747"/>
              <a:gd name="connsiteX973" fmla="*/ 713748 w 10626041"/>
              <a:gd name="connsiteY973" fmla="*/ 1841574 h 3387747"/>
              <a:gd name="connsiteX974" fmla="*/ 714603 w 10626041"/>
              <a:gd name="connsiteY974" fmla="*/ 1834318 h 3387747"/>
              <a:gd name="connsiteX975" fmla="*/ 716737 w 10626041"/>
              <a:gd name="connsiteY975" fmla="*/ 1826634 h 3387747"/>
              <a:gd name="connsiteX976" fmla="*/ 718872 w 10626041"/>
              <a:gd name="connsiteY976" fmla="*/ 1817669 h 3387747"/>
              <a:gd name="connsiteX977" fmla="*/ 720152 w 10626041"/>
              <a:gd name="connsiteY977" fmla="*/ 1809559 h 3387747"/>
              <a:gd name="connsiteX978" fmla="*/ 720579 w 10626041"/>
              <a:gd name="connsiteY978" fmla="*/ 1801447 h 3387747"/>
              <a:gd name="connsiteX979" fmla="*/ 720579 w 10626041"/>
              <a:gd name="connsiteY979" fmla="*/ 1794191 h 3387747"/>
              <a:gd name="connsiteX980" fmla="*/ 720579 w 10626041"/>
              <a:gd name="connsiteY980" fmla="*/ 1778396 h 3387747"/>
              <a:gd name="connsiteX981" fmla="*/ 722713 w 10626041"/>
              <a:gd name="connsiteY981" fmla="*/ 1760040 h 3387747"/>
              <a:gd name="connsiteX982" fmla="*/ 723567 w 10626041"/>
              <a:gd name="connsiteY982" fmla="*/ 1751076 h 3387747"/>
              <a:gd name="connsiteX983" fmla="*/ 725701 w 10626041"/>
              <a:gd name="connsiteY983" fmla="*/ 1742965 h 3387747"/>
              <a:gd name="connsiteX984" fmla="*/ 727410 w 10626041"/>
              <a:gd name="connsiteY984" fmla="*/ 1735281 h 3387747"/>
              <a:gd name="connsiteX985" fmla="*/ 728690 w 10626041"/>
              <a:gd name="connsiteY985" fmla="*/ 1729304 h 3387747"/>
              <a:gd name="connsiteX986" fmla="*/ 729971 w 10626041"/>
              <a:gd name="connsiteY986" fmla="*/ 1716071 h 3387747"/>
              <a:gd name="connsiteX987" fmla="*/ 730398 w 10626041"/>
              <a:gd name="connsiteY987" fmla="*/ 1703265 h 3387747"/>
              <a:gd name="connsiteX988" fmla="*/ 730824 w 10626041"/>
              <a:gd name="connsiteY988" fmla="*/ 1689605 h 3387747"/>
              <a:gd name="connsiteX989" fmla="*/ 730824 w 10626041"/>
              <a:gd name="connsiteY989" fmla="*/ 1676370 h 3387747"/>
              <a:gd name="connsiteX990" fmla="*/ 730397 w 10626041"/>
              <a:gd name="connsiteY990" fmla="*/ 1662711 h 3387747"/>
              <a:gd name="connsiteX991" fmla="*/ 730824 w 10626041"/>
              <a:gd name="connsiteY991" fmla="*/ 1649050 h 3387747"/>
              <a:gd name="connsiteX992" fmla="*/ 731679 w 10626041"/>
              <a:gd name="connsiteY992" fmla="*/ 1636244 h 3387747"/>
              <a:gd name="connsiteX993" fmla="*/ 732958 w 10626041"/>
              <a:gd name="connsiteY993" fmla="*/ 1623437 h 3387747"/>
              <a:gd name="connsiteX994" fmla="*/ 733386 w 10626041"/>
              <a:gd name="connsiteY994" fmla="*/ 1613619 h 3387747"/>
              <a:gd name="connsiteX995" fmla="*/ 733813 w 10626041"/>
              <a:gd name="connsiteY995" fmla="*/ 1605508 h 3387747"/>
              <a:gd name="connsiteX996" fmla="*/ 733812 w 10626041"/>
              <a:gd name="connsiteY996" fmla="*/ 1597398 h 3387747"/>
              <a:gd name="connsiteX997" fmla="*/ 733812 w 10626041"/>
              <a:gd name="connsiteY997" fmla="*/ 1587579 h 3387747"/>
              <a:gd name="connsiteX998" fmla="*/ 733813 w 10626041"/>
              <a:gd name="connsiteY998" fmla="*/ 1581602 h 3387747"/>
              <a:gd name="connsiteX999" fmla="*/ 734665 w 10626041"/>
              <a:gd name="connsiteY999" fmla="*/ 1576906 h 3387747"/>
              <a:gd name="connsiteX1000" fmla="*/ 735948 w 10626041"/>
              <a:gd name="connsiteY1000" fmla="*/ 1573492 h 3387747"/>
              <a:gd name="connsiteX1001" fmla="*/ 736374 w 10626041"/>
              <a:gd name="connsiteY1001" fmla="*/ 1570504 h 3387747"/>
              <a:gd name="connsiteX1002" fmla="*/ 737655 w 10626041"/>
              <a:gd name="connsiteY1002" fmla="*/ 1568796 h 3387747"/>
              <a:gd name="connsiteX1003" fmla="*/ 738082 w 10626041"/>
              <a:gd name="connsiteY1003" fmla="*/ 1566662 h 3387747"/>
              <a:gd name="connsiteX1004" fmla="*/ 738935 w 10626041"/>
              <a:gd name="connsiteY1004" fmla="*/ 1563247 h 3387747"/>
              <a:gd name="connsiteX1005" fmla="*/ 738935 w 10626041"/>
              <a:gd name="connsiteY1005" fmla="*/ 1558978 h 3387747"/>
              <a:gd name="connsiteX1006" fmla="*/ 738935 w 10626041"/>
              <a:gd name="connsiteY1006" fmla="*/ 1405300 h 3387747"/>
              <a:gd name="connsiteX1007" fmla="*/ 738081 w 10626041"/>
              <a:gd name="connsiteY1007" fmla="*/ 1398470 h 3387747"/>
              <a:gd name="connsiteX1008" fmla="*/ 735948 w 10626041"/>
              <a:gd name="connsiteY1008" fmla="*/ 1391212 h 3387747"/>
              <a:gd name="connsiteX1009" fmla="*/ 733812 w 10626041"/>
              <a:gd name="connsiteY1009" fmla="*/ 1383529 h 3387747"/>
              <a:gd name="connsiteX1010" fmla="*/ 732105 w 10626041"/>
              <a:gd name="connsiteY1010" fmla="*/ 1375845 h 3387747"/>
              <a:gd name="connsiteX1011" fmla="*/ 730824 w 10626041"/>
              <a:gd name="connsiteY1011" fmla="*/ 1367735 h 3387747"/>
              <a:gd name="connsiteX1012" fmla="*/ 730397 w 10626041"/>
              <a:gd name="connsiteY1012" fmla="*/ 1359624 h 3387747"/>
              <a:gd name="connsiteX1013" fmla="*/ 729970 w 10626041"/>
              <a:gd name="connsiteY1013" fmla="*/ 1351940 h 3387747"/>
              <a:gd name="connsiteX1014" fmla="*/ 729116 w 10626041"/>
              <a:gd name="connsiteY1014" fmla="*/ 1345109 h 3387747"/>
              <a:gd name="connsiteX1015" fmla="*/ 727410 w 10626041"/>
              <a:gd name="connsiteY1015" fmla="*/ 1328461 h 3387747"/>
              <a:gd name="connsiteX1016" fmla="*/ 724848 w 10626041"/>
              <a:gd name="connsiteY1016" fmla="*/ 1314801 h 3387747"/>
              <a:gd name="connsiteX1017" fmla="*/ 723567 w 10626041"/>
              <a:gd name="connsiteY1017" fmla="*/ 1307971 h 3387747"/>
              <a:gd name="connsiteX1018" fmla="*/ 723141 w 10626041"/>
              <a:gd name="connsiteY1018" fmla="*/ 1301140 h 3387747"/>
              <a:gd name="connsiteX1019" fmla="*/ 721860 w 10626041"/>
              <a:gd name="connsiteY1019" fmla="*/ 1292603 h 3387747"/>
              <a:gd name="connsiteX1020" fmla="*/ 721432 w 10626041"/>
              <a:gd name="connsiteY1020" fmla="*/ 1282358 h 3387747"/>
              <a:gd name="connsiteX1021" fmla="*/ 720579 w 10626041"/>
              <a:gd name="connsiteY1021" fmla="*/ 1275527 h 3387747"/>
              <a:gd name="connsiteX1022" fmla="*/ 720153 w 10626041"/>
              <a:gd name="connsiteY1022" fmla="*/ 1268696 h 3387747"/>
              <a:gd name="connsiteX1023" fmla="*/ 718444 w 10626041"/>
              <a:gd name="connsiteY1023" fmla="*/ 1261867 h 3387747"/>
              <a:gd name="connsiteX1024" fmla="*/ 717164 w 10626041"/>
              <a:gd name="connsiteY1024" fmla="*/ 1255037 h 3387747"/>
              <a:gd name="connsiteX1025" fmla="*/ 715457 w 10626041"/>
              <a:gd name="connsiteY1025" fmla="*/ 1247780 h 3387747"/>
              <a:gd name="connsiteX1026" fmla="*/ 713748 w 10626041"/>
              <a:gd name="connsiteY1026" fmla="*/ 1240097 h 3387747"/>
              <a:gd name="connsiteX1027" fmla="*/ 712469 w 10626041"/>
              <a:gd name="connsiteY1027" fmla="*/ 1231986 h 3387747"/>
              <a:gd name="connsiteX1028" fmla="*/ 711189 w 10626041"/>
              <a:gd name="connsiteY1028" fmla="*/ 1223020 h 3387747"/>
              <a:gd name="connsiteX1029" fmla="*/ 709906 w 10626041"/>
              <a:gd name="connsiteY1029" fmla="*/ 1214910 h 3387747"/>
              <a:gd name="connsiteX1030" fmla="*/ 708200 w 10626041"/>
              <a:gd name="connsiteY1030" fmla="*/ 1208933 h 3387747"/>
              <a:gd name="connsiteX1031" fmla="*/ 706492 w 10626041"/>
              <a:gd name="connsiteY1031" fmla="*/ 1203384 h 3387747"/>
              <a:gd name="connsiteX1032" fmla="*/ 704357 w 10626041"/>
              <a:gd name="connsiteY1032" fmla="*/ 1196554 h 3387747"/>
              <a:gd name="connsiteX1033" fmla="*/ 703503 w 10626041"/>
              <a:gd name="connsiteY1033" fmla="*/ 1188870 h 3387747"/>
              <a:gd name="connsiteX1034" fmla="*/ 702650 w 10626041"/>
              <a:gd name="connsiteY1034" fmla="*/ 1181613 h 3387747"/>
              <a:gd name="connsiteX1035" fmla="*/ 702223 w 10626041"/>
              <a:gd name="connsiteY1035" fmla="*/ 1174783 h 3387747"/>
              <a:gd name="connsiteX1036" fmla="*/ 701369 w 10626041"/>
              <a:gd name="connsiteY1036" fmla="*/ 1166246 h 3387747"/>
              <a:gd name="connsiteX1037" fmla="*/ 700942 w 10626041"/>
              <a:gd name="connsiteY1037" fmla="*/ 1161123 h 3387747"/>
              <a:gd name="connsiteX1038" fmla="*/ 699662 w 10626041"/>
              <a:gd name="connsiteY1038" fmla="*/ 1157707 h 3387747"/>
              <a:gd name="connsiteX1039" fmla="*/ 699235 w 10626041"/>
              <a:gd name="connsiteY1039" fmla="*/ 1154720 h 3387747"/>
              <a:gd name="connsiteX1040" fmla="*/ 697954 w 10626041"/>
              <a:gd name="connsiteY1040" fmla="*/ 1152158 h 3387747"/>
              <a:gd name="connsiteX1041" fmla="*/ 696673 w 10626041"/>
              <a:gd name="connsiteY1041" fmla="*/ 1149169 h 3387747"/>
              <a:gd name="connsiteX1042" fmla="*/ 695393 w 10626041"/>
              <a:gd name="connsiteY1042" fmla="*/ 1146609 h 3387747"/>
              <a:gd name="connsiteX1043" fmla="*/ 694967 w 10626041"/>
              <a:gd name="connsiteY1043" fmla="*/ 1142340 h 3387747"/>
              <a:gd name="connsiteX1044" fmla="*/ 693685 w 10626041"/>
              <a:gd name="connsiteY1044" fmla="*/ 1137644 h 3387747"/>
              <a:gd name="connsiteX1045" fmla="*/ 693258 w 10626041"/>
              <a:gd name="connsiteY1045" fmla="*/ 1128680 h 3387747"/>
              <a:gd name="connsiteX1046" fmla="*/ 691978 w 10626041"/>
              <a:gd name="connsiteY1046" fmla="*/ 1123557 h 3387747"/>
              <a:gd name="connsiteX1047" fmla="*/ 690698 w 10626041"/>
              <a:gd name="connsiteY1047" fmla="*/ 1117154 h 3387747"/>
              <a:gd name="connsiteX1048" fmla="*/ 688136 w 10626041"/>
              <a:gd name="connsiteY1048" fmla="*/ 1110324 h 3387747"/>
              <a:gd name="connsiteX1049" fmla="*/ 686003 w 10626041"/>
              <a:gd name="connsiteY1049" fmla="*/ 1104774 h 3387747"/>
              <a:gd name="connsiteX1050" fmla="*/ 685148 w 10626041"/>
              <a:gd name="connsiteY1050" fmla="*/ 1101359 h 3387747"/>
              <a:gd name="connsiteX1051" fmla="*/ 684720 w 10626041"/>
              <a:gd name="connsiteY1051" fmla="*/ 1098797 h 3387747"/>
              <a:gd name="connsiteX1052" fmla="*/ 684294 w 10626041"/>
              <a:gd name="connsiteY1052" fmla="*/ 1096237 h 3387747"/>
              <a:gd name="connsiteX1053" fmla="*/ 684294 w 10626041"/>
              <a:gd name="connsiteY1053" fmla="*/ 1090687 h 3387747"/>
              <a:gd name="connsiteX1054" fmla="*/ 683013 w 10626041"/>
              <a:gd name="connsiteY1054" fmla="*/ 1081722 h 3387747"/>
              <a:gd name="connsiteX1055" fmla="*/ 681305 w 10626041"/>
              <a:gd name="connsiteY1055" fmla="*/ 1074038 h 3387747"/>
              <a:gd name="connsiteX1056" fmla="*/ 678745 w 10626041"/>
              <a:gd name="connsiteY1056" fmla="*/ 1069343 h 3387747"/>
              <a:gd name="connsiteX1057" fmla="*/ 677463 w 10626041"/>
              <a:gd name="connsiteY1057" fmla="*/ 1067209 h 3387747"/>
              <a:gd name="connsiteX1058" fmla="*/ 676183 w 10626041"/>
              <a:gd name="connsiteY1058" fmla="*/ 1064647 h 3387747"/>
              <a:gd name="connsiteX1059" fmla="*/ 674903 w 10626041"/>
              <a:gd name="connsiteY1059" fmla="*/ 1061232 h 3387747"/>
              <a:gd name="connsiteX1060" fmla="*/ 674477 w 10626041"/>
              <a:gd name="connsiteY1060" fmla="*/ 1056963 h 3387747"/>
              <a:gd name="connsiteX1061" fmla="*/ 674049 w 10626041"/>
              <a:gd name="connsiteY1061" fmla="*/ 1048425 h 3387747"/>
              <a:gd name="connsiteX1062" fmla="*/ 672768 w 10626041"/>
              <a:gd name="connsiteY1062" fmla="*/ 1039461 h 3387747"/>
              <a:gd name="connsiteX1063" fmla="*/ 670208 w 10626041"/>
              <a:gd name="connsiteY1063" fmla="*/ 1032630 h 3387747"/>
              <a:gd name="connsiteX1064" fmla="*/ 668072 w 10626041"/>
              <a:gd name="connsiteY1064" fmla="*/ 1027934 h 3387747"/>
              <a:gd name="connsiteX1065" fmla="*/ 663803 w 10626041"/>
              <a:gd name="connsiteY1065" fmla="*/ 1015982 h 3387747"/>
              <a:gd name="connsiteX1066" fmla="*/ 659961 w 10626041"/>
              <a:gd name="connsiteY1066" fmla="*/ 1001896 h 3387747"/>
              <a:gd name="connsiteX1067" fmla="*/ 655693 w 10626041"/>
              <a:gd name="connsiteY1067" fmla="*/ 988234 h 3387747"/>
              <a:gd name="connsiteX1068" fmla="*/ 651851 w 10626041"/>
              <a:gd name="connsiteY1068" fmla="*/ 977990 h 3387747"/>
              <a:gd name="connsiteX1069" fmla="*/ 649290 w 10626041"/>
              <a:gd name="connsiteY1069" fmla="*/ 971586 h 3387747"/>
              <a:gd name="connsiteX1070" fmla="*/ 647582 w 10626041"/>
              <a:gd name="connsiteY1070" fmla="*/ 965610 h 3387747"/>
              <a:gd name="connsiteX1071" fmla="*/ 645875 w 10626041"/>
              <a:gd name="connsiteY1071" fmla="*/ 959633 h 3387747"/>
              <a:gd name="connsiteX1072" fmla="*/ 643740 w 10626041"/>
              <a:gd name="connsiteY1072" fmla="*/ 952804 h 3387747"/>
              <a:gd name="connsiteX1073" fmla="*/ 575439 w 10626041"/>
              <a:gd name="connsiteY1073" fmla="*/ 782476 h 3387747"/>
              <a:gd name="connsiteX1074" fmla="*/ 565621 w 10626041"/>
              <a:gd name="connsiteY1074" fmla="*/ 762841 h 3387747"/>
              <a:gd name="connsiteX1075" fmla="*/ 556229 w 10626041"/>
              <a:gd name="connsiteY1075" fmla="*/ 743204 h 3387747"/>
              <a:gd name="connsiteX1076" fmla="*/ 547265 w 10626041"/>
              <a:gd name="connsiteY1076" fmla="*/ 723140 h 3387747"/>
              <a:gd name="connsiteX1077" fmla="*/ 537019 w 10626041"/>
              <a:gd name="connsiteY1077" fmla="*/ 703930 h 3387747"/>
              <a:gd name="connsiteX1078" fmla="*/ 522506 w 10626041"/>
              <a:gd name="connsiteY1078" fmla="*/ 676610 h 3387747"/>
              <a:gd name="connsiteX1079" fmla="*/ 522505 w 10626041"/>
              <a:gd name="connsiteY1079" fmla="*/ 676184 h 3387747"/>
              <a:gd name="connsiteX1080" fmla="*/ 522078 w 10626041"/>
              <a:gd name="connsiteY1080" fmla="*/ 675329 h 3387747"/>
              <a:gd name="connsiteX1081" fmla="*/ 464449 w 10626041"/>
              <a:gd name="connsiteY1081" fmla="*/ 575865 h 3387747"/>
              <a:gd name="connsiteX1082" fmla="*/ 462315 w 10626041"/>
              <a:gd name="connsiteY1082" fmla="*/ 572878 h 3387747"/>
              <a:gd name="connsiteX1083" fmla="*/ 461461 w 10626041"/>
              <a:gd name="connsiteY1083" fmla="*/ 570742 h 3387747"/>
              <a:gd name="connsiteX1084" fmla="*/ 460607 w 10626041"/>
              <a:gd name="connsiteY1084" fmla="*/ 570315 h 3387747"/>
              <a:gd name="connsiteX1085" fmla="*/ 460180 w 10626041"/>
              <a:gd name="connsiteY1085" fmla="*/ 569036 h 3387747"/>
              <a:gd name="connsiteX1086" fmla="*/ 459327 w 10626041"/>
              <a:gd name="connsiteY1086" fmla="*/ 568181 h 3387747"/>
              <a:gd name="connsiteX1087" fmla="*/ 458899 w 10626041"/>
              <a:gd name="connsiteY1087" fmla="*/ 567327 h 3387747"/>
              <a:gd name="connsiteX1088" fmla="*/ 332542 w 10626041"/>
              <a:gd name="connsiteY1088" fmla="*/ 383342 h 3387747"/>
              <a:gd name="connsiteX1089" fmla="*/ 331689 w 10626041"/>
              <a:gd name="connsiteY1089" fmla="*/ 381206 h 3387747"/>
              <a:gd name="connsiteX1090" fmla="*/ 329127 w 10626041"/>
              <a:gd name="connsiteY1090" fmla="*/ 378218 h 3387747"/>
              <a:gd name="connsiteX1091" fmla="*/ 293695 w 10626041"/>
              <a:gd name="connsiteY1091" fmla="*/ 330408 h 3387747"/>
              <a:gd name="connsiteX1092" fmla="*/ 290709 w 10626041"/>
              <a:gd name="connsiteY1092" fmla="*/ 325712 h 3387747"/>
              <a:gd name="connsiteX1093" fmla="*/ 287293 w 10626041"/>
              <a:gd name="connsiteY1093" fmla="*/ 321016 h 3387747"/>
              <a:gd name="connsiteX1094" fmla="*/ 284731 w 10626041"/>
              <a:gd name="connsiteY1094" fmla="*/ 318881 h 3387747"/>
              <a:gd name="connsiteX1095" fmla="*/ 283450 w 10626041"/>
              <a:gd name="connsiteY1095" fmla="*/ 316746 h 3387747"/>
              <a:gd name="connsiteX1096" fmla="*/ 283024 w 10626041"/>
              <a:gd name="connsiteY1096" fmla="*/ 316320 h 3387747"/>
              <a:gd name="connsiteX1097" fmla="*/ 282170 w 10626041"/>
              <a:gd name="connsiteY1097" fmla="*/ 315466 h 3387747"/>
              <a:gd name="connsiteX1098" fmla="*/ 281743 w 10626041"/>
              <a:gd name="connsiteY1098" fmla="*/ 315040 h 3387747"/>
              <a:gd name="connsiteX1099" fmla="*/ 280890 w 10626041"/>
              <a:gd name="connsiteY1099" fmla="*/ 314186 h 3387747"/>
              <a:gd name="connsiteX1100" fmla="*/ 280463 w 10626041"/>
              <a:gd name="connsiteY1100" fmla="*/ 313333 h 3387747"/>
              <a:gd name="connsiteX1101" fmla="*/ 280035 w 10626041"/>
              <a:gd name="connsiteY1101" fmla="*/ 312905 h 3387747"/>
              <a:gd name="connsiteX1102" fmla="*/ 72571 w 10626041"/>
              <a:gd name="connsiteY1102" fmla="*/ 81107 h 3387747"/>
              <a:gd name="connsiteX1103" fmla="*/ 72143 w 10626041"/>
              <a:gd name="connsiteY1103" fmla="*/ 80680 h 3387747"/>
              <a:gd name="connsiteX1104" fmla="*/ 70862 w 10626041"/>
              <a:gd name="connsiteY1104" fmla="*/ 79827 h 3387747"/>
              <a:gd name="connsiteX1105" fmla="*/ 70436 w 10626041"/>
              <a:gd name="connsiteY1105" fmla="*/ 79400 h 3387747"/>
              <a:gd name="connsiteX1106" fmla="*/ 69582 w 10626041"/>
              <a:gd name="connsiteY1106" fmla="*/ 78547 h 3387747"/>
              <a:gd name="connsiteX1107" fmla="*/ 66166 w 10626041"/>
              <a:gd name="connsiteY1107" fmla="*/ 74277 h 3387747"/>
              <a:gd name="connsiteX1108" fmla="*/ 61898 w 10626041"/>
              <a:gd name="connsiteY1108" fmla="*/ 70436 h 3387747"/>
              <a:gd name="connsiteX1109" fmla="*/ 59336 w 10626041"/>
              <a:gd name="connsiteY1109" fmla="*/ 67447 h 3387747"/>
              <a:gd name="connsiteX1110" fmla="*/ 56349 w 10626041"/>
              <a:gd name="connsiteY1110" fmla="*/ 64886 h 3387747"/>
              <a:gd name="connsiteX1111" fmla="*/ 45249 w 10626041"/>
              <a:gd name="connsiteY1111" fmla="*/ 52506 h 3387747"/>
              <a:gd name="connsiteX1112" fmla="*/ 44396 w 10626041"/>
              <a:gd name="connsiteY1112" fmla="*/ 52079 h 3387747"/>
              <a:gd name="connsiteX1113" fmla="*/ 43969 w 10626041"/>
              <a:gd name="connsiteY1113" fmla="*/ 51225 h 3387747"/>
              <a:gd name="connsiteX1114" fmla="*/ 40981 w 10626041"/>
              <a:gd name="connsiteY1114" fmla="*/ 48664 h 3387747"/>
              <a:gd name="connsiteX1115" fmla="*/ 38846 w 10626041"/>
              <a:gd name="connsiteY1115" fmla="*/ 46530 h 3387747"/>
              <a:gd name="connsiteX1116" fmla="*/ 37138 w 10626041"/>
              <a:gd name="connsiteY1116" fmla="*/ 44395 h 3387747"/>
              <a:gd name="connsiteX1117" fmla="*/ 8965 w 10626041"/>
              <a:gd name="connsiteY1117" fmla="*/ 17075 h 3387747"/>
              <a:gd name="connsiteX1118" fmla="*/ 7257 w 10626041"/>
              <a:gd name="connsiteY1118" fmla="*/ 15794 h 3387747"/>
              <a:gd name="connsiteX1119" fmla="*/ 5976 w 10626041"/>
              <a:gd name="connsiteY1119" fmla="*/ 14514 h 3387747"/>
              <a:gd name="connsiteX1120" fmla="*/ 5549 w 10626041"/>
              <a:gd name="connsiteY1120" fmla="*/ 13660 h 3387747"/>
              <a:gd name="connsiteX1121" fmla="*/ 4695 w 10626041"/>
              <a:gd name="connsiteY1121" fmla="*/ 12807 h 3387747"/>
              <a:gd name="connsiteX1122" fmla="*/ 1280 w 10626041"/>
              <a:gd name="connsiteY1122" fmla="*/ 9391 h 3387747"/>
              <a:gd name="connsiteX1123" fmla="*/ 427 w 10626041"/>
              <a:gd name="connsiteY1123" fmla="*/ 9391 h 3387747"/>
              <a:gd name="connsiteX1124" fmla="*/ 0 w 10626041"/>
              <a:gd name="connsiteY1124" fmla="*/ 7683 h 3387747"/>
              <a:gd name="connsiteX1125" fmla="*/ 0 w 10626041"/>
              <a:gd name="connsiteY1125" fmla="*/ 1281 h 3387747"/>
              <a:gd name="connsiteX1126" fmla="*/ 13233 w 10626041"/>
              <a:gd name="connsiteY1126" fmla="*/ 1280 h 3387747"/>
              <a:gd name="connsiteX1127" fmla="*/ 27748 w 10626041"/>
              <a:gd name="connsiteY1127" fmla="*/ 854 h 3387747"/>
              <a:gd name="connsiteX1128" fmla="*/ 43116 w 10626041"/>
              <a:gd name="connsiteY1128" fmla="*/ 0 h 3387747"/>
              <a:gd name="connsiteX1129" fmla="*/ 59337 w 10626041"/>
              <a:gd name="connsiteY1129" fmla="*/ 0 h 338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Lst>
            <a:rect l="l" t="t" r="r" b="b"/>
            <a:pathLst>
              <a:path w="10626041" h="3387747">
                <a:moveTo>
                  <a:pt x="75558" y="0"/>
                </a:moveTo>
                <a:lnTo>
                  <a:pt x="90499" y="0"/>
                </a:lnTo>
                <a:lnTo>
                  <a:pt x="104586" y="854"/>
                </a:lnTo>
                <a:lnTo>
                  <a:pt x="116539" y="2134"/>
                </a:lnTo>
                <a:lnTo>
                  <a:pt x="129773" y="4269"/>
                </a:lnTo>
                <a:lnTo>
                  <a:pt x="143433" y="5549"/>
                </a:lnTo>
                <a:lnTo>
                  <a:pt x="157520" y="6829"/>
                </a:lnTo>
                <a:lnTo>
                  <a:pt x="170754" y="8110"/>
                </a:lnTo>
                <a:lnTo>
                  <a:pt x="184414" y="9391"/>
                </a:lnTo>
                <a:lnTo>
                  <a:pt x="197647" y="11099"/>
                </a:lnTo>
                <a:lnTo>
                  <a:pt x="210027" y="12807"/>
                </a:lnTo>
                <a:lnTo>
                  <a:pt x="222833" y="15794"/>
                </a:lnTo>
                <a:lnTo>
                  <a:pt x="234786" y="18355"/>
                </a:lnTo>
                <a:lnTo>
                  <a:pt x="247592" y="21344"/>
                </a:lnTo>
                <a:lnTo>
                  <a:pt x="259545" y="23050"/>
                </a:lnTo>
                <a:lnTo>
                  <a:pt x="271925" y="26040"/>
                </a:lnTo>
                <a:lnTo>
                  <a:pt x="284731" y="28173"/>
                </a:lnTo>
                <a:lnTo>
                  <a:pt x="297111" y="30735"/>
                </a:lnTo>
                <a:lnTo>
                  <a:pt x="309490" y="33297"/>
                </a:lnTo>
                <a:lnTo>
                  <a:pt x="321870" y="36712"/>
                </a:lnTo>
                <a:lnTo>
                  <a:pt x="463595" y="77692"/>
                </a:lnTo>
                <a:lnTo>
                  <a:pt x="473840" y="81961"/>
                </a:lnTo>
                <a:lnTo>
                  <a:pt x="484086" y="86658"/>
                </a:lnTo>
                <a:lnTo>
                  <a:pt x="494331" y="91353"/>
                </a:lnTo>
                <a:lnTo>
                  <a:pt x="505003" y="96476"/>
                </a:lnTo>
                <a:lnTo>
                  <a:pt x="606174" y="149408"/>
                </a:lnTo>
                <a:lnTo>
                  <a:pt x="610870" y="152398"/>
                </a:lnTo>
                <a:lnTo>
                  <a:pt x="616420" y="154958"/>
                </a:lnTo>
                <a:lnTo>
                  <a:pt x="620262" y="158373"/>
                </a:lnTo>
                <a:lnTo>
                  <a:pt x="625385" y="161789"/>
                </a:lnTo>
                <a:lnTo>
                  <a:pt x="694113" y="214296"/>
                </a:lnTo>
                <a:lnTo>
                  <a:pt x="698382" y="217710"/>
                </a:lnTo>
                <a:lnTo>
                  <a:pt x="703504" y="221125"/>
                </a:lnTo>
                <a:lnTo>
                  <a:pt x="814921" y="316747"/>
                </a:lnTo>
                <a:lnTo>
                  <a:pt x="815775" y="317601"/>
                </a:lnTo>
                <a:lnTo>
                  <a:pt x="816201" y="318455"/>
                </a:lnTo>
                <a:lnTo>
                  <a:pt x="934448" y="442678"/>
                </a:lnTo>
                <a:lnTo>
                  <a:pt x="938290" y="446520"/>
                </a:lnTo>
                <a:lnTo>
                  <a:pt x="941705" y="451216"/>
                </a:lnTo>
                <a:lnTo>
                  <a:pt x="981832" y="502014"/>
                </a:lnTo>
                <a:lnTo>
                  <a:pt x="986101" y="505857"/>
                </a:lnTo>
                <a:lnTo>
                  <a:pt x="989942" y="510979"/>
                </a:lnTo>
                <a:lnTo>
                  <a:pt x="1031350" y="563485"/>
                </a:lnTo>
                <a:lnTo>
                  <a:pt x="1038607" y="572451"/>
                </a:lnTo>
                <a:lnTo>
                  <a:pt x="1045864" y="580561"/>
                </a:lnTo>
                <a:lnTo>
                  <a:pt x="1059952" y="598917"/>
                </a:lnTo>
                <a:lnTo>
                  <a:pt x="1062086" y="601051"/>
                </a:lnTo>
                <a:lnTo>
                  <a:pt x="1063794" y="603186"/>
                </a:lnTo>
                <a:lnTo>
                  <a:pt x="1065074" y="604466"/>
                </a:lnTo>
                <a:lnTo>
                  <a:pt x="1065928" y="606601"/>
                </a:lnTo>
                <a:lnTo>
                  <a:pt x="1066781" y="607028"/>
                </a:lnTo>
                <a:lnTo>
                  <a:pt x="1067208" y="607882"/>
                </a:lnTo>
                <a:lnTo>
                  <a:pt x="1155574" y="723141"/>
                </a:lnTo>
                <a:lnTo>
                  <a:pt x="1157281" y="726128"/>
                </a:lnTo>
                <a:lnTo>
                  <a:pt x="1159415" y="728689"/>
                </a:lnTo>
                <a:lnTo>
                  <a:pt x="1161123" y="732104"/>
                </a:lnTo>
                <a:lnTo>
                  <a:pt x="1162403" y="733385"/>
                </a:lnTo>
                <a:lnTo>
                  <a:pt x="1163257" y="734667"/>
                </a:lnTo>
                <a:lnTo>
                  <a:pt x="1165818" y="737655"/>
                </a:lnTo>
                <a:lnTo>
                  <a:pt x="1247353" y="849498"/>
                </a:lnTo>
                <a:lnTo>
                  <a:pt x="1251196" y="854193"/>
                </a:lnTo>
                <a:lnTo>
                  <a:pt x="1254611" y="859316"/>
                </a:lnTo>
                <a:lnTo>
                  <a:pt x="1269551" y="878953"/>
                </a:lnTo>
                <a:lnTo>
                  <a:pt x="1284919" y="899870"/>
                </a:lnTo>
                <a:lnTo>
                  <a:pt x="1292603" y="910114"/>
                </a:lnTo>
                <a:lnTo>
                  <a:pt x="1300287" y="920360"/>
                </a:lnTo>
                <a:lnTo>
                  <a:pt x="1307972" y="930178"/>
                </a:lnTo>
                <a:lnTo>
                  <a:pt x="1316509" y="939570"/>
                </a:lnTo>
                <a:lnTo>
                  <a:pt x="1375419" y="1006591"/>
                </a:lnTo>
                <a:lnTo>
                  <a:pt x="1378833" y="1010860"/>
                </a:lnTo>
                <a:lnTo>
                  <a:pt x="1383103" y="1014701"/>
                </a:lnTo>
                <a:lnTo>
                  <a:pt x="1383957" y="1015556"/>
                </a:lnTo>
                <a:lnTo>
                  <a:pt x="1384383" y="1015982"/>
                </a:lnTo>
                <a:lnTo>
                  <a:pt x="1394628" y="1027935"/>
                </a:lnTo>
                <a:lnTo>
                  <a:pt x="1396337" y="1029642"/>
                </a:lnTo>
                <a:lnTo>
                  <a:pt x="1398043" y="1031777"/>
                </a:lnTo>
                <a:lnTo>
                  <a:pt x="1450550" y="1089406"/>
                </a:lnTo>
                <a:lnTo>
                  <a:pt x="1456954" y="1096663"/>
                </a:lnTo>
                <a:lnTo>
                  <a:pt x="1465066" y="1105628"/>
                </a:lnTo>
                <a:lnTo>
                  <a:pt x="1473176" y="1113738"/>
                </a:lnTo>
                <a:lnTo>
                  <a:pt x="1480432" y="1120569"/>
                </a:lnTo>
                <a:lnTo>
                  <a:pt x="1488543" y="1128252"/>
                </a:lnTo>
                <a:lnTo>
                  <a:pt x="1496653" y="1136363"/>
                </a:lnTo>
                <a:lnTo>
                  <a:pt x="1512874" y="1152158"/>
                </a:lnTo>
                <a:lnTo>
                  <a:pt x="1520986" y="1159415"/>
                </a:lnTo>
                <a:lnTo>
                  <a:pt x="1528669" y="1167099"/>
                </a:lnTo>
                <a:lnTo>
                  <a:pt x="1537208" y="1173929"/>
                </a:lnTo>
                <a:lnTo>
                  <a:pt x="1545319" y="1179906"/>
                </a:lnTo>
                <a:lnTo>
                  <a:pt x="1649477" y="1261867"/>
                </a:lnTo>
                <a:lnTo>
                  <a:pt x="1654174" y="1265283"/>
                </a:lnTo>
                <a:lnTo>
                  <a:pt x="1658870" y="1268270"/>
                </a:lnTo>
                <a:lnTo>
                  <a:pt x="1680641" y="1281931"/>
                </a:lnTo>
                <a:lnTo>
                  <a:pt x="1701986" y="1294738"/>
                </a:lnTo>
                <a:lnTo>
                  <a:pt x="1713083" y="1301567"/>
                </a:lnTo>
                <a:lnTo>
                  <a:pt x="1723755" y="1307970"/>
                </a:lnTo>
                <a:lnTo>
                  <a:pt x="1735282" y="1313093"/>
                </a:lnTo>
                <a:lnTo>
                  <a:pt x="1746806" y="1319497"/>
                </a:lnTo>
                <a:lnTo>
                  <a:pt x="1780958" y="1335291"/>
                </a:lnTo>
                <a:lnTo>
                  <a:pt x="1806145" y="1347244"/>
                </a:lnTo>
                <a:lnTo>
                  <a:pt x="1825780" y="1357062"/>
                </a:lnTo>
                <a:lnTo>
                  <a:pt x="1842857" y="1365172"/>
                </a:lnTo>
                <a:lnTo>
                  <a:pt x="1859504" y="1372003"/>
                </a:lnTo>
                <a:lnTo>
                  <a:pt x="1879568" y="1379259"/>
                </a:lnTo>
                <a:lnTo>
                  <a:pt x="1905181" y="1388224"/>
                </a:lnTo>
                <a:lnTo>
                  <a:pt x="1940186" y="1398469"/>
                </a:lnTo>
                <a:lnTo>
                  <a:pt x="1962383" y="1404019"/>
                </a:lnTo>
                <a:lnTo>
                  <a:pt x="1990557" y="1409570"/>
                </a:lnTo>
                <a:lnTo>
                  <a:pt x="2023001" y="1415545"/>
                </a:lnTo>
                <a:lnTo>
                  <a:pt x="2057578" y="1421094"/>
                </a:lnTo>
                <a:lnTo>
                  <a:pt x="2092155" y="1426644"/>
                </a:lnTo>
                <a:lnTo>
                  <a:pt x="2123745" y="1430060"/>
                </a:lnTo>
                <a:lnTo>
                  <a:pt x="2124360" y="1430118"/>
                </a:lnTo>
                <a:lnTo>
                  <a:pt x="2124360" y="1434656"/>
                </a:lnTo>
                <a:lnTo>
                  <a:pt x="2790340" y="1443458"/>
                </a:lnTo>
                <a:cubicBezTo>
                  <a:pt x="4165128" y="1472503"/>
                  <a:pt x="5541257" y="1558868"/>
                  <a:pt x="6920497" y="1531430"/>
                </a:cubicBezTo>
                <a:lnTo>
                  <a:pt x="7502472" y="1512506"/>
                </a:lnTo>
                <a:lnTo>
                  <a:pt x="7502472" y="1508928"/>
                </a:lnTo>
                <a:lnTo>
                  <a:pt x="7542236" y="1509612"/>
                </a:lnTo>
                <a:lnTo>
                  <a:pt x="7591755" y="1509613"/>
                </a:lnTo>
                <a:lnTo>
                  <a:pt x="7636577" y="1508760"/>
                </a:lnTo>
                <a:lnTo>
                  <a:pt x="7655787" y="1508759"/>
                </a:lnTo>
                <a:lnTo>
                  <a:pt x="7672862" y="1508333"/>
                </a:lnTo>
                <a:lnTo>
                  <a:pt x="7686096" y="1507052"/>
                </a:lnTo>
                <a:lnTo>
                  <a:pt x="7695487" y="1506199"/>
                </a:lnTo>
                <a:lnTo>
                  <a:pt x="7705732" y="1504917"/>
                </a:lnTo>
                <a:lnTo>
                  <a:pt x="7717257" y="1504064"/>
                </a:lnTo>
                <a:lnTo>
                  <a:pt x="7728783" y="1504064"/>
                </a:lnTo>
                <a:lnTo>
                  <a:pt x="7740736" y="1504064"/>
                </a:lnTo>
                <a:lnTo>
                  <a:pt x="7764215" y="1504063"/>
                </a:lnTo>
                <a:lnTo>
                  <a:pt x="7785559" y="1502783"/>
                </a:lnTo>
                <a:lnTo>
                  <a:pt x="7837212" y="1497234"/>
                </a:lnTo>
                <a:lnTo>
                  <a:pt x="7880754" y="1492538"/>
                </a:lnTo>
                <a:lnTo>
                  <a:pt x="7918319" y="1489122"/>
                </a:lnTo>
                <a:lnTo>
                  <a:pt x="7953325" y="1485708"/>
                </a:lnTo>
                <a:lnTo>
                  <a:pt x="7988755" y="1481440"/>
                </a:lnTo>
                <a:lnTo>
                  <a:pt x="8026748" y="1475462"/>
                </a:lnTo>
                <a:lnTo>
                  <a:pt x="8069010" y="1467352"/>
                </a:lnTo>
                <a:lnTo>
                  <a:pt x="8120663" y="1456254"/>
                </a:lnTo>
                <a:lnTo>
                  <a:pt x="8140726" y="1452411"/>
                </a:lnTo>
                <a:lnTo>
                  <a:pt x="8161643" y="1448142"/>
                </a:lnTo>
                <a:lnTo>
                  <a:pt x="8182133" y="1443874"/>
                </a:lnTo>
                <a:lnTo>
                  <a:pt x="8201770" y="1440459"/>
                </a:lnTo>
                <a:lnTo>
                  <a:pt x="8212870" y="1438750"/>
                </a:lnTo>
                <a:lnTo>
                  <a:pt x="8222261" y="1437043"/>
                </a:lnTo>
                <a:lnTo>
                  <a:pt x="8232507" y="1435335"/>
                </a:lnTo>
                <a:lnTo>
                  <a:pt x="8243178" y="1433628"/>
                </a:lnTo>
                <a:lnTo>
                  <a:pt x="8281170" y="1425518"/>
                </a:lnTo>
                <a:lnTo>
                  <a:pt x="8279464" y="1416126"/>
                </a:lnTo>
                <a:cubicBezTo>
                  <a:pt x="8279179" y="1412711"/>
                  <a:pt x="8278895" y="1409296"/>
                  <a:pt x="8278610" y="1405881"/>
                </a:cubicBezTo>
                <a:cubicBezTo>
                  <a:pt x="8278467" y="1402182"/>
                  <a:pt x="8278325" y="1398482"/>
                  <a:pt x="8278182" y="1394782"/>
                </a:cubicBezTo>
                <a:cubicBezTo>
                  <a:pt x="8278040" y="1390940"/>
                  <a:pt x="8277896" y="1387099"/>
                  <a:pt x="8277756" y="1383256"/>
                </a:cubicBezTo>
                <a:cubicBezTo>
                  <a:pt x="8277470" y="1379556"/>
                  <a:pt x="8277187" y="1375857"/>
                  <a:pt x="8276902" y="1372157"/>
                </a:cubicBezTo>
                <a:cubicBezTo>
                  <a:pt x="8276759" y="1368600"/>
                  <a:pt x="8276617" y="1365043"/>
                  <a:pt x="8276474" y="1361485"/>
                </a:cubicBezTo>
                <a:lnTo>
                  <a:pt x="8275194" y="1351667"/>
                </a:lnTo>
                <a:lnTo>
                  <a:pt x="8273486" y="1343129"/>
                </a:lnTo>
                <a:lnTo>
                  <a:pt x="8270926" y="1333311"/>
                </a:lnTo>
                <a:lnTo>
                  <a:pt x="8269645" y="1324346"/>
                </a:lnTo>
                <a:cubicBezTo>
                  <a:pt x="8269502" y="1321500"/>
                  <a:pt x="8269359" y="1318655"/>
                  <a:pt x="8269217" y="1315808"/>
                </a:cubicBezTo>
                <a:cubicBezTo>
                  <a:pt x="8269075" y="1311681"/>
                  <a:pt x="8268933" y="1307555"/>
                  <a:pt x="8268791" y="1303428"/>
                </a:cubicBezTo>
                <a:cubicBezTo>
                  <a:pt x="8268506" y="1300440"/>
                  <a:pt x="8268224" y="1297453"/>
                  <a:pt x="8267938" y="1294464"/>
                </a:cubicBezTo>
                <a:cubicBezTo>
                  <a:pt x="8267794" y="1290337"/>
                  <a:pt x="8267653" y="1286212"/>
                  <a:pt x="8267510" y="1282084"/>
                </a:cubicBezTo>
                <a:lnTo>
                  <a:pt x="8265376" y="1271413"/>
                </a:lnTo>
                <a:lnTo>
                  <a:pt x="8263666" y="1262447"/>
                </a:lnTo>
                <a:lnTo>
                  <a:pt x="8261961" y="1256472"/>
                </a:lnTo>
                <a:lnTo>
                  <a:pt x="8260681" y="1251349"/>
                </a:lnTo>
                <a:cubicBezTo>
                  <a:pt x="8260538" y="1249784"/>
                  <a:pt x="8260397" y="1248219"/>
                  <a:pt x="8260254" y="1246654"/>
                </a:cubicBezTo>
                <a:lnTo>
                  <a:pt x="8259400" y="1242812"/>
                </a:lnTo>
                <a:lnTo>
                  <a:pt x="8259400" y="1234274"/>
                </a:lnTo>
                <a:lnTo>
                  <a:pt x="8257693" y="1224028"/>
                </a:lnTo>
                <a:lnTo>
                  <a:pt x="8255985" y="1216771"/>
                </a:lnTo>
                <a:lnTo>
                  <a:pt x="8252996" y="1209089"/>
                </a:lnTo>
                <a:lnTo>
                  <a:pt x="8251716" y="1205246"/>
                </a:lnTo>
                <a:lnTo>
                  <a:pt x="8250435" y="1200977"/>
                </a:lnTo>
                <a:lnTo>
                  <a:pt x="8249581" y="1195427"/>
                </a:lnTo>
                <a:lnTo>
                  <a:pt x="8248727" y="1188598"/>
                </a:lnTo>
                <a:lnTo>
                  <a:pt x="8248728" y="1182621"/>
                </a:lnTo>
                <a:lnTo>
                  <a:pt x="8248727" y="1178352"/>
                </a:lnTo>
                <a:cubicBezTo>
                  <a:pt x="8248585" y="1177072"/>
                  <a:pt x="8248443" y="1175790"/>
                  <a:pt x="8248300" y="1174510"/>
                </a:cubicBezTo>
                <a:lnTo>
                  <a:pt x="8247022" y="1168107"/>
                </a:lnTo>
                <a:lnTo>
                  <a:pt x="8238483" y="1131821"/>
                </a:lnTo>
                <a:lnTo>
                  <a:pt x="8236775" y="1121576"/>
                </a:lnTo>
                <a:lnTo>
                  <a:pt x="8235068" y="1114320"/>
                </a:lnTo>
                <a:lnTo>
                  <a:pt x="8232079" y="1106636"/>
                </a:lnTo>
                <a:lnTo>
                  <a:pt x="8229518" y="1097243"/>
                </a:lnTo>
                <a:lnTo>
                  <a:pt x="8227811" y="1089560"/>
                </a:lnTo>
                <a:lnTo>
                  <a:pt x="8226956" y="1086999"/>
                </a:lnTo>
                <a:lnTo>
                  <a:pt x="8226104" y="1084865"/>
                </a:lnTo>
                <a:lnTo>
                  <a:pt x="8223968" y="1080595"/>
                </a:lnTo>
                <a:lnTo>
                  <a:pt x="8222261" y="1074619"/>
                </a:lnTo>
                <a:cubicBezTo>
                  <a:pt x="8222117" y="1073481"/>
                  <a:pt x="8221976" y="1072343"/>
                  <a:pt x="8221833" y="1071204"/>
                </a:cubicBezTo>
                <a:lnTo>
                  <a:pt x="8220979" y="1067789"/>
                </a:lnTo>
                <a:lnTo>
                  <a:pt x="8220554" y="1061813"/>
                </a:lnTo>
                <a:lnTo>
                  <a:pt x="8218847" y="1051994"/>
                </a:lnTo>
                <a:lnTo>
                  <a:pt x="8215857" y="1045165"/>
                </a:lnTo>
                <a:lnTo>
                  <a:pt x="8213296" y="1037908"/>
                </a:lnTo>
                <a:lnTo>
                  <a:pt x="8210734" y="1026808"/>
                </a:lnTo>
                <a:lnTo>
                  <a:pt x="8209882" y="1019978"/>
                </a:lnTo>
                <a:lnTo>
                  <a:pt x="8209027" y="1017844"/>
                </a:lnTo>
                <a:lnTo>
                  <a:pt x="8207746" y="1015709"/>
                </a:lnTo>
                <a:lnTo>
                  <a:pt x="8205612" y="1010586"/>
                </a:lnTo>
                <a:lnTo>
                  <a:pt x="8203051" y="1001622"/>
                </a:lnTo>
                <a:lnTo>
                  <a:pt x="8201343" y="992658"/>
                </a:lnTo>
                <a:lnTo>
                  <a:pt x="8199637" y="984974"/>
                </a:lnTo>
                <a:lnTo>
                  <a:pt x="8198355" y="983267"/>
                </a:lnTo>
                <a:lnTo>
                  <a:pt x="8197075" y="981131"/>
                </a:lnTo>
                <a:lnTo>
                  <a:pt x="8195368" y="976436"/>
                </a:lnTo>
                <a:lnTo>
                  <a:pt x="8193660" y="966618"/>
                </a:lnTo>
                <a:lnTo>
                  <a:pt x="8191524" y="957225"/>
                </a:lnTo>
                <a:lnTo>
                  <a:pt x="8189817" y="950823"/>
                </a:lnTo>
                <a:lnTo>
                  <a:pt x="8188536" y="949115"/>
                </a:lnTo>
                <a:lnTo>
                  <a:pt x="8186830" y="946981"/>
                </a:lnTo>
                <a:lnTo>
                  <a:pt x="8185122" y="942286"/>
                </a:lnTo>
                <a:lnTo>
                  <a:pt x="8183415" y="932467"/>
                </a:lnTo>
                <a:lnTo>
                  <a:pt x="8182133" y="923076"/>
                </a:lnTo>
                <a:lnTo>
                  <a:pt x="8180427" y="917526"/>
                </a:lnTo>
                <a:lnTo>
                  <a:pt x="8179145" y="915391"/>
                </a:lnTo>
                <a:lnTo>
                  <a:pt x="8177864" y="912831"/>
                </a:lnTo>
                <a:lnTo>
                  <a:pt x="8175303" y="907281"/>
                </a:lnTo>
                <a:lnTo>
                  <a:pt x="8173596" y="898317"/>
                </a:lnTo>
                <a:lnTo>
                  <a:pt x="8172315" y="888925"/>
                </a:lnTo>
                <a:lnTo>
                  <a:pt x="8170180" y="883376"/>
                </a:lnTo>
                <a:lnTo>
                  <a:pt x="8168901" y="880815"/>
                </a:lnTo>
                <a:lnTo>
                  <a:pt x="8167619" y="878680"/>
                </a:lnTo>
                <a:lnTo>
                  <a:pt x="8165911" y="873131"/>
                </a:lnTo>
                <a:lnTo>
                  <a:pt x="8164631" y="863740"/>
                </a:lnTo>
                <a:lnTo>
                  <a:pt x="8162923" y="853920"/>
                </a:lnTo>
                <a:lnTo>
                  <a:pt x="8161643" y="850506"/>
                </a:lnTo>
                <a:lnTo>
                  <a:pt x="8161216" y="850079"/>
                </a:lnTo>
                <a:lnTo>
                  <a:pt x="8159082" y="846664"/>
                </a:lnTo>
                <a:lnTo>
                  <a:pt x="8156947" y="840260"/>
                </a:lnTo>
                <a:lnTo>
                  <a:pt x="8156093" y="834285"/>
                </a:lnTo>
                <a:lnTo>
                  <a:pt x="8155240" y="828734"/>
                </a:lnTo>
                <a:lnTo>
                  <a:pt x="8153107" y="821904"/>
                </a:lnTo>
                <a:lnTo>
                  <a:pt x="8151397" y="818063"/>
                </a:lnTo>
                <a:lnTo>
                  <a:pt x="8149690" y="815928"/>
                </a:lnTo>
                <a:lnTo>
                  <a:pt x="8147982" y="812512"/>
                </a:lnTo>
                <a:lnTo>
                  <a:pt x="8146702" y="806964"/>
                </a:lnTo>
                <a:lnTo>
                  <a:pt x="8145422" y="800988"/>
                </a:lnTo>
                <a:lnTo>
                  <a:pt x="8145423" y="796718"/>
                </a:lnTo>
                <a:lnTo>
                  <a:pt x="8145422" y="793304"/>
                </a:lnTo>
                <a:lnTo>
                  <a:pt x="8142860" y="787754"/>
                </a:lnTo>
                <a:lnTo>
                  <a:pt x="8135175" y="762568"/>
                </a:lnTo>
                <a:lnTo>
                  <a:pt x="8134750" y="757872"/>
                </a:lnTo>
                <a:lnTo>
                  <a:pt x="8133042" y="754457"/>
                </a:lnTo>
                <a:lnTo>
                  <a:pt x="8117247" y="703658"/>
                </a:lnTo>
                <a:lnTo>
                  <a:pt x="8114687" y="697681"/>
                </a:lnTo>
                <a:lnTo>
                  <a:pt x="8112978" y="695121"/>
                </a:lnTo>
                <a:lnTo>
                  <a:pt x="8111698" y="692986"/>
                </a:lnTo>
                <a:lnTo>
                  <a:pt x="8109991" y="688717"/>
                </a:lnTo>
                <a:lnTo>
                  <a:pt x="8105296" y="671641"/>
                </a:lnTo>
                <a:lnTo>
                  <a:pt x="8102733" y="667799"/>
                </a:lnTo>
                <a:lnTo>
                  <a:pt x="8101453" y="665666"/>
                </a:lnTo>
                <a:lnTo>
                  <a:pt x="8100598" y="662676"/>
                </a:lnTo>
                <a:lnTo>
                  <a:pt x="8098465" y="656700"/>
                </a:lnTo>
                <a:lnTo>
                  <a:pt x="8098038" y="655419"/>
                </a:lnTo>
                <a:lnTo>
                  <a:pt x="8098037" y="654139"/>
                </a:lnTo>
                <a:lnTo>
                  <a:pt x="8098037" y="653286"/>
                </a:lnTo>
                <a:lnTo>
                  <a:pt x="8097612" y="652004"/>
                </a:lnTo>
                <a:lnTo>
                  <a:pt x="8086511" y="623830"/>
                </a:lnTo>
                <a:lnTo>
                  <a:pt x="8084804" y="619989"/>
                </a:lnTo>
                <a:lnTo>
                  <a:pt x="8083097" y="617000"/>
                </a:lnTo>
                <a:lnTo>
                  <a:pt x="8082242" y="615721"/>
                </a:lnTo>
                <a:lnTo>
                  <a:pt x="8082243" y="614865"/>
                </a:lnTo>
                <a:lnTo>
                  <a:pt x="8054923" y="544003"/>
                </a:lnTo>
                <a:lnTo>
                  <a:pt x="8054069" y="543149"/>
                </a:lnTo>
                <a:lnTo>
                  <a:pt x="8053642" y="541869"/>
                </a:lnTo>
                <a:lnTo>
                  <a:pt x="8033151" y="488508"/>
                </a:lnTo>
                <a:lnTo>
                  <a:pt x="8030590" y="483385"/>
                </a:lnTo>
                <a:lnTo>
                  <a:pt x="8028456" y="479116"/>
                </a:lnTo>
                <a:lnTo>
                  <a:pt x="8025893" y="474421"/>
                </a:lnTo>
                <a:lnTo>
                  <a:pt x="8023334" y="467591"/>
                </a:lnTo>
                <a:lnTo>
                  <a:pt x="8020346" y="457346"/>
                </a:lnTo>
                <a:lnTo>
                  <a:pt x="8015650" y="447101"/>
                </a:lnTo>
                <a:lnTo>
                  <a:pt x="8011381" y="437282"/>
                </a:lnTo>
                <a:lnTo>
                  <a:pt x="8007112" y="427037"/>
                </a:lnTo>
                <a:lnTo>
                  <a:pt x="8005404" y="420207"/>
                </a:lnTo>
                <a:lnTo>
                  <a:pt x="8003269" y="412950"/>
                </a:lnTo>
                <a:lnTo>
                  <a:pt x="8001989" y="409962"/>
                </a:lnTo>
                <a:lnTo>
                  <a:pt x="8000709" y="408681"/>
                </a:lnTo>
                <a:lnTo>
                  <a:pt x="7998148" y="405265"/>
                </a:lnTo>
                <a:lnTo>
                  <a:pt x="7994306" y="390325"/>
                </a:lnTo>
                <a:lnTo>
                  <a:pt x="7991743" y="386057"/>
                </a:lnTo>
                <a:lnTo>
                  <a:pt x="7990464" y="383495"/>
                </a:lnTo>
                <a:lnTo>
                  <a:pt x="7988756" y="380080"/>
                </a:lnTo>
                <a:lnTo>
                  <a:pt x="7986195" y="374104"/>
                </a:lnTo>
                <a:lnTo>
                  <a:pt x="7984914" y="369408"/>
                </a:lnTo>
                <a:lnTo>
                  <a:pt x="7983208" y="365993"/>
                </a:lnTo>
                <a:lnTo>
                  <a:pt x="7974242" y="342087"/>
                </a:lnTo>
                <a:lnTo>
                  <a:pt x="7969973" y="334404"/>
                </a:lnTo>
                <a:lnTo>
                  <a:pt x="7968266" y="330135"/>
                </a:lnTo>
                <a:lnTo>
                  <a:pt x="7968266" y="328428"/>
                </a:lnTo>
                <a:cubicBezTo>
                  <a:pt x="7968407" y="327715"/>
                  <a:pt x="7968551" y="327004"/>
                  <a:pt x="7968692" y="326292"/>
                </a:cubicBezTo>
                <a:lnTo>
                  <a:pt x="7970826" y="322877"/>
                </a:lnTo>
                <a:lnTo>
                  <a:pt x="7972961" y="318181"/>
                </a:lnTo>
                <a:lnTo>
                  <a:pt x="7985768" y="298118"/>
                </a:lnTo>
                <a:lnTo>
                  <a:pt x="7987476" y="294704"/>
                </a:lnTo>
                <a:lnTo>
                  <a:pt x="7988755" y="293423"/>
                </a:lnTo>
                <a:lnTo>
                  <a:pt x="7990036" y="292142"/>
                </a:lnTo>
                <a:lnTo>
                  <a:pt x="7993024" y="288726"/>
                </a:lnTo>
                <a:lnTo>
                  <a:pt x="8001136" y="281897"/>
                </a:lnTo>
                <a:lnTo>
                  <a:pt x="8001988" y="281043"/>
                </a:lnTo>
                <a:lnTo>
                  <a:pt x="8002417" y="280616"/>
                </a:lnTo>
                <a:lnTo>
                  <a:pt x="8071998" y="228537"/>
                </a:lnTo>
                <a:lnTo>
                  <a:pt x="8087366" y="219145"/>
                </a:lnTo>
                <a:lnTo>
                  <a:pt x="8102307" y="210607"/>
                </a:lnTo>
                <a:lnTo>
                  <a:pt x="8117248" y="203777"/>
                </a:lnTo>
                <a:lnTo>
                  <a:pt x="8133042" y="197801"/>
                </a:lnTo>
                <a:lnTo>
                  <a:pt x="8149264" y="193105"/>
                </a:lnTo>
                <a:lnTo>
                  <a:pt x="8164631" y="188409"/>
                </a:lnTo>
                <a:lnTo>
                  <a:pt x="8181707" y="184141"/>
                </a:lnTo>
                <a:lnTo>
                  <a:pt x="8197502" y="179871"/>
                </a:lnTo>
                <a:lnTo>
                  <a:pt x="8213723" y="176457"/>
                </a:lnTo>
                <a:lnTo>
                  <a:pt x="8226956" y="173895"/>
                </a:lnTo>
                <a:lnTo>
                  <a:pt x="8238483" y="171761"/>
                </a:lnTo>
                <a:lnTo>
                  <a:pt x="8249581" y="170479"/>
                </a:lnTo>
                <a:lnTo>
                  <a:pt x="8260254" y="168346"/>
                </a:lnTo>
                <a:lnTo>
                  <a:pt x="8271778" y="167066"/>
                </a:lnTo>
                <a:lnTo>
                  <a:pt x="8285013" y="164931"/>
                </a:lnTo>
                <a:lnTo>
                  <a:pt x="8300381" y="162796"/>
                </a:lnTo>
                <a:lnTo>
                  <a:pt x="8326847" y="158954"/>
                </a:lnTo>
                <a:lnTo>
                  <a:pt x="8354596" y="155540"/>
                </a:lnTo>
                <a:lnTo>
                  <a:pt x="8381915" y="153405"/>
                </a:lnTo>
                <a:lnTo>
                  <a:pt x="8410944" y="151271"/>
                </a:lnTo>
                <a:lnTo>
                  <a:pt x="8439970" y="150844"/>
                </a:lnTo>
                <a:lnTo>
                  <a:pt x="8468573" y="150844"/>
                </a:lnTo>
                <a:lnTo>
                  <a:pt x="8497602" y="151271"/>
                </a:lnTo>
                <a:lnTo>
                  <a:pt x="8527056" y="152552"/>
                </a:lnTo>
                <a:lnTo>
                  <a:pt x="8584684" y="155540"/>
                </a:lnTo>
                <a:lnTo>
                  <a:pt x="8600053" y="155539"/>
                </a:lnTo>
                <a:lnTo>
                  <a:pt x="8614141" y="155966"/>
                </a:lnTo>
                <a:lnTo>
                  <a:pt x="8627373" y="156820"/>
                </a:lnTo>
                <a:lnTo>
                  <a:pt x="8641460" y="158100"/>
                </a:lnTo>
                <a:lnTo>
                  <a:pt x="8913811" y="188410"/>
                </a:lnTo>
                <a:lnTo>
                  <a:pt x="8944975" y="193531"/>
                </a:lnTo>
                <a:lnTo>
                  <a:pt x="8976137" y="199082"/>
                </a:lnTo>
                <a:lnTo>
                  <a:pt x="9007300" y="205911"/>
                </a:lnTo>
                <a:lnTo>
                  <a:pt x="9038461" y="212743"/>
                </a:lnTo>
                <a:lnTo>
                  <a:pt x="9069198" y="220853"/>
                </a:lnTo>
                <a:lnTo>
                  <a:pt x="9100360" y="228537"/>
                </a:lnTo>
                <a:lnTo>
                  <a:pt x="9131096" y="236647"/>
                </a:lnTo>
                <a:lnTo>
                  <a:pt x="9161831" y="245612"/>
                </a:lnTo>
                <a:lnTo>
                  <a:pt x="9185310" y="252441"/>
                </a:lnTo>
                <a:lnTo>
                  <a:pt x="9208362" y="259272"/>
                </a:lnTo>
                <a:lnTo>
                  <a:pt x="9231840" y="266956"/>
                </a:lnTo>
                <a:lnTo>
                  <a:pt x="9255318" y="274213"/>
                </a:lnTo>
                <a:lnTo>
                  <a:pt x="9278798" y="281897"/>
                </a:lnTo>
                <a:lnTo>
                  <a:pt x="9301850" y="290007"/>
                </a:lnTo>
                <a:lnTo>
                  <a:pt x="9324901" y="298117"/>
                </a:lnTo>
                <a:lnTo>
                  <a:pt x="9347953" y="306229"/>
                </a:lnTo>
                <a:lnTo>
                  <a:pt x="9381676" y="318609"/>
                </a:lnTo>
                <a:lnTo>
                  <a:pt x="9414547" y="330988"/>
                </a:lnTo>
                <a:lnTo>
                  <a:pt x="9447416" y="343795"/>
                </a:lnTo>
                <a:lnTo>
                  <a:pt x="9480714" y="357028"/>
                </a:lnTo>
                <a:lnTo>
                  <a:pt x="9513584" y="370688"/>
                </a:lnTo>
                <a:lnTo>
                  <a:pt x="9546026" y="384776"/>
                </a:lnTo>
                <a:lnTo>
                  <a:pt x="9578470" y="399717"/>
                </a:lnTo>
                <a:lnTo>
                  <a:pt x="9610487" y="415512"/>
                </a:lnTo>
                <a:lnTo>
                  <a:pt x="9634391" y="427038"/>
                </a:lnTo>
                <a:lnTo>
                  <a:pt x="9654881" y="438136"/>
                </a:lnTo>
                <a:lnTo>
                  <a:pt x="9674518" y="447528"/>
                </a:lnTo>
                <a:lnTo>
                  <a:pt x="9692875" y="457346"/>
                </a:lnTo>
                <a:lnTo>
                  <a:pt x="9711231" y="466737"/>
                </a:lnTo>
                <a:lnTo>
                  <a:pt x="9730441" y="476983"/>
                </a:lnTo>
                <a:lnTo>
                  <a:pt x="9750931" y="489362"/>
                </a:lnTo>
                <a:lnTo>
                  <a:pt x="9774408" y="503022"/>
                </a:lnTo>
                <a:lnTo>
                  <a:pt x="9793619" y="514122"/>
                </a:lnTo>
                <a:lnTo>
                  <a:pt x="9813256" y="524793"/>
                </a:lnTo>
                <a:lnTo>
                  <a:pt x="9832037" y="536319"/>
                </a:lnTo>
                <a:lnTo>
                  <a:pt x="9851248" y="548698"/>
                </a:lnTo>
                <a:lnTo>
                  <a:pt x="9984436" y="637065"/>
                </a:lnTo>
                <a:lnTo>
                  <a:pt x="9988705" y="640479"/>
                </a:lnTo>
                <a:lnTo>
                  <a:pt x="9992972" y="643894"/>
                </a:lnTo>
                <a:lnTo>
                  <a:pt x="9997668" y="647309"/>
                </a:lnTo>
                <a:lnTo>
                  <a:pt x="10002793" y="650724"/>
                </a:lnTo>
                <a:lnTo>
                  <a:pt x="10111220" y="731832"/>
                </a:lnTo>
                <a:lnTo>
                  <a:pt x="10112927" y="733112"/>
                </a:lnTo>
                <a:lnTo>
                  <a:pt x="10114208" y="734393"/>
                </a:lnTo>
                <a:lnTo>
                  <a:pt x="10331919" y="931186"/>
                </a:lnTo>
                <a:lnTo>
                  <a:pt x="10334052" y="933322"/>
                </a:lnTo>
                <a:lnTo>
                  <a:pt x="10335760" y="935455"/>
                </a:lnTo>
                <a:lnTo>
                  <a:pt x="10379730" y="979852"/>
                </a:lnTo>
                <a:lnTo>
                  <a:pt x="10381438" y="981558"/>
                </a:lnTo>
                <a:lnTo>
                  <a:pt x="10383997" y="983267"/>
                </a:lnTo>
                <a:lnTo>
                  <a:pt x="10405770" y="1007172"/>
                </a:lnTo>
                <a:lnTo>
                  <a:pt x="10407477" y="1008879"/>
                </a:lnTo>
                <a:lnTo>
                  <a:pt x="10409184" y="1011014"/>
                </a:lnTo>
                <a:lnTo>
                  <a:pt x="10517186" y="1150604"/>
                </a:lnTo>
                <a:lnTo>
                  <a:pt x="10521029" y="1154446"/>
                </a:lnTo>
                <a:lnTo>
                  <a:pt x="10524016" y="1159997"/>
                </a:lnTo>
                <a:lnTo>
                  <a:pt x="10555178" y="1201831"/>
                </a:lnTo>
                <a:lnTo>
                  <a:pt x="10556886" y="1203538"/>
                </a:lnTo>
                <a:lnTo>
                  <a:pt x="10558594" y="1206526"/>
                </a:lnTo>
                <a:lnTo>
                  <a:pt x="10569692" y="1222321"/>
                </a:lnTo>
                <a:lnTo>
                  <a:pt x="10570120" y="1222749"/>
                </a:lnTo>
                <a:lnTo>
                  <a:pt x="10570119" y="1224029"/>
                </a:lnTo>
                <a:lnTo>
                  <a:pt x="10570974" y="1224882"/>
                </a:lnTo>
                <a:lnTo>
                  <a:pt x="10571400" y="1225737"/>
                </a:lnTo>
                <a:lnTo>
                  <a:pt x="10593598" y="1256898"/>
                </a:lnTo>
                <a:lnTo>
                  <a:pt x="10594025" y="1257752"/>
                </a:lnTo>
                <a:lnTo>
                  <a:pt x="10594878" y="1259033"/>
                </a:lnTo>
                <a:lnTo>
                  <a:pt x="10618358" y="1291904"/>
                </a:lnTo>
                <a:lnTo>
                  <a:pt x="10620492" y="1294464"/>
                </a:lnTo>
                <a:lnTo>
                  <a:pt x="10621346" y="1295746"/>
                </a:lnTo>
                <a:lnTo>
                  <a:pt x="10622626" y="1296599"/>
                </a:lnTo>
                <a:lnTo>
                  <a:pt x="10626041" y="1297453"/>
                </a:lnTo>
                <a:lnTo>
                  <a:pt x="10626041" y="1304710"/>
                </a:lnTo>
                <a:lnTo>
                  <a:pt x="10624762" y="1308978"/>
                </a:lnTo>
                <a:lnTo>
                  <a:pt x="10624334" y="1309405"/>
                </a:lnTo>
                <a:lnTo>
                  <a:pt x="10622625" y="1310686"/>
                </a:lnTo>
                <a:lnTo>
                  <a:pt x="10620065" y="1311539"/>
                </a:lnTo>
                <a:lnTo>
                  <a:pt x="10617077" y="1312820"/>
                </a:lnTo>
                <a:lnTo>
                  <a:pt x="10608540" y="1315808"/>
                </a:lnTo>
                <a:lnTo>
                  <a:pt x="10599575" y="1318370"/>
                </a:lnTo>
                <a:lnTo>
                  <a:pt x="10500538" y="1353802"/>
                </a:lnTo>
                <a:lnTo>
                  <a:pt x="10456141" y="1368314"/>
                </a:lnTo>
                <a:lnTo>
                  <a:pt x="10411746" y="1381121"/>
                </a:lnTo>
                <a:lnTo>
                  <a:pt x="10366496" y="1392648"/>
                </a:lnTo>
                <a:lnTo>
                  <a:pt x="10321674" y="1404600"/>
                </a:lnTo>
                <a:lnTo>
                  <a:pt x="10275997" y="1414846"/>
                </a:lnTo>
                <a:lnTo>
                  <a:pt x="10230321" y="1424236"/>
                </a:lnTo>
                <a:lnTo>
                  <a:pt x="10185071" y="1433628"/>
                </a:lnTo>
                <a:lnTo>
                  <a:pt x="10139394" y="1442166"/>
                </a:lnTo>
                <a:lnTo>
                  <a:pt x="10092864" y="1451557"/>
                </a:lnTo>
                <a:lnTo>
                  <a:pt x="10045053" y="1460523"/>
                </a:lnTo>
                <a:lnTo>
                  <a:pt x="9998523" y="1469487"/>
                </a:lnTo>
                <a:lnTo>
                  <a:pt x="9951138" y="1478025"/>
                </a:lnTo>
                <a:lnTo>
                  <a:pt x="9903328" y="1486989"/>
                </a:lnTo>
                <a:lnTo>
                  <a:pt x="9856798" y="1495100"/>
                </a:lnTo>
                <a:lnTo>
                  <a:pt x="9808987" y="1503636"/>
                </a:lnTo>
                <a:lnTo>
                  <a:pt x="9761603" y="1510894"/>
                </a:lnTo>
                <a:lnTo>
                  <a:pt x="9738977" y="1515163"/>
                </a:lnTo>
                <a:lnTo>
                  <a:pt x="9701839" y="1521139"/>
                </a:lnTo>
                <a:lnTo>
                  <a:pt x="9654881" y="1528824"/>
                </a:lnTo>
                <a:lnTo>
                  <a:pt x="9603229" y="1537787"/>
                </a:lnTo>
                <a:lnTo>
                  <a:pt x="9552857" y="1545898"/>
                </a:lnTo>
                <a:lnTo>
                  <a:pt x="9508460" y="1552729"/>
                </a:lnTo>
                <a:lnTo>
                  <a:pt x="9473882" y="1557424"/>
                </a:lnTo>
                <a:lnTo>
                  <a:pt x="9455955" y="1559559"/>
                </a:lnTo>
                <a:lnTo>
                  <a:pt x="9461503" y="1565109"/>
                </a:lnTo>
                <a:lnTo>
                  <a:pt x="9470467" y="1573219"/>
                </a:lnTo>
                <a:lnTo>
                  <a:pt x="9482420" y="1582184"/>
                </a:lnTo>
                <a:lnTo>
                  <a:pt x="9495654" y="1591575"/>
                </a:lnTo>
                <a:lnTo>
                  <a:pt x="9522548" y="1610785"/>
                </a:lnTo>
                <a:lnTo>
                  <a:pt x="9540904" y="1622311"/>
                </a:lnTo>
                <a:lnTo>
                  <a:pt x="9631403" y="1676098"/>
                </a:lnTo>
                <a:lnTo>
                  <a:pt x="9643356" y="1682501"/>
                </a:lnTo>
                <a:lnTo>
                  <a:pt x="9655308" y="1688478"/>
                </a:lnTo>
                <a:lnTo>
                  <a:pt x="9667260" y="1694027"/>
                </a:lnTo>
                <a:lnTo>
                  <a:pt x="9680067" y="1700857"/>
                </a:lnTo>
                <a:lnTo>
                  <a:pt x="9699278" y="1710249"/>
                </a:lnTo>
                <a:lnTo>
                  <a:pt x="9717205" y="1719213"/>
                </a:lnTo>
                <a:lnTo>
                  <a:pt x="9735990" y="1727324"/>
                </a:lnTo>
                <a:lnTo>
                  <a:pt x="9755626" y="1734154"/>
                </a:lnTo>
                <a:lnTo>
                  <a:pt x="9832038" y="1764463"/>
                </a:lnTo>
                <a:lnTo>
                  <a:pt x="9845698" y="1769158"/>
                </a:lnTo>
                <a:lnTo>
                  <a:pt x="9858504" y="1773855"/>
                </a:lnTo>
                <a:lnTo>
                  <a:pt x="9872164" y="1778124"/>
                </a:lnTo>
                <a:lnTo>
                  <a:pt x="9886252" y="1782819"/>
                </a:lnTo>
                <a:lnTo>
                  <a:pt x="9906316" y="1789649"/>
                </a:lnTo>
                <a:lnTo>
                  <a:pt x="9926805" y="1796479"/>
                </a:lnTo>
                <a:lnTo>
                  <a:pt x="9947297" y="1803309"/>
                </a:lnTo>
                <a:lnTo>
                  <a:pt x="9967359" y="1810139"/>
                </a:lnTo>
                <a:lnTo>
                  <a:pt x="9987424" y="1816116"/>
                </a:lnTo>
                <a:lnTo>
                  <a:pt x="10007488" y="1822945"/>
                </a:lnTo>
                <a:lnTo>
                  <a:pt x="10027977" y="1829349"/>
                </a:lnTo>
                <a:lnTo>
                  <a:pt x="10047614" y="1835325"/>
                </a:lnTo>
                <a:lnTo>
                  <a:pt x="10064263" y="1839594"/>
                </a:lnTo>
                <a:lnTo>
                  <a:pt x="10091582" y="1846851"/>
                </a:lnTo>
                <a:lnTo>
                  <a:pt x="10126161" y="1856669"/>
                </a:lnTo>
                <a:lnTo>
                  <a:pt x="10164154" y="1866915"/>
                </a:lnTo>
                <a:lnTo>
                  <a:pt x="10202147" y="1876306"/>
                </a:lnTo>
                <a:lnTo>
                  <a:pt x="10235016" y="1884417"/>
                </a:lnTo>
                <a:lnTo>
                  <a:pt x="10259775" y="1890820"/>
                </a:lnTo>
                <a:lnTo>
                  <a:pt x="10273008" y="1892527"/>
                </a:lnTo>
                <a:lnTo>
                  <a:pt x="10272155" y="1897651"/>
                </a:lnTo>
                <a:lnTo>
                  <a:pt x="10270448" y="1902346"/>
                </a:lnTo>
                <a:lnTo>
                  <a:pt x="10268741" y="1906189"/>
                </a:lnTo>
                <a:lnTo>
                  <a:pt x="10267032" y="1910457"/>
                </a:lnTo>
                <a:lnTo>
                  <a:pt x="10261484" y="1918141"/>
                </a:lnTo>
                <a:lnTo>
                  <a:pt x="10255933" y="1924970"/>
                </a:lnTo>
                <a:lnTo>
                  <a:pt x="10152627" y="2063281"/>
                </a:lnTo>
                <a:lnTo>
                  <a:pt x="10152201" y="2064135"/>
                </a:lnTo>
                <a:lnTo>
                  <a:pt x="10151347" y="2064989"/>
                </a:lnTo>
                <a:lnTo>
                  <a:pt x="10121465" y="2102554"/>
                </a:lnTo>
                <a:lnTo>
                  <a:pt x="10121038" y="2104263"/>
                </a:lnTo>
                <a:lnTo>
                  <a:pt x="10119757" y="2105969"/>
                </a:lnTo>
                <a:lnTo>
                  <a:pt x="10109939" y="2117923"/>
                </a:lnTo>
                <a:lnTo>
                  <a:pt x="10099267" y="2129875"/>
                </a:lnTo>
                <a:lnTo>
                  <a:pt x="10088595" y="2140548"/>
                </a:lnTo>
                <a:lnTo>
                  <a:pt x="10077496" y="2152073"/>
                </a:lnTo>
                <a:lnTo>
                  <a:pt x="10010903" y="2222082"/>
                </a:lnTo>
                <a:lnTo>
                  <a:pt x="10009195" y="2224643"/>
                </a:lnTo>
                <a:lnTo>
                  <a:pt x="10006207" y="2227205"/>
                </a:lnTo>
                <a:lnTo>
                  <a:pt x="9992547" y="2240438"/>
                </a:lnTo>
                <a:lnTo>
                  <a:pt x="9991693" y="2240865"/>
                </a:lnTo>
                <a:lnTo>
                  <a:pt x="9991266" y="2241718"/>
                </a:lnTo>
                <a:lnTo>
                  <a:pt x="9976750" y="2256660"/>
                </a:lnTo>
                <a:lnTo>
                  <a:pt x="9974190" y="2259220"/>
                </a:lnTo>
                <a:lnTo>
                  <a:pt x="9971202" y="2262209"/>
                </a:lnTo>
                <a:lnTo>
                  <a:pt x="9763737" y="2441928"/>
                </a:lnTo>
                <a:lnTo>
                  <a:pt x="9750931" y="2451318"/>
                </a:lnTo>
                <a:lnTo>
                  <a:pt x="9737269" y="2460710"/>
                </a:lnTo>
                <a:lnTo>
                  <a:pt x="9723183" y="2470528"/>
                </a:lnTo>
                <a:lnTo>
                  <a:pt x="9709950" y="2480773"/>
                </a:lnTo>
                <a:lnTo>
                  <a:pt x="9703546" y="2486322"/>
                </a:lnTo>
                <a:lnTo>
                  <a:pt x="9696716" y="2490164"/>
                </a:lnTo>
                <a:lnTo>
                  <a:pt x="9690740" y="2494434"/>
                </a:lnTo>
                <a:lnTo>
                  <a:pt x="9684335" y="2499130"/>
                </a:lnTo>
                <a:lnTo>
                  <a:pt x="9677080" y="2503825"/>
                </a:lnTo>
                <a:lnTo>
                  <a:pt x="9669822" y="2508521"/>
                </a:lnTo>
                <a:lnTo>
                  <a:pt x="9603229" y="2552916"/>
                </a:lnTo>
                <a:lnTo>
                  <a:pt x="9589996" y="2561881"/>
                </a:lnTo>
                <a:lnTo>
                  <a:pt x="9576335" y="2570846"/>
                </a:lnTo>
                <a:lnTo>
                  <a:pt x="9561822" y="2579810"/>
                </a:lnTo>
                <a:lnTo>
                  <a:pt x="9547733" y="2587921"/>
                </a:lnTo>
                <a:lnTo>
                  <a:pt x="9532793" y="2596032"/>
                </a:lnTo>
                <a:lnTo>
                  <a:pt x="9518280" y="2604142"/>
                </a:lnTo>
                <a:lnTo>
                  <a:pt x="9504191" y="2612681"/>
                </a:lnTo>
                <a:lnTo>
                  <a:pt x="9489677" y="2620791"/>
                </a:lnTo>
                <a:lnTo>
                  <a:pt x="9461930" y="2637013"/>
                </a:lnTo>
                <a:lnTo>
                  <a:pt x="9453819" y="2640428"/>
                </a:lnTo>
                <a:lnTo>
                  <a:pt x="9445709" y="2644697"/>
                </a:lnTo>
                <a:lnTo>
                  <a:pt x="9439305" y="2648112"/>
                </a:lnTo>
                <a:lnTo>
                  <a:pt x="9432475" y="2651526"/>
                </a:lnTo>
                <a:lnTo>
                  <a:pt x="9197689" y="2755259"/>
                </a:lnTo>
                <a:lnTo>
                  <a:pt x="9166100" y="2765931"/>
                </a:lnTo>
                <a:lnTo>
                  <a:pt x="9134512" y="2776176"/>
                </a:lnTo>
                <a:lnTo>
                  <a:pt x="9102921" y="2786421"/>
                </a:lnTo>
                <a:lnTo>
                  <a:pt x="9070906" y="2796240"/>
                </a:lnTo>
                <a:lnTo>
                  <a:pt x="9039743" y="2805632"/>
                </a:lnTo>
                <a:lnTo>
                  <a:pt x="9007299" y="2813742"/>
                </a:lnTo>
                <a:lnTo>
                  <a:pt x="8975710" y="2822281"/>
                </a:lnTo>
                <a:lnTo>
                  <a:pt x="8942413" y="2829538"/>
                </a:lnTo>
                <a:lnTo>
                  <a:pt x="8797272" y="2860272"/>
                </a:lnTo>
                <a:lnTo>
                  <a:pt x="8759280" y="2866676"/>
                </a:lnTo>
                <a:lnTo>
                  <a:pt x="8720434" y="2872652"/>
                </a:lnTo>
                <a:lnTo>
                  <a:pt x="8681161" y="2878202"/>
                </a:lnTo>
                <a:lnTo>
                  <a:pt x="8641460" y="2882897"/>
                </a:lnTo>
                <a:lnTo>
                  <a:pt x="8601761" y="2887167"/>
                </a:lnTo>
                <a:lnTo>
                  <a:pt x="8562487" y="2890582"/>
                </a:lnTo>
                <a:lnTo>
                  <a:pt x="8522786" y="2893142"/>
                </a:lnTo>
                <a:lnTo>
                  <a:pt x="8484368" y="2895277"/>
                </a:lnTo>
                <a:lnTo>
                  <a:pt x="8444667" y="2898692"/>
                </a:lnTo>
                <a:lnTo>
                  <a:pt x="8423750" y="2899973"/>
                </a:lnTo>
                <a:lnTo>
                  <a:pt x="8400698" y="2900827"/>
                </a:lnTo>
                <a:lnTo>
                  <a:pt x="8378072" y="2900826"/>
                </a:lnTo>
                <a:lnTo>
                  <a:pt x="8356302" y="2900826"/>
                </a:lnTo>
                <a:lnTo>
                  <a:pt x="8344350" y="2900827"/>
                </a:lnTo>
                <a:lnTo>
                  <a:pt x="8334104" y="2899119"/>
                </a:lnTo>
                <a:lnTo>
                  <a:pt x="8325140" y="2898692"/>
                </a:lnTo>
                <a:lnTo>
                  <a:pt x="8313613" y="2897838"/>
                </a:lnTo>
                <a:lnTo>
                  <a:pt x="8291415" y="2897411"/>
                </a:lnTo>
                <a:lnTo>
                  <a:pt x="8270498" y="2896557"/>
                </a:lnTo>
                <a:lnTo>
                  <a:pt x="8250010" y="2895704"/>
                </a:lnTo>
                <a:lnTo>
                  <a:pt x="8228237" y="2895277"/>
                </a:lnTo>
                <a:lnTo>
                  <a:pt x="8229093" y="2887167"/>
                </a:lnTo>
                <a:lnTo>
                  <a:pt x="8229518" y="2879483"/>
                </a:lnTo>
                <a:cubicBezTo>
                  <a:pt x="8229659" y="2877206"/>
                  <a:pt x="8229801" y="2874929"/>
                  <a:pt x="8229944" y="2872652"/>
                </a:cubicBezTo>
                <a:lnTo>
                  <a:pt x="8231226" y="2866676"/>
                </a:lnTo>
                <a:lnTo>
                  <a:pt x="8234213" y="2854724"/>
                </a:lnTo>
                <a:lnTo>
                  <a:pt x="8237201" y="2842770"/>
                </a:lnTo>
                <a:lnTo>
                  <a:pt x="8238483" y="2835940"/>
                </a:lnTo>
                <a:lnTo>
                  <a:pt x="8239336" y="2829110"/>
                </a:lnTo>
                <a:cubicBezTo>
                  <a:pt x="8239479" y="2826549"/>
                  <a:pt x="8239622" y="2823988"/>
                  <a:pt x="8239764" y="2821426"/>
                </a:cubicBezTo>
                <a:lnTo>
                  <a:pt x="8241043" y="2815449"/>
                </a:lnTo>
                <a:lnTo>
                  <a:pt x="8242750" y="2807766"/>
                </a:lnTo>
                <a:lnTo>
                  <a:pt x="8244032" y="2803496"/>
                </a:lnTo>
                <a:lnTo>
                  <a:pt x="8245739" y="2799655"/>
                </a:lnTo>
                <a:lnTo>
                  <a:pt x="8247447" y="2794105"/>
                </a:lnTo>
                <a:lnTo>
                  <a:pt x="8248728" y="2787275"/>
                </a:lnTo>
                <a:cubicBezTo>
                  <a:pt x="8249011" y="2784714"/>
                  <a:pt x="8249296" y="2782153"/>
                  <a:pt x="8249580" y="2779593"/>
                </a:cubicBezTo>
                <a:lnTo>
                  <a:pt x="8249581" y="2772335"/>
                </a:lnTo>
                <a:lnTo>
                  <a:pt x="8250434" y="2765931"/>
                </a:lnTo>
                <a:lnTo>
                  <a:pt x="8252568" y="2759955"/>
                </a:lnTo>
                <a:lnTo>
                  <a:pt x="8253423" y="2755259"/>
                </a:lnTo>
                <a:lnTo>
                  <a:pt x="8255557" y="2750991"/>
                </a:lnTo>
                <a:lnTo>
                  <a:pt x="8257265" y="2745441"/>
                </a:lnTo>
                <a:lnTo>
                  <a:pt x="8258546" y="2737330"/>
                </a:lnTo>
                <a:lnTo>
                  <a:pt x="8258547" y="2730500"/>
                </a:lnTo>
                <a:lnTo>
                  <a:pt x="8258547" y="2723670"/>
                </a:lnTo>
                <a:lnTo>
                  <a:pt x="8258972" y="2716413"/>
                </a:lnTo>
                <a:lnTo>
                  <a:pt x="8260253" y="2709583"/>
                </a:lnTo>
                <a:lnTo>
                  <a:pt x="8261534" y="2704460"/>
                </a:lnTo>
                <a:lnTo>
                  <a:pt x="8263241" y="2699764"/>
                </a:lnTo>
                <a:lnTo>
                  <a:pt x="8264949" y="2694215"/>
                </a:lnTo>
                <a:lnTo>
                  <a:pt x="8266656" y="2681409"/>
                </a:lnTo>
                <a:lnTo>
                  <a:pt x="8267938" y="2668603"/>
                </a:lnTo>
                <a:lnTo>
                  <a:pt x="8268791" y="2662198"/>
                </a:lnTo>
                <a:lnTo>
                  <a:pt x="8269644" y="2656222"/>
                </a:lnTo>
                <a:lnTo>
                  <a:pt x="8270926" y="2649392"/>
                </a:lnTo>
                <a:lnTo>
                  <a:pt x="8272634" y="2643416"/>
                </a:lnTo>
                <a:lnTo>
                  <a:pt x="8275193" y="2634878"/>
                </a:lnTo>
                <a:cubicBezTo>
                  <a:pt x="8275337" y="2633171"/>
                  <a:pt x="8275478" y="2631463"/>
                  <a:pt x="8275622" y="2629755"/>
                </a:cubicBezTo>
                <a:lnTo>
                  <a:pt x="8275622" y="2622926"/>
                </a:lnTo>
                <a:cubicBezTo>
                  <a:pt x="8275907" y="2619653"/>
                  <a:pt x="8276190" y="2616380"/>
                  <a:pt x="8276474" y="2613107"/>
                </a:cubicBezTo>
                <a:lnTo>
                  <a:pt x="8278610" y="2593471"/>
                </a:lnTo>
                <a:lnTo>
                  <a:pt x="8281598" y="2572126"/>
                </a:lnTo>
                <a:lnTo>
                  <a:pt x="8283732" y="2561881"/>
                </a:lnTo>
                <a:lnTo>
                  <a:pt x="8285012" y="2552490"/>
                </a:lnTo>
                <a:cubicBezTo>
                  <a:pt x="8285298" y="2549500"/>
                  <a:pt x="8285581" y="2546513"/>
                  <a:pt x="8285866" y="2543525"/>
                </a:cubicBezTo>
                <a:lnTo>
                  <a:pt x="8285867" y="2536695"/>
                </a:lnTo>
                <a:cubicBezTo>
                  <a:pt x="8286151" y="2531715"/>
                  <a:pt x="8286435" y="2526735"/>
                  <a:pt x="8286720" y="2521754"/>
                </a:cubicBezTo>
                <a:cubicBezTo>
                  <a:pt x="8286864" y="2517200"/>
                  <a:pt x="8287004" y="2512648"/>
                  <a:pt x="8287148" y="2508094"/>
                </a:cubicBezTo>
                <a:lnTo>
                  <a:pt x="8288855" y="2494860"/>
                </a:lnTo>
                <a:lnTo>
                  <a:pt x="8291415" y="2482908"/>
                </a:lnTo>
                <a:lnTo>
                  <a:pt x="8293124" y="2472662"/>
                </a:lnTo>
                <a:lnTo>
                  <a:pt x="8294832" y="2462844"/>
                </a:lnTo>
                <a:cubicBezTo>
                  <a:pt x="8295117" y="2459430"/>
                  <a:pt x="8295401" y="2456014"/>
                  <a:pt x="8295685" y="2452599"/>
                </a:cubicBezTo>
                <a:lnTo>
                  <a:pt x="8296110" y="2443208"/>
                </a:lnTo>
                <a:lnTo>
                  <a:pt x="8296966" y="2432962"/>
                </a:lnTo>
                <a:cubicBezTo>
                  <a:pt x="8297250" y="2429263"/>
                  <a:pt x="8297535" y="2425562"/>
                  <a:pt x="8297819" y="2421863"/>
                </a:cubicBezTo>
                <a:lnTo>
                  <a:pt x="8299098" y="2411191"/>
                </a:lnTo>
                <a:lnTo>
                  <a:pt x="8301660" y="2400091"/>
                </a:lnTo>
                <a:lnTo>
                  <a:pt x="8302942" y="2394116"/>
                </a:lnTo>
                <a:cubicBezTo>
                  <a:pt x="8303084" y="2392266"/>
                  <a:pt x="8303226" y="2390417"/>
                  <a:pt x="8303369" y="2388567"/>
                </a:cubicBezTo>
                <a:lnTo>
                  <a:pt x="8304223" y="2382163"/>
                </a:lnTo>
                <a:lnTo>
                  <a:pt x="8304649" y="2375333"/>
                </a:lnTo>
                <a:lnTo>
                  <a:pt x="8306356" y="2361245"/>
                </a:lnTo>
                <a:lnTo>
                  <a:pt x="8307211" y="2351428"/>
                </a:lnTo>
                <a:lnTo>
                  <a:pt x="8307637" y="2340756"/>
                </a:lnTo>
                <a:lnTo>
                  <a:pt x="8310626" y="2322400"/>
                </a:lnTo>
                <a:lnTo>
                  <a:pt x="8312333" y="2307885"/>
                </a:lnTo>
                <a:lnTo>
                  <a:pt x="8313614" y="2293372"/>
                </a:lnTo>
                <a:cubicBezTo>
                  <a:pt x="8313756" y="2288391"/>
                  <a:pt x="8313898" y="2283411"/>
                  <a:pt x="8314041" y="2278431"/>
                </a:cubicBezTo>
                <a:lnTo>
                  <a:pt x="8314041" y="2262636"/>
                </a:lnTo>
                <a:lnTo>
                  <a:pt x="8314041" y="2247695"/>
                </a:lnTo>
                <a:lnTo>
                  <a:pt x="8314041" y="2232754"/>
                </a:lnTo>
                <a:cubicBezTo>
                  <a:pt x="8313898" y="2227774"/>
                  <a:pt x="8313756" y="2222793"/>
                  <a:pt x="8313614" y="2217813"/>
                </a:cubicBezTo>
                <a:lnTo>
                  <a:pt x="8313614" y="2202873"/>
                </a:lnTo>
                <a:cubicBezTo>
                  <a:pt x="8313756" y="2193766"/>
                  <a:pt x="8313898" y="2184659"/>
                  <a:pt x="8314041" y="2175552"/>
                </a:cubicBezTo>
                <a:lnTo>
                  <a:pt x="8315320" y="2148231"/>
                </a:lnTo>
                <a:cubicBezTo>
                  <a:pt x="8315748" y="2139124"/>
                  <a:pt x="8316176" y="2130017"/>
                  <a:pt x="8316602" y="2120910"/>
                </a:cubicBezTo>
                <a:lnTo>
                  <a:pt x="8318309" y="2093590"/>
                </a:lnTo>
                <a:cubicBezTo>
                  <a:pt x="8318736" y="2084482"/>
                  <a:pt x="8319164" y="2075376"/>
                  <a:pt x="8319591" y="2066269"/>
                </a:cubicBezTo>
                <a:cubicBezTo>
                  <a:pt x="8320019" y="2057162"/>
                  <a:pt x="8320443" y="2048056"/>
                  <a:pt x="8320871" y="2038949"/>
                </a:cubicBezTo>
                <a:lnTo>
                  <a:pt x="8320445" y="2025290"/>
                </a:lnTo>
                <a:lnTo>
                  <a:pt x="8320444" y="2011628"/>
                </a:lnTo>
                <a:cubicBezTo>
                  <a:pt x="8320160" y="2007075"/>
                  <a:pt x="8319876" y="2002521"/>
                  <a:pt x="8319591" y="1997968"/>
                </a:cubicBezTo>
                <a:lnTo>
                  <a:pt x="8318309" y="1984308"/>
                </a:lnTo>
                <a:lnTo>
                  <a:pt x="8317029" y="1967660"/>
                </a:lnTo>
                <a:lnTo>
                  <a:pt x="8316602" y="1950157"/>
                </a:lnTo>
                <a:lnTo>
                  <a:pt x="8316601" y="1930093"/>
                </a:lnTo>
                <a:lnTo>
                  <a:pt x="8316602" y="1910457"/>
                </a:lnTo>
                <a:cubicBezTo>
                  <a:pt x="8316460" y="1903912"/>
                  <a:pt x="8316317" y="1897366"/>
                  <a:pt x="8316176" y="1890820"/>
                </a:cubicBezTo>
                <a:cubicBezTo>
                  <a:pt x="8315891" y="1884417"/>
                  <a:pt x="8315606" y="1878014"/>
                  <a:pt x="8315321" y="1871610"/>
                </a:cubicBezTo>
                <a:cubicBezTo>
                  <a:pt x="8315179" y="1868622"/>
                  <a:pt x="8315036" y="1865635"/>
                  <a:pt x="8314895" y="1862645"/>
                </a:cubicBezTo>
                <a:lnTo>
                  <a:pt x="8313613" y="1853681"/>
                </a:lnTo>
                <a:lnTo>
                  <a:pt x="8312332" y="1846425"/>
                </a:lnTo>
                <a:lnTo>
                  <a:pt x="8311051" y="1838740"/>
                </a:lnTo>
                <a:lnTo>
                  <a:pt x="8308918" y="1827214"/>
                </a:lnTo>
                <a:lnTo>
                  <a:pt x="8307211" y="1817396"/>
                </a:lnTo>
                <a:lnTo>
                  <a:pt x="8306356" y="1806725"/>
                </a:lnTo>
                <a:lnTo>
                  <a:pt x="8306357" y="1793064"/>
                </a:lnTo>
                <a:lnTo>
                  <a:pt x="8306356" y="1784953"/>
                </a:lnTo>
                <a:cubicBezTo>
                  <a:pt x="8306215" y="1782819"/>
                  <a:pt x="8306071" y="1780685"/>
                  <a:pt x="8305930" y="1778551"/>
                </a:cubicBezTo>
                <a:lnTo>
                  <a:pt x="8305929" y="1775988"/>
                </a:lnTo>
                <a:lnTo>
                  <a:pt x="8305076" y="1773855"/>
                </a:lnTo>
                <a:lnTo>
                  <a:pt x="8304648" y="1772574"/>
                </a:lnTo>
                <a:lnTo>
                  <a:pt x="8303369" y="1771293"/>
                </a:lnTo>
                <a:lnTo>
                  <a:pt x="8302088" y="1770439"/>
                </a:lnTo>
                <a:lnTo>
                  <a:pt x="8300381" y="1769585"/>
                </a:lnTo>
                <a:lnTo>
                  <a:pt x="8298673" y="1769158"/>
                </a:lnTo>
                <a:lnTo>
                  <a:pt x="8296110" y="1769158"/>
                </a:lnTo>
                <a:lnTo>
                  <a:pt x="8290134" y="1769585"/>
                </a:lnTo>
                <a:lnTo>
                  <a:pt x="8282452" y="1771293"/>
                </a:lnTo>
                <a:lnTo>
                  <a:pt x="8271779" y="1773000"/>
                </a:lnTo>
                <a:lnTo>
                  <a:pt x="8260681" y="1773855"/>
                </a:lnTo>
                <a:lnTo>
                  <a:pt x="8250009" y="1773855"/>
                </a:lnTo>
                <a:lnTo>
                  <a:pt x="8238482" y="1773855"/>
                </a:lnTo>
                <a:lnTo>
                  <a:pt x="8215857" y="1773000"/>
                </a:lnTo>
                <a:lnTo>
                  <a:pt x="8193660" y="1773001"/>
                </a:lnTo>
                <a:lnTo>
                  <a:pt x="8182134" y="1773001"/>
                </a:lnTo>
                <a:lnTo>
                  <a:pt x="8172314" y="1774708"/>
                </a:lnTo>
                <a:lnTo>
                  <a:pt x="8162924" y="1775135"/>
                </a:lnTo>
                <a:lnTo>
                  <a:pt x="8150972" y="1775989"/>
                </a:lnTo>
                <a:lnTo>
                  <a:pt x="8060899" y="1775989"/>
                </a:lnTo>
                <a:lnTo>
                  <a:pt x="8048946" y="1775989"/>
                </a:lnTo>
                <a:lnTo>
                  <a:pt x="8038701" y="1777268"/>
                </a:lnTo>
                <a:lnTo>
                  <a:pt x="8028883" y="1778551"/>
                </a:lnTo>
                <a:lnTo>
                  <a:pt x="8018210" y="1778550"/>
                </a:lnTo>
                <a:lnTo>
                  <a:pt x="8006686" y="1778550"/>
                </a:lnTo>
                <a:lnTo>
                  <a:pt x="7996013" y="1778551"/>
                </a:lnTo>
                <a:lnTo>
                  <a:pt x="7984487" y="1778550"/>
                </a:lnTo>
                <a:lnTo>
                  <a:pt x="7972961" y="1778550"/>
                </a:lnTo>
                <a:lnTo>
                  <a:pt x="7961863" y="1778551"/>
                </a:lnTo>
                <a:lnTo>
                  <a:pt x="7950337" y="1778551"/>
                </a:lnTo>
                <a:lnTo>
                  <a:pt x="7939237" y="1778550"/>
                </a:lnTo>
                <a:lnTo>
                  <a:pt x="7928139" y="1778550"/>
                </a:lnTo>
                <a:lnTo>
                  <a:pt x="7840200" y="1781538"/>
                </a:lnTo>
                <a:lnTo>
                  <a:pt x="7829103" y="1781964"/>
                </a:lnTo>
                <a:lnTo>
                  <a:pt x="7818002" y="1781964"/>
                </a:lnTo>
                <a:lnTo>
                  <a:pt x="7806903" y="1781965"/>
                </a:lnTo>
                <a:lnTo>
                  <a:pt x="7795378" y="1781964"/>
                </a:lnTo>
                <a:lnTo>
                  <a:pt x="7783852" y="1781964"/>
                </a:lnTo>
                <a:lnTo>
                  <a:pt x="7772326" y="1781538"/>
                </a:lnTo>
                <a:lnTo>
                  <a:pt x="7761227" y="1781538"/>
                </a:lnTo>
                <a:lnTo>
                  <a:pt x="7750128" y="1781538"/>
                </a:lnTo>
                <a:lnTo>
                  <a:pt x="7726649" y="1781964"/>
                </a:lnTo>
                <a:lnTo>
                  <a:pt x="7705732" y="1782819"/>
                </a:lnTo>
                <a:lnTo>
                  <a:pt x="7684815" y="1784099"/>
                </a:lnTo>
                <a:lnTo>
                  <a:pt x="7662617" y="1784099"/>
                </a:lnTo>
                <a:lnTo>
                  <a:pt x="7639138" y="1784953"/>
                </a:lnTo>
                <a:lnTo>
                  <a:pt x="7616940" y="1784953"/>
                </a:lnTo>
                <a:lnTo>
                  <a:pt x="7594744" y="1785380"/>
                </a:lnTo>
                <a:lnTo>
                  <a:pt x="7572971" y="1786234"/>
                </a:lnTo>
                <a:lnTo>
                  <a:pt x="7551627" y="1786234"/>
                </a:lnTo>
                <a:lnTo>
                  <a:pt x="7529430" y="1786661"/>
                </a:lnTo>
                <a:lnTo>
                  <a:pt x="7510014" y="1786661"/>
                </a:lnTo>
                <a:cubicBezTo>
                  <a:pt x="7510010" y="1787202"/>
                  <a:pt x="7510007" y="1787742"/>
                  <a:pt x="7510004" y="1788283"/>
                </a:cubicBezTo>
                <a:lnTo>
                  <a:pt x="2096803" y="1752923"/>
                </a:lnTo>
                <a:cubicBezTo>
                  <a:pt x="2096867" y="1751926"/>
                  <a:pt x="2096930" y="1750930"/>
                  <a:pt x="2096994" y="1749933"/>
                </a:cubicBezTo>
                <a:lnTo>
                  <a:pt x="2084046" y="1750222"/>
                </a:lnTo>
                <a:lnTo>
                  <a:pt x="2064836" y="1751076"/>
                </a:lnTo>
                <a:lnTo>
                  <a:pt x="2046907" y="1751075"/>
                </a:lnTo>
                <a:lnTo>
                  <a:pt x="2029406" y="1749795"/>
                </a:lnTo>
                <a:lnTo>
                  <a:pt x="2011048" y="1748088"/>
                </a:lnTo>
                <a:lnTo>
                  <a:pt x="1995254" y="1746807"/>
                </a:lnTo>
                <a:lnTo>
                  <a:pt x="1986715" y="1747661"/>
                </a:lnTo>
                <a:lnTo>
                  <a:pt x="1979032" y="1748087"/>
                </a:lnTo>
                <a:lnTo>
                  <a:pt x="1970068" y="1749794"/>
                </a:lnTo>
                <a:lnTo>
                  <a:pt x="1960249" y="1751503"/>
                </a:lnTo>
                <a:lnTo>
                  <a:pt x="1945309" y="1755772"/>
                </a:lnTo>
                <a:lnTo>
                  <a:pt x="1931221" y="1760040"/>
                </a:lnTo>
                <a:lnTo>
                  <a:pt x="1916707" y="1763882"/>
                </a:lnTo>
                <a:lnTo>
                  <a:pt x="1902193" y="1767296"/>
                </a:lnTo>
                <a:lnTo>
                  <a:pt x="1879995" y="1774127"/>
                </a:lnTo>
                <a:lnTo>
                  <a:pt x="1858224" y="1781810"/>
                </a:lnTo>
                <a:lnTo>
                  <a:pt x="1837308" y="1789922"/>
                </a:lnTo>
                <a:lnTo>
                  <a:pt x="1815535" y="1798032"/>
                </a:lnTo>
                <a:lnTo>
                  <a:pt x="1809134" y="1800593"/>
                </a:lnTo>
                <a:lnTo>
                  <a:pt x="1803156" y="1803582"/>
                </a:lnTo>
                <a:lnTo>
                  <a:pt x="1797606" y="1806997"/>
                </a:lnTo>
                <a:lnTo>
                  <a:pt x="1791631" y="1810412"/>
                </a:lnTo>
                <a:lnTo>
                  <a:pt x="1773702" y="1821083"/>
                </a:lnTo>
                <a:lnTo>
                  <a:pt x="1754918" y="1832183"/>
                </a:lnTo>
                <a:lnTo>
                  <a:pt x="1736563" y="1843709"/>
                </a:lnTo>
                <a:lnTo>
                  <a:pt x="1719059" y="1856088"/>
                </a:lnTo>
                <a:lnTo>
                  <a:pt x="1673811" y="1887678"/>
                </a:lnTo>
                <a:lnTo>
                  <a:pt x="1558125" y="1997387"/>
                </a:lnTo>
                <a:lnTo>
                  <a:pt x="1547026" y="2008486"/>
                </a:lnTo>
                <a:lnTo>
                  <a:pt x="1542330" y="2014035"/>
                </a:lnTo>
                <a:lnTo>
                  <a:pt x="1540622" y="2015317"/>
                </a:lnTo>
                <a:lnTo>
                  <a:pt x="1538915" y="2016597"/>
                </a:lnTo>
                <a:lnTo>
                  <a:pt x="1536355" y="2017450"/>
                </a:lnTo>
                <a:lnTo>
                  <a:pt x="1533365" y="2017877"/>
                </a:lnTo>
                <a:lnTo>
                  <a:pt x="1532084" y="2022146"/>
                </a:lnTo>
                <a:lnTo>
                  <a:pt x="1530379" y="2025988"/>
                </a:lnTo>
                <a:lnTo>
                  <a:pt x="1527816" y="2031110"/>
                </a:lnTo>
                <a:lnTo>
                  <a:pt x="1524828" y="2034953"/>
                </a:lnTo>
                <a:lnTo>
                  <a:pt x="1518425" y="2042637"/>
                </a:lnTo>
                <a:lnTo>
                  <a:pt x="1511595" y="2049894"/>
                </a:lnTo>
                <a:lnTo>
                  <a:pt x="1487688" y="2080202"/>
                </a:lnTo>
                <a:lnTo>
                  <a:pt x="1485555" y="2082763"/>
                </a:lnTo>
                <a:lnTo>
                  <a:pt x="1482994" y="2086178"/>
                </a:lnTo>
                <a:lnTo>
                  <a:pt x="1481713" y="2087459"/>
                </a:lnTo>
                <a:lnTo>
                  <a:pt x="1480431" y="2089167"/>
                </a:lnTo>
                <a:lnTo>
                  <a:pt x="1455246" y="2122464"/>
                </a:lnTo>
                <a:lnTo>
                  <a:pt x="1454820" y="2123317"/>
                </a:lnTo>
                <a:lnTo>
                  <a:pt x="1453965" y="2123745"/>
                </a:lnTo>
                <a:lnTo>
                  <a:pt x="1437318" y="2145516"/>
                </a:lnTo>
                <a:lnTo>
                  <a:pt x="1436891" y="2146369"/>
                </a:lnTo>
                <a:lnTo>
                  <a:pt x="1436891" y="2147223"/>
                </a:lnTo>
                <a:lnTo>
                  <a:pt x="1290895" y="2368348"/>
                </a:lnTo>
                <a:lnTo>
                  <a:pt x="1286627" y="2375179"/>
                </a:lnTo>
                <a:lnTo>
                  <a:pt x="1282358" y="2382009"/>
                </a:lnTo>
                <a:lnTo>
                  <a:pt x="1280650" y="2385424"/>
                </a:lnTo>
                <a:lnTo>
                  <a:pt x="1278089" y="2388839"/>
                </a:lnTo>
                <a:lnTo>
                  <a:pt x="1236681" y="2452445"/>
                </a:lnTo>
                <a:lnTo>
                  <a:pt x="1236255" y="2452871"/>
                </a:lnTo>
                <a:lnTo>
                  <a:pt x="1235400" y="2453726"/>
                </a:lnTo>
                <a:lnTo>
                  <a:pt x="1232412" y="2458421"/>
                </a:lnTo>
                <a:lnTo>
                  <a:pt x="1231132" y="2460556"/>
                </a:lnTo>
                <a:lnTo>
                  <a:pt x="1230279" y="2461836"/>
                </a:lnTo>
                <a:lnTo>
                  <a:pt x="1115873" y="2623198"/>
                </a:lnTo>
                <a:lnTo>
                  <a:pt x="1115446" y="2623625"/>
                </a:lnTo>
                <a:lnTo>
                  <a:pt x="1114593" y="2624478"/>
                </a:lnTo>
                <a:lnTo>
                  <a:pt x="1114593" y="2624906"/>
                </a:lnTo>
                <a:lnTo>
                  <a:pt x="1114166" y="2626614"/>
                </a:lnTo>
                <a:lnTo>
                  <a:pt x="1087272" y="2661191"/>
                </a:lnTo>
                <a:lnTo>
                  <a:pt x="1084710" y="2664179"/>
                </a:lnTo>
                <a:lnTo>
                  <a:pt x="1082150" y="2666740"/>
                </a:lnTo>
                <a:lnTo>
                  <a:pt x="1053549" y="2703025"/>
                </a:lnTo>
                <a:lnTo>
                  <a:pt x="1049707" y="2708575"/>
                </a:lnTo>
                <a:lnTo>
                  <a:pt x="1045865" y="2713697"/>
                </a:lnTo>
                <a:lnTo>
                  <a:pt x="1045011" y="2714551"/>
                </a:lnTo>
                <a:lnTo>
                  <a:pt x="1044585" y="2715405"/>
                </a:lnTo>
                <a:lnTo>
                  <a:pt x="935693" y="2832194"/>
                </a:lnTo>
                <a:lnTo>
                  <a:pt x="847113" y="3010453"/>
                </a:lnTo>
                <a:lnTo>
                  <a:pt x="843777" y="3014783"/>
                </a:lnTo>
                <a:lnTo>
                  <a:pt x="789480" y="3082105"/>
                </a:lnTo>
                <a:lnTo>
                  <a:pt x="785314" y="3086639"/>
                </a:lnTo>
                <a:lnTo>
                  <a:pt x="782393" y="3090869"/>
                </a:lnTo>
                <a:lnTo>
                  <a:pt x="777610" y="3094675"/>
                </a:lnTo>
                <a:lnTo>
                  <a:pt x="773758" y="3098692"/>
                </a:lnTo>
                <a:lnTo>
                  <a:pt x="688047" y="3174132"/>
                </a:lnTo>
                <a:lnTo>
                  <a:pt x="678897" y="3181642"/>
                </a:lnTo>
                <a:lnTo>
                  <a:pt x="670059" y="3188636"/>
                </a:lnTo>
                <a:lnTo>
                  <a:pt x="661221" y="3195631"/>
                </a:lnTo>
                <a:lnTo>
                  <a:pt x="652283" y="3202210"/>
                </a:lnTo>
                <a:lnTo>
                  <a:pt x="524339" y="3275668"/>
                </a:lnTo>
                <a:lnTo>
                  <a:pt x="513124" y="3281923"/>
                </a:lnTo>
                <a:lnTo>
                  <a:pt x="501707" y="3287351"/>
                </a:lnTo>
                <a:lnTo>
                  <a:pt x="490290" y="3292778"/>
                </a:lnTo>
                <a:lnTo>
                  <a:pt x="478356" y="3297891"/>
                </a:lnTo>
                <a:lnTo>
                  <a:pt x="467040" y="3303734"/>
                </a:lnTo>
                <a:lnTo>
                  <a:pt x="455834" y="3308230"/>
                </a:lnTo>
                <a:lnTo>
                  <a:pt x="444103" y="3314174"/>
                </a:lnTo>
                <a:lnTo>
                  <a:pt x="433101" y="3319500"/>
                </a:lnTo>
                <a:lnTo>
                  <a:pt x="421370" y="3325442"/>
                </a:lnTo>
                <a:lnTo>
                  <a:pt x="409749" y="3330041"/>
                </a:lnTo>
                <a:lnTo>
                  <a:pt x="397299" y="3334841"/>
                </a:lnTo>
                <a:lnTo>
                  <a:pt x="384334" y="3339329"/>
                </a:lnTo>
                <a:lnTo>
                  <a:pt x="371783" y="3343714"/>
                </a:lnTo>
                <a:lnTo>
                  <a:pt x="358403" y="3348303"/>
                </a:lnTo>
                <a:lnTo>
                  <a:pt x="345437" y="3352789"/>
                </a:lnTo>
                <a:lnTo>
                  <a:pt x="333089" y="3358006"/>
                </a:lnTo>
                <a:lnTo>
                  <a:pt x="321781" y="3362087"/>
                </a:lnTo>
                <a:lnTo>
                  <a:pt x="308300" y="3366261"/>
                </a:lnTo>
                <a:lnTo>
                  <a:pt x="293786" y="3369808"/>
                </a:lnTo>
                <a:lnTo>
                  <a:pt x="291419" y="3370387"/>
                </a:lnTo>
                <a:lnTo>
                  <a:pt x="289000" y="3372806"/>
                </a:lnTo>
                <a:lnTo>
                  <a:pt x="253996" y="3382197"/>
                </a:lnTo>
                <a:lnTo>
                  <a:pt x="249727" y="3385185"/>
                </a:lnTo>
                <a:lnTo>
                  <a:pt x="246738" y="3385613"/>
                </a:lnTo>
                <a:lnTo>
                  <a:pt x="243324" y="3386465"/>
                </a:lnTo>
                <a:lnTo>
                  <a:pt x="237774" y="3387320"/>
                </a:lnTo>
                <a:lnTo>
                  <a:pt x="230517" y="3387747"/>
                </a:lnTo>
                <a:lnTo>
                  <a:pt x="232254" y="3383529"/>
                </a:lnTo>
                <a:lnTo>
                  <a:pt x="220084" y="3386504"/>
                </a:lnTo>
                <a:lnTo>
                  <a:pt x="218564" y="3380284"/>
                </a:lnTo>
                <a:lnTo>
                  <a:pt x="218574" y="3378523"/>
                </a:lnTo>
                <a:lnTo>
                  <a:pt x="219402" y="3378321"/>
                </a:lnTo>
                <a:lnTo>
                  <a:pt x="221909" y="3374192"/>
                </a:lnTo>
                <a:lnTo>
                  <a:pt x="222536" y="3373160"/>
                </a:lnTo>
                <a:lnTo>
                  <a:pt x="222749" y="3372229"/>
                </a:lnTo>
                <a:lnTo>
                  <a:pt x="223688" y="3370682"/>
                </a:lnTo>
                <a:lnTo>
                  <a:pt x="225042" y="3369031"/>
                </a:lnTo>
                <a:lnTo>
                  <a:pt x="245925" y="3335803"/>
                </a:lnTo>
                <a:lnTo>
                  <a:pt x="247077" y="3333325"/>
                </a:lnTo>
                <a:lnTo>
                  <a:pt x="248163" y="3331537"/>
                </a:lnTo>
                <a:lnTo>
                  <a:pt x="248445" y="3330971"/>
                </a:lnTo>
                <a:lnTo>
                  <a:pt x="272778" y="3266938"/>
                </a:lnTo>
                <a:lnTo>
                  <a:pt x="274486" y="3262670"/>
                </a:lnTo>
                <a:lnTo>
                  <a:pt x="275767" y="3260962"/>
                </a:lnTo>
                <a:lnTo>
                  <a:pt x="277047" y="3258828"/>
                </a:lnTo>
                <a:lnTo>
                  <a:pt x="278755" y="3254558"/>
                </a:lnTo>
                <a:lnTo>
                  <a:pt x="280462" y="3247729"/>
                </a:lnTo>
                <a:lnTo>
                  <a:pt x="282171" y="3240899"/>
                </a:lnTo>
                <a:lnTo>
                  <a:pt x="306502" y="3180707"/>
                </a:lnTo>
                <a:lnTo>
                  <a:pt x="306930" y="3179427"/>
                </a:lnTo>
                <a:lnTo>
                  <a:pt x="307356" y="3179000"/>
                </a:lnTo>
                <a:lnTo>
                  <a:pt x="308636" y="3173451"/>
                </a:lnTo>
                <a:lnTo>
                  <a:pt x="308637" y="3171317"/>
                </a:lnTo>
                <a:lnTo>
                  <a:pt x="309917" y="3168755"/>
                </a:lnTo>
                <a:lnTo>
                  <a:pt x="312478" y="3164486"/>
                </a:lnTo>
                <a:lnTo>
                  <a:pt x="332116" y="3113261"/>
                </a:lnTo>
                <a:lnTo>
                  <a:pt x="337664" y="3100881"/>
                </a:lnTo>
                <a:lnTo>
                  <a:pt x="342361" y="3088074"/>
                </a:lnTo>
                <a:lnTo>
                  <a:pt x="347056" y="3074415"/>
                </a:lnTo>
                <a:lnTo>
                  <a:pt x="352179" y="3061607"/>
                </a:lnTo>
                <a:lnTo>
                  <a:pt x="382061" y="2984769"/>
                </a:lnTo>
                <a:lnTo>
                  <a:pt x="383768" y="2977512"/>
                </a:lnTo>
                <a:lnTo>
                  <a:pt x="386756" y="2969827"/>
                </a:lnTo>
                <a:lnTo>
                  <a:pt x="398709" y="2941226"/>
                </a:lnTo>
                <a:lnTo>
                  <a:pt x="399989" y="2938665"/>
                </a:lnTo>
                <a:lnTo>
                  <a:pt x="401271" y="2935250"/>
                </a:lnTo>
                <a:lnTo>
                  <a:pt x="402551" y="2931835"/>
                </a:lnTo>
                <a:lnTo>
                  <a:pt x="403831" y="2926712"/>
                </a:lnTo>
                <a:lnTo>
                  <a:pt x="442251" y="2830663"/>
                </a:lnTo>
                <a:lnTo>
                  <a:pt x="442251" y="2829383"/>
                </a:lnTo>
                <a:lnTo>
                  <a:pt x="442679" y="2828529"/>
                </a:lnTo>
                <a:lnTo>
                  <a:pt x="510980" y="2644116"/>
                </a:lnTo>
                <a:lnTo>
                  <a:pt x="511833" y="2642835"/>
                </a:lnTo>
                <a:lnTo>
                  <a:pt x="511833" y="2643688"/>
                </a:lnTo>
                <a:lnTo>
                  <a:pt x="512260" y="2642834"/>
                </a:lnTo>
                <a:lnTo>
                  <a:pt x="513541" y="2638566"/>
                </a:lnTo>
                <a:lnTo>
                  <a:pt x="515248" y="2632589"/>
                </a:lnTo>
                <a:lnTo>
                  <a:pt x="516956" y="2625760"/>
                </a:lnTo>
                <a:lnTo>
                  <a:pt x="550680" y="2527577"/>
                </a:lnTo>
                <a:lnTo>
                  <a:pt x="551533" y="2524161"/>
                </a:lnTo>
                <a:cubicBezTo>
                  <a:pt x="551676" y="2522738"/>
                  <a:pt x="551818" y="2521315"/>
                  <a:pt x="551961" y="2519892"/>
                </a:cubicBezTo>
                <a:lnTo>
                  <a:pt x="553667" y="2515197"/>
                </a:lnTo>
                <a:lnTo>
                  <a:pt x="554522" y="2512208"/>
                </a:lnTo>
                <a:lnTo>
                  <a:pt x="555375" y="2509647"/>
                </a:lnTo>
                <a:lnTo>
                  <a:pt x="557509" y="2506233"/>
                </a:lnTo>
                <a:lnTo>
                  <a:pt x="559217" y="2499402"/>
                </a:lnTo>
                <a:lnTo>
                  <a:pt x="560925" y="2491718"/>
                </a:lnTo>
                <a:lnTo>
                  <a:pt x="562633" y="2484888"/>
                </a:lnTo>
                <a:lnTo>
                  <a:pt x="565193" y="2478058"/>
                </a:lnTo>
                <a:lnTo>
                  <a:pt x="568182" y="2471227"/>
                </a:lnTo>
                <a:lnTo>
                  <a:pt x="570743" y="2463971"/>
                </a:lnTo>
                <a:lnTo>
                  <a:pt x="572877" y="2455860"/>
                </a:lnTo>
                <a:lnTo>
                  <a:pt x="575439" y="2447322"/>
                </a:lnTo>
                <a:lnTo>
                  <a:pt x="577146" y="2439211"/>
                </a:lnTo>
                <a:lnTo>
                  <a:pt x="579708" y="2431099"/>
                </a:lnTo>
                <a:lnTo>
                  <a:pt x="581842" y="2423417"/>
                </a:lnTo>
                <a:lnTo>
                  <a:pt x="584404" y="2417440"/>
                </a:lnTo>
                <a:lnTo>
                  <a:pt x="595075" y="2384143"/>
                </a:lnTo>
                <a:lnTo>
                  <a:pt x="597636" y="2376459"/>
                </a:lnTo>
                <a:lnTo>
                  <a:pt x="598917" y="2370483"/>
                </a:lnTo>
                <a:lnTo>
                  <a:pt x="600198" y="2363653"/>
                </a:lnTo>
                <a:lnTo>
                  <a:pt x="603186" y="2355115"/>
                </a:lnTo>
                <a:lnTo>
                  <a:pt x="606601" y="2345725"/>
                </a:lnTo>
                <a:lnTo>
                  <a:pt x="607882" y="2341029"/>
                </a:lnTo>
                <a:lnTo>
                  <a:pt x="607882" y="2336332"/>
                </a:lnTo>
                <a:lnTo>
                  <a:pt x="609589" y="2326087"/>
                </a:lnTo>
                <a:lnTo>
                  <a:pt x="611296" y="2319683"/>
                </a:lnTo>
                <a:lnTo>
                  <a:pt x="613431" y="2315842"/>
                </a:lnTo>
                <a:lnTo>
                  <a:pt x="614285" y="2313708"/>
                </a:lnTo>
                <a:lnTo>
                  <a:pt x="615565" y="2310292"/>
                </a:lnTo>
                <a:lnTo>
                  <a:pt x="616847" y="2306877"/>
                </a:lnTo>
                <a:lnTo>
                  <a:pt x="618127" y="2301329"/>
                </a:lnTo>
                <a:lnTo>
                  <a:pt x="625384" y="2272727"/>
                </a:lnTo>
                <a:lnTo>
                  <a:pt x="627092" y="2264616"/>
                </a:lnTo>
                <a:cubicBezTo>
                  <a:pt x="627233" y="2262339"/>
                  <a:pt x="627377" y="2260063"/>
                  <a:pt x="627518" y="2257786"/>
                </a:cubicBezTo>
                <a:lnTo>
                  <a:pt x="628800" y="2250956"/>
                </a:lnTo>
                <a:lnTo>
                  <a:pt x="631360" y="2242846"/>
                </a:lnTo>
                <a:lnTo>
                  <a:pt x="634349" y="2237723"/>
                </a:lnTo>
                <a:lnTo>
                  <a:pt x="634776" y="2237295"/>
                </a:lnTo>
                <a:lnTo>
                  <a:pt x="635629" y="2235161"/>
                </a:lnTo>
                <a:cubicBezTo>
                  <a:pt x="635771" y="2232884"/>
                  <a:pt x="635914" y="2230608"/>
                  <a:pt x="636056" y="2228331"/>
                </a:cubicBezTo>
                <a:lnTo>
                  <a:pt x="639044" y="2214671"/>
                </a:lnTo>
                <a:lnTo>
                  <a:pt x="642033" y="2205279"/>
                </a:lnTo>
                <a:lnTo>
                  <a:pt x="643313" y="2201011"/>
                </a:lnTo>
                <a:lnTo>
                  <a:pt x="644595" y="2196742"/>
                </a:lnTo>
                <a:lnTo>
                  <a:pt x="645875" y="2192045"/>
                </a:lnTo>
                <a:cubicBezTo>
                  <a:pt x="646017" y="2190053"/>
                  <a:pt x="646160" y="2188061"/>
                  <a:pt x="646302" y="2186069"/>
                </a:cubicBezTo>
                <a:cubicBezTo>
                  <a:pt x="646444" y="2183793"/>
                  <a:pt x="646587" y="2181516"/>
                  <a:pt x="646728" y="2179239"/>
                </a:cubicBezTo>
                <a:lnTo>
                  <a:pt x="648009" y="2174970"/>
                </a:lnTo>
                <a:lnTo>
                  <a:pt x="648863" y="2171557"/>
                </a:lnTo>
                <a:lnTo>
                  <a:pt x="649717" y="2170274"/>
                </a:lnTo>
                <a:lnTo>
                  <a:pt x="651851" y="2166006"/>
                </a:lnTo>
                <a:lnTo>
                  <a:pt x="654839" y="2157895"/>
                </a:lnTo>
                <a:lnTo>
                  <a:pt x="660816" y="2128013"/>
                </a:lnTo>
                <a:lnTo>
                  <a:pt x="662523" y="2121183"/>
                </a:lnTo>
                <a:lnTo>
                  <a:pt x="663804" y="2113499"/>
                </a:lnTo>
                <a:lnTo>
                  <a:pt x="665084" y="2104535"/>
                </a:lnTo>
                <a:lnTo>
                  <a:pt x="665939" y="2097277"/>
                </a:lnTo>
                <a:lnTo>
                  <a:pt x="668072" y="2089167"/>
                </a:lnTo>
                <a:lnTo>
                  <a:pt x="670207" y="2083617"/>
                </a:lnTo>
                <a:lnTo>
                  <a:pt x="671914" y="2078068"/>
                </a:lnTo>
                <a:lnTo>
                  <a:pt x="673194" y="2071237"/>
                </a:lnTo>
                <a:lnTo>
                  <a:pt x="674476" y="2061847"/>
                </a:lnTo>
                <a:lnTo>
                  <a:pt x="674475" y="2055016"/>
                </a:lnTo>
                <a:cubicBezTo>
                  <a:pt x="674618" y="2054020"/>
                  <a:pt x="674760" y="2053024"/>
                  <a:pt x="674902" y="2052028"/>
                </a:cubicBezTo>
                <a:lnTo>
                  <a:pt x="675757" y="2048614"/>
                </a:lnTo>
                <a:lnTo>
                  <a:pt x="677036" y="2044771"/>
                </a:lnTo>
                <a:lnTo>
                  <a:pt x="678745" y="2039648"/>
                </a:lnTo>
                <a:lnTo>
                  <a:pt x="680452" y="2034526"/>
                </a:lnTo>
                <a:lnTo>
                  <a:pt x="681734" y="2028977"/>
                </a:lnTo>
                <a:cubicBezTo>
                  <a:pt x="681875" y="2026842"/>
                  <a:pt x="682019" y="2024708"/>
                  <a:pt x="682160" y="2022572"/>
                </a:cubicBezTo>
                <a:lnTo>
                  <a:pt x="683013" y="2017450"/>
                </a:lnTo>
                <a:cubicBezTo>
                  <a:pt x="683156" y="2015316"/>
                  <a:pt x="683298" y="2013181"/>
                  <a:pt x="683441" y="2011048"/>
                </a:cubicBezTo>
                <a:lnTo>
                  <a:pt x="684720" y="2005498"/>
                </a:lnTo>
                <a:lnTo>
                  <a:pt x="686002" y="1999521"/>
                </a:lnTo>
                <a:lnTo>
                  <a:pt x="687709" y="1993545"/>
                </a:lnTo>
                <a:lnTo>
                  <a:pt x="690271" y="1983727"/>
                </a:lnTo>
                <a:lnTo>
                  <a:pt x="691978" y="1971347"/>
                </a:lnTo>
                <a:lnTo>
                  <a:pt x="693685" y="1959394"/>
                </a:lnTo>
                <a:lnTo>
                  <a:pt x="696247" y="1949150"/>
                </a:lnTo>
                <a:lnTo>
                  <a:pt x="699235" y="1939331"/>
                </a:lnTo>
                <a:lnTo>
                  <a:pt x="700942" y="1930367"/>
                </a:lnTo>
                <a:lnTo>
                  <a:pt x="702223" y="1923109"/>
                </a:lnTo>
                <a:cubicBezTo>
                  <a:pt x="702366" y="1920547"/>
                  <a:pt x="702507" y="1917987"/>
                  <a:pt x="702651" y="1915425"/>
                </a:cubicBezTo>
                <a:lnTo>
                  <a:pt x="703504" y="1908595"/>
                </a:lnTo>
                <a:lnTo>
                  <a:pt x="704358" y="1902618"/>
                </a:lnTo>
                <a:lnTo>
                  <a:pt x="705638" y="1895789"/>
                </a:lnTo>
                <a:lnTo>
                  <a:pt x="708200" y="1888105"/>
                </a:lnTo>
                <a:lnTo>
                  <a:pt x="709906" y="1881275"/>
                </a:lnTo>
                <a:lnTo>
                  <a:pt x="711188" y="1874017"/>
                </a:lnTo>
                <a:cubicBezTo>
                  <a:pt x="711330" y="1871456"/>
                  <a:pt x="711473" y="1868894"/>
                  <a:pt x="711615" y="1866334"/>
                </a:cubicBezTo>
                <a:cubicBezTo>
                  <a:pt x="711900" y="1863629"/>
                  <a:pt x="712183" y="1860926"/>
                  <a:pt x="712469" y="1858222"/>
                </a:cubicBezTo>
                <a:cubicBezTo>
                  <a:pt x="712611" y="1855519"/>
                  <a:pt x="712753" y="1852816"/>
                  <a:pt x="712895" y="1850113"/>
                </a:cubicBezTo>
                <a:cubicBezTo>
                  <a:pt x="713180" y="1847267"/>
                  <a:pt x="713464" y="1844421"/>
                  <a:pt x="713748" y="1841574"/>
                </a:cubicBezTo>
                <a:lnTo>
                  <a:pt x="714603" y="1834318"/>
                </a:lnTo>
                <a:lnTo>
                  <a:pt x="716737" y="1826634"/>
                </a:lnTo>
                <a:lnTo>
                  <a:pt x="718872" y="1817669"/>
                </a:lnTo>
                <a:lnTo>
                  <a:pt x="720152" y="1809559"/>
                </a:lnTo>
                <a:cubicBezTo>
                  <a:pt x="720294" y="1806855"/>
                  <a:pt x="720437" y="1804151"/>
                  <a:pt x="720579" y="1801447"/>
                </a:cubicBezTo>
                <a:lnTo>
                  <a:pt x="720579" y="1794191"/>
                </a:lnTo>
                <a:lnTo>
                  <a:pt x="720579" y="1778396"/>
                </a:lnTo>
                <a:lnTo>
                  <a:pt x="722713" y="1760040"/>
                </a:lnTo>
                <a:lnTo>
                  <a:pt x="723567" y="1751076"/>
                </a:lnTo>
                <a:lnTo>
                  <a:pt x="725701" y="1742965"/>
                </a:lnTo>
                <a:lnTo>
                  <a:pt x="727410" y="1735281"/>
                </a:lnTo>
                <a:lnTo>
                  <a:pt x="728690" y="1729304"/>
                </a:lnTo>
                <a:lnTo>
                  <a:pt x="729971" y="1716071"/>
                </a:lnTo>
                <a:cubicBezTo>
                  <a:pt x="730112" y="1711802"/>
                  <a:pt x="730255" y="1707534"/>
                  <a:pt x="730398" y="1703265"/>
                </a:cubicBezTo>
                <a:cubicBezTo>
                  <a:pt x="730539" y="1698710"/>
                  <a:pt x="730682" y="1694158"/>
                  <a:pt x="730824" y="1689605"/>
                </a:cubicBezTo>
                <a:lnTo>
                  <a:pt x="730824" y="1676370"/>
                </a:lnTo>
                <a:cubicBezTo>
                  <a:pt x="730682" y="1671816"/>
                  <a:pt x="730539" y="1667264"/>
                  <a:pt x="730397" y="1662711"/>
                </a:cubicBezTo>
                <a:cubicBezTo>
                  <a:pt x="730539" y="1658156"/>
                  <a:pt x="730683" y="1653604"/>
                  <a:pt x="730824" y="1649050"/>
                </a:cubicBezTo>
                <a:lnTo>
                  <a:pt x="731679" y="1636244"/>
                </a:lnTo>
                <a:lnTo>
                  <a:pt x="732958" y="1623437"/>
                </a:lnTo>
                <a:cubicBezTo>
                  <a:pt x="733100" y="1620164"/>
                  <a:pt x="733244" y="1616893"/>
                  <a:pt x="733386" y="1613619"/>
                </a:cubicBezTo>
                <a:cubicBezTo>
                  <a:pt x="733527" y="1610915"/>
                  <a:pt x="733670" y="1608211"/>
                  <a:pt x="733813" y="1605508"/>
                </a:cubicBezTo>
                <a:lnTo>
                  <a:pt x="733812" y="1597398"/>
                </a:lnTo>
                <a:lnTo>
                  <a:pt x="733812" y="1587579"/>
                </a:lnTo>
                <a:lnTo>
                  <a:pt x="733813" y="1581602"/>
                </a:lnTo>
                <a:lnTo>
                  <a:pt x="734665" y="1576906"/>
                </a:lnTo>
                <a:lnTo>
                  <a:pt x="735948" y="1573492"/>
                </a:lnTo>
                <a:cubicBezTo>
                  <a:pt x="736089" y="1572496"/>
                  <a:pt x="736232" y="1571499"/>
                  <a:pt x="736374" y="1570504"/>
                </a:cubicBezTo>
                <a:lnTo>
                  <a:pt x="737655" y="1568796"/>
                </a:lnTo>
                <a:cubicBezTo>
                  <a:pt x="737797" y="1568084"/>
                  <a:pt x="737940" y="1567373"/>
                  <a:pt x="738082" y="1566662"/>
                </a:cubicBezTo>
                <a:lnTo>
                  <a:pt x="738935" y="1563247"/>
                </a:lnTo>
                <a:lnTo>
                  <a:pt x="738935" y="1558978"/>
                </a:lnTo>
                <a:lnTo>
                  <a:pt x="738935" y="1405300"/>
                </a:lnTo>
                <a:lnTo>
                  <a:pt x="738081" y="1398470"/>
                </a:lnTo>
                <a:lnTo>
                  <a:pt x="735948" y="1391212"/>
                </a:lnTo>
                <a:lnTo>
                  <a:pt x="733812" y="1383529"/>
                </a:lnTo>
                <a:lnTo>
                  <a:pt x="732105" y="1375845"/>
                </a:lnTo>
                <a:lnTo>
                  <a:pt x="730824" y="1367735"/>
                </a:lnTo>
                <a:cubicBezTo>
                  <a:pt x="730682" y="1365030"/>
                  <a:pt x="730539" y="1362327"/>
                  <a:pt x="730397" y="1359624"/>
                </a:cubicBezTo>
                <a:cubicBezTo>
                  <a:pt x="730255" y="1357062"/>
                  <a:pt x="730113" y="1354502"/>
                  <a:pt x="729970" y="1351940"/>
                </a:cubicBezTo>
                <a:lnTo>
                  <a:pt x="729116" y="1345109"/>
                </a:lnTo>
                <a:lnTo>
                  <a:pt x="727410" y="1328461"/>
                </a:lnTo>
                <a:lnTo>
                  <a:pt x="724848" y="1314801"/>
                </a:lnTo>
                <a:lnTo>
                  <a:pt x="723567" y="1307971"/>
                </a:lnTo>
                <a:cubicBezTo>
                  <a:pt x="723426" y="1305693"/>
                  <a:pt x="723283" y="1303416"/>
                  <a:pt x="723141" y="1301140"/>
                </a:cubicBezTo>
                <a:lnTo>
                  <a:pt x="721860" y="1292603"/>
                </a:lnTo>
                <a:cubicBezTo>
                  <a:pt x="721717" y="1289187"/>
                  <a:pt x="721575" y="1285773"/>
                  <a:pt x="721432" y="1282358"/>
                </a:cubicBezTo>
                <a:lnTo>
                  <a:pt x="720579" y="1275527"/>
                </a:lnTo>
                <a:cubicBezTo>
                  <a:pt x="720438" y="1273251"/>
                  <a:pt x="720294" y="1270973"/>
                  <a:pt x="720153" y="1268696"/>
                </a:cubicBezTo>
                <a:lnTo>
                  <a:pt x="718444" y="1261867"/>
                </a:lnTo>
                <a:lnTo>
                  <a:pt x="717164" y="1255037"/>
                </a:lnTo>
                <a:lnTo>
                  <a:pt x="715457" y="1247780"/>
                </a:lnTo>
                <a:lnTo>
                  <a:pt x="713748" y="1240097"/>
                </a:lnTo>
                <a:lnTo>
                  <a:pt x="712469" y="1231986"/>
                </a:lnTo>
                <a:lnTo>
                  <a:pt x="711189" y="1223020"/>
                </a:lnTo>
                <a:lnTo>
                  <a:pt x="709906" y="1214910"/>
                </a:lnTo>
                <a:lnTo>
                  <a:pt x="708200" y="1208933"/>
                </a:lnTo>
                <a:lnTo>
                  <a:pt x="706492" y="1203384"/>
                </a:lnTo>
                <a:lnTo>
                  <a:pt x="704357" y="1196554"/>
                </a:lnTo>
                <a:lnTo>
                  <a:pt x="703503" y="1188870"/>
                </a:lnTo>
                <a:cubicBezTo>
                  <a:pt x="703220" y="1186451"/>
                  <a:pt x="702935" y="1184032"/>
                  <a:pt x="702650" y="1181613"/>
                </a:cubicBezTo>
                <a:cubicBezTo>
                  <a:pt x="702508" y="1179336"/>
                  <a:pt x="702366" y="1177060"/>
                  <a:pt x="702223" y="1174783"/>
                </a:cubicBezTo>
                <a:cubicBezTo>
                  <a:pt x="701938" y="1171938"/>
                  <a:pt x="701654" y="1169090"/>
                  <a:pt x="701369" y="1166246"/>
                </a:cubicBezTo>
                <a:cubicBezTo>
                  <a:pt x="701228" y="1164538"/>
                  <a:pt x="701084" y="1162830"/>
                  <a:pt x="700942" y="1161123"/>
                </a:cubicBezTo>
                <a:lnTo>
                  <a:pt x="699662" y="1157707"/>
                </a:lnTo>
                <a:cubicBezTo>
                  <a:pt x="699520" y="1156711"/>
                  <a:pt x="699377" y="1155716"/>
                  <a:pt x="699235" y="1154720"/>
                </a:cubicBezTo>
                <a:lnTo>
                  <a:pt x="697954" y="1152158"/>
                </a:lnTo>
                <a:lnTo>
                  <a:pt x="696673" y="1149169"/>
                </a:lnTo>
                <a:lnTo>
                  <a:pt x="695393" y="1146609"/>
                </a:lnTo>
                <a:cubicBezTo>
                  <a:pt x="695251" y="1145186"/>
                  <a:pt x="695109" y="1143763"/>
                  <a:pt x="694967" y="1142340"/>
                </a:cubicBezTo>
                <a:lnTo>
                  <a:pt x="693685" y="1137644"/>
                </a:lnTo>
                <a:cubicBezTo>
                  <a:pt x="693543" y="1134656"/>
                  <a:pt x="693400" y="1131668"/>
                  <a:pt x="693258" y="1128680"/>
                </a:cubicBezTo>
                <a:lnTo>
                  <a:pt x="691978" y="1123557"/>
                </a:lnTo>
                <a:lnTo>
                  <a:pt x="690698" y="1117154"/>
                </a:lnTo>
                <a:lnTo>
                  <a:pt x="688136" y="1110324"/>
                </a:lnTo>
                <a:lnTo>
                  <a:pt x="686003" y="1104774"/>
                </a:lnTo>
                <a:lnTo>
                  <a:pt x="685148" y="1101359"/>
                </a:lnTo>
                <a:cubicBezTo>
                  <a:pt x="685006" y="1100505"/>
                  <a:pt x="684863" y="1099651"/>
                  <a:pt x="684720" y="1098797"/>
                </a:cubicBezTo>
                <a:cubicBezTo>
                  <a:pt x="684579" y="1097944"/>
                  <a:pt x="684436" y="1097090"/>
                  <a:pt x="684294" y="1096237"/>
                </a:cubicBezTo>
                <a:lnTo>
                  <a:pt x="684294" y="1090687"/>
                </a:lnTo>
                <a:lnTo>
                  <a:pt x="683013" y="1081722"/>
                </a:lnTo>
                <a:lnTo>
                  <a:pt x="681305" y="1074038"/>
                </a:lnTo>
                <a:lnTo>
                  <a:pt x="678745" y="1069343"/>
                </a:lnTo>
                <a:lnTo>
                  <a:pt x="677463" y="1067209"/>
                </a:lnTo>
                <a:lnTo>
                  <a:pt x="676183" y="1064647"/>
                </a:lnTo>
                <a:lnTo>
                  <a:pt x="674903" y="1061232"/>
                </a:lnTo>
                <a:cubicBezTo>
                  <a:pt x="674761" y="1059809"/>
                  <a:pt x="674618" y="1058386"/>
                  <a:pt x="674477" y="1056963"/>
                </a:cubicBezTo>
                <a:cubicBezTo>
                  <a:pt x="674334" y="1054117"/>
                  <a:pt x="674191" y="1051271"/>
                  <a:pt x="674049" y="1048425"/>
                </a:cubicBezTo>
                <a:lnTo>
                  <a:pt x="672768" y="1039461"/>
                </a:lnTo>
                <a:lnTo>
                  <a:pt x="670208" y="1032630"/>
                </a:lnTo>
                <a:lnTo>
                  <a:pt x="668072" y="1027934"/>
                </a:lnTo>
                <a:lnTo>
                  <a:pt x="663803" y="1015982"/>
                </a:lnTo>
                <a:lnTo>
                  <a:pt x="659961" y="1001896"/>
                </a:lnTo>
                <a:lnTo>
                  <a:pt x="655693" y="988234"/>
                </a:lnTo>
                <a:lnTo>
                  <a:pt x="651851" y="977990"/>
                </a:lnTo>
                <a:lnTo>
                  <a:pt x="649290" y="971586"/>
                </a:lnTo>
                <a:lnTo>
                  <a:pt x="647582" y="965610"/>
                </a:lnTo>
                <a:lnTo>
                  <a:pt x="645875" y="959633"/>
                </a:lnTo>
                <a:lnTo>
                  <a:pt x="643740" y="952804"/>
                </a:lnTo>
                <a:lnTo>
                  <a:pt x="575439" y="782476"/>
                </a:lnTo>
                <a:lnTo>
                  <a:pt x="565621" y="762841"/>
                </a:lnTo>
                <a:lnTo>
                  <a:pt x="556229" y="743204"/>
                </a:lnTo>
                <a:lnTo>
                  <a:pt x="547265" y="723140"/>
                </a:lnTo>
                <a:lnTo>
                  <a:pt x="537019" y="703930"/>
                </a:lnTo>
                <a:lnTo>
                  <a:pt x="522506" y="676610"/>
                </a:lnTo>
                <a:lnTo>
                  <a:pt x="522505" y="676184"/>
                </a:lnTo>
                <a:lnTo>
                  <a:pt x="522078" y="675329"/>
                </a:lnTo>
                <a:lnTo>
                  <a:pt x="464449" y="575865"/>
                </a:lnTo>
                <a:lnTo>
                  <a:pt x="462315" y="572878"/>
                </a:lnTo>
                <a:lnTo>
                  <a:pt x="461461" y="570742"/>
                </a:lnTo>
                <a:lnTo>
                  <a:pt x="460607" y="570315"/>
                </a:lnTo>
                <a:lnTo>
                  <a:pt x="460180" y="569036"/>
                </a:lnTo>
                <a:lnTo>
                  <a:pt x="459327" y="568181"/>
                </a:lnTo>
                <a:lnTo>
                  <a:pt x="458899" y="567327"/>
                </a:lnTo>
                <a:lnTo>
                  <a:pt x="332542" y="383342"/>
                </a:lnTo>
                <a:lnTo>
                  <a:pt x="331689" y="381206"/>
                </a:lnTo>
                <a:lnTo>
                  <a:pt x="329127" y="378218"/>
                </a:lnTo>
                <a:lnTo>
                  <a:pt x="293695" y="330408"/>
                </a:lnTo>
                <a:lnTo>
                  <a:pt x="290709" y="325712"/>
                </a:lnTo>
                <a:lnTo>
                  <a:pt x="287293" y="321016"/>
                </a:lnTo>
                <a:lnTo>
                  <a:pt x="284731" y="318881"/>
                </a:lnTo>
                <a:lnTo>
                  <a:pt x="283450" y="316746"/>
                </a:lnTo>
                <a:lnTo>
                  <a:pt x="283024" y="316320"/>
                </a:lnTo>
                <a:lnTo>
                  <a:pt x="282170" y="315466"/>
                </a:lnTo>
                <a:lnTo>
                  <a:pt x="281743" y="315040"/>
                </a:lnTo>
                <a:lnTo>
                  <a:pt x="280890" y="314186"/>
                </a:lnTo>
                <a:lnTo>
                  <a:pt x="280463" y="313333"/>
                </a:lnTo>
                <a:lnTo>
                  <a:pt x="280035" y="312905"/>
                </a:lnTo>
                <a:lnTo>
                  <a:pt x="72571" y="81107"/>
                </a:lnTo>
                <a:lnTo>
                  <a:pt x="72143" y="80680"/>
                </a:lnTo>
                <a:lnTo>
                  <a:pt x="70862" y="79827"/>
                </a:lnTo>
                <a:lnTo>
                  <a:pt x="70436" y="79400"/>
                </a:lnTo>
                <a:lnTo>
                  <a:pt x="69582" y="78547"/>
                </a:lnTo>
                <a:lnTo>
                  <a:pt x="66166" y="74277"/>
                </a:lnTo>
                <a:lnTo>
                  <a:pt x="61898" y="70436"/>
                </a:lnTo>
                <a:lnTo>
                  <a:pt x="59336" y="67447"/>
                </a:lnTo>
                <a:lnTo>
                  <a:pt x="56349" y="64886"/>
                </a:lnTo>
                <a:lnTo>
                  <a:pt x="45249" y="52506"/>
                </a:lnTo>
                <a:lnTo>
                  <a:pt x="44396" y="52079"/>
                </a:lnTo>
                <a:lnTo>
                  <a:pt x="43969" y="51225"/>
                </a:lnTo>
                <a:lnTo>
                  <a:pt x="40981" y="48664"/>
                </a:lnTo>
                <a:lnTo>
                  <a:pt x="38846" y="46530"/>
                </a:lnTo>
                <a:lnTo>
                  <a:pt x="37138" y="44395"/>
                </a:lnTo>
                <a:lnTo>
                  <a:pt x="8965" y="17075"/>
                </a:lnTo>
                <a:lnTo>
                  <a:pt x="7257" y="15794"/>
                </a:lnTo>
                <a:lnTo>
                  <a:pt x="5976" y="14514"/>
                </a:lnTo>
                <a:lnTo>
                  <a:pt x="5549" y="13660"/>
                </a:lnTo>
                <a:lnTo>
                  <a:pt x="4695" y="12807"/>
                </a:lnTo>
                <a:lnTo>
                  <a:pt x="1280" y="9391"/>
                </a:lnTo>
                <a:lnTo>
                  <a:pt x="427" y="9391"/>
                </a:lnTo>
                <a:cubicBezTo>
                  <a:pt x="285" y="8821"/>
                  <a:pt x="141" y="8252"/>
                  <a:pt x="0" y="7683"/>
                </a:cubicBezTo>
                <a:lnTo>
                  <a:pt x="0" y="1281"/>
                </a:lnTo>
                <a:lnTo>
                  <a:pt x="13233" y="1280"/>
                </a:lnTo>
                <a:lnTo>
                  <a:pt x="27748" y="854"/>
                </a:lnTo>
                <a:lnTo>
                  <a:pt x="43116" y="0"/>
                </a:lnTo>
                <a:lnTo>
                  <a:pt x="59337" y="0"/>
                </a:lnTo>
                <a:close/>
              </a:path>
            </a:pathLst>
          </a:custGeom>
          <a:solidFill>
            <a:schemeClr val="bg1">
              <a:lumMod val="85000"/>
              <a:alpha val="50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0" name="矩形: 圆角 9"/>
          <p:cNvSpPr>
            <a:spLocks noChangeAspect="1"/>
          </p:cNvSpPr>
          <p:nvPr/>
        </p:nvSpPr>
        <p:spPr>
          <a:xfrm>
            <a:off x="2711663" y="1293989"/>
            <a:ext cx="1800000" cy="720000"/>
          </a:xfrm>
          <a:prstGeom prst="roundRect">
            <a:avLst>
              <a:gd name="adj" fmla="val 50000"/>
            </a:avLst>
          </a:prstGeom>
          <a:solidFill>
            <a:srgbClr val="F15F4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护士</a:t>
            </a:r>
          </a:p>
        </p:txBody>
      </p:sp>
      <p:sp>
        <p:nvSpPr>
          <p:cNvPr id="11" name="矩形: 圆角 10"/>
          <p:cNvSpPr>
            <a:spLocks noChangeAspect="1"/>
          </p:cNvSpPr>
          <p:nvPr/>
        </p:nvSpPr>
        <p:spPr>
          <a:xfrm>
            <a:off x="2711663" y="5780061"/>
            <a:ext cx="1800000" cy="720000"/>
          </a:xfrm>
          <a:prstGeom prst="roundRect">
            <a:avLst>
              <a:gd name="adj" fmla="val 50000"/>
            </a:avLst>
          </a:prstGeom>
          <a:solidFill>
            <a:srgbClr val="53CEB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方法</a:t>
            </a:r>
          </a:p>
        </p:txBody>
      </p:sp>
      <p:sp>
        <p:nvSpPr>
          <p:cNvPr id="12" name="矩形: 圆角 11"/>
          <p:cNvSpPr>
            <a:spLocks noChangeAspect="1"/>
          </p:cNvSpPr>
          <p:nvPr/>
        </p:nvSpPr>
        <p:spPr>
          <a:xfrm>
            <a:off x="5860512" y="1293989"/>
            <a:ext cx="1800000" cy="720000"/>
          </a:xfrm>
          <a:prstGeom prst="roundRect">
            <a:avLst>
              <a:gd name="adj" fmla="val 50000"/>
            </a:avLst>
          </a:prstGeom>
          <a:solidFill>
            <a:srgbClr val="00ACD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患者</a:t>
            </a:r>
          </a:p>
        </p:txBody>
      </p:sp>
      <p:sp>
        <p:nvSpPr>
          <p:cNvPr id="13" name="矩形: 圆角 12"/>
          <p:cNvSpPr>
            <a:spLocks noChangeAspect="1"/>
          </p:cNvSpPr>
          <p:nvPr/>
        </p:nvSpPr>
        <p:spPr>
          <a:xfrm>
            <a:off x="5860512" y="5780061"/>
            <a:ext cx="1800000" cy="720000"/>
          </a:xfrm>
          <a:prstGeom prst="roundRect">
            <a:avLst>
              <a:gd name="adj" fmla="val 50000"/>
            </a:avLst>
          </a:prstGeom>
          <a:solidFill>
            <a:srgbClr val="FBB709"/>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dirty="0">
                <a:cs typeface="+mn-ea"/>
                <a:sym typeface="+mn-lt"/>
              </a:rPr>
              <a:t>其他</a:t>
            </a:r>
          </a:p>
        </p:txBody>
      </p:sp>
      <p:sp>
        <p:nvSpPr>
          <p:cNvPr id="14" name="文本框 15"/>
          <p:cNvSpPr txBox="1"/>
          <p:nvPr/>
        </p:nvSpPr>
        <p:spPr>
          <a:xfrm>
            <a:off x="9356806" y="2735577"/>
            <a:ext cx="1707561"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rgbClr val="E81479"/>
                </a:solidFill>
                <a:cs typeface="+mn-ea"/>
                <a:sym typeface="+mn-lt"/>
              </a:rPr>
              <a:t>为何患者早期康复及功能锻炼不到位</a:t>
            </a:r>
          </a:p>
        </p:txBody>
      </p:sp>
      <p:grpSp>
        <p:nvGrpSpPr>
          <p:cNvPr id="51" name="组合 50"/>
          <p:cNvGrpSpPr/>
          <p:nvPr/>
        </p:nvGrpSpPr>
        <p:grpSpPr>
          <a:xfrm>
            <a:off x="8899606" y="1395151"/>
            <a:ext cx="2330172" cy="461665"/>
            <a:chOff x="8899606" y="1209086"/>
            <a:chExt cx="2330172" cy="461665"/>
          </a:xfrm>
        </p:grpSpPr>
        <p:sp>
          <p:nvSpPr>
            <p:cNvPr id="52" name="矩形 51"/>
            <p:cNvSpPr/>
            <p:nvPr/>
          </p:nvSpPr>
          <p:spPr>
            <a:xfrm>
              <a:off x="9814006" y="1209086"/>
              <a:ext cx="1415772" cy="461665"/>
            </a:xfrm>
            <a:prstGeom prst="rect">
              <a:avLst/>
            </a:prstGeom>
          </p:spPr>
          <p:txBody>
            <a:bodyPr wrap="none">
              <a:spAutoFit/>
            </a:bodyPr>
            <a:lstStyle/>
            <a:p>
              <a:r>
                <a:rPr kumimoji="1" lang="zh-CN" altLang="en-US" sz="2400" b="1" dirty="0">
                  <a:solidFill>
                    <a:schemeClr val="tx1">
                      <a:lumMod val="65000"/>
                      <a:lumOff val="35000"/>
                    </a:schemeClr>
                  </a:solidFill>
                  <a:cs typeface="+mn-ea"/>
                  <a:sym typeface="+mn-lt"/>
                </a:rPr>
                <a:t>：表要因</a:t>
              </a:r>
              <a:endParaRPr lang="zh-CN" altLang="en-US" sz="2400" dirty="0">
                <a:solidFill>
                  <a:schemeClr val="tx1">
                    <a:lumMod val="65000"/>
                    <a:lumOff val="35000"/>
                  </a:schemeClr>
                </a:solidFill>
                <a:cs typeface="+mn-ea"/>
                <a:sym typeface="+mn-lt"/>
              </a:endParaRPr>
            </a:p>
          </p:txBody>
        </p:sp>
        <p:sp>
          <p:nvSpPr>
            <p:cNvPr id="53" name="矩形: 圆角 52"/>
            <p:cNvSpPr/>
            <p:nvPr/>
          </p:nvSpPr>
          <p:spPr>
            <a:xfrm>
              <a:off x="8899606" y="1260132"/>
              <a:ext cx="914400" cy="366712"/>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31" name="组合 30"/>
          <p:cNvGrpSpPr/>
          <p:nvPr/>
        </p:nvGrpSpPr>
        <p:grpSpPr>
          <a:xfrm>
            <a:off x="1942746" y="2045108"/>
            <a:ext cx="7088105" cy="3459896"/>
            <a:chOff x="1942746" y="2045108"/>
            <a:chExt cx="7088105" cy="3459896"/>
          </a:xfrm>
        </p:grpSpPr>
        <p:cxnSp>
          <p:nvCxnSpPr>
            <p:cNvPr id="15" name="直接箭头连接符 14"/>
            <p:cNvCxnSpPr/>
            <p:nvPr/>
          </p:nvCxnSpPr>
          <p:spPr>
            <a:xfrm>
              <a:off x="3114928" y="2655050"/>
              <a:ext cx="70066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108450" y="2567121"/>
              <a:ext cx="472504"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3606583" y="3264555"/>
              <a:ext cx="361425"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文本框 24"/>
            <p:cNvSpPr txBox="1"/>
            <p:nvPr/>
          </p:nvSpPr>
          <p:spPr>
            <a:xfrm>
              <a:off x="2675669" y="3116988"/>
              <a:ext cx="890264" cy="461665"/>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责任护士更换频繁</a:t>
              </a:r>
            </a:p>
          </p:txBody>
        </p:sp>
        <p:sp>
          <p:nvSpPr>
            <p:cNvPr id="19" name="文本框 24"/>
            <p:cNvSpPr txBox="1"/>
            <p:nvPr/>
          </p:nvSpPr>
          <p:spPr>
            <a:xfrm>
              <a:off x="4498806" y="2336288"/>
              <a:ext cx="839153"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工作状态</a:t>
              </a:r>
              <a:endParaRPr lang="en-US" altLang="zh-CN" sz="1200" dirty="0">
                <a:cs typeface="+mn-ea"/>
                <a:sym typeface="+mn-lt"/>
              </a:endParaRPr>
            </a:p>
            <a:p>
              <a:pPr algn="ctr"/>
              <a:r>
                <a:rPr lang="zh-CN" altLang="en-US" sz="1200" dirty="0">
                  <a:cs typeface="+mn-ea"/>
                  <a:sym typeface="+mn-lt"/>
                </a:rPr>
                <a:t>不佳</a:t>
              </a:r>
            </a:p>
          </p:txBody>
        </p:sp>
        <p:cxnSp>
          <p:nvCxnSpPr>
            <p:cNvPr id="20" name="直接箭头连接符 19"/>
            <p:cNvCxnSpPr/>
            <p:nvPr/>
          </p:nvCxnSpPr>
          <p:spPr>
            <a:xfrm flipH="1">
              <a:off x="4358302" y="2311695"/>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392318" y="2045108"/>
              <a:ext cx="1117209" cy="276999"/>
            </a:xfrm>
            <a:prstGeom prst="rect">
              <a:avLst/>
            </a:prstGeom>
            <a:noFill/>
          </p:spPr>
          <p:txBody>
            <a:bodyPr wrap="square" rtlCol="0">
              <a:spAutoFit/>
            </a:bodyPr>
            <a:lstStyle/>
            <a:p>
              <a:pPr algn="ctr" defTabSz="914400"/>
              <a:r>
                <a:rPr lang="zh-CN" altLang="en-US" sz="1200" dirty="0">
                  <a:cs typeface="+mn-ea"/>
                  <a:sym typeface="+mn-lt"/>
                </a:rPr>
                <a:t>工作强度大</a:t>
              </a:r>
            </a:p>
          </p:txBody>
        </p:sp>
        <p:cxnSp>
          <p:nvCxnSpPr>
            <p:cNvPr id="22" name="直接箭头连接符 21"/>
            <p:cNvCxnSpPr/>
            <p:nvPr/>
          </p:nvCxnSpPr>
          <p:spPr>
            <a:xfrm flipH="1">
              <a:off x="4267200" y="300781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文本框 24"/>
            <p:cNvSpPr txBox="1"/>
            <p:nvPr/>
          </p:nvSpPr>
          <p:spPr>
            <a:xfrm>
              <a:off x="4555464" y="2781744"/>
              <a:ext cx="95399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cs typeface="+mn-ea"/>
                  <a:sym typeface="+mn-lt"/>
                </a:rPr>
                <a:t>批判性思维不够</a:t>
              </a:r>
            </a:p>
          </p:txBody>
        </p:sp>
        <p:sp>
          <p:nvSpPr>
            <p:cNvPr id="24" name="文本框 24"/>
            <p:cNvSpPr txBox="1"/>
            <p:nvPr/>
          </p:nvSpPr>
          <p:spPr>
            <a:xfrm>
              <a:off x="2467897" y="2505448"/>
              <a:ext cx="722214"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责任心</a:t>
              </a:r>
            </a:p>
          </p:txBody>
        </p:sp>
        <p:cxnSp>
          <p:nvCxnSpPr>
            <p:cNvPr id="25" name="直接箭头连接符 24"/>
            <p:cNvCxnSpPr/>
            <p:nvPr/>
          </p:nvCxnSpPr>
          <p:spPr>
            <a:xfrm>
              <a:off x="3264117" y="2377834"/>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文本框 24"/>
            <p:cNvSpPr txBox="1"/>
            <p:nvPr/>
          </p:nvSpPr>
          <p:spPr>
            <a:xfrm>
              <a:off x="2161326" y="2184231"/>
              <a:ext cx="1190989"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服务理念不强</a:t>
              </a:r>
            </a:p>
          </p:txBody>
        </p:sp>
        <p:cxnSp>
          <p:nvCxnSpPr>
            <p:cNvPr id="27" name="直接箭头连接符 26"/>
            <p:cNvCxnSpPr/>
            <p:nvPr/>
          </p:nvCxnSpPr>
          <p:spPr>
            <a:xfrm flipV="1">
              <a:off x="3282117" y="2758871"/>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文本框 24"/>
            <p:cNvSpPr txBox="1"/>
            <p:nvPr/>
          </p:nvSpPr>
          <p:spPr>
            <a:xfrm>
              <a:off x="1993872" y="2800371"/>
              <a:ext cx="1385348"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不重视患者宣教</a:t>
              </a:r>
            </a:p>
          </p:txBody>
        </p:sp>
        <p:cxnSp>
          <p:nvCxnSpPr>
            <p:cNvPr id="29" name="直接箭头连接符 28"/>
            <p:cNvCxnSpPr/>
            <p:nvPr/>
          </p:nvCxnSpPr>
          <p:spPr>
            <a:xfrm flipH="1">
              <a:off x="4358302" y="3391454"/>
              <a:ext cx="32264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文本框 24"/>
            <p:cNvSpPr txBox="1"/>
            <p:nvPr/>
          </p:nvSpPr>
          <p:spPr>
            <a:xfrm>
              <a:off x="4696309" y="3252780"/>
              <a:ext cx="953998" cy="276999"/>
            </a:xfrm>
            <a:prstGeom prst="rect">
              <a:avLst/>
            </a:prstGeom>
            <a:no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知识不全面</a:t>
              </a:r>
            </a:p>
          </p:txBody>
        </p:sp>
        <p:sp>
          <p:nvSpPr>
            <p:cNvPr id="32" name="Text Box 44"/>
            <p:cNvSpPr txBox="1">
              <a:spLocks noChangeArrowheads="1"/>
            </p:cNvSpPr>
            <p:nvPr/>
          </p:nvSpPr>
          <p:spPr bwMode="auto">
            <a:xfrm>
              <a:off x="7770851" y="2130299"/>
              <a:ext cx="126000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对功能锻炼重要性的认识不够</a:t>
              </a:r>
            </a:p>
          </p:txBody>
        </p:sp>
        <p:sp>
          <p:nvSpPr>
            <p:cNvPr id="33" name="Text Box 51"/>
            <p:cNvSpPr txBox="1">
              <a:spLocks noChangeArrowheads="1"/>
            </p:cNvSpPr>
            <p:nvPr/>
          </p:nvSpPr>
          <p:spPr bwMode="auto">
            <a:xfrm>
              <a:off x="5873327" y="2214753"/>
              <a:ext cx="1073150"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患者文化</a:t>
              </a:r>
            </a:p>
            <a:p>
              <a:r>
                <a:rPr lang="zh-CN" altLang="en-US" dirty="0">
                  <a:latin typeface="+mn-lt"/>
                  <a:ea typeface="+mn-ea"/>
                  <a:cs typeface="+mn-ea"/>
                  <a:sym typeface="+mn-lt"/>
                </a:rPr>
                <a:t>水平不同</a:t>
              </a:r>
            </a:p>
          </p:txBody>
        </p:sp>
        <p:sp>
          <p:nvSpPr>
            <p:cNvPr id="34" name="Text Box 57"/>
            <p:cNvSpPr txBox="1">
              <a:spLocks noChangeArrowheads="1"/>
            </p:cNvSpPr>
            <p:nvPr/>
          </p:nvSpPr>
          <p:spPr bwMode="auto">
            <a:xfrm>
              <a:off x="7882947" y="2710371"/>
              <a:ext cx="1057894"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a:solidFill>
                    <a:schemeClr val="bg1"/>
                  </a:solidFill>
                  <a:latin typeface="+mn-lt"/>
                  <a:ea typeface="+mn-ea"/>
                  <a:cs typeface="+mn-ea"/>
                  <a:sym typeface="+mn-lt"/>
                </a:rPr>
                <a:t>执行力差</a:t>
              </a:r>
              <a:endParaRPr lang="zh-CN" altLang="en-US" dirty="0">
                <a:solidFill>
                  <a:schemeClr val="bg1"/>
                </a:solidFill>
                <a:latin typeface="+mn-lt"/>
                <a:ea typeface="+mn-ea"/>
                <a:cs typeface="+mn-ea"/>
                <a:sym typeface="+mn-lt"/>
              </a:endParaRPr>
            </a:p>
          </p:txBody>
        </p:sp>
        <p:cxnSp>
          <p:nvCxnSpPr>
            <p:cNvPr id="35" name="直接箭头连接符 34"/>
            <p:cNvCxnSpPr/>
            <p:nvPr/>
          </p:nvCxnSpPr>
          <p:spPr>
            <a:xfrm flipH="1">
              <a:off x="7397046" y="2848871"/>
              <a:ext cx="461386"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H="1">
              <a:off x="7591642" y="2528704"/>
              <a:ext cx="252000" cy="252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962957" y="2680208"/>
              <a:ext cx="952500"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Text Box 53"/>
            <p:cNvSpPr txBox="1">
              <a:spLocks noChangeArrowheads="1"/>
            </p:cNvSpPr>
            <p:nvPr/>
          </p:nvSpPr>
          <p:spPr bwMode="auto">
            <a:xfrm>
              <a:off x="4993639" y="5100897"/>
              <a:ext cx="135462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护士培训不到位</a:t>
              </a:r>
            </a:p>
          </p:txBody>
        </p:sp>
        <p:sp>
          <p:nvSpPr>
            <p:cNvPr id="41" name="Text Box 54"/>
            <p:cNvSpPr txBox="1">
              <a:spLocks noChangeArrowheads="1"/>
            </p:cNvSpPr>
            <p:nvPr/>
          </p:nvSpPr>
          <p:spPr bwMode="auto">
            <a:xfrm>
              <a:off x="1942746" y="4816239"/>
              <a:ext cx="1089685"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宣教不到位</a:t>
              </a:r>
            </a:p>
          </p:txBody>
        </p:sp>
        <p:cxnSp>
          <p:nvCxnSpPr>
            <p:cNvPr id="43" name="直接箭头连接符 42"/>
            <p:cNvCxnSpPr/>
            <p:nvPr/>
          </p:nvCxnSpPr>
          <p:spPr>
            <a:xfrm>
              <a:off x="3009900" y="4951006"/>
              <a:ext cx="805692"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H="1">
              <a:off x="4108450" y="5228005"/>
              <a:ext cx="842473"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Text Box 43"/>
            <p:cNvSpPr txBox="1">
              <a:spLocks noChangeArrowheads="1"/>
            </p:cNvSpPr>
            <p:nvPr/>
          </p:nvSpPr>
          <p:spPr bwMode="auto">
            <a:xfrm>
              <a:off x="7460359" y="4537952"/>
              <a:ext cx="1219554"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en-US" altLang="zh-CN" dirty="0">
                  <a:latin typeface="+mn-lt"/>
                  <a:ea typeface="+mn-ea"/>
                  <a:cs typeface="+mn-ea"/>
                  <a:sym typeface="+mn-lt"/>
                </a:rPr>
                <a:t> </a:t>
              </a:r>
              <a:r>
                <a:rPr lang="zh-CN" altLang="en-US" dirty="0">
                  <a:latin typeface="+mn-lt"/>
                  <a:ea typeface="+mn-ea"/>
                  <a:cs typeface="+mn-ea"/>
                  <a:sym typeface="+mn-lt"/>
                </a:rPr>
                <a:t>检查力度不够</a:t>
              </a:r>
            </a:p>
          </p:txBody>
        </p:sp>
        <p:cxnSp>
          <p:nvCxnSpPr>
            <p:cNvPr id="50" name="直接箭头连接符 49"/>
            <p:cNvCxnSpPr/>
            <p:nvPr/>
          </p:nvCxnSpPr>
          <p:spPr>
            <a:xfrm flipH="1">
              <a:off x="7397046" y="4842614"/>
              <a:ext cx="1282867"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 Box 51"/>
            <p:cNvSpPr txBox="1">
              <a:spLocks noChangeArrowheads="1"/>
            </p:cNvSpPr>
            <p:nvPr/>
          </p:nvSpPr>
          <p:spPr bwMode="auto">
            <a:xfrm>
              <a:off x="6071485" y="2834275"/>
              <a:ext cx="894213" cy="4616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家属更换频繁</a:t>
              </a:r>
            </a:p>
          </p:txBody>
        </p:sp>
        <p:cxnSp>
          <p:nvCxnSpPr>
            <p:cNvPr id="60" name="直接箭头连接符 59"/>
            <p:cNvCxnSpPr/>
            <p:nvPr/>
          </p:nvCxnSpPr>
          <p:spPr>
            <a:xfrm>
              <a:off x="6096000" y="3299730"/>
              <a:ext cx="932198"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Text Box 41"/>
            <p:cNvSpPr txBox="1">
              <a:spLocks noChangeArrowheads="1"/>
            </p:cNvSpPr>
            <p:nvPr/>
          </p:nvSpPr>
          <p:spPr bwMode="auto">
            <a:xfrm>
              <a:off x="2515795" y="5228005"/>
              <a:ext cx="1166158"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a:latin typeface="+mn-lt"/>
                  <a:ea typeface="+mn-ea"/>
                  <a:cs typeface="+mn-ea"/>
                  <a:sym typeface="+mn-lt"/>
                </a:rPr>
                <a:t>宣教流于形式</a:t>
              </a:r>
            </a:p>
          </p:txBody>
        </p:sp>
        <p:sp>
          <p:nvSpPr>
            <p:cNvPr id="67" name="Text Box 55"/>
            <p:cNvSpPr txBox="1">
              <a:spLocks noChangeArrowheads="1"/>
            </p:cNvSpPr>
            <p:nvPr/>
          </p:nvSpPr>
          <p:spPr bwMode="auto">
            <a:xfrm>
              <a:off x="2647314" y="4370711"/>
              <a:ext cx="1034639" cy="276999"/>
            </a:xfrm>
            <a:prstGeom prst="rect">
              <a:avLst/>
            </a:prstGeom>
            <a:solidFill>
              <a:srgbClr val="E81479"/>
            </a:solidFill>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solidFill>
                    <a:schemeClr val="bg1"/>
                  </a:solidFill>
                  <a:latin typeface="+mn-lt"/>
                  <a:ea typeface="+mn-ea"/>
                  <a:cs typeface="+mn-ea"/>
                  <a:sym typeface="+mn-lt"/>
                </a:rPr>
                <a:t>沟通不到位</a:t>
              </a:r>
            </a:p>
          </p:txBody>
        </p:sp>
        <p:cxnSp>
          <p:nvCxnSpPr>
            <p:cNvPr id="70" name="直接箭头连接符 69"/>
            <p:cNvCxnSpPr/>
            <p:nvPr/>
          </p:nvCxnSpPr>
          <p:spPr>
            <a:xfrm>
              <a:off x="3264117" y="4659743"/>
              <a:ext cx="216000" cy="216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V="1">
              <a:off x="3282117" y="5040780"/>
              <a:ext cx="180000" cy="18000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3" name="Text Box 53"/>
            <p:cNvSpPr txBox="1">
              <a:spLocks noChangeArrowheads="1"/>
            </p:cNvSpPr>
            <p:nvPr/>
          </p:nvSpPr>
          <p:spPr bwMode="auto">
            <a:xfrm>
              <a:off x="5050216" y="4431019"/>
              <a:ext cx="996432"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lgn="ctr" defTabSz="914400">
                <a:defRPr sz="1200">
                  <a:latin typeface="冬青黑体简体中文 W3" panose="020B0300000000000000" pitchFamily="34" charset="-122"/>
                  <a:ea typeface="冬青黑体简体中文 W3" panose="020B03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latin typeface="+mn-lt"/>
                  <a:ea typeface="+mn-ea"/>
                  <a:cs typeface="+mn-ea"/>
                  <a:sym typeface="+mn-lt"/>
                </a:rPr>
                <a:t>流程不完善</a:t>
              </a:r>
            </a:p>
          </p:txBody>
        </p:sp>
        <p:cxnSp>
          <p:nvCxnSpPr>
            <p:cNvPr id="74" name="直接箭头连接符 73"/>
            <p:cNvCxnSpPr/>
            <p:nvPr/>
          </p:nvCxnSpPr>
          <p:spPr>
            <a:xfrm flipH="1">
              <a:off x="4323778" y="4567074"/>
              <a:ext cx="683721" cy="0"/>
            </a:xfrm>
            <a:prstGeom prst="straightConnector1">
              <a:avLst/>
            </a:prstGeom>
            <a:ln>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par>
                                <p:cTn id="8" presetID="35" presetClass="path" presetSubtype="0" fill="hold" grpId="1" nodeType="withEffect">
                                  <p:stCondLst>
                                    <p:cond delay="0"/>
                                  </p:stCondLst>
                                  <p:childTnLst>
                                    <p:animMotion origin="layout" path="M -0.08151 7.40741E-7 L -3.54167E-6 7.40741E-7 " pathEditMode="relative" rAng="0" ptsTypes="AA">
                                      <p:cBhvr>
                                        <p:cTn id="9" dur="750" fill="hold"/>
                                        <p:tgtEl>
                                          <p:spTgt spid="9"/>
                                        </p:tgtEl>
                                        <p:attrNameLst>
                                          <p:attrName>ppt_x</p:attrName>
                                          <p:attrName>ppt_y</p:attrName>
                                        </p:attrNameLst>
                                      </p:cBhvr>
                                      <p:rCtr x="4076" y="0"/>
                                    </p:animMotion>
                                  </p:childTnLst>
                                </p:cTn>
                              </p:par>
                              <p:par>
                                <p:cTn id="10" presetID="10" presetClass="entr" presetSubtype="0"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1000"/>
                            </p:stCondLst>
                            <p:childTnLst>
                              <p:par>
                                <p:cTn id="14" presetID="16" presetClass="entr" presetSubtype="4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outHorizontal)">
                                      <p:cBhvr>
                                        <p:cTn id="16" dur="750"/>
                                        <p:tgtEl>
                                          <p:spTgt spid="8"/>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750"/>
                                        <p:tgtEl>
                                          <p:spTgt spid="7"/>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750"/>
                                        <p:tgtEl>
                                          <p:spTgt spid="31"/>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1" grpId="0" animBg="1"/>
      <p:bldP spid="12" grpId="0" animBg="1"/>
      <p:bldP spid="13" grpId="0" animBg="1"/>
      <p:bldP spid="14" grpId="0"/>
      <p:bldP spid="5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00ACDE"/>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第七部分</a:t>
              </a:r>
            </a:p>
          </p:txBody>
        </p:sp>
      </p:grpSp>
      <p:sp>
        <p:nvSpPr>
          <p:cNvPr id="8" name="文本框 7"/>
          <p:cNvSpPr txBox="1"/>
          <p:nvPr/>
        </p:nvSpPr>
        <p:spPr>
          <a:xfrm>
            <a:off x="4157010"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对策拟定</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00ACDE"/>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7</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对策拟定</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275"/>
          <p:cNvGraphicFramePr/>
          <p:nvPr/>
        </p:nvGraphicFramePr>
        <p:xfrm>
          <a:off x="660000" y="1320972"/>
          <a:ext cx="10872000" cy="5184263"/>
        </p:xfrm>
        <a:graphic>
          <a:graphicData uri="http://schemas.openxmlformats.org/drawingml/2006/table">
            <a:tbl>
              <a:tblPr/>
              <a:tblGrid>
                <a:gridCol w="72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43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540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360000">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存在      </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真因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解决对策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gridSpan="3">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评价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hMerge="1">
                  <a:txBody>
                    <a:bodyPr/>
                    <a:lstStyle/>
                    <a:p>
                      <a:endParaRPr lang="zh-CN"/>
                    </a:p>
                  </a:txBody>
                  <a:tcPr/>
                </a:tc>
                <a:tc h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总分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判定</a:t>
                      </a:r>
                      <a:endParaRPr kumimoji="0" lang="en-US" altLang="zh-CN" sz="1400" b="0" i="0" u="none" strike="noStrike" cap="none" normalizeH="0" baseline="0" dirty="0">
                        <a:ln>
                          <a:noFill/>
                        </a:ln>
                        <a:solidFill>
                          <a:schemeClr val="bg1"/>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实施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负责人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编号</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extLst>
                  <a:ext uri="{0D108BD9-81ED-4DB2-BD59-A6C34878D82A}">
                    <a16:rowId xmlns:a16="http://schemas.microsoft.com/office/drawing/2014/main" val="10000"/>
                  </a:ext>
                </a:extLst>
              </a:tr>
              <a:tr h="360000">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可行性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经济性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效益性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7190C9"/>
                    </a:solidFill>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1"/>
                  </a:ext>
                </a:extLst>
              </a:tr>
              <a:tr h="288000">
                <a:tc rowSpan="6">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责任</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护士</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实验</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室检</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查了</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解不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全面</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沟通不到位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责任护士加强与主管医师的沟通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病区加强护士沟通技巧的培训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3"/>
                  </a:ext>
                </a:extLst>
              </a:tr>
              <a:tr h="288000">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知识不全面</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加强相关理论知识培训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4"/>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提高护士学习积极性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医师未及时将检查结果放入病例</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加强与医师沟通，讲解责任护士及时了解检查结果的重要性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81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科室质控小组提高相关问题的质量检查力度</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extLst>
                  <a:ext uri="{0D108BD9-81ED-4DB2-BD59-A6C34878D82A}">
                    <a16:rowId xmlns:a16="http://schemas.microsoft.com/office/drawing/2014/main" val="10007"/>
                  </a:ext>
                </a:extLst>
              </a:tr>
              <a:tr h="288000">
                <a:tc rowSpan="9">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患者</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早期</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康复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及功</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能锻</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炼不</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到位</a:t>
                      </a:r>
                    </a:p>
                    <a:p>
                      <a:pPr marL="0" marR="0" lvl="0" indent="0" algn="ctr" defTabSz="914400" rtl="0" eaLnBrk="1" fontAlgn="base" latinLnBrk="0" hangingPunct="1">
                        <a:lnSpc>
                          <a:spcPct val="100000"/>
                        </a:lnSpc>
                        <a:spcBef>
                          <a:spcPct val="20000"/>
                        </a:spcBef>
                        <a:spcAft>
                          <a:spcPct val="0"/>
                        </a:spcAft>
                        <a:buClrTx/>
                        <a:buSzTx/>
                        <a:buFontTx/>
                        <a:buNone/>
                      </a:pPr>
                      <a:endParaRPr kumimoji="0" lang="en-US"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rowSpan="3">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患者执行力差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提高患者对早期功能锻炼重要性的认识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val="10008"/>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护士要及时关注患者的执行情况</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8925">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病区加强相关督导</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对策三</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extLst>
                  <a:ext uri="{0D108BD9-81ED-4DB2-BD59-A6C34878D82A}">
                    <a16:rowId xmlns:a16="http://schemas.microsoft.com/office/drawing/2014/main" val="10010"/>
                  </a:ext>
                </a:extLst>
              </a:tr>
              <a:tr h="287338">
                <a:tc vMerge="1">
                  <a:txBody>
                    <a:bodyPr/>
                    <a:lstStyle/>
                    <a:p>
                      <a:endParaRPr lang="zh-CN"/>
                    </a:p>
                  </a:txBody>
                  <a:tcPr/>
                </a:tc>
                <a:tc rowSpan="2">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沟通不到位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病区加强护士沟通技巧的培训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11"/>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认真执行护患沟通制度，以制度规范自己的工作 </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103</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对策二</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12"/>
                  </a:ext>
                </a:extLst>
              </a:tr>
              <a:tr h="288000">
                <a:tc vMerge="1">
                  <a:txBody>
                    <a:bodyPr/>
                    <a:lstStyle/>
                    <a:p>
                      <a:endParaRPr lang="zh-CN"/>
                    </a:p>
                  </a:txBody>
                  <a:tcPr/>
                </a:tc>
                <a:tc rowSpan="4">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宣教不到位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加强护士相关理论知识培训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13"/>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采用多种宣教方式，提高患者相关知识的接受能力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120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1"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val="10014"/>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提高护士对患者早期功能锻炼重要性的认识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29</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88000">
                <a:tc vMerge="1">
                  <a:txBody>
                    <a:bodyPr/>
                    <a:lstStyle/>
                    <a:p>
                      <a:endParaRPr lang="zh-CN"/>
                    </a:p>
                  </a:txBody>
                  <a:tcPr/>
                </a:tc>
                <a:tc vMerge="1">
                  <a:txBody>
                    <a:bodyPr/>
                    <a:lstStyle/>
                    <a:p>
                      <a:endParaRPr lang="zh-CN"/>
                    </a:p>
                  </a:txBody>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患者家属相对固定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78</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200" b="1"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8" name="矩形 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03867" y="1606889"/>
            <a:ext cx="9584266" cy="700576"/>
          </a:xfrm>
          <a:prstGeom prst="rect">
            <a:avLst/>
          </a:prstGeom>
        </p:spPr>
        <p:txBody>
          <a:bodyPr wrap="square">
            <a:spAutoFit/>
          </a:bodyPr>
          <a:lstStyle/>
          <a:p>
            <a:pPr>
              <a:lnSpc>
                <a:spcPct val="150000"/>
              </a:lnSpc>
            </a:pPr>
            <a:r>
              <a:rPr lang="zh-CN" altLang="en-US" sz="1400" dirty="0">
                <a:solidFill>
                  <a:schemeClr val="tx1">
                    <a:lumMod val="65000"/>
                    <a:lumOff val="35000"/>
                  </a:schemeClr>
                </a:solidFill>
                <a:cs typeface="+mn-ea"/>
                <a:sym typeface="+mn-lt"/>
              </a:rPr>
              <a:t>全体圈员就每一评价项目，依可行性、经济性、圈能力等项目进行对策选定，评价方式：优</a:t>
            </a:r>
            <a:r>
              <a:rPr lang="en-US" altLang="zh-CN" sz="1400" dirty="0">
                <a:solidFill>
                  <a:schemeClr val="tx1">
                    <a:lumMod val="65000"/>
                    <a:lumOff val="35000"/>
                  </a:schemeClr>
                </a:solidFill>
                <a:cs typeface="+mn-ea"/>
                <a:sym typeface="+mn-lt"/>
              </a:rPr>
              <a:t>5</a:t>
            </a:r>
            <a:r>
              <a:rPr lang="zh-CN" altLang="en-US" sz="1400" dirty="0">
                <a:solidFill>
                  <a:schemeClr val="tx1">
                    <a:lumMod val="65000"/>
                    <a:lumOff val="35000"/>
                  </a:schemeClr>
                </a:solidFill>
                <a:cs typeface="+mn-ea"/>
                <a:sym typeface="+mn-lt"/>
              </a:rPr>
              <a:t>分、可</a:t>
            </a:r>
            <a:r>
              <a:rPr lang="en-US" altLang="zh-CN" sz="1400" dirty="0">
                <a:solidFill>
                  <a:schemeClr val="tx1">
                    <a:lumMod val="65000"/>
                    <a:lumOff val="35000"/>
                  </a:schemeClr>
                </a:solidFill>
                <a:cs typeface="+mn-ea"/>
                <a:sym typeface="+mn-lt"/>
              </a:rPr>
              <a:t>3</a:t>
            </a:r>
            <a:r>
              <a:rPr lang="zh-CN" altLang="en-US" sz="1400" dirty="0">
                <a:solidFill>
                  <a:schemeClr val="tx1">
                    <a:lumMod val="65000"/>
                    <a:lumOff val="35000"/>
                  </a:schemeClr>
                </a:solidFill>
                <a:cs typeface="+mn-ea"/>
                <a:sym typeface="+mn-lt"/>
              </a:rPr>
              <a:t>分、差</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分，圈员共</a:t>
            </a:r>
            <a:r>
              <a:rPr lang="en-US" altLang="zh-CN" sz="1400" dirty="0">
                <a:solidFill>
                  <a:schemeClr val="tx1">
                    <a:lumMod val="65000"/>
                    <a:lumOff val="35000"/>
                  </a:schemeClr>
                </a:solidFill>
                <a:cs typeface="+mn-ea"/>
                <a:sym typeface="+mn-lt"/>
              </a:rPr>
              <a:t>9</a:t>
            </a:r>
            <a:r>
              <a:rPr lang="zh-CN" altLang="en-US" sz="1400" dirty="0">
                <a:solidFill>
                  <a:schemeClr val="tx1">
                    <a:lumMod val="65000"/>
                    <a:lumOff val="35000"/>
                  </a:schemeClr>
                </a:solidFill>
                <a:cs typeface="+mn-ea"/>
                <a:sym typeface="+mn-lt"/>
              </a:rPr>
              <a:t>人，以</a:t>
            </a:r>
            <a:r>
              <a:rPr lang="en-US" altLang="zh-CN" sz="1400" dirty="0">
                <a:solidFill>
                  <a:schemeClr val="tx1">
                    <a:lumMod val="65000"/>
                    <a:lumOff val="35000"/>
                  </a:schemeClr>
                </a:solidFill>
                <a:cs typeface="+mn-ea"/>
                <a:sym typeface="+mn-lt"/>
              </a:rPr>
              <a:t>80/20</a:t>
            </a:r>
            <a:r>
              <a:rPr lang="zh-CN" altLang="en-US" sz="1400" dirty="0">
                <a:solidFill>
                  <a:schemeClr val="tx1">
                    <a:lumMod val="65000"/>
                    <a:lumOff val="35000"/>
                  </a:schemeClr>
                </a:solidFill>
                <a:cs typeface="+mn-ea"/>
                <a:sym typeface="+mn-lt"/>
              </a:rPr>
              <a:t>定律 ， </a:t>
            </a:r>
            <a:r>
              <a:rPr lang="en-US" altLang="zh-CN" sz="1400" dirty="0">
                <a:solidFill>
                  <a:schemeClr val="tx1">
                    <a:lumMod val="65000"/>
                    <a:lumOff val="35000"/>
                  </a:schemeClr>
                </a:solidFill>
                <a:cs typeface="+mn-ea"/>
                <a:sym typeface="+mn-lt"/>
              </a:rPr>
              <a:t>103</a:t>
            </a:r>
            <a:r>
              <a:rPr lang="zh-CN" altLang="en-US" sz="1400" dirty="0">
                <a:solidFill>
                  <a:schemeClr val="tx1">
                    <a:lumMod val="65000"/>
                    <a:lumOff val="35000"/>
                  </a:schemeClr>
                </a:solidFill>
                <a:cs typeface="+mn-ea"/>
                <a:sym typeface="+mn-lt"/>
              </a:rPr>
              <a:t>分以上为实行对策。</a:t>
            </a:r>
          </a:p>
        </p:txBody>
      </p:sp>
      <p:grpSp>
        <p:nvGrpSpPr>
          <p:cNvPr id="7" name="组合 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8" name="椭圆 7"/>
            <p:cNvSpPr/>
            <p:nvPr/>
          </p:nvSpPr>
          <p:spPr>
            <a:xfrm>
              <a:off x="636362" y="383319"/>
              <a:ext cx="591456" cy="591456"/>
            </a:xfrm>
            <a:prstGeom prst="ellipse">
              <a:avLst/>
            </a:prstGeom>
            <a:solidFill>
              <a:schemeClr val="bg1"/>
            </a:solidFill>
            <a:ln w="38100">
              <a:solidFill>
                <a:srgbClr val="00ACDE"/>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7</a:t>
              </a:r>
              <a:endParaRPr lang="zh-CN" altLang="en-US" sz="2000" dirty="0">
                <a:solidFill>
                  <a:schemeClr val="tx1">
                    <a:lumMod val="65000"/>
                    <a:lumOff val="35000"/>
                  </a:schemeClr>
                </a:solidFill>
                <a:cs typeface="+mn-ea"/>
                <a:sym typeface="+mn-lt"/>
              </a:endParaRPr>
            </a:p>
          </p:txBody>
        </p:sp>
        <p:sp>
          <p:nvSpPr>
            <p:cNvPr id="9" name="文本框 8"/>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对策拟定</a:t>
              </a:r>
            </a:p>
          </p:txBody>
        </p:sp>
        <p:cxnSp>
          <p:nvCxnSpPr>
            <p:cNvPr id="10" name="直接连接符 9"/>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2" name="矩形 2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416043" y="5098459"/>
            <a:ext cx="1906269"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加强护士理论知识与沟通技巧培训</a:t>
            </a:r>
          </a:p>
        </p:txBody>
      </p:sp>
      <p:sp>
        <p:nvSpPr>
          <p:cNvPr id="24" name="矩形 23"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791794" y="5069285"/>
            <a:ext cx="1906270"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认真落实护患沟通制度</a:t>
            </a:r>
          </a:p>
        </p:txBody>
      </p:sp>
      <p:sp>
        <p:nvSpPr>
          <p:cNvPr id="26" name="矩形 2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167546" y="5144016"/>
            <a:ext cx="1906270" cy="362792"/>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加强相关质量督导</a:t>
            </a:r>
          </a:p>
        </p:txBody>
      </p:sp>
      <p:sp>
        <p:nvSpPr>
          <p:cNvPr id="28" name="矩形 2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8555482" y="5069285"/>
            <a:ext cx="1906270" cy="683264"/>
          </a:xfrm>
          <a:prstGeom prst="rect">
            <a:avLst/>
          </a:prstGeom>
        </p:spPr>
        <p:txBody>
          <a:bodyPr wrap="square">
            <a:spAutoFit/>
          </a:bodyPr>
          <a:lstStyle/>
          <a:p>
            <a:pPr algn="ctr">
              <a:lnSpc>
                <a:spcPct val="120000"/>
              </a:lnSpc>
            </a:pPr>
            <a:r>
              <a:rPr lang="zh-CN" altLang="en-US" sz="1600" dirty="0">
                <a:solidFill>
                  <a:schemeClr val="tx1">
                    <a:lumMod val="65000"/>
                    <a:lumOff val="35000"/>
                  </a:schemeClr>
                </a:solidFill>
                <a:cs typeface="+mn-ea"/>
                <a:sym typeface="+mn-lt"/>
              </a:rPr>
              <a:t>提高患者及家属的执行力</a:t>
            </a:r>
          </a:p>
        </p:txBody>
      </p:sp>
      <p:sp>
        <p:nvSpPr>
          <p:cNvPr id="29" name="Freeform 7"/>
          <p:cNvSpPr/>
          <p:nvPr/>
        </p:nvSpPr>
        <p:spPr bwMode="auto">
          <a:xfrm>
            <a:off x="1646820"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53CEB5"/>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7"/>
          <p:cNvSpPr/>
          <p:nvPr/>
        </p:nvSpPr>
        <p:spPr bwMode="auto">
          <a:xfrm>
            <a:off x="4028664"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15F46"/>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7"/>
          <p:cNvSpPr/>
          <p:nvPr/>
        </p:nvSpPr>
        <p:spPr bwMode="auto">
          <a:xfrm>
            <a:off x="6410508"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FBB709"/>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7"/>
          <p:cNvSpPr/>
          <p:nvPr/>
        </p:nvSpPr>
        <p:spPr bwMode="auto">
          <a:xfrm>
            <a:off x="8792352" y="2923857"/>
            <a:ext cx="1432530" cy="1641855"/>
          </a:xfrm>
          <a:custGeom>
            <a:avLst/>
            <a:gdLst>
              <a:gd name="T0" fmla="*/ 186 w 423"/>
              <a:gd name="T1" fmla="*/ 7 h 485"/>
              <a:gd name="T2" fmla="*/ 237 w 423"/>
              <a:gd name="T3" fmla="*/ 7 h 485"/>
              <a:gd name="T4" fmla="*/ 398 w 423"/>
              <a:gd name="T5" fmla="*/ 88 h 485"/>
              <a:gd name="T6" fmla="*/ 423 w 423"/>
              <a:gd name="T7" fmla="*/ 129 h 485"/>
              <a:gd name="T8" fmla="*/ 423 w 423"/>
              <a:gd name="T9" fmla="*/ 356 h 485"/>
              <a:gd name="T10" fmla="*/ 398 w 423"/>
              <a:gd name="T11" fmla="*/ 397 h 485"/>
              <a:gd name="T12" fmla="*/ 237 w 423"/>
              <a:gd name="T13" fmla="*/ 478 h 485"/>
              <a:gd name="T14" fmla="*/ 186 w 423"/>
              <a:gd name="T15" fmla="*/ 478 h 485"/>
              <a:gd name="T16" fmla="*/ 25 w 423"/>
              <a:gd name="T17" fmla="*/ 397 h 485"/>
              <a:gd name="T18" fmla="*/ 0 w 423"/>
              <a:gd name="T19" fmla="*/ 356 h 485"/>
              <a:gd name="T20" fmla="*/ 0 w 423"/>
              <a:gd name="T21" fmla="*/ 129 h 485"/>
              <a:gd name="T22" fmla="*/ 25 w 423"/>
              <a:gd name="T23" fmla="*/ 88 h 485"/>
              <a:gd name="T24" fmla="*/ 186 w 423"/>
              <a:gd name="T25" fmla="*/ 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3" h="485">
                <a:moveTo>
                  <a:pt x="186" y="7"/>
                </a:moveTo>
                <a:cubicBezTo>
                  <a:pt x="200" y="0"/>
                  <a:pt x="223" y="0"/>
                  <a:pt x="237" y="7"/>
                </a:cubicBezTo>
                <a:cubicBezTo>
                  <a:pt x="398" y="88"/>
                  <a:pt x="398" y="88"/>
                  <a:pt x="398" y="88"/>
                </a:cubicBezTo>
                <a:cubicBezTo>
                  <a:pt x="412" y="95"/>
                  <a:pt x="423" y="114"/>
                  <a:pt x="423" y="129"/>
                </a:cubicBezTo>
                <a:cubicBezTo>
                  <a:pt x="423" y="356"/>
                  <a:pt x="423" y="356"/>
                  <a:pt x="423" y="356"/>
                </a:cubicBezTo>
                <a:cubicBezTo>
                  <a:pt x="423" y="372"/>
                  <a:pt x="412" y="390"/>
                  <a:pt x="398" y="397"/>
                </a:cubicBezTo>
                <a:cubicBezTo>
                  <a:pt x="237" y="478"/>
                  <a:pt x="237" y="478"/>
                  <a:pt x="237" y="478"/>
                </a:cubicBezTo>
                <a:cubicBezTo>
                  <a:pt x="223" y="485"/>
                  <a:pt x="200" y="485"/>
                  <a:pt x="186" y="478"/>
                </a:cubicBezTo>
                <a:cubicBezTo>
                  <a:pt x="25" y="397"/>
                  <a:pt x="25" y="397"/>
                  <a:pt x="25" y="397"/>
                </a:cubicBezTo>
                <a:cubicBezTo>
                  <a:pt x="11" y="390"/>
                  <a:pt x="0" y="372"/>
                  <a:pt x="0" y="356"/>
                </a:cubicBezTo>
                <a:cubicBezTo>
                  <a:pt x="0" y="129"/>
                  <a:pt x="0" y="129"/>
                  <a:pt x="0" y="129"/>
                </a:cubicBezTo>
                <a:cubicBezTo>
                  <a:pt x="0" y="114"/>
                  <a:pt x="11" y="95"/>
                  <a:pt x="25" y="88"/>
                </a:cubicBezTo>
                <a:lnTo>
                  <a:pt x="186" y="7"/>
                </a:lnTo>
                <a:close/>
              </a:path>
            </a:pathLst>
          </a:custGeom>
          <a:solidFill>
            <a:srgbClr val="E81479"/>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1924504" y="3172669"/>
            <a:ext cx="8022694" cy="1083483"/>
            <a:chOff x="1924504" y="3172669"/>
            <a:chExt cx="8022694" cy="1083483"/>
          </a:xfrm>
        </p:grpSpPr>
        <p:sp>
          <p:nvSpPr>
            <p:cNvPr id="33" name="Freeform 2295"/>
            <p:cNvSpPr>
              <a:spLocks noEditPoints="1"/>
            </p:cNvSpPr>
            <p:nvPr/>
          </p:nvSpPr>
          <p:spPr bwMode="auto">
            <a:xfrm>
              <a:off x="9336883" y="3172669"/>
              <a:ext cx="300660" cy="643619"/>
            </a:xfrm>
            <a:custGeom>
              <a:avLst/>
              <a:gdLst>
                <a:gd name="T0" fmla="*/ 242 w 261"/>
                <a:gd name="T1" fmla="*/ 182 h 559"/>
                <a:gd name="T2" fmla="*/ 203 w 261"/>
                <a:gd name="T3" fmla="*/ 170 h 559"/>
                <a:gd name="T4" fmla="*/ 261 w 261"/>
                <a:gd name="T5" fmla="*/ 5 h 559"/>
                <a:gd name="T6" fmla="*/ 245 w 261"/>
                <a:gd name="T7" fmla="*/ 0 h 559"/>
                <a:gd name="T8" fmla="*/ 187 w 261"/>
                <a:gd name="T9" fmla="*/ 164 h 559"/>
                <a:gd name="T10" fmla="*/ 150 w 261"/>
                <a:gd name="T11" fmla="*/ 150 h 559"/>
                <a:gd name="T12" fmla="*/ 145 w 261"/>
                <a:gd name="T13" fmla="*/ 162 h 559"/>
                <a:gd name="T14" fmla="*/ 125 w 261"/>
                <a:gd name="T15" fmla="*/ 155 h 559"/>
                <a:gd name="T16" fmla="*/ 30 w 261"/>
                <a:gd name="T17" fmla="*/ 431 h 559"/>
                <a:gd name="T18" fmla="*/ 69 w 261"/>
                <a:gd name="T19" fmla="*/ 446 h 559"/>
                <a:gd name="T20" fmla="*/ 47 w 261"/>
                <a:gd name="T21" fmla="*/ 507 h 559"/>
                <a:gd name="T22" fmla="*/ 8 w 261"/>
                <a:gd name="T23" fmla="*/ 493 h 559"/>
                <a:gd name="T24" fmla="*/ 0 w 261"/>
                <a:gd name="T25" fmla="*/ 513 h 559"/>
                <a:gd name="T26" fmla="*/ 130 w 261"/>
                <a:gd name="T27" fmla="*/ 559 h 559"/>
                <a:gd name="T28" fmla="*/ 138 w 261"/>
                <a:gd name="T29" fmla="*/ 537 h 559"/>
                <a:gd name="T30" fmla="*/ 97 w 261"/>
                <a:gd name="T31" fmla="*/ 523 h 559"/>
                <a:gd name="T32" fmla="*/ 118 w 261"/>
                <a:gd name="T33" fmla="*/ 463 h 559"/>
                <a:gd name="T34" fmla="*/ 159 w 261"/>
                <a:gd name="T35" fmla="*/ 477 h 559"/>
                <a:gd name="T36" fmla="*/ 256 w 261"/>
                <a:gd name="T37" fmla="*/ 201 h 559"/>
                <a:gd name="T38" fmla="*/ 237 w 261"/>
                <a:gd name="T39" fmla="*/ 194 h 559"/>
                <a:gd name="T40" fmla="*/ 242 w 261"/>
                <a:gd name="T41" fmla="*/ 182 h 559"/>
                <a:gd name="T42" fmla="*/ 72 w 261"/>
                <a:gd name="T43" fmla="*/ 375 h 559"/>
                <a:gd name="T44" fmla="*/ 129 w 261"/>
                <a:gd name="T45" fmla="*/ 396 h 559"/>
                <a:gd name="T46" fmla="*/ 136 w 261"/>
                <a:gd name="T47" fmla="*/ 373 h 559"/>
                <a:gd name="T48" fmla="*/ 79 w 261"/>
                <a:gd name="T49" fmla="*/ 352 h 559"/>
                <a:gd name="T50" fmla="*/ 86 w 261"/>
                <a:gd name="T51" fmla="*/ 334 h 559"/>
                <a:gd name="T52" fmla="*/ 143 w 261"/>
                <a:gd name="T53" fmla="*/ 354 h 559"/>
                <a:gd name="T54" fmla="*/ 152 w 261"/>
                <a:gd name="T55" fmla="*/ 331 h 559"/>
                <a:gd name="T56" fmla="*/ 95 w 261"/>
                <a:gd name="T57" fmla="*/ 311 h 559"/>
                <a:gd name="T58" fmla="*/ 100 w 261"/>
                <a:gd name="T59" fmla="*/ 292 h 559"/>
                <a:gd name="T60" fmla="*/ 157 w 261"/>
                <a:gd name="T61" fmla="*/ 311 h 559"/>
                <a:gd name="T62" fmla="*/ 166 w 261"/>
                <a:gd name="T63" fmla="*/ 288 h 559"/>
                <a:gd name="T64" fmla="*/ 109 w 261"/>
                <a:gd name="T65" fmla="*/ 269 h 559"/>
                <a:gd name="T66" fmla="*/ 116 w 261"/>
                <a:gd name="T67" fmla="*/ 249 h 559"/>
                <a:gd name="T68" fmla="*/ 173 w 261"/>
                <a:gd name="T69" fmla="*/ 270 h 559"/>
                <a:gd name="T70" fmla="*/ 180 w 261"/>
                <a:gd name="T71" fmla="*/ 247 h 559"/>
                <a:gd name="T72" fmla="*/ 123 w 261"/>
                <a:gd name="T73" fmla="*/ 226 h 559"/>
                <a:gd name="T74" fmla="*/ 139 w 261"/>
                <a:gd name="T75" fmla="*/ 184 h 559"/>
                <a:gd name="T76" fmla="*/ 228 w 261"/>
                <a:gd name="T77" fmla="*/ 216 h 559"/>
                <a:gd name="T78" fmla="*/ 145 w 261"/>
                <a:gd name="T79" fmla="*/ 449 h 559"/>
                <a:gd name="T80" fmla="*/ 56 w 261"/>
                <a:gd name="T81" fmla="*/ 419 h 559"/>
                <a:gd name="T82" fmla="*/ 72 w 261"/>
                <a:gd name="T83" fmla="*/ 37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559">
                  <a:moveTo>
                    <a:pt x="242" y="182"/>
                  </a:moveTo>
                  <a:lnTo>
                    <a:pt x="203" y="170"/>
                  </a:lnTo>
                  <a:lnTo>
                    <a:pt x="261" y="5"/>
                  </a:lnTo>
                  <a:lnTo>
                    <a:pt x="245" y="0"/>
                  </a:lnTo>
                  <a:lnTo>
                    <a:pt x="187" y="164"/>
                  </a:lnTo>
                  <a:lnTo>
                    <a:pt x="150" y="150"/>
                  </a:lnTo>
                  <a:lnTo>
                    <a:pt x="145" y="162"/>
                  </a:lnTo>
                  <a:lnTo>
                    <a:pt x="125" y="155"/>
                  </a:lnTo>
                  <a:lnTo>
                    <a:pt x="30" y="431"/>
                  </a:lnTo>
                  <a:lnTo>
                    <a:pt x="69" y="446"/>
                  </a:lnTo>
                  <a:lnTo>
                    <a:pt x="47" y="507"/>
                  </a:lnTo>
                  <a:lnTo>
                    <a:pt x="8" y="493"/>
                  </a:lnTo>
                  <a:lnTo>
                    <a:pt x="0" y="513"/>
                  </a:lnTo>
                  <a:lnTo>
                    <a:pt x="130" y="559"/>
                  </a:lnTo>
                  <a:lnTo>
                    <a:pt x="138" y="537"/>
                  </a:lnTo>
                  <a:lnTo>
                    <a:pt x="97" y="523"/>
                  </a:lnTo>
                  <a:lnTo>
                    <a:pt x="118" y="463"/>
                  </a:lnTo>
                  <a:lnTo>
                    <a:pt x="159" y="477"/>
                  </a:lnTo>
                  <a:lnTo>
                    <a:pt x="256" y="201"/>
                  </a:lnTo>
                  <a:lnTo>
                    <a:pt x="237" y="194"/>
                  </a:lnTo>
                  <a:lnTo>
                    <a:pt x="242" y="182"/>
                  </a:lnTo>
                  <a:close/>
                  <a:moveTo>
                    <a:pt x="72" y="375"/>
                  </a:moveTo>
                  <a:lnTo>
                    <a:pt x="129" y="396"/>
                  </a:lnTo>
                  <a:lnTo>
                    <a:pt x="136" y="373"/>
                  </a:lnTo>
                  <a:lnTo>
                    <a:pt x="79" y="352"/>
                  </a:lnTo>
                  <a:lnTo>
                    <a:pt x="86" y="334"/>
                  </a:lnTo>
                  <a:lnTo>
                    <a:pt x="143" y="354"/>
                  </a:lnTo>
                  <a:lnTo>
                    <a:pt x="152" y="331"/>
                  </a:lnTo>
                  <a:lnTo>
                    <a:pt x="95" y="311"/>
                  </a:lnTo>
                  <a:lnTo>
                    <a:pt x="100" y="292"/>
                  </a:lnTo>
                  <a:lnTo>
                    <a:pt x="157" y="311"/>
                  </a:lnTo>
                  <a:lnTo>
                    <a:pt x="166" y="288"/>
                  </a:lnTo>
                  <a:lnTo>
                    <a:pt x="109" y="269"/>
                  </a:lnTo>
                  <a:lnTo>
                    <a:pt x="116" y="249"/>
                  </a:lnTo>
                  <a:lnTo>
                    <a:pt x="173" y="270"/>
                  </a:lnTo>
                  <a:lnTo>
                    <a:pt x="180" y="247"/>
                  </a:lnTo>
                  <a:lnTo>
                    <a:pt x="123" y="226"/>
                  </a:lnTo>
                  <a:lnTo>
                    <a:pt x="139" y="184"/>
                  </a:lnTo>
                  <a:lnTo>
                    <a:pt x="228" y="216"/>
                  </a:lnTo>
                  <a:lnTo>
                    <a:pt x="145" y="449"/>
                  </a:lnTo>
                  <a:lnTo>
                    <a:pt x="56" y="419"/>
                  </a:lnTo>
                  <a:lnTo>
                    <a:pt x="72" y="375"/>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nvGrpSpPr>
            <p:cNvPr id="34" name="组合 33"/>
            <p:cNvGrpSpPr/>
            <p:nvPr/>
          </p:nvGrpSpPr>
          <p:grpSpPr>
            <a:xfrm>
              <a:off x="6926581" y="3274796"/>
              <a:ext cx="496210" cy="445130"/>
              <a:chOff x="7008814" y="3006725"/>
              <a:chExt cx="323849" cy="290512"/>
            </a:xfrm>
            <a:solidFill>
              <a:schemeClr val="bg1"/>
            </a:solidFill>
          </p:grpSpPr>
          <p:sp>
            <p:nvSpPr>
              <p:cNvPr id="35" name="Freeform 29"/>
              <p:cNvSpPr/>
              <p:nvPr/>
            </p:nvSpPr>
            <p:spPr bwMode="auto">
              <a:xfrm>
                <a:off x="7173913" y="3105150"/>
                <a:ext cx="158750" cy="152400"/>
              </a:xfrm>
              <a:custGeom>
                <a:avLst/>
                <a:gdLst>
                  <a:gd name="T0" fmla="*/ 0 w 164"/>
                  <a:gd name="T1" fmla="*/ 85 h 158"/>
                  <a:gd name="T2" fmla="*/ 69 w 164"/>
                  <a:gd name="T3" fmla="*/ 140 h 158"/>
                  <a:gd name="T4" fmla="*/ 145 w 164"/>
                  <a:gd name="T5" fmla="*/ 131 h 158"/>
                  <a:gd name="T6" fmla="*/ 145 w 164"/>
                  <a:gd name="T7" fmla="*/ 131 h 158"/>
                  <a:gd name="T8" fmla="*/ 137 w 164"/>
                  <a:gd name="T9" fmla="*/ 54 h 158"/>
                  <a:gd name="T10" fmla="*/ 68 w 164"/>
                  <a:gd name="T11" fmla="*/ 0 h 158"/>
                  <a:gd name="T12" fmla="*/ 0 w 164"/>
                  <a:gd name="T13" fmla="*/ 85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0" y="85"/>
                    </a:moveTo>
                    <a:cubicBezTo>
                      <a:pt x="69" y="140"/>
                      <a:pt x="69" y="140"/>
                      <a:pt x="69" y="140"/>
                    </a:cubicBezTo>
                    <a:cubicBezTo>
                      <a:pt x="92" y="158"/>
                      <a:pt x="127" y="154"/>
                      <a:pt x="145" y="131"/>
                    </a:cubicBezTo>
                    <a:cubicBezTo>
                      <a:pt x="145" y="131"/>
                      <a:pt x="145" y="131"/>
                      <a:pt x="145" y="131"/>
                    </a:cubicBezTo>
                    <a:cubicBezTo>
                      <a:pt x="164" y="107"/>
                      <a:pt x="160" y="73"/>
                      <a:pt x="137" y="54"/>
                    </a:cubicBezTo>
                    <a:cubicBezTo>
                      <a:pt x="68" y="0"/>
                      <a:pt x="68" y="0"/>
                      <a:pt x="68" y="0"/>
                    </a:cubicBez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30"/>
              <p:cNvSpPr/>
              <p:nvPr/>
            </p:nvSpPr>
            <p:spPr bwMode="auto">
              <a:xfrm>
                <a:off x="7069139" y="3025775"/>
                <a:ext cx="157163" cy="152400"/>
              </a:xfrm>
              <a:custGeom>
                <a:avLst/>
                <a:gdLst>
                  <a:gd name="T0" fmla="*/ 164 w 164"/>
                  <a:gd name="T1" fmla="*/ 73 h 158"/>
                  <a:gd name="T2" fmla="*/ 96 w 164"/>
                  <a:gd name="T3" fmla="*/ 18 h 158"/>
                  <a:gd name="T4" fmla="*/ 19 w 164"/>
                  <a:gd name="T5" fmla="*/ 27 h 158"/>
                  <a:gd name="T6" fmla="*/ 19 w 164"/>
                  <a:gd name="T7" fmla="*/ 27 h 158"/>
                  <a:gd name="T8" fmla="*/ 28 w 164"/>
                  <a:gd name="T9" fmla="*/ 104 h 158"/>
                  <a:gd name="T10" fmla="*/ 96 w 164"/>
                  <a:gd name="T11" fmla="*/ 158 h 158"/>
                  <a:gd name="T12" fmla="*/ 164 w 164"/>
                  <a:gd name="T13" fmla="*/ 73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164" y="73"/>
                    </a:moveTo>
                    <a:cubicBezTo>
                      <a:pt x="96" y="18"/>
                      <a:pt x="96" y="18"/>
                      <a:pt x="96" y="18"/>
                    </a:cubicBezTo>
                    <a:cubicBezTo>
                      <a:pt x="72" y="0"/>
                      <a:pt x="38" y="4"/>
                      <a:pt x="19" y="27"/>
                    </a:cubicBezTo>
                    <a:cubicBezTo>
                      <a:pt x="19" y="27"/>
                      <a:pt x="19" y="27"/>
                      <a:pt x="19" y="27"/>
                    </a:cubicBezTo>
                    <a:cubicBezTo>
                      <a:pt x="0" y="51"/>
                      <a:pt x="4" y="85"/>
                      <a:pt x="28" y="104"/>
                    </a:cubicBezTo>
                    <a:cubicBezTo>
                      <a:pt x="96" y="158"/>
                      <a:pt x="96" y="158"/>
                      <a:pt x="96" y="158"/>
                    </a:cubicBezTo>
                    <a:lnTo>
                      <a:pt x="164"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31"/>
              <p:cNvSpPr>
                <a:spLocks noEditPoints="1"/>
              </p:cNvSpPr>
              <p:nvPr/>
            </p:nvSpPr>
            <p:spPr bwMode="auto">
              <a:xfrm>
                <a:off x="7008814" y="3006725"/>
                <a:ext cx="104775" cy="290512"/>
              </a:xfrm>
              <a:custGeom>
                <a:avLst/>
                <a:gdLst>
                  <a:gd name="T0" fmla="*/ 85 w 109"/>
                  <a:gd name="T1" fmla="*/ 130 h 301"/>
                  <a:gd name="T2" fmla="*/ 61 w 109"/>
                  <a:gd name="T3" fmla="*/ 87 h 301"/>
                  <a:gd name="T4" fmla="*/ 75 w 109"/>
                  <a:gd name="T5" fmla="*/ 40 h 301"/>
                  <a:gd name="T6" fmla="*/ 98 w 109"/>
                  <a:gd name="T7" fmla="*/ 22 h 301"/>
                  <a:gd name="T8" fmla="*/ 55 w 109"/>
                  <a:gd name="T9" fmla="*/ 0 h 301"/>
                  <a:gd name="T10" fmla="*/ 55 w 109"/>
                  <a:gd name="T11" fmla="*/ 0 h 301"/>
                  <a:gd name="T12" fmla="*/ 0 w 109"/>
                  <a:gd name="T13" fmla="*/ 55 h 301"/>
                  <a:gd name="T14" fmla="*/ 0 w 109"/>
                  <a:gd name="T15" fmla="*/ 246 h 301"/>
                  <a:gd name="T16" fmla="*/ 55 w 109"/>
                  <a:gd name="T17" fmla="*/ 301 h 301"/>
                  <a:gd name="T18" fmla="*/ 55 w 109"/>
                  <a:gd name="T19" fmla="*/ 301 h 301"/>
                  <a:gd name="T20" fmla="*/ 109 w 109"/>
                  <a:gd name="T21" fmla="*/ 246 h 301"/>
                  <a:gd name="T22" fmla="*/ 109 w 109"/>
                  <a:gd name="T23" fmla="*/ 150 h 301"/>
                  <a:gd name="T24" fmla="*/ 85 w 109"/>
                  <a:gd name="T25" fmla="*/ 130 h 301"/>
                  <a:gd name="T26" fmla="*/ 91 w 109"/>
                  <a:gd name="T27" fmla="*/ 243 h 301"/>
                  <a:gd name="T28" fmla="*/ 55 w 109"/>
                  <a:gd name="T29" fmla="*/ 279 h 301"/>
                  <a:gd name="T30" fmla="*/ 55 w 109"/>
                  <a:gd name="T31" fmla="*/ 279 h 301"/>
                  <a:gd name="T32" fmla="*/ 19 w 109"/>
                  <a:gd name="T33" fmla="*/ 243 h 301"/>
                  <a:gd name="T34" fmla="*/ 19 w 109"/>
                  <a:gd name="T35" fmla="*/ 150 h 301"/>
                  <a:gd name="T36" fmla="*/ 91 w 109"/>
                  <a:gd name="T37" fmla="*/ 150 h 301"/>
                  <a:gd name="T38" fmla="*/ 91 w 109"/>
                  <a:gd name="T39" fmla="*/ 2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01">
                    <a:moveTo>
                      <a:pt x="85" y="130"/>
                    </a:moveTo>
                    <a:cubicBezTo>
                      <a:pt x="72" y="120"/>
                      <a:pt x="63" y="104"/>
                      <a:pt x="61" y="87"/>
                    </a:cubicBezTo>
                    <a:cubicBezTo>
                      <a:pt x="59" y="70"/>
                      <a:pt x="64" y="53"/>
                      <a:pt x="75" y="40"/>
                    </a:cubicBezTo>
                    <a:cubicBezTo>
                      <a:pt x="81" y="32"/>
                      <a:pt x="89" y="26"/>
                      <a:pt x="98" y="22"/>
                    </a:cubicBezTo>
                    <a:cubicBezTo>
                      <a:pt x="88" y="9"/>
                      <a:pt x="73" y="0"/>
                      <a:pt x="55" y="0"/>
                    </a:cubicBezTo>
                    <a:cubicBezTo>
                      <a:pt x="55" y="0"/>
                      <a:pt x="55" y="0"/>
                      <a:pt x="55" y="0"/>
                    </a:cubicBezTo>
                    <a:cubicBezTo>
                      <a:pt x="25" y="0"/>
                      <a:pt x="0" y="25"/>
                      <a:pt x="0" y="55"/>
                    </a:cubicBezTo>
                    <a:cubicBezTo>
                      <a:pt x="0" y="246"/>
                      <a:pt x="0" y="246"/>
                      <a:pt x="0" y="246"/>
                    </a:cubicBezTo>
                    <a:cubicBezTo>
                      <a:pt x="0" y="276"/>
                      <a:pt x="25" y="301"/>
                      <a:pt x="55" y="301"/>
                    </a:cubicBezTo>
                    <a:cubicBezTo>
                      <a:pt x="55" y="301"/>
                      <a:pt x="55" y="301"/>
                      <a:pt x="55" y="301"/>
                    </a:cubicBezTo>
                    <a:cubicBezTo>
                      <a:pt x="85" y="301"/>
                      <a:pt x="109" y="276"/>
                      <a:pt x="109" y="246"/>
                    </a:cubicBezTo>
                    <a:cubicBezTo>
                      <a:pt x="109" y="150"/>
                      <a:pt x="109" y="150"/>
                      <a:pt x="109" y="150"/>
                    </a:cubicBezTo>
                    <a:lnTo>
                      <a:pt x="85" y="130"/>
                    </a:lnTo>
                    <a:close/>
                    <a:moveTo>
                      <a:pt x="91" y="243"/>
                    </a:moveTo>
                    <a:cubicBezTo>
                      <a:pt x="91" y="263"/>
                      <a:pt x="75" y="279"/>
                      <a:pt x="55" y="279"/>
                    </a:cubicBezTo>
                    <a:cubicBezTo>
                      <a:pt x="55" y="279"/>
                      <a:pt x="55" y="279"/>
                      <a:pt x="55" y="279"/>
                    </a:cubicBezTo>
                    <a:cubicBezTo>
                      <a:pt x="35" y="279"/>
                      <a:pt x="19" y="263"/>
                      <a:pt x="19" y="243"/>
                    </a:cubicBezTo>
                    <a:cubicBezTo>
                      <a:pt x="19" y="150"/>
                      <a:pt x="19" y="150"/>
                      <a:pt x="19" y="150"/>
                    </a:cubicBezTo>
                    <a:cubicBezTo>
                      <a:pt x="91" y="150"/>
                      <a:pt x="91" y="150"/>
                      <a:pt x="91" y="150"/>
                    </a:cubicBezTo>
                    <a:lnTo>
                      <a:pt x="91"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8" name="Freeform 72"/>
            <p:cNvSpPr>
              <a:spLocks noEditPoints="1"/>
            </p:cNvSpPr>
            <p:nvPr/>
          </p:nvSpPr>
          <p:spPr bwMode="auto">
            <a:xfrm>
              <a:off x="2123168" y="3269525"/>
              <a:ext cx="429531" cy="535588"/>
            </a:xfrm>
            <a:custGeom>
              <a:avLst/>
              <a:gdLst>
                <a:gd name="T0" fmla="*/ 240 w 267"/>
                <a:gd name="T1" fmla="*/ 65 h 333"/>
                <a:gd name="T2" fmla="*/ 257 w 267"/>
                <a:gd name="T3" fmla="*/ 7 h 333"/>
                <a:gd name="T4" fmla="*/ 205 w 267"/>
                <a:gd name="T5" fmla="*/ 39 h 333"/>
                <a:gd name="T6" fmla="*/ 166 w 267"/>
                <a:gd name="T7" fmla="*/ 65 h 333"/>
                <a:gd name="T8" fmla="*/ 15 w 267"/>
                <a:gd name="T9" fmla="*/ 315 h 333"/>
                <a:gd name="T10" fmla="*/ 71 w 267"/>
                <a:gd name="T11" fmla="*/ 313 h 333"/>
                <a:gd name="T12" fmla="*/ 233 w 267"/>
                <a:gd name="T13" fmla="*/ 85 h 333"/>
                <a:gd name="T14" fmla="*/ 192 w 267"/>
                <a:gd name="T15" fmla="*/ 136 h 333"/>
                <a:gd name="T16" fmla="*/ 179 w 267"/>
                <a:gd name="T17" fmla="*/ 131 h 333"/>
                <a:gd name="T18" fmla="*/ 176 w 267"/>
                <a:gd name="T19" fmla="*/ 151 h 333"/>
                <a:gd name="T20" fmla="*/ 172 w 267"/>
                <a:gd name="T21" fmla="*/ 157 h 333"/>
                <a:gd name="T22" fmla="*/ 153 w 267"/>
                <a:gd name="T23" fmla="*/ 165 h 333"/>
                <a:gd name="T24" fmla="*/ 162 w 267"/>
                <a:gd name="T25" fmla="*/ 177 h 333"/>
                <a:gd name="T26" fmla="*/ 149 w 267"/>
                <a:gd name="T27" fmla="*/ 171 h 333"/>
                <a:gd name="T28" fmla="*/ 146 w 267"/>
                <a:gd name="T29" fmla="*/ 191 h 333"/>
                <a:gd name="T30" fmla="*/ 141 w 267"/>
                <a:gd name="T31" fmla="*/ 197 h 333"/>
                <a:gd name="T32" fmla="*/ 123 w 267"/>
                <a:gd name="T33" fmla="*/ 205 h 333"/>
                <a:gd name="T34" fmla="*/ 131 w 267"/>
                <a:gd name="T35" fmla="*/ 217 h 333"/>
                <a:gd name="T36" fmla="*/ 118 w 267"/>
                <a:gd name="T37" fmla="*/ 212 h 333"/>
                <a:gd name="T38" fmla="*/ 115 w 267"/>
                <a:gd name="T39" fmla="*/ 232 h 333"/>
                <a:gd name="T40" fmla="*/ 110 w 267"/>
                <a:gd name="T41" fmla="*/ 238 h 333"/>
                <a:gd name="T42" fmla="*/ 92 w 267"/>
                <a:gd name="T43" fmla="*/ 246 h 333"/>
                <a:gd name="T44" fmla="*/ 100 w 267"/>
                <a:gd name="T45" fmla="*/ 257 h 333"/>
                <a:gd name="T46" fmla="*/ 87 w 267"/>
                <a:gd name="T47" fmla="*/ 252 h 333"/>
                <a:gd name="T48" fmla="*/ 84 w 267"/>
                <a:gd name="T49" fmla="*/ 272 h 333"/>
                <a:gd name="T50" fmla="*/ 80 w 267"/>
                <a:gd name="T51" fmla="*/ 278 h 333"/>
                <a:gd name="T52" fmla="*/ 61 w 267"/>
                <a:gd name="T53" fmla="*/ 286 h 333"/>
                <a:gd name="T54" fmla="*/ 70 w 267"/>
                <a:gd name="T55" fmla="*/ 297 h 333"/>
                <a:gd name="T56" fmla="*/ 57 w 267"/>
                <a:gd name="T57" fmla="*/ 292 h 333"/>
                <a:gd name="T58" fmla="*/ 38 w 267"/>
                <a:gd name="T59" fmla="*/ 295 h 333"/>
                <a:gd name="T60" fmla="*/ 35 w 267"/>
                <a:gd name="T61" fmla="*/ 277 h 333"/>
                <a:gd name="T62" fmla="*/ 28 w 267"/>
                <a:gd name="T63" fmla="*/ 270 h 333"/>
                <a:gd name="T64" fmla="*/ 33 w 267"/>
                <a:gd name="T65" fmla="*/ 264 h 333"/>
                <a:gd name="T66" fmla="*/ 51 w 267"/>
                <a:gd name="T67" fmla="*/ 256 h 333"/>
                <a:gd name="T68" fmla="*/ 43 w 267"/>
                <a:gd name="T69" fmla="*/ 245 h 333"/>
                <a:gd name="T70" fmla="*/ 56 w 267"/>
                <a:gd name="T71" fmla="*/ 250 h 333"/>
                <a:gd name="T72" fmla="*/ 59 w 267"/>
                <a:gd name="T73" fmla="*/ 230 h 333"/>
                <a:gd name="T74" fmla="*/ 63 w 267"/>
                <a:gd name="T75" fmla="*/ 224 h 333"/>
                <a:gd name="T76" fmla="*/ 82 w 267"/>
                <a:gd name="T77" fmla="*/ 216 h 333"/>
                <a:gd name="T78" fmla="*/ 73 w 267"/>
                <a:gd name="T79" fmla="*/ 204 h 333"/>
                <a:gd name="T80" fmla="*/ 86 w 267"/>
                <a:gd name="T81" fmla="*/ 210 h 333"/>
                <a:gd name="T82" fmla="*/ 89 w 267"/>
                <a:gd name="T83" fmla="*/ 190 h 333"/>
                <a:gd name="T84" fmla="*/ 94 w 267"/>
                <a:gd name="T85" fmla="*/ 184 h 333"/>
                <a:gd name="T86" fmla="*/ 112 w 267"/>
                <a:gd name="T87" fmla="*/ 176 h 333"/>
                <a:gd name="T88" fmla="*/ 104 w 267"/>
                <a:gd name="T89" fmla="*/ 164 h 333"/>
                <a:gd name="T90" fmla="*/ 117 w 267"/>
                <a:gd name="T91" fmla="*/ 169 h 333"/>
                <a:gd name="T92" fmla="*/ 120 w 267"/>
                <a:gd name="T93" fmla="*/ 149 h 333"/>
                <a:gd name="T94" fmla="*/ 124 w 267"/>
                <a:gd name="T95" fmla="*/ 143 h 333"/>
                <a:gd name="T96" fmla="*/ 143 w 267"/>
                <a:gd name="T97" fmla="*/ 135 h 333"/>
                <a:gd name="T98" fmla="*/ 134 w 267"/>
                <a:gd name="T99" fmla="*/ 124 h 333"/>
                <a:gd name="T100" fmla="*/ 148 w 267"/>
                <a:gd name="T101" fmla="*/ 129 h 333"/>
                <a:gd name="T102" fmla="*/ 150 w 267"/>
                <a:gd name="T103" fmla="*/ 109 h 333"/>
                <a:gd name="T104" fmla="*/ 155 w 267"/>
                <a:gd name="T105" fmla="*/ 103 h 333"/>
                <a:gd name="T106" fmla="*/ 174 w 267"/>
                <a:gd name="T107" fmla="*/ 95 h 333"/>
                <a:gd name="T108" fmla="*/ 165 w 267"/>
                <a:gd name="T109" fmla="*/ 84 h 333"/>
                <a:gd name="T110" fmla="*/ 178 w 267"/>
                <a:gd name="T111" fmla="*/ 89 h 333"/>
                <a:gd name="T112" fmla="*/ 231 w 267"/>
                <a:gd name="T113" fmla="*/ 20 h 333"/>
                <a:gd name="T114" fmla="*/ 252 w 267"/>
                <a:gd name="T115" fmla="*/ 35 h 333"/>
                <a:gd name="T116" fmla="*/ 199 w 267"/>
                <a:gd name="T117" fmla="*/ 105 h 333"/>
                <a:gd name="T118" fmla="*/ 208 w 267"/>
                <a:gd name="T119" fmla="*/ 116 h 333"/>
                <a:gd name="T120" fmla="*/ 194 w 267"/>
                <a:gd name="T121" fmla="*/ 111 h 333"/>
                <a:gd name="T122" fmla="*/ 192 w 267"/>
                <a:gd name="T123" fmla="*/ 1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33">
                  <a:moveTo>
                    <a:pt x="233" y="85"/>
                  </a:moveTo>
                  <a:cubicBezTo>
                    <a:pt x="233" y="78"/>
                    <a:pt x="235" y="71"/>
                    <a:pt x="240" y="65"/>
                  </a:cubicBezTo>
                  <a:cubicBezTo>
                    <a:pt x="259" y="41"/>
                    <a:pt x="259" y="41"/>
                    <a:pt x="259" y="41"/>
                  </a:cubicBezTo>
                  <a:cubicBezTo>
                    <a:pt x="267" y="30"/>
                    <a:pt x="266" y="15"/>
                    <a:pt x="257" y="7"/>
                  </a:cubicBezTo>
                  <a:cubicBezTo>
                    <a:pt x="247" y="0"/>
                    <a:pt x="233" y="3"/>
                    <a:pt x="224" y="14"/>
                  </a:cubicBezTo>
                  <a:cubicBezTo>
                    <a:pt x="205" y="39"/>
                    <a:pt x="205" y="39"/>
                    <a:pt x="205" y="39"/>
                  </a:cubicBezTo>
                  <a:cubicBezTo>
                    <a:pt x="201" y="45"/>
                    <a:pt x="195" y="49"/>
                    <a:pt x="188" y="51"/>
                  </a:cubicBezTo>
                  <a:cubicBezTo>
                    <a:pt x="180" y="53"/>
                    <a:pt x="172" y="58"/>
                    <a:pt x="166" y="65"/>
                  </a:cubicBezTo>
                  <a:cubicBezTo>
                    <a:pt x="12" y="268"/>
                    <a:pt x="12" y="268"/>
                    <a:pt x="12" y="268"/>
                  </a:cubicBezTo>
                  <a:cubicBezTo>
                    <a:pt x="0" y="284"/>
                    <a:pt x="1" y="305"/>
                    <a:pt x="15" y="315"/>
                  </a:cubicBezTo>
                  <a:cubicBezTo>
                    <a:pt x="24" y="323"/>
                    <a:pt x="24" y="323"/>
                    <a:pt x="24" y="323"/>
                  </a:cubicBezTo>
                  <a:cubicBezTo>
                    <a:pt x="38" y="333"/>
                    <a:pt x="59" y="329"/>
                    <a:pt x="71" y="313"/>
                  </a:cubicBezTo>
                  <a:cubicBezTo>
                    <a:pt x="225" y="110"/>
                    <a:pt x="225" y="110"/>
                    <a:pt x="225" y="110"/>
                  </a:cubicBezTo>
                  <a:cubicBezTo>
                    <a:pt x="231" y="103"/>
                    <a:pt x="234" y="94"/>
                    <a:pt x="233" y="85"/>
                  </a:cubicBezTo>
                  <a:close/>
                  <a:moveTo>
                    <a:pt x="192" y="131"/>
                  </a:moveTo>
                  <a:cubicBezTo>
                    <a:pt x="193" y="132"/>
                    <a:pt x="194" y="135"/>
                    <a:pt x="192" y="136"/>
                  </a:cubicBezTo>
                  <a:cubicBezTo>
                    <a:pt x="191" y="138"/>
                    <a:pt x="189" y="138"/>
                    <a:pt x="187" y="137"/>
                  </a:cubicBezTo>
                  <a:cubicBezTo>
                    <a:pt x="179" y="131"/>
                    <a:pt x="179" y="131"/>
                    <a:pt x="179" y="131"/>
                  </a:cubicBezTo>
                  <a:cubicBezTo>
                    <a:pt x="168" y="145"/>
                    <a:pt x="168" y="145"/>
                    <a:pt x="168" y="145"/>
                  </a:cubicBezTo>
                  <a:cubicBezTo>
                    <a:pt x="176" y="151"/>
                    <a:pt x="176" y="151"/>
                    <a:pt x="176" y="151"/>
                  </a:cubicBezTo>
                  <a:cubicBezTo>
                    <a:pt x="178" y="152"/>
                    <a:pt x="178" y="155"/>
                    <a:pt x="177" y="156"/>
                  </a:cubicBezTo>
                  <a:cubicBezTo>
                    <a:pt x="176" y="158"/>
                    <a:pt x="173" y="158"/>
                    <a:pt x="172" y="157"/>
                  </a:cubicBezTo>
                  <a:cubicBezTo>
                    <a:pt x="164" y="151"/>
                    <a:pt x="164" y="151"/>
                    <a:pt x="164" y="151"/>
                  </a:cubicBezTo>
                  <a:cubicBezTo>
                    <a:pt x="153" y="165"/>
                    <a:pt x="153" y="165"/>
                    <a:pt x="153" y="165"/>
                  </a:cubicBezTo>
                  <a:cubicBezTo>
                    <a:pt x="161" y="171"/>
                    <a:pt x="161" y="171"/>
                    <a:pt x="161" y="171"/>
                  </a:cubicBezTo>
                  <a:cubicBezTo>
                    <a:pt x="163" y="172"/>
                    <a:pt x="163" y="175"/>
                    <a:pt x="162" y="177"/>
                  </a:cubicBezTo>
                  <a:cubicBezTo>
                    <a:pt x="160" y="178"/>
                    <a:pt x="158" y="179"/>
                    <a:pt x="156" y="177"/>
                  </a:cubicBezTo>
                  <a:cubicBezTo>
                    <a:pt x="149" y="171"/>
                    <a:pt x="149" y="171"/>
                    <a:pt x="149" y="171"/>
                  </a:cubicBezTo>
                  <a:cubicBezTo>
                    <a:pt x="138" y="185"/>
                    <a:pt x="138" y="185"/>
                    <a:pt x="138" y="185"/>
                  </a:cubicBezTo>
                  <a:cubicBezTo>
                    <a:pt x="146" y="191"/>
                    <a:pt x="146" y="191"/>
                    <a:pt x="146" y="191"/>
                  </a:cubicBezTo>
                  <a:cubicBezTo>
                    <a:pt x="147" y="193"/>
                    <a:pt x="148" y="195"/>
                    <a:pt x="146" y="197"/>
                  </a:cubicBezTo>
                  <a:cubicBezTo>
                    <a:pt x="145" y="198"/>
                    <a:pt x="143" y="199"/>
                    <a:pt x="141" y="197"/>
                  </a:cubicBezTo>
                  <a:cubicBezTo>
                    <a:pt x="133" y="191"/>
                    <a:pt x="133" y="191"/>
                    <a:pt x="133" y="191"/>
                  </a:cubicBezTo>
                  <a:cubicBezTo>
                    <a:pt x="123" y="205"/>
                    <a:pt x="123" y="205"/>
                    <a:pt x="123" y="205"/>
                  </a:cubicBezTo>
                  <a:cubicBezTo>
                    <a:pt x="130" y="211"/>
                    <a:pt x="130" y="211"/>
                    <a:pt x="130" y="211"/>
                  </a:cubicBezTo>
                  <a:cubicBezTo>
                    <a:pt x="132" y="213"/>
                    <a:pt x="132" y="215"/>
                    <a:pt x="131" y="217"/>
                  </a:cubicBezTo>
                  <a:cubicBezTo>
                    <a:pt x="130" y="218"/>
                    <a:pt x="127" y="219"/>
                    <a:pt x="126" y="217"/>
                  </a:cubicBezTo>
                  <a:cubicBezTo>
                    <a:pt x="118" y="212"/>
                    <a:pt x="118" y="212"/>
                    <a:pt x="118" y="212"/>
                  </a:cubicBezTo>
                  <a:cubicBezTo>
                    <a:pt x="107" y="226"/>
                    <a:pt x="107" y="226"/>
                    <a:pt x="107" y="226"/>
                  </a:cubicBezTo>
                  <a:cubicBezTo>
                    <a:pt x="115" y="232"/>
                    <a:pt x="115" y="232"/>
                    <a:pt x="115" y="232"/>
                  </a:cubicBezTo>
                  <a:cubicBezTo>
                    <a:pt x="117" y="233"/>
                    <a:pt x="117" y="235"/>
                    <a:pt x="116" y="237"/>
                  </a:cubicBezTo>
                  <a:cubicBezTo>
                    <a:pt x="114" y="239"/>
                    <a:pt x="112" y="239"/>
                    <a:pt x="110" y="238"/>
                  </a:cubicBezTo>
                  <a:cubicBezTo>
                    <a:pt x="103" y="232"/>
                    <a:pt x="103" y="232"/>
                    <a:pt x="103" y="232"/>
                  </a:cubicBezTo>
                  <a:cubicBezTo>
                    <a:pt x="92" y="246"/>
                    <a:pt x="92" y="246"/>
                    <a:pt x="92" y="246"/>
                  </a:cubicBezTo>
                  <a:cubicBezTo>
                    <a:pt x="100" y="252"/>
                    <a:pt x="100" y="252"/>
                    <a:pt x="100" y="252"/>
                  </a:cubicBezTo>
                  <a:cubicBezTo>
                    <a:pt x="101" y="253"/>
                    <a:pt x="102" y="255"/>
                    <a:pt x="100" y="257"/>
                  </a:cubicBezTo>
                  <a:cubicBezTo>
                    <a:pt x="99" y="259"/>
                    <a:pt x="97" y="259"/>
                    <a:pt x="95" y="258"/>
                  </a:cubicBezTo>
                  <a:cubicBezTo>
                    <a:pt x="87" y="252"/>
                    <a:pt x="87" y="252"/>
                    <a:pt x="87" y="252"/>
                  </a:cubicBezTo>
                  <a:cubicBezTo>
                    <a:pt x="77" y="266"/>
                    <a:pt x="77" y="266"/>
                    <a:pt x="77" y="266"/>
                  </a:cubicBezTo>
                  <a:cubicBezTo>
                    <a:pt x="84" y="272"/>
                    <a:pt x="84" y="272"/>
                    <a:pt x="84" y="272"/>
                  </a:cubicBezTo>
                  <a:cubicBezTo>
                    <a:pt x="86" y="273"/>
                    <a:pt x="86" y="275"/>
                    <a:pt x="85" y="277"/>
                  </a:cubicBezTo>
                  <a:cubicBezTo>
                    <a:pt x="84" y="279"/>
                    <a:pt x="81" y="279"/>
                    <a:pt x="80" y="278"/>
                  </a:cubicBezTo>
                  <a:cubicBezTo>
                    <a:pt x="72" y="272"/>
                    <a:pt x="72" y="272"/>
                    <a:pt x="72" y="272"/>
                  </a:cubicBezTo>
                  <a:cubicBezTo>
                    <a:pt x="61" y="286"/>
                    <a:pt x="61" y="286"/>
                    <a:pt x="61" y="286"/>
                  </a:cubicBezTo>
                  <a:cubicBezTo>
                    <a:pt x="69" y="292"/>
                    <a:pt x="69" y="292"/>
                    <a:pt x="69" y="292"/>
                  </a:cubicBezTo>
                  <a:cubicBezTo>
                    <a:pt x="71" y="293"/>
                    <a:pt x="71" y="296"/>
                    <a:pt x="70" y="297"/>
                  </a:cubicBezTo>
                  <a:cubicBezTo>
                    <a:pt x="69" y="299"/>
                    <a:pt x="66" y="299"/>
                    <a:pt x="65" y="298"/>
                  </a:cubicBezTo>
                  <a:cubicBezTo>
                    <a:pt x="57" y="292"/>
                    <a:pt x="57" y="292"/>
                    <a:pt x="57" y="292"/>
                  </a:cubicBezTo>
                  <a:cubicBezTo>
                    <a:pt x="56" y="293"/>
                    <a:pt x="56" y="293"/>
                    <a:pt x="56" y="293"/>
                  </a:cubicBezTo>
                  <a:cubicBezTo>
                    <a:pt x="52" y="298"/>
                    <a:pt x="44" y="299"/>
                    <a:pt x="38" y="295"/>
                  </a:cubicBezTo>
                  <a:cubicBezTo>
                    <a:pt x="38" y="295"/>
                    <a:pt x="38" y="295"/>
                    <a:pt x="38" y="295"/>
                  </a:cubicBezTo>
                  <a:cubicBezTo>
                    <a:pt x="32" y="290"/>
                    <a:pt x="31" y="282"/>
                    <a:pt x="35" y="277"/>
                  </a:cubicBezTo>
                  <a:cubicBezTo>
                    <a:pt x="36" y="276"/>
                    <a:pt x="36" y="276"/>
                    <a:pt x="36" y="276"/>
                  </a:cubicBezTo>
                  <a:cubicBezTo>
                    <a:pt x="28" y="270"/>
                    <a:pt x="28" y="270"/>
                    <a:pt x="28" y="270"/>
                  </a:cubicBezTo>
                  <a:cubicBezTo>
                    <a:pt x="26" y="269"/>
                    <a:pt x="26" y="267"/>
                    <a:pt x="27" y="265"/>
                  </a:cubicBezTo>
                  <a:cubicBezTo>
                    <a:pt x="29" y="263"/>
                    <a:pt x="31" y="263"/>
                    <a:pt x="33" y="264"/>
                  </a:cubicBezTo>
                  <a:cubicBezTo>
                    <a:pt x="40" y="270"/>
                    <a:pt x="40" y="270"/>
                    <a:pt x="40" y="270"/>
                  </a:cubicBezTo>
                  <a:cubicBezTo>
                    <a:pt x="51" y="256"/>
                    <a:pt x="51" y="256"/>
                    <a:pt x="51" y="256"/>
                  </a:cubicBezTo>
                  <a:cubicBezTo>
                    <a:pt x="43" y="250"/>
                    <a:pt x="43" y="250"/>
                    <a:pt x="43" y="250"/>
                  </a:cubicBezTo>
                  <a:cubicBezTo>
                    <a:pt x="42" y="249"/>
                    <a:pt x="41" y="246"/>
                    <a:pt x="43" y="245"/>
                  </a:cubicBezTo>
                  <a:cubicBezTo>
                    <a:pt x="44" y="243"/>
                    <a:pt x="46" y="243"/>
                    <a:pt x="48" y="244"/>
                  </a:cubicBezTo>
                  <a:cubicBezTo>
                    <a:pt x="56" y="250"/>
                    <a:pt x="56" y="250"/>
                    <a:pt x="56" y="250"/>
                  </a:cubicBezTo>
                  <a:cubicBezTo>
                    <a:pt x="66" y="236"/>
                    <a:pt x="66" y="236"/>
                    <a:pt x="66" y="236"/>
                  </a:cubicBezTo>
                  <a:cubicBezTo>
                    <a:pt x="59" y="230"/>
                    <a:pt x="59" y="230"/>
                    <a:pt x="59" y="230"/>
                  </a:cubicBezTo>
                  <a:cubicBezTo>
                    <a:pt x="57" y="229"/>
                    <a:pt x="57" y="226"/>
                    <a:pt x="58" y="225"/>
                  </a:cubicBezTo>
                  <a:cubicBezTo>
                    <a:pt x="59" y="223"/>
                    <a:pt x="62" y="223"/>
                    <a:pt x="63" y="224"/>
                  </a:cubicBezTo>
                  <a:cubicBezTo>
                    <a:pt x="71" y="230"/>
                    <a:pt x="71" y="230"/>
                    <a:pt x="71" y="230"/>
                  </a:cubicBezTo>
                  <a:cubicBezTo>
                    <a:pt x="82" y="216"/>
                    <a:pt x="82" y="216"/>
                    <a:pt x="82" y="216"/>
                  </a:cubicBezTo>
                  <a:cubicBezTo>
                    <a:pt x="74" y="210"/>
                    <a:pt x="74" y="210"/>
                    <a:pt x="74" y="210"/>
                  </a:cubicBezTo>
                  <a:cubicBezTo>
                    <a:pt x="72" y="209"/>
                    <a:pt x="72" y="206"/>
                    <a:pt x="73" y="204"/>
                  </a:cubicBezTo>
                  <a:cubicBezTo>
                    <a:pt x="74" y="203"/>
                    <a:pt x="77" y="202"/>
                    <a:pt x="79" y="204"/>
                  </a:cubicBezTo>
                  <a:cubicBezTo>
                    <a:pt x="86" y="210"/>
                    <a:pt x="86" y="210"/>
                    <a:pt x="86" y="210"/>
                  </a:cubicBezTo>
                  <a:cubicBezTo>
                    <a:pt x="97" y="196"/>
                    <a:pt x="97" y="196"/>
                    <a:pt x="97" y="196"/>
                  </a:cubicBezTo>
                  <a:cubicBezTo>
                    <a:pt x="89" y="190"/>
                    <a:pt x="89" y="190"/>
                    <a:pt x="89" y="190"/>
                  </a:cubicBezTo>
                  <a:cubicBezTo>
                    <a:pt x="88" y="188"/>
                    <a:pt x="87" y="186"/>
                    <a:pt x="89" y="184"/>
                  </a:cubicBezTo>
                  <a:cubicBezTo>
                    <a:pt x="90" y="183"/>
                    <a:pt x="92" y="182"/>
                    <a:pt x="94" y="184"/>
                  </a:cubicBezTo>
                  <a:cubicBezTo>
                    <a:pt x="102" y="190"/>
                    <a:pt x="102" y="190"/>
                    <a:pt x="102" y="190"/>
                  </a:cubicBezTo>
                  <a:cubicBezTo>
                    <a:pt x="112" y="176"/>
                    <a:pt x="112" y="176"/>
                    <a:pt x="112" y="176"/>
                  </a:cubicBezTo>
                  <a:cubicBezTo>
                    <a:pt x="105" y="170"/>
                    <a:pt x="105" y="170"/>
                    <a:pt x="105" y="170"/>
                  </a:cubicBezTo>
                  <a:cubicBezTo>
                    <a:pt x="103" y="168"/>
                    <a:pt x="103" y="166"/>
                    <a:pt x="104" y="164"/>
                  </a:cubicBezTo>
                  <a:cubicBezTo>
                    <a:pt x="105" y="163"/>
                    <a:pt x="107" y="162"/>
                    <a:pt x="109" y="164"/>
                  </a:cubicBezTo>
                  <a:cubicBezTo>
                    <a:pt x="117" y="169"/>
                    <a:pt x="117" y="169"/>
                    <a:pt x="117" y="169"/>
                  </a:cubicBezTo>
                  <a:cubicBezTo>
                    <a:pt x="128" y="155"/>
                    <a:pt x="128" y="155"/>
                    <a:pt x="128" y="155"/>
                  </a:cubicBezTo>
                  <a:cubicBezTo>
                    <a:pt x="120" y="149"/>
                    <a:pt x="120" y="149"/>
                    <a:pt x="120" y="149"/>
                  </a:cubicBezTo>
                  <a:cubicBezTo>
                    <a:pt x="118" y="148"/>
                    <a:pt x="118" y="146"/>
                    <a:pt x="119" y="144"/>
                  </a:cubicBezTo>
                  <a:cubicBezTo>
                    <a:pt x="120" y="142"/>
                    <a:pt x="123" y="142"/>
                    <a:pt x="124" y="143"/>
                  </a:cubicBezTo>
                  <a:cubicBezTo>
                    <a:pt x="132" y="149"/>
                    <a:pt x="132" y="149"/>
                    <a:pt x="132" y="149"/>
                  </a:cubicBezTo>
                  <a:cubicBezTo>
                    <a:pt x="143" y="135"/>
                    <a:pt x="143" y="135"/>
                    <a:pt x="143" y="135"/>
                  </a:cubicBezTo>
                  <a:cubicBezTo>
                    <a:pt x="135" y="129"/>
                    <a:pt x="135" y="129"/>
                    <a:pt x="135" y="129"/>
                  </a:cubicBezTo>
                  <a:cubicBezTo>
                    <a:pt x="133" y="128"/>
                    <a:pt x="133" y="126"/>
                    <a:pt x="134" y="124"/>
                  </a:cubicBezTo>
                  <a:cubicBezTo>
                    <a:pt x="136" y="122"/>
                    <a:pt x="138" y="122"/>
                    <a:pt x="140" y="123"/>
                  </a:cubicBezTo>
                  <a:cubicBezTo>
                    <a:pt x="148" y="129"/>
                    <a:pt x="148" y="129"/>
                    <a:pt x="148" y="129"/>
                  </a:cubicBezTo>
                  <a:cubicBezTo>
                    <a:pt x="158" y="115"/>
                    <a:pt x="158" y="115"/>
                    <a:pt x="158" y="115"/>
                  </a:cubicBezTo>
                  <a:cubicBezTo>
                    <a:pt x="150" y="109"/>
                    <a:pt x="150" y="109"/>
                    <a:pt x="150" y="109"/>
                  </a:cubicBezTo>
                  <a:cubicBezTo>
                    <a:pt x="149" y="108"/>
                    <a:pt x="148" y="106"/>
                    <a:pt x="150" y="104"/>
                  </a:cubicBezTo>
                  <a:cubicBezTo>
                    <a:pt x="151" y="102"/>
                    <a:pt x="153" y="102"/>
                    <a:pt x="155" y="103"/>
                  </a:cubicBezTo>
                  <a:cubicBezTo>
                    <a:pt x="163" y="109"/>
                    <a:pt x="163" y="109"/>
                    <a:pt x="163" y="109"/>
                  </a:cubicBezTo>
                  <a:cubicBezTo>
                    <a:pt x="174" y="95"/>
                    <a:pt x="174" y="95"/>
                    <a:pt x="174" y="95"/>
                  </a:cubicBezTo>
                  <a:cubicBezTo>
                    <a:pt x="166" y="89"/>
                    <a:pt x="166" y="89"/>
                    <a:pt x="166" y="89"/>
                  </a:cubicBezTo>
                  <a:cubicBezTo>
                    <a:pt x="164" y="88"/>
                    <a:pt x="164" y="85"/>
                    <a:pt x="165" y="84"/>
                  </a:cubicBezTo>
                  <a:cubicBezTo>
                    <a:pt x="166" y="82"/>
                    <a:pt x="169" y="82"/>
                    <a:pt x="170" y="83"/>
                  </a:cubicBezTo>
                  <a:cubicBezTo>
                    <a:pt x="178" y="89"/>
                    <a:pt x="178" y="89"/>
                    <a:pt x="178" y="89"/>
                  </a:cubicBezTo>
                  <a:cubicBezTo>
                    <a:pt x="212" y="44"/>
                    <a:pt x="212" y="44"/>
                    <a:pt x="212" y="44"/>
                  </a:cubicBezTo>
                  <a:cubicBezTo>
                    <a:pt x="231" y="20"/>
                    <a:pt x="231" y="20"/>
                    <a:pt x="231" y="20"/>
                  </a:cubicBezTo>
                  <a:cubicBezTo>
                    <a:pt x="236" y="12"/>
                    <a:pt x="246" y="10"/>
                    <a:pt x="252" y="14"/>
                  </a:cubicBezTo>
                  <a:cubicBezTo>
                    <a:pt x="257" y="19"/>
                    <a:pt x="257" y="28"/>
                    <a:pt x="252" y="35"/>
                  </a:cubicBezTo>
                  <a:cubicBezTo>
                    <a:pt x="233" y="60"/>
                    <a:pt x="233" y="60"/>
                    <a:pt x="233" y="60"/>
                  </a:cubicBezTo>
                  <a:cubicBezTo>
                    <a:pt x="199" y="105"/>
                    <a:pt x="199" y="105"/>
                    <a:pt x="199" y="105"/>
                  </a:cubicBezTo>
                  <a:cubicBezTo>
                    <a:pt x="207" y="111"/>
                    <a:pt x="207" y="111"/>
                    <a:pt x="207" y="111"/>
                  </a:cubicBezTo>
                  <a:cubicBezTo>
                    <a:pt x="209" y="112"/>
                    <a:pt x="209" y="115"/>
                    <a:pt x="208" y="116"/>
                  </a:cubicBezTo>
                  <a:cubicBezTo>
                    <a:pt x="206" y="118"/>
                    <a:pt x="204" y="118"/>
                    <a:pt x="202" y="117"/>
                  </a:cubicBezTo>
                  <a:cubicBezTo>
                    <a:pt x="194" y="111"/>
                    <a:pt x="194" y="111"/>
                    <a:pt x="194" y="111"/>
                  </a:cubicBezTo>
                  <a:cubicBezTo>
                    <a:pt x="184" y="125"/>
                    <a:pt x="184" y="125"/>
                    <a:pt x="184" y="125"/>
                  </a:cubicBezTo>
                  <a:lnTo>
                    <a:pt x="192" y="131"/>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39" name="组合 38"/>
            <p:cNvGrpSpPr/>
            <p:nvPr/>
          </p:nvGrpSpPr>
          <p:grpSpPr>
            <a:xfrm>
              <a:off x="4470400" y="3269525"/>
              <a:ext cx="526714" cy="554570"/>
              <a:chOff x="7002464" y="4414838"/>
              <a:chExt cx="330200" cy="347663"/>
            </a:xfrm>
            <a:solidFill>
              <a:schemeClr val="bg1"/>
            </a:solidFill>
          </p:grpSpPr>
          <p:sp>
            <p:nvSpPr>
              <p:cNvPr id="40" name="Freeform 77"/>
              <p:cNvSpPr/>
              <p:nvPr/>
            </p:nvSpPr>
            <p:spPr bwMode="auto">
              <a:xfrm>
                <a:off x="7169151" y="4414838"/>
                <a:ext cx="163513" cy="158750"/>
              </a:xfrm>
              <a:custGeom>
                <a:avLst/>
                <a:gdLst>
                  <a:gd name="T0" fmla="*/ 104 w 169"/>
                  <a:gd name="T1" fmla="*/ 166 h 166"/>
                  <a:gd name="T2" fmla="*/ 154 w 169"/>
                  <a:gd name="T3" fmla="*/ 110 h 166"/>
                  <a:gd name="T4" fmla="*/ 151 w 169"/>
                  <a:gd name="T5" fmla="*/ 54 h 166"/>
                  <a:gd name="T6" fmla="*/ 106 w 169"/>
                  <a:gd name="T7" fmla="*/ 14 h 166"/>
                  <a:gd name="T8" fmla="*/ 50 w 169"/>
                  <a:gd name="T9" fmla="*/ 17 h 166"/>
                  <a:gd name="T10" fmla="*/ 0 w 169"/>
                  <a:gd name="T11" fmla="*/ 74 h 166"/>
                  <a:gd name="T12" fmla="*/ 104 w 169"/>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9" h="166">
                    <a:moveTo>
                      <a:pt x="104" y="166"/>
                    </a:moveTo>
                    <a:cubicBezTo>
                      <a:pt x="154" y="110"/>
                      <a:pt x="154" y="110"/>
                      <a:pt x="154" y="110"/>
                    </a:cubicBezTo>
                    <a:cubicBezTo>
                      <a:pt x="169" y="94"/>
                      <a:pt x="167" y="69"/>
                      <a:pt x="151" y="54"/>
                    </a:cubicBezTo>
                    <a:cubicBezTo>
                      <a:pt x="106" y="14"/>
                      <a:pt x="106" y="14"/>
                      <a:pt x="106" y="14"/>
                    </a:cubicBezTo>
                    <a:cubicBezTo>
                      <a:pt x="89" y="0"/>
                      <a:pt x="65" y="1"/>
                      <a:pt x="50" y="17"/>
                    </a:cubicBezTo>
                    <a:cubicBezTo>
                      <a:pt x="0" y="74"/>
                      <a:pt x="0" y="74"/>
                      <a:pt x="0" y="74"/>
                    </a:cubicBezTo>
                    <a:lnTo>
                      <a:pt x="104"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78"/>
              <p:cNvSpPr/>
              <p:nvPr/>
            </p:nvSpPr>
            <p:spPr bwMode="auto">
              <a:xfrm>
                <a:off x="7002464" y="4602164"/>
                <a:ext cx="163513" cy="160337"/>
              </a:xfrm>
              <a:custGeom>
                <a:avLst/>
                <a:gdLst>
                  <a:gd name="T0" fmla="*/ 65 w 169"/>
                  <a:gd name="T1" fmla="*/ 0 h 167"/>
                  <a:gd name="T2" fmla="*/ 14 w 169"/>
                  <a:gd name="T3" fmla="*/ 57 h 167"/>
                  <a:gd name="T4" fmla="*/ 17 w 169"/>
                  <a:gd name="T5" fmla="*/ 112 h 167"/>
                  <a:gd name="T6" fmla="*/ 63 w 169"/>
                  <a:gd name="T7" fmla="*/ 152 h 167"/>
                  <a:gd name="T8" fmla="*/ 118 w 169"/>
                  <a:gd name="T9" fmla="*/ 149 h 167"/>
                  <a:gd name="T10" fmla="*/ 169 w 169"/>
                  <a:gd name="T11" fmla="*/ 92 h 167"/>
                  <a:gd name="T12" fmla="*/ 65 w 169"/>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9" h="167">
                    <a:moveTo>
                      <a:pt x="65" y="0"/>
                    </a:moveTo>
                    <a:cubicBezTo>
                      <a:pt x="14" y="57"/>
                      <a:pt x="14" y="57"/>
                      <a:pt x="14" y="57"/>
                    </a:cubicBezTo>
                    <a:cubicBezTo>
                      <a:pt x="0" y="73"/>
                      <a:pt x="1" y="97"/>
                      <a:pt x="17" y="112"/>
                    </a:cubicBezTo>
                    <a:cubicBezTo>
                      <a:pt x="63" y="152"/>
                      <a:pt x="63" y="152"/>
                      <a:pt x="63" y="152"/>
                    </a:cubicBezTo>
                    <a:cubicBezTo>
                      <a:pt x="79" y="167"/>
                      <a:pt x="104" y="165"/>
                      <a:pt x="118" y="149"/>
                    </a:cubicBezTo>
                    <a:cubicBezTo>
                      <a:pt x="169" y="92"/>
                      <a:pt x="169" y="92"/>
                      <a:pt x="169" y="92"/>
                    </a:cubicBez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79"/>
              <p:cNvSpPr>
                <a:spLocks noEditPoints="1"/>
              </p:cNvSpPr>
              <p:nvPr/>
            </p:nvSpPr>
            <p:spPr bwMode="auto">
              <a:xfrm>
                <a:off x="7075488" y="4495800"/>
                <a:ext cx="184150" cy="184150"/>
              </a:xfrm>
              <a:custGeom>
                <a:avLst/>
                <a:gdLst>
                  <a:gd name="T0" fmla="*/ 88 w 191"/>
                  <a:gd name="T1" fmla="*/ 0 h 191"/>
                  <a:gd name="T2" fmla="*/ 0 w 191"/>
                  <a:gd name="T3" fmla="*/ 98 h 191"/>
                  <a:gd name="T4" fmla="*/ 104 w 191"/>
                  <a:gd name="T5" fmla="*/ 191 h 191"/>
                  <a:gd name="T6" fmla="*/ 191 w 191"/>
                  <a:gd name="T7" fmla="*/ 93 h 191"/>
                  <a:gd name="T8" fmla="*/ 88 w 191"/>
                  <a:gd name="T9" fmla="*/ 0 h 191"/>
                  <a:gd name="T10" fmla="*/ 37 w 191"/>
                  <a:gd name="T11" fmla="*/ 107 h 191"/>
                  <a:gd name="T12" fmla="*/ 36 w 191"/>
                  <a:gd name="T13" fmla="*/ 93 h 191"/>
                  <a:gd name="T14" fmla="*/ 51 w 191"/>
                  <a:gd name="T15" fmla="*/ 92 h 191"/>
                  <a:gd name="T16" fmla="*/ 51 w 191"/>
                  <a:gd name="T17" fmla="*/ 106 h 191"/>
                  <a:gd name="T18" fmla="*/ 37 w 191"/>
                  <a:gd name="T19" fmla="*/ 107 h 191"/>
                  <a:gd name="T20" fmla="*/ 62 w 191"/>
                  <a:gd name="T21" fmla="*/ 79 h 191"/>
                  <a:gd name="T22" fmla="*/ 61 w 191"/>
                  <a:gd name="T23" fmla="*/ 65 h 191"/>
                  <a:gd name="T24" fmla="*/ 76 w 191"/>
                  <a:gd name="T25" fmla="*/ 64 h 191"/>
                  <a:gd name="T26" fmla="*/ 76 w 191"/>
                  <a:gd name="T27" fmla="*/ 78 h 191"/>
                  <a:gd name="T28" fmla="*/ 62 w 191"/>
                  <a:gd name="T29" fmla="*/ 79 h 191"/>
                  <a:gd name="T30" fmla="*/ 87 w 191"/>
                  <a:gd name="T31" fmla="*/ 51 h 191"/>
                  <a:gd name="T32" fmla="*/ 86 w 191"/>
                  <a:gd name="T33" fmla="*/ 37 h 191"/>
                  <a:gd name="T34" fmla="*/ 101 w 191"/>
                  <a:gd name="T35" fmla="*/ 36 h 191"/>
                  <a:gd name="T36" fmla="*/ 101 w 191"/>
                  <a:gd name="T37" fmla="*/ 50 h 191"/>
                  <a:gd name="T38" fmla="*/ 87 w 191"/>
                  <a:gd name="T39" fmla="*/ 51 h 191"/>
                  <a:gd name="T40" fmla="*/ 64 w 191"/>
                  <a:gd name="T41" fmla="*/ 131 h 191"/>
                  <a:gd name="T42" fmla="*/ 63 w 191"/>
                  <a:gd name="T43" fmla="*/ 117 h 191"/>
                  <a:gd name="T44" fmla="*/ 78 w 191"/>
                  <a:gd name="T45" fmla="*/ 116 h 191"/>
                  <a:gd name="T46" fmla="*/ 78 w 191"/>
                  <a:gd name="T47" fmla="*/ 130 h 191"/>
                  <a:gd name="T48" fmla="*/ 64 w 191"/>
                  <a:gd name="T49" fmla="*/ 131 h 191"/>
                  <a:gd name="T50" fmla="*/ 89 w 191"/>
                  <a:gd name="T51" fmla="*/ 103 h 191"/>
                  <a:gd name="T52" fmla="*/ 88 w 191"/>
                  <a:gd name="T53" fmla="*/ 89 h 191"/>
                  <a:gd name="T54" fmla="*/ 103 w 191"/>
                  <a:gd name="T55" fmla="*/ 88 h 191"/>
                  <a:gd name="T56" fmla="*/ 103 w 191"/>
                  <a:gd name="T57" fmla="*/ 102 h 191"/>
                  <a:gd name="T58" fmla="*/ 89 w 191"/>
                  <a:gd name="T59" fmla="*/ 103 h 191"/>
                  <a:gd name="T60" fmla="*/ 114 w 191"/>
                  <a:gd name="T61" fmla="*/ 75 h 191"/>
                  <a:gd name="T62" fmla="*/ 113 w 191"/>
                  <a:gd name="T63" fmla="*/ 61 h 191"/>
                  <a:gd name="T64" fmla="*/ 128 w 191"/>
                  <a:gd name="T65" fmla="*/ 60 h 191"/>
                  <a:gd name="T66" fmla="*/ 128 w 191"/>
                  <a:gd name="T67" fmla="*/ 74 h 191"/>
                  <a:gd name="T68" fmla="*/ 114 w 191"/>
                  <a:gd name="T69" fmla="*/ 75 h 191"/>
                  <a:gd name="T70" fmla="*/ 91 w 191"/>
                  <a:gd name="T71" fmla="*/ 155 h 191"/>
                  <a:gd name="T72" fmla="*/ 90 w 191"/>
                  <a:gd name="T73" fmla="*/ 141 h 191"/>
                  <a:gd name="T74" fmla="*/ 105 w 191"/>
                  <a:gd name="T75" fmla="*/ 140 h 191"/>
                  <a:gd name="T76" fmla="*/ 106 w 191"/>
                  <a:gd name="T77" fmla="*/ 155 h 191"/>
                  <a:gd name="T78" fmla="*/ 91 w 191"/>
                  <a:gd name="T79" fmla="*/ 155 h 191"/>
                  <a:gd name="T80" fmla="*/ 116 w 191"/>
                  <a:gd name="T81" fmla="*/ 127 h 191"/>
                  <a:gd name="T82" fmla="*/ 115 w 191"/>
                  <a:gd name="T83" fmla="*/ 113 h 191"/>
                  <a:gd name="T84" fmla="*/ 130 w 191"/>
                  <a:gd name="T85" fmla="*/ 112 h 191"/>
                  <a:gd name="T86" fmla="*/ 130 w 191"/>
                  <a:gd name="T87" fmla="*/ 127 h 191"/>
                  <a:gd name="T88" fmla="*/ 116 w 191"/>
                  <a:gd name="T89" fmla="*/ 127 h 191"/>
                  <a:gd name="T90" fmla="*/ 141 w 191"/>
                  <a:gd name="T91" fmla="*/ 99 h 191"/>
                  <a:gd name="T92" fmla="*/ 140 w 191"/>
                  <a:gd name="T93" fmla="*/ 85 h 191"/>
                  <a:gd name="T94" fmla="*/ 155 w 191"/>
                  <a:gd name="T95" fmla="*/ 84 h 191"/>
                  <a:gd name="T96" fmla="*/ 155 w 191"/>
                  <a:gd name="T97" fmla="*/ 99 h 191"/>
                  <a:gd name="T98" fmla="*/ 141 w 191"/>
                  <a:gd name="T99" fmla="*/ 9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91">
                    <a:moveTo>
                      <a:pt x="88" y="0"/>
                    </a:moveTo>
                    <a:cubicBezTo>
                      <a:pt x="0" y="98"/>
                      <a:pt x="0" y="98"/>
                      <a:pt x="0" y="98"/>
                    </a:cubicBezTo>
                    <a:cubicBezTo>
                      <a:pt x="104" y="191"/>
                      <a:pt x="104" y="191"/>
                      <a:pt x="104" y="191"/>
                    </a:cubicBezTo>
                    <a:cubicBezTo>
                      <a:pt x="191" y="93"/>
                      <a:pt x="191" y="93"/>
                      <a:pt x="191" y="93"/>
                    </a:cubicBezTo>
                    <a:lnTo>
                      <a:pt x="88" y="0"/>
                    </a:lnTo>
                    <a:close/>
                    <a:moveTo>
                      <a:pt x="37" y="107"/>
                    </a:moveTo>
                    <a:cubicBezTo>
                      <a:pt x="33" y="103"/>
                      <a:pt x="32" y="97"/>
                      <a:pt x="36" y="93"/>
                    </a:cubicBezTo>
                    <a:cubicBezTo>
                      <a:pt x="40" y="88"/>
                      <a:pt x="46" y="88"/>
                      <a:pt x="51" y="92"/>
                    </a:cubicBezTo>
                    <a:cubicBezTo>
                      <a:pt x="55" y="96"/>
                      <a:pt x="55" y="102"/>
                      <a:pt x="51" y="106"/>
                    </a:cubicBezTo>
                    <a:cubicBezTo>
                      <a:pt x="48" y="111"/>
                      <a:pt x="41" y="111"/>
                      <a:pt x="37" y="107"/>
                    </a:cubicBezTo>
                    <a:close/>
                    <a:moveTo>
                      <a:pt x="62" y="79"/>
                    </a:moveTo>
                    <a:cubicBezTo>
                      <a:pt x="58" y="75"/>
                      <a:pt x="57" y="69"/>
                      <a:pt x="61" y="65"/>
                    </a:cubicBezTo>
                    <a:cubicBezTo>
                      <a:pt x="65" y="60"/>
                      <a:pt x="71" y="60"/>
                      <a:pt x="76" y="64"/>
                    </a:cubicBezTo>
                    <a:cubicBezTo>
                      <a:pt x="80" y="68"/>
                      <a:pt x="80" y="74"/>
                      <a:pt x="76" y="78"/>
                    </a:cubicBezTo>
                    <a:cubicBezTo>
                      <a:pt x="73" y="83"/>
                      <a:pt x="66" y="83"/>
                      <a:pt x="62" y="79"/>
                    </a:cubicBezTo>
                    <a:close/>
                    <a:moveTo>
                      <a:pt x="87" y="51"/>
                    </a:moveTo>
                    <a:cubicBezTo>
                      <a:pt x="83" y="47"/>
                      <a:pt x="82" y="41"/>
                      <a:pt x="86" y="37"/>
                    </a:cubicBezTo>
                    <a:cubicBezTo>
                      <a:pt x="90" y="32"/>
                      <a:pt x="96" y="32"/>
                      <a:pt x="101" y="36"/>
                    </a:cubicBezTo>
                    <a:cubicBezTo>
                      <a:pt x="105" y="40"/>
                      <a:pt x="105" y="46"/>
                      <a:pt x="101" y="50"/>
                    </a:cubicBezTo>
                    <a:cubicBezTo>
                      <a:pt x="98" y="55"/>
                      <a:pt x="91" y="55"/>
                      <a:pt x="87" y="51"/>
                    </a:cubicBezTo>
                    <a:close/>
                    <a:moveTo>
                      <a:pt x="64" y="131"/>
                    </a:moveTo>
                    <a:cubicBezTo>
                      <a:pt x="60" y="127"/>
                      <a:pt x="59" y="121"/>
                      <a:pt x="63" y="117"/>
                    </a:cubicBezTo>
                    <a:cubicBezTo>
                      <a:pt x="67" y="112"/>
                      <a:pt x="73" y="112"/>
                      <a:pt x="78" y="116"/>
                    </a:cubicBezTo>
                    <a:cubicBezTo>
                      <a:pt x="82" y="120"/>
                      <a:pt x="82" y="126"/>
                      <a:pt x="78" y="130"/>
                    </a:cubicBezTo>
                    <a:cubicBezTo>
                      <a:pt x="75" y="135"/>
                      <a:pt x="68" y="135"/>
                      <a:pt x="64" y="131"/>
                    </a:cubicBezTo>
                    <a:close/>
                    <a:moveTo>
                      <a:pt x="89" y="103"/>
                    </a:moveTo>
                    <a:cubicBezTo>
                      <a:pt x="85" y="99"/>
                      <a:pt x="84" y="93"/>
                      <a:pt x="88" y="89"/>
                    </a:cubicBezTo>
                    <a:cubicBezTo>
                      <a:pt x="92" y="84"/>
                      <a:pt x="98" y="84"/>
                      <a:pt x="103" y="88"/>
                    </a:cubicBezTo>
                    <a:cubicBezTo>
                      <a:pt x="107" y="92"/>
                      <a:pt x="107" y="98"/>
                      <a:pt x="103" y="102"/>
                    </a:cubicBezTo>
                    <a:cubicBezTo>
                      <a:pt x="100" y="107"/>
                      <a:pt x="93" y="107"/>
                      <a:pt x="89" y="103"/>
                    </a:cubicBezTo>
                    <a:close/>
                    <a:moveTo>
                      <a:pt x="114" y="75"/>
                    </a:moveTo>
                    <a:cubicBezTo>
                      <a:pt x="110" y="72"/>
                      <a:pt x="109" y="65"/>
                      <a:pt x="113" y="61"/>
                    </a:cubicBezTo>
                    <a:cubicBezTo>
                      <a:pt x="117" y="56"/>
                      <a:pt x="123" y="56"/>
                      <a:pt x="128" y="60"/>
                    </a:cubicBezTo>
                    <a:cubicBezTo>
                      <a:pt x="132" y="64"/>
                      <a:pt x="132" y="70"/>
                      <a:pt x="128" y="74"/>
                    </a:cubicBezTo>
                    <a:cubicBezTo>
                      <a:pt x="125" y="79"/>
                      <a:pt x="118" y="79"/>
                      <a:pt x="114" y="75"/>
                    </a:cubicBezTo>
                    <a:close/>
                    <a:moveTo>
                      <a:pt x="91" y="155"/>
                    </a:moveTo>
                    <a:cubicBezTo>
                      <a:pt x="87" y="152"/>
                      <a:pt x="86" y="145"/>
                      <a:pt x="90" y="141"/>
                    </a:cubicBezTo>
                    <a:cubicBezTo>
                      <a:pt x="94" y="136"/>
                      <a:pt x="100" y="136"/>
                      <a:pt x="105" y="140"/>
                    </a:cubicBezTo>
                    <a:cubicBezTo>
                      <a:pt x="109" y="144"/>
                      <a:pt x="109" y="150"/>
                      <a:pt x="106" y="155"/>
                    </a:cubicBezTo>
                    <a:cubicBezTo>
                      <a:pt x="102" y="159"/>
                      <a:pt x="95" y="159"/>
                      <a:pt x="91" y="155"/>
                    </a:cubicBezTo>
                    <a:close/>
                    <a:moveTo>
                      <a:pt x="116" y="127"/>
                    </a:moveTo>
                    <a:cubicBezTo>
                      <a:pt x="112" y="124"/>
                      <a:pt x="111" y="117"/>
                      <a:pt x="115" y="113"/>
                    </a:cubicBezTo>
                    <a:cubicBezTo>
                      <a:pt x="119" y="109"/>
                      <a:pt x="125" y="108"/>
                      <a:pt x="130" y="112"/>
                    </a:cubicBezTo>
                    <a:cubicBezTo>
                      <a:pt x="134" y="116"/>
                      <a:pt x="134" y="122"/>
                      <a:pt x="130" y="127"/>
                    </a:cubicBezTo>
                    <a:cubicBezTo>
                      <a:pt x="127" y="131"/>
                      <a:pt x="120" y="131"/>
                      <a:pt x="116" y="127"/>
                    </a:cubicBezTo>
                    <a:close/>
                    <a:moveTo>
                      <a:pt x="141" y="99"/>
                    </a:moveTo>
                    <a:cubicBezTo>
                      <a:pt x="137" y="96"/>
                      <a:pt x="136" y="89"/>
                      <a:pt x="140" y="85"/>
                    </a:cubicBezTo>
                    <a:cubicBezTo>
                      <a:pt x="144" y="81"/>
                      <a:pt x="150" y="80"/>
                      <a:pt x="155" y="84"/>
                    </a:cubicBezTo>
                    <a:cubicBezTo>
                      <a:pt x="159" y="88"/>
                      <a:pt x="159" y="94"/>
                      <a:pt x="155" y="99"/>
                    </a:cubicBezTo>
                    <a:cubicBezTo>
                      <a:pt x="152" y="103"/>
                      <a:pt x="145" y="103"/>
                      <a:pt x="141"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3" name="文本框 42"/>
            <p:cNvSpPr txBox="1"/>
            <p:nvPr/>
          </p:nvSpPr>
          <p:spPr>
            <a:xfrm>
              <a:off x="1924504"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对策一</a:t>
              </a:r>
            </a:p>
          </p:txBody>
        </p:sp>
        <p:sp>
          <p:nvSpPr>
            <p:cNvPr id="44" name="文本框 43"/>
            <p:cNvSpPr txBox="1"/>
            <p:nvPr/>
          </p:nvSpPr>
          <p:spPr>
            <a:xfrm>
              <a:off x="4306347"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对策二</a:t>
              </a:r>
            </a:p>
          </p:txBody>
        </p:sp>
        <p:sp>
          <p:nvSpPr>
            <p:cNvPr id="45" name="文本框 44"/>
            <p:cNvSpPr txBox="1"/>
            <p:nvPr/>
          </p:nvSpPr>
          <p:spPr>
            <a:xfrm>
              <a:off x="6682099"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对策三</a:t>
              </a:r>
            </a:p>
          </p:txBody>
        </p:sp>
        <p:sp>
          <p:nvSpPr>
            <p:cNvPr id="46" name="文本框 45"/>
            <p:cNvSpPr txBox="1"/>
            <p:nvPr/>
          </p:nvSpPr>
          <p:spPr>
            <a:xfrm>
              <a:off x="9070035" y="3886820"/>
              <a:ext cx="877163" cy="369332"/>
            </a:xfrm>
            <a:prstGeom prst="rect">
              <a:avLst/>
            </a:prstGeom>
            <a:noFill/>
          </p:spPr>
          <p:txBody>
            <a:bodyPr wrap="none" rtlCol="0">
              <a:spAutoFit/>
            </a:bodyPr>
            <a:lstStyle/>
            <a:p>
              <a:pPr algn="ctr"/>
              <a:r>
                <a:rPr lang="zh-CN" altLang="en-US" dirty="0">
                  <a:solidFill>
                    <a:schemeClr val="bg1"/>
                  </a:solidFill>
                  <a:cs typeface="+mn-ea"/>
                  <a:sym typeface="+mn-lt"/>
                </a:rPr>
                <a:t>对策四</a:t>
              </a:r>
            </a:p>
          </p:txBody>
        </p:sp>
      </p:grpSp>
      <p:sp>
        <p:nvSpPr>
          <p:cNvPr id="47" name="矩形 4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750"/>
                                        <p:tgtEl>
                                          <p:spTgt spid="29"/>
                                        </p:tgtEl>
                                      </p:cBhvr>
                                    </p:animEffect>
                                  </p:childTnLst>
                                </p:cTn>
                              </p:par>
                              <p:par>
                                <p:cTn id="11" presetID="63" presetClass="path" presetSubtype="0" decel="50000" fill="hold" grpId="1" nodeType="withEffect">
                                  <p:stCondLst>
                                    <p:cond delay="750"/>
                                  </p:stCondLst>
                                  <p:childTnLst>
                                    <p:animMotion origin="layout" path="M 2.77556E-17 -4.81481E-6 L -0.0931 -0.0037 " pathEditMode="relative" rAng="0" ptsTypes="AA">
                                      <p:cBhvr>
                                        <p:cTn id="12" dur="750" spd="-100000" fill="hold"/>
                                        <p:tgtEl>
                                          <p:spTgt spid="29"/>
                                        </p:tgtEl>
                                        <p:attrNameLst>
                                          <p:attrName>ppt_x</p:attrName>
                                          <p:attrName>ppt_y</p:attrName>
                                        </p:attrNameLst>
                                      </p:cBhvr>
                                      <p:rCtr x="-4661" y="-185"/>
                                    </p:animMotion>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750"/>
                                        <p:tgtEl>
                                          <p:spTgt spid="30"/>
                                        </p:tgtEl>
                                      </p:cBhvr>
                                    </p:animEffect>
                                  </p:childTnLst>
                                </p:cTn>
                              </p:par>
                              <p:par>
                                <p:cTn id="16" presetID="63" presetClass="path" presetSubtype="0" decel="50000" fill="hold" grpId="1" nodeType="withEffect">
                                  <p:stCondLst>
                                    <p:cond delay="750"/>
                                  </p:stCondLst>
                                  <p:childTnLst>
                                    <p:animMotion origin="layout" path="M -2.70833E-6 -4.81481E-6 L -0.00091 0.11968 " pathEditMode="relative" rAng="0" ptsTypes="AA">
                                      <p:cBhvr>
                                        <p:cTn id="17" dur="750" spd="-100000" fill="hold"/>
                                        <p:tgtEl>
                                          <p:spTgt spid="30"/>
                                        </p:tgtEl>
                                        <p:attrNameLst>
                                          <p:attrName>ppt_x</p:attrName>
                                          <p:attrName>ppt_y</p:attrName>
                                        </p:attrNameLst>
                                      </p:cBhvr>
                                      <p:rCtr x="-52" y="5972"/>
                                    </p:animMotion>
                                  </p:childTnLst>
                                </p:cTn>
                              </p:par>
                              <p:par>
                                <p:cTn id="18" presetID="10" presetClass="entr" presetSubtype="0" fill="hold" grpId="0" nodeType="withEffect">
                                  <p:stCondLst>
                                    <p:cond delay="75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50"/>
                                        <p:tgtEl>
                                          <p:spTgt spid="31"/>
                                        </p:tgtEl>
                                      </p:cBhvr>
                                    </p:animEffect>
                                  </p:childTnLst>
                                </p:cTn>
                              </p:par>
                              <p:par>
                                <p:cTn id="21" presetID="63" presetClass="path" presetSubtype="0" decel="50000" fill="hold" grpId="1" nodeType="withEffect">
                                  <p:stCondLst>
                                    <p:cond delay="750"/>
                                  </p:stCondLst>
                                  <p:childTnLst>
                                    <p:animMotion origin="layout" path="M 4.79167E-6 -4.81481E-6 L 0.00013 -0.11967 " pathEditMode="relative" rAng="0" ptsTypes="AA">
                                      <p:cBhvr>
                                        <p:cTn id="22" dur="750" spd="-100000" fill="hold"/>
                                        <p:tgtEl>
                                          <p:spTgt spid="31"/>
                                        </p:tgtEl>
                                        <p:attrNameLst>
                                          <p:attrName>ppt_x</p:attrName>
                                          <p:attrName>ppt_y</p:attrName>
                                        </p:attrNameLst>
                                      </p:cBhvr>
                                      <p:rCtr x="0" y="-5995"/>
                                    </p:animMotion>
                                  </p:childTnLst>
                                </p:cTn>
                              </p:par>
                              <p:par>
                                <p:cTn id="23" presetID="10" presetClass="entr" presetSubtype="0" fill="hold" grpId="0" nodeType="withEffect">
                                  <p:stCondLst>
                                    <p:cond delay="75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750"/>
                                        <p:tgtEl>
                                          <p:spTgt spid="32"/>
                                        </p:tgtEl>
                                      </p:cBhvr>
                                    </p:animEffect>
                                  </p:childTnLst>
                                </p:cTn>
                              </p:par>
                              <p:par>
                                <p:cTn id="26" presetID="63" presetClass="path" presetSubtype="0" decel="50000" fill="hold" grpId="1" nodeType="withEffect">
                                  <p:stCondLst>
                                    <p:cond delay="750"/>
                                  </p:stCondLst>
                                  <p:childTnLst>
                                    <p:animMotion origin="layout" path="M 2.29167E-6 -4.81481E-6 L 0.09401 -0.0037 " pathEditMode="relative" rAng="0" ptsTypes="AA">
                                      <p:cBhvr>
                                        <p:cTn id="27" dur="750" spd="-100000" fill="hold"/>
                                        <p:tgtEl>
                                          <p:spTgt spid="32"/>
                                        </p:tgtEl>
                                        <p:attrNameLst>
                                          <p:attrName>ppt_x</p:attrName>
                                          <p:attrName>ppt_y</p:attrName>
                                        </p:attrNameLst>
                                      </p:cBhvr>
                                      <p:rCtr x="4701" y="-185"/>
                                    </p:animMotion>
                                  </p:childTnLst>
                                </p:cTn>
                              </p:par>
                              <p:par>
                                <p:cTn id="28" presetID="10" presetClass="entr" presetSubtype="0" fill="hold"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125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4" grpId="0"/>
      <p:bldP spid="26" grpId="0"/>
      <p:bldP spid="28" grpId="0"/>
      <p:bldP spid="29" grpId="0" animBg="1"/>
      <p:bldP spid="29" grpId="1" animBg="1"/>
      <p:bldP spid="30" grpId="0" animBg="1"/>
      <p:bldP spid="30" grpId="1" animBg="1"/>
      <p:bldP spid="31" grpId="0" animBg="1"/>
      <p:bldP spid="31" grpId="1" animBg="1"/>
      <p:bldP spid="32" grpId="0" animBg="1"/>
      <p:bldP spid="32" grpId="1" animBg="1"/>
      <p:bldP spid="4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BB70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第八部分</a:t>
              </a:r>
            </a:p>
          </p:txBody>
        </p:sp>
      </p:grpSp>
      <p:sp>
        <p:nvSpPr>
          <p:cNvPr id="8" name="文本框 7"/>
          <p:cNvSpPr txBox="1"/>
          <p:nvPr/>
        </p:nvSpPr>
        <p:spPr>
          <a:xfrm>
            <a:off x="2772016" y="3642972"/>
            <a:ext cx="664797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对策实施与讨论</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7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Group 52"/>
          <p:cNvGraphicFramePr/>
          <p:nvPr/>
        </p:nvGraphicFramePr>
        <p:xfrm>
          <a:off x="1126066" y="1454322"/>
          <a:ext cx="9903801" cy="4932000"/>
        </p:xfrm>
        <a:graphic>
          <a:graphicData uri="http://schemas.openxmlformats.org/drawingml/2006/table">
            <a:tbl>
              <a:tblPr/>
              <a:tblGrid>
                <a:gridCol w="1309455">
                  <a:extLst>
                    <a:ext uri="{9D8B030D-6E8A-4147-A177-3AD203B41FA5}">
                      <a16:colId xmlns:a16="http://schemas.microsoft.com/office/drawing/2014/main" val="20000"/>
                    </a:ext>
                  </a:extLst>
                </a:gridCol>
                <a:gridCol w="1820873">
                  <a:extLst>
                    <a:ext uri="{9D8B030D-6E8A-4147-A177-3AD203B41FA5}">
                      <a16:colId xmlns:a16="http://schemas.microsoft.com/office/drawing/2014/main" val="20001"/>
                    </a:ext>
                  </a:extLst>
                </a:gridCol>
                <a:gridCol w="1839606">
                  <a:extLst>
                    <a:ext uri="{9D8B030D-6E8A-4147-A177-3AD203B41FA5}">
                      <a16:colId xmlns:a16="http://schemas.microsoft.com/office/drawing/2014/main" val="20002"/>
                    </a:ext>
                  </a:extLst>
                </a:gridCol>
                <a:gridCol w="4933867">
                  <a:extLst>
                    <a:ext uri="{9D8B030D-6E8A-4147-A177-3AD203B41FA5}">
                      <a16:colId xmlns:a16="http://schemas.microsoft.com/office/drawing/2014/main" val="20003"/>
                    </a:ext>
                  </a:extLst>
                </a:gridCol>
              </a:tblGrid>
              <a:tr h="432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对策一</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对策名称</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加强护士理论知识与沟通技巧培训</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主要因</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年轻护士较多</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extLst>
                  <a:ext uri="{0D108BD9-81ED-4DB2-BD59-A6C34878D82A}">
                    <a16:rowId xmlns:a16="http://schemas.microsoft.com/office/drawing/2014/main" val="10001"/>
                  </a:ext>
                </a:extLst>
              </a:tr>
              <a:tr h="22680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改善前：培训内容与临床结合不够</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、认真落实年轻护士的培训</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、培训内容以病案分析为重点</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、加强床边考核</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、教学方式灵活多样</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、制作情景演示光盘</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、要求责任护士与患者沟通时多注重语气、语速、沟通环境、患者的个性特征，沟通后及时自我评价，以提高沟通效果。</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负责人：王某某</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2016.10.08-10.15</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0">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、将情景演示光盘列入常规培训内容</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17%</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1200" b="0" i="0" u="none" strike="noStrike" cap="none" normalizeH="0" baseline="0" dirty="0">
                        <a:ln>
                          <a:noFill/>
                        </a:ln>
                        <a:solidFill>
                          <a:schemeClr val="tx1"/>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8" name="图表 17"/>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3"/>
          <p:cNvGraphicFramePr>
            <a:graphicFrameLocks noChangeAspect="1"/>
          </p:cNvGraphicFramePr>
          <p:nvPr/>
        </p:nvGraphicFramePr>
        <p:xfrm>
          <a:off x="6811336" y="4980829"/>
          <a:ext cx="3084333" cy="1281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 calcmode="lin" valueType="num">
                                      <p:cBhvr>
                                        <p:cTn id="10" dur="750" fill="hold"/>
                                        <p:tgtEl>
                                          <p:spTgt spid="18"/>
                                        </p:tgtEl>
                                        <p:attrNameLst>
                                          <p:attrName>ppt_w</p:attrName>
                                        </p:attrNameLst>
                                      </p:cBhvr>
                                      <p:tavLst>
                                        <p:tav tm="0">
                                          <p:val>
                                            <p:fltVal val="0"/>
                                          </p:val>
                                        </p:tav>
                                        <p:tav tm="100000">
                                          <p:val>
                                            <p:strVal val="#ppt_w"/>
                                          </p:val>
                                        </p:tav>
                                      </p:tavLst>
                                    </p:anim>
                                    <p:anim calcmode="lin" valueType="num">
                                      <p:cBhvr>
                                        <p:cTn id="11" dur="750" fill="hold"/>
                                        <p:tgtEl>
                                          <p:spTgt spid="18"/>
                                        </p:tgtEl>
                                        <p:attrNameLst>
                                          <p:attrName>ppt_h</p:attrName>
                                        </p:attrNameLst>
                                      </p:cBhvr>
                                      <p:tavLst>
                                        <p:tav tm="0">
                                          <p:val>
                                            <p:fltVal val="0"/>
                                          </p:val>
                                        </p:tav>
                                        <p:tav tm="100000">
                                          <p:val>
                                            <p:strVal val="#ppt_h"/>
                                          </p:val>
                                        </p:tav>
                                      </p:tavLst>
                                    </p:anim>
                                    <p:anim calcmode="lin" valueType="num">
                                      <p:cBhvr>
                                        <p:cTn id="12" dur="750" fill="hold"/>
                                        <p:tgtEl>
                                          <p:spTgt spid="18"/>
                                        </p:tgtEl>
                                        <p:attrNameLst>
                                          <p:attrName>style.rotation</p:attrName>
                                        </p:attrNameLst>
                                      </p:cBhvr>
                                      <p:tavLst>
                                        <p:tav tm="0">
                                          <p:val>
                                            <p:fltVal val="360"/>
                                          </p:val>
                                        </p:tav>
                                        <p:tav tm="100000">
                                          <p:val>
                                            <p:fltVal val="0"/>
                                          </p:val>
                                        </p:tav>
                                      </p:tavLst>
                                    </p:anim>
                                    <p:animEffect transition="in" filter="fade">
                                      <p:cBhvr>
                                        <p:cTn id="13" dur="750"/>
                                        <p:tgtEl>
                                          <p:spTgt spid="1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0"/>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0" grpId="0">
        <p:bldAsOne/>
      </p:bldGraphic>
      <p:bldGraphic spid="10" grpId="1">
        <p:bldAsOne/>
      </p:bldGraphic>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p:nvPr/>
        </p:nvGraphicFramePr>
        <p:xfrm>
          <a:off x="1079575" y="1692708"/>
          <a:ext cx="10032849" cy="4680000"/>
        </p:xfrm>
        <a:graphic>
          <a:graphicData uri="http://schemas.openxmlformats.org/drawingml/2006/table">
            <a:tbl>
              <a:tblPr/>
              <a:tblGrid>
                <a:gridCol w="1384762">
                  <a:extLst>
                    <a:ext uri="{9D8B030D-6E8A-4147-A177-3AD203B41FA5}">
                      <a16:colId xmlns:a16="http://schemas.microsoft.com/office/drawing/2014/main" val="20000"/>
                    </a:ext>
                  </a:extLst>
                </a:gridCol>
                <a:gridCol w="1775776">
                  <a:extLst>
                    <a:ext uri="{9D8B030D-6E8A-4147-A177-3AD203B41FA5}">
                      <a16:colId xmlns:a16="http://schemas.microsoft.com/office/drawing/2014/main" val="20001"/>
                    </a:ext>
                  </a:extLst>
                </a:gridCol>
                <a:gridCol w="1872820">
                  <a:extLst>
                    <a:ext uri="{9D8B030D-6E8A-4147-A177-3AD203B41FA5}">
                      <a16:colId xmlns:a16="http://schemas.microsoft.com/office/drawing/2014/main" val="20002"/>
                    </a:ext>
                  </a:extLst>
                </a:gridCol>
                <a:gridCol w="4999491">
                  <a:extLst>
                    <a:ext uri="{9D8B030D-6E8A-4147-A177-3AD203B41FA5}">
                      <a16:colId xmlns:a16="http://schemas.microsoft.com/office/drawing/2014/main" val="20003"/>
                    </a:ext>
                  </a:extLst>
                </a:gridCol>
              </a:tblGrid>
              <a:tr h="4320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对策二</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对策名称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认真落实护患沟通制度</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hMerge="1">
                  <a:txBody>
                    <a:bodyPr/>
                    <a:lstStyle/>
                    <a:p>
                      <a:endParaRPr lang="zh-CN"/>
                    </a:p>
                  </a:txBody>
                  <a:tcPr/>
                </a:tc>
                <a:extLst>
                  <a:ext uri="{0D108BD9-81ED-4DB2-BD59-A6C34878D82A}">
                    <a16:rowId xmlns:a16="http://schemas.microsoft.com/office/drawing/2014/main"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主要因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护士未按工作流程有效安排护理工作</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hMerge="1">
                  <a:txBody>
                    <a:bodyPr/>
                    <a:lstStyle/>
                    <a:p>
                      <a:endParaRPr lang="zh-CN"/>
                    </a:p>
                  </a:txBody>
                  <a:tcPr/>
                </a:tc>
                <a:extLst>
                  <a:ext uri="{0D108BD9-81ED-4DB2-BD59-A6C34878D82A}">
                    <a16:rowId xmlns:a16="http://schemas.microsoft.com/office/drawing/2014/main" val="10001"/>
                  </a:ext>
                </a:extLst>
              </a:tr>
              <a:tr h="2016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改善前：护患沟通制度落实不到位</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、护理质控组督导护士工作流程的落实情况</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、病区加强培训，提高护士的评判性思维能力</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、提高护士的责任心</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、提高护士的综合素质以提高护士的工作效率，从而细化并规范自己的工作流程。</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、病区加大住院患者对责任护士满意度调查的力度</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负责人：王某某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2016.10.16-10.25</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、将护患沟通落实情况列入住院患者的满意度调查表内</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、列入标准化内容</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21%</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9" name="图表 8"/>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Object 13"/>
          <p:cNvGraphicFramePr>
            <a:graphicFrameLocks noChangeAspect="1"/>
          </p:cNvGraphicFramePr>
          <p:nvPr/>
        </p:nvGraphicFramePr>
        <p:xfrm>
          <a:off x="6906586" y="4980829"/>
          <a:ext cx="3084333" cy="1281864"/>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9"/>
                                        </p:tgtEl>
                                        <p:attrNameLst>
                                          <p:attrName>style.visibility</p:attrName>
                                        </p:attrNameLst>
                                      </p:cBhvr>
                                      <p:to>
                                        <p:strVal val="visible"/>
                                      </p:to>
                                    </p:set>
                                    <p:anim calcmode="lin" valueType="num">
                                      <p:cBhvr>
                                        <p:cTn id="10" dur="750" fill="hold"/>
                                        <p:tgtEl>
                                          <p:spTgt spid="9"/>
                                        </p:tgtEl>
                                        <p:attrNameLst>
                                          <p:attrName>ppt_w</p:attrName>
                                        </p:attrNameLst>
                                      </p:cBhvr>
                                      <p:tavLst>
                                        <p:tav tm="0">
                                          <p:val>
                                            <p:fltVal val="0"/>
                                          </p:val>
                                        </p:tav>
                                        <p:tav tm="100000">
                                          <p:val>
                                            <p:strVal val="#ppt_w"/>
                                          </p:val>
                                        </p:tav>
                                      </p:tavLst>
                                    </p:anim>
                                    <p:anim calcmode="lin" valueType="num">
                                      <p:cBhvr>
                                        <p:cTn id="11" dur="750" fill="hold"/>
                                        <p:tgtEl>
                                          <p:spTgt spid="9"/>
                                        </p:tgtEl>
                                        <p:attrNameLst>
                                          <p:attrName>ppt_h</p:attrName>
                                        </p:attrNameLst>
                                      </p:cBhvr>
                                      <p:tavLst>
                                        <p:tav tm="0">
                                          <p:val>
                                            <p:fltVal val="0"/>
                                          </p:val>
                                        </p:tav>
                                        <p:tav tm="100000">
                                          <p:val>
                                            <p:strVal val="#ppt_h"/>
                                          </p:val>
                                        </p:tav>
                                      </p:tavLst>
                                    </p:anim>
                                    <p:anim calcmode="lin" valueType="num">
                                      <p:cBhvr>
                                        <p:cTn id="12" dur="750" fill="hold"/>
                                        <p:tgtEl>
                                          <p:spTgt spid="9"/>
                                        </p:tgtEl>
                                        <p:attrNameLst>
                                          <p:attrName>style.rotation</p:attrName>
                                        </p:attrNameLst>
                                      </p:cBhvr>
                                      <p:tavLst>
                                        <p:tav tm="0">
                                          <p:val>
                                            <p:fltVal val="360"/>
                                          </p:val>
                                        </p:tav>
                                        <p:tav tm="100000">
                                          <p:val>
                                            <p:fltVal val="0"/>
                                          </p:val>
                                        </p:tav>
                                      </p:tavLst>
                                    </p:anim>
                                    <p:animEffect transition="in" filter="fade">
                                      <p:cBhvr>
                                        <p:cTn id="13" dur="75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0"/>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Graphic spid="10" grpId="1">
        <p:bldAsOne/>
      </p:bldGraphic>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Group 52"/>
          <p:cNvGraphicFramePr/>
          <p:nvPr/>
        </p:nvGraphicFramePr>
        <p:xfrm>
          <a:off x="813479" y="1517833"/>
          <a:ext cx="10565039" cy="4932000"/>
        </p:xfrm>
        <a:graphic>
          <a:graphicData uri="http://schemas.openxmlformats.org/drawingml/2006/table">
            <a:tbl>
              <a:tblPr/>
              <a:tblGrid>
                <a:gridCol w="1396882">
                  <a:extLst>
                    <a:ext uri="{9D8B030D-6E8A-4147-A177-3AD203B41FA5}">
                      <a16:colId xmlns:a16="http://schemas.microsoft.com/office/drawing/2014/main" val="20000"/>
                    </a:ext>
                  </a:extLst>
                </a:gridCol>
                <a:gridCol w="1942446">
                  <a:extLst>
                    <a:ext uri="{9D8B030D-6E8A-4147-A177-3AD203B41FA5}">
                      <a16:colId xmlns:a16="http://schemas.microsoft.com/office/drawing/2014/main" val="20001"/>
                    </a:ext>
                  </a:extLst>
                </a:gridCol>
                <a:gridCol w="1962429">
                  <a:extLst>
                    <a:ext uri="{9D8B030D-6E8A-4147-A177-3AD203B41FA5}">
                      <a16:colId xmlns:a16="http://schemas.microsoft.com/office/drawing/2014/main" val="20002"/>
                    </a:ext>
                  </a:extLst>
                </a:gridCol>
                <a:gridCol w="5263282">
                  <a:extLst>
                    <a:ext uri="{9D8B030D-6E8A-4147-A177-3AD203B41FA5}">
                      <a16:colId xmlns:a16="http://schemas.microsoft.com/office/drawing/2014/main" val="20003"/>
                    </a:ext>
                  </a:extLst>
                </a:gridCol>
              </a:tblGrid>
              <a:tr h="4320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对策三</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对策名称</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加强相关质量督导</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hMerge="1">
                  <a:txBody>
                    <a:bodyPr/>
                    <a:lstStyle/>
                    <a:p>
                      <a:endParaRPr lang="zh-CN"/>
                    </a:p>
                  </a:txBody>
                  <a:tcPr/>
                </a:tc>
                <a:extLst>
                  <a:ext uri="{0D108BD9-81ED-4DB2-BD59-A6C34878D82A}">
                    <a16:rowId xmlns:a16="http://schemas.microsoft.com/office/drawing/2014/main"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solidFill>
                          <a:effectLst/>
                          <a:latin typeface="+mn-lt"/>
                          <a:ea typeface="+mn-ea"/>
                          <a:cs typeface="+mn-ea"/>
                          <a:sym typeface="+mn-lt"/>
                        </a:rPr>
                        <a:t>主要因</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质控组成员对持续质量改进的认识不够</a:t>
                      </a:r>
                    </a:p>
                  </a:txBody>
                  <a:tcPr marT="45721" marB="45721"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BB709"/>
                    </a:solidFill>
                  </a:tcPr>
                </a:tc>
                <a:tc hMerge="1">
                  <a:txBody>
                    <a:bodyPr/>
                    <a:lstStyle/>
                    <a:p>
                      <a:endParaRPr lang="zh-CN"/>
                    </a:p>
                  </a:txBody>
                  <a:tcPr/>
                </a:tc>
                <a:extLst>
                  <a:ext uri="{0D108BD9-81ED-4DB2-BD59-A6C34878D82A}">
                    <a16:rowId xmlns:a16="http://schemas.microsoft.com/office/drawing/2014/main" val="10001"/>
                  </a:ext>
                </a:extLst>
              </a:tr>
              <a:tr h="2268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改善前：病区护理质控组未有效履行职责</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、提高每位护理人员的质量意识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、有效落实质控计划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、病区多开展质量培训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、护士长认真传达医院护理不良事件，认真分析，及时排查自己病区有无相关隐患，及时整改。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、要求每位护士都要以</a:t>
                      </a: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PDCA</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模式及时评价自己的每一项工作，做好自我整改。 </a:t>
                      </a:r>
                      <a:endPar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、将质控结果与当事人及质控组成员绩效挂钩</a:t>
                      </a: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负责人：董某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2016.10.26-11.5</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将质量考核结果放入绩效考核表中</a:t>
                      </a: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、患者实验室检查了解合格率由改善后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88%</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         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60%</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、患者功能锻炼落实合格率由</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1200" b="0" i="0" u="none" strike="noStrike" cap="none" normalizeH="0" baseline="0" dirty="0">
                        <a:ln>
                          <a:noFill/>
                        </a:ln>
                        <a:solidFill>
                          <a:schemeClr val="tx1"/>
                        </a:solidFill>
                        <a:effectLst/>
                        <a:latin typeface="+mn-lt"/>
                        <a:ea typeface="+mn-ea"/>
                        <a:cs typeface="+mn-ea"/>
                        <a:sym typeface="+mn-lt"/>
                      </a:endParaRPr>
                    </a:p>
                  </a:txBody>
                  <a:tcPr marT="45721" marB="45721"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3" name="图表 12"/>
          <p:cNvGraphicFramePr/>
          <p:nvPr/>
        </p:nvGraphicFramePr>
        <p:xfrm>
          <a:off x="5264549" y="4093033"/>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13"/>
          <p:cNvGraphicFramePr>
            <a:graphicFrameLocks noChangeAspect="1"/>
          </p:cNvGraphicFramePr>
          <p:nvPr/>
        </p:nvGraphicFramePr>
        <p:xfrm>
          <a:off x="6282197" y="5304807"/>
          <a:ext cx="2396983" cy="10418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Object 13"/>
          <p:cNvGraphicFramePr>
            <a:graphicFrameLocks noChangeAspect="1"/>
          </p:cNvGraphicFramePr>
          <p:nvPr/>
        </p:nvGraphicFramePr>
        <p:xfrm>
          <a:off x="8779234" y="5304806"/>
          <a:ext cx="2396983" cy="1041851"/>
        </p:xfrm>
        <a:graphic>
          <a:graphicData uri="http://schemas.openxmlformats.org/drawingml/2006/chart">
            <c:chart xmlns:c="http://schemas.openxmlformats.org/drawingml/2006/chart" xmlns:r="http://schemas.openxmlformats.org/officeDocument/2006/relationships" r:id="rId5"/>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1000"/>
                                        <p:tgtEl>
                                          <p:spTgt spid="12"/>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p:cTn id="10" dur="750" fill="hold"/>
                                        <p:tgtEl>
                                          <p:spTgt spid="13"/>
                                        </p:tgtEl>
                                        <p:attrNameLst>
                                          <p:attrName>ppt_w</p:attrName>
                                        </p:attrNameLst>
                                      </p:cBhvr>
                                      <p:tavLst>
                                        <p:tav tm="0">
                                          <p:val>
                                            <p:fltVal val="0"/>
                                          </p:val>
                                        </p:tav>
                                        <p:tav tm="100000">
                                          <p:val>
                                            <p:strVal val="#ppt_w"/>
                                          </p:val>
                                        </p:tav>
                                      </p:tavLst>
                                    </p:anim>
                                    <p:anim calcmode="lin" valueType="num">
                                      <p:cBhvr>
                                        <p:cTn id="11" dur="750" fill="hold"/>
                                        <p:tgtEl>
                                          <p:spTgt spid="13"/>
                                        </p:tgtEl>
                                        <p:attrNameLst>
                                          <p:attrName>ppt_h</p:attrName>
                                        </p:attrNameLst>
                                      </p:cBhvr>
                                      <p:tavLst>
                                        <p:tav tm="0">
                                          <p:val>
                                            <p:fltVal val="0"/>
                                          </p:val>
                                        </p:tav>
                                        <p:tav tm="100000">
                                          <p:val>
                                            <p:strVal val="#ppt_h"/>
                                          </p:val>
                                        </p:tav>
                                      </p:tavLst>
                                    </p:anim>
                                    <p:anim calcmode="lin" valueType="num">
                                      <p:cBhvr>
                                        <p:cTn id="12" dur="750" fill="hold"/>
                                        <p:tgtEl>
                                          <p:spTgt spid="13"/>
                                        </p:tgtEl>
                                        <p:attrNameLst>
                                          <p:attrName>style.rotation</p:attrName>
                                        </p:attrNameLst>
                                      </p:cBhvr>
                                      <p:tavLst>
                                        <p:tav tm="0">
                                          <p:val>
                                            <p:fltVal val="360"/>
                                          </p:val>
                                        </p:tav>
                                        <p:tav tm="100000">
                                          <p:val>
                                            <p:fltVal val="0"/>
                                          </p:val>
                                        </p:tav>
                                      </p:tavLst>
                                    </p:anim>
                                    <p:animEffect transition="in" filter="fade">
                                      <p:cBhvr>
                                        <p:cTn id="13" dur="750"/>
                                        <p:tgtEl>
                                          <p:spTgt spid="13"/>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4"/>
                                        </p:tgtEl>
                                        <p:attrNameLst>
                                          <p:attrName>ppt_x</p:attrName>
                                          <p:attrName>ppt_y</p:attrName>
                                        </p:attrNameLst>
                                      </p:cBhvr>
                                      <p:rCtr x="2669" y="23"/>
                                    </p:animMotion>
                                  </p:childTnLst>
                                </p:cTn>
                              </p:par>
                              <p:par>
                                <p:cTn id="19" presetID="10" presetClass="entr" presetSubtype="0" fill="hold" grpId="0" nodeType="withEffect">
                                  <p:stCondLst>
                                    <p:cond delay="7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par>
                                <p:cTn id="22" presetID="63" presetClass="path" presetSubtype="0" decel="50000" fill="hold" grpId="1" nodeType="withEffect">
                                  <p:stCondLst>
                                    <p:cond delay="750"/>
                                  </p:stCondLst>
                                  <p:childTnLst>
                                    <p:animMotion origin="layout" path="M 3.75E-6 4.07407E-6 L 0.05338 0.00069 " pathEditMode="relative" rAng="0" ptsTypes="AA">
                                      <p:cBhvr>
                                        <p:cTn id="23" dur="1000" spd="-100000" fill="hold"/>
                                        <p:tgtEl>
                                          <p:spTgt spid="16"/>
                                        </p:tgtEl>
                                        <p:attrNameLst>
                                          <p:attrName>ppt_x</p:attrName>
                                          <p:attrName>ppt_y</p:attrName>
                                        </p:attrNameLst>
                                      </p:cBhvr>
                                      <p:rCtr x="2669" y="23"/>
                                    </p:animMotion>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4" grpId="1">
        <p:bldAsOne/>
      </p:bldGraphic>
      <p:bldGraphic spid="16" grpId="0">
        <p:bldAsOne/>
      </p:bldGraphic>
      <p:bldGraphic spid="16" grpId="1">
        <p:bldAsOne/>
      </p:bldGraphic>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Group 2"/>
          <p:cNvGraphicFramePr/>
          <p:nvPr/>
        </p:nvGraphicFramePr>
        <p:xfrm>
          <a:off x="1079575" y="1692708"/>
          <a:ext cx="10032849" cy="4680000"/>
        </p:xfrm>
        <a:graphic>
          <a:graphicData uri="http://schemas.openxmlformats.org/drawingml/2006/table">
            <a:tbl>
              <a:tblPr/>
              <a:tblGrid>
                <a:gridCol w="1384762">
                  <a:extLst>
                    <a:ext uri="{9D8B030D-6E8A-4147-A177-3AD203B41FA5}">
                      <a16:colId xmlns:a16="http://schemas.microsoft.com/office/drawing/2014/main" val="20000"/>
                    </a:ext>
                  </a:extLst>
                </a:gridCol>
                <a:gridCol w="1775776">
                  <a:extLst>
                    <a:ext uri="{9D8B030D-6E8A-4147-A177-3AD203B41FA5}">
                      <a16:colId xmlns:a16="http://schemas.microsoft.com/office/drawing/2014/main" val="20001"/>
                    </a:ext>
                  </a:extLst>
                </a:gridCol>
                <a:gridCol w="1872820">
                  <a:extLst>
                    <a:ext uri="{9D8B030D-6E8A-4147-A177-3AD203B41FA5}">
                      <a16:colId xmlns:a16="http://schemas.microsoft.com/office/drawing/2014/main" val="20002"/>
                    </a:ext>
                  </a:extLst>
                </a:gridCol>
                <a:gridCol w="4999491">
                  <a:extLst>
                    <a:ext uri="{9D8B030D-6E8A-4147-A177-3AD203B41FA5}">
                      <a16:colId xmlns:a16="http://schemas.microsoft.com/office/drawing/2014/main" val="20003"/>
                    </a:ext>
                  </a:extLst>
                </a:gridCol>
              </a:tblGrid>
              <a:tr h="4320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对策名称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提高患者及家属的执行力</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hMerge="1">
                  <a:txBody>
                    <a:bodyPr/>
                    <a:lstStyle/>
                    <a:p>
                      <a:endParaRPr lang="zh-CN"/>
                    </a:p>
                  </a:txBody>
                  <a:tcPr/>
                </a:tc>
                <a:extLst>
                  <a:ext uri="{0D108BD9-81ED-4DB2-BD59-A6C34878D82A}">
                    <a16:rowId xmlns:a16="http://schemas.microsoft.com/office/drawing/2014/main" val="10000"/>
                  </a:ext>
                </a:extLst>
              </a:tr>
              <a:tr h="43200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主要因</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思想认识以及文化水平差异</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hMerge="1">
                  <a:txBody>
                    <a:bodyPr/>
                    <a:lstStyle/>
                    <a:p>
                      <a:endParaRPr lang="zh-CN"/>
                    </a:p>
                  </a:txBody>
                  <a:tcPr/>
                </a:tc>
                <a:extLst>
                  <a:ext uri="{0D108BD9-81ED-4DB2-BD59-A6C34878D82A}">
                    <a16:rowId xmlns:a16="http://schemas.microsoft.com/office/drawing/2014/main" val="10001"/>
                  </a:ext>
                </a:extLst>
              </a:tr>
              <a:tr h="2016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改善前：患者及家属的执行力差</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、病区规范个性化健康教育计划</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、语言通俗化，利于患者家属理解</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、宣教形式多样化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、制定健康教育手册</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、制订肢体功能锻炼流程图</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、多向患者说明健康教育对 疾病恢复的重要性</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负责人：刘某</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2016.11.06-11.14</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实施地点：东七病区</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000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对策处理：</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、经效果确认为有效对策</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、将健康教育手册放入每个病房</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、列入标准化内容</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对策效果确认：患者功能锻炼落实合格率由改善后</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95%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比改善</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           </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前</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72%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，提高了</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1" name="图表 10"/>
          <p:cNvGraphicFramePr/>
          <p:nvPr/>
        </p:nvGraphicFramePr>
        <p:xfrm>
          <a:off x="5264549" y="4032708"/>
          <a:ext cx="1662901" cy="110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13"/>
          <p:cNvGraphicFramePr>
            <a:graphicFrameLocks noChangeAspect="1"/>
          </p:cNvGraphicFramePr>
          <p:nvPr/>
        </p:nvGraphicFramePr>
        <p:xfrm>
          <a:off x="6906586" y="5141308"/>
          <a:ext cx="3084333" cy="1116989"/>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par>
                                <p:cTn id="8" presetID="49" presetClass="entr" presetSubtype="0" decel="100000"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 calcmode="lin" valueType="num">
                                      <p:cBhvr>
                                        <p:cTn id="10" dur="750" fill="hold"/>
                                        <p:tgtEl>
                                          <p:spTgt spid="11"/>
                                        </p:tgtEl>
                                        <p:attrNameLst>
                                          <p:attrName>ppt_w</p:attrName>
                                        </p:attrNameLst>
                                      </p:cBhvr>
                                      <p:tavLst>
                                        <p:tav tm="0">
                                          <p:val>
                                            <p:fltVal val="0"/>
                                          </p:val>
                                        </p:tav>
                                        <p:tav tm="100000">
                                          <p:val>
                                            <p:strVal val="#ppt_w"/>
                                          </p:val>
                                        </p:tav>
                                      </p:tavLst>
                                    </p:anim>
                                    <p:anim calcmode="lin" valueType="num">
                                      <p:cBhvr>
                                        <p:cTn id="11" dur="750" fill="hold"/>
                                        <p:tgtEl>
                                          <p:spTgt spid="11"/>
                                        </p:tgtEl>
                                        <p:attrNameLst>
                                          <p:attrName>ppt_h</p:attrName>
                                        </p:attrNameLst>
                                      </p:cBhvr>
                                      <p:tavLst>
                                        <p:tav tm="0">
                                          <p:val>
                                            <p:fltVal val="0"/>
                                          </p:val>
                                        </p:tav>
                                        <p:tav tm="100000">
                                          <p:val>
                                            <p:strVal val="#ppt_h"/>
                                          </p:val>
                                        </p:tav>
                                      </p:tavLst>
                                    </p:anim>
                                    <p:anim calcmode="lin" valueType="num">
                                      <p:cBhvr>
                                        <p:cTn id="12" dur="750" fill="hold"/>
                                        <p:tgtEl>
                                          <p:spTgt spid="11"/>
                                        </p:tgtEl>
                                        <p:attrNameLst>
                                          <p:attrName>style.rotation</p:attrName>
                                        </p:attrNameLst>
                                      </p:cBhvr>
                                      <p:tavLst>
                                        <p:tav tm="0">
                                          <p:val>
                                            <p:fltVal val="360"/>
                                          </p:val>
                                        </p:tav>
                                        <p:tav tm="100000">
                                          <p:val>
                                            <p:fltVal val="0"/>
                                          </p:val>
                                        </p:tav>
                                      </p:tavLst>
                                    </p:anim>
                                    <p:animEffect transition="in" filter="fade">
                                      <p:cBhvr>
                                        <p:cTn id="13" dur="75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63" presetClass="path" presetSubtype="0" decel="50000" fill="hold" grpId="1" nodeType="withEffect">
                                  <p:stCondLst>
                                    <p:cond delay="750"/>
                                  </p:stCondLst>
                                  <p:childTnLst>
                                    <p:animMotion origin="layout" path="M 3.75E-6 4.07407E-6 L 0.05338 0.00069 " pathEditMode="relative" rAng="0" ptsTypes="AA">
                                      <p:cBhvr>
                                        <p:cTn id="18" dur="1000" spd="-100000" fill="hold"/>
                                        <p:tgtEl>
                                          <p:spTgt spid="12"/>
                                        </p:tgtEl>
                                        <p:attrNameLst>
                                          <p:attrName>ppt_x</p:attrName>
                                          <p:attrName>ppt_y</p:attrName>
                                        </p:attrNameLst>
                                      </p:cBhvr>
                                      <p:rCtr x="2669" y="23"/>
                                    </p:animMotion>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2" grpId="1">
        <p:bldAsOne/>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01243" y="2758622"/>
            <a:ext cx="2757442" cy="1997891"/>
          </a:xfrm>
          <a:prstGeom prst="rect">
            <a:avLst/>
          </a:prstGeom>
          <a:noFill/>
          <a:ln w="12700" cap="rnd">
            <a:solidFill>
              <a:srgbClr val="53CE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8</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76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对策实施与讨论</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992000" y="679047"/>
              <a:ext cx="720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4" descr="健康宣教"/>
          <p:cNvPicPr>
            <a:picLocks noChangeAspect="1" noChangeArrowheads="1"/>
          </p:cNvPicPr>
          <p:nvPr/>
        </p:nvPicPr>
        <p:blipFill rotWithShape="1">
          <a:blip r:embed="rId3" cstate="screen">
            <a:extLst>
              <a:ext uri="{BEBA8EAE-BF5A-486C-A8C5-ECC9F3942E4B}">
                <a14:imgProps xmlns:a14="http://schemas.microsoft.com/office/drawing/2010/main">
                  <a14:imgLayer>
                    <a14:imgEffect>
                      <a14:artisticBlur radius="30"/>
                    </a14:imgEffect>
                    <a14:imgEffect>
                      <a14:brightnessContrast bright="3000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bwMode="auto">
          <a:xfrm>
            <a:off x="1431019" y="1826250"/>
            <a:ext cx="2297890" cy="27285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矩形 11"/>
          <p:cNvSpPr/>
          <p:nvPr/>
        </p:nvSpPr>
        <p:spPr>
          <a:xfrm>
            <a:off x="4717279" y="2758622"/>
            <a:ext cx="2757442" cy="1997891"/>
          </a:xfrm>
          <a:prstGeom prst="rect">
            <a:avLst/>
          </a:prstGeom>
          <a:noFill/>
          <a:ln w="127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4" name="矩形 13"/>
          <p:cNvSpPr/>
          <p:nvPr/>
        </p:nvSpPr>
        <p:spPr>
          <a:xfrm>
            <a:off x="8233315" y="2758622"/>
            <a:ext cx="2757442" cy="1997891"/>
          </a:xfrm>
          <a:prstGeom prst="rect">
            <a:avLst/>
          </a:prstGeom>
          <a:noFill/>
          <a:ln w="12700" cap="rnd">
            <a:solidFill>
              <a:srgbClr val="F15F4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7" name="矩形: 圆角 16"/>
          <p:cNvSpPr/>
          <p:nvPr/>
        </p:nvSpPr>
        <p:spPr>
          <a:xfrm>
            <a:off x="1201243" y="5120572"/>
            <a:ext cx="2757442" cy="618499"/>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制作健康手册</a:t>
            </a:r>
          </a:p>
        </p:txBody>
      </p:sp>
      <p:sp>
        <p:nvSpPr>
          <p:cNvPr id="18" name="矩形: 圆角 17"/>
          <p:cNvSpPr/>
          <p:nvPr/>
        </p:nvSpPr>
        <p:spPr>
          <a:xfrm>
            <a:off x="4717279" y="5120572"/>
            <a:ext cx="2757442" cy="618499"/>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手术期健康宣教</a:t>
            </a:r>
          </a:p>
        </p:txBody>
      </p:sp>
      <p:sp>
        <p:nvSpPr>
          <p:cNvPr id="19" name="矩形: 圆角 18"/>
          <p:cNvSpPr/>
          <p:nvPr/>
        </p:nvSpPr>
        <p:spPr>
          <a:xfrm>
            <a:off x="8233315" y="5120572"/>
            <a:ext cx="2757442" cy="618499"/>
          </a:xfrm>
          <a:prstGeom prst="roundRect">
            <a:avLst>
              <a:gd name="adj" fmla="val 0"/>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肢体锻炼流程图</a:t>
            </a:r>
          </a:p>
        </p:txBody>
      </p:sp>
      <p:pic>
        <p:nvPicPr>
          <p:cNvPr id="23" name="图片 22"/>
          <p:cNvPicPr>
            <a:picLocks noChangeAspect="1"/>
          </p:cNvPicPr>
          <p:nvPr/>
        </p:nvPicPr>
        <p:blipFill rotWithShape="1">
          <a:blip r:embed="rId4" cstate="screen">
            <a:extLst>
              <a:ext uri="{BEBA8EAE-BF5A-486C-A8C5-ECC9F3942E4B}">
                <a14:imgProps xmlns:a14="http://schemas.microsoft.com/office/drawing/2010/main">
                  <a14:imgLayer>
                    <a14:imgEffect>
                      <a14:artisticBlur radius="3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a:xfrm>
            <a:off x="4947055" y="1826250"/>
            <a:ext cx="2297890" cy="2728513"/>
          </a:xfrm>
          <a:prstGeom prst="rect">
            <a:avLst/>
          </a:prstGeom>
          <a:ln>
            <a:solidFill>
              <a:schemeClr val="bg1">
                <a:lumMod val="75000"/>
              </a:schemeClr>
            </a:solidFill>
          </a:ln>
        </p:spPr>
      </p:pic>
      <p:pic>
        <p:nvPicPr>
          <p:cNvPr id="28" name="图片 27"/>
          <p:cNvPicPr>
            <a:picLocks noChangeAspect="1"/>
          </p:cNvPicPr>
          <p:nvPr/>
        </p:nvPicPr>
        <p:blipFill rotWithShape="1">
          <a:blip r:embed="rId5" cstate="screen">
            <a:extLst>
              <a:ext uri="{BEBA8EAE-BF5A-486C-A8C5-ECC9F3942E4B}">
                <a14:imgProps xmlns:a14="http://schemas.microsoft.com/office/drawing/2010/main">
                  <a14:imgLayer>
                    <a14:imgEffect>
                      <a14:artisticBlur radius="30"/>
                    </a14:imgEffect>
                    <a14:imgEffect>
                      <a14:colorTemperature colorTemp="9500"/>
                    </a14:imgEffect>
                  </a14:imgLayer>
                </a14:imgProps>
              </a:ext>
              <a:ext uri="{28A0092B-C50C-407E-A947-70E740481C1C}">
                <a14:useLocalDpi xmlns:a14="http://schemas.microsoft.com/office/drawing/2010/main"/>
              </a:ext>
            </a:extLst>
          </a:blip>
          <a:srcRect/>
          <a:stretch>
            <a:fillRect/>
          </a:stretch>
        </p:blipFill>
        <p:spPr>
          <a:xfrm>
            <a:off x="8463091" y="1826250"/>
            <a:ext cx="2297890" cy="2728513"/>
          </a:xfrm>
          <a:prstGeom prst="rect">
            <a:avLst/>
          </a:prstGeom>
          <a:ln>
            <a:solidFill>
              <a:schemeClr val="bg1">
                <a:lumMod val="75000"/>
              </a:schemeClr>
            </a:solidFill>
          </a:ln>
        </p:spPr>
      </p:pic>
      <p:sp>
        <p:nvSpPr>
          <p:cNvPr id="16" name="矩形 1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750"/>
                                        <p:tgtEl>
                                          <p:spTgt spid="1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75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750"/>
                                        <p:tgtEl>
                                          <p:spTgt spid="1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7" grpId="0" animBg="1"/>
      <p:bldP spid="18" grpId="0" animBg="1"/>
      <p:bldP spid="19"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彩虹圈简介</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2150374" y="5269912"/>
            <a:ext cx="2812858" cy="954107"/>
          </a:xfrm>
          <a:prstGeom prst="rect">
            <a:avLst/>
          </a:prstGeom>
        </p:spPr>
        <p:txBody>
          <a:bodyPr wrap="square">
            <a:spAutoFit/>
          </a:bodyPr>
          <a:lstStyle/>
          <a:p>
            <a:pPr algn="ctr">
              <a:spcBef>
                <a:spcPct val="50000"/>
              </a:spcBef>
            </a:pPr>
            <a:r>
              <a:rPr lang="en-US" altLang="zh-CN" sz="1400" dirty="0">
                <a:solidFill>
                  <a:schemeClr val="tx1">
                    <a:lumMod val="65000"/>
                    <a:lumOff val="35000"/>
                  </a:schemeClr>
                </a:solidFill>
                <a:cs typeface="+mn-ea"/>
                <a:sym typeface="+mn-lt"/>
              </a:rPr>
              <a:t>2016.5.7</a:t>
            </a:r>
            <a:r>
              <a:rPr lang="zh-CN" altLang="en-US" sz="1400" dirty="0">
                <a:solidFill>
                  <a:schemeClr val="tx1">
                    <a:lumMod val="65000"/>
                    <a:lumOff val="35000"/>
                  </a:schemeClr>
                </a:solidFill>
                <a:cs typeface="+mn-ea"/>
                <a:sym typeface="+mn-lt"/>
              </a:rPr>
              <a:t>，为了更好地落实优质服务，东七病区召开品管圈第一次会议，确定了相关成员，并一起学习了品管圈相关知识</a:t>
            </a:r>
            <a:endParaRPr lang="en-US" altLang="zh-CN" sz="1400" dirty="0">
              <a:solidFill>
                <a:schemeClr val="tx1">
                  <a:lumMod val="65000"/>
                  <a:lumOff val="35000"/>
                </a:schemeClr>
              </a:solidFill>
              <a:cs typeface="+mn-ea"/>
              <a:sym typeface="+mn-lt"/>
            </a:endParaRPr>
          </a:p>
        </p:txBody>
      </p:sp>
      <p:sp>
        <p:nvSpPr>
          <p:cNvPr id="8" name="矩形 7"/>
          <p:cNvSpPr/>
          <p:nvPr/>
        </p:nvSpPr>
        <p:spPr>
          <a:xfrm>
            <a:off x="7210981" y="5269912"/>
            <a:ext cx="2812858" cy="954107"/>
          </a:xfrm>
          <a:prstGeom prst="rect">
            <a:avLst/>
          </a:prstGeom>
        </p:spPr>
        <p:txBody>
          <a:bodyPr wrap="square">
            <a:spAutoFit/>
          </a:bodyPr>
          <a:lstStyle/>
          <a:p>
            <a:pPr algn="ctr">
              <a:spcBef>
                <a:spcPct val="50000"/>
              </a:spcBef>
            </a:pPr>
            <a:r>
              <a:rPr lang="en-US" altLang="zh-CN" sz="1400" dirty="0">
                <a:solidFill>
                  <a:schemeClr val="tx1">
                    <a:lumMod val="65000"/>
                    <a:lumOff val="35000"/>
                  </a:schemeClr>
                </a:solidFill>
                <a:cs typeface="+mn-ea"/>
                <a:sym typeface="+mn-lt"/>
              </a:rPr>
              <a:t>2016.6.1</a:t>
            </a:r>
            <a:r>
              <a:rPr lang="zh-CN" altLang="en-US" sz="1400" dirty="0">
                <a:solidFill>
                  <a:schemeClr val="tx1">
                    <a:lumMod val="65000"/>
                    <a:lumOff val="35000"/>
                  </a:schemeClr>
                </a:solidFill>
                <a:cs typeface="+mn-ea"/>
                <a:sym typeface="+mn-lt"/>
              </a:rPr>
              <a:t>，成立品管圈小组，投票选举辅导员、圈长及圈员，制定各级人员职责，并提议一周内选定圈名及圈徽</a:t>
            </a:r>
          </a:p>
        </p:txBody>
      </p:sp>
      <p:pic>
        <p:nvPicPr>
          <p:cNvPr id="16" name="图片 15"/>
          <p:cNvPicPr>
            <a:picLocks noChangeAspect="1"/>
          </p:cNvPicPr>
          <p:nvPr/>
        </p:nvPicPr>
        <p:blipFill>
          <a:blip r:embed="rId3" cstate="screen">
            <a:extLst>
              <a:ext uri="{BEBA8EAE-BF5A-486C-A8C5-ECC9F3942E4B}">
                <a14:imgProps xmlns:a14="http://schemas.microsoft.com/office/drawing/2010/main">
                  <a14:imgLayer>
                    <a14:imgEffect>
                      <a14:colorTemperature colorTemp="11500"/>
                    </a14:imgEffect>
                  </a14:imgLayer>
                </a14:imgProps>
              </a:ext>
              <a:ext uri="{28A0092B-C50C-407E-A947-70E740481C1C}">
                <a14:useLocalDpi xmlns:a14="http://schemas.microsoft.com/office/drawing/2010/main"/>
              </a:ext>
            </a:extLst>
          </a:blip>
          <a:srcRect/>
          <a:stretch>
            <a:fillRect/>
          </a:stretch>
        </p:blipFill>
        <p:spPr>
          <a:xfrm>
            <a:off x="2150374" y="1528449"/>
            <a:ext cx="2812858" cy="2809534"/>
          </a:xfrm>
          <a:custGeom>
            <a:avLst/>
            <a:gdLst>
              <a:gd name="connsiteX0" fmla="*/ 1406429 w 2812858"/>
              <a:gd name="connsiteY0" fmla="*/ 0 h 2809534"/>
              <a:gd name="connsiteX1" fmla="*/ 2812858 w 2812858"/>
              <a:gd name="connsiteY1" fmla="*/ 1406429 h 2809534"/>
              <a:gd name="connsiteX2" fmla="*/ 1550228 w 2812858"/>
              <a:gd name="connsiteY2" fmla="*/ 2805597 h 2809534"/>
              <a:gd name="connsiteX3" fmla="*/ 1472257 w 2812858"/>
              <a:gd name="connsiteY3" fmla="*/ 2809534 h 2809534"/>
              <a:gd name="connsiteX4" fmla="*/ 1340602 w 2812858"/>
              <a:gd name="connsiteY4" fmla="*/ 2809534 h 2809534"/>
              <a:gd name="connsiteX5" fmla="*/ 1262630 w 2812858"/>
              <a:gd name="connsiteY5" fmla="*/ 2805597 h 2809534"/>
              <a:gd name="connsiteX6" fmla="*/ 0 w 2812858"/>
              <a:gd name="connsiteY6" fmla="*/ 1406429 h 2809534"/>
              <a:gd name="connsiteX7" fmla="*/ 1406429 w 2812858"/>
              <a:gd name="connsiteY7" fmla="*/ 0 h 280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2858" h="2809534">
                <a:moveTo>
                  <a:pt x="1406429" y="0"/>
                </a:moveTo>
                <a:cubicBezTo>
                  <a:pt x="2183178" y="0"/>
                  <a:pt x="2812858" y="629680"/>
                  <a:pt x="2812858" y="1406429"/>
                </a:cubicBezTo>
                <a:cubicBezTo>
                  <a:pt x="2812858" y="2134631"/>
                  <a:pt x="2259429" y="2733574"/>
                  <a:pt x="1550228" y="2805597"/>
                </a:cubicBezTo>
                <a:lnTo>
                  <a:pt x="1472257" y="2809534"/>
                </a:lnTo>
                <a:lnTo>
                  <a:pt x="1340602" y="2809534"/>
                </a:lnTo>
                <a:lnTo>
                  <a:pt x="1262630" y="2805597"/>
                </a:lnTo>
                <a:cubicBezTo>
                  <a:pt x="553430" y="2733574"/>
                  <a:pt x="0" y="2134631"/>
                  <a:pt x="0" y="1406429"/>
                </a:cubicBezTo>
                <a:cubicBezTo>
                  <a:pt x="0" y="629680"/>
                  <a:pt x="629680" y="0"/>
                  <a:pt x="1406429" y="0"/>
                </a:cubicBezTo>
                <a:close/>
              </a:path>
            </a:pathLst>
          </a:custGeom>
        </p:spPr>
      </p:pic>
      <p:pic>
        <p:nvPicPr>
          <p:cNvPr id="17" name="图片 16"/>
          <p:cNvPicPr>
            <a:picLocks noChangeAspect="1"/>
          </p:cNvPicPr>
          <p:nvPr/>
        </p:nvPicPr>
        <p:blipFill>
          <a:blip r:embed="rId4" cstate="screen">
            <a:extLst>
              <a:ext uri="{BEBA8EAE-BF5A-486C-A8C5-ECC9F3942E4B}">
                <a14:imgProps xmlns:a14="http://schemas.microsoft.com/office/drawing/2010/main">
                  <a14:imgLayer>
                    <a14:imgEffect>
                      <a14:brightnessContrast bright="20000"/>
                    </a14:imgEffect>
                    <a14:imgEffect>
                      <a14:colorTemperature colorTemp="11500"/>
                    </a14:imgEffect>
                  </a14:imgLayer>
                </a14:imgProps>
              </a:ext>
              <a:ext uri="{28A0092B-C50C-407E-A947-70E740481C1C}">
                <a14:useLocalDpi xmlns:a14="http://schemas.microsoft.com/office/drawing/2010/main"/>
              </a:ext>
            </a:extLst>
          </a:blip>
          <a:srcRect/>
          <a:stretch>
            <a:fillRect/>
          </a:stretch>
        </p:blipFill>
        <p:spPr>
          <a:xfrm>
            <a:off x="7247040" y="1529613"/>
            <a:ext cx="2812858" cy="2807206"/>
          </a:xfrm>
          <a:custGeom>
            <a:avLst/>
            <a:gdLst>
              <a:gd name="connsiteX0" fmla="*/ 1294499 w 2812858"/>
              <a:gd name="connsiteY0" fmla="*/ 0 h 2807206"/>
              <a:gd name="connsiteX1" fmla="*/ 1518359 w 2812858"/>
              <a:gd name="connsiteY1" fmla="*/ 0 h 2807206"/>
              <a:gd name="connsiteX2" fmla="*/ 1550228 w 2812858"/>
              <a:gd name="connsiteY2" fmla="*/ 1609 h 2807206"/>
              <a:gd name="connsiteX3" fmla="*/ 2812858 w 2812858"/>
              <a:gd name="connsiteY3" fmla="*/ 1400777 h 2807206"/>
              <a:gd name="connsiteX4" fmla="*/ 1406429 w 2812858"/>
              <a:gd name="connsiteY4" fmla="*/ 2807206 h 2807206"/>
              <a:gd name="connsiteX5" fmla="*/ 0 w 2812858"/>
              <a:gd name="connsiteY5" fmla="*/ 1400777 h 2807206"/>
              <a:gd name="connsiteX6" fmla="*/ 1262630 w 2812858"/>
              <a:gd name="connsiteY6" fmla="*/ 1609 h 280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2858" h="2807206">
                <a:moveTo>
                  <a:pt x="1294499" y="0"/>
                </a:moveTo>
                <a:lnTo>
                  <a:pt x="1518359" y="0"/>
                </a:lnTo>
                <a:lnTo>
                  <a:pt x="1550228" y="1609"/>
                </a:lnTo>
                <a:cubicBezTo>
                  <a:pt x="2259428" y="73633"/>
                  <a:pt x="2812858" y="672575"/>
                  <a:pt x="2812858" y="1400777"/>
                </a:cubicBezTo>
                <a:cubicBezTo>
                  <a:pt x="2812858" y="2177526"/>
                  <a:pt x="2183178" y="2807206"/>
                  <a:pt x="1406429" y="2807206"/>
                </a:cubicBezTo>
                <a:cubicBezTo>
                  <a:pt x="629680" y="2807206"/>
                  <a:pt x="0" y="2177526"/>
                  <a:pt x="0" y="1400777"/>
                </a:cubicBezTo>
                <a:cubicBezTo>
                  <a:pt x="0" y="672575"/>
                  <a:pt x="553430" y="73633"/>
                  <a:pt x="1262630" y="1609"/>
                </a:cubicBezTo>
                <a:close/>
              </a:path>
            </a:pathLst>
          </a:custGeom>
        </p:spPr>
      </p:pic>
      <p:grpSp>
        <p:nvGrpSpPr>
          <p:cNvPr id="9" name="组合 8"/>
          <p:cNvGrpSpPr/>
          <p:nvPr/>
        </p:nvGrpSpPr>
        <p:grpSpPr>
          <a:xfrm>
            <a:off x="4691815" y="1528449"/>
            <a:ext cx="2808370" cy="2808370"/>
            <a:chOff x="4691815" y="1528449"/>
            <a:chExt cx="2808370" cy="2808370"/>
          </a:xfrm>
        </p:grpSpPr>
        <p:sp>
          <p:nvSpPr>
            <p:cNvPr id="18" name="矩形: 圆角 17"/>
            <p:cNvSpPr/>
            <p:nvPr/>
          </p:nvSpPr>
          <p:spPr>
            <a:xfrm>
              <a:off x="4691815" y="1528449"/>
              <a:ext cx="2808370" cy="2808370"/>
            </a:xfrm>
            <a:prstGeom prst="roundRect">
              <a:avLst>
                <a:gd name="adj" fmla="val 50000"/>
              </a:avLst>
            </a:prstGeom>
            <a:gradFill>
              <a:gsLst>
                <a:gs pos="0">
                  <a:srgbClr val="F15F46"/>
                </a:gs>
                <a:gs pos="100000">
                  <a:srgbClr val="F15F46">
                    <a:alpha val="75000"/>
                  </a:srgbClr>
                </a:gs>
              </a:gsLst>
              <a:lin ang="2700000" scaled="0"/>
            </a:gradFill>
            <a:ln w="1270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19" name="文本框 18"/>
            <p:cNvSpPr txBox="1"/>
            <p:nvPr/>
          </p:nvSpPr>
          <p:spPr>
            <a:xfrm>
              <a:off x="5105985" y="3186489"/>
              <a:ext cx="1980029" cy="523220"/>
            </a:xfrm>
            <a:prstGeom prst="rect">
              <a:avLst/>
            </a:prstGeom>
            <a:noFill/>
          </p:spPr>
          <p:txBody>
            <a:bodyPr wrap="none" rtlCol="0">
              <a:spAutoFit/>
            </a:bodyPr>
            <a:lstStyle/>
            <a:p>
              <a:pPr algn="ctr"/>
              <a:r>
                <a:rPr lang="zh-CN" altLang="en-US" sz="2800" dirty="0">
                  <a:solidFill>
                    <a:schemeClr val="bg1"/>
                  </a:solidFill>
                  <a:cs typeface="+mn-ea"/>
                  <a:sym typeface="+mn-lt"/>
                </a:rPr>
                <a:t>品管圈成立</a:t>
              </a:r>
            </a:p>
          </p:txBody>
        </p:sp>
        <p:sp>
          <p:nvSpPr>
            <p:cNvPr id="20" name="Freeform 2256"/>
            <p:cNvSpPr>
              <a:spLocks noEditPoints="1"/>
            </p:cNvSpPr>
            <p:nvPr/>
          </p:nvSpPr>
          <p:spPr bwMode="auto">
            <a:xfrm>
              <a:off x="5425248" y="2040516"/>
              <a:ext cx="1341504" cy="1003763"/>
            </a:xfrm>
            <a:custGeom>
              <a:avLst/>
              <a:gdLst>
                <a:gd name="T0" fmla="*/ 249 w 306"/>
                <a:gd name="T1" fmla="*/ 14 h 229"/>
                <a:gd name="T2" fmla="*/ 153 w 306"/>
                <a:gd name="T3" fmla="*/ 52 h 229"/>
                <a:gd name="T4" fmla="*/ 57 w 306"/>
                <a:gd name="T5" fmla="*/ 14 h 229"/>
                <a:gd name="T6" fmla="*/ 26 w 306"/>
                <a:gd name="T7" fmla="*/ 132 h 229"/>
                <a:gd name="T8" fmla="*/ 153 w 306"/>
                <a:gd name="T9" fmla="*/ 229 h 229"/>
                <a:gd name="T10" fmla="*/ 280 w 306"/>
                <a:gd name="T11" fmla="*/ 132 h 229"/>
                <a:gd name="T12" fmla="*/ 249 w 306"/>
                <a:gd name="T13" fmla="*/ 14 h 229"/>
                <a:gd name="T14" fmla="*/ 271 w 306"/>
                <a:gd name="T15" fmla="*/ 95 h 229"/>
                <a:gd name="T16" fmla="*/ 267 w 306"/>
                <a:gd name="T17" fmla="*/ 99 h 229"/>
                <a:gd name="T18" fmla="*/ 233 w 306"/>
                <a:gd name="T19" fmla="*/ 99 h 229"/>
                <a:gd name="T20" fmla="*/ 233 w 306"/>
                <a:gd name="T21" fmla="*/ 133 h 229"/>
                <a:gd name="T22" fmla="*/ 229 w 306"/>
                <a:gd name="T23" fmla="*/ 137 h 229"/>
                <a:gd name="T24" fmla="*/ 213 w 306"/>
                <a:gd name="T25" fmla="*/ 137 h 229"/>
                <a:gd name="T26" fmla="*/ 209 w 306"/>
                <a:gd name="T27" fmla="*/ 133 h 229"/>
                <a:gd name="T28" fmla="*/ 209 w 306"/>
                <a:gd name="T29" fmla="*/ 99 h 229"/>
                <a:gd name="T30" fmla="*/ 175 w 306"/>
                <a:gd name="T31" fmla="*/ 99 h 229"/>
                <a:gd name="T32" fmla="*/ 171 w 306"/>
                <a:gd name="T33" fmla="*/ 95 h 229"/>
                <a:gd name="T34" fmla="*/ 171 w 306"/>
                <a:gd name="T35" fmla="*/ 79 h 229"/>
                <a:gd name="T36" fmla="*/ 175 w 306"/>
                <a:gd name="T37" fmla="*/ 75 h 229"/>
                <a:gd name="T38" fmla="*/ 209 w 306"/>
                <a:gd name="T39" fmla="*/ 75 h 229"/>
                <a:gd name="T40" fmla="*/ 209 w 306"/>
                <a:gd name="T41" fmla="*/ 40 h 229"/>
                <a:gd name="T42" fmla="*/ 213 w 306"/>
                <a:gd name="T43" fmla="*/ 37 h 229"/>
                <a:gd name="T44" fmla="*/ 229 w 306"/>
                <a:gd name="T45" fmla="*/ 37 h 229"/>
                <a:gd name="T46" fmla="*/ 233 w 306"/>
                <a:gd name="T47" fmla="*/ 40 h 229"/>
                <a:gd name="T48" fmla="*/ 233 w 306"/>
                <a:gd name="T49" fmla="*/ 75 h 229"/>
                <a:gd name="T50" fmla="*/ 267 w 306"/>
                <a:gd name="T51" fmla="*/ 75 h 229"/>
                <a:gd name="T52" fmla="*/ 271 w 306"/>
                <a:gd name="T53" fmla="*/ 79 h 229"/>
                <a:gd name="T54" fmla="*/ 271 w 306"/>
                <a:gd name="T55"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29">
                  <a:moveTo>
                    <a:pt x="249" y="14"/>
                  </a:moveTo>
                  <a:cubicBezTo>
                    <a:pt x="219" y="0"/>
                    <a:pt x="171" y="6"/>
                    <a:pt x="153" y="52"/>
                  </a:cubicBezTo>
                  <a:cubicBezTo>
                    <a:pt x="135" y="6"/>
                    <a:pt x="87" y="0"/>
                    <a:pt x="57" y="14"/>
                  </a:cubicBezTo>
                  <a:cubicBezTo>
                    <a:pt x="14" y="32"/>
                    <a:pt x="0" y="90"/>
                    <a:pt x="26" y="132"/>
                  </a:cubicBezTo>
                  <a:cubicBezTo>
                    <a:pt x="52" y="174"/>
                    <a:pt x="153" y="229"/>
                    <a:pt x="153" y="229"/>
                  </a:cubicBezTo>
                  <a:cubicBezTo>
                    <a:pt x="153" y="229"/>
                    <a:pt x="254" y="174"/>
                    <a:pt x="280" y="132"/>
                  </a:cubicBezTo>
                  <a:cubicBezTo>
                    <a:pt x="306" y="90"/>
                    <a:pt x="292" y="32"/>
                    <a:pt x="249" y="14"/>
                  </a:cubicBezTo>
                  <a:close/>
                  <a:moveTo>
                    <a:pt x="271" y="95"/>
                  </a:moveTo>
                  <a:cubicBezTo>
                    <a:pt x="271" y="97"/>
                    <a:pt x="269" y="99"/>
                    <a:pt x="267" y="99"/>
                  </a:cubicBezTo>
                  <a:cubicBezTo>
                    <a:pt x="233" y="99"/>
                    <a:pt x="233" y="99"/>
                    <a:pt x="233" y="99"/>
                  </a:cubicBezTo>
                  <a:cubicBezTo>
                    <a:pt x="233" y="133"/>
                    <a:pt x="233" y="133"/>
                    <a:pt x="233" y="133"/>
                  </a:cubicBezTo>
                  <a:cubicBezTo>
                    <a:pt x="233" y="135"/>
                    <a:pt x="231" y="137"/>
                    <a:pt x="229" y="137"/>
                  </a:cubicBezTo>
                  <a:cubicBezTo>
                    <a:pt x="213" y="137"/>
                    <a:pt x="213" y="137"/>
                    <a:pt x="213" y="137"/>
                  </a:cubicBezTo>
                  <a:cubicBezTo>
                    <a:pt x="211" y="137"/>
                    <a:pt x="209" y="135"/>
                    <a:pt x="209" y="133"/>
                  </a:cubicBezTo>
                  <a:cubicBezTo>
                    <a:pt x="209" y="99"/>
                    <a:pt x="209" y="99"/>
                    <a:pt x="209" y="99"/>
                  </a:cubicBezTo>
                  <a:cubicBezTo>
                    <a:pt x="175" y="99"/>
                    <a:pt x="175" y="99"/>
                    <a:pt x="175" y="99"/>
                  </a:cubicBezTo>
                  <a:cubicBezTo>
                    <a:pt x="173" y="99"/>
                    <a:pt x="171" y="97"/>
                    <a:pt x="171" y="95"/>
                  </a:cubicBezTo>
                  <a:cubicBezTo>
                    <a:pt x="171" y="79"/>
                    <a:pt x="171" y="79"/>
                    <a:pt x="171" y="79"/>
                  </a:cubicBezTo>
                  <a:cubicBezTo>
                    <a:pt x="171" y="76"/>
                    <a:pt x="173" y="75"/>
                    <a:pt x="175" y="75"/>
                  </a:cubicBezTo>
                  <a:cubicBezTo>
                    <a:pt x="209" y="75"/>
                    <a:pt x="209" y="75"/>
                    <a:pt x="209" y="75"/>
                  </a:cubicBezTo>
                  <a:cubicBezTo>
                    <a:pt x="209" y="40"/>
                    <a:pt x="209" y="40"/>
                    <a:pt x="209" y="40"/>
                  </a:cubicBezTo>
                  <a:cubicBezTo>
                    <a:pt x="209" y="38"/>
                    <a:pt x="211" y="37"/>
                    <a:pt x="213" y="37"/>
                  </a:cubicBezTo>
                  <a:cubicBezTo>
                    <a:pt x="229" y="37"/>
                    <a:pt x="229" y="37"/>
                    <a:pt x="229" y="37"/>
                  </a:cubicBezTo>
                  <a:cubicBezTo>
                    <a:pt x="231" y="37"/>
                    <a:pt x="233" y="38"/>
                    <a:pt x="233" y="40"/>
                  </a:cubicBezTo>
                  <a:cubicBezTo>
                    <a:pt x="233" y="75"/>
                    <a:pt x="233" y="75"/>
                    <a:pt x="233" y="75"/>
                  </a:cubicBezTo>
                  <a:cubicBezTo>
                    <a:pt x="267" y="75"/>
                    <a:pt x="267" y="75"/>
                    <a:pt x="267" y="75"/>
                  </a:cubicBezTo>
                  <a:cubicBezTo>
                    <a:pt x="269" y="75"/>
                    <a:pt x="271" y="76"/>
                    <a:pt x="271" y="79"/>
                  </a:cubicBezTo>
                  <a:lnTo>
                    <a:pt x="271" y="95"/>
                  </a:lnTo>
                  <a:close/>
                </a:path>
              </a:pathLst>
            </a:custGeom>
            <a:solidFill>
              <a:schemeClr val="bg1"/>
            </a:solidFill>
            <a:ln>
              <a:noFill/>
            </a:ln>
          </p:spPr>
          <p:txBody>
            <a:bodyPr vert="horz" wrap="square" lIns="68580" tIns="34290" rIns="68580" bIns="34290" numCol="1" anchor="t" anchorCtr="0" compatLnSpc="1"/>
            <a:lstStyle/>
            <a:p>
              <a:endParaRPr lang="zh-CN" altLang="en-US" sz="1350">
                <a:cs typeface="+mn-ea"/>
                <a:sym typeface="+mn-lt"/>
              </a:endParaRPr>
            </a:p>
          </p:txBody>
        </p:sp>
      </p:grpSp>
      <p:sp>
        <p:nvSpPr>
          <p:cNvPr id="23" name="矩形 22"/>
          <p:cNvSpPr/>
          <p:nvPr/>
        </p:nvSpPr>
        <p:spPr>
          <a:xfrm>
            <a:off x="2408550" y="4669387"/>
            <a:ext cx="2296506" cy="473464"/>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品管圈第一次会议</a:t>
            </a:r>
          </a:p>
        </p:txBody>
      </p:sp>
      <p:sp>
        <p:nvSpPr>
          <p:cNvPr id="24" name="矩形 23"/>
          <p:cNvSpPr/>
          <p:nvPr/>
        </p:nvSpPr>
        <p:spPr>
          <a:xfrm>
            <a:off x="7469157" y="4669387"/>
            <a:ext cx="2296506" cy="473464"/>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品管圈小组成立</a:t>
            </a:r>
          </a:p>
        </p:txBody>
      </p:sp>
      <p:sp>
        <p:nvSpPr>
          <p:cNvPr id="25" name="右箭头 8"/>
          <p:cNvSpPr/>
          <p:nvPr/>
        </p:nvSpPr>
        <p:spPr>
          <a:xfrm>
            <a:off x="5489729" y="5269912"/>
            <a:ext cx="1212540" cy="584641"/>
          </a:xfrm>
          <a:prstGeom prst="rightArrow">
            <a:avLst>
              <a:gd name="adj1" fmla="val 52518"/>
              <a:gd name="adj2" fmla="val 53442"/>
            </a:avLst>
          </a:prstGeom>
          <a:gradFill>
            <a:gsLst>
              <a:gs pos="0">
                <a:schemeClr val="bg1">
                  <a:lumMod val="75000"/>
                  <a:alpha val="0"/>
                </a:schemeClr>
              </a:gs>
              <a:gs pos="100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nvGrpSpPr>
          <p:cNvPr id="26" name="组合 25"/>
          <p:cNvGrpSpPr/>
          <p:nvPr/>
        </p:nvGrpSpPr>
        <p:grpSpPr>
          <a:xfrm>
            <a:off x="1688358" y="2608634"/>
            <a:ext cx="648000" cy="648000"/>
            <a:chOff x="9240852" y="5345551"/>
            <a:chExt cx="503862" cy="502863"/>
          </a:xfrm>
        </p:grpSpPr>
        <p:sp>
          <p:nvSpPr>
            <p:cNvPr id="27" name="Oval 32"/>
            <p:cNvSpPr>
              <a:spLocks noChangeArrowheads="1"/>
            </p:cNvSpPr>
            <p:nvPr/>
          </p:nvSpPr>
          <p:spPr bwMode="auto">
            <a:xfrm>
              <a:off x="9240852" y="5345551"/>
              <a:ext cx="503862" cy="502863"/>
            </a:xfrm>
            <a:prstGeom prst="ellipse">
              <a:avLst/>
            </a:prstGeom>
            <a:solidFill>
              <a:srgbClr val="53CE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28" name="Freeform 277"/>
            <p:cNvSpPr>
              <a:spLocks noEditPoints="1"/>
            </p:cNvSpPr>
            <p:nvPr/>
          </p:nvSpPr>
          <p:spPr bwMode="auto">
            <a:xfrm>
              <a:off x="9439797" y="5423530"/>
              <a:ext cx="106971" cy="56984"/>
            </a:xfrm>
            <a:custGeom>
              <a:avLst/>
              <a:gdLst>
                <a:gd name="T0" fmla="*/ 1 w 406"/>
                <a:gd name="T1" fmla="*/ 167 h 217"/>
                <a:gd name="T2" fmla="*/ 50 w 406"/>
                <a:gd name="T3" fmla="*/ 216 h 217"/>
                <a:gd name="T4" fmla="*/ 313 w 406"/>
                <a:gd name="T5" fmla="*/ 216 h 217"/>
                <a:gd name="T6" fmla="*/ 399 w 406"/>
                <a:gd name="T7" fmla="*/ 124 h 217"/>
                <a:gd name="T8" fmla="*/ 355 w 406"/>
                <a:gd name="T9" fmla="*/ 81 h 217"/>
                <a:gd name="T10" fmla="*/ 290 w 406"/>
                <a:gd name="T11" fmla="*/ 81 h 217"/>
                <a:gd name="T12" fmla="*/ 271 w 406"/>
                <a:gd name="T13" fmla="*/ 49 h 217"/>
                <a:gd name="T14" fmla="*/ 124 w 406"/>
                <a:gd name="T15" fmla="*/ 57 h 217"/>
                <a:gd name="T16" fmla="*/ 83 w 406"/>
                <a:gd name="T17" fmla="*/ 81 h 217"/>
                <a:gd name="T18" fmla="*/ 1 w 406"/>
                <a:gd name="T19" fmla="*/ 164 h 217"/>
                <a:gd name="T20" fmla="*/ 1 w 406"/>
                <a:gd name="T21" fmla="*/ 167 h 217"/>
                <a:gd name="T22" fmla="*/ 200 w 406"/>
                <a:gd name="T23" fmla="*/ 57 h 217"/>
                <a:gd name="T24" fmla="*/ 244 w 406"/>
                <a:gd name="T25" fmla="*/ 102 h 217"/>
                <a:gd name="T26" fmla="*/ 201 w 406"/>
                <a:gd name="T27" fmla="*/ 148 h 217"/>
                <a:gd name="T28" fmla="*/ 154 w 406"/>
                <a:gd name="T29" fmla="*/ 102 h 217"/>
                <a:gd name="T30" fmla="*/ 200 w 406"/>
                <a:gd name="T31"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29" name="Freeform 278"/>
            <p:cNvSpPr/>
            <p:nvPr/>
          </p:nvSpPr>
          <p:spPr bwMode="auto">
            <a:xfrm>
              <a:off x="9435798" y="5610479"/>
              <a:ext cx="24993" cy="25993"/>
            </a:xfrm>
            <a:custGeom>
              <a:avLst/>
              <a:gdLst>
                <a:gd name="T0" fmla="*/ 0 w 95"/>
                <a:gd name="T1" fmla="*/ 0 h 97"/>
                <a:gd name="T2" fmla="*/ 95 w 95"/>
                <a:gd name="T3" fmla="*/ 0 h 97"/>
                <a:gd name="T4" fmla="*/ 95 w 95"/>
                <a:gd name="T5" fmla="*/ 97 h 97"/>
                <a:gd name="T6" fmla="*/ 0 w 95"/>
                <a:gd name="T7" fmla="*/ 97 h 97"/>
                <a:gd name="T8" fmla="*/ 0 w 95"/>
                <a:gd name="T9" fmla="*/ 0 h 97"/>
              </a:gdLst>
              <a:ahLst/>
              <a:cxnLst>
                <a:cxn ang="0">
                  <a:pos x="T0" y="T1"/>
                </a:cxn>
                <a:cxn ang="0">
                  <a:pos x="T2" y="T3"/>
                </a:cxn>
                <a:cxn ang="0">
                  <a:pos x="T4" y="T5"/>
                </a:cxn>
                <a:cxn ang="0">
                  <a:pos x="T6" y="T7"/>
                </a:cxn>
                <a:cxn ang="0">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0" name="Freeform 279"/>
            <p:cNvSpPr/>
            <p:nvPr/>
          </p:nvSpPr>
          <p:spPr bwMode="auto">
            <a:xfrm>
              <a:off x="9436798" y="5672461"/>
              <a:ext cx="24993" cy="25993"/>
            </a:xfrm>
            <a:custGeom>
              <a:avLst/>
              <a:gdLst>
                <a:gd name="T0" fmla="*/ 0 w 95"/>
                <a:gd name="T1" fmla="*/ 0 h 98"/>
                <a:gd name="T2" fmla="*/ 64 w 95"/>
                <a:gd name="T3" fmla="*/ 0 h 98"/>
                <a:gd name="T4" fmla="*/ 95 w 95"/>
                <a:gd name="T5" fmla="*/ 0 h 98"/>
                <a:gd name="T6" fmla="*/ 95 w 95"/>
                <a:gd name="T7" fmla="*/ 98 h 98"/>
                <a:gd name="T8" fmla="*/ 0 w 95"/>
                <a:gd name="T9" fmla="*/ 98 h 98"/>
                <a:gd name="T10" fmla="*/ 0 w 95"/>
                <a:gd name="T11" fmla="*/ 0 h 98"/>
              </a:gdLst>
              <a:ahLst/>
              <a:cxnLst>
                <a:cxn ang="0">
                  <a:pos x="T0" y="T1"/>
                </a:cxn>
                <a:cxn ang="0">
                  <a:pos x="T2" y="T3"/>
                </a:cxn>
                <a:cxn ang="0">
                  <a:pos x="T4" y="T5"/>
                </a:cxn>
                <a:cxn ang="0">
                  <a:pos x="T6" y="T7"/>
                </a:cxn>
                <a:cxn ang="0">
                  <a:pos x="T8" y="T9"/>
                </a:cxn>
                <a:cxn ang="0">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1" name="Freeform 280"/>
            <p:cNvSpPr>
              <a:spLocks noEditPoints="1"/>
            </p:cNvSpPr>
            <p:nvPr/>
          </p:nvSpPr>
          <p:spPr bwMode="auto">
            <a:xfrm>
              <a:off x="9405806" y="5504508"/>
              <a:ext cx="173953" cy="245933"/>
            </a:xfrm>
            <a:custGeom>
              <a:avLst/>
              <a:gdLst>
                <a:gd name="T0" fmla="*/ 656 w 656"/>
                <a:gd name="T1" fmla="*/ 370 h 931"/>
                <a:gd name="T2" fmla="*/ 656 w 656"/>
                <a:gd name="T3" fmla="*/ 0 h 931"/>
                <a:gd name="T4" fmla="*/ 0 w 656"/>
                <a:gd name="T5" fmla="*/ 0 h 931"/>
                <a:gd name="T6" fmla="*/ 0 w 656"/>
                <a:gd name="T7" fmla="*/ 380 h 931"/>
                <a:gd name="T8" fmla="*/ 0 w 656"/>
                <a:gd name="T9" fmla="*/ 380 h 931"/>
                <a:gd name="T10" fmla="*/ 0 w 656"/>
                <a:gd name="T11" fmla="*/ 931 h 931"/>
                <a:gd name="T12" fmla="*/ 656 w 656"/>
                <a:gd name="T13" fmla="*/ 931 h 931"/>
                <a:gd name="T14" fmla="*/ 656 w 656"/>
                <a:gd name="T15" fmla="*/ 370 h 931"/>
                <a:gd name="T16" fmla="*/ 52 w 656"/>
                <a:gd name="T17" fmla="*/ 174 h 931"/>
                <a:gd name="T18" fmla="*/ 131 w 656"/>
                <a:gd name="T19" fmla="*/ 174 h 931"/>
                <a:gd name="T20" fmla="*/ 131 w 656"/>
                <a:gd name="T21" fmla="*/ 94 h 931"/>
                <a:gd name="T22" fmla="*/ 233 w 656"/>
                <a:gd name="T23" fmla="*/ 94 h 931"/>
                <a:gd name="T24" fmla="*/ 233 w 656"/>
                <a:gd name="T25" fmla="*/ 174 h 931"/>
                <a:gd name="T26" fmla="*/ 313 w 656"/>
                <a:gd name="T27" fmla="*/ 174 h 931"/>
                <a:gd name="T28" fmla="*/ 313 w 656"/>
                <a:gd name="T29" fmla="*/ 276 h 931"/>
                <a:gd name="T30" fmla="*/ 233 w 656"/>
                <a:gd name="T31" fmla="*/ 276 h 931"/>
                <a:gd name="T32" fmla="*/ 233 w 656"/>
                <a:gd name="T33" fmla="*/ 356 h 931"/>
                <a:gd name="T34" fmla="*/ 131 w 656"/>
                <a:gd name="T35" fmla="*/ 356 h 931"/>
                <a:gd name="T36" fmla="*/ 131 w 656"/>
                <a:gd name="T37" fmla="*/ 276 h 931"/>
                <a:gd name="T38" fmla="*/ 52 w 656"/>
                <a:gd name="T39" fmla="*/ 276 h 931"/>
                <a:gd name="T40" fmla="*/ 52 w 656"/>
                <a:gd name="T41" fmla="*/ 174 h 931"/>
                <a:gd name="T42" fmla="*/ 88 w 656"/>
                <a:gd name="T43" fmla="*/ 380 h 931"/>
                <a:gd name="T44" fmla="*/ 238 w 656"/>
                <a:gd name="T45" fmla="*/ 380 h 931"/>
                <a:gd name="T46" fmla="*/ 237 w 656"/>
                <a:gd name="T47" fmla="*/ 511 h 931"/>
                <a:gd name="T48" fmla="*/ 223 w 656"/>
                <a:gd name="T49" fmla="*/ 526 h 931"/>
                <a:gd name="T50" fmla="*/ 88 w 656"/>
                <a:gd name="T51" fmla="*/ 527 h 931"/>
                <a:gd name="T52" fmla="*/ 88 w 656"/>
                <a:gd name="T53" fmla="*/ 380 h 931"/>
                <a:gd name="T54" fmla="*/ 237 w 656"/>
                <a:gd name="T55" fmla="*/ 744 h 931"/>
                <a:gd name="T56" fmla="*/ 224 w 656"/>
                <a:gd name="T57" fmla="*/ 761 h 931"/>
                <a:gd name="T58" fmla="*/ 88 w 656"/>
                <a:gd name="T59" fmla="*/ 761 h 931"/>
                <a:gd name="T60" fmla="*/ 88 w 656"/>
                <a:gd name="T61" fmla="*/ 611 h 931"/>
                <a:gd name="T62" fmla="*/ 238 w 656"/>
                <a:gd name="T63" fmla="*/ 611 h 931"/>
                <a:gd name="T64" fmla="*/ 237 w 656"/>
                <a:gd name="T65" fmla="*/ 744 h 931"/>
                <a:gd name="T66" fmla="*/ 542 w 656"/>
                <a:gd name="T67" fmla="*/ 670 h 931"/>
                <a:gd name="T68" fmla="*/ 296 w 656"/>
                <a:gd name="T69" fmla="*/ 671 h 931"/>
                <a:gd name="T70" fmla="*/ 291 w 656"/>
                <a:gd name="T71" fmla="*/ 663 h 931"/>
                <a:gd name="T72" fmla="*/ 307 w 656"/>
                <a:gd name="T73" fmla="*/ 647 h 931"/>
                <a:gd name="T74" fmla="*/ 541 w 656"/>
                <a:gd name="T75" fmla="*/ 645 h 931"/>
                <a:gd name="T76" fmla="*/ 556 w 656"/>
                <a:gd name="T77" fmla="*/ 658 h 931"/>
                <a:gd name="T78" fmla="*/ 542 w 656"/>
                <a:gd name="T79" fmla="*/ 670 h 931"/>
                <a:gd name="T80" fmla="*/ 294 w 656"/>
                <a:gd name="T81" fmla="*/ 477 h 931"/>
                <a:gd name="T82" fmla="*/ 314 w 656"/>
                <a:gd name="T83" fmla="*/ 465 h 931"/>
                <a:gd name="T84" fmla="*/ 536 w 656"/>
                <a:gd name="T85" fmla="*/ 465 h 931"/>
                <a:gd name="T86" fmla="*/ 556 w 656"/>
                <a:gd name="T87" fmla="*/ 477 h 931"/>
                <a:gd name="T88" fmla="*/ 535 w 656"/>
                <a:gd name="T89" fmla="*/ 489 h 931"/>
                <a:gd name="T90" fmla="*/ 425 w 656"/>
                <a:gd name="T91" fmla="*/ 490 h 931"/>
                <a:gd name="T92" fmla="*/ 314 w 656"/>
                <a:gd name="T93" fmla="*/ 489 h 931"/>
                <a:gd name="T94" fmla="*/ 294 w 656"/>
                <a:gd name="T95" fmla="*/ 477 h 931"/>
                <a:gd name="T96" fmla="*/ 537 w 656"/>
                <a:gd name="T97" fmla="*/ 437 h 931"/>
                <a:gd name="T98" fmla="*/ 312 w 656"/>
                <a:gd name="T99" fmla="*/ 437 h 931"/>
                <a:gd name="T100" fmla="*/ 293 w 656"/>
                <a:gd name="T101" fmla="*/ 423 h 931"/>
                <a:gd name="T102" fmla="*/ 313 w 656"/>
                <a:gd name="T103" fmla="*/ 410 h 931"/>
                <a:gd name="T104" fmla="*/ 421 w 656"/>
                <a:gd name="T105" fmla="*/ 409 h 931"/>
                <a:gd name="T106" fmla="*/ 421 w 656"/>
                <a:gd name="T107" fmla="*/ 409 h 931"/>
                <a:gd name="T108" fmla="*/ 535 w 656"/>
                <a:gd name="T109" fmla="*/ 410 h 931"/>
                <a:gd name="T110" fmla="*/ 556 w 656"/>
                <a:gd name="T111" fmla="*/ 422 h 931"/>
                <a:gd name="T112" fmla="*/ 537 w 656"/>
                <a:gd name="T113" fmla="*/ 4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2" name="Freeform 281"/>
            <p:cNvSpPr>
              <a:spLocks noEditPoints="1"/>
            </p:cNvSpPr>
            <p:nvPr/>
          </p:nvSpPr>
          <p:spPr bwMode="auto">
            <a:xfrm>
              <a:off x="9388811" y="5460520"/>
              <a:ext cx="207943" cy="306917"/>
            </a:xfrm>
            <a:custGeom>
              <a:avLst/>
              <a:gdLst>
                <a:gd name="T0" fmla="*/ 784 w 784"/>
                <a:gd name="T1" fmla="*/ 71 h 1162"/>
                <a:gd name="T2" fmla="*/ 741 w 784"/>
                <a:gd name="T3" fmla="*/ 5 h 1162"/>
                <a:gd name="T4" fmla="*/ 615 w 784"/>
                <a:gd name="T5" fmla="*/ 4 h 1162"/>
                <a:gd name="T6" fmla="*/ 615 w 784"/>
                <a:gd name="T7" fmla="*/ 19 h 1162"/>
                <a:gd name="T8" fmla="*/ 533 w 784"/>
                <a:gd name="T9" fmla="*/ 100 h 1162"/>
                <a:gd name="T10" fmla="*/ 276 w 784"/>
                <a:gd name="T11" fmla="*/ 100 h 1162"/>
                <a:gd name="T12" fmla="*/ 164 w 784"/>
                <a:gd name="T13" fmla="*/ 1 h 1162"/>
                <a:gd name="T14" fmla="*/ 77 w 784"/>
                <a:gd name="T15" fmla="*/ 1 h 1162"/>
                <a:gd name="T16" fmla="*/ 0 w 784"/>
                <a:gd name="T17" fmla="*/ 77 h 1162"/>
                <a:gd name="T18" fmla="*/ 0 w 784"/>
                <a:gd name="T19" fmla="*/ 312 h 1162"/>
                <a:gd name="T20" fmla="*/ 0 w 784"/>
                <a:gd name="T21" fmla="*/ 1083 h 1162"/>
                <a:gd name="T22" fmla="*/ 77 w 784"/>
                <a:gd name="T23" fmla="*/ 1162 h 1162"/>
                <a:gd name="T24" fmla="*/ 706 w 784"/>
                <a:gd name="T25" fmla="*/ 1162 h 1162"/>
                <a:gd name="T26" fmla="*/ 784 w 784"/>
                <a:gd name="T27" fmla="*/ 1084 h 1162"/>
                <a:gd name="T28" fmla="*/ 784 w 784"/>
                <a:gd name="T29" fmla="*/ 474 h 1162"/>
                <a:gd name="T30" fmla="*/ 784 w 784"/>
                <a:gd name="T31" fmla="*/ 71 h 1162"/>
                <a:gd name="T32" fmla="*/ 741 w 784"/>
                <a:gd name="T33" fmla="*/ 1129 h 1162"/>
                <a:gd name="T34" fmla="*/ 41 w 784"/>
                <a:gd name="T35" fmla="*/ 1129 h 1162"/>
                <a:gd name="T36" fmla="*/ 41 w 784"/>
                <a:gd name="T37" fmla="*/ 134 h 1162"/>
                <a:gd name="T38" fmla="*/ 741 w 784"/>
                <a:gd name="T39" fmla="*/ 134 h 1162"/>
                <a:gd name="T40" fmla="*/ 741 w 784"/>
                <a:gd name="T41" fmla="*/ 11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3" name="Freeform 282"/>
            <p:cNvSpPr>
              <a:spLocks noEditPoints="1"/>
            </p:cNvSpPr>
            <p:nvPr/>
          </p:nvSpPr>
          <p:spPr bwMode="auto">
            <a:xfrm>
              <a:off x="9439797" y="5423530"/>
              <a:ext cx="106971" cy="56984"/>
            </a:xfrm>
            <a:custGeom>
              <a:avLst/>
              <a:gdLst>
                <a:gd name="T0" fmla="*/ 1 w 406"/>
                <a:gd name="T1" fmla="*/ 167 h 217"/>
                <a:gd name="T2" fmla="*/ 50 w 406"/>
                <a:gd name="T3" fmla="*/ 216 h 217"/>
                <a:gd name="T4" fmla="*/ 313 w 406"/>
                <a:gd name="T5" fmla="*/ 216 h 217"/>
                <a:gd name="T6" fmla="*/ 399 w 406"/>
                <a:gd name="T7" fmla="*/ 124 h 217"/>
                <a:gd name="T8" fmla="*/ 355 w 406"/>
                <a:gd name="T9" fmla="*/ 81 h 217"/>
                <a:gd name="T10" fmla="*/ 290 w 406"/>
                <a:gd name="T11" fmla="*/ 81 h 217"/>
                <a:gd name="T12" fmla="*/ 271 w 406"/>
                <a:gd name="T13" fmla="*/ 49 h 217"/>
                <a:gd name="T14" fmla="*/ 124 w 406"/>
                <a:gd name="T15" fmla="*/ 57 h 217"/>
                <a:gd name="T16" fmla="*/ 83 w 406"/>
                <a:gd name="T17" fmla="*/ 81 h 217"/>
                <a:gd name="T18" fmla="*/ 1 w 406"/>
                <a:gd name="T19" fmla="*/ 164 h 217"/>
                <a:gd name="T20" fmla="*/ 1 w 406"/>
                <a:gd name="T21" fmla="*/ 167 h 217"/>
                <a:gd name="T22" fmla="*/ 200 w 406"/>
                <a:gd name="T23" fmla="*/ 57 h 217"/>
                <a:gd name="T24" fmla="*/ 244 w 406"/>
                <a:gd name="T25" fmla="*/ 102 h 217"/>
                <a:gd name="T26" fmla="*/ 201 w 406"/>
                <a:gd name="T27" fmla="*/ 148 h 217"/>
                <a:gd name="T28" fmla="*/ 154 w 406"/>
                <a:gd name="T29" fmla="*/ 102 h 217"/>
                <a:gd name="T30" fmla="*/ 200 w 406"/>
                <a:gd name="T31" fmla="*/ 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6" h="217">
                  <a:moveTo>
                    <a:pt x="1" y="167"/>
                  </a:moveTo>
                  <a:cubicBezTo>
                    <a:pt x="1" y="205"/>
                    <a:pt x="12" y="216"/>
                    <a:pt x="50" y="216"/>
                  </a:cubicBezTo>
                  <a:cubicBezTo>
                    <a:pt x="138" y="216"/>
                    <a:pt x="225" y="215"/>
                    <a:pt x="313" y="216"/>
                  </a:cubicBezTo>
                  <a:cubicBezTo>
                    <a:pt x="406" y="217"/>
                    <a:pt x="400" y="209"/>
                    <a:pt x="399" y="124"/>
                  </a:cubicBezTo>
                  <a:cubicBezTo>
                    <a:pt x="399" y="96"/>
                    <a:pt x="384" y="81"/>
                    <a:pt x="355" y="81"/>
                  </a:cubicBezTo>
                  <a:cubicBezTo>
                    <a:pt x="333" y="81"/>
                    <a:pt x="311" y="81"/>
                    <a:pt x="290" y="81"/>
                  </a:cubicBezTo>
                  <a:cubicBezTo>
                    <a:pt x="283" y="69"/>
                    <a:pt x="278" y="59"/>
                    <a:pt x="271" y="49"/>
                  </a:cubicBezTo>
                  <a:cubicBezTo>
                    <a:pt x="236" y="0"/>
                    <a:pt x="151" y="3"/>
                    <a:pt x="124" y="57"/>
                  </a:cubicBezTo>
                  <a:cubicBezTo>
                    <a:pt x="114" y="78"/>
                    <a:pt x="102" y="81"/>
                    <a:pt x="83" y="81"/>
                  </a:cubicBezTo>
                  <a:cubicBezTo>
                    <a:pt x="1" y="81"/>
                    <a:pt x="0" y="82"/>
                    <a:pt x="1" y="164"/>
                  </a:cubicBezTo>
                  <a:cubicBezTo>
                    <a:pt x="1" y="165"/>
                    <a:pt x="1" y="166"/>
                    <a:pt x="1" y="167"/>
                  </a:cubicBezTo>
                  <a:close/>
                  <a:moveTo>
                    <a:pt x="200" y="57"/>
                  </a:moveTo>
                  <a:cubicBezTo>
                    <a:pt x="223" y="57"/>
                    <a:pt x="243" y="77"/>
                    <a:pt x="244" y="102"/>
                  </a:cubicBezTo>
                  <a:cubicBezTo>
                    <a:pt x="244" y="126"/>
                    <a:pt x="225" y="147"/>
                    <a:pt x="201" y="148"/>
                  </a:cubicBezTo>
                  <a:cubicBezTo>
                    <a:pt x="178" y="149"/>
                    <a:pt x="153" y="125"/>
                    <a:pt x="154" y="102"/>
                  </a:cubicBezTo>
                  <a:cubicBezTo>
                    <a:pt x="155" y="79"/>
                    <a:pt x="176" y="58"/>
                    <a:pt x="200"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4" name="Freeform 283"/>
            <p:cNvSpPr/>
            <p:nvPr/>
          </p:nvSpPr>
          <p:spPr bwMode="auto">
            <a:xfrm>
              <a:off x="9435798" y="5610479"/>
              <a:ext cx="24993" cy="25993"/>
            </a:xfrm>
            <a:custGeom>
              <a:avLst/>
              <a:gdLst>
                <a:gd name="T0" fmla="*/ 0 w 95"/>
                <a:gd name="T1" fmla="*/ 0 h 97"/>
                <a:gd name="T2" fmla="*/ 95 w 95"/>
                <a:gd name="T3" fmla="*/ 0 h 97"/>
                <a:gd name="T4" fmla="*/ 95 w 95"/>
                <a:gd name="T5" fmla="*/ 97 h 97"/>
                <a:gd name="T6" fmla="*/ 0 w 95"/>
                <a:gd name="T7" fmla="*/ 97 h 97"/>
                <a:gd name="T8" fmla="*/ 0 w 95"/>
                <a:gd name="T9" fmla="*/ 0 h 97"/>
              </a:gdLst>
              <a:ahLst/>
              <a:cxnLst>
                <a:cxn ang="0">
                  <a:pos x="T0" y="T1"/>
                </a:cxn>
                <a:cxn ang="0">
                  <a:pos x="T2" y="T3"/>
                </a:cxn>
                <a:cxn ang="0">
                  <a:pos x="T4" y="T5"/>
                </a:cxn>
                <a:cxn ang="0">
                  <a:pos x="T6" y="T7"/>
                </a:cxn>
                <a:cxn ang="0">
                  <a:pos x="T8" y="T9"/>
                </a:cxn>
              </a:cxnLst>
              <a:rect l="0" t="0" r="r" b="b"/>
              <a:pathLst>
                <a:path w="95" h="97">
                  <a:moveTo>
                    <a:pt x="0" y="0"/>
                  </a:moveTo>
                  <a:cubicBezTo>
                    <a:pt x="32" y="0"/>
                    <a:pt x="63" y="0"/>
                    <a:pt x="95" y="0"/>
                  </a:cubicBezTo>
                  <a:cubicBezTo>
                    <a:pt x="95" y="34"/>
                    <a:pt x="95" y="65"/>
                    <a:pt x="95" y="97"/>
                  </a:cubicBezTo>
                  <a:cubicBezTo>
                    <a:pt x="62" y="97"/>
                    <a:pt x="31" y="97"/>
                    <a:pt x="0" y="97"/>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5" name="Freeform 284"/>
            <p:cNvSpPr/>
            <p:nvPr/>
          </p:nvSpPr>
          <p:spPr bwMode="auto">
            <a:xfrm>
              <a:off x="9436798" y="5672461"/>
              <a:ext cx="24993" cy="25993"/>
            </a:xfrm>
            <a:custGeom>
              <a:avLst/>
              <a:gdLst>
                <a:gd name="T0" fmla="*/ 0 w 95"/>
                <a:gd name="T1" fmla="*/ 0 h 98"/>
                <a:gd name="T2" fmla="*/ 64 w 95"/>
                <a:gd name="T3" fmla="*/ 0 h 98"/>
                <a:gd name="T4" fmla="*/ 95 w 95"/>
                <a:gd name="T5" fmla="*/ 0 h 98"/>
                <a:gd name="T6" fmla="*/ 95 w 95"/>
                <a:gd name="T7" fmla="*/ 98 h 98"/>
                <a:gd name="T8" fmla="*/ 0 w 95"/>
                <a:gd name="T9" fmla="*/ 98 h 98"/>
                <a:gd name="T10" fmla="*/ 0 w 95"/>
                <a:gd name="T11" fmla="*/ 0 h 98"/>
              </a:gdLst>
              <a:ahLst/>
              <a:cxnLst>
                <a:cxn ang="0">
                  <a:pos x="T0" y="T1"/>
                </a:cxn>
                <a:cxn ang="0">
                  <a:pos x="T2" y="T3"/>
                </a:cxn>
                <a:cxn ang="0">
                  <a:pos x="T4" y="T5"/>
                </a:cxn>
                <a:cxn ang="0">
                  <a:pos x="T6" y="T7"/>
                </a:cxn>
                <a:cxn ang="0">
                  <a:pos x="T8" y="T9"/>
                </a:cxn>
                <a:cxn ang="0">
                  <a:pos x="T10" y="T11"/>
                </a:cxn>
              </a:cxnLst>
              <a:rect l="0" t="0" r="r" b="b"/>
              <a:pathLst>
                <a:path w="95" h="98">
                  <a:moveTo>
                    <a:pt x="0" y="0"/>
                  </a:moveTo>
                  <a:cubicBezTo>
                    <a:pt x="23" y="0"/>
                    <a:pt x="44" y="0"/>
                    <a:pt x="64" y="0"/>
                  </a:cubicBezTo>
                  <a:cubicBezTo>
                    <a:pt x="74" y="0"/>
                    <a:pt x="83" y="0"/>
                    <a:pt x="95" y="0"/>
                  </a:cubicBezTo>
                  <a:cubicBezTo>
                    <a:pt x="95" y="36"/>
                    <a:pt x="95" y="67"/>
                    <a:pt x="95" y="98"/>
                  </a:cubicBezTo>
                  <a:cubicBezTo>
                    <a:pt x="61" y="98"/>
                    <a:pt x="30" y="98"/>
                    <a:pt x="0" y="98"/>
                  </a:cubicBezTo>
                  <a:cubicBezTo>
                    <a:pt x="0" y="64"/>
                    <a:pt x="0" y="3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6" name="Freeform 285"/>
            <p:cNvSpPr>
              <a:spLocks noEditPoints="1"/>
            </p:cNvSpPr>
            <p:nvPr/>
          </p:nvSpPr>
          <p:spPr bwMode="auto">
            <a:xfrm>
              <a:off x="9405806" y="5504508"/>
              <a:ext cx="173953" cy="245933"/>
            </a:xfrm>
            <a:custGeom>
              <a:avLst/>
              <a:gdLst>
                <a:gd name="T0" fmla="*/ 656 w 656"/>
                <a:gd name="T1" fmla="*/ 370 h 931"/>
                <a:gd name="T2" fmla="*/ 656 w 656"/>
                <a:gd name="T3" fmla="*/ 0 h 931"/>
                <a:gd name="T4" fmla="*/ 0 w 656"/>
                <a:gd name="T5" fmla="*/ 0 h 931"/>
                <a:gd name="T6" fmla="*/ 0 w 656"/>
                <a:gd name="T7" fmla="*/ 380 h 931"/>
                <a:gd name="T8" fmla="*/ 0 w 656"/>
                <a:gd name="T9" fmla="*/ 380 h 931"/>
                <a:gd name="T10" fmla="*/ 0 w 656"/>
                <a:gd name="T11" fmla="*/ 931 h 931"/>
                <a:gd name="T12" fmla="*/ 656 w 656"/>
                <a:gd name="T13" fmla="*/ 931 h 931"/>
                <a:gd name="T14" fmla="*/ 656 w 656"/>
                <a:gd name="T15" fmla="*/ 370 h 931"/>
                <a:gd name="T16" fmla="*/ 52 w 656"/>
                <a:gd name="T17" fmla="*/ 174 h 931"/>
                <a:gd name="T18" fmla="*/ 131 w 656"/>
                <a:gd name="T19" fmla="*/ 174 h 931"/>
                <a:gd name="T20" fmla="*/ 131 w 656"/>
                <a:gd name="T21" fmla="*/ 94 h 931"/>
                <a:gd name="T22" fmla="*/ 233 w 656"/>
                <a:gd name="T23" fmla="*/ 94 h 931"/>
                <a:gd name="T24" fmla="*/ 233 w 656"/>
                <a:gd name="T25" fmla="*/ 174 h 931"/>
                <a:gd name="T26" fmla="*/ 313 w 656"/>
                <a:gd name="T27" fmla="*/ 174 h 931"/>
                <a:gd name="T28" fmla="*/ 313 w 656"/>
                <a:gd name="T29" fmla="*/ 276 h 931"/>
                <a:gd name="T30" fmla="*/ 233 w 656"/>
                <a:gd name="T31" fmla="*/ 276 h 931"/>
                <a:gd name="T32" fmla="*/ 233 w 656"/>
                <a:gd name="T33" fmla="*/ 356 h 931"/>
                <a:gd name="T34" fmla="*/ 131 w 656"/>
                <a:gd name="T35" fmla="*/ 356 h 931"/>
                <a:gd name="T36" fmla="*/ 131 w 656"/>
                <a:gd name="T37" fmla="*/ 276 h 931"/>
                <a:gd name="T38" fmla="*/ 52 w 656"/>
                <a:gd name="T39" fmla="*/ 276 h 931"/>
                <a:gd name="T40" fmla="*/ 52 w 656"/>
                <a:gd name="T41" fmla="*/ 174 h 931"/>
                <a:gd name="T42" fmla="*/ 88 w 656"/>
                <a:gd name="T43" fmla="*/ 380 h 931"/>
                <a:gd name="T44" fmla="*/ 238 w 656"/>
                <a:gd name="T45" fmla="*/ 380 h 931"/>
                <a:gd name="T46" fmla="*/ 237 w 656"/>
                <a:gd name="T47" fmla="*/ 511 h 931"/>
                <a:gd name="T48" fmla="*/ 223 w 656"/>
                <a:gd name="T49" fmla="*/ 526 h 931"/>
                <a:gd name="T50" fmla="*/ 88 w 656"/>
                <a:gd name="T51" fmla="*/ 527 h 931"/>
                <a:gd name="T52" fmla="*/ 88 w 656"/>
                <a:gd name="T53" fmla="*/ 380 h 931"/>
                <a:gd name="T54" fmla="*/ 237 w 656"/>
                <a:gd name="T55" fmla="*/ 744 h 931"/>
                <a:gd name="T56" fmla="*/ 224 w 656"/>
                <a:gd name="T57" fmla="*/ 761 h 931"/>
                <a:gd name="T58" fmla="*/ 88 w 656"/>
                <a:gd name="T59" fmla="*/ 761 h 931"/>
                <a:gd name="T60" fmla="*/ 88 w 656"/>
                <a:gd name="T61" fmla="*/ 611 h 931"/>
                <a:gd name="T62" fmla="*/ 238 w 656"/>
                <a:gd name="T63" fmla="*/ 611 h 931"/>
                <a:gd name="T64" fmla="*/ 237 w 656"/>
                <a:gd name="T65" fmla="*/ 744 h 931"/>
                <a:gd name="T66" fmla="*/ 542 w 656"/>
                <a:gd name="T67" fmla="*/ 670 h 931"/>
                <a:gd name="T68" fmla="*/ 296 w 656"/>
                <a:gd name="T69" fmla="*/ 671 h 931"/>
                <a:gd name="T70" fmla="*/ 291 w 656"/>
                <a:gd name="T71" fmla="*/ 663 h 931"/>
                <a:gd name="T72" fmla="*/ 307 w 656"/>
                <a:gd name="T73" fmla="*/ 647 h 931"/>
                <a:gd name="T74" fmla="*/ 541 w 656"/>
                <a:gd name="T75" fmla="*/ 645 h 931"/>
                <a:gd name="T76" fmla="*/ 556 w 656"/>
                <a:gd name="T77" fmla="*/ 658 h 931"/>
                <a:gd name="T78" fmla="*/ 542 w 656"/>
                <a:gd name="T79" fmla="*/ 670 h 931"/>
                <a:gd name="T80" fmla="*/ 294 w 656"/>
                <a:gd name="T81" fmla="*/ 477 h 931"/>
                <a:gd name="T82" fmla="*/ 314 w 656"/>
                <a:gd name="T83" fmla="*/ 465 h 931"/>
                <a:gd name="T84" fmla="*/ 536 w 656"/>
                <a:gd name="T85" fmla="*/ 465 h 931"/>
                <a:gd name="T86" fmla="*/ 556 w 656"/>
                <a:gd name="T87" fmla="*/ 477 h 931"/>
                <a:gd name="T88" fmla="*/ 535 w 656"/>
                <a:gd name="T89" fmla="*/ 489 h 931"/>
                <a:gd name="T90" fmla="*/ 425 w 656"/>
                <a:gd name="T91" fmla="*/ 490 h 931"/>
                <a:gd name="T92" fmla="*/ 314 w 656"/>
                <a:gd name="T93" fmla="*/ 489 h 931"/>
                <a:gd name="T94" fmla="*/ 294 w 656"/>
                <a:gd name="T95" fmla="*/ 477 h 931"/>
                <a:gd name="T96" fmla="*/ 537 w 656"/>
                <a:gd name="T97" fmla="*/ 437 h 931"/>
                <a:gd name="T98" fmla="*/ 312 w 656"/>
                <a:gd name="T99" fmla="*/ 437 h 931"/>
                <a:gd name="T100" fmla="*/ 293 w 656"/>
                <a:gd name="T101" fmla="*/ 423 h 931"/>
                <a:gd name="T102" fmla="*/ 313 w 656"/>
                <a:gd name="T103" fmla="*/ 410 h 931"/>
                <a:gd name="T104" fmla="*/ 421 w 656"/>
                <a:gd name="T105" fmla="*/ 409 h 931"/>
                <a:gd name="T106" fmla="*/ 421 w 656"/>
                <a:gd name="T107" fmla="*/ 409 h 931"/>
                <a:gd name="T108" fmla="*/ 535 w 656"/>
                <a:gd name="T109" fmla="*/ 410 h 931"/>
                <a:gd name="T110" fmla="*/ 556 w 656"/>
                <a:gd name="T111" fmla="*/ 422 h 931"/>
                <a:gd name="T112" fmla="*/ 537 w 656"/>
                <a:gd name="T113" fmla="*/ 437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6" h="931">
                  <a:moveTo>
                    <a:pt x="656" y="370"/>
                  </a:moveTo>
                  <a:cubicBezTo>
                    <a:pt x="656" y="0"/>
                    <a:pt x="656" y="0"/>
                    <a:pt x="656" y="0"/>
                  </a:cubicBezTo>
                  <a:cubicBezTo>
                    <a:pt x="0" y="0"/>
                    <a:pt x="0" y="0"/>
                    <a:pt x="0" y="0"/>
                  </a:cubicBezTo>
                  <a:cubicBezTo>
                    <a:pt x="0" y="380"/>
                    <a:pt x="0" y="380"/>
                    <a:pt x="0" y="380"/>
                  </a:cubicBezTo>
                  <a:cubicBezTo>
                    <a:pt x="0" y="380"/>
                    <a:pt x="0" y="380"/>
                    <a:pt x="0" y="380"/>
                  </a:cubicBezTo>
                  <a:cubicBezTo>
                    <a:pt x="0" y="931"/>
                    <a:pt x="0" y="931"/>
                    <a:pt x="0" y="931"/>
                  </a:cubicBezTo>
                  <a:cubicBezTo>
                    <a:pt x="656" y="931"/>
                    <a:pt x="656" y="931"/>
                    <a:pt x="656" y="931"/>
                  </a:cubicBezTo>
                  <a:cubicBezTo>
                    <a:pt x="656" y="370"/>
                    <a:pt x="656" y="370"/>
                    <a:pt x="656" y="370"/>
                  </a:cubicBezTo>
                  <a:close/>
                  <a:moveTo>
                    <a:pt x="52" y="174"/>
                  </a:moveTo>
                  <a:cubicBezTo>
                    <a:pt x="131" y="174"/>
                    <a:pt x="131" y="174"/>
                    <a:pt x="131" y="174"/>
                  </a:cubicBezTo>
                  <a:cubicBezTo>
                    <a:pt x="131" y="94"/>
                    <a:pt x="131" y="94"/>
                    <a:pt x="131" y="94"/>
                  </a:cubicBezTo>
                  <a:cubicBezTo>
                    <a:pt x="233" y="94"/>
                    <a:pt x="233" y="94"/>
                    <a:pt x="233" y="94"/>
                  </a:cubicBezTo>
                  <a:cubicBezTo>
                    <a:pt x="233" y="174"/>
                    <a:pt x="233" y="174"/>
                    <a:pt x="233" y="174"/>
                  </a:cubicBezTo>
                  <a:cubicBezTo>
                    <a:pt x="313" y="174"/>
                    <a:pt x="313" y="174"/>
                    <a:pt x="313" y="174"/>
                  </a:cubicBezTo>
                  <a:cubicBezTo>
                    <a:pt x="313" y="276"/>
                    <a:pt x="313" y="276"/>
                    <a:pt x="313" y="276"/>
                  </a:cubicBezTo>
                  <a:cubicBezTo>
                    <a:pt x="233" y="276"/>
                    <a:pt x="233" y="276"/>
                    <a:pt x="233" y="276"/>
                  </a:cubicBezTo>
                  <a:cubicBezTo>
                    <a:pt x="233" y="356"/>
                    <a:pt x="233" y="356"/>
                    <a:pt x="233" y="356"/>
                  </a:cubicBezTo>
                  <a:cubicBezTo>
                    <a:pt x="131" y="356"/>
                    <a:pt x="131" y="356"/>
                    <a:pt x="131" y="356"/>
                  </a:cubicBezTo>
                  <a:cubicBezTo>
                    <a:pt x="131" y="276"/>
                    <a:pt x="131" y="276"/>
                    <a:pt x="131" y="276"/>
                  </a:cubicBezTo>
                  <a:cubicBezTo>
                    <a:pt x="52" y="276"/>
                    <a:pt x="52" y="276"/>
                    <a:pt x="52" y="276"/>
                  </a:cubicBezTo>
                  <a:lnTo>
                    <a:pt x="52" y="174"/>
                  </a:lnTo>
                  <a:close/>
                  <a:moveTo>
                    <a:pt x="88" y="380"/>
                  </a:moveTo>
                  <a:cubicBezTo>
                    <a:pt x="238" y="380"/>
                    <a:pt x="238" y="380"/>
                    <a:pt x="238" y="380"/>
                  </a:cubicBezTo>
                  <a:cubicBezTo>
                    <a:pt x="238" y="424"/>
                    <a:pt x="238" y="468"/>
                    <a:pt x="237" y="511"/>
                  </a:cubicBezTo>
                  <a:cubicBezTo>
                    <a:pt x="237" y="516"/>
                    <a:pt x="228" y="526"/>
                    <a:pt x="223" y="526"/>
                  </a:cubicBezTo>
                  <a:cubicBezTo>
                    <a:pt x="178" y="528"/>
                    <a:pt x="133" y="527"/>
                    <a:pt x="88" y="527"/>
                  </a:cubicBezTo>
                  <a:lnTo>
                    <a:pt x="88" y="380"/>
                  </a:lnTo>
                  <a:close/>
                  <a:moveTo>
                    <a:pt x="237" y="744"/>
                  </a:moveTo>
                  <a:cubicBezTo>
                    <a:pt x="237" y="750"/>
                    <a:pt x="229" y="760"/>
                    <a:pt x="224" y="761"/>
                  </a:cubicBezTo>
                  <a:cubicBezTo>
                    <a:pt x="179" y="762"/>
                    <a:pt x="134" y="761"/>
                    <a:pt x="88" y="761"/>
                  </a:cubicBezTo>
                  <a:cubicBezTo>
                    <a:pt x="88" y="611"/>
                    <a:pt x="88" y="611"/>
                    <a:pt x="88" y="611"/>
                  </a:cubicBezTo>
                  <a:cubicBezTo>
                    <a:pt x="238" y="611"/>
                    <a:pt x="238" y="611"/>
                    <a:pt x="238" y="611"/>
                  </a:cubicBezTo>
                  <a:cubicBezTo>
                    <a:pt x="238" y="658"/>
                    <a:pt x="239" y="701"/>
                    <a:pt x="237" y="744"/>
                  </a:cubicBezTo>
                  <a:close/>
                  <a:moveTo>
                    <a:pt x="542" y="670"/>
                  </a:moveTo>
                  <a:cubicBezTo>
                    <a:pt x="460" y="671"/>
                    <a:pt x="378" y="671"/>
                    <a:pt x="296" y="671"/>
                  </a:cubicBezTo>
                  <a:cubicBezTo>
                    <a:pt x="294" y="668"/>
                    <a:pt x="292" y="666"/>
                    <a:pt x="291" y="663"/>
                  </a:cubicBezTo>
                  <a:cubicBezTo>
                    <a:pt x="296" y="658"/>
                    <a:pt x="301" y="647"/>
                    <a:pt x="307" y="647"/>
                  </a:cubicBezTo>
                  <a:cubicBezTo>
                    <a:pt x="385" y="645"/>
                    <a:pt x="463" y="645"/>
                    <a:pt x="541" y="645"/>
                  </a:cubicBezTo>
                  <a:cubicBezTo>
                    <a:pt x="546" y="645"/>
                    <a:pt x="551" y="654"/>
                    <a:pt x="556" y="658"/>
                  </a:cubicBezTo>
                  <a:cubicBezTo>
                    <a:pt x="551" y="662"/>
                    <a:pt x="546" y="670"/>
                    <a:pt x="542" y="670"/>
                  </a:cubicBezTo>
                  <a:close/>
                  <a:moveTo>
                    <a:pt x="294" y="477"/>
                  </a:moveTo>
                  <a:cubicBezTo>
                    <a:pt x="301" y="473"/>
                    <a:pt x="308" y="465"/>
                    <a:pt x="314" y="465"/>
                  </a:cubicBezTo>
                  <a:cubicBezTo>
                    <a:pt x="388" y="464"/>
                    <a:pt x="462" y="464"/>
                    <a:pt x="536" y="465"/>
                  </a:cubicBezTo>
                  <a:cubicBezTo>
                    <a:pt x="542" y="465"/>
                    <a:pt x="549" y="473"/>
                    <a:pt x="556" y="477"/>
                  </a:cubicBezTo>
                  <a:cubicBezTo>
                    <a:pt x="549" y="482"/>
                    <a:pt x="542" y="489"/>
                    <a:pt x="535" y="489"/>
                  </a:cubicBezTo>
                  <a:cubicBezTo>
                    <a:pt x="498" y="491"/>
                    <a:pt x="461" y="490"/>
                    <a:pt x="425" y="490"/>
                  </a:cubicBezTo>
                  <a:cubicBezTo>
                    <a:pt x="388" y="490"/>
                    <a:pt x="351" y="491"/>
                    <a:pt x="314" y="489"/>
                  </a:cubicBezTo>
                  <a:cubicBezTo>
                    <a:pt x="307" y="489"/>
                    <a:pt x="301" y="481"/>
                    <a:pt x="294" y="477"/>
                  </a:cubicBezTo>
                  <a:close/>
                  <a:moveTo>
                    <a:pt x="537" y="437"/>
                  </a:moveTo>
                  <a:cubicBezTo>
                    <a:pt x="462" y="438"/>
                    <a:pt x="387" y="438"/>
                    <a:pt x="312" y="437"/>
                  </a:cubicBezTo>
                  <a:cubicBezTo>
                    <a:pt x="306" y="437"/>
                    <a:pt x="299" y="428"/>
                    <a:pt x="293" y="423"/>
                  </a:cubicBezTo>
                  <a:cubicBezTo>
                    <a:pt x="300" y="418"/>
                    <a:pt x="306" y="410"/>
                    <a:pt x="313" y="410"/>
                  </a:cubicBezTo>
                  <a:cubicBezTo>
                    <a:pt x="349" y="408"/>
                    <a:pt x="385" y="409"/>
                    <a:pt x="421" y="409"/>
                  </a:cubicBezTo>
                  <a:cubicBezTo>
                    <a:pt x="421" y="409"/>
                    <a:pt x="421" y="409"/>
                    <a:pt x="421" y="409"/>
                  </a:cubicBezTo>
                  <a:cubicBezTo>
                    <a:pt x="459" y="409"/>
                    <a:pt x="497" y="409"/>
                    <a:pt x="535" y="410"/>
                  </a:cubicBezTo>
                  <a:cubicBezTo>
                    <a:pt x="542" y="410"/>
                    <a:pt x="549" y="418"/>
                    <a:pt x="556" y="422"/>
                  </a:cubicBezTo>
                  <a:cubicBezTo>
                    <a:pt x="550" y="427"/>
                    <a:pt x="543" y="437"/>
                    <a:pt x="537" y="4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37" name="Freeform 286"/>
            <p:cNvSpPr>
              <a:spLocks noEditPoints="1"/>
            </p:cNvSpPr>
            <p:nvPr/>
          </p:nvSpPr>
          <p:spPr bwMode="auto">
            <a:xfrm>
              <a:off x="9388811" y="5460520"/>
              <a:ext cx="207943" cy="306917"/>
            </a:xfrm>
            <a:custGeom>
              <a:avLst/>
              <a:gdLst>
                <a:gd name="T0" fmla="*/ 784 w 784"/>
                <a:gd name="T1" fmla="*/ 71 h 1162"/>
                <a:gd name="T2" fmla="*/ 741 w 784"/>
                <a:gd name="T3" fmla="*/ 5 h 1162"/>
                <a:gd name="T4" fmla="*/ 615 w 784"/>
                <a:gd name="T5" fmla="*/ 4 h 1162"/>
                <a:gd name="T6" fmla="*/ 615 w 784"/>
                <a:gd name="T7" fmla="*/ 19 h 1162"/>
                <a:gd name="T8" fmla="*/ 533 w 784"/>
                <a:gd name="T9" fmla="*/ 100 h 1162"/>
                <a:gd name="T10" fmla="*/ 276 w 784"/>
                <a:gd name="T11" fmla="*/ 100 h 1162"/>
                <a:gd name="T12" fmla="*/ 164 w 784"/>
                <a:gd name="T13" fmla="*/ 1 h 1162"/>
                <a:gd name="T14" fmla="*/ 77 w 784"/>
                <a:gd name="T15" fmla="*/ 1 h 1162"/>
                <a:gd name="T16" fmla="*/ 0 w 784"/>
                <a:gd name="T17" fmla="*/ 77 h 1162"/>
                <a:gd name="T18" fmla="*/ 0 w 784"/>
                <a:gd name="T19" fmla="*/ 312 h 1162"/>
                <a:gd name="T20" fmla="*/ 0 w 784"/>
                <a:gd name="T21" fmla="*/ 1083 h 1162"/>
                <a:gd name="T22" fmla="*/ 77 w 784"/>
                <a:gd name="T23" fmla="*/ 1162 h 1162"/>
                <a:gd name="T24" fmla="*/ 706 w 784"/>
                <a:gd name="T25" fmla="*/ 1162 h 1162"/>
                <a:gd name="T26" fmla="*/ 784 w 784"/>
                <a:gd name="T27" fmla="*/ 1084 h 1162"/>
                <a:gd name="T28" fmla="*/ 784 w 784"/>
                <a:gd name="T29" fmla="*/ 474 h 1162"/>
                <a:gd name="T30" fmla="*/ 784 w 784"/>
                <a:gd name="T31" fmla="*/ 71 h 1162"/>
                <a:gd name="T32" fmla="*/ 741 w 784"/>
                <a:gd name="T33" fmla="*/ 1129 h 1162"/>
                <a:gd name="T34" fmla="*/ 41 w 784"/>
                <a:gd name="T35" fmla="*/ 1129 h 1162"/>
                <a:gd name="T36" fmla="*/ 41 w 784"/>
                <a:gd name="T37" fmla="*/ 134 h 1162"/>
                <a:gd name="T38" fmla="*/ 741 w 784"/>
                <a:gd name="T39" fmla="*/ 134 h 1162"/>
                <a:gd name="T40" fmla="*/ 741 w 784"/>
                <a:gd name="T41" fmla="*/ 1129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4" h="1162">
                  <a:moveTo>
                    <a:pt x="784" y="71"/>
                  </a:moveTo>
                  <a:cubicBezTo>
                    <a:pt x="784" y="39"/>
                    <a:pt x="773" y="10"/>
                    <a:pt x="741" y="5"/>
                  </a:cubicBezTo>
                  <a:cubicBezTo>
                    <a:pt x="700" y="0"/>
                    <a:pt x="658" y="4"/>
                    <a:pt x="615" y="4"/>
                  </a:cubicBezTo>
                  <a:cubicBezTo>
                    <a:pt x="615" y="11"/>
                    <a:pt x="615" y="15"/>
                    <a:pt x="615" y="19"/>
                  </a:cubicBezTo>
                  <a:cubicBezTo>
                    <a:pt x="614" y="82"/>
                    <a:pt x="596" y="100"/>
                    <a:pt x="533" y="100"/>
                  </a:cubicBezTo>
                  <a:cubicBezTo>
                    <a:pt x="447" y="100"/>
                    <a:pt x="362" y="100"/>
                    <a:pt x="276" y="100"/>
                  </a:cubicBezTo>
                  <a:cubicBezTo>
                    <a:pt x="180" y="100"/>
                    <a:pt x="177" y="97"/>
                    <a:pt x="164" y="1"/>
                  </a:cubicBezTo>
                  <a:cubicBezTo>
                    <a:pt x="134" y="1"/>
                    <a:pt x="106" y="0"/>
                    <a:pt x="77" y="1"/>
                  </a:cubicBezTo>
                  <a:cubicBezTo>
                    <a:pt x="20" y="1"/>
                    <a:pt x="1" y="20"/>
                    <a:pt x="0" y="77"/>
                  </a:cubicBezTo>
                  <a:cubicBezTo>
                    <a:pt x="0" y="155"/>
                    <a:pt x="1" y="233"/>
                    <a:pt x="0" y="312"/>
                  </a:cubicBezTo>
                  <a:cubicBezTo>
                    <a:pt x="0" y="569"/>
                    <a:pt x="0" y="826"/>
                    <a:pt x="0" y="1083"/>
                  </a:cubicBezTo>
                  <a:cubicBezTo>
                    <a:pt x="0" y="1143"/>
                    <a:pt x="17" y="1161"/>
                    <a:pt x="77" y="1162"/>
                  </a:cubicBezTo>
                  <a:cubicBezTo>
                    <a:pt x="287" y="1162"/>
                    <a:pt x="496" y="1162"/>
                    <a:pt x="706" y="1162"/>
                  </a:cubicBezTo>
                  <a:cubicBezTo>
                    <a:pt x="765" y="1162"/>
                    <a:pt x="784" y="1143"/>
                    <a:pt x="784" y="1084"/>
                  </a:cubicBezTo>
                  <a:cubicBezTo>
                    <a:pt x="784" y="881"/>
                    <a:pt x="784" y="677"/>
                    <a:pt x="784" y="474"/>
                  </a:cubicBezTo>
                  <a:cubicBezTo>
                    <a:pt x="784" y="340"/>
                    <a:pt x="784" y="205"/>
                    <a:pt x="784" y="71"/>
                  </a:cubicBezTo>
                  <a:close/>
                  <a:moveTo>
                    <a:pt x="741" y="1129"/>
                  </a:moveTo>
                  <a:cubicBezTo>
                    <a:pt x="41" y="1129"/>
                    <a:pt x="41" y="1129"/>
                    <a:pt x="41" y="1129"/>
                  </a:cubicBezTo>
                  <a:cubicBezTo>
                    <a:pt x="41" y="134"/>
                    <a:pt x="41" y="134"/>
                    <a:pt x="41" y="134"/>
                  </a:cubicBezTo>
                  <a:cubicBezTo>
                    <a:pt x="741" y="134"/>
                    <a:pt x="741" y="134"/>
                    <a:pt x="741" y="134"/>
                  </a:cubicBezTo>
                  <a:lnTo>
                    <a:pt x="741" y="11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grpSp>
        <p:nvGrpSpPr>
          <p:cNvPr id="38" name="组合 37"/>
          <p:cNvGrpSpPr/>
          <p:nvPr/>
        </p:nvGrpSpPr>
        <p:grpSpPr>
          <a:xfrm>
            <a:off x="9765663" y="2608634"/>
            <a:ext cx="648000" cy="648000"/>
            <a:chOff x="6904490" y="4174871"/>
            <a:chExt cx="502863" cy="502863"/>
          </a:xfrm>
        </p:grpSpPr>
        <p:sp>
          <p:nvSpPr>
            <p:cNvPr id="39" name="Oval 37"/>
            <p:cNvSpPr>
              <a:spLocks noChangeArrowheads="1"/>
            </p:cNvSpPr>
            <p:nvPr/>
          </p:nvSpPr>
          <p:spPr bwMode="auto">
            <a:xfrm>
              <a:off x="6904490" y="4174871"/>
              <a:ext cx="502863" cy="502863"/>
            </a:xfrm>
            <a:prstGeom prst="ellipse">
              <a:avLst/>
            </a:prstGeom>
            <a:solidFill>
              <a:srgbClr val="FBB70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0" name="Freeform 75"/>
            <p:cNvSpPr>
              <a:spLocks noEditPoints="1"/>
            </p:cNvSpPr>
            <p:nvPr/>
          </p:nvSpPr>
          <p:spPr bwMode="auto">
            <a:xfrm>
              <a:off x="7023458" y="4288840"/>
              <a:ext cx="263928" cy="305917"/>
            </a:xfrm>
            <a:custGeom>
              <a:avLst/>
              <a:gdLst>
                <a:gd name="T0" fmla="*/ 960 w 999"/>
                <a:gd name="T1" fmla="*/ 0 h 1157"/>
                <a:gd name="T2" fmla="*/ 761 w 999"/>
                <a:gd name="T3" fmla="*/ 0 h 1157"/>
                <a:gd name="T4" fmla="*/ 761 w 999"/>
                <a:gd name="T5" fmla="*/ 104 h 1157"/>
                <a:gd name="T6" fmla="*/ 895 w 999"/>
                <a:gd name="T7" fmla="*/ 104 h 1157"/>
                <a:gd name="T8" fmla="*/ 895 w 999"/>
                <a:gd name="T9" fmla="*/ 784 h 1157"/>
                <a:gd name="T10" fmla="*/ 615 w 999"/>
                <a:gd name="T11" fmla="*/ 784 h 1157"/>
                <a:gd name="T12" fmla="*/ 615 w 999"/>
                <a:gd name="T13" fmla="*/ 1058 h 1157"/>
                <a:gd name="T14" fmla="*/ 106 w 999"/>
                <a:gd name="T15" fmla="*/ 1058 h 1157"/>
                <a:gd name="T16" fmla="*/ 106 w 999"/>
                <a:gd name="T17" fmla="*/ 104 h 1157"/>
                <a:gd name="T18" fmla="*/ 240 w 999"/>
                <a:gd name="T19" fmla="*/ 104 h 1157"/>
                <a:gd name="T20" fmla="*/ 240 w 999"/>
                <a:gd name="T21" fmla="*/ 0 h 1157"/>
                <a:gd name="T22" fmla="*/ 39 w 999"/>
                <a:gd name="T23" fmla="*/ 0 h 1157"/>
                <a:gd name="T24" fmla="*/ 0 w 999"/>
                <a:gd name="T25" fmla="*/ 39 h 1157"/>
                <a:gd name="T26" fmla="*/ 0 w 999"/>
                <a:gd name="T27" fmla="*/ 1118 h 1157"/>
                <a:gd name="T28" fmla="*/ 39 w 999"/>
                <a:gd name="T29" fmla="*/ 1157 h 1157"/>
                <a:gd name="T30" fmla="*/ 960 w 999"/>
                <a:gd name="T31" fmla="*/ 1157 h 1157"/>
                <a:gd name="T32" fmla="*/ 999 w 999"/>
                <a:gd name="T33" fmla="*/ 1118 h 1157"/>
                <a:gd name="T34" fmla="*/ 999 w 999"/>
                <a:gd name="T35" fmla="*/ 39 h 1157"/>
                <a:gd name="T36" fmla="*/ 960 w 999"/>
                <a:gd name="T37" fmla="*/ 0 h 1157"/>
                <a:gd name="T38" fmla="*/ 669 w 999"/>
                <a:gd name="T39" fmla="*/ 1058 h 1157"/>
                <a:gd name="T40" fmla="*/ 669 w 999"/>
                <a:gd name="T41" fmla="*/ 837 h 1157"/>
                <a:gd name="T42" fmla="*/ 880 w 999"/>
                <a:gd name="T43" fmla="*/ 837 h 1157"/>
                <a:gd name="T44" fmla="*/ 669 w 999"/>
                <a:gd name="T45" fmla="*/ 1058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9" h="1157">
                  <a:moveTo>
                    <a:pt x="960" y="0"/>
                  </a:moveTo>
                  <a:cubicBezTo>
                    <a:pt x="761" y="0"/>
                    <a:pt x="761" y="0"/>
                    <a:pt x="761" y="0"/>
                  </a:cubicBezTo>
                  <a:cubicBezTo>
                    <a:pt x="761" y="104"/>
                    <a:pt x="761" y="104"/>
                    <a:pt x="761" y="104"/>
                  </a:cubicBezTo>
                  <a:cubicBezTo>
                    <a:pt x="895" y="104"/>
                    <a:pt x="895" y="104"/>
                    <a:pt x="895" y="104"/>
                  </a:cubicBezTo>
                  <a:cubicBezTo>
                    <a:pt x="895" y="784"/>
                    <a:pt x="895" y="784"/>
                    <a:pt x="895" y="784"/>
                  </a:cubicBezTo>
                  <a:cubicBezTo>
                    <a:pt x="615" y="784"/>
                    <a:pt x="615" y="784"/>
                    <a:pt x="615" y="784"/>
                  </a:cubicBezTo>
                  <a:cubicBezTo>
                    <a:pt x="615" y="1058"/>
                    <a:pt x="615" y="1058"/>
                    <a:pt x="615" y="1058"/>
                  </a:cubicBezTo>
                  <a:cubicBezTo>
                    <a:pt x="106" y="1058"/>
                    <a:pt x="106" y="1058"/>
                    <a:pt x="106" y="1058"/>
                  </a:cubicBezTo>
                  <a:cubicBezTo>
                    <a:pt x="106" y="104"/>
                    <a:pt x="106" y="104"/>
                    <a:pt x="106" y="104"/>
                  </a:cubicBezTo>
                  <a:cubicBezTo>
                    <a:pt x="240" y="104"/>
                    <a:pt x="240" y="104"/>
                    <a:pt x="240" y="104"/>
                  </a:cubicBezTo>
                  <a:cubicBezTo>
                    <a:pt x="240" y="0"/>
                    <a:pt x="240" y="0"/>
                    <a:pt x="240" y="0"/>
                  </a:cubicBezTo>
                  <a:cubicBezTo>
                    <a:pt x="39" y="0"/>
                    <a:pt x="39" y="0"/>
                    <a:pt x="39" y="0"/>
                  </a:cubicBezTo>
                  <a:cubicBezTo>
                    <a:pt x="17" y="0"/>
                    <a:pt x="0" y="17"/>
                    <a:pt x="0" y="39"/>
                  </a:cubicBezTo>
                  <a:cubicBezTo>
                    <a:pt x="0" y="1118"/>
                    <a:pt x="0" y="1118"/>
                    <a:pt x="0" y="1118"/>
                  </a:cubicBezTo>
                  <a:cubicBezTo>
                    <a:pt x="0" y="1140"/>
                    <a:pt x="17" y="1157"/>
                    <a:pt x="39" y="1157"/>
                  </a:cubicBezTo>
                  <a:cubicBezTo>
                    <a:pt x="960" y="1157"/>
                    <a:pt x="960" y="1157"/>
                    <a:pt x="960" y="1157"/>
                  </a:cubicBezTo>
                  <a:cubicBezTo>
                    <a:pt x="981" y="1157"/>
                    <a:pt x="999" y="1140"/>
                    <a:pt x="999" y="1118"/>
                  </a:cubicBezTo>
                  <a:cubicBezTo>
                    <a:pt x="999" y="39"/>
                    <a:pt x="999" y="39"/>
                    <a:pt x="999" y="39"/>
                  </a:cubicBezTo>
                  <a:cubicBezTo>
                    <a:pt x="999" y="17"/>
                    <a:pt x="981" y="0"/>
                    <a:pt x="960" y="0"/>
                  </a:cubicBezTo>
                  <a:close/>
                  <a:moveTo>
                    <a:pt x="669" y="1058"/>
                  </a:moveTo>
                  <a:cubicBezTo>
                    <a:pt x="669" y="837"/>
                    <a:pt x="669" y="837"/>
                    <a:pt x="669" y="837"/>
                  </a:cubicBezTo>
                  <a:cubicBezTo>
                    <a:pt x="880" y="837"/>
                    <a:pt x="880" y="837"/>
                    <a:pt x="880" y="837"/>
                  </a:cubicBezTo>
                  <a:lnTo>
                    <a:pt x="669" y="10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1" name="Freeform 76"/>
            <p:cNvSpPr>
              <a:spLocks noEditPoints="1"/>
            </p:cNvSpPr>
            <p:nvPr/>
          </p:nvSpPr>
          <p:spPr bwMode="auto">
            <a:xfrm>
              <a:off x="7099438" y="4258849"/>
              <a:ext cx="111969" cy="70981"/>
            </a:xfrm>
            <a:custGeom>
              <a:avLst/>
              <a:gdLst>
                <a:gd name="T0" fmla="*/ 382 w 421"/>
                <a:gd name="T1" fmla="*/ 113 h 269"/>
                <a:gd name="T2" fmla="*/ 324 w 421"/>
                <a:gd name="T3" fmla="*/ 113 h 269"/>
                <a:gd name="T4" fmla="*/ 211 w 421"/>
                <a:gd name="T5" fmla="*/ 0 h 269"/>
                <a:gd name="T6" fmla="*/ 99 w 421"/>
                <a:gd name="T7" fmla="*/ 113 h 269"/>
                <a:gd name="T8" fmla="*/ 39 w 421"/>
                <a:gd name="T9" fmla="*/ 113 h 269"/>
                <a:gd name="T10" fmla="*/ 0 w 421"/>
                <a:gd name="T11" fmla="*/ 152 h 269"/>
                <a:gd name="T12" fmla="*/ 0 w 421"/>
                <a:gd name="T13" fmla="*/ 230 h 269"/>
                <a:gd name="T14" fmla="*/ 39 w 421"/>
                <a:gd name="T15" fmla="*/ 269 h 269"/>
                <a:gd name="T16" fmla="*/ 382 w 421"/>
                <a:gd name="T17" fmla="*/ 269 h 269"/>
                <a:gd name="T18" fmla="*/ 421 w 421"/>
                <a:gd name="T19" fmla="*/ 230 h 269"/>
                <a:gd name="T20" fmla="*/ 421 w 421"/>
                <a:gd name="T21" fmla="*/ 152 h 269"/>
                <a:gd name="T22" fmla="*/ 382 w 421"/>
                <a:gd name="T23" fmla="*/ 113 h 269"/>
                <a:gd name="T24" fmla="*/ 265 w 421"/>
                <a:gd name="T25" fmla="*/ 113 h 269"/>
                <a:gd name="T26" fmla="*/ 156 w 421"/>
                <a:gd name="T27" fmla="*/ 113 h 269"/>
                <a:gd name="T28" fmla="*/ 155 w 421"/>
                <a:gd name="T29" fmla="*/ 105 h 269"/>
                <a:gd name="T30" fmla="*/ 211 w 421"/>
                <a:gd name="T31" fmla="*/ 50 h 269"/>
                <a:gd name="T32" fmla="*/ 266 w 421"/>
                <a:gd name="T33" fmla="*/ 105 h 269"/>
                <a:gd name="T34" fmla="*/ 265 w 421"/>
                <a:gd name="T35" fmla="*/ 1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1" h="269">
                  <a:moveTo>
                    <a:pt x="382" y="113"/>
                  </a:moveTo>
                  <a:cubicBezTo>
                    <a:pt x="324" y="113"/>
                    <a:pt x="324" y="113"/>
                    <a:pt x="324" y="113"/>
                  </a:cubicBezTo>
                  <a:cubicBezTo>
                    <a:pt x="324" y="51"/>
                    <a:pt x="273" y="0"/>
                    <a:pt x="211" y="0"/>
                  </a:cubicBezTo>
                  <a:cubicBezTo>
                    <a:pt x="149" y="0"/>
                    <a:pt x="99" y="51"/>
                    <a:pt x="99" y="113"/>
                  </a:cubicBezTo>
                  <a:cubicBezTo>
                    <a:pt x="39" y="113"/>
                    <a:pt x="39" y="113"/>
                    <a:pt x="39" y="113"/>
                  </a:cubicBezTo>
                  <a:cubicBezTo>
                    <a:pt x="18" y="113"/>
                    <a:pt x="0" y="130"/>
                    <a:pt x="0" y="152"/>
                  </a:cubicBezTo>
                  <a:cubicBezTo>
                    <a:pt x="0" y="230"/>
                    <a:pt x="0" y="230"/>
                    <a:pt x="0" y="230"/>
                  </a:cubicBezTo>
                  <a:cubicBezTo>
                    <a:pt x="0" y="252"/>
                    <a:pt x="18" y="269"/>
                    <a:pt x="39" y="269"/>
                  </a:cubicBezTo>
                  <a:cubicBezTo>
                    <a:pt x="382" y="269"/>
                    <a:pt x="382" y="269"/>
                    <a:pt x="382" y="269"/>
                  </a:cubicBezTo>
                  <a:cubicBezTo>
                    <a:pt x="403" y="269"/>
                    <a:pt x="421" y="252"/>
                    <a:pt x="421" y="230"/>
                  </a:cubicBezTo>
                  <a:cubicBezTo>
                    <a:pt x="421" y="152"/>
                    <a:pt x="421" y="152"/>
                    <a:pt x="421" y="152"/>
                  </a:cubicBezTo>
                  <a:cubicBezTo>
                    <a:pt x="421" y="130"/>
                    <a:pt x="403" y="113"/>
                    <a:pt x="382" y="113"/>
                  </a:cubicBezTo>
                  <a:close/>
                  <a:moveTo>
                    <a:pt x="265" y="113"/>
                  </a:moveTo>
                  <a:cubicBezTo>
                    <a:pt x="156" y="113"/>
                    <a:pt x="156" y="113"/>
                    <a:pt x="156" y="113"/>
                  </a:cubicBezTo>
                  <a:cubicBezTo>
                    <a:pt x="156" y="110"/>
                    <a:pt x="155" y="108"/>
                    <a:pt x="155" y="105"/>
                  </a:cubicBezTo>
                  <a:cubicBezTo>
                    <a:pt x="155" y="75"/>
                    <a:pt x="180" y="50"/>
                    <a:pt x="211" y="50"/>
                  </a:cubicBezTo>
                  <a:cubicBezTo>
                    <a:pt x="241" y="50"/>
                    <a:pt x="266" y="75"/>
                    <a:pt x="266" y="105"/>
                  </a:cubicBezTo>
                  <a:cubicBezTo>
                    <a:pt x="266" y="108"/>
                    <a:pt x="266" y="110"/>
                    <a:pt x="265" y="1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2" name="Freeform 77"/>
            <p:cNvSpPr>
              <a:spLocks noEditPoints="1"/>
            </p:cNvSpPr>
            <p:nvPr/>
          </p:nvSpPr>
          <p:spPr bwMode="auto">
            <a:xfrm>
              <a:off x="7086441" y="4364819"/>
              <a:ext cx="28992" cy="27992"/>
            </a:xfrm>
            <a:custGeom>
              <a:avLst/>
              <a:gdLst>
                <a:gd name="T0" fmla="*/ 29 w 29"/>
                <a:gd name="T1" fmla="*/ 28 h 28"/>
                <a:gd name="T2" fmla="*/ 0 w 29"/>
                <a:gd name="T3" fmla="*/ 28 h 28"/>
                <a:gd name="T4" fmla="*/ 0 w 29"/>
                <a:gd name="T5" fmla="*/ 0 h 28"/>
                <a:gd name="T6" fmla="*/ 29 w 29"/>
                <a:gd name="T7" fmla="*/ 0 h 28"/>
                <a:gd name="T8" fmla="*/ 29 w 29"/>
                <a:gd name="T9" fmla="*/ 28 h 28"/>
                <a:gd name="T10" fmla="*/ 6 w 29"/>
                <a:gd name="T11" fmla="*/ 23 h 28"/>
                <a:gd name="T12" fmla="*/ 24 w 29"/>
                <a:gd name="T13" fmla="*/ 23 h 28"/>
                <a:gd name="T14" fmla="*/ 24 w 29"/>
                <a:gd name="T15" fmla="*/ 5 h 28"/>
                <a:gd name="T16" fmla="*/ 6 w 29"/>
                <a:gd name="T17" fmla="*/ 5 h 28"/>
                <a:gd name="T18" fmla="*/ 6 w 29"/>
                <a:gd name="T19"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8">
                  <a:moveTo>
                    <a:pt x="29" y="28"/>
                  </a:moveTo>
                  <a:lnTo>
                    <a:pt x="0" y="28"/>
                  </a:lnTo>
                  <a:lnTo>
                    <a:pt x="0" y="0"/>
                  </a:lnTo>
                  <a:lnTo>
                    <a:pt x="29" y="0"/>
                  </a:lnTo>
                  <a:lnTo>
                    <a:pt x="29" y="28"/>
                  </a:lnTo>
                  <a:close/>
                  <a:moveTo>
                    <a:pt x="6" y="23"/>
                  </a:moveTo>
                  <a:lnTo>
                    <a:pt x="24" y="23"/>
                  </a:lnTo>
                  <a:lnTo>
                    <a:pt x="24" y="5"/>
                  </a:lnTo>
                  <a:lnTo>
                    <a:pt x="6" y="5"/>
                  </a:lnTo>
                  <a:lnTo>
                    <a:pt x="6"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3" name="Rectangle 78"/>
            <p:cNvSpPr>
              <a:spLocks noChangeArrowheads="1"/>
            </p:cNvSpPr>
            <p:nvPr/>
          </p:nvSpPr>
          <p:spPr bwMode="auto">
            <a:xfrm>
              <a:off x="7128429" y="4371818"/>
              <a:ext cx="96974"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4" name="Freeform 79"/>
            <p:cNvSpPr>
              <a:spLocks noEditPoints="1"/>
            </p:cNvSpPr>
            <p:nvPr/>
          </p:nvSpPr>
          <p:spPr bwMode="auto">
            <a:xfrm>
              <a:off x="7086441" y="4405808"/>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6 h 29"/>
                <a:gd name="T16" fmla="*/ 6 w 29"/>
                <a:gd name="T17" fmla="*/ 6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5" name="Rectangle 80"/>
            <p:cNvSpPr>
              <a:spLocks noChangeArrowheads="1"/>
            </p:cNvSpPr>
            <p:nvPr/>
          </p:nvSpPr>
          <p:spPr bwMode="auto">
            <a:xfrm>
              <a:off x="7128429" y="4413806"/>
              <a:ext cx="96974"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6" name="Freeform 81"/>
            <p:cNvSpPr>
              <a:spLocks noEditPoints="1"/>
            </p:cNvSpPr>
            <p:nvPr/>
          </p:nvSpPr>
          <p:spPr bwMode="auto">
            <a:xfrm>
              <a:off x="7086441" y="4447797"/>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5 h 29"/>
                <a:gd name="T16" fmla="*/ 6 w 29"/>
                <a:gd name="T17" fmla="*/ 5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5"/>
                  </a:lnTo>
                  <a:lnTo>
                    <a:pt x="6" y="5"/>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7" name="Rectangle 82"/>
            <p:cNvSpPr>
              <a:spLocks noChangeArrowheads="1"/>
            </p:cNvSpPr>
            <p:nvPr/>
          </p:nvSpPr>
          <p:spPr bwMode="auto">
            <a:xfrm>
              <a:off x="7128429" y="4455795"/>
              <a:ext cx="96974" cy="12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8" name="Freeform 83"/>
            <p:cNvSpPr>
              <a:spLocks noEditPoints="1"/>
            </p:cNvSpPr>
            <p:nvPr/>
          </p:nvSpPr>
          <p:spPr bwMode="auto">
            <a:xfrm>
              <a:off x="7086441" y="4488786"/>
              <a:ext cx="28992" cy="28992"/>
            </a:xfrm>
            <a:custGeom>
              <a:avLst/>
              <a:gdLst>
                <a:gd name="T0" fmla="*/ 29 w 29"/>
                <a:gd name="T1" fmla="*/ 29 h 29"/>
                <a:gd name="T2" fmla="*/ 0 w 29"/>
                <a:gd name="T3" fmla="*/ 29 h 29"/>
                <a:gd name="T4" fmla="*/ 0 w 29"/>
                <a:gd name="T5" fmla="*/ 0 h 29"/>
                <a:gd name="T6" fmla="*/ 29 w 29"/>
                <a:gd name="T7" fmla="*/ 0 h 29"/>
                <a:gd name="T8" fmla="*/ 29 w 29"/>
                <a:gd name="T9" fmla="*/ 29 h 29"/>
                <a:gd name="T10" fmla="*/ 6 w 29"/>
                <a:gd name="T11" fmla="*/ 24 h 29"/>
                <a:gd name="T12" fmla="*/ 24 w 29"/>
                <a:gd name="T13" fmla="*/ 24 h 29"/>
                <a:gd name="T14" fmla="*/ 24 w 29"/>
                <a:gd name="T15" fmla="*/ 6 h 29"/>
                <a:gd name="T16" fmla="*/ 6 w 29"/>
                <a:gd name="T17" fmla="*/ 6 h 29"/>
                <a:gd name="T18" fmla="*/ 6 w 29"/>
                <a:gd name="T19" fmla="*/ 2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29"/>
                  </a:moveTo>
                  <a:lnTo>
                    <a:pt x="0" y="29"/>
                  </a:lnTo>
                  <a:lnTo>
                    <a:pt x="0" y="0"/>
                  </a:lnTo>
                  <a:lnTo>
                    <a:pt x="29" y="0"/>
                  </a:lnTo>
                  <a:lnTo>
                    <a:pt x="29" y="29"/>
                  </a:lnTo>
                  <a:close/>
                  <a:moveTo>
                    <a:pt x="6" y="24"/>
                  </a:moveTo>
                  <a:lnTo>
                    <a:pt x="24" y="24"/>
                  </a:lnTo>
                  <a:lnTo>
                    <a:pt x="24" y="6"/>
                  </a:lnTo>
                  <a:lnTo>
                    <a:pt x="6" y="6"/>
                  </a:ln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49" name="Rectangle 84"/>
            <p:cNvSpPr>
              <a:spLocks noChangeArrowheads="1"/>
            </p:cNvSpPr>
            <p:nvPr/>
          </p:nvSpPr>
          <p:spPr bwMode="auto">
            <a:xfrm>
              <a:off x="7128429" y="4496783"/>
              <a:ext cx="46987" cy="139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50" name="矩形 4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childTnLst>
                                </p:cTn>
                              </p:par>
                              <p:par>
                                <p:cTn id="13" presetID="35" presetClass="path" presetSubtype="0" fill="hold" nodeType="withEffect">
                                  <p:stCondLst>
                                    <p:cond delay="500"/>
                                  </p:stCondLst>
                                  <p:childTnLst>
                                    <p:animMotion origin="layout" path="M -0.08151 7.40741E-7 L -3.54167E-6 7.40741E-7 " pathEditMode="relative" rAng="0" ptsTypes="AA">
                                      <p:cBhvr>
                                        <p:cTn id="14" dur="750" fill="hold"/>
                                        <p:tgtEl>
                                          <p:spTgt spid="16"/>
                                        </p:tgtEl>
                                        <p:attrNameLst>
                                          <p:attrName>ppt_x</p:attrName>
                                          <p:attrName>ppt_y</p:attrName>
                                        </p:attrNameLst>
                                      </p:cBhvr>
                                      <p:rCtr x="4076" y="0"/>
                                    </p:animMotion>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750"/>
                                        <p:tgtEl>
                                          <p:spTgt spid="17"/>
                                        </p:tgtEl>
                                      </p:cBhvr>
                                    </p:animEffect>
                                  </p:childTnLst>
                                </p:cTn>
                              </p:par>
                              <p:par>
                                <p:cTn id="18" presetID="35" presetClass="path" presetSubtype="0" fill="hold" nodeType="withEffect">
                                  <p:stCondLst>
                                    <p:cond delay="500"/>
                                  </p:stCondLst>
                                  <p:childTnLst>
                                    <p:animMotion origin="layout" path="M 0.08164 1.48148E-6 L -4.16667E-7 1.48148E-6 " pathEditMode="relative" rAng="0" ptsTypes="AA">
                                      <p:cBhvr>
                                        <p:cTn id="19" dur="750" fill="hold"/>
                                        <p:tgtEl>
                                          <p:spTgt spid="17"/>
                                        </p:tgtEl>
                                        <p:attrNameLst>
                                          <p:attrName>ppt_x</p:attrName>
                                          <p:attrName>ppt_y</p:attrName>
                                        </p:attrNameLst>
                                      </p:cBhvr>
                                      <p:rCtr x="-4089" y="0"/>
                                    </p:animMotion>
                                  </p:childTnLst>
                                </p:cTn>
                              </p:par>
                              <p:par>
                                <p:cTn id="20" presetID="10" presetClass="entr" presetSubtype="0" fill="hold" nodeType="withEffect">
                                  <p:stCondLst>
                                    <p:cond delay="75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7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500"/>
                                        <p:tgtEl>
                                          <p:spTgt spid="8"/>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1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3" grpId="0" animBg="1"/>
      <p:bldP spid="24" grpId="0" animBg="1"/>
      <p:bldP spid="25"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E8147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第九部分</a:t>
              </a:r>
            </a:p>
          </p:txBody>
        </p:sp>
      </p:grpSp>
      <p:sp>
        <p:nvSpPr>
          <p:cNvPr id="8" name="文本框 7"/>
          <p:cNvSpPr txBox="1"/>
          <p:nvPr/>
        </p:nvSpPr>
        <p:spPr>
          <a:xfrm>
            <a:off x="4157011" y="3642972"/>
            <a:ext cx="387798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效果确认</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975"/>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475"/>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2313" y="1460736"/>
            <a:ext cx="9296401" cy="700576"/>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2016.11.15-2016.11.24</a:t>
            </a:r>
            <a:r>
              <a:rPr lang="zh-CN" altLang="en-US" sz="1400" dirty="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14</a:t>
            </a:r>
            <a:r>
              <a:rPr lang="zh-CN" altLang="en-US" sz="1400" dirty="0">
                <a:solidFill>
                  <a:schemeClr val="tx1">
                    <a:lumMod val="65000"/>
                    <a:lumOff val="35000"/>
                  </a:schemeClr>
                </a:solidFill>
                <a:cs typeface="+mn-ea"/>
                <a:sym typeface="+mn-lt"/>
              </a:rPr>
              <a:t>名责任护士分别进行</a:t>
            </a:r>
            <a:r>
              <a:rPr lang="en-US" altLang="zh-CN" sz="1400" dirty="0">
                <a:solidFill>
                  <a:schemeClr val="tx1">
                    <a:lumMod val="65000"/>
                    <a:lumOff val="35000"/>
                  </a:schemeClr>
                </a:solidFill>
                <a:cs typeface="+mn-ea"/>
                <a:sym typeface="+mn-lt"/>
              </a:rPr>
              <a:t>2</a:t>
            </a:r>
            <a:r>
              <a:rPr lang="zh-CN" altLang="en-US" sz="1400" dirty="0">
                <a:solidFill>
                  <a:schemeClr val="tx1">
                    <a:lumMod val="65000"/>
                    <a:lumOff val="35000"/>
                  </a:schemeClr>
                </a:solidFill>
                <a:cs typeface="+mn-ea"/>
                <a:sym typeface="+mn-lt"/>
              </a:rPr>
              <a:t>次床边综合能力考核，共考核了</a:t>
            </a:r>
            <a:r>
              <a:rPr lang="en-US" altLang="zh-CN" sz="1400" dirty="0">
                <a:solidFill>
                  <a:schemeClr val="tx1">
                    <a:lumMod val="65000"/>
                    <a:lumOff val="35000"/>
                  </a:schemeClr>
                </a:solidFill>
                <a:cs typeface="+mn-ea"/>
                <a:sym typeface="+mn-lt"/>
              </a:rPr>
              <a:t>28</a:t>
            </a:r>
            <a:r>
              <a:rPr lang="zh-CN" altLang="en-US" sz="1400" dirty="0">
                <a:solidFill>
                  <a:schemeClr val="tx1">
                    <a:lumMod val="65000"/>
                    <a:lumOff val="35000"/>
                  </a:schemeClr>
                </a:solidFill>
                <a:cs typeface="+mn-ea"/>
                <a:sym typeface="+mn-lt"/>
              </a:rPr>
              <a:t>人次，考核标准：“某某大学第一医院责任护士床边综合能力考核标准（</a:t>
            </a:r>
            <a:r>
              <a:rPr lang="en-US" altLang="zh-CN" sz="1400" dirty="0">
                <a:solidFill>
                  <a:schemeClr val="tx1">
                    <a:lumMod val="65000"/>
                    <a:lumOff val="35000"/>
                  </a:schemeClr>
                </a:solidFill>
                <a:cs typeface="+mn-ea"/>
                <a:sym typeface="+mn-lt"/>
              </a:rPr>
              <a:t>100</a:t>
            </a:r>
            <a:r>
              <a:rPr lang="zh-CN" altLang="en-US" sz="1400" dirty="0">
                <a:solidFill>
                  <a:schemeClr val="tx1">
                    <a:lumMod val="65000"/>
                    <a:lumOff val="35000"/>
                  </a:schemeClr>
                </a:solidFill>
                <a:cs typeface="+mn-ea"/>
                <a:sym typeface="+mn-lt"/>
              </a:rPr>
              <a:t>分）”，其中</a:t>
            </a:r>
            <a:r>
              <a:rPr lang="en-US" altLang="zh-CN" sz="1400" dirty="0">
                <a:solidFill>
                  <a:schemeClr val="tx1">
                    <a:lumMod val="65000"/>
                    <a:lumOff val="35000"/>
                  </a:schemeClr>
                </a:solidFill>
                <a:cs typeface="+mn-ea"/>
                <a:sym typeface="+mn-lt"/>
              </a:rPr>
              <a:t>23</a:t>
            </a:r>
            <a:r>
              <a:rPr lang="zh-CN" altLang="en-US" sz="1400" dirty="0">
                <a:solidFill>
                  <a:schemeClr val="tx1">
                    <a:lumMod val="65000"/>
                    <a:lumOff val="35000"/>
                  </a:schemeClr>
                </a:solidFill>
                <a:cs typeface="+mn-ea"/>
                <a:sym typeface="+mn-lt"/>
              </a:rPr>
              <a:t>人次成绩在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分以上，合格率 </a:t>
            </a:r>
            <a:r>
              <a:rPr lang="en-US" altLang="zh-CN" sz="1400" dirty="0">
                <a:solidFill>
                  <a:schemeClr val="tx1">
                    <a:lumMod val="65000"/>
                    <a:lumOff val="35000"/>
                  </a:schemeClr>
                </a:solidFill>
                <a:cs typeface="+mn-ea"/>
                <a:sym typeface="+mn-lt"/>
              </a:rPr>
              <a:t>82%</a:t>
            </a:r>
            <a:r>
              <a:rPr lang="zh-CN" altLang="en-US" sz="1400" dirty="0">
                <a:solidFill>
                  <a:schemeClr val="tx1">
                    <a:lumMod val="65000"/>
                    <a:lumOff val="35000"/>
                  </a:schemeClr>
                </a:solidFill>
                <a:cs typeface="+mn-ea"/>
                <a:sym typeface="+mn-lt"/>
              </a:rPr>
              <a:t>。</a:t>
            </a:r>
          </a:p>
        </p:txBody>
      </p:sp>
      <p:sp>
        <p:nvSpPr>
          <p:cNvPr id="8" name="矩形 7"/>
          <p:cNvSpPr/>
          <p:nvPr/>
        </p:nvSpPr>
        <p:spPr>
          <a:xfrm>
            <a:off x="3567103" y="2387775"/>
            <a:ext cx="5057795" cy="400110"/>
          </a:xfrm>
          <a:prstGeom prst="rect">
            <a:avLst/>
          </a:prstGeom>
        </p:spPr>
        <p:txBody>
          <a:bodyPr wrap="none">
            <a:spAutoFit/>
          </a:bodyPr>
          <a:lstStyle/>
          <a:p>
            <a:pPr algn="ctr"/>
            <a:r>
              <a:rPr lang="zh-CN" altLang="en-US" sz="2000" dirty="0">
                <a:solidFill>
                  <a:srgbClr val="F15F46"/>
                </a:solidFill>
                <a:cs typeface="+mn-ea"/>
                <a:sym typeface="+mn-lt"/>
              </a:rPr>
              <a:t>对策实施后床边综合能力考核差错率查检表</a:t>
            </a:r>
          </a:p>
        </p:txBody>
      </p:sp>
      <p:graphicFrame>
        <p:nvGraphicFramePr>
          <p:cNvPr id="9" name="Group 41"/>
          <p:cNvGraphicFramePr/>
          <p:nvPr/>
        </p:nvGraphicFramePr>
        <p:xfrm>
          <a:off x="1462312" y="2976260"/>
          <a:ext cx="9252000" cy="3420000"/>
        </p:xfrm>
        <a:graphic>
          <a:graphicData uri="http://schemas.openxmlformats.org/drawingml/2006/table">
            <a:tbl>
              <a:tblPr/>
              <a:tblGrid>
                <a:gridCol w="4212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2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defRPr/>
                      </a:pPr>
                      <a:r>
                        <a:rPr kumimoji="0" lang="zh-CN" altLang="en-US" sz="1800" b="0" i="0" u="none" strike="noStrike" cap="none" normalizeH="0" baseline="0" dirty="0">
                          <a:ln>
                            <a:noFill/>
                          </a:ln>
                          <a:solidFill>
                            <a:schemeClr val="bg1"/>
                          </a:solidFill>
                          <a:effectLst/>
                          <a:latin typeface="+mn-lt"/>
                          <a:ea typeface="+mn-ea"/>
                          <a:cs typeface="+mn-ea"/>
                          <a:sym typeface="+mn-lt"/>
                        </a:rPr>
                        <a:t>存在问题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TW" altLang="en-US" sz="1800" b="0" i="0" u="none" strike="noStrike" cap="none" normalizeH="0" baseline="0" dirty="0">
                          <a:ln>
                            <a:noFill/>
                          </a:ln>
                          <a:solidFill>
                            <a:schemeClr val="bg1"/>
                          </a:solidFill>
                          <a:effectLst/>
                          <a:latin typeface="+mn-lt"/>
                          <a:ea typeface="+mn-ea"/>
                          <a:cs typeface="+mn-ea"/>
                          <a:sym typeface="+mn-lt"/>
                        </a:rPr>
                        <a:t>次数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所占比例</a:t>
                      </a:r>
                      <a:r>
                        <a:rPr kumimoji="0" lang="en-US" altLang="zh-CN" sz="1800" b="0" i="0" u="none" strike="noStrike" cap="none" normalizeH="0" baseline="0" dirty="0">
                          <a:ln>
                            <a:noFill/>
                          </a:ln>
                          <a:solidFill>
                            <a:schemeClr val="bg1"/>
                          </a:solidFill>
                          <a:effectLst/>
                          <a:latin typeface="+mn-lt"/>
                          <a:ea typeface="+mn-ea"/>
                          <a:cs typeface="+mn-ea"/>
                          <a:sym typeface="+mn-lt"/>
                        </a:rPr>
                        <a:t>%</a:t>
                      </a:r>
                      <a:endParaRPr kumimoji="0" lang="en-US" altLang="zh-TW" sz="1800" b="0" i="0" u="none" strike="noStrike" cap="none" normalizeH="0" baseline="0" dirty="0">
                        <a:ln>
                          <a:noFill/>
                        </a:ln>
                        <a:solidFill>
                          <a:schemeClr val="bg1"/>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cap="none" normalizeH="0" baseline="0" dirty="0">
                          <a:ln>
                            <a:noFill/>
                          </a:ln>
                          <a:solidFill>
                            <a:schemeClr val="bg1"/>
                          </a:solidFill>
                          <a:effectLst/>
                          <a:latin typeface="+mn-lt"/>
                          <a:ea typeface="+mn-ea"/>
                          <a:cs typeface="+mn-ea"/>
                          <a:sym typeface="+mn-lt"/>
                        </a:rPr>
                        <a:t>累计百分比</a:t>
                      </a:r>
                      <a:endParaRPr kumimoji="0" lang="zh-TW" altLang="en-US" sz="1800" b="0" i="0" u="none" strike="noStrike" cap="none" normalizeH="0" baseline="0" dirty="0">
                        <a:ln>
                          <a:noFill/>
                        </a:ln>
                        <a:solidFill>
                          <a:schemeClr val="bg1"/>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0"/>
                  </a:ext>
                </a:extLst>
              </a:tr>
              <a:tr h="540000">
                <a:tc>
                  <a:txBody>
                    <a:bodyPr/>
                    <a:lstStyle/>
                    <a:p>
                      <a:pPr marL="0" marR="0" lvl="0" indent="0" algn="ctr" defTabSz="914400" rtl="0" eaLnBrk="0" fontAlgn="base" latinLnBrk="0" hangingPunct="0">
                        <a:lnSpc>
                          <a:spcPct val="100000"/>
                        </a:lnSpc>
                        <a:spcBef>
                          <a:spcPct val="0"/>
                        </a:spcBef>
                        <a:spcAft>
                          <a:spcPct val="0"/>
                        </a:spcAft>
                        <a:buClr>
                          <a:schemeClr val="hlink"/>
                        </a:buClr>
                        <a:buSzTx/>
                        <a:buFont typeface="Wingdings" panose="05000000000000000000" pitchFamily="2" charset="2"/>
                        <a:buNone/>
                      </a:pPr>
                      <a:r>
                        <a:rPr kumimoji="0" lang="zh-CN" altLang="en-US" sz="1600" b="0" i="0" u="none" strike="noStrike" cap="none" normalizeH="0" baseline="0" dirty="0">
                          <a:ln>
                            <a:noFill/>
                          </a:ln>
                          <a:solidFill>
                            <a:schemeClr val="bg1"/>
                          </a:solidFill>
                          <a:effectLst/>
                          <a:latin typeface="+mn-lt"/>
                          <a:ea typeface="+mn-ea"/>
                          <a:cs typeface="+mn-ea"/>
                          <a:sym typeface="+mn-lt"/>
                        </a:rPr>
                        <a:t>实验室检查了解不全</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32.26%</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32.26%</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早期康复及功能锻炼不到位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9</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29.03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61.29</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未根据患者实际情况实施及时有效的评估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22.58</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83.87</a:t>
                      </a:r>
                      <a:r>
                        <a:rPr kumimoji="0" lang="zh-TW" altLang="en-US" sz="1400" b="0" i="0" u="none" strike="noStrike" cap="none" normalizeH="0" baseline="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其他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a:t>
                      </a:r>
                      <a:endParaRPr kumimoji="0" lang="en-US" altLang="zh-TW" sz="1400" b="0" i="0" u="none" strike="noStrike" cap="none" normalizeH="0" baseline="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16.13</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TW" altLang="en-US" sz="1600" b="0" i="0" u="none" strike="noStrike" cap="none" normalizeH="0" baseline="0" dirty="0">
                          <a:ln>
                            <a:noFill/>
                          </a:ln>
                          <a:solidFill>
                            <a:schemeClr val="bg1"/>
                          </a:solidFill>
                          <a:effectLst/>
                          <a:latin typeface="+mn-lt"/>
                          <a:ea typeface="+mn-ea"/>
                          <a:cs typeface="+mn-ea"/>
                          <a:sym typeface="+mn-lt"/>
                        </a:rPr>
                        <a:t>合计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31</a:t>
                      </a:r>
                      <a:endPar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TW" sz="1400" b="0" i="0" u="none" strike="noStrike" cap="none" normalizeH="0" baseline="0" dirty="0">
                          <a:ln>
                            <a:noFill/>
                          </a:ln>
                          <a:solidFill>
                            <a:schemeClr val="tx1">
                              <a:lumMod val="65000"/>
                              <a:lumOff val="35000"/>
                            </a:schemeClr>
                          </a:solidFill>
                          <a:effectLst/>
                          <a:latin typeface="+mn-lt"/>
                          <a:ea typeface="+mn-ea"/>
                          <a:cs typeface="+mn-ea"/>
                          <a:sym typeface="+mn-lt"/>
                        </a:rPr>
                        <a:t>100</a:t>
                      </a:r>
                      <a:r>
                        <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rPr>
                        <a:t>％</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endParaRPr kumimoji="0" lang="zh-TW" altLang="en-US"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10" name="组合 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11" name="椭圆 10"/>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12" name="文本框 11"/>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效果确认</a:t>
              </a:r>
            </a:p>
          </p:txBody>
        </p:sp>
        <p:cxnSp>
          <p:nvCxnSpPr>
            <p:cNvPr id="13" name="直接连接符 12"/>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a16="http://schemas.microsoft.com/office/drawing/2014/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0" y="4972050"/>
            <a:ext cx="12192000" cy="1885949"/>
          </a:xfrm>
          <a:prstGeom prst="roundRect">
            <a:avLst>
              <a:gd name="adj" fmla="val 0"/>
            </a:avLst>
          </a:prstGeom>
          <a:solidFill>
            <a:schemeClr val="bg1">
              <a:lumMod val="9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 name="矩形 1"/>
          <p:cNvSpPr/>
          <p:nvPr/>
        </p:nvSpPr>
        <p:spPr>
          <a:xfrm>
            <a:off x="3137310" y="5311127"/>
            <a:ext cx="5942779" cy="458395"/>
          </a:xfrm>
          <a:prstGeom prst="rect">
            <a:avLst/>
          </a:prstGeom>
        </p:spPr>
        <p:txBody>
          <a:bodyPr wrap="square">
            <a:spAutoFit/>
          </a:bodyPr>
          <a:lstStyle/>
          <a:p>
            <a:pPr algn="ctr">
              <a:lnSpc>
                <a:spcPct val="150000"/>
              </a:lnSpc>
            </a:pPr>
            <a:r>
              <a:rPr lang="zh-CN" altLang="zh-CN" dirty="0">
                <a:solidFill>
                  <a:srgbClr val="E81479"/>
                </a:solidFill>
                <a:cs typeface="+mn-ea"/>
                <a:sym typeface="+mn-lt"/>
              </a:rPr>
              <a:t>目标达标率</a:t>
            </a:r>
            <a:r>
              <a:rPr lang="en-US" altLang="zh-CN" dirty="0">
                <a:solidFill>
                  <a:srgbClr val="E81479"/>
                </a:solidFill>
                <a:cs typeface="+mn-ea"/>
                <a:sym typeface="+mn-lt"/>
              </a:rPr>
              <a:t> </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82%-57%</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77%-57%</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125%</a:t>
            </a:r>
            <a:endParaRPr lang="zh-CN" altLang="zh-CN" dirty="0">
              <a:solidFill>
                <a:schemeClr val="tx1">
                  <a:lumMod val="65000"/>
                  <a:lumOff val="35000"/>
                </a:schemeClr>
              </a:solidFill>
              <a:cs typeface="+mn-ea"/>
              <a:sym typeface="+mn-lt"/>
            </a:endParaRPr>
          </a:p>
        </p:txBody>
      </p:sp>
      <p:sp>
        <p:nvSpPr>
          <p:cNvPr id="3" name="矩形 2"/>
          <p:cNvSpPr/>
          <p:nvPr/>
        </p:nvSpPr>
        <p:spPr>
          <a:xfrm>
            <a:off x="3137310" y="5850969"/>
            <a:ext cx="5942779" cy="458395"/>
          </a:xfrm>
          <a:prstGeom prst="rect">
            <a:avLst/>
          </a:prstGeom>
        </p:spPr>
        <p:txBody>
          <a:bodyPr wrap="square">
            <a:spAutoFit/>
          </a:bodyPr>
          <a:lstStyle/>
          <a:p>
            <a:pPr algn="ctr">
              <a:lnSpc>
                <a:spcPct val="150000"/>
              </a:lnSpc>
            </a:pPr>
            <a:r>
              <a:rPr lang="zh-CN" altLang="zh-CN" dirty="0">
                <a:solidFill>
                  <a:srgbClr val="E81479"/>
                </a:solidFill>
                <a:cs typeface="+mn-ea"/>
                <a:sym typeface="+mn-lt"/>
              </a:rPr>
              <a:t>进步率</a:t>
            </a:r>
            <a:r>
              <a:rPr lang="zh-CN" altLang="en-US" dirty="0">
                <a:solidFill>
                  <a:srgbClr val="E81479"/>
                </a:solidFill>
                <a:cs typeface="+mn-ea"/>
                <a:sym typeface="+mn-lt"/>
              </a:rPr>
              <a:t> </a:t>
            </a:r>
            <a:r>
              <a:rPr lang="en-US" altLang="zh-CN" dirty="0">
                <a:solidFill>
                  <a:schemeClr val="tx1">
                    <a:lumMod val="65000"/>
                    <a:lumOff val="35000"/>
                  </a:schemeClr>
                </a:solidFill>
                <a:cs typeface="+mn-ea"/>
                <a:sym typeface="+mn-lt"/>
              </a:rPr>
              <a:t>= [</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57%-82%</a:t>
            </a:r>
            <a:r>
              <a:rPr lang="zh-CN" altLang="zh-CN" dirty="0">
                <a:solidFill>
                  <a:schemeClr val="tx1">
                    <a:lumMod val="65000"/>
                    <a:lumOff val="35000"/>
                  </a:schemeClr>
                </a:solidFill>
                <a:cs typeface="+mn-ea"/>
                <a:sym typeface="+mn-lt"/>
              </a:rPr>
              <a:t>）÷</a:t>
            </a:r>
            <a:r>
              <a:rPr lang="en-US" altLang="zh-CN" dirty="0">
                <a:solidFill>
                  <a:schemeClr val="tx1">
                    <a:lumMod val="65000"/>
                    <a:lumOff val="35000"/>
                  </a:schemeClr>
                </a:solidFill>
                <a:cs typeface="+mn-ea"/>
                <a:sym typeface="+mn-lt"/>
              </a:rPr>
              <a:t>57%]=43.8%</a:t>
            </a:r>
            <a:endParaRPr lang="zh-CN" altLang="zh-CN" dirty="0">
              <a:solidFill>
                <a:schemeClr val="tx1">
                  <a:lumMod val="65000"/>
                  <a:lumOff val="35000"/>
                </a:schemeClr>
              </a:solidFill>
              <a:cs typeface="+mn-ea"/>
              <a:sym typeface="+mn-lt"/>
            </a:endParaRP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效果确认</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18"/>
          <p:cNvGraphicFramePr>
            <a:graphicFrameLocks noChangeAspect="1"/>
          </p:cNvGraphicFramePr>
          <p:nvPr/>
        </p:nvGraphicFramePr>
        <p:xfrm>
          <a:off x="2111455" y="1380226"/>
          <a:ext cx="7969610" cy="343861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组合 8"/>
          <p:cNvGrpSpPr/>
          <p:nvPr/>
        </p:nvGrpSpPr>
        <p:grpSpPr>
          <a:xfrm>
            <a:off x="9671463" y="1536700"/>
            <a:ext cx="1301336" cy="2830348"/>
            <a:chOff x="9671463" y="1536700"/>
            <a:chExt cx="1301336" cy="2830348"/>
          </a:xfrm>
        </p:grpSpPr>
        <p:sp>
          <p:nvSpPr>
            <p:cNvPr id="20" name="AutoShape 6"/>
            <p:cNvSpPr>
              <a:spLocks noChangeArrowheads="1"/>
            </p:cNvSpPr>
            <p:nvPr/>
          </p:nvSpPr>
          <p:spPr bwMode="auto">
            <a:xfrm rot="10800000">
              <a:off x="9671463" y="1536700"/>
              <a:ext cx="1301336" cy="2830348"/>
            </a:xfrm>
            <a:prstGeom prst="downArrow">
              <a:avLst>
                <a:gd name="adj1" fmla="val 50000"/>
                <a:gd name="adj2" fmla="val 76846"/>
              </a:avLst>
            </a:prstGeom>
            <a:gradFill>
              <a:gsLst>
                <a:gs pos="50000">
                  <a:srgbClr val="E81479">
                    <a:alpha val="50000"/>
                  </a:srgbClr>
                </a:gs>
                <a:gs pos="100000">
                  <a:srgbClr val="E81479"/>
                </a:gs>
                <a:gs pos="0">
                  <a:srgbClr val="E81479">
                    <a:alpha val="0"/>
                  </a:srgbClr>
                </a:gs>
              </a:gsLst>
              <a:lin ang="5400000" scaled="0"/>
            </a:gradFill>
            <a:ln w="38100">
              <a:noFill/>
              <a:miter lim="800000"/>
            </a:ln>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dirty="0">
                <a:latin typeface="+mn-lt"/>
                <a:ea typeface="+mn-ea"/>
                <a:cs typeface="+mn-ea"/>
                <a:sym typeface="+mn-lt"/>
              </a:endParaRPr>
            </a:p>
          </p:txBody>
        </p:sp>
        <p:sp>
          <p:nvSpPr>
            <p:cNvPr id="21" name="文本框 20"/>
            <p:cNvSpPr txBox="1"/>
            <p:nvPr/>
          </p:nvSpPr>
          <p:spPr>
            <a:xfrm>
              <a:off x="10004358" y="2637869"/>
              <a:ext cx="635546" cy="923330"/>
            </a:xfrm>
            <a:prstGeom prst="rect">
              <a:avLst/>
            </a:prstGeom>
            <a:noFill/>
          </p:spPr>
          <p:txBody>
            <a:bodyPr wrap="square" rtlCol="0">
              <a:spAutoFit/>
            </a:bodyPr>
            <a:lstStyle/>
            <a:p>
              <a:pPr algn="ctr"/>
              <a:r>
                <a:rPr lang="zh-CN" altLang="en-US" dirty="0">
                  <a:solidFill>
                    <a:schemeClr val="bg1"/>
                  </a:solidFill>
                  <a:cs typeface="+mn-ea"/>
                  <a:sym typeface="+mn-lt"/>
                </a:rPr>
                <a:t>增幅</a:t>
              </a:r>
              <a:r>
                <a:rPr lang="en-US" altLang="zh-CN" sz="1600" dirty="0">
                  <a:solidFill>
                    <a:schemeClr val="bg1"/>
                  </a:solidFill>
                  <a:cs typeface="+mn-ea"/>
                  <a:sym typeface="+mn-lt"/>
                </a:rPr>
                <a:t>25%</a:t>
              </a:r>
              <a:endParaRPr lang="zh-CN" altLang="en-US" dirty="0">
                <a:solidFill>
                  <a:schemeClr val="bg1"/>
                </a:solidFill>
                <a:cs typeface="+mn-ea"/>
                <a:sym typeface="+mn-lt"/>
              </a:endParaRPr>
            </a:p>
          </p:txBody>
        </p:sp>
      </p:grpSp>
      <p:sp>
        <p:nvSpPr>
          <p:cNvPr id="14" name="矩形 13"/>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750"/>
                                        <p:tgtEl>
                                          <p:spTgt spid="2"/>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75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p:bldGraphic spid="10" grpId="0">
        <p:bldAsOne/>
      </p:bldGraphic>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434782" y="1548992"/>
            <a:ext cx="1723549" cy="400110"/>
          </a:xfrm>
          <a:prstGeom prst="rect">
            <a:avLst/>
          </a:prstGeom>
          <a:solidFill>
            <a:srgbClr val="53CEB5"/>
          </a:solidFill>
        </p:spPr>
        <p:txBody>
          <a:bodyPr wrap="none">
            <a:spAutoFit/>
          </a:bodyPr>
          <a:lstStyle/>
          <a:p>
            <a:r>
              <a:rPr lang="zh-CN" altLang="en-US" sz="2000" dirty="0">
                <a:solidFill>
                  <a:schemeClr val="bg1"/>
                </a:solidFill>
                <a:cs typeface="+mn-ea"/>
                <a:sym typeface="+mn-lt"/>
              </a:rPr>
              <a:t>改善前柏拉图</a:t>
            </a:r>
          </a:p>
        </p:txBody>
      </p:sp>
      <p:sp>
        <p:nvSpPr>
          <p:cNvPr id="4" name="矩形 3"/>
          <p:cNvSpPr/>
          <p:nvPr/>
        </p:nvSpPr>
        <p:spPr>
          <a:xfrm>
            <a:off x="8016432" y="1548992"/>
            <a:ext cx="1723549" cy="400110"/>
          </a:xfrm>
          <a:prstGeom prst="rect">
            <a:avLst/>
          </a:prstGeom>
          <a:solidFill>
            <a:srgbClr val="00ACDE"/>
          </a:solidFill>
        </p:spPr>
        <p:txBody>
          <a:bodyPr wrap="none">
            <a:spAutoFit/>
          </a:bodyPr>
          <a:lstStyle/>
          <a:p>
            <a:r>
              <a:rPr lang="zh-CN" altLang="en-US" sz="2000" dirty="0">
                <a:solidFill>
                  <a:schemeClr val="bg1"/>
                </a:solidFill>
                <a:cs typeface="+mn-ea"/>
                <a:sym typeface="+mn-lt"/>
              </a:rPr>
              <a:t>改善后柏拉图</a:t>
            </a:r>
          </a:p>
        </p:txBody>
      </p:sp>
      <p:grpSp>
        <p:nvGrpSpPr>
          <p:cNvPr id="5" name="组合 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6" name="椭圆 5"/>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7" name="文本框 6"/>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有形成果</a:t>
              </a:r>
            </a:p>
          </p:txBody>
        </p:sp>
        <p:cxnSp>
          <p:nvCxnSpPr>
            <p:cNvPr id="8" name="直接连接符 7"/>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Object 18"/>
          <p:cNvGraphicFramePr>
            <a:graphicFrameLocks noChangeAspect="1"/>
          </p:cNvGraphicFramePr>
          <p:nvPr/>
        </p:nvGraphicFramePr>
        <p:xfrm>
          <a:off x="611414" y="2152236"/>
          <a:ext cx="5370286" cy="4471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18"/>
          <p:cNvGraphicFramePr>
            <a:graphicFrameLocks noChangeAspect="1"/>
          </p:cNvGraphicFramePr>
          <p:nvPr/>
        </p:nvGraphicFramePr>
        <p:xfrm>
          <a:off x="6193064" y="2152236"/>
          <a:ext cx="5370286" cy="4471906"/>
        </p:xfrm>
        <a:graphic>
          <a:graphicData uri="http://schemas.openxmlformats.org/drawingml/2006/chart">
            <c:chart xmlns:c="http://schemas.openxmlformats.org/drawingml/2006/chart" xmlns:r="http://schemas.openxmlformats.org/officeDocument/2006/relationships" r:id="rId4"/>
          </a:graphicData>
        </a:graphic>
      </p:graphicFrame>
      <p:sp>
        <p:nvSpPr>
          <p:cNvPr id="11" name="矩形 1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p:tgtEl>
                                          <p:spTgt spid="10"/>
                                        </p:tgtEl>
                                        <p:attrNameLst>
                                          <p:attrName>ppt_x</p:attrName>
                                        </p:attrNameLst>
                                      </p:cBhvr>
                                      <p:tavLst>
                                        <p:tav tm="0">
                                          <p:val>
                                            <p:strVal val="#ppt_x-#ppt_w*1.125000"/>
                                          </p:val>
                                        </p:tav>
                                        <p:tav tm="100000">
                                          <p:val>
                                            <p:strVal val="#ppt_x"/>
                                          </p:val>
                                        </p:tav>
                                      </p:tavLst>
                                    </p:anim>
                                    <p:animEffect transition="in" filter="wipe(right)">
                                      <p:cBhvr>
                                        <p:cTn id="15" dur="1000"/>
                                        <p:tgtEl>
                                          <p:spTgt spid="10"/>
                                        </p:tgtEl>
                                      </p:cBhvr>
                                    </p:animEffect>
                                  </p:childTnLst>
                                </p:cTn>
                              </p:par>
                              <p:par>
                                <p:cTn id="16" presetID="12" presetClass="entr" presetSubtype="2"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p:tgtEl>
                                          <p:spTgt spid="13"/>
                                        </p:tgtEl>
                                        <p:attrNameLst>
                                          <p:attrName>ppt_x</p:attrName>
                                        </p:attrNameLst>
                                      </p:cBhvr>
                                      <p:tavLst>
                                        <p:tav tm="0">
                                          <p:val>
                                            <p:strVal val="#ppt_x+#ppt_w*1.125000"/>
                                          </p:val>
                                        </p:tav>
                                        <p:tav tm="100000">
                                          <p:val>
                                            <p:strVal val="#ppt_x"/>
                                          </p:val>
                                        </p:tav>
                                      </p:tavLst>
                                    </p:anim>
                                    <p:animEffect transition="in" filter="wipe(left)">
                                      <p:cBhvr>
                                        <p:cTn id="19" dur="1000"/>
                                        <p:tgtEl>
                                          <p:spTgt spid="1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Graphic spid="10" grpId="0">
        <p:bldAsOne/>
      </p:bldGraphic>
      <p:bldGraphic spid="13" grpId="0">
        <p:bldAsOne/>
      </p:bldGraphic>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81850" y="3975123"/>
            <a:ext cx="3886200" cy="1384995"/>
          </a:xfrm>
          <a:prstGeom prst="rect">
            <a:avLst/>
          </a:prstGeom>
        </p:spPr>
        <p:txBody>
          <a:bodyPr wrap="square">
            <a:spAutoFit/>
          </a:bodyPr>
          <a:lstStyle/>
          <a:p>
            <a:pPr>
              <a:lnSpc>
                <a:spcPct val="150000"/>
              </a:lnSpc>
            </a:pPr>
            <a:r>
              <a:rPr lang="en-US" altLang="zh-CN" sz="1400" dirty="0">
                <a:solidFill>
                  <a:schemeClr val="tx1">
                    <a:lumMod val="65000"/>
                    <a:lumOff val="35000"/>
                  </a:schemeClr>
                </a:solidFill>
                <a:cs typeface="+mn-ea"/>
                <a:sym typeface="+mn-lt"/>
              </a:rPr>
              <a:t> 2016.11.15-2016.11.24</a:t>
            </a:r>
            <a:r>
              <a:rPr lang="zh-CN" altLang="en-US" sz="1400" dirty="0">
                <a:solidFill>
                  <a:schemeClr val="tx1">
                    <a:lumMod val="65000"/>
                    <a:lumOff val="35000"/>
                  </a:schemeClr>
                </a:solidFill>
                <a:cs typeface="+mn-ea"/>
                <a:sym typeface="+mn-lt"/>
              </a:rPr>
              <a:t>对</a:t>
            </a:r>
            <a:r>
              <a:rPr lang="en-US" altLang="zh-CN" sz="1400" dirty="0">
                <a:solidFill>
                  <a:schemeClr val="tx1">
                    <a:lumMod val="65000"/>
                    <a:lumOff val="35000"/>
                  </a:schemeClr>
                </a:solidFill>
                <a:cs typeface="+mn-ea"/>
                <a:sym typeface="+mn-lt"/>
              </a:rPr>
              <a:t>60</a:t>
            </a:r>
            <a:r>
              <a:rPr lang="zh-CN" altLang="en-US" sz="1400" dirty="0">
                <a:solidFill>
                  <a:schemeClr val="tx1">
                    <a:lumMod val="65000"/>
                    <a:lumOff val="35000"/>
                  </a:schemeClr>
                </a:solidFill>
                <a:cs typeface="+mn-ea"/>
                <a:sym typeface="+mn-lt"/>
              </a:rPr>
              <a:t>名住院患者调查对责任护士服务满意度，满意度调查结果≥ </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分为合格，本次调查结果在</a:t>
            </a:r>
            <a:r>
              <a:rPr lang="en-US" altLang="zh-CN" sz="1400" dirty="0">
                <a:solidFill>
                  <a:schemeClr val="tx1">
                    <a:lumMod val="65000"/>
                    <a:lumOff val="35000"/>
                  </a:schemeClr>
                </a:solidFill>
                <a:cs typeface="+mn-ea"/>
                <a:sym typeface="+mn-lt"/>
              </a:rPr>
              <a:t>90</a:t>
            </a:r>
            <a:r>
              <a:rPr lang="zh-CN" altLang="en-US" sz="1400" dirty="0">
                <a:solidFill>
                  <a:schemeClr val="tx1">
                    <a:lumMod val="65000"/>
                    <a:lumOff val="35000"/>
                  </a:schemeClr>
                </a:solidFill>
                <a:cs typeface="+mn-ea"/>
                <a:sym typeface="+mn-lt"/>
              </a:rPr>
              <a:t>分以上者</a:t>
            </a:r>
            <a:r>
              <a:rPr lang="en-US" altLang="zh-CN" sz="1400" dirty="0">
                <a:solidFill>
                  <a:schemeClr val="tx1">
                    <a:lumMod val="65000"/>
                    <a:lumOff val="35000"/>
                  </a:schemeClr>
                </a:solidFill>
                <a:cs typeface="+mn-ea"/>
                <a:sym typeface="+mn-lt"/>
              </a:rPr>
              <a:t>58</a:t>
            </a:r>
            <a:r>
              <a:rPr lang="zh-CN" altLang="en-US" sz="1400" dirty="0">
                <a:solidFill>
                  <a:schemeClr val="tx1">
                    <a:lumMod val="65000"/>
                    <a:lumOff val="35000"/>
                  </a:schemeClr>
                </a:solidFill>
                <a:cs typeface="+mn-ea"/>
                <a:sym typeface="+mn-lt"/>
              </a:rPr>
              <a:t>名，合格率 </a:t>
            </a:r>
            <a:r>
              <a:rPr lang="en-US" altLang="zh-CN" sz="1400" dirty="0">
                <a:solidFill>
                  <a:schemeClr val="tx1">
                    <a:lumMod val="65000"/>
                    <a:lumOff val="35000"/>
                  </a:schemeClr>
                </a:solidFill>
                <a:cs typeface="+mn-ea"/>
                <a:sym typeface="+mn-lt"/>
              </a:rPr>
              <a:t>96.67%</a:t>
            </a:r>
            <a:r>
              <a:rPr lang="zh-CN" altLang="en-US" sz="1400" dirty="0">
                <a:solidFill>
                  <a:schemeClr val="tx1">
                    <a:lumMod val="65000"/>
                    <a:lumOff val="35000"/>
                  </a:schemeClr>
                </a:solidFill>
                <a:cs typeface="+mn-ea"/>
                <a:sym typeface="+mn-lt"/>
              </a:rPr>
              <a:t>，比改善前提高</a:t>
            </a:r>
            <a:r>
              <a:rPr lang="en-US" altLang="zh-CN" sz="1400" dirty="0">
                <a:solidFill>
                  <a:schemeClr val="tx1">
                    <a:lumMod val="65000"/>
                    <a:lumOff val="35000"/>
                  </a:schemeClr>
                </a:solidFill>
                <a:cs typeface="+mn-ea"/>
                <a:sym typeface="+mn-lt"/>
              </a:rPr>
              <a:t>10%</a:t>
            </a:r>
            <a:r>
              <a:rPr lang="zh-CN" altLang="en-US" sz="1400" dirty="0">
                <a:solidFill>
                  <a:schemeClr val="tx1">
                    <a:lumMod val="65000"/>
                    <a:lumOff val="35000"/>
                  </a:schemeClr>
                </a:solidFill>
                <a:cs typeface="+mn-ea"/>
                <a:sym typeface="+mn-lt"/>
              </a:rPr>
              <a:t>。</a:t>
            </a:r>
          </a:p>
        </p:txBody>
      </p:sp>
      <p:grpSp>
        <p:nvGrpSpPr>
          <p:cNvPr id="4" name="组合 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5" name="椭圆 4"/>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6" name="文本框 5"/>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有形成果</a:t>
              </a:r>
            </a:p>
          </p:txBody>
        </p:sp>
        <p:cxnSp>
          <p:nvCxnSpPr>
            <p:cNvPr id="7" name="直接连接符 6"/>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7181850" y="3228945"/>
            <a:ext cx="1996059" cy="400110"/>
          </a:xfrm>
          <a:prstGeom prst="rect">
            <a:avLst/>
          </a:prstGeom>
        </p:spPr>
        <p:txBody>
          <a:bodyPr wrap="none">
            <a:spAutoFit/>
          </a:bodyPr>
          <a:lstStyle/>
          <a:p>
            <a:r>
              <a:rPr lang="zh-CN" altLang="en-US" sz="2000" dirty="0">
                <a:solidFill>
                  <a:srgbClr val="53CEB5"/>
                </a:solidFill>
                <a:cs typeface="+mn-ea"/>
                <a:sym typeface="+mn-lt"/>
              </a:rPr>
              <a:t>满意度提高</a:t>
            </a:r>
            <a:r>
              <a:rPr lang="en-US" altLang="zh-CN" sz="2000" dirty="0">
                <a:solidFill>
                  <a:srgbClr val="53CEB5"/>
                </a:solidFill>
                <a:cs typeface="+mn-ea"/>
                <a:sym typeface="+mn-lt"/>
              </a:rPr>
              <a:t>10%</a:t>
            </a:r>
          </a:p>
        </p:txBody>
      </p:sp>
      <p:sp>
        <p:nvSpPr>
          <p:cNvPr id="9" name="矩形: 圆角 8"/>
          <p:cNvSpPr/>
          <p:nvPr/>
        </p:nvSpPr>
        <p:spPr>
          <a:xfrm>
            <a:off x="3067050" y="1457295"/>
            <a:ext cx="6057900" cy="717579"/>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a:solidFill>
                  <a:schemeClr val="bg1"/>
                </a:solidFill>
                <a:cs typeface="+mn-ea"/>
                <a:sym typeface="+mn-lt"/>
              </a:rPr>
              <a:t>改善后住院患者对责任护士服务满意度</a:t>
            </a:r>
            <a:endParaRPr lang="zh-CN" altLang="en-US" sz="2400" dirty="0">
              <a:solidFill>
                <a:schemeClr val="bg1"/>
              </a:solidFill>
              <a:cs typeface="+mn-ea"/>
              <a:sym typeface="+mn-lt"/>
            </a:endParaRPr>
          </a:p>
        </p:txBody>
      </p:sp>
      <p:graphicFrame>
        <p:nvGraphicFramePr>
          <p:cNvPr id="14" name="Object 13"/>
          <p:cNvGraphicFramePr>
            <a:graphicFrameLocks noChangeAspect="1"/>
          </p:cNvGraphicFramePr>
          <p:nvPr/>
        </p:nvGraphicFramePr>
        <p:xfrm>
          <a:off x="1724079" y="2792057"/>
          <a:ext cx="4828464" cy="2981916"/>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直接连接符 15"/>
          <p:cNvCxnSpPr/>
          <p:nvPr/>
        </p:nvCxnSpPr>
        <p:spPr>
          <a:xfrm>
            <a:off x="7340600" y="3848184"/>
            <a:ext cx="432000" cy="0"/>
          </a:xfrm>
          <a:prstGeom prst="line">
            <a:avLst/>
          </a:prstGeom>
          <a:ln w="25400" cap="rnd">
            <a:solidFill>
              <a:srgbClr val="53CEB5"/>
            </a:solidFill>
            <a:roun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63" presetClass="path" presetSubtype="0" decel="50000" fill="hold" grpId="1" nodeType="withEffect">
                                  <p:stCondLst>
                                    <p:cond delay="500"/>
                                  </p:stCondLst>
                                  <p:childTnLst>
                                    <p:animMotion origin="layout" path="M -3.125E-6 2.96296E-6 L -3.125E-6 0.175 " pathEditMode="relative" rAng="0" ptsTypes="AA">
                                      <p:cBhvr>
                                        <p:cTn id="12" dur="1000" spd="-100000" fill="hold"/>
                                        <p:tgtEl>
                                          <p:spTgt spid="14"/>
                                        </p:tgtEl>
                                        <p:attrNameLst>
                                          <p:attrName>ppt_x</p:attrName>
                                          <p:attrName>ppt_y</p:attrName>
                                        </p:attrNameLst>
                                      </p:cBhvr>
                                      <p:rCtr x="0" y="8750"/>
                                    </p:animMotion>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9" grpId="0" animBg="1"/>
      <p:bldGraphic spid="14" grpId="0">
        <p:bldAsOne/>
      </p:bldGraphic>
      <p:bldGraphic spid="14" grpId="1">
        <p:bldAsOne/>
      </p:bldGraphic>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E8147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9</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无形成果</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Object 2"/>
          <p:cNvGraphicFramePr>
            <a:graphicFrameLocks noChangeAspect="1"/>
          </p:cNvGraphicFramePr>
          <p:nvPr/>
        </p:nvGraphicFramePr>
        <p:xfrm>
          <a:off x="0" y="1356669"/>
          <a:ext cx="8067680" cy="4842532"/>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7697602" y="2456607"/>
            <a:ext cx="2921568"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提供展示自我才能的平台，极大地体现了个人价值，提升了自信心</a:t>
            </a:r>
          </a:p>
        </p:txBody>
      </p:sp>
      <p:sp>
        <p:nvSpPr>
          <p:cNvPr id="14" name="矩形 13"/>
          <p:cNvSpPr/>
          <p:nvPr/>
        </p:nvSpPr>
        <p:spPr>
          <a:xfrm>
            <a:off x="7698048" y="3930335"/>
            <a:ext cx="2921122"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团队的凝聚力大大加强，带动了整个科室的工作效率</a:t>
            </a:r>
          </a:p>
        </p:txBody>
      </p:sp>
      <p:sp>
        <p:nvSpPr>
          <p:cNvPr id="17" name="矩形 16"/>
          <p:cNvSpPr/>
          <p:nvPr/>
        </p:nvSpPr>
        <p:spPr>
          <a:xfrm>
            <a:off x="7698048" y="5387773"/>
            <a:ext cx="2921122" cy="523220"/>
          </a:xfrm>
          <a:prstGeom prst="rect">
            <a:avLst/>
          </a:prstGeom>
        </p:spPr>
        <p:txBody>
          <a:bodyPr wrap="square">
            <a:spAutoFit/>
          </a:bodyPr>
          <a:lstStyle/>
          <a:p>
            <a:pPr lvl="0" fontAlgn="base">
              <a:spcBef>
                <a:spcPct val="0"/>
              </a:spcBef>
              <a:spcAft>
                <a:spcPct val="0"/>
              </a:spcAft>
              <a:defRPr/>
            </a:pPr>
            <a:r>
              <a:rPr lang="zh-CN" altLang="en-US" sz="1400" dirty="0">
                <a:solidFill>
                  <a:schemeClr val="tx1">
                    <a:lumMod val="50000"/>
                    <a:lumOff val="50000"/>
                  </a:schemeClr>
                </a:solidFill>
                <a:cs typeface="+mn-ea"/>
                <a:sym typeface="+mn-lt"/>
              </a:rPr>
              <a:t>患者满意度提高，病患对医院更加的信任</a:t>
            </a:r>
          </a:p>
        </p:txBody>
      </p:sp>
      <p:sp>
        <p:nvSpPr>
          <p:cNvPr id="18" name="矩形 17"/>
          <p:cNvSpPr/>
          <p:nvPr/>
        </p:nvSpPr>
        <p:spPr>
          <a:xfrm>
            <a:off x="7697602" y="1954581"/>
            <a:ext cx="2921568" cy="400110"/>
          </a:xfrm>
          <a:prstGeom prst="rect">
            <a:avLst/>
          </a:prstGeom>
          <a:solidFill>
            <a:srgbClr val="53CEB5"/>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个人价值</a:t>
            </a:r>
          </a:p>
        </p:txBody>
      </p:sp>
      <p:sp>
        <p:nvSpPr>
          <p:cNvPr id="19" name="矩形 18"/>
          <p:cNvSpPr/>
          <p:nvPr/>
        </p:nvSpPr>
        <p:spPr>
          <a:xfrm>
            <a:off x="7697602" y="3428309"/>
            <a:ext cx="2921568" cy="400110"/>
          </a:xfrm>
          <a:prstGeom prst="rect">
            <a:avLst/>
          </a:prstGeom>
          <a:solidFill>
            <a:srgbClr val="FBB709"/>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凝聚力</a:t>
            </a:r>
          </a:p>
        </p:txBody>
      </p:sp>
      <p:sp>
        <p:nvSpPr>
          <p:cNvPr id="20" name="矩形 19"/>
          <p:cNvSpPr/>
          <p:nvPr/>
        </p:nvSpPr>
        <p:spPr>
          <a:xfrm>
            <a:off x="7697602" y="4885747"/>
            <a:ext cx="2921568" cy="400110"/>
          </a:xfrm>
          <a:prstGeom prst="rect">
            <a:avLst/>
          </a:prstGeom>
          <a:solidFill>
            <a:srgbClr val="F15F46"/>
          </a:solidFill>
        </p:spPr>
        <p:txBody>
          <a:bodyPr wrap="square">
            <a:spAutoFit/>
          </a:bodyPr>
          <a:lstStyle/>
          <a:p>
            <a:pPr lvl="0" algn="ctr" fontAlgn="base">
              <a:spcBef>
                <a:spcPct val="0"/>
              </a:spcBef>
              <a:spcAft>
                <a:spcPct val="0"/>
              </a:spcAft>
              <a:defRPr/>
            </a:pPr>
            <a:r>
              <a:rPr lang="zh-CN" altLang="en-US" sz="2000" dirty="0">
                <a:solidFill>
                  <a:schemeClr val="bg1"/>
                </a:solidFill>
                <a:cs typeface="+mn-ea"/>
                <a:sym typeface="+mn-lt"/>
              </a:rPr>
              <a:t>病人满意度</a:t>
            </a:r>
          </a:p>
        </p:txBody>
      </p:sp>
      <p:sp>
        <p:nvSpPr>
          <p:cNvPr id="15" name="矩形 14"/>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c="http://schemas.openxmlformats.org/drawingml/2006/chart"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1" grpId="0"/>
      <p:bldP spid="14" grpId="0"/>
      <p:bldP spid="17" grpId="0"/>
      <p:bldP spid="18" grpId="0" animBg="1"/>
      <p:bldP spid="19" grpId="0" animBg="1"/>
      <p:bldP spid="20"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7ED13B"/>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977744" y="2004510"/>
              <a:ext cx="2236511" cy="707886"/>
            </a:xfrm>
            <a:prstGeom prst="rect">
              <a:avLst/>
            </a:prstGeom>
            <a:noFill/>
          </p:spPr>
          <p:txBody>
            <a:bodyPr wrap="none" rtlCol="0">
              <a:spAutoFit/>
            </a:bodyPr>
            <a:lstStyle/>
            <a:p>
              <a:pPr algn="ctr"/>
              <a:r>
                <a:rPr lang="zh-CN" altLang="en-US" sz="4000" dirty="0">
                  <a:solidFill>
                    <a:schemeClr val="bg1"/>
                  </a:solidFill>
                  <a:cs typeface="+mn-ea"/>
                  <a:sym typeface="+mn-lt"/>
                </a:rPr>
                <a:t>第十部分</a:t>
              </a:r>
            </a:p>
          </p:txBody>
        </p:sp>
      </p:grpSp>
      <p:sp>
        <p:nvSpPr>
          <p:cNvPr id="8" name="文本框 7"/>
          <p:cNvSpPr txBox="1"/>
          <p:nvPr/>
        </p:nvSpPr>
        <p:spPr>
          <a:xfrm>
            <a:off x="4618676" y="3642972"/>
            <a:ext cx="2954656"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标准化</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89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39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标准作业书</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10</a:t>
              </a:r>
              <a:endParaRPr lang="zh-CN" altLang="en-US" dirty="0">
                <a:solidFill>
                  <a:schemeClr val="tx1">
                    <a:lumMod val="65000"/>
                    <a:lumOff val="35000"/>
                  </a:schemeClr>
                </a:solidFill>
                <a:cs typeface="+mn-ea"/>
                <a:sym typeface="+mn-lt"/>
              </a:endParaRPr>
            </a:p>
          </p:txBody>
        </p:sp>
      </p:grpSp>
      <p:graphicFrame>
        <p:nvGraphicFramePr>
          <p:cNvPr id="8" name="Group 69"/>
          <p:cNvGraphicFramePr/>
          <p:nvPr/>
        </p:nvGraphicFramePr>
        <p:xfrm>
          <a:off x="1652796" y="1320972"/>
          <a:ext cx="4320000" cy="5247233"/>
        </p:xfrm>
        <a:graphic>
          <a:graphicData uri="http://schemas.openxmlformats.org/drawingml/2006/table">
            <a:tbl>
              <a:tblPr/>
              <a:tblGrid>
                <a:gridCol w="108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36000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类别</a:t>
                      </a:r>
                      <a:r>
                        <a:rPr kumimoji="0" lang="en-US" altLang="zh-CN" sz="1200" b="0" i="0" u="none" strike="noStrike" cap="none" normalizeH="0" baseline="0" dirty="0">
                          <a:ln>
                            <a:noFill/>
                          </a:ln>
                          <a:solidFill>
                            <a:schemeClr val="bg1"/>
                          </a:solidFill>
                          <a:effectLst/>
                          <a:latin typeface="+mn-lt"/>
                          <a:ea typeface="+mn-ea"/>
                          <a:cs typeface="+mn-ea"/>
                          <a:sym typeface="+mn-lt"/>
                        </a:rPr>
                        <a:t>:</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流程改善             </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质量提升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作业名称：</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制定床边综合能力流程图</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编号：</a:t>
                      </a:r>
                      <a:r>
                        <a:rPr kumimoji="0" lang="en-US" altLang="zh-CN" sz="1200" b="0" i="0" u="none" strike="noStrike" cap="none" normalizeH="0" baseline="0" dirty="0">
                          <a:ln>
                            <a:noFill/>
                          </a:ln>
                          <a:solidFill>
                            <a:schemeClr val="bg1"/>
                          </a:solidFill>
                          <a:effectLst/>
                          <a:latin typeface="+mn-lt"/>
                          <a:ea typeface="+mn-ea"/>
                          <a:cs typeface="+mn-ea"/>
                          <a:sym typeface="+mn-lt"/>
                        </a:rPr>
                        <a:t>021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0"/>
                  </a:ext>
                </a:extLst>
              </a:tr>
              <a:tr h="360000">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主办部门：东七病区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1"/>
                  </a:ext>
                </a:extLst>
              </a:tr>
              <a:tr h="4527233">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一、目的：提高责任护士床边综合能力，更好地服务于患者，让患者满意。</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二、试用范围：东七病区全体护士</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三、说明</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（一）作业程序（流程图）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TW"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（二）作业内容</a:t>
                      </a: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物品准备：听诊器、手电筒</a:t>
                      </a: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bl>
          </a:graphicData>
        </a:graphic>
      </p:graphicFrame>
      <p:sp>
        <p:nvSpPr>
          <p:cNvPr id="9" name="Text Box 17"/>
          <p:cNvSpPr txBox="1">
            <a:spLocks noChangeArrowheads="1"/>
          </p:cNvSpPr>
          <p:nvPr/>
        </p:nvSpPr>
        <p:spPr bwMode="auto">
          <a:xfrm>
            <a:off x="6557963" y="198296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endParaRPr lang="zh-CN" altLang="zh-CN" sz="1000" b="1">
              <a:latin typeface="+mn-lt"/>
              <a:ea typeface="+mn-ea"/>
              <a:cs typeface="+mn-ea"/>
              <a:sym typeface="+mn-lt"/>
            </a:endParaRPr>
          </a:p>
        </p:txBody>
      </p:sp>
      <p:sp>
        <p:nvSpPr>
          <p:cNvPr id="10" name="Text Box 18"/>
          <p:cNvSpPr txBox="1">
            <a:spLocks noChangeArrowheads="1"/>
          </p:cNvSpPr>
          <p:nvPr/>
        </p:nvSpPr>
        <p:spPr bwMode="auto">
          <a:xfrm>
            <a:off x="6700838" y="198296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endParaRPr lang="zh-CN" altLang="zh-CN" sz="1000" b="1">
              <a:latin typeface="+mn-lt"/>
              <a:ea typeface="+mn-ea"/>
              <a:cs typeface="+mn-ea"/>
              <a:sym typeface="+mn-lt"/>
            </a:endParaRPr>
          </a:p>
        </p:txBody>
      </p:sp>
      <p:graphicFrame>
        <p:nvGraphicFramePr>
          <p:cNvPr id="30" name="Group 72"/>
          <p:cNvGraphicFramePr/>
          <p:nvPr/>
        </p:nvGraphicFramePr>
        <p:xfrm>
          <a:off x="6217347" y="1320971"/>
          <a:ext cx="4320000" cy="5247233"/>
        </p:xfrm>
        <a:graphic>
          <a:graphicData uri="http://schemas.openxmlformats.org/drawingml/2006/table">
            <a:tbl>
              <a:tblPr/>
              <a:tblGrid>
                <a:gridCol w="295200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tblGrid>
              <a:tr h="3845576">
                <a:tc gridSpan="2">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1.2</a:t>
                      </a:r>
                      <a:r>
                        <a:rPr kumimoji="0" lang="zh-CN" altLang="en-US" sz="1200" b="0" i="0" u="none" strike="noStrike" cap="none" normalizeH="0" baseline="0" dirty="0">
                          <a:ln>
                            <a:noFill/>
                          </a:ln>
                          <a:solidFill>
                            <a:schemeClr val="tx1"/>
                          </a:solidFill>
                          <a:effectLst/>
                          <a:latin typeface="+mn-lt"/>
                          <a:ea typeface="+mn-ea"/>
                          <a:cs typeface="+mn-ea"/>
                          <a:sym typeface="+mn-lt"/>
                        </a:rPr>
                        <a:t>评估患者：全面评估神经系统、呼吸系统、循环系统、消化系统、泌尿系统情况及营养、疼痛、管道、压疮、跌倒</a:t>
                      </a:r>
                      <a:r>
                        <a:rPr kumimoji="0" lang="en-US" altLang="zh-CN" sz="1200" b="0" i="0" u="none" strike="noStrike" cap="none" normalizeH="0" baseline="0" dirty="0">
                          <a:ln>
                            <a:noFill/>
                          </a:ln>
                          <a:solidFill>
                            <a:schemeClr val="tx1"/>
                          </a:solidFill>
                          <a:effectLst/>
                          <a:latin typeface="+mn-lt"/>
                          <a:ea typeface="+mn-ea"/>
                          <a:cs typeface="+mn-ea"/>
                          <a:sym typeface="+mn-lt"/>
                        </a:rPr>
                        <a:t>/</a:t>
                      </a:r>
                      <a:r>
                        <a:rPr kumimoji="0" lang="zh-CN" altLang="en-US" sz="1200" b="0" i="0" u="none" strike="noStrike" cap="none" normalizeH="0" baseline="0" dirty="0">
                          <a:ln>
                            <a:noFill/>
                          </a:ln>
                          <a:solidFill>
                            <a:schemeClr val="tx1"/>
                          </a:solidFill>
                          <a:effectLst/>
                          <a:latin typeface="+mn-lt"/>
                          <a:ea typeface="+mn-ea"/>
                          <a:cs typeface="+mn-ea"/>
                          <a:sym typeface="+mn-lt"/>
                        </a:rPr>
                        <a:t>坠床等。</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1.3</a:t>
                      </a:r>
                      <a:r>
                        <a:rPr kumimoji="0" lang="zh-CN" altLang="en-US" sz="1200" b="0" i="0" u="none" strike="noStrike" cap="none" normalizeH="0" baseline="0" dirty="0">
                          <a:ln>
                            <a:noFill/>
                          </a:ln>
                          <a:solidFill>
                            <a:schemeClr val="tx1"/>
                          </a:solidFill>
                          <a:effectLst/>
                          <a:latin typeface="+mn-lt"/>
                          <a:ea typeface="+mn-ea"/>
                          <a:cs typeface="+mn-ea"/>
                          <a:sym typeface="+mn-lt"/>
                        </a:rPr>
                        <a:t>汇报病历：根据评估内容，提出患者的护理问题、观察要点及得力有效的护理措施。</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1.4</a:t>
                      </a:r>
                      <a:r>
                        <a:rPr kumimoji="0" lang="zh-CN" altLang="en-US" sz="1200" b="0" i="0" u="none" strike="noStrike" cap="none" normalizeH="0" baseline="0" dirty="0">
                          <a:ln>
                            <a:noFill/>
                          </a:ln>
                          <a:solidFill>
                            <a:schemeClr val="tx1"/>
                          </a:solidFill>
                          <a:effectLst/>
                          <a:latin typeface="+mn-lt"/>
                          <a:ea typeface="+mn-ea"/>
                          <a:cs typeface="+mn-ea"/>
                          <a:sym typeface="+mn-lt"/>
                        </a:rPr>
                        <a:t>患者的基础护理及专科护理落实到位。</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1.5</a:t>
                      </a:r>
                      <a:r>
                        <a:rPr kumimoji="0" lang="zh-CN" altLang="en-US" sz="1200" b="0" i="0" u="none" strike="noStrike" cap="none" normalizeH="0" baseline="0" dirty="0">
                          <a:ln>
                            <a:noFill/>
                          </a:ln>
                          <a:solidFill>
                            <a:schemeClr val="tx1"/>
                          </a:solidFill>
                          <a:effectLst/>
                          <a:latin typeface="+mn-lt"/>
                          <a:ea typeface="+mn-ea"/>
                          <a:cs typeface="+mn-ea"/>
                          <a:sym typeface="+mn-lt"/>
                        </a:rPr>
                        <a:t>指导患者肢体功能锻炼，并做好如何预防护理并发症及疾病恢复的相关健康宣教等。</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1.6</a:t>
                      </a:r>
                      <a:r>
                        <a:rPr kumimoji="0" lang="zh-CN" altLang="en-US" sz="1200" b="0" i="0" u="none" strike="noStrike" cap="none" normalizeH="0" baseline="0" dirty="0">
                          <a:ln>
                            <a:noFill/>
                          </a:ln>
                          <a:solidFill>
                            <a:schemeClr val="tx1"/>
                          </a:solidFill>
                          <a:effectLst/>
                          <a:latin typeface="+mn-lt"/>
                          <a:ea typeface="+mn-ea"/>
                          <a:cs typeface="+mn-ea"/>
                          <a:sym typeface="+mn-lt"/>
                        </a:rPr>
                        <a:t>护理记录及时、准确、真实、完整、体现动态变化。</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mn-lt"/>
                          <a:ea typeface="+mn-ea"/>
                          <a:cs typeface="+mn-ea"/>
                          <a:sym typeface="+mn-lt"/>
                        </a:rPr>
                        <a:t>1.7</a:t>
                      </a:r>
                      <a:r>
                        <a:rPr kumimoji="0" lang="zh-CN" altLang="en-US" sz="1200" b="0" i="0" u="none" strike="noStrike" cap="none" normalizeH="0" baseline="0" dirty="0">
                          <a:ln>
                            <a:noFill/>
                          </a:ln>
                          <a:solidFill>
                            <a:schemeClr val="tx1"/>
                          </a:solidFill>
                          <a:effectLst/>
                          <a:latin typeface="+mn-lt"/>
                          <a:ea typeface="+mn-ea"/>
                          <a:cs typeface="+mn-ea"/>
                          <a:sym typeface="+mn-lt"/>
                        </a:rPr>
                        <a:t>总结患者恢复情况，制定下一步护理计划。</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（三）使用表格：床边综合能力考核表</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（四）注意事项：注意个性化健康宣教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（五）附则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实施时间：本标准自</a:t>
                      </a:r>
                      <a:r>
                        <a:rPr kumimoji="0" lang="en-US" altLang="zh-CN" sz="1200" b="0" i="0" u="none" strike="noStrike" cap="none" normalizeH="0" baseline="0" dirty="0">
                          <a:ln>
                            <a:noFill/>
                          </a:ln>
                          <a:solidFill>
                            <a:schemeClr val="tx1"/>
                          </a:solidFill>
                          <a:effectLst/>
                          <a:latin typeface="+mn-lt"/>
                          <a:ea typeface="+mn-ea"/>
                          <a:cs typeface="+mn-ea"/>
                          <a:sym typeface="+mn-lt"/>
                        </a:rPr>
                        <a:t>2016.11.28</a:t>
                      </a:r>
                      <a:r>
                        <a:rPr kumimoji="0" lang="zh-CN" altLang="en-US" sz="1200" b="0" i="0" u="none" strike="noStrike" cap="none" normalizeH="0" baseline="0" dirty="0">
                          <a:ln>
                            <a:noFill/>
                          </a:ln>
                          <a:solidFill>
                            <a:schemeClr val="tx1"/>
                          </a:solidFill>
                          <a:effectLst/>
                          <a:latin typeface="+mn-lt"/>
                          <a:ea typeface="+mn-ea"/>
                          <a:cs typeface="+mn-ea"/>
                          <a:sym typeface="+mn-lt"/>
                        </a:rPr>
                        <a:t>开始实行</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solidFill>
                          <a:effectLst/>
                          <a:latin typeface="+mn-lt"/>
                          <a:ea typeface="+mn-ea"/>
                          <a:cs typeface="+mn-ea"/>
                          <a:sym typeface="+mn-lt"/>
                        </a:rPr>
                        <a:t>修订依据：“某某大学第一医院护理操作流程”</a:t>
                      </a:r>
                    </a:p>
                  </a:txBody>
                  <a:tcPr marT="45726" marB="45726"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修订次数</a:t>
                      </a:r>
                      <a:r>
                        <a:rPr kumimoji="0" lang="en-US" altLang="zh-CN" sz="1200" b="0" i="0" u="none" strike="noStrike" cap="none" normalizeH="0" baseline="0" dirty="0">
                          <a:ln>
                            <a:noFill/>
                          </a:ln>
                          <a:solidFill>
                            <a:schemeClr val="bg1"/>
                          </a:solidFill>
                          <a:effectLst/>
                          <a:latin typeface="+mn-lt"/>
                          <a:ea typeface="+mn-ea"/>
                          <a:cs typeface="+mn-ea"/>
                          <a:sym typeface="+mn-lt"/>
                        </a:rPr>
                        <a:t>:1</a:t>
                      </a:r>
                      <a:r>
                        <a:rPr kumimoji="0" lang="zh-CN" altLang="en-US" sz="1200" b="0" i="0" u="none" strike="noStrike" cap="none" normalizeH="0" baseline="0" dirty="0">
                          <a:ln>
                            <a:noFill/>
                          </a:ln>
                          <a:solidFill>
                            <a:schemeClr val="bg1"/>
                          </a:solidFill>
                          <a:effectLst/>
                          <a:latin typeface="+mn-lt"/>
                          <a:ea typeface="+mn-ea"/>
                          <a:cs typeface="+mn-ea"/>
                          <a:sym typeface="+mn-lt"/>
                        </a:rPr>
                        <a:t>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核定：王某某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1"/>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制定日期：</a:t>
                      </a:r>
                      <a:r>
                        <a:rPr kumimoji="0" lang="en-US" altLang="zh-CN" sz="1200" b="1" i="0" u="none" strike="noStrike" cap="none" normalizeH="0" baseline="0" dirty="0">
                          <a:ln>
                            <a:noFill/>
                          </a:ln>
                          <a:solidFill>
                            <a:schemeClr val="bg1"/>
                          </a:solidFill>
                          <a:effectLst/>
                          <a:latin typeface="+mn-lt"/>
                          <a:ea typeface="+mn-ea"/>
                          <a:cs typeface="+mn-ea"/>
                          <a:sym typeface="+mn-lt"/>
                        </a:rPr>
                        <a:t>2016.7.20</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审核：董某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2"/>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修订日期： </a:t>
                      </a:r>
                      <a:r>
                        <a:rPr kumimoji="0" lang="en-US" altLang="zh-CN" sz="1200" b="1" i="0" u="none" strike="noStrike" cap="none" normalizeH="0" baseline="0" dirty="0">
                          <a:ln>
                            <a:noFill/>
                          </a:ln>
                          <a:solidFill>
                            <a:schemeClr val="bg1"/>
                          </a:solidFill>
                          <a:effectLst/>
                          <a:latin typeface="+mn-lt"/>
                          <a:ea typeface="+mn-ea"/>
                          <a:cs typeface="+mn-ea"/>
                          <a:sym typeface="+mn-lt"/>
                        </a:rPr>
                        <a:t>2017.11.27</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主办人：王某某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3"/>
                  </a:ext>
                </a:extLst>
              </a:tr>
            </a:tbl>
          </a:graphicData>
        </a:graphic>
      </p:graphicFrame>
      <p:grpSp>
        <p:nvGrpSpPr>
          <p:cNvPr id="36" name="组合 35"/>
          <p:cNvGrpSpPr/>
          <p:nvPr/>
        </p:nvGrpSpPr>
        <p:grpSpPr>
          <a:xfrm>
            <a:off x="2360612" y="1523425"/>
            <a:ext cx="292068" cy="415085"/>
            <a:chOff x="1763712" y="1527393"/>
            <a:chExt cx="292068" cy="415085"/>
          </a:xfrm>
        </p:grpSpPr>
        <p:sp>
          <p:nvSpPr>
            <p:cNvPr id="33" name="Rectangle 65"/>
            <p:cNvSpPr>
              <a:spLocks noChangeArrowheads="1"/>
            </p:cNvSpPr>
            <p:nvPr/>
          </p:nvSpPr>
          <p:spPr bwMode="auto">
            <a:xfrm>
              <a:off x="1860550" y="1621720"/>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4" name="Rectangle 66"/>
            <p:cNvSpPr>
              <a:spLocks noChangeArrowheads="1"/>
            </p:cNvSpPr>
            <p:nvPr/>
          </p:nvSpPr>
          <p:spPr bwMode="auto">
            <a:xfrm>
              <a:off x="1860550" y="1799603"/>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5" name="Text Box 67"/>
            <p:cNvSpPr txBox="1">
              <a:spLocks noChangeArrowheads="1"/>
            </p:cNvSpPr>
            <p:nvPr/>
          </p:nvSpPr>
          <p:spPr bwMode="auto">
            <a:xfrm>
              <a:off x="1763712" y="1527393"/>
              <a:ext cx="292068" cy="2769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1200" dirty="0">
                  <a:solidFill>
                    <a:schemeClr val="tx1">
                      <a:lumMod val="65000"/>
                      <a:lumOff val="35000"/>
                    </a:schemeClr>
                  </a:solidFill>
                  <a:latin typeface="+mn-lt"/>
                  <a:ea typeface="+mn-ea"/>
                  <a:cs typeface="+mn-ea"/>
                  <a:sym typeface="+mn-lt"/>
                </a:rPr>
                <a:t>√</a:t>
              </a:r>
            </a:p>
          </p:txBody>
        </p:sp>
      </p:grpSp>
      <p:sp>
        <p:nvSpPr>
          <p:cNvPr id="37" name="矩形 36"/>
          <p:cNvSpPr/>
          <p:nvPr/>
        </p:nvSpPr>
        <p:spPr>
          <a:xfrm>
            <a:off x="2225548" y="3205700"/>
            <a:ext cx="864000" cy="288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物品准备</a:t>
            </a:r>
          </a:p>
        </p:txBody>
      </p:sp>
      <p:sp>
        <p:nvSpPr>
          <p:cNvPr id="38" name="矩形 37"/>
          <p:cNvSpPr/>
          <p:nvPr/>
        </p:nvSpPr>
        <p:spPr>
          <a:xfrm>
            <a:off x="2225548" y="3738245"/>
            <a:ext cx="864000" cy="288000"/>
          </a:xfrm>
          <a:prstGeom prst="rect">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评估患者</a:t>
            </a:r>
          </a:p>
        </p:txBody>
      </p:sp>
      <p:sp>
        <p:nvSpPr>
          <p:cNvPr id="39" name="Line 37"/>
          <p:cNvSpPr>
            <a:spLocks noChangeShapeType="1"/>
          </p:cNvSpPr>
          <p:nvPr/>
        </p:nvSpPr>
        <p:spPr bwMode="auto">
          <a:xfrm>
            <a:off x="2657548" y="3545695"/>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40" name="矩形 39"/>
          <p:cNvSpPr/>
          <p:nvPr/>
        </p:nvSpPr>
        <p:spPr>
          <a:xfrm>
            <a:off x="3604099" y="3205700"/>
            <a:ext cx="864000" cy="288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护理记录</a:t>
            </a:r>
          </a:p>
        </p:txBody>
      </p:sp>
      <p:sp>
        <p:nvSpPr>
          <p:cNvPr id="41" name="矩形 40"/>
          <p:cNvSpPr/>
          <p:nvPr/>
        </p:nvSpPr>
        <p:spPr>
          <a:xfrm>
            <a:off x="2225548" y="4270790"/>
            <a:ext cx="864000" cy="288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汇报病例</a:t>
            </a:r>
          </a:p>
        </p:txBody>
      </p:sp>
      <p:sp>
        <p:nvSpPr>
          <p:cNvPr id="42" name="矩形 41"/>
          <p:cNvSpPr/>
          <p:nvPr/>
        </p:nvSpPr>
        <p:spPr>
          <a:xfrm>
            <a:off x="2063548" y="4803335"/>
            <a:ext cx="1188000" cy="288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主要处理问题</a:t>
            </a:r>
          </a:p>
        </p:txBody>
      </p:sp>
      <p:sp>
        <p:nvSpPr>
          <p:cNvPr id="43" name="矩形 42"/>
          <p:cNvSpPr/>
          <p:nvPr/>
        </p:nvSpPr>
        <p:spPr>
          <a:xfrm>
            <a:off x="2225548" y="5335880"/>
            <a:ext cx="864000" cy="288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护理措施</a:t>
            </a:r>
          </a:p>
        </p:txBody>
      </p:sp>
      <p:sp>
        <p:nvSpPr>
          <p:cNvPr id="44" name="矩形 43"/>
          <p:cNvSpPr/>
          <p:nvPr/>
        </p:nvSpPr>
        <p:spPr>
          <a:xfrm>
            <a:off x="3496099" y="5335880"/>
            <a:ext cx="1080000" cy="288000"/>
          </a:xfrm>
          <a:prstGeom prst="rect">
            <a:avLst/>
          </a:pr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护理并发症</a:t>
            </a:r>
          </a:p>
        </p:txBody>
      </p:sp>
      <p:sp>
        <p:nvSpPr>
          <p:cNvPr id="45" name="矩形 44"/>
          <p:cNvSpPr/>
          <p:nvPr/>
        </p:nvSpPr>
        <p:spPr>
          <a:xfrm>
            <a:off x="3604099" y="4797595"/>
            <a:ext cx="864000" cy="288000"/>
          </a:xfrm>
          <a:prstGeom prst="rect">
            <a:avLst/>
          </a:pr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专科护理</a:t>
            </a:r>
          </a:p>
        </p:txBody>
      </p:sp>
      <p:sp>
        <p:nvSpPr>
          <p:cNvPr id="46" name="矩形 45"/>
          <p:cNvSpPr/>
          <p:nvPr/>
        </p:nvSpPr>
        <p:spPr>
          <a:xfrm>
            <a:off x="3604099" y="4270790"/>
            <a:ext cx="864000" cy="288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基础护理</a:t>
            </a:r>
          </a:p>
        </p:txBody>
      </p:sp>
      <p:sp>
        <p:nvSpPr>
          <p:cNvPr id="47" name="矩形 46"/>
          <p:cNvSpPr/>
          <p:nvPr/>
        </p:nvSpPr>
        <p:spPr>
          <a:xfrm>
            <a:off x="3604099" y="3732505"/>
            <a:ext cx="864000" cy="288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健康教育</a:t>
            </a:r>
          </a:p>
        </p:txBody>
      </p:sp>
      <p:sp>
        <p:nvSpPr>
          <p:cNvPr id="48" name="矩形 47"/>
          <p:cNvSpPr/>
          <p:nvPr/>
        </p:nvSpPr>
        <p:spPr>
          <a:xfrm>
            <a:off x="4907563" y="3205700"/>
            <a:ext cx="720000" cy="288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总结</a:t>
            </a:r>
          </a:p>
        </p:txBody>
      </p:sp>
      <p:sp>
        <p:nvSpPr>
          <p:cNvPr id="49" name="Line 37"/>
          <p:cNvSpPr>
            <a:spLocks noChangeShapeType="1"/>
          </p:cNvSpPr>
          <p:nvPr/>
        </p:nvSpPr>
        <p:spPr bwMode="auto">
          <a:xfrm>
            <a:off x="2657548" y="4056870"/>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0" name="Line 37"/>
          <p:cNvSpPr>
            <a:spLocks noChangeShapeType="1"/>
          </p:cNvSpPr>
          <p:nvPr/>
        </p:nvSpPr>
        <p:spPr bwMode="auto">
          <a:xfrm>
            <a:off x="2657548" y="460138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1" name="Line 37"/>
          <p:cNvSpPr>
            <a:spLocks noChangeShapeType="1"/>
          </p:cNvSpPr>
          <p:nvPr/>
        </p:nvSpPr>
        <p:spPr bwMode="auto">
          <a:xfrm>
            <a:off x="2657548" y="513795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2" name="Line 37"/>
          <p:cNvSpPr>
            <a:spLocks noChangeShapeType="1"/>
          </p:cNvSpPr>
          <p:nvPr/>
        </p:nvSpPr>
        <p:spPr bwMode="auto">
          <a:xfrm rot="16200000">
            <a:off x="3312189" y="543880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3" name="Line 37"/>
          <p:cNvSpPr>
            <a:spLocks noChangeShapeType="1"/>
          </p:cNvSpPr>
          <p:nvPr/>
        </p:nvSpPr>
        <p:spPr bwMode="auto">
          <a:xfrm rot="10800000">
            <a:off x="4036099" y="513795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4" name="Line 37"/>
          <p:cNvSpPr>
            <a:spLocks noChangeShapeType="1"/>
          </p:cNvSpPr>
          <p:nvPr/>
        </p:nvSpPr>
        <p:spPr bwMode="auto">
          <a:xfrm rot="10800000">
            <a:off x="4036099" y="459625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5" name="Line 37"/>
          <p:cNvSpPr>
            <a:spLocks noChangeShapeType="1"/>
          </p:cNvSpPr>
          <p:nvPr/>
        </p:nvSpPr>
        <p:spPr bwMode="auto">
          <a:xfrm rot="10800000">
            <a:off x="4036099" y="4056870"/>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6" name="Line 37"/>
          <p:cNvSpPr>
            <a:spLocks noChangeShapeType="1"/>
          </p:cNvSpPr>
          <p:nvPr/>
        </p:nvSpPr>
        <p:spPr bwMode="auto">
          <a:xfrm rot="10800000">
            <a:off x="4036099" y="353922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7" name="Line 37"/>
          <p:cNvSpPr>
            <a:spLocks noChangeShapeType="1"/>
          </p:cNvSpPr>
          <p:nvPr/>
        </p:nvSpPr>
        <p:spPr bwMode="auto">
          <a:xfrm rot="16200000">
            <a:off x="4698374" y="3286862"/>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8" name="矩形 5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fill="hold"/>
                                        <p:tgtEl>
                                          <p:spTgt spid="30"/>
                                        </p:tgtEl>
                                        <p:attrNameLst>
                                          <p:attrName>ppt_x</p:attrName>
                                        </p:attrNameLst>
                                      </p:cBhvr>
                                      <p:tavLst>
                                        <p:tav tm="0">
                                          <p:val>
                                            <p:strVal val="1+#ppt_w/2"/>
                                          </p:val>
                                        </p:tav>
                                        <p:tav tm="100000">
                                          <p:val>
                                            <p:strVal val="#ppt_x"/>
                                          </p:val>
                                        </p:tav>
                                      </p:tavLst>
                                    </p:anim>
                                    <p:anim calcmode="lin" valueType="num">
                                      <p:cBhvr additive="base">
                                        <p:cTn id="12" dur="1000" fill="hold"/>
                                        <p:tgtEl>
                                          <p:spTgt spid="30"/>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500"/>
                                        <p:tgtEl>
                                          <p:spTgt spid="4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up)">
                                      <p:cBhvr>
                                        <p:cTn id="36" dur="500"/>
                                        <p:tgtEl>
                                          <p:spTgt spid="50"/>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childTnLst>
                          </p:cTn>
                        </p:par>
                        <p:par>
                          <p:cTn id="52" fill="hold">
                            <p:stCondLst>
                              <p:cond delay="4000"/>
                            </p:stCondLst>
                            <p:childTnLst>
                              <p:par>
                                <p:cTn id="53" presetID="22" presetClass="entr" presetSubtype="4"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down)">
                                      <p:cBhvr>
                                        <p:cTn id="55" dur="500"/>
                                        <p:tgtEl>
                                          <p:spTgt spid="4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down)">
                                      <p:cBhvr>
                                        <p:cTn id="58" dur="500"/>
                                        <p:tgtEl>
                                          <p:spTgt spid="53"/>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down)">
                                      <p:cBhvr>
                                        <p:cTn id="65" dur="500"/>
                                        <p:tgtEl>
                                          <p:spTgt spid="54"/>
                                        </p:tgtEl>
                                      </p:cBhvr>
                                    </p:animEffect>
                                  </p:childTnLst>
                                </p:cTn>
                              </p:par>
                            </p:childTnLst>
                          </p:cTn>
                        </p:par>
                        <p:par>
                          <p:cTn id="66" fill="hold">
                            <p:stCondLst>
                              <p:cond delay="5000"/>
                            </p:stCondLst>
                            <p:childTnLst>
                              <p:par>
                                <p:cTn id="67" presetID="22" presetClass="entr" presetSubtype="4"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down)">
                                      <p:cBhvr>
                                        <p:cTn id="69" dur="500"/>
                                        <p:tgtEl>
                                          <p:spTgt spid="4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childTnLst>
                          </p:cTn>
                        </p:par>
                        <p:par>
                          <p:cTn id="73" fill="hold">
                            <p:stCondLst>
                              <p:cond delay="5500"/>
                            </p:stCondLst>
                            <p:childTnLst>
                              <p:par>
                                <p:cTn id="74" presetID="22" presetClass="entr" presetSubtype="4" fill="hold" grpId="0"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down)">
                                      <p:cBhvr>
                                        <p:cTn id="76" dur="500"/>
                                        <p:tgtEl>
                                          <p:spTgt spid="4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childTnLst>
                          </p:cTn>
                        </p:par>
                        <p:par>
                          <p:cTn id="80" fill="hold">
                            <p:stCondLst>
                              <p:cond delay="6000"/>
                            </p:stCondLst>
                            <p:childTnLst>
                              <p:par>
                                <p:cTn id="81" presetID="22" presetClass="entr" presetSubtype="4"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down)">
                                      <p:cBhvr>
                                        <p:cTn id="83" dur="500"/>
                                        <p:tgtEl>
                                          <p:spTgt spid="40"/>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left)">
                                      <p:cBhvr>
                                        <p:cTn id="87" dur="500"/>
                                        <p:tgtEl>
                                          <p:spTgt spid="57"/>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7ED13B"/>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标准作业书</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10</a:t>
              </a:r>
              <a:endParaRPr lang="zh-CN" altLang="en-US" dirty="0">
                <a:solidFill>
                  <a:schemeClr val="tx1">
                    <a:lumMod val="65000"/>
                    <a:lumOff val="35000"/>
                  </a:schemeClr>
                </a:solidFill>
                <a:cs typeface="+mn-ea"/>
                <a:sym typeface="+mn-lt"/>
              </a:endParaRPr>
            </a:p>
          </p:txBody>
        </p:sp>
      </p:grpSp>
      <p:graphicFrame>
        <p:nvGraphicFramePr>
          <p:cNvPr id="31" name="Group 69"/>
          <p:cNvGraphicFramePr/>
          <p:nvPr/>
        </p:nvGraphicFramePr>
        <p:xfrm>
          <a:off x="1652796" y="1320972"/>
          <a:ext cx="4320000" cy="5247233"/>
        </p:xfrm>
        <a:graphic>
          <a:graphicData uri="http://schemas.openxmlformats.org/drawingml/2006/table">
            <a:tbl>
              <a:tblPr/>
              <a:tblGrid>
                <a:gridCol w="108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360000">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类别</a:t>
                      </a:r>
                      <a:r>
                        <a:rPr kumimoji="0" lang="en-US" altLang="zh-CN" sz="1200" b="0" i="0" u="none" strike="noStrike" cap="none" normalizeH="0" baseline="0" dirty="0">
                          <a:ln>
                            <a:noFill/>
                          </a:ln>
                          <a:solidFill>
                            <a:schemeClr val="bg1"/>
                          </a:solidFill>
                          <a:effectLst/>
                          <a:latin typeface="+mn-lt"/>
                          <a:ea typeface="+mn-ea"/>
                          <a:cs typeface="+mn-ea"/>
                          <a:sym typeface="+mn-lt"/>
                        </a:rPr>
                        <a:t>:</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流程改善             </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质量提升</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作业名称：</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制定肢体功能锻炼流程图</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编号：</a:t>
                      </a:r>
                      <a:r>
                        <a:rPr kumimoji="0" lang="en-US" altLang="zh-CN" sz="1200" b="0" i="0" u="none" strike="noStrike" cap="none" normalizeH="0" baseline="0" dirty="0">
                          <a:ln>
                            <a:noFill/>
                          </a:ln>
                          <a:solidFill>
                            <a:schemeClr val="bg1"/>
                          </a:solidFill>
                          <a:effectLst/>
                          <a:latin typeface="+mn-lt"/>
                          <a:ea typeface="+mn-ea"/>
                          <a:cs typeface="+mn-ea"/>
                          <a:sym typeface="+mn-lt"/>
                        </a:rPr>
                        <a:t>022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0"/>
                  </a:ext>
                </a:extLst>
              </a:tr>
              <a:tr h="360000">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主办部门：东七病区</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1"/>
                  </a:ext>
                </a:extLst>
              </a:tr>
              <a:tr h="4527233">
                <a:tc gridSpan="3">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一、目的：目的：规范护士在临床工作中指导患者肢体功能锻炼流程。统一标准，便于患者学习、掌握。</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二、试用范围：需要手术治疗的患者</a:t>
                      </a: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三、说明</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（一）作业程序（流程图）</a:t>
                      </a: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zh-TW"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bl>
          </a:graphicData>
        </a:graphic>
      </p:graphicFrame>
      <p:graphicFrame>
        <p:nvGraphicFramePr>
          <p:cNvPr id="32" name="Group 72"/>
          <p:cNvGraphicFramePr/>
          <p:nvPr/>
        </p:nvGraphicFramePr>
        <p:xfrm>
          <a:off x="6217347" y="1320971"/>
          <a:ext cx="4320000" cy="5247233"/>
        </p:xfrm>
        <a:graphic>
          <a:graphicData uri="http://schemas.openxmlformats.org/drawingml/2006/table">
            <a:tbl>
              <a:tblPr/>
              <a:tblGrid>
                <a:gridCol w="2952000">
                  <a:extLst>
                    <a:ext uri="{9D8B030D-6E8A-4147-A177-3AD203B41FA5}">
                      <a16:colId xmlns:a16="http://schemas.microsoft.com/office/drawing/2014/main" val="20000"/>
                    </a:ext>
                  </a:extLst>
                </a:gridCol>
                <a:gridCol w="1368000">
                  <a:extLst>
                    <a:ext uri="{9D8B030D-6E8A-4147-A177-3AD203B41FA5}">
                      <a16:colId xmlns:a16="http://schemas.microsoft.com/office/drawing/2014/main" val="20001"/>
                    </a:ext>
                  </a:extLst>
                </a:gridCol>
              </a:tblGrid>
              <a:tr h="3845576">
                <a:tc gridSpan="2">
                  <a:txBody>
                    <a:bodyPr/>
                    <a:lstStyle/>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（二）作业内容</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2.1</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病人入院后与主管医生确认患者需手术治疗</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评估患者：评估患者的接受能力，选择合适的宣教方式</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利用肢体功能锻炼流程图，术前初次讲解功能锻炼的方法</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2.4</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护士示范</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1-2</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次如何功能锻炼</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2.5</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鼓励患者自己进行肢体功能锻炼，护士指出存在的错误，给予纠正。</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2.6</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病人掌握功能锻炼方法，护士根据自理能力评估，协助或鼓励患者有效落实</a:t>
                      </a:r>
                    </a:p>
                    <a:p>
                      <a:pPr marL="0" marR="0" lvl="0" indent="0" algn="l" defTabSz="914400" rtl="0" eaLnBrk="1" fontAlgn="base" latinLnBrk="0" hangingPunct="1">
                        <a:lnSpc>
                          <a:spcPts val="18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2.7</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有效落实护患沟通制度</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（三）使用表格：肢体功能锻炼流程图</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（四）注意事项</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功能锻炼要到位</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（五）附则</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实施时间：本标准自</a:t>
                      </a: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2016.12.3</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开始实行</a:t>
                      </a:r>
                    </a:p>
                    <a:p>
                      <a:pPr marL="0" marR="0" lvl="0" indent="0" algn="l" defTabSz="914400" rtl="0" eaLnBrk="1" fontAlgn="base" latinLnBrk="0" hangingPunct="1">
                        <a:lnSpc>
                          <a:spcPts val="18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修订依据：“某某大学第一医院护理操作流程”</a:t>
                      </a:r>
                    </a:p>
                  </a:txBody>
                  <a:tcPr marT="45726" marB="45726"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修订次数</a:t>
                      </a:r>
                      <a:r>
                        <a:rPr kumimoji="0" lang="en-US" altLang="zh-CN" sz="1200" b="0" i="0" u="none" strike="noStrike" cap="none" normalizeH="0" baseline="0" dirty="0">
                          <a:ln>
                            <a:noFill/>
                          </a:ln>
                          <a:solidFill>
                            <a:schemeClr val="bg1"/>
                          </a:solidFill>
                          <a:effectLst/>
                          <a:latin typeface="+mn-lt"/>
                          <a:ea typeface="+mn-ea"/>
                          <a:cs typeface="+mn-ea"/>
                          <a:sym typeface="+mn-lt"/>
                        </a:rPr>
                        <a:t>:1</a:t>
                      </a:r>
                      <a:r>
                        <a:rPr kumimoji="0" lang="zh-CN" altLang="en-US" sz="1200" b="0" i="0" u="none" strike="noStrike" cap="none" normalizeH="0" baseline="0" dirty="0">
                          <a:ln>
                            <a:noFill/>
                          </a:ln>
                          <a:solidFill>
                            <a:schemeClr val="bg1"/>
                          </a:solidFill>
                          <a:effectLst/>
                          <a:latin typeface="+mn-lt"/>
                          <a:ea typeface="+mn-ea"/>
                          <a:cs typeface="+mn-ea"/>
                          <a:sym typeface="+mn-lt"/>
                        </a:rPr>
                        <a:t>次</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核定：王某某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1"/>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制定日期：</a:t>
                      </a:r>
                      <a:r>
                        <a:rPr kumimoji="0" lang="en-US" altLang="zh-CN" sz="1200" b="1" i="0" u="none" strike="noStrike" cap="none" normalizeH="0" baseline="0" dirty="0">
                          <a:ln>
                            <a:noFill/>
                          </a:ln>
                          <a:solidFill>
                            <a:schemeClr val="bg1"/>
                          </a:solidFill>
                          <a:effectLst/>
                          <a:latin typeface="+mn-lt"/>
                          <a:ea typeface="+mn-ea"/>
                          <a:cs typeface="+mn-ea"/>
                          <a:sym typeface="+mn-lt"/>
                        </a:rPr>
                        <a:t>2016.7.20</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审核：董某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2"/>
                  </a:ext>
                </a:extLst>
              </a:tr>
              <a:tr h="4672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修订日期： </a:t>
                      </a:r>
                      <a:r>
                        <a:rPr kumimoji="0" lang="en-US" altLang="zh-CN" sz="1200" b="1" i="0" u="none" strike="noStrike" cap="none" normalizeH="0" baseline="0" dirty="0">
                          <a:ln>
                            <a:noFill/>
                          </a:ln>
                          <a:solidFill>
                            <a:schemeClr val="bg1"/>
                          </a:solidFill>
                          <a:effectLst/>
                          <a:latin typeface="+mn-lt"/>
                          <a:ea typeface="+mn-ea"/>
                          <a:cs typeface="+mn-ea"/>
                          <a:sym typeface="+mn-lt"/>
                        </a:rPr>
                        <a:t>2017.11.27</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bg1"/>
                          </a:solidFill>
                          <a:effectLst/>
                          <a:latin typeface="+mn-lt"/>
                          <a:ea typeface="+mn-ea"/>
                          <a:cs typeface="+mn-ea"/>
                          <a:sym typeface="+mn-lt"/>
                        </a:rPr>
                        <a:t>主办人：王某某</a:t>
                      </a:r>
                    </a:p>
                  </a:txBody>
                  <a:tcPr marT="45726" marB="45726"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3"/>
                  </a:ext>
                </a:extLst>
              </a:tr>
            </a:tbl>
          </a:graphicData>
        </a:graphic>
      </p:graphicFrame>
      <p:grpSp>
        <p:nvGrpSpPr>
          <p:cNvPr id="33" name="组合 32"/>
          <p:cNvGrpSpPr/>
          <p:nvPr/>
        </p:nvGrpSpPr>
        <p:grpSpPr>
          <a:xfrm>
            <a:off x="2360612" y="1523425"/>
            <a:ext cx="292068" cy="415085"/>
            <a:chOff x="1763712" y="1527393"/>
            <a:chExt cx="292068" cy="415085"/>
          </a:xfrm>
        </p:grpSpPr>
        <p:sp>
          <p:nvSpPr>
            <p:cNvPr id="34" name="Rectangle 65"/>
            <p:cNvSpPr>
              <a:spLocks noChangeArrowheads="1"/>
            </p:cNvSpPr>
            <p:nvPr/>
          </p:nvSpPr>
          <p:spPr bwMode="auto">
            <a:xfrm>
              <a:off x="1860550" y="1621720"/>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5" name="Rectangle 66"/>
            <p:cNvSpPr>
              <a:spLocks noChangeArrowheads="1"/>
            </p:cNvSpPr>
            <p:nvPr/>
          </p:nvSpPr>
          <p:spPr bwMode="auto">
            <a:xfrm>
              <a:off x="1860550" y="1799603"/>
              <a:ext cx="142875" cy="142875"/>
            </a:xfrm>
            <a:prstGeom prst="rect">
              <a:avLst/>
            </a:prstGeom>
            <a:solidFill>
              <a:schemeClr val="bg1"/>
            </a:solidFill>
            <a:ln w="9525" algn="ctr">
              <a:solidFill>
                <a:schemeClr val="bg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a:latin typeface="+mn-lt"/>
                <a:ea typeface="+mn-ea"/>
                <a:cs typeface="+mn-ea"/>
                <a:sym typeface="+mn-lt"/>
              </a:endParaRPr>
            </a:p>
          </p:txBody>
        </p:sp>
        <p:sp>
          <p:nvSpPr>
            <p:cNvPr id="36" name="Text Box 67"/>
            <p:cNvSpPr txBox="1">
              <a:spLocks noChangeArrowheads="1"/>
            </p:cNvSpPr>
            <p:nvPr/>
          </p:nvSpPr>
          <p:spPr bwMode="auto">
            <a:xfrm>
              <a:off x="1763712" y="1527393"/>
              <a:ext cx="292068" cy="276999"/>
            </a:xfrm>
            <a:prstGeom prst="rect">
              <a:avLst/>
            </a:prstGeom>
            <a:noFill/>
            <a:ln w="9525" algn="ctr">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r>
                <a:rPr lang="en-US" altLang="zh-CN" sz="1200" dirty="0">
                  <a:solidFill>
                    <a:schemeClr val="tx1">
                      <a:lumMod val="65000"/>
                      <a:lumOff val="35000"/>
                    </a:schemeClr>
                  </a:solidFill>
                  <a:latin typeface="+mn-lt"/>
                  <a:ea typeface="+mn-ea"/>
                  <a:cs typeface="+mn-ea"/>
                  <a:sym typeface="+mn-lt"/>
                </a:rPr>
                <a:t>√</a:t>
              </a:r>
            </a:p>
          </p:txBody>
        </p:sp>
      </p:grpSp>
      <p:sp>
        <p:nvSpPr>
          <p:cNvPr id="37" name="矩形 36"/>
          <p:cNvSpPr/>
          <p:nvPr/>
        </p:nvSpPr>
        <p:spPr>
          <a:xfrm>
            <a:off x="2063548" y="3205700"/>
            <a:ext cx="1368000" cy="432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病人入院后确定手术治疗</a:t>
            </a:r>
          </a:p>
        </p:txBody>
      </p:sp>
      <p:sp>
        <p:nvSpPr>
          <p:cNvPr id="38" name="矩形 37"/>
          <p:cNvSpPr/>
          <p:nvPr/>
        </p:nvSpPr>
        <p:spPr>
          <a:xfrm>
            <a:off x="2063548" y="3858087"/>
            <a:ext cx="1368000" cy="432000"/>
          </a:xfrm>
          <a:prstGeom prst="rect">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评估患者的接受能力</a:t>
            </a:r>
            <a:endParaRPr lang="zh-CN" altLang="en-US" sz="1200" dirty="0">
              <a:solidFill>
                <a:schemeClr val="bg1"/>
              </a:solidFill>
              <a:cs typeface="+mn-ea"/>
              <a:sym typeface="+mn-lt"/>
            </a:endParaRPr>
          </a:p>
        </p:txBody>
      </p:sp>
      <p:sp>
        <p:nvSpPr>
          <p:cNvPr id="39" name="Line 37"/>
          <p:cNvSpPr>
            <a:spLocks noChangeShapeType="1"/>
          </p:cNvSpPr>
          <p:nvPr/>
        </p:nvSpPr>
        <p:spPr bwMode="auto">
          <a:xfrm>
            <a:off x="2747548" y="366553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41" name="矩形 40"/>
          <p:cNvSpPr/>
          <p:nvPr/>
        </p:nvSpPr>
        <p:spPr>
          <a:xfrm>
            <a:off x="2063548" y="4515383"/>
            <a:ext cx="1368000" cy="432000"/>
          </a:xfrm>
          <a:prstGeom prst="rect">
            <a:avLst/>
          </a:prstGeom>
          <a:solidFill>
            <a:srgbClr val="FBB70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护士术前讲解功能锻炼的方法</a:t>
            </a:r>
          </a:p>
        </p:txBody>
      </p:sp>
      <p:sp>
        <p:nvSpPr>
          <p:cNvPr id="42" name="矩形 41"/>
          <p:cNvSpPr/>
          <p:nvPr/>
        </p:nvSpPr>
        <p:spPr>
          <a:xfrm>
            <a:off x="2063548" y="5170607"/>
            <a:ext cx="1368000" cy="432000"/>
          </a:xfrm>
          <a:prstGeom prst="rect">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护士示范功能锻炼的方法</a:t>
            </a:r>
          </a:p>
        </p:txBody>
      </p:sp>
      <p:sp>
        <p:nvSpPr>
          <p:cNvPr id="43" name="矩形 42"/>
          <p:cNvSpPr/>
          <p:nvPr/>
        </p:nvSpPr>
        <p:spPr>
          <a:xfrm>
            <a:off x="2063548" y="5825831"/>
            <a:ext cx="1368000" cy="432000"/>
          </a:xfrm>
          <a:prstGeom prst="rect">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鼓励病人自己锻炼</a:t>
            </a:r>
            <a:endParaRPr lang="zh-CN" altLang="en-US" sz="1200" dirty="0">
              <a:solidFill>
                <a:schemeClr val="bg1"/>
              </a:solidFill>
              <a:cs typeface="+mn-ea"/>
              <a:sym typeface="+mn-lt"/>
            </a:endParaRPr>
          </a:p>
        </p:txBody>
      </p:sp>
      <p:sp>
        <p:nvSpPr>
          <p:cNvPr id="44" name="矩形 43"/>
          <p:cNvSpPr/>
          <p:nvPr/>
        </p:nvSpPr>
        <p:spPr>
          <a:xfrm>
            <a:off x="3988288" y="5824165"/>
            <a:ext cx="1368000" cy="433665"/>
          </a:xfrm>
          <a:prstGeom prst="rect">
            <a:avLst/>
          </a:prstGeom>
          <a:solidFill>
            <a:srgbClr val="7190C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术后再次讲解、示范锻炼方法</a:t>
            </a:r>
            <a:endParaRPr lang="zh-CN" altLang="en-US" sz="1200" dirty="0">
              <a:solidFill>
                <a:schemeClr val="bg1"/>
              </a:solidFill>
              <a:cs typeface="+mn-ea"/>
              <a:sym typeface="+mn-lt"/>
            </a:endParaRPr>
          </a:p>
        </p:txBody>
      </p:sp>
      <p:sp>
        <p:nvSpPr>
          <p:cNvPr id="45" name="矩形 44"/>
          <p:cNvSpPr/>
          <p:nvPr/>
        </p:nvSpPr>
        <p:spPr>
          <a:xfrm>
            <a:off x="3988288" y="5170607"/>
            <a:ext cx="1368000" cy="432000"/>
          </a:xfrm>
          <a:prstGeom prst="rect">
            <a:avLst/>
          </a:prstGeom>
          <a:solidFill>
            <a:srgbClr val="7ED13B"/>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a:solidFill>
                  <a:schemeClr val="bg1"/>
                </a:solidFill>
                <a:cs typeface="+mn-ea"/>
                <a:sym typeface="+mn-lt"/>
              </a:rPr>
              <a:t>病人掌握功能锻炼方法</a:t>
            </a:r>
            <a:endParaRPr lang="zh-CN" altLang="en-US" sz="1200" dirty="0">
              <a:solidFill>
                <a:schemeClr val="bg1"/>
              </a:solidFill>
              <a:cs typeface="+mn-ea"/>
              <a:sym typeface="+mn-lt"/>
            </a:endParaRPr>
          </a:p>
        </p:txBody>
      </p:sp>
      <p:sp>
        <p:nvSpPr>
          <p:cNvPr id="46" name="矩形 45"/>
          <p:cNvSpPr/>
          <p:nvPr/>
        </p:nvSpPr>
        <p:spPr>
          <a:xfrm>
            <a:off x="3988288" y="4510562"/>
            <a:ext cx="1367999" cy="43200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1200" dirty="0">
                <a:solidFill>
                  <a:schemeClr val="bg1"/>
                </a:solidFill>
                <a:cs typeface="+mn-ea"/>
                <a:sym typeface="+mn-lt"/>
              </a:rPr>
              <a:t>鼓励或协助患者功能锻炼</a:t>
            </a:r>
          </a:p>
        </p:txBody>
      </p:sp>
      <p:sp>
        <p:nvSpPr>
          <p:cNvPr id="52" name="Line 37"/>
          <p:cNvSpPr>
            <a:spLocks noChangeShapeType="1"/>
          </p:cNvSpPr>
          <p:nvPr/>
        </p:nvSpPr>
        <p:spPr bwMode="auto">
          <a:xfrm rot="16200000">
            <a:off x="3709128" y="5984811"/>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5" name="Line 37"/>
          <p:cNvSpPr>
            <a:spLocks noChangeShapeType="1"/>
          </p:cNvSpPr>
          <p:nvPr/>
        </p:nvSpPr>
        <p:spPr bwMode="auto">
          <a:xfrm rot="10800000">
            <a:off x="4687309" y="563316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8" name="Line 37"/>
          <p:cNvSpPr>
            <a:spLocks noChangeShapeType="1"/>
          </p:cNvSpPr>
          <p:nvPr/>
        </p:nvSpPr>
        <p:spPr bwMode="auto">
          <a:xfrm rot="10800000">
            <a:off x="4687309" y="497911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59" name="Line 37"/>
          <p:cNvSpPr>
            <a:spLocks noChangeShapeType="1"/>
          </p:cNvSpPr>
          <p:nvPr/>
        </p:nvSpPr>
        <p:spPr bwMode="auto">
          <a:xfrm>
            <a:off x="2747548" y="4336179"/>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60" name="Line 37"/>
          <p:cNvSpPr>
            <a:spLocks noChangeShapeType="1"/>
          </p:cNvSpPr>
          <p:nvPr/>
        </p:nvSpPr>
        <p:spPr bwMode="auto">
          <a:xfrm>
            <a:off x="2747548" y="5633168"/>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28" name="Line 37"/>
          <p:cNvSpPr>
            <a:spLocks noChangeShapeType="1"/>
          </p:cNvSpPr>
          <p:nvPr/>
        </p:nvSpPr>
        <p:spPr bwMode="auto">
          <a:xfrm>
            <a:off x="2747548" y="4979117"/>
            <a:ext cx="0" cy="152400"/>
          </a:xfrm>
          <a:prstGeom prst="line">
            <a:avLst/>
          </a:prstGeom>
          <a:noFill/>
          <a:ln w="1905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endParaRPr lang="zh-CN" altLang="en-US" sz="1200">
              <a:cs typeface="+mn-ea"/>
              <a:sym typeface="+mn-lt"/>
            </a:endParaRPr>
          </a:p>
        </p:txBody>
      </p:sp>
      <p:sp>
        <p:nvSpPr>
          <p:cNvPr id="29" name="矩形 2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1+#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up)">
                                      <p:cBhvr>
                                        <p:cTn id="29" dur="500"/>
                                        <p:tgtEl>
                                          <p:spTgt spid="59"/>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500"/>
                                        <p:tgtEl>
                                          <p:spTgt spid="2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up)">
                                      <p:cBhvr>
                                        <p:cTn id="36" dur="500"/>
                                        <p:tgtEl>
                                          <p:spTgt spid="41"/>
                                        </p:tgtEl>
                                      </p:cBhvr>
                                    </p:animEffect>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childTnLst>
                          </p:cTn>
                        </p:par>
                        <p:par>
                          <p:cTn id="58" fill="hold">
                            <p:stCondLst>
                              <p:cond delay="40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down)">
                                      <p:cBhvr>
                                        <p:cTn id="64" dur="500"/>
                                        <p:tgtEl>
                                          <p:spTgt spid="58"/>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down)">
                                      <p:cBhvr>
                                        <p:cTn id="68" dur="500"/>
                                        <p:tgtEl>
                                          <p:spTgt spid="46"/>
                                        </p:tgtEl>
                                      </p:cBhvr>
                                    </p:animEffec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1" grpId="0" animBg="1"/>
      <p:bldP spid="42" grpId="0" animBg="1"/>
      <p:bldP spid="43" grpId="0" animBg="1"/>
      <p:bldP spid="44" grpId="0" animBg="1"/>
      <p:bldP spid="45" grpId="0" animBg="1"/>
      <p:bldP spid="46" grpId="0" animBg="1"/>
      <p:bldP spid="52" grpId="0" animBg="1"/>
      <p:bldP spid="55" grpId="0" animBg="1"/>
      <p:bldP spid="58" grpId="0" animBg="1"/>
      <p:bldP spid="59" grpId="0" animBg="1"/>
      <p:bldP spid="60" grpId="0" animBg="1"/>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6095999" y="5193546"/>
            <a:ext cx="0" cy="1060297"/>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20558" y="1656016"/>
            <a:ext cx="4350883" cy="1658681"/>
            <a:chOff x="3920558" y="1656016"/>
            <a:chExt cx="4350883" cy="1658681"/>
          </a:xfrm>
        </p:grpSpPr>
        <p:sp>
          <p:nvSpPr>
            <p:cNvPr id="6" name="任意多边形 10"/>
            <p:cNvSpPr/>
            <p:nvPr>
              <p:custDataLst>
                <p:tags r:id="rId1"/>
              </p:custDataLst>
            </p:nvPr>
          </p:nvSpPr>
          <p:spPr>
            <a:xfrm>
              <a:off x="3920558" y="1656016"/>
              <a:ext cx="4350883" cy="1658681"/>
            </a:xfrm>
            <a:custGeom>
              <a:avLst/>
              <a:gdLst>
                <a:gd name="connsiteX0" fmla="*/ 0 w 2223821"/>
                <a:gd name="connsiteY0" fmla="*/ 0 h 1389888"/>
                <a:gd name="connsiteX1" fmla="*/ 2223821 w 2223821"/>
                <a:gd name="connsiteY1" fmla="*/ 0 h 1389888"/>
                <a:gd name="connsiteX2" fmla="*/ 2223821 w 2223821"/>
                <a:gd name="connsiteY2" fmla="*/ 1209578 h 1389888"/>
                <a:gd name="connsiteX3" fmla="*/ 1235874 w 2223821"/>
                <a:gd name="connsiteY3" fmla="*/ 1209578 h 1389888"/>
                <a:gd name="connsiteX4" fmla="*/ 1111911 w 2223821"/>
                <a:gd name="connsiteY4" fmla="*/ 1389888 h 1389888"/>
                <a:gd name="connsiteX5" fmla="*/ 987948 w 2223821"/>
                <a:gd name="connsiteY5" fmla="*/ 1209578 h 1389888"/>
                <a:gd name="connsiteX6" fmla="*/ 0 w 2223821"/>
                <a:gd name="connsiteY6" fmla="*/ 1209578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3821" h="1389888">
                  <a:moveTo>
                    <a:pt x="0" y="0"/>
                  </a:moveTo>
                  <a:lnTo>
                    <a:pt x="2223821" y="0"/>
                  </a:lnTo>
                  <a:lnTo>
                    <a:pt x="2223821" y="1209578"/>
                  </a:lnTo>
                  <a:lnTo>
                    <a:pt x="1235874" y="1209578"/>
                  </a:lnTo>
                  <a:lnTo>
                    <a:pt x="1111911" y="1389888"/>
                  </a:lnTo>
                  <a:lnTo>
                    <a:pt x="987948" y="1209578"/>
                  </a:lnTo>
                  <a:lnTo>
                    <a:pt x="0" y="1209578"/>
                  </a:lnTo>
                  <a:close/>
                </a:path>
              </a:pathLst>
            </a:custGeom>
            <a:solidFill>
              <a:srgbClr val="FBB709"/>
            </a:solidFill>
            <a:ln w="19050" cap="flat" cmpd="sng" algn="ctr">
              <a:noFill/>
              <a:prstDash val="solid"/>
              <a:miter lim="800000"/>
            </a:ln>
            <a:effectLst/>
          </p:spPr>
          <p:txBody>
            <a:bodyPr anchor="ctr"/>
            <a:lstStyle/>
            <a:p>
              <a:pPr algn="ctr">
                <a:defRPr/>
              </a:pPr>
              <a:endParaRPr lang="zh-CN" altLang="en-US" sz="3400" kern="0" spc="400" dirty="0">
                <a:solidFill>
                  <a:prstClr val="white"/>
                </a:solidFill>
                <a:cs typeface="+mn-ea"/>
                <a:sym typeface="+mn-lt"/>
              </a:endParaRPr>
            </a:p>
          </p:txBody>
        </p:sp>
        <p:sp>
          <p:nvSpPr>
            <p:cNvPr id="7" name="文本框 6"/>
            <p:cNvSpPr txBox="1"/>
            <p:nvPr/>
          </p:nvSpPr>
          <p:spPr>
            <a:xfrm>
              <a:off x="4721264" y="2004510"/>
              <a:ext cx="2749472" cy="707886"/>
            </a:xfrm>
            <a:prstGeom prst="rect">
              <a:avLst/>
            </a:prstGeom>
            <a:noFill/>
          </p:spPr>
          <p:txBody>
            <a:bodyPr wrap="none" rtlCol="0">
              <a:spAutoFit/>
            </a:bodyPr>
            <a:lstStyle/>
            <a:p>
              <a:pPr algn="ctr"/>
              <a:r>
                <a:rPr lang="zh-CN" altLang="en-US" sz="4000" dirty="0">
                  <a:solidFill>
                    <a:schemeClr val="bg1"/>
                  </a:solidFill>
                  <a:cs typeface="+mn-ea"/>
                  <a:sym typeface="+mn-lt"/>
                </a:rPr>
                <a:t>第十一部分</a:t>
              </a:r>
            </a:p>
          </p:txBody>
        </p:sp>
      </p:grpSp>
      <p:sp>
        <p:nvSpPr>
          <p:cNvPr id="8" name="文本框 7"/>
          <p:cNvSpPr txBox="1"/>
          <p:nvPr/>
        </p:nvSpPr>
        <p:spPr>
          <a:xfrm>
            <a:off x="3695347" y="3642972"/>
            <a:ext cx="4801315" cy="1200329"/>
          </a:xfrm>
          <a:prstGeom prst="rect">
            <a:avLst/>
          </a:prstGeom>
          <a:noFill/>
        </p:spPr>
        <p:txBody>
          <a:bodyPr wrap="none" rtlCol="0">
            <a:spAutoFit/>
          </a:bodyPr>
          <a:lstStyle/>
          <a:p>
            <a:pPr algn="ctr"/>
            <a:r>
              <a:rPr lang="zh-CN" altLang="en-US" sz="7200" dirty="0">
                <a:solidFill>
                  <a:schemeClr val="tx1">
                    <a:lumMod val="65000"/>
                    <a:lumOff val="35000"/>
                  </a:schemeClr>
                </a:solidFill>
                <a:cs typeface="+mn-ea"/>
                <a:sym typeface="+mn-lt"/>
              </a:rPr>
              <a:t>检讨与改进</a:t>
            </a:r>
          </a:p>
        </p:txBody>
      </p:sp>
      <p:cxnSp>
        <p:nvCxnSpPr>
          <p:cNvPr id="9" name="直接连接符 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CxnSpPr/>
          <p:nvPr/>
        </p:nvCxnSpPr>
        <p:spPr>
          <a:xfrm>
            <a:off x="5915999" y="5193546"/>
            <a:ext cx="360000" cy="0"/>
          </a:xfrm>
          <a:prstGeom prst="line">
            <a:avLst/>
          </a:prstGeom>
          <a:ln w="2540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 calcmode="lin" valueType="num">
                                      <p:cBhvr>
                                        <p:cTn id="15" dur="750" fill="hold"/>
                                        <p:tgtEl>
                                          <p:spTgt spid="8"/>
                                        </p:tgtEl>
                                        <p:attrNameLst>
                                          <p:attrName>style.rotation</p:attrName>
                                        </p:attrNameLst>
                                      </p:cBhvr>
                                      <p:tavLst>
                                        <p:tav tm="0">
                                          <p:val>
                                            <p:fltVal val="360"/>
                                          </p:val>
                                        </p:tav>
                                        <p:tav tm="100000">
                                          <p:val>
                                            <p:fltVal val="0"/>
                                          </p:val>
                                        </p:tav>
                                      </p:tavLst>
                                    </p:anim>
                                    <p:animEffect transition="in" filter="fade">
                                      <p:cBhvr>
                                        <p:cTn id="16" dur="750"/>
                                        <p:tgtEl>
                                          <p:spTgt spid="8"/>
                                        </p:tgtEl>
                                      </p:cBhvr>
                                    </p:animEffect>
                                  </p:childTnLst>
                                </p:cTn>
                              </p:par>
                            </p:childTnLst>
                          </p:cTn>
                        </p:par>
                        <p:par>
                          <p:cTn id="17" fill="hold">
                            <p:stCondLst>
                              <p:cond delay="1049"/>
                            </p:stCondLst>
                            <p:childTnLst>
                              <p:par>
                                <p:cTn id="18" presetID="16" presetClass="entr" presetSubtype="37"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1549"/>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PA_图片 175"/>
          <p:cNvPicPr>
            <a:picLocks noChangeAspect="1"/>
          </p:cNvPicPr>
          <p:nvPr>
            <p:custDataLst>
              <p:tags r:id="rId1"/>
            </p:custDataLst>
          </p:nvPr>
        </p:nvPicPr>
        <p:blipFill rotWithShape="1">
          <a:blip r:embed="rId17"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5592414" y="4396315"/>
            <a:ext cx="1005503" cy="1008000"/>
          </a:xfrm>
          <a:custGeom>
            <a:avLst/>
            <a:gdLst>
              <a:gd name="connsiteX0" fmla="*/ 504000 w 1005503"/>
              <a:gd name="connsiteY0" fmla="*/ 0 h 1008000"/>
              <a:gd name="connsiteX1" fmla="*/ 997761 w 1005503"/>
              <a:gd name="connsiteY1" fmla="*/ 402427 h 1008000"/>
              <a:gd name="connsiteX2" fmla="*/ 1005503 w 1005503"/>
              <a:gd name="connsiteY2" fmla="*/ 479230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0"/>
                </a:lnTo>
                <a:lnTo>
                  <a:pt x="1005503" y="528770"/>
                </a:lnTo>
                <a:lnTo>
                  <a:pt x="997761" y="605574"/>
                </a:lnTo>
                <a:cubicBezTo>
                  <a:pt x="950765" y="835239"/>
                  <a:pt x="747558" y="1008000"/>
                  <a:pt x="504000" y="1008000"/>
                </a:cubicBezTo>
                <a:cubicBezTo>
                  <a:pt x="225648" y="1008000"/>
                  <a:pt x="0" y="782352"/>
                  <a:pt x="0" y="504000"/>
                </a:cubicBezTo>
                <a:cubicBezTo>
                  <a:pt x="0" y="225648"/>
                  <a:pt x="225648" y="0"/>
                  <a:pt x="504000" y="0"/>
                </a:cubicBezTo>
                <a:close/>
              </a:path>
            </a:pathLst>
          </a:custGeom>
          <a:ln w="38100">
            <a:solidFill>
              <a:srgbClr val="F15F46">
                <a:alpha val="50000"/>
              </a:srgbClr>
            </a:solidFill>
          </a:ln>
        </p:spPr>
      </p:pic>
      <p:pic>
        <p:nvPicPr>
          <p:cNvPr id="174" name="PA_图片 173"/>
          <p:cNvPicPr>
            <a:picLocks noChangeAspect="1"/>
          </p:cNvPicPr>
          <p:nvPr>
            <p:custDataLst>
              <p:tags r:id="rId2"/>
            </p:custDataLst>
          </p:nvPr>
        </p:nvPicPr>
        <p:blipFill rotWithShape="1">
          <a:blip r:embed="rId18"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2294460" y="4396315"/>
            <a:ext cx="1003632" cy="1008000"/>
          </a:xfrm>
          <a:custGeom>
            <a:avLst/>
            <a:gdLst>
              <a:gd name="connsiteX0" fmla="*/ 504000 w 1003632"/>
              <a:gd name="connsiteY0" fmla="*/ 0 h 1008000"/>
              <a:gd name="connsiteX1" fmla="*/ 997761 w 1003632"/>
              <a:gd name="connsiteY1" fmla="*/ 402427 h 1008000"/>
              <a:gd name="connsiteX2" fmla="*/ 1003632 w 1003632"/>
              <a:gd name="connsiteY2" fmla="*/ 460670 h 1008000"/>
              <a:gd name="connsiteX3" fmla="*/ 1003632 w 1003632"/>
              <a:gd name="connsiteY3" fmla="*/ 547330 h 1008000"/>
              <a:gd name="connsiteX4" fmla="*/ 997761 w 1003632"/>
              <a:gd name="connsiteY4" fmla="*/ 605574 h 1008000"/>
              <a:gd name="connsiteX5" fmla="*/ 504000 w 1003632"/>
              <a:gd name="connsiteY5" fmla="*/ 1008000 h 1008000"/>
              <a:gd name="connsiteX6" fmla="*/ 0 w 1003632"/>
              <a:gd name="connsiteY6" fmla="*/ 504000 h 1008000"/>
              <a:gd name="connsiteX7" fmla="*/ 504000 w 1003632"/>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632" h="1008000">
                <a:moveTo>
                  <a:pt x="504000" y="0"/>
                </a:moveTo>
                <a:cubicBezTo>
                  <a:pt x="747558" y="0"/>
                  <a:pt x="950765" y="172762"/>
                  <a:pt x="997761" y="402427"/>
                </a:cubicBezTo>
                <a:lnTo>
                  <a:pt x="1003632" y="460670"/>
                </a:lnTo>
                <a:lnTo>
                  <a:pt x="1003632" y="54733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38100">
            <a:solidFill>
              <a:srgbClr val="53CEB5">
                <a:alpha val="50000"/>
              </a:srgbClr>
            </a:solidFill>
          </a:ln>
        </p:spPr>
      </p:pic>
      <p:pic>
        <p:nvPicPr>
          <p:cNvPr id="172" name="PA_图片 171"/>
          <p:cNvPicPr>
            <a:picLocks noChangeAspect="1"/>
          </p:cNvPicPr>
          <p:nvPr>
            <p:custDataLst>
              <p:tags r:id="rId3"/>
            </p:custDataLst>
          </p:nvPr>
        </p:nvPicPr>
        <p:blipFill rotWithShape="1">
          <a:blip r:embed="rId19"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645483"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FBB709">
                <a:alpha val="50000"/>
              </a:srgbClr>
            </a:solidFill>
          </a:ln>
        </p:spPr>
      </p:pic>
      <p:pic>
        <p:nvPicPr>
          <p:cNvPr id="175" name="PA_图片 174"/>
          <p:cNvPicPr>
            <a:picLocks noChangeAspect="1"/>
          </p:cNvPicPr>
          <p:nvPr>
            <p:custDataLst>
              <p:tags r:id="rId4"/>
            </p:custDataLst>
          </p:nvPr>
        </p:nvPicPr>
        <p:blipFill rotWithShape="1">
          <a:blip r:embed="rId20" cstate="screen">
            <a:extLst>
              <a:ext uri="{BEBA8EAE-BF5A-486C-A8C5-ECC9F3942E4B}">
                <a14:imgProps xmlns:a14="http://schemas.microsoft.com/office/drawing/2010/main">
                  <a14:imgLayer>
                    <a14:imgEffect>
                      <a14:colorTemperature colorTemp="8000"/>
                    </a14:imgEffect>
                  </a14:imgLayer>
                </a14:imgProps>
              </a:ext>
              <a:ext uri="{28A0092B-C50C-407E-A947-70E740481C1C}">
                <a14:useLocalDpi xmlns:a14="http://schemas.microsoft.com/office/drawing/2010/main"/>
              </a:ext>
            </a:extLst>
          </a:blip>
          <a:srcRect/>
          <a:stretch>
            <a:fillRect/>
          </a:stretch>
        </p:blipFill>
        <p:spPr>
          <a:xfrm>
            <a:off x="3943437"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00ACDE">
                <a:alpha val="50000"/>
              </a:srgbClr>
            </a:solidFill>
          </a:ln>
        </p:spPr>
      </p:pic>
      <p:pic>
        <p:nvPicPr>
          <p:cNvPr id="179" name="PA_图片 178"/>
          <p:cNvPicPr>
            <a:picLocks noChangeAspect="1"/>
          </p:cNvPicPr>
          <p:nvPr>
            <p:custDataLst>
              <p:tags r:id="rId5"/>
            </p:custDataLst>
          </p:nvPr>
        </p:nvPicPr>
        <p:blipFill rotWithShape="1">
          <a:blip r:embed="rId21"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10541842" y="4396315"/>
            <a:ext cx="1008000" cy="1003502"/>
          </a:xfrm>
          <a:custGeom>
            <a:avLst/>
            <a:gdLst>
              <a:gd name="connsiteX0" fmla="*/ 504000 w 1008000"/>
              <a:gd name="connsiteY0" fmla="*/ 0 h 1003502"/>
              <a:gd name="connsiteX1" fmla="*/ 1008000 w 1008000"/>
              <a:gd name="connsiteY1" fmla="*/ 504000 h 1003502"/>
              <a:gd name="connsiteX2" fmla="*/ 605574 w 1008000"/>
              <a:gd name="connsiteY2" fmla="*/ 997761 h 1003502"/>
              <a:gd name="connsiteX3" fmla="*/ 548619 w 1008000"/>
              <a:gd name="connsiteY3" fmla="*/ 1003502 h 1003502"/>
              <a:gd name="connsiteX4" fmla="*/ 459381 w 1008000"/>
              <a:gd name="connsiteY4" fmla="*/ 1003502 h 1003502"/>
              <a:gd name="connsiteX5" fmla="*/ 402426 w 1008000"/>
              <a:gd name="connsiteY5" fmla="*/ 997761 h 1003502"/>
              <a:gd name="connsiteX6" fmla="*/ 0 w 1008000"/>
              <a:gd name="connsiteY6" fmla="*/ 504000 h 1003502"/>
              <a:gd name="connsiteX7" fmla="*/ 504000 w 1008000"/>
              <a:gd name="connsiteY7" fmla="*/ 0 h 100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000" h="1003502">
                <a:moveTo>
                  <a:pt x="504000" y="0"/>
                </a:moveTo>
                <a:cubicBezTo>
                  <a:pt x="782352" y="0"/>
                  <a:pt x="1008000" y="225648"/>
                  <a:pt x="1008000" y="504000"/>
                </a:cubicBezTo>
                <a:cubicBezTo>
                  <a:pt x="1008000" y="747558"/>
                  <a:pt x="835238" y="950765"/>
                  <a:pt x="605574" y="997761"/>
                </a:cubicBezTo>
                <a:lnTo>
                  <a:pt x="548619" y="1003502"/>
                </a:lnTo>
                <a:lnTo>
                  <a:pt x="459381" y="1003502"/>
                </a:lnTo>
                <a:lnTo>
                  <a:pt x="402426" y="997761"/>
                </a:lnTo>
                <a:cubicBezTo>
                  <a:pt x="172762" y="950765"/>
                  <a:pt x="0" y="747558"/>
                  <a:pt x="0" y="504000"/>
                </a:cubicBezTo>
                <a:cubicBezTo>
                  <a:pt x="0" y="225648"/>
                  <a:pt x="225648" y="0"/>
                  <a:pt x="504000" y="0"/>
                </a:cubicBezTo>
                <a:close/>
              </a:path>
            </a:pathLst>
          </a:custGeom>
          <a:ln w="38100">
            <a:solidFill>
              <a:srgbClr val="7190C9">
                <a:alpha val="50000"/>
              </a:srgbClr>
            </a:solidFill>
          </a:ln>
        </p:spPr>
      </p:pic>
      <p:pic>
        <p:nvPicPr>
          <p:cNvPr id="171" name="图片 170"/>
          <p:cNvPicPr>
            <a:picLocks noChangeAspect="1"/>
          </p:cNvPicPr>
          <p:nvPr/>
        </p:nvPicPr>
        <p:blipFill rotWithShape="1">
          <a:blip r:embed="rId22" cstate="screen">
            <a:extLst>
              <a:ext uri="{28A0092B-C50C-407E-A947-70E740481C1C}">
                <a14:useLocalDpi xmlns:a14="http://schemas.microsoft.com/office/drawing/2010/main"/>
              </a:ext>
            </a:extLst>
          </a:blip>
          <a:srcRect/>
          <a:stretch>
            <a:fillRect/>
          </a:stretch>
        </p:blipFill>
        <p:spPr>
          <a:xfrm>
            <a:off x="5467822" y="2646983"/>
            <a:ext cx="1260000" cy="126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chemeClr val="bg1">
                <a:lumMod val="75000"/>
                <a:alpha val="50000"/>
              </a:schemeClr>
            </a:solidFill>
          </a:ln>
        </p:spPr>
      </p:pic>
      <p:pic>
        <p:nvPicPr>
          <p:cNvPr id="178" name="PA_图片 177"/>
          <p:cNvPicPr>
            <a:picLocks noChangeAspect="1"/>
          </p:cNvPicPr>
          <p:nvPr>
            <p:custDataLst>
              <p:tags r:id="rId6"/>
            </p:custDataLst>
          </p:nvPr>
        </p:nvPicPr>
        <p:blipFill rotWithShape="1">
          <a:blip r:embed="rId23"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8890368" y="439631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38100">
            <a:solidFill>
              <a:srgbClr val="E81479">
                <a:alpha val="50000"/>
              </a:srgbClr>
            </a:solidFill>
          </a:ln>
        </p:spPr>
      </p:pic>
      <p:pic>
        <p:nvPicPr>
          <p:cNvPr id="170" name="图片 169"/>
          <p:cNvPicPr>
            <a:picLocks noChangeAspect="1"/>
          </p:cNvPicPr>
          <p:nvPr/>
        </p:nvPicPr>
        <p:blipFill rotWithShape="1">
          <a:blip r:embed="rId24" cstate="screen">
            <a:extLst>
              <a:ext uri="{28A0092B-C50C-407E-A947-70E740481C1C}">
                <a14:useLocalDpi xmlns:a14="http://schemas.microsoft.com/office/drawing/2010/main"/>
              </a:ext>
            </a:extLst>
          </a:blip>
          <a:srcRect/>
          <a:stretch>
            <a:fillRect/>
          </a:stretch>
        </p:blipFill>
        <p:spPr>
          <a:xfrm>
            <a:off x="5466000" y="1211319"/>
            <a:ext cx="1260000" cy="1260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chemeClr val="bg1">
                <a:lumMod val="75000"/>
                <a:alpha val="50000"/>
              </a:schemeClr>
            </a:solidFill>
          </a:ln>
        </p:spPr>
      </p:pic>
      <p:pic>
        <p:nvPicPr>
          <p:cNvPr id="177" name="PA_图片 176"/>
          <p:cNvPicPr>
            <a:picLocks noChangeAspect="1"/>
          </p:cNvPicPr>
          <p:nvPr>
            <p:custDataLst>
              <p:tags r:id="rId7"/>
            </p:custDataLst>
          </p:nvPr>
        </p:nvPicPr>
        <p:blipFill rotWithShape="1">
          <a:blip r:embed="rId25"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241392" y="4396315"/>
            <a:ext cx="1005503" cy="1008000"/>
          </a:xfrm>
          <a:custGeom>
            <a:avLst/>
            <a:gdLst>
              <a:gd name="connsiteX0" fmla="*/ 504000 w 1005503"/>
              <a:gd name="connsiteY0" fmla="*/ 0 h 1008000"/>
              <a:gd name="connsiteX1" fmla="*/ 997761 w 1005503"/>
              <a:gd name="connsiteY1" fmla="*/ 402427 h 1008000"/>
              <a:gd name="connsiteX2" fmla="*/ 1005503 w 1005503"/>
              <a:gd name="connsiteY2" fmla="*/ 479231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1"/>
                </a:lnTo>
                <a:lnTo>
                  <a:pt x="1005503" y="52877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38100">
            <a:solidFill>
              <a:srgbClr val="7ED13B">
                <a:alpha val="50000"/>
              </a:srgbClr>
            </a:solidFill>
          </a:ln>
        </p:spPr>
      </p:pic>
      <p:grpSp>
        <p:nvGrpSpPr>
          <p:cNvPr id="2" name="组合 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3" name="椭圆 2"/>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7" y="386660"/>
              <a:ext cx="3273619"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成员简介</a:t>
              </a:r>
            </a:p>
          </p:txBody>
        </p:sp>
        <p:cxnSp>
          <p:nvCxnSpPr>
            <p:cNvPr id="5" name="直接连接符 4"/>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60"/>
          <p:cNvCxnSpPr/>
          <p:nvPr/>
        </p:nvCxnSpPr>
        <p:spPr>
          <a:xfrm>
            <a:off x="1141202" y="4160306"/>
            <a:ext cx="9900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8" name="PA_椭圆 63"/>
          <p:cNvSpPr>
            <a:spLocks noChangeAspect="1"/>
          </p:cNvSpPr>
          <p:nvPr>
            <p:custDataLst>
              <p:tags r:id="rId8"/>
            </p:custDataLst>
          </p:nvPr>
        </p:nvSpPr>
        <p:spPr bwMode="auto">
          <a:xfrm>
            <a:off x="1095483" y="4120397"/>
            <a:ext cx="108000" cy="108000"/>
          </a:xfrm>
          <a:prstGeom prst="ellipse">
            <a:avLst/>
          </a:prstGeom>
          <a:solidFill>
            <a:srgbClr val="FBB70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3" name="PA_椭圆 63"/>
          <p:cNvSpPr>
            <a:spLocks noChangeAspect="1"/>
          </p:cNvSpPr>
          <p:nvPr>
            <p:custDataLst>
              <p:tags r:id="rId9"/>
            </p:custDataLst>
          </p:nvPr>
        </p:nvSpPr>
        <p:spPr bwMode="auto">
          <a:xfrm>
            <a:off x="2744460" y="4120397"/>
            <a:ext cx="108000" cy="108000"/>
          </a:xfrm>
          <a:prstGeom prst="ellipse">
            <a:avLst/>
          </a:prstGeom>
          <a:solidFill>
            <a:srgbClr val="53CEB5"/>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5" name="PA_椭圆 63"/>
          <p:cNvSpPr>
            <a:spLocks noChangeAspect="1"/>
          </p:cNvSpPr>
          <p:nvPr>
            <p:custDataLst>
              <p:tags r:id="rId10"/>
            </p:custDataLst>
          </p:nvPr>
        </p:nvSpPr>
        <p:spPr bwMode="auto">
          <a:xfrm>
            <a:off x="4393437" y="4120397"/>
            <a:ext cx="108000" cy="108000"/>
          </a:xfrm>
          <a:prstGeom prst="ellipse">
            <a:avLst/>
          </a:prstGeom>
          <a:solidFill>
            <a:srgbClr val="00ACDE"/>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7" name="PA_椭圆 63"/>
          <p:cNvSpPr>
            <a:spLocks noChangeAspect="1"/>
          </p:cNvSpPr>
          <p:nvPr>
            <p:custDataLst>
              <p:tags r:id="rId11"/>
            </p:custDataLst>
          </p:nvPr>
        </p:nvSpPr>
        <p:spPr bwMode="auto">
          <a:xfrm>
            <a:off x="6042414" y="4120397"/>
            <a:ext cx="108000" cy="108000"/>
          </a:xfrm>
          <a:prstGeom prst="ellipse">
            <a:avLst/>
          </a:prstGeom>
          <a:solidFill>
            <a:srgbClr val="F15F46"/>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29" name="PA_椭圆 63"/>
          <p:cNvSpPr>
            <a:spLocks noChangeAspect="1"/>
          </p:cNvSpPr>
          <p:nvPr>
            <p:custDataLst>
              <p:tags r:id="rId12"/>
            </p:custDataLst>
          </p:nvPr>
        </p:nvSpPr>
        <p:spPr bwMode="auto">
          <a:xfrm>
            <a:off x="7691391" y="4120397"/>
            <a:ext cx="108000" cy="108000"/>
          </a:xfrm>
          <a:prstGeom prst="ellipse">
            <a:avLst/>
          </a:prstGeom>
          <a:solidFill>
            <a:srgbClr val="7ED13B"/>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31" name="PA_椭圆 63"/>
          <p:cNvSpPr>
            <a:spLocks noChangeAspect="1"/>
          </p:cNvSpPr>
          <p:nvPr>
            <p:custDataLst>
              <p:tags r:id="rId13"/>
            </p:custDataLst>
          </p:nvPr>
        </p:nvSpPr>
        <p:spPr bwMode="auto">
          <a:xfrm>
            <a:off x="9340368" y="4120397"/>
            <a:ext cx="108000" cy="108000"/>
          </a:xfrm>
          <a:prstGeom prst="ellipse">
            <a:avLst/>
          </a:prstGeom>
          <a:solidFill>
            <a:srgbClr val="E8147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sp>
        <p:nvSpPr>
          <p:cNvPr id="133" name="PA_椭圆 63"/>
          <p:cNvSpPr>
            <a:spLocks noChangeAspect="1"/>
          </p:cNvSpPr>
          <p:nvPr>
            <p:custDataLst>
              <p:tags r:id="rId14"/>
            </p:custDataLst>
          </p:nvPr>
        </p:nvSpPr>
        <p:spPr bwMode="auto">
          <a:xfrm>
            <a:off x="10991842" y="4120397"/>
            <a:ext cx="108000" cy="108000"/>
          </a:xfrm>
          <a:prstGeom prst="ellipse">
            <a:avLst/>
          </a:prstGeom>
          <a:solidFill>
            <a:srgbClr val="7190C9"/>
          </a:solidFill>
          <a:ln>
            <a:noFill/>
          </a:ln>
        </p:spPr>
        <p:txBody>
          <a:bodyPr vert="horz" wrap="square" lIns="91440" tIns="45720" rIns="91440" bIns="45720" numCol="1" rtlCol="0" anchor="ctr" anchorCtr="0" compatLnSpc="1">
            <a:prstTxWarp prst="textArchDown">
              <a:avLst/>
            </a:prstTxWarp>
          </a:bodyPr>
          <a:lstStyle/>
          <a:p>
            <a:pPr algn="ctr"/>
            <a:endParaRPr lang="en-US" dirty="0">
              <a:cs typeface="+mn-ea"/>
              <a:sym typeface="+mn-lt"/>
            </a:endParaRPr>
          </a:p>
        </p:txBody>
      </p:sp>
      <p:grpSp>
        <p:nvGrpSpPr>
          <p:cNvPr id="182" name="组合 181"/>
          <p:cNvGrpSpPr/>
          <p:nvPr/>
        </p:nvGrpSpPr>
        <p:grpSpPr>
          <a:xfrm>
            <a:off x="7267089" y="1411157"/>
            <a:ext cx="954107" cy="841279"/>
            <a:chOff x="7064633" y="1454699"/>
            <a:chExt cx="954107" cy="841279"/>
          </a:xfrm>
        </p:grpSpPr>
        <p:sp>
          <p:nvSpPr>
            <p:cNvPr id="180" name="文本框 179"/>
            <p:cNvSpPr txBox="1"/>
            <p:nvPr/>
          </p:nvSpPr>
          <p:spPr>
            <a:xfrm>
              <a:off x="7090281" y="1454699"/>
              <a:ext cx="902811"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圈长</a:t>
              </a:r>
            </a:p>
          </p:txBody>
        </p:sp>
        <p:sp>
          <p:nvSpPr>
            <p:cNvPr id="181" name="文本框 180"/>
            <p:cNvSpPr txBox="1"/>
            <p:nvPr/>
          </p:nvSpPr>
          <p:spPr>
            <a:xfrm>
              <a:off x="7064633" y="1895868"/>
              <a:ext cx="954107"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李某某</a:t>
              </a:r>
            </a:p>
          </p:txBody>
        </p:sp>
      </p:grpSp>
      <p:grpSp>
        <p:nvGrpSpPr>
          <p:cNvPr id="183" name="组合 182"/>
          <p:cNvGrpSpPr/>
          <p:nvPr/>
        </p:nvGrpSpPr>
        <p:grpSpPr>
          <a:xfrm>
            <a:off x="4024051" y="5587011"/>
            <a:ext cx="877163" cy="800150"/>
            <a:chOff x="7103105" y="1454699"/>
            <a:chExt cx="877163" cy="800150"/>
          </a:xfrm>
        </p:grpSpPr>
        <p:sp>
          <p:nvSpPr>
            <p:cNvPr id="184" name="文本框 183"/>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185" name="文本框 184"/>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黄某某</a:t>
              </a:r>
            </a:p>
          </p:txBody>
        </p:sp>
      </p:grpSp>
      <p:grpSp>
        <p:nvGrpSpPr>
          <p:cNvPr id="186" name="组合 185"/>
          <p:cNvGrpSpPr/>
          <p:nvPr/>
        </p:nvGrpSpPr>
        <p:grpSpPr>
          <a:xfrm>
            <a:off x="3673619" y="2837862"/>
            <a:ext cx="1261885" cy="869076"/>
            <a:chOff x="6910744" y="1454699"/>
            <a:chExt cx="1261885" cy="869076"/>
          </a:xfrm>
        </p:grpSpPr>
        <p:sp>
          <p:nvSpPr>
            <p:cNvPr id="187" name="文本框 186"/>
            <p:cNvSpPr txBox="1"/>
            <p:nvPr/>
          </p:nvSpPr>
          <p:spPr>
            <a:xfrm>
              <a:off x="6910744" y="1454699"/>
              <a:ext cx="1261885"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辅导员</a:t>
              </a:r>
            </a:p>
          </p:txBody>
        </p:sp>
        <p:sp>
          <p:nvSpPr>
            <p:cNvPr id="188" name="文本框 187"/>
            <p:cNvSpPr txBox="1"/>
            <p:nvPr/>
          </p:nvSpPr>
          <p:spPr>
            <a:xfrm>
              <a:off x="7064633" y="1923665"/>
              <a:ext cx="954107" cy="400110"/>
            </a:xfrm>
            <a:prstGeom prst="rect">
              <a:avLst/>
            </a:prstGeom>
            <a:noFill/>
          </p:spPr>
          <p:txBody>
            <a:bodyPr wrap="none" rtlCol="0">
              <a:spAutoFit/>
            </a:bodyPr>
            <a:lstStyle/>
            <a:p>
              <a:pPr algn="ctr"/>
              <a:r>
                <a:rPr lang="zh-CN" altLang="en-US" sz="2000" dirty="0">
                  <a:solidFill>
                    <a:schemeClr val="tx1">
                      <a:lumMod val="65000"/>
                      <a:lumOff val="35000"/>
                    </a:schemeClr>
                  </a:solidFill>
                  <a:cs typeface="+mn-ea"/>
                  <a:sym typeface="+mn-lt"/>
                </a:rPr>
                <a:t>张某某</a:t>
              </a:r>
            </a:p>
          </p:txBody>
        </p:sp>
      </p:grpSp>
      <p:grpSp>
        <p:nvGrpSpPr>
          <p:cNvPr id="196" name="组合 195"/>
          <p:cNvGrpSpPr/>
          <p:nvPr/>
        </p:nvGrpSpPr>
        <p:grpSpPr>
          <a:xfrm>
            <a:off x="2357695" y="5587011"/>
            <a:ext cx="877163" cy="800150"/>
            <a:chOff x="7103105" y="1454699"/>
            <a:chExt cx="877163" cy="800150"/>
          </a:xfrm>
        </p:grpSpPr>
        <p:sp>
          <p:nvSpPr>
            <p:cNvPr id="197" name="文本框 196"/>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198" name="文本框 197"/>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李某某</a:t>
              </a:r>
            </a:p>
          </p:txBody>
        </p:sp>
      </p:grpSp>
      <p:grpSp>
        <p:nvGrpSpPr>
          <p:cNvPr id="199" name="组合 198"/>
          <p:cNvGrpSpPr/>
          <p:nvPr/>
        </p:nvGrpSpPr>
        <p:grpSpPr>
          <a:xfrm>
            <a:off x="710901" y="5587011"/>
            <a:ext cx="877163" cy="800150"/>
            <a:chOff x="7103105" y="1454699"/>
            <a:chExt cx="877163" cy="800150"/>
          </a:xfrm>
        </p:grpSpPr>
        <p:sp>
          <p:nvSpPr>
            <p:cNvPr id="200" name="文本框 199"/>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1" name="文本框 200"/>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王某某</a:t>
              </a:r>
            </a:p>
          </p:txBody>
        </p:sp>
      </p:grpSp>
      <p:grpSp>
        <p:nvGrpSpPr>
          <p:cNvPr id="202" name="组合 201"/>
          <p:cNvGrpSpPr/>
          <p:nvPr/>
        </p:nvGrpSpPr>
        <p:grpSpPr>
          <a:xfrm>
            <a:off x="5652620" y="5587011"/>
            <a:ext cx="877163" cy="800150"/>
            <a:chOff x="7103105" y="1454699"/>
            <a:chExt cx="877163" cy="800150"/>
          </a:xfrm>
        </p:grpSpPr>
        <p:sp>
          <p:nvSpPr>
            <p:cNvPr id="203" name="文本框 202"/>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4" name="文本框 203"/>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陈某某</a:t>
              </a:r>
            </a:p>
          </p:txBody>
        </p:sp>
      </p:grpSp>
      <p:grpSp>
        <p:nvGrpSpPr>
          <p:cNvPr id="205" name="组合 204"/>
          <p:cNvGrpSpPr/>
          <p:nvPr/>
        </p:nvGrpSpPr>
        <p:grpSpPr>
          <a:xfrm>
            <a:off x="7305562" y="5587011"/>
            <a:ext cx="877163" cy="800150"/>
            <a:chOff x="7103105" y="1454699"/>
            <a:chExt cx="877163" cy="800150"/>
          </a:xfrm>
        </p:grpSpPr>
        <p:sp>
          <p:nvSpPr>
            <p:cNvPr id="206" name="文本框 205"/>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07" name="文本框 206"/>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吴某某</a:t>
              </a:r>
            </a:p>
          </p:txBody>
        </p:sp>
      </p:grpSp>
      <p:grpSp>
        <p:nvGrpSpPr>
          <p:cNvPr id="208" name="组合 207"/>
          <p:cNvGrpSpPr/>
          <p:nvPr/>
        </p:nvGrpSpPr>
        <p:grpSpPr>
          <a:xfrm>
            <a:off x="8955786" y="5587011"/>
            <a:ext cx="877163" cy="800150"/>
            <a:chOff x="7103105" y="1454699"/>
            <a:chExt cx="877163" cy="800150"/>
          </a:xfrm>
        </p:grpSpPr>
        <p:sp>
          <p:nvSpPr>
            <p:cNvPr id="209" name="文本框 208"/>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10" name="文本框 209"/>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胡某某</a:t>
              </a:r>
            </a:p>
          </p:txBody>
        </p:sp>
      </p:grpSp>
      <p:grpSp>
        <p:nvGrpSpPr>
          <p:cNvPr id="211" name="组合 210"/>
          <p:cNvGrpSpPr/>
          <p:nvPr/>
        </p:nvGrpSpPr>
        <p:grpSpPr>
          <a:xfrm>
            <a:off x="10602620" y="5587011"/>
            <a:ext cx="877163" cy="800150"/>
            <a:chOff x="7103105" y="1454699"/>
            <a:chExt cx="877163" cy="800150"/>
          </a:xfrm>
        </p:grpSpPr>
        <p:sp>
          <p:nvSpPr>
            <p:cNvPr id="212" name="文本框 211"/>
            <p:cNvSpPr txBox="1"/>
            <p:nvPr/>
          </p:nvSpPr>
          <p:spPr>
            <a:xfrm>
              <a:off x="7141577" y="1454699"/>
              <a:ext cx="800219" cy="461665"/>
            </a:xfrm>
            <a:prstGeom prst="rect">
              <a:avLst/>
            </a:prstGeom>
            <a:noFill/>
          </p:spPr>
          <p:txBody>
            <a:bodyPr wrap="none" rtlCol="0">
              <a:spAutoFit/>
            </a:bodyPr>
            <a:lstStyle/>
            <a:p>
              <a:pPr algn="ctr"/>
              <a:r>
                <a:rPr lang="zh-CN" altLang="en-US" sz="2400" dirty="0">
                  <a:solidFill>
                    <a:schemeClr val="tx1">
                      <a:lumMod val="65000"/>
                      <a:lumOff val="35000"/>
                    </a:schemeClr>
                  </a:solidFill>
                  <a:cs typeface="+mn-ea"/>
                  <a:sym typeface="+mn-lt"/>
                </a:rPr>
                <a:t>圈员</a:t>
              </a:r>
            </a:p>
          </p:txBody>
        </p:sp>
        <p:sp>
          <p:nvSpPr>
            <p:cNvPr id="213" name="文本框 212"/>
            <p:cNvSpPr txBox="1"/>
            <p:nvPr/>
          </p:nvSpPr>
          <p:spPr>
            <a:xfrm>
              <a:off x="7103105" y="1885517"/>
              <a:ext cx="877163" cy="369332"/>
            </a:xfrm>
            <a:prstGeom prst="rect">
              <a:avLst/>
            </a:prstGeom>
            <a:noFill/>
          </p:spPr>
          <p:txBody>
            <a:bodyPr wrap="none" rtlCol="0">
              <a:spAutoFit/>
            </a:bodyPr>
            <a:lstStyle/>
            <a:p>
              <a:pPr algn="ctr"/>
              <a:r>
                <a:rPr lang="zh-CN" altLang="en-US" dirty="0">
                  <a:solidFill>
                    <a:schemeClr val="tx1">
                      <a:lumMod val="65000"/>
                      <a:lumOff val="35000"/>
                    </a:schemeClr>
                  </a:solidFill>
                  <a:cs typeface="+mn-ea"/>
                  <a:sym typeface="+mn-lt"/>
                </a:rPr>
                <a:t>余某某</a:t>
              </a:r>
            </a:p>
          </p:txBody>
        </p:sp>
      </p:grpSp>
      <p:sp>
        <p:nvSpPr>
          <p:cNvPr id="51" name="矩形 5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750"/>
                                        <p:tgtEl>
                                          <p:spTgt spid="170"/>
                                        </p:tgtEl>
                                      </p:cBhvr>
                                    </p:animEffect>
                                    <p:anim calcmode="lin" valueType="num">
                                      <p:cBhvr>
                                        <p:cTn id="8" dur="750" fill="hold"/>
                                        <p:tgtEl>
                                          <p:spTgt spid="170"/>
                                        </p:tgtEl>
                                        <p:attrNameLst>
                                          <p:attrName>ppt_x</p:attrName>
                                        </p:attrNameLst>
                                      </p:cBhvr>
                                      <p:tavLst>
                                        <p:tav tm="0">
                                          <p:val>
                                            <p:strVal val="#ppt_x"/>
                                          </p:val>
                                        </p:tav>
                                        <p:tav tm="100000">
                                          <p:val>
                                            <p:strVal val="#ppt_x"/>
                                          </p:val>
                                        </p:tav>
                                      </p:tavLst>
                                    </p:anim>
                                    <p:anim calcmode="lin" valueType="num">
                                      <p:cBhvr>
                                        <p:cTn id="9" dur="750" fill="hold"/>
                                        <p:tgtEl>
                                          <p:spTgt spid="17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750"/>
                                        <p:tgtEl>
                                          <p:spTgt spid="171"/>
                                        </p:tgtEl>
                                      </p:cBhvr>
                                    </p:animEffect>
                                    <p:anim calcmode="lin" valueType="num">
                                      <p:cBhvr>
                                        <p:cTn id="13" dur="750" fill="hold"/>
                                        <p:tgtEl>
                                          <p:spTgt spid="171"/>
                                        </p:tgtEl>
                                        <p:attrNameLst>
                                          <p:attrName>ppt_x</p:attrName>
                                        </p:attrNameLst>
                                      </p:cBhvr>
                                      <p:tavLst>
                                        <p:tav tm="0">
                                          <p:val>
                                            <p:strVal val="#ppt_x"/>
                                          </p:val>
                                        </p:tav>
                                        <p:tav tm="100000">
                                          <p:val>
                                            <p:strVal val="#ppt_x"/>
                                          </p:val>
                                        </p:tav>
                                      </p:tavLst>
                                    </p:anim>
                                    <p:anim calcmode="lin" valueType="num">
                                      <p:cBhvr>
                                        <p:cTn id="14" dur="750" fill="hold"/>
                                        <p:tgtEl>
                                          <p:spTgt spid="171"/>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182"/>
                                        </p:tgtEl>
                                        <p:attrNameLst>
                                          <p:attrName>style.visibility</p:attrName>
                                        </p:attrNameLst>
                                      </p:cBhvr>
                                      <p:to>
                                        <p:strVal val="visible"/>
                                      </p:to>
                                    </p:set>
                                    <p:anim calcmode="lin" valueType="num">
                                      <p:cBhvr>
                                        <p:cTn id="17" dur="500" fill="hold"/>
                                        <p:tgtEl>
                                          <p:spTgt spid="182"/>
                                        </p:tgtEl>
                                        <p:attrNameLst>
                                          <p:attrName>ppt_w</p:attrName>
                                        </p:attrNameLst>
                                      </p:cBhvr>
                                      <p:tavLst>
                                        <p:tav tm="0">
                                          <p:val>
                                            <p:fltVal val="0"/>
                                          </p:val>
                                        </p:tav>
                                        <p:tav tm="100000">
                                          <p:val>
                                            <p:strVal val="#ppt_w"/>
                                          </p:val>
                                        </p:tav>
                                      </p:tavLst>
                                    </p:anim>
                                    <p:anim calcmode="lin" valueType="num">
                                      <p:cBhvr>
                                        <p:cTn id="18" dur="500" fill="hold"/>
                                        <p:tgtEl>
                                          <p:spTgt spid="182"/>
                                        </p:tgtEl>
                                        <p:attrNameLst>
                                          <p:attrName>ppt_h</p:attrName>
                                        </p:attrNameLst>
                                      </p:cBhvr>
                                      <p:tavLst>
                                        <p:tav tm="0">
                                          <p:val>
                                            <p:fltVal val="0"/>
                                          </p:val>
                                        </p:tav>
                                        <p:tav tm="100000">
                                          <p:val>
                                            <p:strVal val="#ppt_h"/>
                                          </p:val>
                                        </p:tav>
                                      </p:tavLst>
                                    </p:anim>
                                    <p:animEffect transition="in" filter="fade">
                                      <p:cBhvr>
                                        <p:cTn id="19" dur="500"/>
                                        <p:tgtEl>
                                          <p:spTgt spid="182"/>
                                        </p:tgtEl>
                                      </p:cBhvr>
                                    </p:animEffect>
                                  </p:childTnLst>
                                </p:cTn>
                              </p:par>
                              <p:par>
                                <p:cTn id="20" presetID="53" presetClass="entr" presetSubtype="16" fill="hold" nodeType="withEffect">
                                  <p:stCondLst>
                                    <p:cond delay="500"/>
                                  </p:stCondLst>
                                  <p:childTnLst>
                                    <p:set>
                                      <p:cBhvr>
                                        <p:cTn id="21" dur="1" fill="hold">
                                          <p:stCondLst>
                                            <p:cond delay="0"/>
                                          </p:stCondLst>
                                        </p:cTn>
                                        <p:tgtEl>
                                          <p:spTgt spid="186"/>
                                        </p:tgtEl>
                                        <p:attrNameLst>
                                          <p:attrName>style.visibility</p:attrName>
                                        </p:attrNameLst>
                                      </p:cBhvr>
                                      <p:to>
                                        <p:strVal val="visible"/>
                                      </p:to>
                                    </p:set>
                                    <p:anim calcmode="lin" valueType="num">
                                      <p:cBhvr>
                                        <p:cTn id="22" dur="500" fill="hold"/>
                                        <p:tgtEl>
                                          <p:spTgt spid="186"/>
                                        </p:tgtEl>
                                        <p:attrNameLst>
                                          <p:attrName>ppt_w</p:attrName>
                                        </p:attrNameLst>
                                      </p:cBhvr>
                                      <p:tavLst>
                                        <p:tav tm="0">
                                          <p:val>
                                            <p:fltVal val="0"/>
                                          </p:val>
                                        </p:tav>
                                        <p:tav tm="100000">
                                          <p:val>
                                            <p:strVal val="#ppt_w"/>
                                          </p:val>
                                        </p:tav>
                                      </p:tavLst>
                                    </p:anim>
                                    <p:anim calcmode="lin" valueType="num">
                                      <p:cBhvr>
                                        <p:cTn id="23" dur="500" fill="hold"/>
                                        <p:tgtEl>
                                          <p:spTgt spid="186"/>
                                        </p:tgtEl>
                                        <p:attrNameLst>
                                          <p:attrName>ppt_h</p:attrName>
                                        </p:attrNameLst>
                                      </p:cBhvr>
                                      <p:tavLst>
                                        <p:tav tm="0">
                                          <p:val>
                                            <p:fltVal val="0"/>
                                          </p:val>
                                        </p:tav>
                                        <p:tav tm="100000">
                                          <p:val>
                                            <p:strVal val="#ppt_h"/>
                                          </p:val>
                                        </p:tav>
                                      </p:tavLst>
                                    </p:anim>
                                    <p:animEffect transition="in" filter="fade">
                                      <p:cBhvr>
                                        <p:cTn id="24" dur="500"/>
                                        <p:tgtEl>
                                          <p:spTgt spid="186"/>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barn(outVertical)">
                                      <p:cBhvr>
                                        <p:cTn id="28" dur="1000"/>
                                        <p:tgtEl>
                                          <p:spTgt spid="87"/>
                                        </p:tgtEl>
                                      </p:cBhvr>
                                    </p:animEffect>
                                  </p:childTnLst>
                                </p:cTn>
                              </p:par>
                              <p:par>
                                <p:cTn id="29" presetID="42" presetClass="entr" presetSubtype="0" fill="hold" grpId="0" nodeType="withEffect">
                                  <p:stCondLst>
                                    <p:cond delay="50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anim calcmode="lin" valueType="num">
                                      <p:cBhvr>
                                        <p:cTn id="32" dur="500" fill="hold"/>
                                        <p:tgtEl>
                                          <p:spTgt spid="88"/>
                                        </p:tgtEl>
                                        <p:attrNameLst>
                                          <p:attrName>ppt_x</p:attrName>
                                        </p:attrNameLst>
                                      </p:cBhvr>
                                      <p:tavLst>
                                        <p:tav tm="0">
                                          <p:val>
                                            <p:strVal val="#ppt_x"/>
                                          </p:val>
                                        </p:tav>
                                        <p:tav tm="100000">
                                          <p:val>
                                            <p:strVal val="#ppt_x"/>
                                          </p:val>
                                        </p:tav>
                                      </p:tavLst>
                                    </p:anim>
                                    <p:anim calcmode="lin" valueType="num">
                                      <p:cBhvr>
                                        <p:cTn id="33" dur="500" fill="hold"/>
                                        <p:tgtEl>
                                          <p:spTgt spid="8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600"/>
                                  </p:stCondLst>
                                  <p:childTnLst>
                                    <p:set>
                                      <p:cBhvr>
                                        <p:cTn id="35" dur="1" fill="hold">
                                          <p:stCondLst>
                                            <p:cond delay="0"/>
                                          </p:stCondLst>
                                        </p:cTn>
                                        <p:tgtEl>
                                          <p:spTgt spid="123"/>
                                        </p:tgtEl>
                                        <p:attrNameLst>
                                          <p:attrName>style.visibility</p:attrName>
                                        </p:attrNameLst>
                                      </p:cBhvr>
                                      <p:to>
                                        <p:strVal val="visible"/>
                                      </p:to>
                                    </p:set>
                                    <p:animEffect transition="in" filter="fade">
                                      <p:cBhvr>
                                        <p:cTn id="36" dur="500"/>
                                        <p:tgtEl>
                                          <p:spTgt spid="123"/>
                                        </p:tgtEl>
                                      </p:cBhvr>
                                    </p:animEffect>
                                    <p:anim calcmode="lin" valueType="num">
                                      <p:cBhvr>
                                        <p:cTn id="37" dur="500" fill="hold"/>
                                        <p:tgtEl>
                                          <p:spTgt spid="123"/>
                                        </p:tgtEl>
                                        <p:attrNameLst>
                                          <p:attrName>ppt_x</p:attrName>
                                        </p:attrNameLst>
                                      </p:cBhvr>
                                      <p:tavLst>
                                        <p:tav tm="0">
                                          <p:val>
                                            <p:strVal val="#ppt_x"/>
                                          </p:val>
                                        </p:tav>
                                        <p:tav tm="100000">
                                          <p:val>
                                            <p:strVal val="#ppt_x"/>
                                          </p:val>
                                        </p:tav>
                                      </p:tavLst>
                                    </p:anim>
                                    <p:anim calcmode="lin" valueType="num">
                                      <p:cBhvr>
                                        <p:cTn id="38" dur="500" fill="hold"/>
                                        <p:tgtEl>
                                          <p:spTgt spid="12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700"/>
                                  </p:stCondLst>
                                  <p:childTnLst>
                                    <p:set>
                                      <p:cBhvr>
                                        <p:cTn id="40" dur="1" fill="hold">
                                          <p:stCondLst>
                                            <p:cond delay="0"/>
                                          </p:stCondLst>
                                        </p:cTn>
                                        <p:tgtEl>
                                          <p:spTgt spid="125"/>
                                        </p:tgtEl>
                                        <p:attrNameLst>
                                          <p:attrName>style.visibility</p:attrName>
                                        </p:attrNameLst>
                                      </p:cBhvr>
                                      <p:to>
                                        <p:strVal val="visible"/>
                                      </p:to>
                                    </p:set>
                                    <p:animEffect transition="in" filter="fade">
                                      <p:cBhvr>
                                        <p:cTn id="41" dur="500"/>
                                        <p:tgtEl>
                                          <p:spTgt spid="125"/>
                                        </p:tgtEl>
                                      </p:cBhvr>
                                    </p:animEffect>
                                    <p:anim calcmode="lin" valueType="num">
                                      <p:cBhvr>
                                        <p:cTn id="42" dur="500" fill="hold"/>
                                        <p:tgtEl>
                                          <p:spTgt spid="125"/>
                                        </p:tgtEl>
                                        <p:attrNameLst>
                                          <p:attrName>ppt_x</p:attrName>
                                        </p:attrNameLst>
                                      </p:cBhvr>
                                      <p:tavLst>
                                        <p:tav tm="0">
                                          <p:val>
                                            <p:strVal val="#ppt_x"/>
                                          </p:val>
                                        </p:tav>
                                        <p:tav tm="100000">
                                          <p:val>
                                            <p:strVal val="#ppt_x"/>
                                          </p:val>
                                        </p:tav>
                                      </p:tavLst>
                                    </p:anim>
                                    <p:anim calcmode="lin" valueType="num">
                                      <p:cBhvr>
                                        <p:cTn id="43" dur="500" fill="hold"/>
                                        <p:tgtEl>
                                          <p:spTgt spid="12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127"/>
                                        </p:tgtEl>
                                        <p:attrNameLst>
                                          <p:attrName>style.visibility</p:attrName>
                                        </p:attrNameLst>
                                      </p:cBhvr>
                                      <p:to>
                                        <p:strVal val="visible"/>
                                      </p:to>
                                    </p:set>
                                    <p:animEffect transition="in" filter="fade">
                                      <p:cBhvr>
                                        <p:cTn id="46" dur="500"/>
                                        <p:tgtEl>
                                          <p:spTgt spid="127"/>
                                        </p:tgtEl>
                                      </p:cBhvr>
                                    </p:animEffect>
                                    <p:anim calcmode="lin" valueType="num">
                                      <p:cBhvr>
                                        <p:cTn id="47" dur="500" fill="hold"/>
                                        <p:tgtEl>
                                          <p:spTgt spid="127"/>
                                        </p:tgtEl>
                                        <p:attrNameLst>
                                          <p:attrName>ppt_x</p:attrName>
                                        </p:attrNameLst>
                                      </p:cBhvr>
                                      <p:tavLst>
                                        <p:tav tm="0">
                                          <p:val>
                                            <p:strVal val="#ppt_x"/>
                                          </p:val>
                                        </p:tav>
                                        <p:tav tm="100000">
                                          <p:val>
                                            <p:strVal val="#ppt_x"/>
                                          </p:val>
                                        </p:tav>
                                      </p:tavLst>
                                    </p:anim>
                                    <p:anim calcmode="lin" valueType="num">
                                      <p:cBhvr>
                                        <p:cTn id="48" dur="500" fill="hold"/>
                                        <p:tgtEl>
                                          <p:spTgt spid="12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90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anim calcmode="lin" valueType="num">
                                      <p:cBhvr>
                                        <p:cTn id="52" dur="500" fill="hold"/>
                                        <p:tgtEl>
                                          <p:spTgt spid="129"/>
                                        </p:tgtEl>
                                        <p:attrNameLst>
                                          <p:attrName>ppt_x</p:attrName>
                                        </p:attrNameLst>
                                      </p:cBhvr>
                                      <p:tavLst>
                                        <p:tav tm="0">
                                          <p:val>
                                            <p:strVal val="#ppt_x"/>
                                          </p:val>
                                        </p:tav>
                                        <p:tav tm="100000">
                                          <p:val>
                                            <p:strVal val="#ppt_x"/>
                                          </p:val>
                                        </p:tav>
                                      </p:tavLst>
                                    </p:anim>
                                    <p:anim calcmode="lin" valueType="num">
                                      <p:cBhvr>
                                        <p:cTn id="53" dur="500" fill="hold"/>
                                        <p:tgtEl>
                                          <p:spTgt spid="1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000"/>
                                  </p:stCondLst>
                                  <p:childTnLst>
                                    <p:set>
                                      <p:cBhvr>
                                        <p:cTn id="55" dur="1" fill="hold">
                                          <p:stCondLst>
                                            <p:cond delay="0"/>
                                          </p:stCondLst>
                                        </p:cTn>
                                        <p:tgtEl>
                                          <p:spTgt spid="131"/>
                                        </p:tgtEl>
                                        <p:attrNameLst>
                                          <p:attrName>style.visibility</p:attrName>
                                        </p:attrNameLst>
                                      </p:cBhvr>
                                      <p:to>
                                        <p:strVal val="visible"/>
                                      </p:to>
                                    </p:set>
                                    <p:animEffect transition="in" filter="fade">
                                      <p:cBhvr>
                                        <p:cTn id="56" dur="500"/>
                                        <p:tgtEl>
                                          <p:spTgt spid="131"/>
                                        </p:tgtEl>
                                      </p:cBhvr>
                                    </p:animEffect>
                                    <p:anim calcmode="lin" valueType="num">
                                      <p:cBhvr>
                                        <p:cTn id="57" dur="500" fill="hold"/>
                                        <p:tgtEl>
                                          <p:spTgt spid="131"/>
                                        </p:tgtEl>
                                        <p:attrNameLst>
                                          <p:attrName>ppt_x</p:attrName>
                                        </p:attrNameLst>
                                      </p:cBhvr>
                                      <p:tavLst>
                                        <p:tav tm="0">
                                          <p:val>
                                            <p:strVal val="#ppt_x"/>
                                          </p:val>
                                        </p:tav>
                                        <p:tav tm="100000">
                                          <p:val>
                                            <p:strVal val="#ppt_x"/>
                                          </p:val>
                                        </p:tav>
                                      </p:tavLst>
                                    </p:anim>
                                    <p:anim calcmode="lin" valueType="num">
                                      <p:cBhvr>
                                        <p:cTn id="58" dur="500" fill="hold"/>
                                        <p:tgtEl>
                                          <p:spTgt spid="13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110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500"/>
                                        <p:tgtEl>
                                          <p:spTgt spid="133"/>
                                        </p:tgtEl>
                                      </p:cBhvr>
                                    </p:animEffect>
                                    <p:anim calcmode="lin" valueType="num">
                                      <p:cBhvr>
                                        <p:cTn id="62" dur="500" fill="hold"/>
                                        <p:tgtEl>
                                          <p:spTgt spid="133"/>
                                        </p:tgtEl>
                                        <p:attrNameLst>
                                          <p:attrName>ppt_x</p:attrName>
                                        </p:attrNameLst>
                                      </p:cBhvr>
                                      <p:tavLst>
                                        <p:tav tm="0">
                                          <p:val>
                                            <p:strVal val="#ppt_x"/>
                                          </p:val>
                                        </p:tav>
                                        <p:tav tm="100000">
                                          <p:val>
                                            <p:strVal val="#ppt_x"/>
                                          </p:val>
                                        </p:tav>
                                      </p:tavLst>
                                    </p:anim>
                                    <p:anim calcmode="lin" valueType="num">
                                      <p:cBhvr>
                                        <p:cTn id="63" dur="500" fill="hold"/>
                                        <p:tgtEl>
                                          <p:spTgt spid="133"/>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2" presetClass="entr" presetSubtype="4" fill="hold" nodeType="afterEffect">
                                  <p:stCondLst>
                                    <p:cond delay="0"/>
                                  </p:stCondLst>
                                  <p:childTnLst>
                                    <p:set>
                                      <p:cBhvr>
                                        <p:cTn id="66" dur="1" fill="hold">
                                          <p:stCondLst>
                                            <p:cond delay="0"/>
                                          </p:stCondLst>
                                        </p:cTn>
                                        <p:tgtEl>
                                          <p:spTgt spid="172"/>
                                        </p:tgtEl>
                                        <p:attrNameLst>
                                          <p:attrName>style.visibility</p:attrName>
                                        </p:attrNameLst>
                                      </p:cBhvr>
                                      <p:to>
                                        <p:strVal val="visible"/>
                                      </p:to>
                                    </p:set>
                                    <p:anim calcmode="lin" valueType="num">
                                      <p:cBhvr additive="base">
                                        <p:cTn id="67" dur="750" fill="hold"/>
                                        <p:tgtEl>
                                          <p:spTgt spid="172"/>
                                        </p:tgtEl>
                                        <p:attrNameLst>
                                          <p:attrName>ppt_x</p:attrName>
                                        </p:attrNameLst>
                                      </p:cBhvr>
                                      <p:tavLst>
                                        <p:tav tm="0">
                                          <p:val>
                                            <p:strVal val="#ppt_x"/>
                                          </p:val>
                                        </p:tav>
                                        <p:tav tm="100000">
                                          <p:val>
                                            <p:strVal val="#ppt_x"/>
                                          </p:val>
                                        </p:tav>
                                      </p:tavLst>
                                    </p:anim>
                                    <p:anim calcmode="lin" valueType="num">
                                      <p:cBhvr additive="base">
                                        <p:cTn id="68" dur="750" fill="hold"/>
                                        <p:tgtEl>
                                          <p:spTgt spid="17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100"/>
                                  </p:stCondLst>
                                  <p:childTnLst>
                                    <p:set>
                                      <p:cBhvr>
                                        <p:cTn id="70" dur="1" fill="hold">
                                          <p:stCondLst>
                                            <p:cond delay="0"/>
                                          </p:stCondLst>
                                        </p:cTn>
                                        <p:tgtEl>
                                          <p:spTgt spid="174"/>
                                        </p:tgtEl>
                                        <p:attrNameLst>
                                          <p:attrName>style.visibility</p:attrName>
                                        </p:attrNameLst>
                                      </p:cBhvr>
                                      <p:to>
                                        <p:strVal val="visible"/>
                                      </p:to>
                                    </p:set>
                                    <p:anim calcmode="lin" valueType="num">
                                      <p:cBhvr additive="base">
                                        <p:cTn id="71" dur="750" fill="hold"/>
                                        <p:tgtEl>
                                          <p:spTgt spid="174"/>
                                        </p:tgtEl>
                                        <p:attrNameLst>
                                          <p:attrName>ppt_x</p:attrName>
                                        </p:attrNameLst>
                                      </p:cBhvr>
                                      <p:tavLst>
                                        <p:tav tm="0">
                                          <p:val>
                                            <p:strVal val="#ppt_x"/>
                                          </p:val>
                                        </p:tav>
                                        <p:tav tm="100000">
                                          <p:val>
                                            <p:strVal val="#ppt_x"/>
                                          </p:val>
                                        </p:tav>
                                      </p:tavLst>
                                    </p:anim>
                                    <p:anim calcmode="lin" valueType="num">
                                      <p:cBhvr additive="base">
                                        <p:cTn id="72" dur="750" fill="hold"/>
                                        <p:tgtEl>
                                          <p:spTgt spid="17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200"/>
                                  </p:stCondLst>
                                  <p:childTnLst>
                                    <p:set>
                                      <p:cBhvr>
                                        <p:cTn id="74" dur="1" fill="hold">
                                          <p:stCondLst>
                                            <p:cond delay="0"/>
                                          </p:stCondLst>
                                        </p:cTn>
                                        <p:tgtEl>
                                          <p:spTgt spid="175"/>
                                        </p:tgtEl>
                                        <p:attrNameLst>
                                          <p:attrName>style.visibility</p:attrName>
                                        </p:attrNameLst>
                                      </p:cBhvr>
                                      <p:to>
                                        <p:strVal val="visible"/>
                                      </p:to>
                                    </p:set>
                                    <p:anim calcmode="lin" valueType="num">
                                      <p:cBhvr additive="base">
                                        <p:cTn id="75" dur="750" fill="hold"/>
                                        <p:tgtEl>
                                          <p:spTgt spid="175"/>
                                        </p:tgtEl>
                                        <p:attrNameLst>
                                          <p:attrName>ppt_x</p:attrName>
                                        </p:attrNameLst>
                                      </p:cBhvr>
                                      <p:tavLst>
                                        <p:tav tm="0">
                                          <p:val>
                                            <p:strVal val="#ppt_x"/>
                                          </p:val>
                                        </p:tav>
                                        <p:tav tm="100000">
                                          <p:val>
                                            <p:strVal val="#ppt_x"/>
                                          </p:val>
                                        </p:tav>
                                      </p:tavLst>
                                    </p:anim>
                                    <p:anim calcmode="lin" valueType="num">
                                      <p:cBhvr additive="base">
                                        <p:cTn id="76" dur="750" fill="hold"/>
                                        <p:tgtEl>
                                          <p:spTgt spid="17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00"/>
                                  </p:stCondLst>
                                  <p:childTnLst>
                                    <p:set>
                                      <p:cBhvr>
                                        <p:cTn id="78" dur="1" fill="hold">
                                          <p:stCondLst>
                                            <p:cond delay="0"/>
                                          </p:stCondLst>
                                        </p:cTn>
                                        <p:tgtEl>
                                          <p:spTgt spid="176"/>
                                        </p:tgtEl>
                                        <p:attrNameLst>
                                          <p:attrName>style.visibility</p:attrName>
                                        </p:attrNameLst>
                                      </p:cBhvr>
                                      <p:to>
                                        <p:strVal val="visible"/>
                                      </p:to>
                                    </p:set>
                                    <p:anim calcmode="lin" valueType="num">
                                      <p:cBhvr additive="base">
                                        <p:cTn id="79" dur="750" fill="hold"/>
                                        <p:tgtEl>
                                          <p:spTgt spid="176"/>
                                        </p:tgtEl>
                                        <p:attrNameLst>
                                          <p:attrName>ppt_x</p:attrName>
                                        </p:attrNameLst>
                                      </p:cBhvr>
                                      <p:tavLst>
                                        <p:tav tm="0">
                                          <p:val>
                                            <p:strVal val="#ppt_x"/>
                                          </p:val>
                                        </p:tav>
                                        <p:tav tm="100000">
                                          <p:val>
                                            <p:strVal val="#ppt_x"/>
                                          </p:val>
                                        </p:tav>
                                      </p:tavLst>
                                    </p:anim>
                                    <p:anim calcmode="lin" valueType="num">
                                      <p:cBhvr additive="base">
                                        <p:cTn id="80" dur="750" fill="hold"/>
                                        <p:tgtEl>
                                          <p:spTgt spid="17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400"/>
                                  </p:stCondLst>
                                  <p:childTnLst>
                                    <p:set>
                                      <p:cBhvr>
                                        <p:cTn id="82" dur="1" fill="hold">
                                          <p:stCondLst>
                                            <p:cond delay="0"/>
                                          </p:stCondLst>
                                        </p:cTn>
                                        <p:tgtEl>
                                          <p:spTgt spid="177"/>
                                        </p:tgtEl>
                                        <p:attrNameLst>
                                          <p:attrName>style.visibility</p:attrName>
                                        </p:attrNameLst>
                                      </p:cBhvr>
                                      <p:to>
                                        <p:strVal val="visible"/>
                                      </p:to>
                                    </p:set>
                                    <p:anim calcmode="lin" valueType="num">
                                      <p:cBhvr additive="base">
                                        <p:cTn id="83" dur="750" fill="hold"/>
                                        <p:tgtEl>
                                          <p:spTgt spid="177"/>
                                        </p:tgtEl>
                                        <p:attrNameLst>
                                          <p:attrName>ppt_x</p:attrName>
                                        </p:attrNameLst>
                                      </p:cBhvr>
                                      <p:tavLst>
                                        <p:tav tm="0">
                                          <p:val>
                                            <p:strVal val="#ppt_x"/>
                                          </p:val>
                                        </p:tav>
                                        <p:tav tm="100000">
                                          <p:val>
                                            <p:strVal val="#ppt_x"/>
                                          </p:val>
                                        </p:tav>
                                      </p:tavLst>
                                    </p:anim>
                                    <p:anim calcmode="lin" valueType="num">
                                      <p:cBhvr additive="base">
                                        <p:cTn id="84" dur="750" fill="hold"/>
                                        <p:tgtEl>
                                          <p:spTgt spid="17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500"/>
                                  </p:stCondLst>
                                  <p:childTnLst>
                                    <p:set>
                                      <p:cBhvr>
                                        <p:cTn id="86" dur="1" fill="hold">
                                          <p:stCondLst>
                                            <p:cond delay="0"/>
                                          </p:stCondLst>
                                        </p:cTn>
                                        <p:tgtEl>
                                          <p:spTgt spid="178"/>
                                        </p:tgtEl>
                                        <p:attrNameLst>
                                          <p:attrName>style.visibility</p:attrName>
                                        </p:attrNameLst>
                                      </p:cBhvr>
                                      <p:to>
                                        <p:strVal val="visible"/>
                                      </p:to>
                                    </p:set>
                                    <p:anim calcmode="lin" valueType="num">
                                      <p:cBhvr additive="base">
                                        <p:cTn id="87" dur="750" fill="hold"/>
                                        <p:tgtEl>
                                          <p:spTgt spid="178"/>
                                        </p:tgtEl>
                                        <p:attrNameLst>
                                          <p:attrName>ppt_x</p:attrName>
                                        </p:attrNameLst>
                                      </p:cBhvr>
                                      <p:tavLst>
                                        <p:tav tm="0">
                                          <p:val>
                                            <p:strVal val="#ppt_x"/>
                                          </p:val>
                                        </p:tav>
                                        <p:tav tm="100000">
                                          <p:val>
                                            <p:strVal val="#ppt_x"/>
                                          </p:val>
                                        </p:tav>
                                      </p:tavLst>
                                    </p:anim>
                                    <p:anim calcmode="lin" valueType="num">
                                      <p:cBhvr additive="base">
                                        <p:cTn id="88" dur="750" fill="hold"/>
                                        <p:tgtEl>
                                          <p:spTgt spid="17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600"/>
                                  </p:stCondLst>
                                  <p:childTnLst>
                                    <p:set>
                                      <p:cBhvr>
                                        <p:cTn id="90" dur="1" fill="hold">
                                          <p:stCondLst>
                                            <p:cond delay="0"/>
                                          </p:stCondLst>
                                        </p:cTn>
                                        <p:tgtEl>
                                          <p:spTgt spid="179"/>
                                        </p:tgtEl>
                                        <p:attrNameLst>
                                          <p:attrName>style.visibility</p:attrName>
                                        </p:attrNameLst>
                                      </p:cBhvr>
                                      <p:to>
                                        <p:strVal val="visible"/>
                                      </p:to>
                                    </p:set>
                                    <p:anim calcmode="lin" valueType="num">
                                      <p:cBhvr additive="base">
                                        <p:cTn id="91" dur="750" fill="hold"/>
                                        <p:tgtEl>
                                          <p:spTgt spid="179"/>
                                        </p:tgtEl>
                                        <p:attrNameLst>
                                          <p:attrName>ppt_x</p:attrName>
                                        </p:attrNameLst>
                                      </p:cBhvr>
                                      <p:tavLst>
                                        <p:tav tm="0">
                                          <p:val>
                                            <p:strVal val="#ppt_x"/>
                                          </p:val>
                                        </p:tav>
                                        <p:tav tm="100000">
                                          <p:val>
                                            <p:strVal val="#ppt_x"/>
                                          </p:val>
                                        </p:tav>
                                      </p:tavLst>
                                    </p:anim>
                                    <p:anim calcmode="lin" valueType="num">
                                      <p:cBhvr additive="base">
                                        <p:cTn id="92" dur="750" fill="hold"/>
                                        <p:tgtEl>
                                          <p:spTgt spid="179"/>
                                        </p:tgtEl>
                                        <p:attrNameLst>
                                          <p:attrName>ppt_y</p:attrName>
                                        </p:attrNameLst>
                                      </p:cBhvr>
                                      <p:tavLst>
                                        <p:tav tm="0">
                                          <p:val>
                                            <p:strVal val="1+#ppt_h/2"/>
                                          </p:val>
                                        </p:tav>
                                        <p:tav tm="100000">
                                          <p:val>
                                            <p:strVal val="#ppt_y"/>
                                          </p:val>
                                        </p:tav>
                                      </p:tavLst>
                                    </p:anim>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183"/>
                                        </p:tgtEl>
                                        <p:attrNameLst>
                                          <p:attrName>style.visibility</p:attrName>
                                        </p:attrNameLst>
                                      </p:cBhvr>
                                      <p:to>
                                        <p:strVal val="visible"/>
                                      </p:to>
                                    </p:set>
                                    <p:animEffect transition="in" filter="fade">
                                      <p:cBhvr>
                                        <p:cTn id="96" dur="500"/>
                                        <p:tgtEl>
                                          <p:spTgt spid="183"/>
                                        </p:tgtEl>
                                      </p:cBhvr>
                                    </p:animEffect>
                                  </p:childTnLst>
                                </p:cTn>
                              </p:par>
                              <p:par>
                                <p:cTn id="97" presetID="10" presetClass="entr" presetSubtype="0" fill="hold" nodeType="withEffect">
                                  <p:stCondLst>
                                    <p:cond delay="0"/>
                                  </p:stCondLst>
                                  <p:childTnLst>
                                    <p:set>
                                      <p:cBhvr>
                                        <p:cTn id="98" dur="1" fill="hold">
                                          <p:stCondLst>
                                            <p:cond delay="0"/>
                                          </p:stCondLst>
                                        </p:cTn>
                                        <p:tgtEl>
                                          <p:spTgt spid="196"/>
                                        </p:tgtEl>
                                        <p:attrNameLst>
                                          <p:attrName>style.visibility</p:attrName>
                                        </p:attrNameLst>
                                      </p:cBhvr>
                                      <p:to>
                                        <p:strVal val="visible"/>
                                      </p:to>
                                    </p:set>
                                    <p:animEffect transition="in" filter="fade">
                                      <p:cBhvr>
                                        <p:cTn id="99" dur="500"/>
                                        <p:tgtEl>
                                          <p:spTgt spid="196"/>
                                        </p:tgtEl>
                                      </p:cBhvr>
                                    </p:animEffect>
                                  </p:childTnLst>
                                </p:cTn>
                              </p:par>
                              <p:par>
                                <p:cTn id="100" presetID="10" presetClass="entr" presetSubtype="0" fill="hold" nodeType="withEffect">
                                  <p:stCondLst>
                                    <p:cond delay="0"/>
                                  </p:stCondLst>
                                  <p:childTnLst>
                                    <p:set>
                                      <p:cBhvr>
                                        <p:cTn id="101" dur="1" fill="hold">
                                          <p:stCondLst>
                                            <p:cond delay="0"/>
                                          </p:stCondLst>
                                        </p:cTn>
                                        <p:tgtEl>
                                          <p:spTgt spid="199"/>
                                        </p:tgtEl>
                                        <p:attrNameLst>
                                          <p:attrName>style.visibility</p:attrName>
                                        </p:attrNameLst>
                                      </p:cBhvr>
                                      <p:to>
                                        <p:strVal val="visible"/>
                                      </p:to>
                                    </p:set>
                                    <p:animEffect transition="in" filter="fade">
                                      <p:cBhvr>
                                        <p:cTn id="102" dur="500"/>
                                        <p:tgtEl>
                                          <p:spTgt spid="199"/>
                                        </p:tgtEl>
                                      </p:cBhvr>
                                    </p:animEffect>
                                  </p:childTnLst>
                                </p:cTn>
                              </p:par>
                              <p:par>
                                <p:cTn id="103" presetID="10" presetClass="entr" presetSubtype="0" fill="hold" nodeType="withEffect">
                                  <p:stCondLst>
                                    <p:cond delay="0"/>
                                  </p:stCondLst>
                                  <p:childTnLst>
                                    <p:set>
                                      <p:cBhvr>
                                        <p:cTn id="104" dur="1" fill="hold">
                                          <p:stCondLst>
                                            <p:cond delay="0"/>
                                          </p:stCondLst>
                                        </p:cTn>
                                        <p:tgtEl>
                                          <p:spTgt spid="202"/>
                                        </p:tgtEl>
                                        <p:attrNameLst>
                                          <p:attrName>style.visibility</p:attrName>
                                        </p:attrNameLst>
                                      </p:cBhvr>
                                      <p:to>
                                        <p:strVal val="visible"/>
                                      </p:to>
                                    </p:set>
                                    <p:animEffect transition="in" filter="fade">
                                      <p:cBhvr>
                                        <p:cTn id="105" dur="500"/>
                                        <p:tgtEl>
                                          <p:spTgt spid="202"/>
                                        </p:tgtEl>
                                      </p:cBhvr>
                                    </p:animEffect>
                                  </p:childTnLst>
                                </p:cTn>
                              </p:par>
                              <p:par>
                                <p:cTn id="106" presetID="10" presetClass="entr" presetSubtype="0" fill="hold" nodeType="withEffect">
                                  <p:stCondLst>
                                    <p:cond delay="0"/>
                                  </p:stCondLst>
                                  <p:childTnLst>
                                    <p:set>
                                      <p:cBhvr>
                                        <p:cTn id="107" dur="1" fill="hold">
                                          <p:stCondLst>
                                            <p:cond delay="0"/>
                                          </p:stCondLst>
                                        </p:cTn>
                                        <p:tgtEl>
                                          <p:spTgt spid="205"/>
                                        </p:tgtEl>
                                        <p:attrNameLst>
                                          <p:attrName>style.visibility</p:attrName>
                                        </p:attrNameLst>
                                      </p:cBhvr>
                                      <p:to>
                                        <p:strVal val="visible"/>
                                      </p:to>
                                    </p:set>
                                    <p:animEffect transition="in" filter="fade">
                                      <p:cBhvr>
                                        <p:cTn id="108" dur="500"/>
                                        <p:tgtEl>
                                          <p:spTgt spid="205"/>
                                        </p:tgtEl>
                                      </p:cBhvr>
                                    </p:animEffect>
                                  </p:childTnLst>
                                </p:cTn>
                              </p:par>
                              <p:par>
                                <p:cTn id="109" presetID="10" presetClass="entr" presetSubtype="0" fill="hold"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500"/>
                                        <p:tgtEl>
                                          <p:spTgt spid="208"/>
                                        </p:tgtEl>
                                      </p:cBhvr>
                                    </p:animEffect>
                                  </p:childTnLst>
                                </p:cTn>
                              </p:par>
                              <p:par>
                                <p:cTn id="112" presetID="10" presetClass="entr" presetSubtype="0" fill="hold" nodeType="withEffect">
                                  <p:stCondLst>
                                    <p:cond delay="0"/>
                                  </p:stCondLst>
                                  <p:childTnLst>
                                    <p:set>
                                      <p:cBhvr>
                                        <p:cTn id="113" dur="1" fill="hold">
                                          <p:stCondLst>
                                            <p:cond delay="0"/>
                                          </p:stCondLst>
                                        </p:cTn>
                                        <p:tgtEl>
                                          <p:spTgt spid="211"/>
                                        </p:tgtEl>
                                        <p:attrNameLst>
                                          <p:attrName>style.visibility</p:attrName>
                                        </p:attrNameLst>
                                      </p:cBhvr>
                                      <p:to>
                                        <p:strVal val="visible"/>
                                      </p:to>
                                    </p:set>
                                    <p:animEffect transition="in" filter="fade">
                                      <p:cBhvr>
                                        <p:cTn id="114" dur="500"/>
                                        <p:tgtEl>
                                          <p:spTgt spid="211"/>
                                        </p:tgtEl>
                                      </p:cBhvr>
                                    </p:animEffect>
                                  </p:childTnLst>
                                </p:cTn>
                              </p:par>
                            </p:childTnLst>
                          </p:cTn>
                        </p:par>
                        <p:par>
                          <p:cTn id="115" fill="hold">
                            <p:stCondLst>
                              <p:cond delay="3500"/>
                            </p:stCondLst>
                            <p:childTnLst>
                              <p:par>
                                <p:cTn id="116" presetID="10" presetClass="entr" presetSubtype="0" fill="hold" grpId="0" nodeType="after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fade">
                                      <p:cBhvr>
                                        <p:cTn id="118"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123" grpId="0" animBg="1"/>
      <p:bldP spid="125" grpId="0" animBg="1"/>
      <p:bldP spid="127" grpId="0" animBg="1"/>
      <p:bldP spid="129" grpId="0" animBg="1"/>
      <p:bldP spid="131" grpId="0" animBg="1"/>
      <p:bldP spid="133" grpId="0" animBg="1"/>
      <p:bldP spid="5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4"/>
          <p:cNvGraphicFramePr/>
          <p:nvPr/>
        </p:nvGraphicFramePr>
        <p:xfrm>
          <a:off x="1132353" y="1380704"/>
          <a:ext cx="9936000" cy="5076000"/>
        </p:xfrm>
        <a:graphic>
          <a:graphicData uri="http://schemas.openxmlformats.org/drawingml/2006/table">
            <a:tbl>
              <a:tblPr/>
              <a:tblGrid>
                <a:gridCol w="1440000">
                  <a:extLst>
                    <a:ext uri="{9D8B030D-6E8A-4147-A177-3AD203B41FA5}">
                      <a16:colId xmlns:a16="http://schemas.microsoft.com/office/drawing/2014/main" val="20000"/>
                    </a:ext>
                  </a:extLst>
                </a:gridCol>
                <a:gridCol w="3240000">
                  <a:extLst>
                    <a:ext uri="{9D8B030D-6E8A-4147-A177-3AD203B41FA5}">
                      <a16:colId xmlns:a16="http://schemas.microsoft.com/office/drawing/2014/main" val="20001"/>
                    </a:ext>
                  </a:extLst>
                </a:gridCol>
                <a:gridCol w="2088000">
                  <a:extLst>
                    <a:ext uri="{9D8B030D-6E8A-4147-A177-3AD203B41FA5}">
                      <a16:colId xmlns:a16="http://schemas.microsoft.com/office/drawing/2014/main" val="20002"/>
                    </a:ext>
                  </a:extLst>
                </a:gridCol>
                <a:gridCol w="3168000">
                  <a:extLst>
                    <a:ext uri="{9D8B030D-6E8A-4147-A177-3AD203B41FA5}">
                      <a16:colId xmlns:a16="http://schemas.microsoft.com/office/drawing/2014/main" val="20003"/>
                    </a:ext>
                  </a:extLst>
                </a:gridCol>
              </a:tblGrid>
              <a:tr h="54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项   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成绩</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不足</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努力方向</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val="10000"/>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主题选定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切合实际工作，有针对性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选题浪费较多的时间</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继续开展品管圈活动，解决身边的问题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计划拟定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分阶段，每个阶段都有不同的圈员负责，提高了圈员的积极性</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计划与实际执行不完全符合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应拟定更具实际执行力的问题，以便于解决</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现状把握</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能做到实事求是的记录现状，并寻求解决方案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对工作流程观察不够细微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注重细节管理，及时发现问题</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目标设定</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根据圈员的能力设定，目标明确</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lumMod val="65000"/>
                              <a:lumOff val="35000"/>
                            </a:schemeClr>
                          </a:solidFill>
                          <a:effectLst/>
                          <a:latin typeface="+mn-lt"/>
                          <a:ea typeface="+mn-ea"/>
                          <a:cs typeface="+mn-ea"/>
                          <a:sym typeface="+mn-lt"/>
                        </a:rPr>
                        <a:t>QC</a:t>
                      </a: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手法运用不熟练</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加强</a:t>
                      </a:r>
                      <a:r>
                        <a:rPr kumimoji="0" lang="en-US" altLang="zh-CN" sz="1200" b="0" i="0" u="none" strike="noStrike" cap="none" normalizeH="0" baseline="0">
                          <a:ln>
                            <a:noFill/>
                          </a:ln>
                          <a:solidFill>
                            <a:schemeClr val="tx1">
                              <a:lumMod val="65000"/>
                              <a:lumOff val="35000"/>
                            </a:schemeClr>
                          </a:solidFill>
                          <a:effectLst/>
                          <a:latin typeface="+mn-lt"/>
                          <a:ea typeface="+mn-ea"/>
                          <a:cs typeface="+mn-ea"/>
                          <a:sym typeface="+mn-lt"/>
                        </a:rPr>
                        <a:t>QC</a:t>
                      </a: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手法学习和应用</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真因验证</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圈员能努力和细致的完成查核</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圈员需一边工作一边查核</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需要人力的支持</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对策改善</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对于选定的对策，圈员能认真的参与</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对策实施时间较短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持续保持各项对策实施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效果确认</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通过效果确认，能使圈员直观感受到成就感</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附加经济性效益较难计算</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巩固现有效果，并持续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标准化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标准化模式运用到实际工作中</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落实不到位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严格执行所制定的标准</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4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400" b="0" i="0" u="none" strike="noStrike" cap="none" normalizeH="0" baseline="0" dirty="0">
                          <a:ln>
                            <a:noFill/>
                          </a:ln>
                          <a:solidFill>
                            <a:schemeClr val="bg1"/>
                          </a:solidFill>
                          <a:effectLst/>
                          <a:latin typeface="+mn-lt"/>
                          <a:ea typeface="+mn-ea"/>
                          <a:cs typeface="+mn-ea"/>
                          <a:sym typeface="+mn-lt"/>
                        </a:rPr>
                        <a:t>圈会活动情况</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大家利用自己的休息时间开会，气氛活跃，讨论愉快</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chemeClr val="tx1">
                              <a:lumMod val="65000"/>
                              <a:lumOff val="35000"/>
                            </a:schemeClr>
                          </a:solidFill>
                          <a:effectLst/>
                          <a:latin typeface="+mn-lt"/>
                          <a:ea typeface="+mn-ea"/>
                          <a:cs typeface="+mn-ea"/>
                          <a:sym typeface="+mn-lt"/>
                        </a:rPr>
                        <a:t>圈会形式单一</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chemeClr val="tx1">
                              <a:lumMod val="65000"/>
                              <a:lumOff val="35000"/>
                            </a:schemeClr>
                          </a:solidFill>
                          <a:effectLst/>
                          <a:latin typeface="+mn-lt"/>
                          <a:ea typeface="+mn-ea"/>
                          <a:cs typeface="+mn-ea"/>
                          <a:sym typeface="+mn-lt"/>
                        </a:rPr>
                        <a:t>圈会形式可多样化</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3" name="组合 2"/>
          <p:cNvGrpSpPr/>
          <p:nvPr/>
        </p:nvGrpSpPr>
        <p:grpSpPr>
          <a:xfrm>
            <a:off x="0" y="440469"/>
            <a:ext cx="12192000" cy="591456"/>
            <a:chOff x="0" y="440469"/>
            <a:chExt cx="12192000" cy="591456"/>
          </a:xfrm>
        </p:grpSpPr>
        <p:sp>
          <p:nvSpPr>
            <p:cNvPr id="4" name="椭圆 3"/>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检讨与改进</a:t>
              </a:r>
            </a:p>
          </p:txBody>
        </p:sp>
        <p:cxnSp>
          <p:nvCxnSpPr>
            <p:cNvPr id="6" name="直接连接符 5"/>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sp>
        <p:nvSpPr>
          <p:cNvPr id="9" name="矩形 8"/>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a16="http://schemas.microsoft.com/office/drawing/2014/main">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500"/>
                                        <p:tgtEl>
                                          <p:spTgt spid="2"/>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440469"/>
            <a:ext cx="12192000" cy="591456"/>
            <a:chOff x="0" y="440469"/>
            <a:chExt cx="12192000" cy="591456"/>
          </a:xfrm>
        </p:grpSpPr>
        <p:sp>
          <p:nvSpPr>
            <p:cNvPr id="8" name="椭圆 7"/>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9" name="文本框 8"/>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检讨与改进</a:t>
              </a:r>
            </a:p>
          </p:txBody>
        </p:sp>
        <p:cxnSp>
          <p:nvCxnSpPr>
            <p:cNvPr id="10" name="直接连接符 9"/>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sp>
        <p:nvSpPr>
          <p:cNvPr id="55" name="Oval 17"/>
          <p:cNvSpPr/>
          <p:nvPr/>
        </p:nvSpPr>
        <p:spPr>
          <a:xfrm>
            <a:off x="8348442" y="1667031"/>
            <a:ext cx="2345680" cy="2345680"/>
          </a:xfrm>
          <a:prstGeom prst="ellipse">
            <a:avLst/>
          </a:prstGeom>
          <a:noFill/>
          <a:ln w="50800">
            <a:solidFill>
              <a:srgbClr val="FBB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6" name="Oval 18"/>
          <p:cNvSpPr/>
          <p:nvPr/>
        </p:nvSpPr>
        <p:spPr>
          <a:xfrm>
            <a:off x="10129987" y="1816256"/>
            <a:ext cx="412750" cy="412750"/>
          </a:xfrm>
          <a:prstGeom prst="ellipse">
            <a:avLst/>
          </a:prstGeom>
          <a:solidFill>
            <a:srgbClr val="FBB70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9" name="Oval 5"/>
          <p:cNvSpPr/>
          <p:nvPr/>
        </p:nvSpPr>
        <p:spPr>
          <a:xfrm>
            <a:off x="1494921" y="1667031"/>
            <a:ext cx="2345680" cy="2345680"/>
          </a:xfrm>
          <a:prstGeom prst="ellipse">
            <a:avLst/>
          </a:prstGeom>
          <a:noFill/>
          <a:ln w="50800">
            <a:solidFill>
              <a:srgbClr val="53CE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Oval 6"/>
          <p:cNvSpPr/>
          <p:nvPr/>
        </p:nvSpPr>
        <p:spPr>
          <a:xfrm>
            <a:off x="3276466" y="1816256"/>
            <a:ext cx="412750" cy="412750"/>
          </a:xfrm>
          <a:prstGeom prst="ellipse">
            <a:avLst/>
          </a:prstGeom>
          <a:solidFill>
            <a:srgbClr val="53CEB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2" name="Oval 1"/>
          <p:cNvSpPr/>
          <p:nvPr/>
        </p:nvSpPr>
        <p:spPr>
          <a:xfrm>
            <a:off x="1877153" y="2051151"/>
            <a:ext cx="1585406" cy="1568930"/>
          </a:xfrm>
          <a:prstGeom prst="ellipse">
            <a:avLst/>
          </a:prstGeom>
          <a:solidFill>
            <a:srgbClr val="53CEB5"/>
          </a:solidFill>
          <a:ln w="127000" cap="flat" cmpd="sng" algn="ctr">
            <a:solidFill>
              <a:srgbClr val="53CEB5">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dirty="0">
                <a:cs typeface="+mn-ea"/>
                <a:sym typeface="+mn-lt"/>
              </a:rPr>
              <a:t>收获</a:t>
            </a:r>
            <a:endParaRPr sz="3600" dirty="0">
              <a:cs typeface="+mn-ea"/>
              <a:sym typeface="+mn-lt"/>
            </a:endParaRPr>
          </a:p>
        </p:txBody>
      </p:sp>
      <p:sp>
        <p:nvSpPr>
          <p:cNvPr id="64" name="Oval 11"/>
          <p:cNvSpPr/>
          <p:nvPr/>
        </p:nvSpPr>
        <p:spPr>
          <a:xfrm>
            <a:off x="4923160" y="1667031"/>
            <a:ext cx="2345680" cy="2345680"/>
          </a:xfrm>
          <a:prstGeom prst="ellipse">
            <a:avLst/>
          </a:prstGeom>
          <a:noFill/>
          <a:ln w="50800">
            <a:solidFill>
              <a:srgbClr val="F15F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5" name="Oval 12"/>
          <p:cNvSpPr/>
          <p:nvPr/>
        </p:nvSpPr>
        <p:spPr>
          <a:xfrm>
            <a:off x="6704705" y="1816256"/>
            <a:ext cx="412750" cy="412750"/>
          </a:xfrm>
          <a:prstGeom prst="ellipse">
            <a:avLst/>
          </a:prstGeom>
          <a:solidFill>
            <a:srgbClr val="F15F4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7" name="Oval 2"/>
          <p:cNvSpPr/>
          <p:nvPr/>
        </p:nvSpPr>
        <p:spPr>
          <a:xfrm>
            <a:off x="5309686" y="2051151"/>
            <a:ext cx="1585406" cy="1568930"/>
          </a:xfrm>
          <a:prstGeom prst="ellipse">
            <a:avLst/>
          </a:prstGeom>
          <a:solidFill>
            <a:srgbClr val="F15F46"/>
          </a:solidFill>
          <a:ln w="127000" cap="flat" cmpd="sng" algn="ctr">
            <a:solidFill>
              <a:srgbClr val="F15F46">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3600" dirty="0">
                <a:cs typeface="+mn-ea"/>
                <a:sym typeface="+mn-lt"/>
              </a:rPr>
              <a:t>不足</a:t>
            </a:r>
          </a:p>
        </p:txBody>
      </p:sp>
      <p:sp>
        <p:nvSpPr>
          <p:cNvPr id="68" name="Oval 3"/>
          <p:cNvSpPr/>
          <p:nvPr/>
        </p:nvSpPr>
        <p:spPr>
          <a:xfrm>
            <a:off x="8730674" y="2051151"/>
            <a:ext cx="1585406" cy="1568930"/>
          </a:xfrm>
          <a:prstGeom prst="ellipse">
            <a:avLst/>
          </a:prstGeom>
          <a:solidFill>
            <a:srgbClr val="FBB709"/>
          </a:solidFill>
          <a:ln w="127000" cap="flat" cmpd="sng" algn="ctr">
            <a:solidFill>
              <a:srgbClr val="FBB709">
                <a:alpha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800" dirty="0">
                <a:cs typeface="+mn-ea"/>
                <a:sym typeface="+mn-lt"/>
              </a:rPr>
              <a:t>努力方向</a:t>
            </a:r>
          </a:p>
        </p:txBody>
      </p:sp>
      <p:sp>
        <p:nvSpPr>
          <p:cNvPr id="69" name="TextBox 24"/>
          <p:cNvSpPr txBox="1"/>
          <p:nvPr/>
        </p:nvSpPr>
        <p:spPr>
          <a:xfrm>
            <a:off x="1406142"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根据本病区情况选择切实需要解决的问题。品管圈教会我们如何理解团队，如何发挥集体的优势去解决问题，如何在团队中扮演好自己的角色。</a:t>
            </a:r>
          </a:p>
        </p:txBody>
      </p:sp>
      <p:sp>
        <p:nvSpPr>
          <p:cNvPr id="70" name="TextBox 36"/>
          <p:cNvSpPr txBox="1"/>
          <p:nvPr/>
        </p:nvSpPr>
        <p:spPr>
          <a:xfrm>
            <a:off x="4842249"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圈员轮班开展圈会有较大难度，圈员需要一边工作一边收集数据，时间精力不够，数据收集样本量不够多，圈会形式比较单一，不够丰富。</a:t>
            </a:r>
          </a:p>
        </p:txBody>
      </p:sp>
      <p:sp>
        <p:nvSpPr>
          <p:cNvPr id="71" name="TextBox 39"/>
          <p:cNvSpPr txBox="1"/>
          <p:nvPr/>
        </p:nvSpPr>
        <p:spPr>
          <a:xfrm>
            <a:off x="8259663" y="4505688"/>
            <a:ext cx="2520280" cy="1708160"/>
          </a:xfrm>
          <a:prstGeom prst="rect">
            <a:avLst/>
          </a:prstGeom>
        </p:spPr>
        <p:txBody>
          <a:bodyPr wrap="square">
            <a:spAutoFit/>
          </a:bodyPr>
          <a:lstStyle>
            <a:defPPr>
              <a:defRPr lang="en-US"/>
            </a:defPPr>
            <a:lvl1pPr>
              <a:lnSpc>
                <a:spcPct val="150000"/>
              </a:lnSpc>
              <a:defRPr sz="1400">
                <a:solidFill>
                  <a:schemeClr val="tx1">
                    <a:lumMod val="65000"/>
                    <a:lumOff val="35000"/>
                  </a:schemeClr>
                </a:solidFill>
                <a:latin typeface="冬青黑体简体中文 W3" panose="020B0300000000000000" pitchFamily="34" charset="-122"/>
                <a:ea typeface="冬青黑体简体中文 W3" panose="020B0300000000000000" pitchFamily="34" charset="-122"/>
              </a:defRPr>
            </a:lvl1pPr>
          </a:lstStyle>
          <a:p>
            <a:r>
              <a:rPr lang="zh-CN" altLang="en-US" dirty="0">
                <a:latin typeface="+mn-lt"/>
                <a:ea typeface="+mn-ea"/>
                <a:cs typeface="+mn-ea"/>
                <a:sym typeface="+mn-lt"/>
              </a:rPr>
              <a:t>今后我们将继续开展品管圈活动，解决更多的问题，开会更灵活机动，吸收更多同仁加入到品管圈大家庭中来。我们会将持续改进进行到底。</a:t>
            </a:r>
          </a:p>
        </p:txBody>
      </p:sp>
      <p:sp>
        <p:nvSpPr>
          <p:cNvPr id="20" name="矩形 1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 calcmode="lin" valueType="num">
                                      <p:cBhvr>
                                        <p:cTn id="9" dur="1000" fill="hold"/>
                                        <p:tgtEl>
                                          <p:spTgt spid="59"/>
                                        </p:tgtEl>
                                        <p:attrNameLst>
                                          <p:attrName>style.rotation</p:attrName>
                                        </p:attrNameLst>
                                      </p:cBhvr>
                                      <p:tavLst>
                                        <p:tav tm="0">
                                          <p:val>
                                            <p:fltVal val="360"/>
                                          </p:val>
                                        </p:tav>
                                        <p:tav tm="100000">
                                          <p:val>
                                            <p:fltVal val="0"/>
                                          </p:val>
                                        </p:tav>
                                      </p:tavLst>
                                    </p:anim>
                                    <p:animEffect transition="in" filter="fade">
                                      <p:cBhvr>
                                        <p:cTn id="10" dur="1000"/>
                                        <p:tgtEl>
                                          <p:spTgt spid="5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fltVal val="0"/>
                                          </p:val>
                                        </p:tav>
                                        <p:tav tm="100000">
                                          <p:val>
                                            <p:strVal val="#ppt_w"/>
                                          </p:val>
                                        </p:tav>
                                      </p:tavLst>
                                    </p:anim>
                                    <p:anim calcmode="lin" valueType="num">
                                      <p:cBhvr>
                                        <p:cTn id="14" dur="1000" fill="hold"/>
                                        <p:tgtEl>
                                          <p:spTgt spid="64"/>
                                        </p:tgtEl>
                                        <p:attrNameLst>
                                          <p:attrName>ppt_h</p:attrName>
                                        </p:attrNameLst>
                                      </p:cBhvr>
                                      <p:tavLst>
                                        <p:tav tm="0">
                                          <p:val>
                                            <p:fltVal val="0"/>
                                          </p:val>
                                        </p:tav>
                                        <p:tav tm="100000">
                                          <p:val>
                                            <p:strVal val="#ppt_h"/>
                                          </p:val>
                                        </p:tav>
                                      </p:tavLst>
                                    </p:anim>
                                    <p:anim calcmode="lin" valueType="num">
                                      <p:cBhvr>
                                        <p:cTn id="15" dur="1000" fill="hold"/>
                                        <p:tgtEl>
                                          <p:spTgt spid="64"/>
                                        </p:tgtEl>
                                        <p:attrNameLst>
                                          <p:attrName>style.rotation</p:attrName>
                                        </p:attrNameLst>
                                      </p:cBhvr>
                                      <p:tavLst>
                                        <p:tav tm="0">
                                          <p:val>
                                            <p:fltVal val="360"/>
                                          </p:val>
                                        </p:tav>
                                        <p:tav tm="100000">
                                          <p:val>
                                            <p:fltVal val="0"/>
                                          </p:val>
                                        </p:tav>
                                      </p:tavLst>
                                    </p:anim>
                                    <p:animEffect transition="in" filter="fade">
                                      <p:cBhvr>
                                        <p:cTn id="16" dur="1000"/>
                                        <p:tgtEl>
                                          <p:spTgt spid="6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1000" fill="hold"/>
                                        <p:tgtEl>
                                          <p:spTgt spid="55"/>
                                        </p:tgtEl>
                                        <p:attrNameLst>
                                          <p:attrName>ppt_w</p:attrName>
                                        </p:attrNameLst>
                                      </p:cBhvr>
                                      <p:tavLst>
                                        <p:tav tm="0">
                                          <p:val>
                                            <p:fltVal val="0"/>
                                          </p:val>
                                        </p:tav>
                                        <p:tav tm="100000">
                                          <p:val>
                                            <p:strVal val="#ppt_w"/>
                                          </p:val>
                                        </p:tav>
                                      </p:tavLst>
                                    </p:anim>
                                    <p:anim calcmode="lin" valueType="num">
                                      <p:cBhvr>
                                        <p:cTn id="20" dur="1000" fill="hold"/>
                                        <p:tgtEl>
                                          <p:spTgt spid="55"/>
                                        </p:tgtEl>
                                        <p:attrNameLst>
                                          <p:attrName>ppt_h</p:attrName>
                                        </p:attrNameLst>
                                      </p:cBhvr>
                                      <p:tavLst>
                                        <p:tav tm="0">
                                          <p:val>
                                            <p:fltVal val="0"/>
                                          </p:val>
                                        </p:tav>
                                        <p:tav tm="100000">
                                          <p:val>
                                            <p:strVal val="#ppt_h"/>
                                          </p:val>
                                        </p:tav>
                                      </p:tavLst>
                                    </p:anim>
                                    <p:anim calcmode="lin" valueType="num">
                                      <p:cBhvr>
                                        <p:cTn id="21" dur="1000" fill="hold"/>
                                        <p:tgtEl>
                                          <p:spTgt spid="55"/>
                                        </p:tgtEl>
                                        <p:attrNameLst>
                                          <p:attrName>style.rotation</p:attrName>
                                        </p:attrNameLst>
                                      </p:cBhvr>
                                      <p:tavLst>
                                        <p:tav tm="0">
                                          <p:val>
                                            <p:fltVal val="360"/>
                                          </p:val>
                                        </p:tav>
                                        <p:tav tm="100000">
                                          <p:val>
                                            <p:fltVal val="0"/>
                                          </p:val>
                                        </p:tav>
                                      </p:tavLst>
                                    </p:anim>
                                    <p:animEffect transition="in" filter="fade">
                                      <p:cBhvr>
                                        <p:cTn id="22" dur="1000"/>
                                        <p:tgtEl>
                                          <p:spTgt spid="5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 presetClass="path" presetSubtype="0" fill="hold" grpId="1" nodeType="withEffect">
                                  <p:stCondLst>
                                    <p:cond delay="500"/>
                                  </p:stCondLst>
                                  <p:childTnLst>
                                    <p:animMotion origin="layout" path="M -0.06706 -0.05185 C -0.01394 -0.05185 0.02929 0.02453 0.02929 0.11921 C 0.02929 0.21319 -0.01394 0.29028 -0.06706 0.29028 C -0.12005 0.29028 -0.16302 0.21319 -0.16302 0.11921 C -0.16302 0.02453 -0.12005 -0.05185 -0.06706 -0.05185 Z " pathEditMode="relative" rAng="0" ptsTypes="AAAAA">
                                      <p:cBhvr>
                                        <p:cTn id="27" dur="3000" fill="hold"/>
                                        <p:tgtEl>
                                          <p:spTgt spid="60"/>
                                        </p:tgtEl>
                                        <p:attrNameLst>
                                          <p:attrName>ppt_x</p:attrName>
                                          <p:attrName>ppt_y</p:attrName>
                                        </p:attrNameLst>
                                      </p:cBhvr>
                                      <p:rCtr x="13" y="17106"/>
                                    </p:animMotion>
                                  </p:childTnLst>
                                </p:cTn>
                              </p:par>
                              <p:par>
                                <p:cTn id="28" presetID="10" presetClass="entr" presetSubtype="0" fill="hold" grpId="0" nodeType="withEffect">
                                  <p:stCondLst>
                                    <p:cond delay="50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 presetClass="path" presetSubtype="0" fill="hold" grpId="1" nodeType="withEffect">
                                  <p:stCondLst>
                                    <p:cond delay="500"/>
                                  </p:stCondLst>
                                  <p:childTnLst>
                                    <p:animMotion origin="layout" path="M -0.06706 -0.05185 C -0.01394 -0.05185 0.02929 0.02453 0.02929 0.11921 C 0.02929 0.21319 -0.01394 0.29028 -0.06706 0.29028 C -0.12006 0.29028 -0.16302 0.21319 -0.16302 0.11921 C -0.16302 0.02453 -0.12006 -0.05185 -0.06706 -0.05185 Z " pathEditMode="relative" rAng="0" ptsTypes="AAAAA">
                                      <p:cBhvr>
                                        <p:cTn id="32" dur="3000" fill="hold"/>
                                        <p:tgtEl>
                                          <p:spTgt spid="65"/>
                                        </p:tgtEl>
                                        <p:attrNameLst>
                                          <p:attrName>ppt_x</p:attrName>
                                          <p:attrName>ppt_y</p:attrName>
                                        </p:attrNameLst>
                                      </p:cBhvr>
                                      <p:rCtr x="13" y="17106"/>
                                    </p:animMotion>
                                  </p:childTnLst>
                                </p:cTn>
                              </p:par>
                              <p:par>
                                <p:cTn id="33" presetID="10" presetClass="entr" presetSubtype="0" fill="hold" grpId="0" nodeType="withEffect">
                                  <p:stCondLst>
                                    <p:cond delay="50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 presetClass="path" presetSubtype="0" fill="hold" grpId="1" nodeType="withEffect">
                                  <p:stCondLst>
                                    <p:cond delay="500"/>
                                  </p:stCondLst>
                                  <p:childTnLst>
                                    <p:animMotion origin="layout" path="M -0.06706 -0.05185 C -0.01394 -0.05185 0.02929 0.02453 0.02929 0.11921 C 0.02929 0.21319 -0.01394 0.29028 -0.06706 0.29028 C -0.12006 0.29028 -0.16302 0.21319 -0.16302 0.11921 C -0.16302 0.02453 -0.12006 -0.05185 -0.06706 -0.05185 Z " pathEditMode="relative" rAng="0" ptsTypes="AAAAA">
                                      <p:cBhvr>
                                        <p:cTn id="37" dur="3000" fill="hold"/>
                                        <p:tgtEl>
                                          <p:spTgt spid="56"/>
                                        </p:tgtEl>
                                        <p:attrNameLst>
                                          <p:attrName>ppt_x</p:attrName>
                                          <p:attrName>ppt_y</p:attrName>
                                        </p:attrNameLst>
                                      </p:cBhvr>
                                      <p:rCtr x="13" y="17106"/>
                                    </p:animMotion>
                                  </p:childTnLst>
                                </p:cTn>
                              </p:par>
                              <p:par>
                                <p:cTn id="38" presetID="23" presetClass="entr" presetSubtype="16" fill="hold" grpId="0" nodeType="withEffect">
                                  <p:stCondLst>
                                    <p:cond delay="100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1000"/>
                                  </p:stCondLst>
                                  <p:childTnLst>
                                    <p:set>
                                      <p:cBhvr>
                                        <p:cTn id="43" dur="1" fill="hold">
                                          <p:stCondLst>
                                            <p:cond delay="0"/>
                                          </p:stCondLst>
                                        </p:cTn>
                                        <p:tgtEl>
                                          <p:spTgt spid="67"/>
                                        </p:tgtEl>
                                        <p:attrNameLst>
                                          <p:attrName>style.visibility</p:attrName>
                                        </p:attrNameLst>
                                      </p:cBhvr>
                                      <p:to>
                                        <p:strVal val="visible"/>
                                      </p:to>
                                    </p:set>
                                    <p:anim calcmode="lin" valueType="num">
                                      <p:cBhvr>
                                        <p:cTn id="44" dur="1000" fill="hold"/>
                                        <p:tgtEl>
                                          <p:spTgt spid="67"/>
                                        </p:tgtEl>
                                        <p:attrNameLst>
                                          <p:attrName>ppt_w</p:attrName>
                                        </p:attrNameLst>
                                      </p:cBhvr>
                                      <p:tavLst>
                                        <p:tav tm="0">
                                          <p:val>
                                            <p:fltVal val="0"/>
                                          </p:val>
                                        </p:tav>
                                        <p:tav tm="100000">
                                          <p:val>
                                            <p:strVal val="#ppt_w"/>
                                          </p:val>
                                        </p:tav>
                                      </p:tavLst>
                                    </p:anim>
                                    <p:anim calcmode="lin" valueType="num">
                                      <p:cBhvr>
                                        <p:cTn id="45" dur="1000" fill="hold"/>
                                        <p:tgtEl>
                                          <p:spTgt spid="67"/>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p:cTn id="48" dur="1000" fill="hold"/>
                                        <p:tgtEl>
                                          <p:spTgt spid="68"/>
                                        </p:tgtEl>
                                        <p:attrNameLst>
                                          <p:attrName>ppt_w</p:attrName>
                                        </p:attrNameLst>
                                      </p:cBhvr>
                                      <p:tavLst>
                                        <p:tav tm="0">
                                          <p:val>
                                            <p:fltVal val="0"/>
                                          </p:val>
                                        </p:tav>
                                        <p:tav tm="100000">
                                          <p:val>
                                            <p:strVal val="#ppt_w"/>
                                          </p:val>
                                        </p:tav>
                                      </p:tavLst>
                                    </p:anim>
                                    <p:anim calcmode="lin" valueType="num">
                                      <p:cBhvr>
                                        <p:cTn id="49" dur="1000" fill="hold"/>
                                        <p:tgtEl>
                                          <p:spTgt spid="68"/>
                                        </p:tgtEl>
                                        <p:attrNameLst>
                                          <p:attrName>ppt_h</p:attrName>
                                        </p:attrNameLst>
                                      </p:cBhvr>
                                      <p:tavLst>
                                        <p:tav tm="0">
                                          <p:val>
                                            <p:fltVal val="0"/>
                                          </p:val>
                                        </p:tav>
                                        <p:tav tm="100000">
                                          <p:val>
                                            <p:strVal val="#ppt_h"/>
                                          </p:val>
                                        </p:tav>
                                      </p:tavLst>
                                    </p:anim>
                                  </p:childTnLst>
                                </p:cTn>
                              </p:par>
                              <p:par>
                                <p:cTn id="50" presetID="22" presetClass="entr" presetSubtype="1" fill="hold" grpId="0" nodeType="withEffect">
                                  <p:stCondLst>
                                    <p:cond delay="200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1000"/>
                                        <p:tgtEl>
                                          <p:spTgt spid="69"/>
                                        </p:tgtEl>
                                      </p:cBhvr>
                                    </p:animEffect>
                                  </p:childTnLst>
                                </p:cTn>
                              </p:par>
                              <p:par>
                                <p:cTn id="53" presetID="22" presetClass="entr" presetSubtype="1" fill="hold" grpId="0" nodeType="withEffect">
                                  <p:stCondLst>
                                    <p:cond delay="200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1000"/>
                                        <p:tgtEl>
                                          <p:spTgt spid="70"/>
                                        </p:tgtEl>
                                      </p:cBhvr>
                                    </p:animEffect>
                                  </p:childTnLst>
                                </p:cTn>
                              </p:par>
                              <p:par>
                                <p:cTn id="56" presetID="22" presetClass="entr" presetSubtype="1" fill="hold" grpId="0" nodeType="withEffect">
                                  <p:stCondLst>
                                    <p:cond delay="200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1000"/>
                                        <p:tgtEl>
                                          <p:spTgt spid="71"/>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6" grpId="1" animBg="1"/>
      <p:bldP spid="59" grpId="0" animBg="1"/>
      <p:bldP spid="60" grpId="0" animBg="1"/>
      <p:bldP spid="60" grpId="1" animBg="1"/>
      <p:bldP spid="62" grpId="0" animBg="1"/>
      <p:bldP spid="64" grpId="0" animBg="1"/>
      <p:bldP spid="65" grpId="0" animBg="1"/>
      <p:bldP spid="65" grpId="1" animBg="1"/>
      <p:bldP spid="67" grpId="0" animBg="1"/>
      <p:bldP spid="68" grpId="0" animBg="1"/>
      <p:bldP spid="69" grpId="0"/>
      <p:bldP spid="70" grpId="0"/>
      <p:bldP spid="71" grpId="0"/>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箭头连接符 35"/>
          <p:cNvCxnSpPr/>
          <p:nvPr/>
        </p:nvCxnSpPr>
        <p:spPr>
          <a:xfrm>
            <a:off x="8476058" y="35328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69" idx="1"/>
          </p:cNvCxnSpPr>
          <p:nvPr/>
        </p:nvCxnSpPr>
        <p:spPr>
          <a:xfrm>
            <a:off x="7824509" y="2404340"/>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任意多边形: 形状 8"/>
          <p:cNvSpPr/>
          <p:nvPr/>
        </p:nvSpPr>
        <p:spPr>
          <a:xfrm>
            <a:off x="6096000" y="1143000"/>
            <a:ext cx="1079487" cy="312070"/>
          </a:xfrm>
          <a:custGeom>
            <a:avLst/>
            <a:gdLst>
              <a:gd name="connsiteX0" fmla="*/ 0 w 1498600"/>
              <a:gd name="connsiteY0" fmla="*/ 292100 h 292100"/>
              <a:gd name="connsiteX1" fmla="*/ 0 w 1498600"/>
              <a:gd name="connsiteY1" fmla="*/ 0 h 292100"/>
              <a:gd name="connsiteX2" fmla="*/ 1498600 w 1498600"/>
              <a:gd name="connsiteY2" fmla="*/ 0 h 292100"/>
            </a:gdLst>
            <a:ahLst/>
            <a:cxnLst>
              <a:cxn ang="0">
                <a:pos x="connsiteX0" y="connsiteY0"/>
              </a:cxn>
              <a:cxn ang="0">
                <a:pos x="connsiteX1" y="connsiteY1"/>
              </a:cxn>
              <a:cxn ang="0">
                <a:pos x="connsiteX2" y="connsiteY2"/>
              </a:cxn>
            </a:cxnLst>
            <a:rect l="l" t="t" r="r" b="b"/>
            <a:pathLst>
              <a:path w="1498600" h="292100">
                <a:moveTo>
                  <a:pt x="0" y="292100"/>
                </a:moveTo>
                <a:lnTo>
                  <a:pt x="0" y="0"/>
                </a:lnTo>
                <a:lnTo>
                  <a:pt x="1498600" y="0"/>
                </a:lnTo>
              </a:path>
            </a:pathLst>
          </a:cu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pic>
        <p:nvPicPr>
          <p:cNvPr id="64" name="PA_图片 63"/>
          <p:cNvPicPr>
            <a:picLocks noChangeAspect="1"/>
          </p:cNvPicPr>
          <p:nvPr>
            <p:custDataLst>
              <p:tags r:id="rId1"/>
            </p:custDataLst>
          </p:nvPr>
        </p:nvPicPr>
        <p:blipFill rotWithShape="1">
          <a:blip r:embed="rId12"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3937336" y="4312155"/>
            <a:ext cx="1008000" cy="1008000"/>
          </a:xfrm>
          <a:custGeom>
            <a:avLst/>
            <a:gdLst>
              <a:gd name="connsiteX0" fmla="*/ 504000 w 1005503"/>
              <a:gd name="connsiteY0" fmla="*/ 0 h 1008000"/>
              <a:gd name="connsiteX1" fmla="*/ 997761 w 1005503"/>
              <a:gd name="connsiteY1" fmla="*/ 402427 h 1008000"/>
              <a:gd name="connsiteX2" fmla="*/ 1005503 w 1005503"/>
              <a:gd name="connsiteY2" fmla="*/ 479230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0"/>
                </a:lnTo>
                <a:lnTo>
                  <a:pt x="1005503" y="528770"/>
                </a:lnTo>
                <a:lnTo>
                  <a:pt x="997761" y="605574"/>
                </a:lnTo>
                <a:cubicBezTo>
                  <a:pt x="950765" y="835239"/>
                  <a:pt x="747558" y="1008000"/>
                  <a:pt x="504000" y="1008000"/>
                </a:cubicBezTo>
                <a:cubicBezTo>
                  <a:pt x="225648" y="1008000"/>
                  <a:pt x="0" y="782352"/>
                  <a:pt x="0" y="504000"/>
                </a:cubicBezTo>
                <a:cubicBezTo>
                  <a:pt x="0" y="225648"/>
                  <a:pt x="225648" y="0"/>
                  <a:pt x="504000" y="0"/>
                </a:cubicBezTo>
                <a:close/>
              </a:path>
            </a:pathLst>
          </a:custGeom>
          <a:ln w="50800">
            <a:solidFill>
              <a:srgbClr val="FBB709">
                <a:alpha val="50000"/>
              </a:srgbClr>
            </a:solidFill>
          </a:ln>
        </p:spPr>
      </p:pic>
      <p:pic>
        <p:nvPicPr>
          <p:cNvPr id="67" name="PA_图片 66"/>
          <p:cNvPicPr>
            <a:picLocks noChangeAspect="1"/>
          </p:cNvPicPr>
          <p:nvPr>
            <p:custDataLst>
              <p:tags r:id="rId2"/>
            </p:custDataLst>
          </p:nvPr>
        </p:nvPicPr>
        <p:blipFill rotWithShape="1">
          <a:blip r:embed="rId13" cstate="screen">
            <a:extLst>
              <a:ext uri="{BEBA8EAE-BF5A-486C-A8C5-ECC9F3942E4B}">
                <a14:imgProps xmlns:a14="http://schemas.microsoft.com/office/drawing/2010/main">
                  <a14:imgLayer>
                    <a14:imgEffect>
                      <a14:colorTemperature colorTemp="8000"/>
                    </a14:imgEffect>
                  </a14:imgLayer>
                </a14:imgProps>
              </a:ext>
              <a:ext uri="{28A0092B-C50C-407E-A947-70E740481C1C}">
                <a14:useLocalDpi xmlns:a14="http://schemas.microsoft.com/office/drawing/2010/main"/>
              </a:ext>
            </a:extLst>
          </a:blip>
          <a:srcRect/>
          <a:stretch>
            <a:fillRect/>
          </a:stretch>
        </p:blipFill>
        <p:spPr>
          <a:xfrm>
            <a:off x="3715940" y="3030871"/>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53CEB5">
                <a:alpha val="50000"/>
              </a:srgbClr>
            </a:solidFill>
          </a:ln>
        </p:spPr>
      </p:pic>
      <p:pic>
        <p:nvPicPr>
          <p:cNvPr id="68" name="PA_图片 67"/>
          <p:cNvPicPr>
            <a:picLocks noChangeAspect="1"/>
          </p:cNvPicPr>
          <p:nvPr>
            <p:custDataLst>
              <p:tags r:id="rId3"/>
            </p:custDataLst>
          </p:nvPr>
        </p:nvPicPr>
        <p:blipFill rotWithShape="1">
          <a:blip r:embed="rId14"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6233778" y="5149769"/>
            <a:ext cx="1008000" cy="1008000"/>
          </a:xfrm>
          <a:custGeom>
            <a:avLst/>
            <a:gdLst>
              <a:gd name="connsiteX0" fmla="*/ 504000 w 1008000"/>
              <a:gd name="connsiteY0" fmla="*/ 0 h 1003502"/>
              <a:gd name="connsiteX1" fmla="*/ 1008000 w 1008000"/>
              <a:gd name="connsiteY1" fmla="*/ 504000 h 1003502"/>
              <a:gd name="connsiteX2" fmla="*/ 605574 w 1008000"/>
              <a:gd name="connsiteY2" fmla="*/ 997761 h 1003502"/>
              <a:gd name="connsiteX3" fmla="*/ 548619 w 1008000"/>
              <a:gd name="connsiteY3" fmla="*/ 1003502 h 1003502"/>
              <a:gd name="connsiteX4" fmla="*/ 459381 w 1008000"/>
              <a:gd name="connsiteY4" fmla="*/ 1003502 h 1003502"/>
              <a:gd name="connsiteX5" fmla="*/ 402426 w 1008000"/>
              <a:gd name="connsiteY5" fmla="*/ 997761 h 1003502"/>
              <a:gd name="connsiteX6" fmla="*/ 0 w 1008000"/>
              <a:gd name="connsiteY6" fmla="*/ 504000 h 1003502"/>
              <a:gd name="connsiteX7" fmla="*/ 504000 w 1008000"/>
              <a:gd name="connsiteY7" fmla="*/ 0 h 100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8000" h="1003502">
                <a:moveTo>
                  <a:pt x="504000" y="0"/>
                </a:moveTo>
                <a:cubicBezTo>
                  <a:pt x="782352" y="0"/>
                  <a:pt x="1008000" y="225648"/>
                  <a:pt x="1008000" y="504000"/>
                </a:cubicBezTo>
                <a:cubicBezTo>
                  <a:pt x="1008000" y="747558"/>
                  <a:pt x="835238" y="950765"/>
                  <a:pt x="605574" y="997761"/>
                </a:cubicBezTo>
                <a:lnTo>
                  <a:pt x="548619" y="1003502"/>
                </a:lnTo>
                <a:lnTo>
                  <a:pt x="459381" y="1003502"/>
                </a:lnTo>
                <a:lnTo>
                  <a:pt x="402426" y="997761"/>
                </a:lnTo>
                <a:cubicBezTo>
                  <a:pt x="172762" y="950765"/>
                  <a:pt x="0" y="747558"/>
                  <a:pt x="0" y="504000"/>
                </a:cubicBezTo>
                <a:cubicBezTo>
                  <a:pt x="0" y="225648"/>
                  <a:pt x="225648" y="0"/>
                  <a:pt x="504000" y="0"/>
                </a:cubicBezTo>
                <a:close/>
              </a:path>
            </a:pathLst>
          </a:custGeom>
          <a:ln w="50800">
            <a:solidFill>
              <a:srgbClr val="7ED13B">
                <a:alpha val="50000"/>
              </a:srgbClr>
            </a:solidFill>
          </a:ln>
        </p:spPr>
      </p:pic>
      <p:pic>
        <p:nvPicPr>
          <p:cNvPr id="70" name="PA_图片 69"/>
          <p:cNvPicPr>
            <a:picLocks noChangeAspect="1"/>
          </p:cNvPicPr>
          <p:nvPr>
            <p:custDataLst>
              <p:tags r:id="rId4"/>
            </p:custDataLst>
          </p:nvPr>
        </p:nvPicPr>
        <p:blipFill rotWithShape="1">
          <a:blip r:embed="rId15"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4940451" y="5149769"/>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E81479">
                <a:alpha val="50000"/>
              </a:srgbClr>
            </a:solidFill>
          </a:ln>
        </p:spPr>
      </p:pic>
      <p:pic>
        <p:nvPicPr>
          <p:cNvPr id="72" name="PA_图片 71"/>
          <p:cNvPicPr>
            <a:picLocks noChangeAspect="1"/>
          </p:cNvPicPr>
          <p:nvPr>
            <p:custDataLst>
              <p:tags r:id="rId5"/>
            </p:custDataLst>
          </p:nvPr>
        </p:nvPicPr>
        <p:blipFill rotWithShape="1">
          <a:blip r:embed="rId16"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241778" y="4312155"/>
            <a:ext cx="1008000" cy="1008000"/>
          </a:xfrm>
          <a:custGeom>
            <a:avLst/>
            <a:gdLst>
              <a:gd name="connsiteX0" fmla="*/ 504000 w 1005503"/>
              <a:gd name="connsiteY0" fmla="*/ 0 h 1008000"/>
              <a:gd name="connsiteX1" fmla="*/ 997761 w 1005503"/>
              <a:gd name="connsiteY1" fmla="*/ 402427 h 1008000"/>
              <a:gd name="connsiteX2" fmla="*/ 1005503 w 1005503"/>
              <a:gd name="connsiteY2" fmla="*/ 479231 h 1008000"/>
              <a:gd name="connsiteX3" fmla="*/ 1005503 w 1005503"/>
              <a:gd name="connsiteY3" fmla="*/ 528770 h 1008000"/>
              <a:gd name="connsiteX4" fmla="*/ 997761 w 1005503"/>
              <a:gd name="connsiteY4" fmla="*/ 605574 h 1008000"/>
              <a:gd name="connsiteX5" fmla="*/ 504000 w 1005503"/>
              <a:gd name="connsiteY5" fmla="*/ 1008000 h 1008000"/>
              <a:gd name="connsiteX6" fmla="*/ 0 w 1005503"/>
              <a:gd name="connsiteY6" fmla="*/ 504000 h 1008000"/>
              <a:gd name="connsiteX7" fmla="*/ 504000 w 1005503"/>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503" h="1008000">
                <a:moveTo>
                  <a:pt x="504000" y="0"/>
                </a:moveTo>
                <a:cubicBezTo>
                  <a:pt x="747558" y="0"/>
                  <a:pt x="950765" y="172762"/>
                  <a:pt x="997761" y="402427"/>
                </a:cubicBezTo>
                <a:lnTo>
                  <a:pt x="1005503" y="479231"/>
                </a:lnTo>
                <a:lnTo>
                  <a:pt x="1005503" y="52877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50800">
            <a:solidFill>
              <a:srgbClr val="00ACDE">
                <a:alpha val="50000"/>
              </a:srgbClr>
            </a:solidFill>
          </a:ln>
        </p:spPr>
      </p:pic>
      <p:pic>
        <p:nvPicPr>
          <p:cNvPr id="65" name="PA_图片 64"/>
          <p:cNvPicPr>
            <a:picLocks noChangeAspect="1"/>
          </p:cNvPicPr>
          <p:nvPr>
            <p:custDataLst>
              <p:tags r:id="rId6"/>
            </p:custDataLst>
          </p:nvPr>
        </p:nvPicPr>
        <p:blipFill rotWithShape="1">
          <a:blip r:embed="rId17"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4366307" y="1900340"/>
            <a:ext cx="1008000" cy="1008000"/>
          </a:xfrm>
          <a:custGeom>
            <a:avLst/>
            <a:gdLst>
              <a:gd name="connsiteX0" fmla="*/ 504000 w 1003632"/>
              <a:gd name="connsiteY0" fmla="*/ 0 h 1008000"/>
              <a:gd name="connsiteX1" fmla="*/ 997761 w 1003632"/>
              <a:gd name="connsiteY1" fmla="*/ 402427 h 1008000"/>
              <a:gd name="connsiteX2" fmla="*/ 1003632 w 1003632"/>
              <a:gd name="connsiteY2" fmla="*/ 460670 h 1008000"/>
              <a:gd name="connsiteX3" fmla="*/ 1003632 w 1003632"/>
              <a:gd name="connsiteY3" fmla="*/ 547330 h 1008000"/>
              <a:gd name="connsiteX4" fmla="*/ 997761 w 1003632"/>
              <a:gd name="connsiteY4" fmla="*/ 605574 h 1008000"/>
              <a:gd name="connsiteX5" fmla="*/ 504000 w 1003632"/>
              <a:gd name="connsiteY5" fmla="*/ 1008000 h 1008000"/>
              <a:gd name="connsiteX6" fmla="*/ 0 w 1003632"/>
              <a:gd name="connsiteY6" fmla="*/ 504000 h 1008000"/>
              <a:gd name="connsiteX7" fmla="*/ 504000 w 1003632"/>
              <a:gd name="connsiteY7" fmla="*/ 0 h 10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632" h="1008000">
                <a:moveTo>
                  <a:pt x="504000" y="0"/>
                </a:moveTo>
                <a:cubicBezTo>
                  <a:pt x="747558" y="0"/>
                  <a:pt x="950765" y="172762"/>
                  <a:pt x="997761" y="402427"/>
                </a:cubicBezTo>
                <a:lnTo>
                  <a:pt x="1003632" y="460670"/>
                </a:lnTo>
                <a:lnTo>
                  <a:pt x="1003632" y="547330"/>
                </a:lnTo>
                <a:lnTo>
                  <a:pt x="997761" y="605574"/>
                </a:lnTo>
                <a:cubicBezTo>
                  <a:pt x="950765" y="835238"/>
                  <a:pt x="747558" y="1008000"/>
                  <a:pt x="504000" y="1008000"/>
                </a:cubicBezTo>
                <a:cubicBezTo>
                  <a:pt x="225648" y="1008000"/>
                  <a:pt x="0" y="782352"/>
                  <a:pt x="0" y="504000"/>
                </a:cubicBezTo>
                <a:cubicBezTo>
                  <a:pt x="0" y="225648"/>
                  <a:pt x="225648" y="0"/>
                  <a:pt x="504000" y="0"/>
                </a:cubicBezTo>
                <a:close/>
              </a:path>
            </a:pathLst>
          </a:custGeom>
          <a:ln w="50800">
            <a:solidFill>
              <a:srgbClr val="7190C9">
                <a:alpha val="50000"/>
              </a:srgbClr>
            </a:solidFill>
          </a:ln>
        </p:spPr>
      </p:pic>
      <p:pic>
        <p:nvPicPr>
          <p:cNvPr id="66" name="PA_图片 65"/>
          <p:cNvPicPr>
            <a:picLocks noChangeAspect="1"/>
          </p:cNvPicPr>
          <p:nvPr>
            <p:custDataLst>
              <p:tags r:id="rId7"/>
            </p:custDataLst>
          </p:nvPr>
        </p:nvPicPr>
        <p:blipFill rotWithShape="1">
          <a:blip r:embed="rId18" cstate="screen">
            <a:extLst>
              <a:ext uri="{BEBA8EAE-BF5A-486C-A8C5-ECC9F3942E4B}">
                <a14:imgProps xmlns:a14="http://schemas.microsoft.com/office/drawing/2010/main">
                  <a14:imgLayer>
                    <a14:imgEffect>
                      <a14:colorTemperature colorTemp="9000"/>
                    </a14:imgEffect>
                  </a14:imgLayer>
                </a14:imgProps>
              </a:ext>
              <a:ext uri="{28A0092B-C50C-407E-A947-70E740481C1C}">
                <a14:useLocalDpi xmlns:a14="http://schemas.microsoft.com/office/drawing/2010/main"/>
              </a:ext>
            </a:extLst>
          </a:blip>
          <a:srcRect/>
          <a:stretch>
            <a:fillRect/>
          </a:stretch>
        </p:blipFill>
        <p:spPr>
          <a:xfrm>
            <a:off x="7468058" y="3028855"/>
            <a:ext cx="1008000" cy="1008000"/>
          </a:xfrm>
          <a:custGeom>
            <a:avLst/>
            <a:gdLst>
              <a:gd name="connsiteX0" fmla="*/ 504000 w 1008000"/>
              <a:gd name="connsiteY0" fmla="*/ 0 h 1008000"/>
              <a:gd name="connsiteX1" fmla="*/ 1008000 w 1008000"/>
              <a:gd name="connsiteY1" fmla="*/ 504000 h 1008000"/>
              <a:gd name="connsiteX2" fmla="*/ 504000 w 1008000"/>
              <a:gd name="connsiteY2" fmla="*/ 1008000 h 1008000"/>
              <a:gd name="connsiteX3" fmla="*/ 0 w 1008000"/>
              <a:gd name="connsiteY3" fmla="*/ 504000 h 1008000"/>
              <a:gd name="connsiteX4" fmla="*/ 504000 w 1008000"/>
              <a:gd name="connsiteY4" fmla="*/ 0 h 10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00" h="1008000">
                <a:moveTo>
                  <a:pt x="504000" y="0"/>
                </a:moveTo>
                <a:cubicBezTo>
                  <a:pt x="782352" y="0"/>
                  <a:pt x="1008000" y="225648"/>
                  <a:pt x="1008000" y="504000"/>
                </a:cubicBezTo>
                <a:cubicBezTo>
                  <a:pt x="1008000" y="782352"/>
                  <a:pt x="782352" y="1008000"/>
                  <a:pt x="504000" y="1008000"/>
                </a:cubicBezTo>
                <a:cubicBezTo>
                  <a:pt x="225648" y="1008000"/>
                  <a:pt x="0" y="782352"/>
                  <a:pt x="0" y="504000"/>
                </a:cubicBezTo>
                <a:cubicBezTo>
                  <a:pt x="0" y="225648"/>
                  <a:pt x="225648" y="0"/>
                  <a:pt x="504000" y="0"/>
                </a:cubicBezTo>
                <a:close/>
              </a:path>
            </a:pathLst>
          </a:custGeom>
          <a:ln w="50800">
            <a:solidFill>
              <a:srgbClr val="F15F46">
                <a:alpha val="50000"/>
              </a:srgbClr>
            </a:solidFill>
          </a:ln>
        </p:spPr>
      </p:pic>
      <p:pic>
        <p:nvPicPr>
          <p:cNvPr id="69" name="PA_图片 68"/>
          <p:cNvPicPr>
            <a:picLocks noChangeAspect="1"/>
          </p:cNvPicPr>
          <p:nvPr>
            <p:custDataLst>
              <p:tags r:id="rId8"/>
            </p:custDataLst>
          </p:nvPr>
        </p:nvPicPr>
        <p:blipFill rotWithShape="1">
          <a:blip r:embed="rId19" cstate="screen">
            <a:extLst>
              <a:ext uri="{28A0092B-C50C-407E-A947-70E740481C1C}">
                <a14:useLocalDpi xmlns:a14="http://schemas.microsoft.com/office/drawing/2010/main"/>
              </a:ext>
            </a:extLst>
          </a:blip>
          <a:srcRect/>
          <a:stretch>
            <a:fillRect/>
          </a:stretch>
        </p:blipFill>
        <p:spPr>
          <a:xfrm>
            <a:off x="6816509" y="1900340"/>
            <a:ext cx="1008000" cy="1008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rgbClr val="53CEB5">
                <a:alpha val="50000"/>
              </a:srgbClr>
            </a:solidFill>
          </a:ln>
        </p:spPr>
      </p:pic>
      <p:pic>
        <p:nvPicPr>
          <p:cNvPr id="71" name="PA_图片 70"/>
          <p:cNvPicPr>
            <a:picLocks noChangeAspect="1"/>
          </p:cNvPicPr>
          <p:nvPr>
            <p:custDataLst>
              <p:tags r:id="rId9"/>
            </p:custDataLst>
          </p:nvPr>
        </p:nvPicPr>
        <p:blipFill rotWithShape="1">
          <a:blip r:embed="rId20" cstate="screen">
            <a:extLst>
              <a:ext uri="{28A0092B-C50C-407E-A947-70E740481C1C}">
                <a14:useLocalDpi xmlns:a14="http://schemas.microsoft.com/office/drawing/2010/main"/>
              </a:ext>
            </a:extLst>
          </a:blip>
          <a:srcRect/>
          <a:stretch>
            <a:fillRect/>
          </a:stretch>
        </p:blipFill>
        <p:spPr>
          <a:xfrm>
            <a:off x="5592413" y="1455070"/>
            <a:ext cx="1008000" cy="1008000"/>
          </a:xfrm>
          <a:custGeom>
            <a:avLst/>
            <a:gdLst>
              <a:gd name="connsiteX0" fmla="*/ 630000 w 1260000"/>
              <a:gd name="connsiteY0" fmla="*/ 0 h 1260000"/>
              <a:gd name="connsiteX1" fmla="*/ 1260000 w 1260000"/>
              <a:gd name="connsiteY1" fmla="*/ 630000 h 1260000"/>
              <a:gd name="connsiteX2" fmla="*/ 630000 w 1260000"/>
              <a:gd name="connsiteY2" fmla="*/ 1260000 h 1260000"/>
              <a:gd name="connsiteX3" fmla="*/ 0 w 1260000"/>
              <a:gd name="connsiteY3" fmla="*/ 630000 h 1260000"/>
              <a:gd name="connsiteX4" fmla="*/ 630000 w 1260000"/>
              <a:gd name="connsiteY4" fmla="*/ 0 h 12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0" h="1260000">
                <a:moveTo>
                  <a:pt x="630000" y="0"/>
                </a:moveTo>
                <a:cubicBezTo>
                  <a:pt x="977939" y="0"/>
                  <a:pt x="1260000" y="282061"/>
                  <a:pt x="1260000" y="630000"/>
                </a:cubicBezTo>
                <a:cubicBezTo>
                  <a:pt x="1260000" y="977939"/>
                  <a:pt x="977939" y="1260000"/>
                  <a:pt x="630000" y="1260000"/>
                </a:cubicBezTo>
                <a:cubicBezTo>
                  <a:pt x="282061" y="1260000"/>
                  <a:pt x="0" y="977939"/>
                  <a:pt x="0" y="630000"/>
                </a:cubicBezTo>
                <a:cubicBezTo>
                  <a:pt x="0" y="282061"/>
                  <a:pt x="282061" y="0"/>
                  <a:pt x="630000" y="0"/>
                </a:cubicBezTo>
                <a:close/>
              </a:path>
            </a:pathLst>
          </a:custGeom>
          <a:ln w="50800">
            <a:solidFill>
              <a:srgbClr val="FBB709">
                <a:alpha val="50000"/>
              </a:srgbClr>
            </a:solidFill>
          </a:ln>
        </p:spPr>
      </p:pic>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圈员感想</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grpSp>
        <p:nvGrpSpPr>
          <p:cNvPr id="10" name="组合 9"/>
          <p:cNvGrpSpPr/>
          <p:nvPr/>
        </p:nvGrpSpPr>
        <p:grpSpPr>
          <a:xfrm>
            <a:off x="5021719" y="2786771"/>
            <a:ext cx="2153768" cy="2153768"/>
            <a:chOff x="5021719" y="2786771"/>
            <a:chExt cx="2153768" cy="2153768"/>
          </a:xfrm>
        </p:grpSpPr>
        <p:sp>
          <p:nvSpPr>
            <p:cNvPr id="8" name="矩形: 圆角 7"/>
            <p:cNvSpPr>
              <a:spLocks noChangeAspect="1"/>
            </p:cNvSpPr>
            <p:nvPr/>
          </p:nvSpPr>
          <p:spPr>
            <a:xfrm>
              <a:off x="5021719" y="2786771"/>
              <a:ext cx="2153768" cy="2153768"/>
            </a:xfrm>
            <a:prstGeom prst="roundRect">
              <a:avLst>
                <a:gd name="adj" fmla="val 50000"/>
              </a:avLst>
            </a:prstGeom>
            <a:solidFill>
              <a:schemeClr val="bg1">
                <a:lumMod val="65000"/>
              </a:schemeClr>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57" name="组合 56"/>
            <p:cNvGrpSpPr/>
            <p:nvPr/>
          </p:nvGrpSpPr>
          <p:grpSpPr>
            <a:xfrm>
              <a:off x="5830150" y="3228419"/>
              <a:ext cx="536906" cy="608871"/>
              <a:chOff x="9363817" y="1934484"/>
              <a:chExt cx="257929" cy="291921"/>
            </a:xfrm>
          </p:grpSpPr>
          <p:sp>
            <p:nvSpPr>
              <p:cNvPr id="59" name="Freeform 121"/>
              <p:cNvSpPr/>
              <p:nvPr/>
            </p:nvSpPr>
            <p:spPr bwMode="auto">
              <a:xfrm>
                <a:off x="9363817" y="2134430"/>
                <a:ext cx="257929" cy="91975"/>
              </a:xfrm>
              <a:custGeom>
                <a:avLst/>
                <a:gdLst>
                  <a:gd name="T0" fmla="*/ 668 w 976"/>
                  <a:gd name="T1" fmla="*/ 0 h 349"/>
                  <a:gd name="T2" fmla="*/ 668 w 976"/>
                  <a:gd name="T3" fmla="*/ 234 h 349"/>
                  <a:gd name="T4" fmla="*/ 308 w 976"/>
                  <a:gd name="T5" fmla="*/ 234 h 349"/>
                  <a:gd name="T6" fmla="*/ 308 w 976"/>
                  <a:gd name="T7" fmla="*/ 0 h 349"/>
                  <a:gd name="T8" fmla="*/ 0 w 976"/>
                  <a:gd name="T9" fmla="*/ 349 h 349"/>
                  <a:gd name="T10" fmla="*/ 488 w 976"/>
                  <a:gd name="T11" fmla="*/ 349 h 349"/>
                  <a:gd name="T12" fmla="*/ 976 w 976"/>
                  <a:gd name="T13" fmla="*/ 349 h 349"/>
                  <a:gd name="T14" fmla="*/ 668 w 976"/>
                  <a:gd name="T15" fmla="*/ 0 h 3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6" h="349">
                    <a:moveTo>
                      <a:pt x="668" y="0"/>
                    </a:moveTo>
                    <a:cubicBezTo>
                      <a:pt x="668" y="234"/>
                      <a:pt x="668" y="234"/>
                      <a:pt x="668" y="234"/>
                    </a:cubicBezTo>
                    <a:cubicBezTo>
                      <a:pt x="308" y="234"/>
                      <a:pt x="308" y="234"/>
                      <a:pt x="308" y="234"/>
                    </a:cubicBezTo>
                    <a:cubicBezTo>
                      <a:pt x="308" y="0"/>
                      <a:pt x="308" y="0"/>
                      <a:pt x="308" y="0"/>
                    </a:cubicBezTo>
                    <a:cubicBezTo>
                      <a:pt x="246" y="26"/>
                      <a:pt x="0" y="142"/>
                      <a:pt x="0" y="349"/>
                    </a:cubicBezTo>
                    <a:cubicBezTo>
                      <a:pt x="488" y="349"/>
                      <a:pt x="488" y="349"/>
                      <a:pt x="488" y="349"/>
                    </a:cubicBezTo>
                    <a:cubicBezTo>
                      <a:pt x="976" y="349"/>
                      <a:pt x="976" y="349"/>
                      <a:pt x="976" y="349"/>
                    </a:cubicBezTo>
                    <a:cubicBezTo>
                      <a:pt x="976" y="142"/>
                      <a:pt x="730" y="26"/>
                      <a:pt x="668" y="0"/>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0" name="Freeform 122"/>
              <p:cNvSpPr/>
              <p:nvPr/>
            </p:nvSpPr>
            <p:spPr bwMode="auto">
              <a:xfrm>
                <a:off x="9443796" y="2050453"/>
                <a:ext cx="97973" cy="93974"/>
              </a:xfrm>
              <a:custGeom>
                <a:avLst/>
                <a:gdLst>
                  <a:gd name="T0" fmla="*/ 333 w 372"/>
                  <a:gd name="T1" fmla="*/ 215 h 354"/>
                  <a:gd name="T2" fmla="*/ 333 w 372"/>
                  <a:gd name="T3" fmla="*/ 0 h 354"/>
                  <a:gd name="T4" fmla="*/ 25 w 372"/>
                  <a:gd name="T5" fmla="*/ 0 h 354"/>
                  <a:gd name="T6" fmla="*/ 25 w 372"/>
                  <a:gd name="T7" fmla="*/ 215 h 354"/>
                  <a:gd name="T8" fmla="*/ 0 w 372"/>
                  <a:gd name="T9" fmla="*/ 215 h 354"/>
                  <a:gd name="T10" fmla="*/ 186 w 372"/>
                  <a:gd name="T11" fmla="*/ 354 h 354"/>
                  <a:gd name="T12" fmla="*/ 372 w 372"/>
                  <a:gd name="T13" fmla="*/ 215 h 354"/>
                  <a:gd name="T14" fmla="*/ 333 w 372"/>
                  <a:gd name="T15" fmla="*/ 215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2" h="354">
                    <a:moveTo>
                      <a:pt x="333" y="215"/>
                    </a:moveTo>
                    <a:cubicBezTo>
                      <a:pt x="333" y="0"/>
                      <a:pt x="333" y="0"/>
                      <a:pt x="333" y="0"/>
                    </a:cubicBezTo>
                    <a:cubicBezTo>
                      <a:pt x="25" y="0"/>
                      <a:pt x="25" y="0"/>
                      <a:pt x="25" y="0"/>
                    </a:cubicBezTo>
                    <a:cubicBezTo>
                      <a:pt x="25" y="215"/>
                      <a:pt x="25" y="215"/>
                      <a:pt x="25" y="215"/>
                    </a:cubicBezTo>
                    <a:cubicBezTo>
                      <a:pt x="0" y="215"/>
                      <a:pt x="0" y="215"/>
                      <a:pt x="0" y="215"/>
                    </a:cubicBezTo>
                    <a:cubicBezTo>
                      <a:pt x="30" y="297"/>
                      <a:pt x="102" y="354"/>
                      <a:pt x="186" y="354"/>
                    </a:cubicBezTo>
                    <a:cubicBezTo>
                      <a:pt x="270" y="354"/>
                      <a:pt x="342" y="297"/>
                      <a:pt x="372" y="215"/>
                    </a:cubicBezTo>
                    <a:lnTo>
                      <a:pt x="333" y="215"/>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1" name="Freeform 123"/>
              <p:cNvSpPr/>
              <p:nvPr/>
            </p:nvSpPr>
            <p:spPr bwMode="auto">
              <a:xfrm>
                <a:off x="9406806" y="1986471"/>
                <a:ext cx="167954" cy="115968"/>
              </a:xfrm>
              <a:custGeom>
                <a:avLst/>
                <a:gdLst>
                  <a:gd name="T0" fmla="*/ 540 w 638"/>
                  <a:gd name="T1" fmla="*/ 130 h 439"/>
                  <a:gd name="T2" fmla="*/ 526 w 638"/>
                  <a:gd name="T3" fmla="*/ 172 h 439"/>
                  <a:gd name="T4" fmla="*/ 129 w 638"/>
                  <a:gd name="T5" fmla="*/ 155 h 439"/>
                  <a:gd name="T6" fmla="*/ 102 w 638"/>
                  <a:gd name="T7" fmla="*/ 147 h 439"/>
                  <a:gd name="T8" fmla="*/ 97 w 638"/>
                  <a:gd name="T9" fmla="*/ 130 h 439"/>
                  <a:gd name="T10" fmla="*/ 0 w 638"/>
                  <a:gd name="T11" fmla="*/ 370 h 439"/>
                  <a:gd name="T12" fmla="*/ 7 w 638"/>
                  <a:gd name="T13" fmla="*/ 439 h 439"/>
                  <a:gd name="T14" fmla="*/ 145 w 638"/>
                  <a:gd name="T15" fmla="*/ 439 h 439"/>
                  <a:gd name="T16" fmla="*/ 145 w 638"/>
                  <a:gd name="T17" fmla="*/ 212 h 439"/>
                  <a:gd name="T18" fmla="*/ 493 w 638"/>
                  <a:gd name="T19" fmla="*/ 212 h 439"/>
                  <a:gd name="T20" fmla="*/ 493 w 638"/>
                  <a:gd name="T21" fmla="*/ 439 h 439"/>
                  <a:gd name="T22" fmla="*/ 631 w 638"/>
                  <a:gd name="T23" fmla="*/ 439 h 439"/>
                  <a:gd name="T24" fmla="*/ 638 w 638"/>
                  <a:gd name="T25" fmla="*/ 370 h 439"/>
                  <a:gd name="T26" fmla="*/ 540 w 638"/>
                  <a:gd name="T27" fmla="*/ 13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8" h="439">
                    <a:moveTo>
                      <a:pt x="540" y="130"/>
                    </a:moveTo>
                    <a:cubicBezTo>
                      <a:pt x="535" y="144"/>
                      <a:pt x="530" y="158"/>
                      <a:pt x="526" y="172"/>
                    </a:cubicBezTo>
                    <a:cubicBezTo>
                      <a:pt x="394" y="15"/>
                      <a:pt x="263" y="0"/>
                      <a:pt x="129" y="155"/>
                    </a:cubicBezTo>
                    <a:cubicBezTo>
                      <a:pt x="116" y="170"/>
                      <a:pt x="110" y="172"/>
                      <a:pt x="102" y="147"/>
                    </a:cubicBezTo>
                    <a:cubicBezTo>
                      <a:pt x="101" y="141"/>
                      <a:pt x="99" y="136"/>
                      <a:pt x="97" y="130"/>
                    </a:cubicBezTo>
                    <a:cubicBezTo>
                      <a:pt x="37" y="191"/>
                      <a:pt x="0" y="276"/>
                      <a:pt x="0" y="370"/>
                    </a:cubicBezTo>
                    <a:cubicBezTo>
                      <a:pt x="0" y="394"/>
                      <a:pt x="2" y="417"/>
                      <a:pt x="7" y="439"/>
                    </a:cubicBezTo>
                    <a:cubicBezTo>
                      <a:pt x="145" y="439"/>
                      <a:pt x="145" y="439"/>
                      <a:pt x="145" y="439"/>
                    </a:cubicBezTo>
                    <a:cubicBezTo>
                      <a:pt x="145" y="212"/>
                      <a:pt x="145" y="212"/>
                      <a:pt x="145" y="212"/>
                    </a:cubicBezTo>
                    <a:cubicBezTo>
                      <a:pt x="493" y="212"/>
                      <a:pt x="493" y="212"/>
                      <a:pt x="493" y="212"/>
                    </a:cubicBezTo>
                    <a:cubicBezTo>
                      <a:pt x="493" y="439"/>
                      <a:pt x="493" y="439"/>
                      <a:pt x="493" y="439"/>
                    </a:cubicBezTo>
                    <a:cubicBezTo>
                      <a:pt x="631" y="439"/>
                      <a:pt x="631" y="439"/>
                      <a:pt x="631" y="439"/>
                    </a:cubicBezTo>
                    <a:cubicBezTo>
                      <a:pt x="636" y="417"/>
                      <a:pt x="638" y="394"/>
                      <a:pt x="638" y="370"/>
                    </a:cubicBezTo>
                    <a:cubicBezTo>
                      <a:pt x="638" y="276"/>
                      <a:pt x="601" y="190"/>
                      <a:pt x="540" y="130"/>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sp>
            <p:nvSpPr>
              <p:cNvPr id="62" name="Freeform 124"/>
              <p:cNvSpPr>
                <a:spLocks noEditPoints="1"/>
              </p:cNvSpPr>
              <p:nvPr/>
            </p:nvSpPr>
            <p:spPr bwMode="auto">
              <a:xfrm>
                <a:off x="9421802" y="1934484"/>
                <a:ext cx="137962" cy="87976"/>
              </a:xfrm>
              <a:custGeom>
                <a:avLst/>
                <a:gdLst>
                  <a:gd name="T0" fmla="*/ 502 w 520"/>
                  <a:gd name="T1" fmla="*/ 137 h 334"/>
                  <a:gd name="T2" fmla="*/ 19 w 520"/>
                  <a:gd name="T3" fmla="*/ 136 h 334"/>
                  <a:gd name="T4" fmla="*/ 9 w 520"/>
                  <a:gd name="T5" fmla="*/ 179 h 334"/>
                  <a:gd name="T6" fmla="*/ 54 w 520"/>
                  <a:gd name="T7" fmla="*/ 310 h 334"/>
                  <a:gd name="T8" fmla="*/ 80 w 520"/>
                  <a:gd name="T9" fmla="*/ 318 h 334"/>
                  <a:gd name="T10" fmla="*/ 456 w 520"/>
                  <a:gd name="T11" fmla="*/ 334 h 334"/>
                  <a:gd name="T12" fmla="*/ 512 w 520"/>
                  <a:gd name="T13" fmla="*/ 175 h 334"/>
                  <a:gd name="T14" fmla="*/ 502 w 520"/>
                  <a:gd name="T15" fmla="*/ 137 h 334"/>
                  <a:gd name="T16" fmla="*/ 328 w 520"/>
                  <a:gd name="T17" fmla="*/ 145 h 334"/>
                  <a:gd name="T18" fmla="*/ 274 w 520"/>
                  <a:gd name="T19" fmla="*/ 145 h 334"/>
                  <a:gd name="T20" fmla="*/ 274 w 520"/>
                  <a:gd name="T21" fmla="*/ 199 h 334"/>
                  <a:gd name="T22" fmla="*/ 238 w 520"/>
                  <a:gd name="T23" fmla="*/ 199 h 334"/>
                  <a:gd name="T24" fmla="*/ 238 w 520"/>
                  <a:gd name="T25" fmla="*/ 145 h 334"/>
                  <a:gd name="T26" fmla="*/ 183 w 520"/>
                  <a:gd name="T27" fmla="*/ 145 h 334"/>
                  <a:gd name="T28" fmla="*/ 183 w 520"/>
                  <a:gd name="T29" fmla="*/ 109 h 334"/>
                  <a:gd name="T30" fmla="*/ 238 w 520"/>
                  <a:gd name="T31" fmla="*/ 109 h 334"/>
                  <a:gd name="T32" fmla="*/ 238 w 520"/>
                  <a:gd name="T33" fmla="*/ 54 h 334"/>
                  <a:gd name="T34" fmla="*/ 274 w 520"/>
                  <a:gd name="T35" fmla="*/ 54 h 334"/>
                  <a:gd name="T36" fmla="*/ 274 w 520"/>
                  <a:gd name="T37" fmla="*/ 109 h 334"/>
                  <a:gd name="T38" fmla="*/ 328 w 520"/>
                  <a:gd name="T39" fmla="*/ 109 h 334"/>
                  <a:gd name="T40" fmla="*/ 328 w 520"/>
                  <a:gd name="T41" fmla="*/ 14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34">
                    <a:moveTo>
                      <a:pt x="502" y="137"/>
                    </a:moveTo>
                    <a:cubicBezTo>
                      <a:pt x="341" y="0"/>
                      <a:pt x="180" y="0"/>
                      <a:pt x="19" y="136"/>
                    </a:cubicBezTo>
                    <a:cubicBezTo>
                      <a:pt x="6" y="146"/>
                      <a:pt x="0" y="155"/>
                      <a:pt x="9" y="179"/>
                    </a:cubicBezTo>
                    <a:cubicBezTo>
                      <a:pt x="25" y="222"/>
                      <a:pt x="40" y="265"/>
                      <a:pt x="54" y="310"/>
                    </a:cubicBezTo>
                    <a:cubicBezTo>
                      <a:pt x="62" y="334"/>
                      <a:pt x="68" y="332"/>
                      <a:pt x="80" y="318"/>
                    </a:cubicBezTo>
                    <a:cubicBezTo>
                      <a:pt x="206" y="170"/>
                      <a:pt x="331" y="185"/>
                      <a:pt x="456" y="334"/>
                    </a:cubicBezTo>
                    <a:cubicBezTo>
                      <a:pt x="475" y="281"/>
                      <a:pt x="493" y="227"/>
                      <a:pt x="512" y="175"/>
                    </a:cubicBezTo>
                    <a:cubicBezTo>
                      <a:pt x="520" y="152"/>
                      <a:pt x="512" y="145"/>
                      <a:pt x="502" y="137"/>
                    </a:cubicBezTo>
                    <a:close/>
                    <a:moveTo>
                      <a:pt x="328" y="145"/>
                    </a:moveTo>
                    <a:cubicBezTo>
                      <a:pt x="274" y="145"/>
                      <a:pt x="274" y="145"/>
                      <a:pt x="274" y="145"/>
                    </a:cubicBezTo>
                    <a:cubicBezTo>
                      <a:pt x="274" y="199"/>
                      <a:pt x="274" y="199"/>
                      <a:pt x="274" y="199"/>
                    </a:cubicBezTo>
                    <a:cubicBezTo>
                      <a:pt x="238" y="199"/>
                      <a:pt x="238" y="199"/>
                      <a:pt x="238" y="199"/>
                    </a:cubicBezTo>
                    <a:cubicBezTo>
                      <a:pt x="238" y="145"/>
                      <a:pt x="238" y="145"/>
                      <a:pt x="238" y="145"/>
                    </a:cubicBezTo>
                    <a:cubicBezTo>
                      <a:pt x="183" y="145"/>
                      <a:pt x="183" y="145"/>
                      <a:pt x="183" y="145"/>
                    </a:cubicBezTo>
                    <a:cubicBezTo>
                      <a:pt x="183" y="109"/>
                      <a:pt x="183" y="109"/>
                      <a:pt x="183" y="109"/>
                    </a:cubicBezTo>
                    <a:cubicBezTo>
                      <a:pt x="238" y="109"/>
                      <a:pt x="238" y="109"/>
                      <a:pt x="238" y="109"/>
                    </a:cubicBezTo>
                    <a:cubicBezTo>
                      <a:pt x="238" y="54"/>
                      <a:pt x="238" y="54"/>
                      <a:pt x="238" y="54"/>
                    </a:cubicBezTo>
                    <a:cubicBezTo>
                      <a:pt x="274" y="54"/>
                      <a:pt x="274" y="54"/>
                      <a:pt x="274" y="54"/>
                    </a:cubicBezTo>
                    <a:cubicBezTo>
                      <a:pt x="274" y="109"/>
                      <a:pt x="274" y="109"/>
                      <a:pt x="274" y="109"/>
                    </a:cubicBezTo>
                    <a:cubicBezTo>
                      <a:pt x="328" y="109"/>
                      <a:pt x="328" y="109"/>
                      <a:pt x="328" y="109"/>
                    </a:cubicBezTo>
                    <a:lnTo>
                      <a:pt x="328" y="145"/>
                    </a:ln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cs typeface="+mn-ea"/>
                  <a:sym typeface="+mn-lt"/>
                </a:endParaRPr>
              </a:p>
            </p:txBody>
          </p:sp>
        </p:grpSp>
        <p:sp>
          <p:nvSpPr>
            <p:cNvPr id="63" name="文本框 62"/>
            <p:cNvSpPr txBox="1"/>
            <p:nvPr/>
          </p:nvSpPr>
          <p:spPr>
            <a:xfrm>
              <a:off x="5390717" y="3993640"/>
              <a:ext cx="1415772" cy="461665"/>
            </a:xfrm>
            <a:prstGeom prst="rect">
              <a:avLst/>
            </a:prstGeom>
            <a:noFill/>
          </p:spPr>
          <p:txBody>
            <a:bodyPr wrap="none" rtlCol="0">
              <a:spAutoFit/>
            </a:bodyPr>
            <a:lstStyle/>
            <a:p>
              <a:r>
                <a:rPr lang="zh-CN" altLang="en-US" sz="2400" dirty="0">
                  <a:solidFill>
                    <a:schemeClr val="bg1"/>
                  </a:solidFill>
                  <a:cs typeface="+mn-ea"/>
                  <a:sym typeface="+mn-lt"/>
                </a:rPr>
                <a:t>圈员感想</a:t>
              </a:r>
            </a:p>
          </p:txBody>
        </p:sp>
      </p:grpSp>
      <p:sp>
        <p:nvSpPr>
          <p:cNvPr id="73" name="矩形 72"/>
          <p:cNvSpPr/>
          <p:nvPr/>
        </p:nvSpPr>
        <p:spPr>
          <a:xfrm>
            <a:off x="9221807" y="3364947"/>
            <a:ext cx="1261884"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品管锻炼了我</a:t>
            </a:r>
          </a:p>
        </p:txBody>
      </p:sp>
      <p:sp>
        <p:nvSpPr>
          <p:cNvPr id="74" name="矩形 73"/>
          <p:cNvSpPr/>
          <p:nvPr/>
        </p:nvSpPr>
        <p:spPr>
          <a:xfrm>
            <a:off x="8544509" y="2242337"/>
            <a:ext cx="1800493"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品管使我们更加和谐</a:t>
            </a:r>
          </a:p>
        </p:txBody>
      </p:sp>
      <p:sp>
        <p:nvSpPr>
          <p:cNvPr id="75" name="矩形 74"/>
          <p:cNvSpPr/>
          <p:nvPr/>
        </p:nvSpPr>
        <p:spPr>
          <a:xfrm>
            <a:off x="7241778" y="996802"/>
            <a:ext cx="2159566"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评判性思维能力大大提高</a:t>
            </a:r>
          </a:p>
        </p:txBody>
      </p:sp>
      <p:sp>
        <p:nvSpPr>
          <p:cNvPr id="76" name="矩形 75"/>
          <p:cNvSpPr/>
          <p:nvPr/>
        </p:nvSpPr>
        <p:spPr>
          <a:xfrm>
            <a:off x="8969778" y="4656534"/>
            <a:ext cx="1261884"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品管让我成长</a:t>
            </a:r>
          </a:p>
        </p:txBody>
      </p:sp>
      <p:sp>
        <p:nvSpPr>
          <p:cNvPr id="77" name="矩形 76"/>
          <p:cNvSpPr/>
          <p:nvPr/>
        </p:nvSpPr>
        <p:spPr>
          <a:xfrm>
            <a:off x="1307205" y="2254639"/>
            <a:ext cx="2339102"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我们的标准、流程更加规范</a:t>
            </a:r>
          </a:p>
        </p:txBody>
      </p:sp>
      <p:sp>
        <p:nvSpPr>
          <p:cNvPr id="78" name="矩形 77"/>
          <p:cNvSpPr/>
          <p:nvPr/>
        </p:nvSpPr>
        <p:spPr>
          <a:xfrm>
            <a:off x="7982338" y="5495799"/>
            <a:ext cx="1980029"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我的沟通能力进步很大</a:t>
            </a:r>
          </a:p>
        </p:txBody>
      </p:sp>
      <p:sp>
        <p:nvSpPr>
          <p:cNvPr id="79" name="矩形 78"/>
          <p:cNvSpPr/>
          <p:nvPr/>
        </p:nvSpPr>
        <p:spPr>
          <a:xfrm>
            <a:off x="1331950" y="5495799"/>
            <a:ext cx="2877711"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患者对我们东七护理团队更信任了</a:t>
            </a:r>
          </a:p>
        </p:txBody>
      </p:sp>
      <p:sp>
        <p:nvSpPr>
          <p:cNvPr id="80" name="矩形 79"/>
          <p:cNvSpPr/>
          <p:nvPr/>
        </p:nvSpPr>
        <p:spPr>
          <a:xfrm>
            <a:off x="1775916" y="4658320"/>
            <a:ext cx="1441420"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将品管坚持下去</a:t>
            </a:r>
          </a:p>
        </p:txBody>
      </p:sp>
      <p:cxnSp>
        <p:nvCxnSpPr>
          <p:cNvPr id="37" name="直接箭头连接符 36"/>
          <p:cNvCxnSpPr/>
          <p:nvPr/>
        </p:nvCxnSpPr>
        <p:spPr>
          <a:xfrm>
            <a:off x="8249778" y="48161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7252058" y="5649688"/>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4219941" y="5649687"/>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3217336" y="4810422"/>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2995940" y="3532855"/>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836374" y="3378966"/>
            <a:ext cx="2159566" cy="307777"/>
          </a:xfrm>
          <a:prstGeom prst="rect">
            <a:avLst/>
          </a:prstGeom>
        </p:spPr>
        <p:txBody>
          <a:bodyPr wrap="none">
            <a:spAutoFit/>
          </a:bodyPr>
          <a:lstStyle/>
          <a:p>
            <a:r>
              <a:rPr lang="zh-CN" altLang="en-US" sz="1400" dirty="0">
                <a:solidFill>
                  <a:schemeClr val="tx1">
                    <a:lumMod val="65000"/>
                    <a:lumOff val="35000"/>
                  </a:schemeClr>
                </a:solidFill>
                <a:cs typeface="+mn-ea"/>
                <a:sym typeface="+mn-lt"/>
              </a:rPr>
              <a:t>品管活动使我们更加亲密</a:t>
            </a:r>
          </a:p>
        </p:txBody>
      </p:sp>
      <p:cxnSp>
        <p:nvCxnSpPr>
          <p:cNvPr id="45" name="直接箭头连接符 44"/>
          <p:cNvCxnSpPr/>
          <p:nvPr/>
        </p:nvCxnSpPr>
        <p:spPr>
          <a:xfrm flipH="1">
            <a:off x="3646307" y="2404340"/>
            <a:ext cx="720000" cy="0"/>
          </a:xfrm>
          <a:prstGeom prst="straightConnector1">
            <a:avLst/>
          </a:prstGeom>
          <a:noFill/>
          <a:ln w="9525" cap="rnd">
            <a:solidFill>
              <a:schemeClr val="bg1">
                <a:lumMod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71"/>
                                        </p:tgtEl>
                                        <p:attrNameLst>
                                          <p:attrName>style.visibility</p:attrName>
                                        </p:attrNameLst>
                                      </p:cBhvr>
                                      <p:to>
                                        <p:strVal val="visible"/>
                                      </p:to>
                                    </p:set>
                                    <p:anim calcmode="lin" valueType="num">
                                      <p:cBhvr>
                                        <p:cTn id="14" dur="1000" fill="hold"/>
                                        <p:tgtEl>
                                          <p:spTgt spid="71"/>
                                        </p:tgtEl>
                                        <p:attrNameLst>
                                          <p:attrName>ppt_w</p:attrName>
                                        </p:attrNameLst>
                                      </p:cBhvr>
                                      <p:tavLst>
                                        <p:tav tm="0">
                                          <p:val>
                                            <p:fltVal val="0"/>
                                          </p:val>
                                        </p:tav>
                                        <p:tav tm="100000">
                                          <p:val>
                                            <p:strVal val="#ppt_w"/>
                                          </p:val>
                                        </p:tav>
                                      </p:tavLst>
                                    </p:anim>
                                    <p:anim calcmode="lin" valueType="num">
                                      <p:cBhvr>
                                        <p:cTn id="15" dur="1000" fill="hold"/>
                                        <p:tgtEl>
                                          <p:spTgt spid="71"/>
                                        </p:tgtEl>
                                        <p:attrNameLst>
                                          <p:attrName>ppt_h</p:attrName>
                                        </p:attrNameLst>
                                      </p:cBhvr>
                                      <p:tavLst>
                                        <p:tav tm="0">
                                          <p:val>
                                            <p:fltVal val="0"/>
                                          </p:val>
                                        </p:tav>
                                        <p:tav tm="100000">
                                          <p:val>
                                            <p:strVal val="#ppt_h"/>
                                          </p:val>
                                        </p:tav>
                                      </p:tavLst>
                                    </p:anim>
                                    <p:anim calcmode="lin" valueType="num">
                                      <p:cBhvr>
                                        <p:cTn id="16" dur="1000" fill="hold"/>
                                        <p:tgtEl>
                                          <p:spTgt spid="71"/>
                                        </p:tgtEl>
                                        <p:attrNameLst>
                                          <p:attrName>ppt_x</p:attrName>
                                        </p:attrNameLst>
                                      </p:cBhvr>
                                      <p:tavLst>
                                        <p:tav tm="0">
                                          <p:val>
                                            <p:fltVal val="0.5"/>
                                          </p:val>
                                        </p:tav>
                                        <p:tav tm="100000">
                                          <p:val>
                                            <p:strVal val="#ppt_x"/>
                                          </p:val>
                                        </p:tav>
                                      </p:tavLst>
                                    </p:anim>
                                    <p:anim calcmode="lin" valueType="num">
                                      <p:cBhvr>
                                        <p:cTn id="17" dur="1000" fill="hold"/>
                                        <p:tgtEl>
                                          <p:spTgt spid="71"/>
                                        </p:tgtEl>
                                        <p:attrNameLst>
                                          <p:attrName>ppt_y</p:attrName>
                                        </p:attrNameLst>
                                      </p:cBhvr>
                                      <p:tavLst>
                                        <p:tav tm="0">
                                          <p:val>
                                            <p:fltVal val="0.5"/>
                                          </p:val>
                                        </p:tav>
                                        <p:tav tm="100000">
                                          <p:val>
                                            <p:strVal val="#ppt_y"/>
                                          </p:val>
                                        </p:tav>
                                      </p:tavLst>
                                    </p:anim>
                                  </p:childTnLst>
                                </p:cTn>
                              </p:par>
                              <p:par>
                                <p:cTn id="18" presetID="23" presetClass="entr" presetSubtype="528" fill="hold" nodeType="withEffect">
                                  <p:stCondLst>
                                    <p:cond delay="1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1000" fill="hold"/>
                                        <p:tgtEl>
                                          <p:spTgt spid="69"/>
                                        </p:tgtEl>
                                        <p:attrNameLst>
                                          <p:attrName>ppt_w</p:attrName>
                                        </p:attrNameLst>
                                      </p:cBhvr>
                                      <p:tavLst>
                                        <p:tav tm="0">
                                          <p:val>
                                            <p:fltVal val="0"/>
                                          </p:val>
                                        </p:tav>
                                        <p:tav tm="100000">
                                          <p:val>
                                            <p:strVal val="#ppt_w"/>
                                          </p:val>
                                        </p:tav>
                                      </p:tavLst>
                                    </p:anim>
                                    <p:anim calcmode="lin" valueType="num">
                                      <p:cBhvr>
                                        <p:cTn id="21" dur="1000" fill="hold"/>
                                        <p:tgtEl>
                                          <p:spTgt spid="69"/>
                                        </p:tgtEl>
                                        <p:attrNameLst>
                                          <p:attrName>ppt_h</p:attrName>
                                        </p:attrNameLst>
                                      </p:cBhvr>
                                      <p:tavLst>
                                        <p:tav tm="0">
                                          <p:val>
                                            <p:fltVal val="0"/>
                                          </p:val>
                                        </p:tav>
                                        <p:tav tm="100000">
                                          <p:val>
                                            <p:strVal val="#ppt_h"/>
                                          </p:val>
                                        </p:tav>
                                      </p:tavLst>
                                    </p:anim>
                                    <p:anim calcmode="lin" valueType="num">
                                      <p:cBhvr>
                                        <p:cTn id="22" dur="1000" fill="hold"/>
                                        <p:tgtEl>
                                          <p:spTgt spid="69"/>
                                        </p:tgtEl>
                                        <p:attrNameLst>
                                          <p:attrName>ppt_x</p:attrName>
                                        </p:attrNameLst>
                                      </p:cBhvr>
                                      <p:tavLst>
                                        <p:tav tm="0">
                                          <p:val>
                                            <p:fltVal val="0.5"/>
                                          </p:val>
                                        </p:tav>
                                        <p:tav tm="100000">
                                          <p:val>
                                            <p:strVal val="#ppt_x"/>
                                          </p:val>
                                        </p:tav>
                                      </p:tavLst>
                                    </p:anim>
                                    <p:anim calcmode="lin" valueType="num">
                                      <p:cBhvr>
                                        <p:cTn id="23" dur="1000" fill="hold"/>
                                        <p:tgtEl>
                                          <p:spTgt spid="69"/>
                                        </p:tgtEl>
                                        <p:attrNameLst>
                                          <p:attrName>ppt_y</p:attrName>
                                        </p:attrNameLst>
                                      </p:cBhvr>
                                      <p:tavLst>
                                        <p:tav tm="0">
                                          <p:val>
                                            <p:fltVal val="0.5"/>
                                          </p:val>
                                        </p:tav>
                                        <p:tav tm="100000">
                                          <p:val>
                                            <p:strVal val="#ppt_y"/>
                                          </p:val>
                                        </p:tav>
                                      </p:tavLst>
                                    </p:anim>
                                  </p:childTnLst>
                                </p:cTn>
                              </p:par>
                              <p:par>
                                <p:cTn id="24" presetID="23" presetClass="entr" presetSubtype="528" fill="hold" nodeType="withEffect">
                                  <p:stCondLst>
                                    <p:cond delay="200"/>
                                  </p:stCondLst>
                                  <p:childTnLst>
                                    <p:set>
                                      <p:cBhvr>
                                        <p:cTn id="25" dur="1" fill="hold">
                                          <p:stCondLst>
                                            <p:cond delay="0"/>
                                          </p:stCondLst>
                                        </p:cTn>
                                        <p:tgtEl>
                                          <p:spTgt spid="66"/>
                                        </p:tgtEl>
                                        <p:attrNameLst>
                                          <p:attrName>style.visibility</p:attrName>
                                        </p:attrNameLst>
                                      </p:cBhvr>
                                      <p:to>
                                        <p:strVal val="visible"/>
                                      </p:to>
                                    </p:set>
                                    <p:anim calcmode="lin" valueType="num">
                                      <p:cBhvr>
                                        <p:cTn id="26" dur="1000" fill="hold"/>
                                        <p:tgtEl>
                                          <p:spTgt spid="66"/>
                                        </p:tgtEl>
                                        <p:attrNameLst>
                                          <p:attrName>ppt_w</p:attrName>
                                        </p:attrNameLst>
                                      </p:cBhvr>
                                      <p:tavLst>
                                        <p:tav tm="0">
                                          <p:val>
                                            <p:fltVal val="0"/>
                                          </p:val>
                                        </p:tav>
                                        <p:tav tm="100000">
                                          <p:val>
                                            <p:strVal val="#ppt_w"/>
                                          </p:val>
                                        </p:tav>
                                      </p:tavLst>
                                    </p:anim>
                                    <p:anim calcmode="lin" valueType="num">
                                      <p:cBhvr>
                                        <p:cTn id="27" dur="1000" fill="hold"/>
                                        <p:tgtEl>
                                          <p:spTgt spid="66"/>
                                        </p:tgtEl>
                                        <p:attrNameLst>
                                          <p:attrName>ppt_h</p:attrName>
                                        </p:attrNameLst>
                                      </p:cBhvr>
                                      <p:tavLst>
                                        <p:tav tm="0">
                                          <p:val>
                                            <p:fltVal val="0"/>
                                          </p:val>
                                        </p:tav>
                                        <p:tav tm="100000">
                                          <p:val>
                                            <p:strVal val="#ppt_h"/>
                                          </p:val>
                                        </p:tav>
                                      </p:tavLst>
                                    </p:anim>
                                    <p:anim calcmode="lin" valueType="num">
                                      <p:cBhvr>
                                        <p:cTn id="28" dur="1000" fill="hold"/>
                                        <p:tgtEl>
                                          <p:spTgt spid="66"/>
                                        </p:tgtEl>
                                        <p:attrNameLst>
                                          <p:attrName>ppt_x</p:attrName>
                                        </p:attrNameLst>
                                      </p:cBhvr>
                                      <p:tavLst>
                                        <p:tav tm="0">
                                          <p:val>
                                            <p:fltVal val="0.5"/>
                                          </p:val>
                                        </p:tav>
                                        <p:tav tm="100000">
                                          <p:val>
                                            <p:strVal val="#ppt_x"/>
                                          </p:val>
                                        </p:tav>
                                      </p:tavLst>
                                    </p:anim>
                                    <p:anim calcmode="lin" valueType="num">
                                      <p:cBhvr>
                                        <p:cTn id="29" dur="1000" fill="hold"/>
                                        <p:tgtEl>
                                          <p:spTgt spid="66"/>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3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ppt_w</p:attrName>
                                        </p:attrNameLst>
                                      </p:cBhvr>
                                      <p:tavLst>
                                        <p:tav tm="0">
                                          <p:val>
                                            <p:fltVal val="0"/>
                                          </p:val>
                                        </p:tav>
                                        <p:tav tm="100000">
                                          <p:val>
                                            <p:strVal val="#ppt_w"/>
                                          </p:val>
                                        </p:tav>
                                      </p:tavLst>
                                    </p:anim>
                                    <p:anim calcmode="lin" valueType="num">
                                      <p:cBhvr>
                                        <p:cTn id="33" dur="1000" fill="hold"/>
                                        <p:tgtEl>
                                          <p:spTgt spid="72"/>
                                        </p:tgtEl>
                                        <p:attrNameLst>
                                          <p:attrName>ppt_h</p:attrName>
                                        </p:attrNameLst>
                                      </p:cBhvr>
                                      <p:tavLst>
                                        <p:tav tm="0">
                                          <p:val>
                                            <p:fltVal val="0"/>
                                          </p:val>
                                        </p:tav>
                                        <p:tav tm="100000">
                                          <p:val>
                                            <p:strVal val="#ppt_h"/>
                                          </p:val>
                                        </p:tav>
                                      </p:tavLst>
                                    </p:anim>
                                    <p:anim calcmode="lin" valueType="num">
                                      <p:cBhvr>
                                        <p:cTn id="34" dur="1000" fill="hold"/>
                                        <p:tgtEl>
                                          <p:spTgt spid="72"/>
                                        </p:tgtEl>
                                        <p:attrNameLst>
                                          <p:attrName>ppt_x</p:attrName>
                                        </p:attrNameLst>
                                      </p:cBhvr>
                                      <p:tavLst>
                                        <p:tav tm="0">
                                          <p:val>
                                            <p:fltVal val="0.5"/>
                                          </p:val>
                                        </p:tav>
                                        <p:tav tm="100000">
                                          <p:val>
                                            <p:strVal val="#ppt_x"/>
                                          </p:val>
                                        </p:tav>
                                      </p:tavLst>
                                    </p:anim>
                                    <p:anim calcmode="lin" valueType="num">
                                      <p:cBhvr>
                                        <p:cTn id="35" dur="1000" fill="hold"/>
                                        <p:tgtEl>
                                          <p:spTgt spid="72"/>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400"/>
                                  </p:stCondLst>
                                  <p:childTnLst>
                                    <p:set>
                                      <p:cBhvr>
                                        <p:cTn id="37" dur="1" fill="hold">
                                          <p:stCondLst>
                                            <p:cond delay="0"/>
                                          </p:stCondLst>
                                        </p:cTn>
                                        <p:tgtEl>
                                          <p:spTgt spid="68"/>
                                        </p:tgtEl>
                                        <p:attrNameLst>
                                          <p:attrName>style.visibility</p:attrName>
                                        </p:attrNameLst>
                                      </p:cBhvr>
                                      <p:to>
                                        <p:strVal val="visible"/>
                                      </p:to>
                                    </p:set>
                                    <p:anim calcmode="lin" valueType="num">
                                      <p:cBhvr>
                                        <p:cTn id="38" dur="1000" fill="hold"/>
                                        <p:tgtEl>
                                          <p:spTgt spid="68"/>
                                        </p:tgtEl>
                                        <p:attrNameLst>
                                          <p:attrName>ppt_w</p:attrName>
                                        </p:attrNameLst>
                                      </p:cBhvr>
                                      <p:tavLst>
                                        <p:tav tm="0">
                                          <p:val>
                                            <p:fltVal val="0"/>
                                          </p:val>
                                        </p:tav>
                                        <p:tav tm="100000">
                                          <p:val>
                                            <p:strVal val="#ppt_w"/>
                                          </p:val>
                                        </p:tav>
                                      </p:tavLst>
                                    </p:anim>
                                    <p:anim calcmode="lin" valueType="num">
                                      <p:cBhvr>
                                        <p:cTn id="39" dur="1000" fill="hold"/>
                                        <p:tgtEl>
                                          <p:spTgt spid="68"/>
                                        </p:tgtEl>
                                        <p:attrNameLst>
                                          <p:attrName>ppt_h</p:attrName>
                                        </p:attrNameLst>
                                      </p:cBhvr>
                                      <p:tavLst>
                                        <p:tav tm="0">
                                          <p:val>
                                            <p:fltVal val="0"/>
                                          </p:val>
                                        </p:tav>
                                        <p:tav tm="100000">
                                          <p:val>
                                            <p:strVal val="#ppt_h"/>
                                          </p:val>
                                        </p:tav>
                                      </p:tavLst>
                                    </p:anim>
                                    <p:anim calcmode="lin" valueType="num">
                                      <p:cBhvr>
                                        <p:cTn id="40" dur="1000" fill="hold"/>
                                        <p:tgtEl>
                                          <p:spTgt spid="68"/>
                                        </p:tgtEl>
                                        <p:attrNameLst>
                                          <p:attrName>ppt_x</p:attrName>
                                        </p:attrNameLst>
                                      </p:cBhvr>
                                      <p:tavLst>
                                        <p:tav tm="0">
                                          <p:val>
                                            <p:fltVal val="0.5"/>
                                          </p:val>
                                        </p:tav>
                                        <p:tav tm="100000">
                                          <p:val>
                                            <p:strVal val="#ppt_x"/>
                                          </p:val>
                                        </p:tav>
                                      </p:tavLst>
                                    </p:anim>
                                    <p:anim calcmode="lin" valueType="num">
                                      <p:cBhvr>
                                        <p:cTn id="41" dur="1000" fill="hold"/>
                                        <p:tgtEl>
                                          <p:spTgt spid="68"/>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500"/>
                                  </p:stCondLst>
                                  <p:childTnLst>
                                    <p:set>
                                      <p:cBhvr>
                                        <p:cTn id="43" dur="1" fill="hold">
                                          <p:stCondLst>
                                            <p:cond delay="0"/>
                                          </p:stCondLst>
                                        </p:cTn>
                                        <p:tgtEl>
                                          <p:spTgt spid="70"/>
                                        </p:tgtEl>
                                        <p:attrNameLst>
                                          <p:attrName>style.visibility</p:attrName>
                                        </p:attrNameLst>
                                      </p:cBhvr>
                                      <p:to>
                                        <p:strVal val="visible"/>
                                      </p:to>
                                    </p:set>
                                    <p:anim calcmode="lin" valueType="num">
                                      <p:cBhvr>
                                        <p:cTn id="44" dur="1000" fill="hold"/>
                                        <p:tgtEl>
                                          <p:spTgt spid="70"/>
                                        </p:tgtEl>
                                        <p:attrNameLst>
                                          <p:attrName>ppt_w</p:attrName>
                                        </p:attrNameLst>
                                      </p:cBhvr>
                                      <p:tavLst>
                                        <p:tav tm="0">
                                          <p:val>
                                            <p:fltVal val="0"/>
                                          </p:val>
                                        </p:tav>
                                        <p:tav tm="100000">
                                          <p:val>
                                            <p:strVal val="#ppt_w"/>
                                          </p:val>
                                        </p:tav>
                                      </p:tavLst>
                                    </p:anim>
                                    <p:anim calcmode="lin" valueType="num">
                                      <p:cBhvr>
                                        <p:cTn id="45" dur="1000" fill="hold"/>
                                        <p:tgtEl>
                                          <p:spTgt spid="70"/>
                                        </p:tgtEl>
                                        <p:attrNameLst>
                                          <p:attrName>ppt_h</p:attrName>
                                        </p:attrNameLst>
                                      </p:cBhvr>
                                      <p:tavLst>
                                        <p:tav tm="0">
                                          <p:val>
                                            <p:fltVal val="0"/>
                                          </p:val>
                                        </p:tav>
                                        <p:tav tm="100000">
                                          <p:val>
                                            <p:strVal val="#ppt_h"/>
                                          </p:val>
                                        </p:tav>
                                      </p:tavLst>
                                    </p:anim>
                                    <p:anim calcmode="lin" valueType="num">
                                      <p:cBhvr>
                                        <p:cTn id="46" dur="1000" fill="hold"/>
                                        <p:tgtEl>
                                          <p:spTgt spid="70"/>
                                        </p:tgtEl>
                                        <p:attrNameLst>
                                          <p:attrName>ppt_x</p:attrName>
                                        </p:attrNameLst>
                                      </p:cBhvr>
                                      <p:tavLst>
                                        <p:tav tm="0">
                                          <p:val>
                                            <p:fltVal val="0.5"/>
                                          </p:val>
                                        </p:tav>
                                        <p:tav tm="100000">
                                          <p:val>
                                            <p:strVal val="#ppt_x"/>
                                          </p:val>
                                        </p:tav>
                                      </p:tavLst>
                                    </p:anim>
                                    <p:anim calcmode="lin" valueType="num">
                                      <p:cBhvr>
                                        <p:cTn id="47" dur="1000" fill="hold"/>
                                        <p:tgtEl>
                                          <p:spTgt spid="70"/>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600"/>
                                  </p:stCondLst>
                                  <p:childTnLst>
                                    <p:set>
                                      <p:cBhvr>
                                        <p:cTn id="49" dur="1" fill="hold">
                                          <p:stCondLst>
                                            <p:cond delay="0"/>
                                          </p:stCondLst>
                                        </p:cTn>
                                        <p:tgtEl>
                                          <p:spTgt spid="64"/>
                                        </p:tgtEl>
                                        <p:attrNameLst>
                                          <p:attrName>style.visibility</p:attrName>
                                        </p:attrNameLst>
                                      </p:cBhvr>
                                      <p:to>
                                        <p:strVal val="visible"/>
                                      </p:to>
                                    </p:set>
                                    <p:anim calcmode="lin" valueType="num">
                                      <p:cBhvr>
                                        <p:cTn id="50" dur="1000" fill="hold"/>
                                        <p:tgtEl>
                                          <p:spTgt spid="64"/>
                                        </p:tgtEl>
                                        <p:attrNameLst>
                                          <p:attrName>ppt_w</p:attrName>
                                        </p:attrNameLst>
                                      </p:cBhvr>
                                      <p:tavLst>
                                        <p:tav tm="0">
                                          <p:val>
                                            <p:fltVal val="0"/>
                                          </p:val>
                                        </p:tav>
                                        <p:tav tm="100000">
                                          <p:val>
                                            <p:strVal val="#ppt_w"/>
                                          </p:val>
                                        </p:tav>
                                      </p:tavLst>
                                    </p:anim>
                                    <p:anim calcmode="lin" valueType="num">
                                      <p:cBhvr>
                                        <p:cTn id="51" dur="1000" fill="hold"/>
                                        <p:tgtEl>
                                          <p:spTgt spid="64"/>
                                        </p:tgtEl>
                                        <p:attrNameLst>
                                          <p:attrName>ppt_h</p:attrName>
                                        </p:attrNameLst>
                                      </p:cBhvr>
                                      <p:tavLst>
                                        <p:tav tm="0">
                                          <p:val>
                                            <p:fltVal val="0"/>
                                          </p:val>
                                        </p:tav>
                                        <p:tav tm="100000">
                                          <p:val>
                                            <p:strVal val="#ppt_h"/>
                                          </p:val>
                                        </p:tav>
                                      </p:tavLst>
                                    </p:anim>
                                    <p:anim calcmode="lin" valueType="num">
                                      <p:cBhvr>
                                        <p:cTn id="52" dur="1000" fill="hold"/>
                                        <p:tgtEl>
                                          <p:spTgt spid="64"/>
                                        </p:tgtEl>
                                        <p:attrNameLst>
                                          <p:attrName>ppt_x</p:attrName>
                                        </p:attrNameLst>
                                      </p:cBhvr>
                                      <p:tavLst>
                                        <p:tav tm="0">
                                          <p:val>
                                            <p:fltVal val="0.5"/>
                                          </p:val>
                                        </p:tav>
                                        <p:tav tm="100000">
                                          <p:val>
                                            <p:strVal val="#ppt_x"/>
                                          </p:val>
                                        </p:tav>
                                      </p:tavLst>
                                    </p:anim>
                                    <p:anim calcmode="lin" valueType="num">
                                      <p:cBhvr>
                                        <p:cTn id="53" dur="1000" fill="hold"/>
                                        <p:tgtEl>
                                          <p:spTgt spid="64"/>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67"/>
                                        </p:tgtEl>
                                        <p:attrNameLst>
                                          <p:attrName>style.visibility</p:attrName>
                                        </p:attrNameLst>
                                      </p:cBhvr>
                                      <p:to>
                                        <p:strVal val="visible"/>
                                      </p:to>
                                    </p:set>
                                    <p:anim calcmode="lin" valueType="num">
                                      <p:cBhvr>
                                        <p:cTn id="56" dur="1000" fill="hold"/>
                                        <p:tgtEl>
                                          <p:spTgt spid="67"/>
                                        </p:tgtEl>
                                        <p:attrNameLst>
                                          <p:attrName>ppt_w</p:attrName>
                                        </p:attrNameLst>
                                      </p:cBhvr>
                                      <p:tavLst>
                                        <p:tav tm="0">
                                          <p:val>
                                            <p:fltVal val="0"/>
                                          </p:val>
                                        </p:tav>
                                        <p:tav tm="100000">
                                          <p:val>
                                            <p:strVal val="#ppt_w"/>
                                          </p:val>
                                        </p:tav>
                                      </p:tavLst>
                                    </p:anim>
                                    <p:anim calcmode="lin" valueType="num">
                                      <p:cBhvr>
                                        <p:cTn id="57" dur="1000" fill="hold"/>
                                        <p:tgtEl>
                                          <p:spTgt spid="67"/>
                                        </p:tgtEl>
                                        <p:attrNameLst>
                                          <p:attrName>ppt_h</p:attrName>
                                        </p:attrNameLst>
                                      </p:cBhvr>
                                      <p:tavLst>
                                        <p:tav tm="0">
                                          <p:val>
                                            <p:fltVal val="0"/>
                                          </p:val>
                                        </p:tav>
                                        <p:tav tm="100000">
                                          <p:val>
                                            <p:strVal val="#ppt_h"/>
                                          </p:val>
                                        </p:tav>
                                      </p:tavLst>
                                    </p:anim>
                                    <p:anim calcmode="lin" valueType="num">
                                      <p:cBhvr>
                                        <p:cTn id="58" dur="1000" fill="hold"/>
                                        <p:tgtEl>
                                          <p:spTgt spid="67"/>
                                        </p:tgtEl>
                                        <p:attrNameLst>
                                          <p:attrName>ppt_x</p:attrName>
                                        </p:attrNameLst>
                                      </p:cBhvr>
                                      <p:tavLst>
                                        <p:tav tm="0">
                                          <p:val>
                                            <p:fltVal val="0.5"/>
                                          </p:val>
                                        </p:tav>
                                        <p:tav tm="100000">
                                          <p:val>
                                            <p:strVal val="#ppt_x"/>
                                          </p:val>
                                        </p:tav>
                                      </p:tavLst>
                                    </p:anim>
                                    <p:anim calcmode="lin" valueType="num">
                                      <p:cBhvr>
                                        <p:cTn id="59" dur="1000" fill="hold"/>
                                        <p:tgtEl>
                                          <p:spTgt spid="67"/>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8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ppt_x</p:attrName>
                                        </p:attrNameLst>
                                      </p:cBhvr>
                                      <p:tavLst>
                                        <p:tav tm="0">
                                          <p:val>
                                            <p:fltVal val="0.5"/>
                                          </p:val>
                                        </p:tav>
                                        <p:tav tm="100000">
                                          <p:val>
                                            <p:strVal val="#ppt_x"/>
                                          </p:val>
                                        </p:tav>
                                      </p:tavLst>
                                    </p:anim>
                                    <p:anim calcmode="lin" valueType="num">
                                      <p:cBhvr>
                                        <p:cTn id="65" dur="1000" fill="hold"/>
                                        <p:tgtEl>
                                          <p:spTgt spid="65"/>
                                        </p:tgtEl>
                                        <p:attrNameLst>
                                          <p:attrName>ppt_y</p:attrName>
                                        </p:attrNameLst>
                                      </p:cBhvr>
                                      <p:tavLst>
                                        <p:tav tm="0">
                                          <p:val>
                                            <p:fltVal val="0.5"/>
                                          </p:val>
                                        </p:tav>
                                        <p:tav tm="100000">
                                          <p:val>
                                            <p:strVal val="#ppt_y"/>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par>
                                <p:cTn id="70" presetID="2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par>
                                <p:cTn id="73" presetID="2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par>
                                <p:cTn id="79" presetID="22" presetClass="entr" presetSubtype="8"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par>
                                <p:cTn id="82" presetID="22" presetClass="entr" presetSubtype="2"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wipe(right)">
                                      <p:cBhvr>
                                        <p:cTn id="84" dur="500"/>
                                        <p:tgtEl>
                                          <p:spTgt spid="39"/>
                                        </p:tgtEl>
                                      </p:cBhvr>
                                    </p:animEffect>
                                  </p:childTnLst>
                                </p:cTn>
                              </p:par>
                              <p:par>
                                <p:cTn id="85" presetID="22" presetClass="entr" presetSubtype="2" fill="hold"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right)">
                                      <p:cBhvr>
                                        <p:cTn id="87" dur="500"/>
                                        <p:tgtEl>
                                          <p:spTgt spid="42"/>
                                        </p:tgtEl>
                                      </p:cBhvr>
                                    </p:animEffect>
                                  </p:childTnLst>
                                </p:cTn>
                              </p:par>
                              <p:par>
                                <p:cTn id="88" presetID="22" presetClass="entr" presetSubtype="2" fill="hold" nodeType="with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right)">
                                      <p:cBhvr>
                                        <p:cTn id="90" dur="500"/>
                                        <p:tgtEl>
                                          <p:spTgt spid="45"/>
                                        </p:tgtEl>
                                      </p:cBhvr>
                                    </p:animEffect>
                                  </p:childTnLst>
                                </p:cTn>
                              </p:par>
                              <p:par>
                                <p:cTn id="91" presetID="22" presetClass="entr" presetSubtype="2" fill="hold"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right)">
                                      <p:cBhvr>
                                        <p:cTn id="93" dur="500"/>
                                        <p:tgtEl>
                                          <p:spTgt spid="43"/>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wipe(left)">
                                      <p:cBhvr>
                                        <p:cTn id="97" dur="750"/>
                                        <p:tgtEl>
                                          <p:spTgt spid="7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wipe(left)">
                                      <p:cBhvr>
                                        <p:cTn id="100" dur="750"/>
                                        <p:tgtEl>
                                          <p:spTgt spid="7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750"/>
                                        <p:tgtEl>
                                          <p:spTgt spid="73"/>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wipe(left)">
                                      <p:cBhvr>
                                        <p:cTn id="106" dur="750"/>
                                        <p:tgtEl>
                                          <p:spTgt spid="76"/>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wipe(left)">
                                      <p:cBhvr>
                                        <p:cTn id="109" dur="750"/>
                                        <p:tgtEl>
                                          <p:spTgt spid="78"/>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wipe(right)">
                                      <p:cBhvr>
                                        <p:cTn id="112" dur="750"/>
                                        <p:tgtEl>
                                          <p:spTgt spid="79"/>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wipe(right)">
                                      <p:cBhvr>
                                        <p:cTn id="115" dur="750"/>
                                        <p:tgtEl>
                                          <p:spTgt spid="8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right)">
                                      <p:cBhvr>
                                        <p:cTn id="118" dur="750"/>
                                        <p:tgtEl>
                                          <p:spTgt spid="44"/>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right)">
                                      <p:cBhvr>
                                        <p:cTn id="121" dur="750"/>
                                        <p:tgtEl>
                                          <p:spTgt spid="77"/>
                                        </p:tgtEl>
                                      </p:cBhvr>
                                    </p:animEffect>
                                  </p:childTnLst>
                                </p:cTn>
                              </p:par>
                            </p:childTnLst>
                          </p:cTn>
                        </p:par>
                        <p:par>
                          <p:cTn id="122" fill="hold">
                            <p:stCondLst>
                              <p:cond delay="3500"/>
                            </p:stCondLst>
                            <p:childTnLst>
                              <p:par>
                                <p:cTn id="123" presetID="10" presetClass="entr" presetSubtype="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3" grpId="0"/>
      <p:bldP spid="74" grpId="0"/>
      <p:bldP spid="75" grpId="0"/>
      <p:bldP spid="76" grpId="0"/>
      <p:bldP spid="77" grpId="0"/>
      <p:bldP spid="78" grpId="0"/>
      <p:bldP spid="79" grpId="0"/>
      <p:bldP spid="80" grpId="0"/>
      <p:bldP spid="44" grpId="0"/>
      <p:bldP spid="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440469"/>
            <a:ext cx="12192000" cy="591456"/>
            <a:chOff x="0" y="440469"/>
            <a:chExt cx="12192000" cy="591456"/>
          </a:xfrm>
        </p:grpSpPr>
        <p:sp>
          <p:nvSpPr>
            <p:cNvPr id="3" name="椭圆 2"/>
            <p:cNvSpPr/>
            <p:nvPr/>
          </p:nvSpPr>
          <p:spPr>
            <a:xfrm>
              <a:off x="636362" y="440469"/>
              <a:ext cx="591456" cy="591456"/>
            </a:xfrm>
            <a:prstGeom prst="ellipse">
              <a:avLst/>
            </a:prstGeom>
            <a:solidFill>
              <a:schemeClr val="bg1"/>
            </a:solidFill>
            <a:ln w="38100">
              <a:solidFill>
                <a:srgbClr val="FBB709"/>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65000"/>
                    <a:lumOff val="35000"/>
                  </a:schemeClr>
                </a:solidFill>
                <a:cs typeface="+mn-ea"/>
                <a:sym typeface="+mn-lt"/>
              </a:endParaRPr>
            </a:p>
          </p:txBody>
        </p:sp>
        <p:sp>
          <p:nvSpPr>
            <p:cNvPr id="4" name="文本框 3"/>
            <p:cNvSpPr txBox="1"/>
            <p:nvPr/>
          </p:nvSpPr>
          <p:spPr>
            <a:xfrm>
              <a:off x="1227818" y="44381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下期主题选定</a:t>
              </a:r>
            </a:p>
          </p:txBody>
        </p:sp>
        <p:cxnSp>
          <p:nvCxnSpPr>
            <p:cNvPr id="5" name="直接连接符 4"/>
            <p:cNvCxnSpPr/>
            <p:nvPr/>
          </p:nvCxnSpPr>
          <p:spPr>
            <a:xfrm>
              <a:off x="0" y="73619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552950" y="73619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05105" y="551531"/>
              <a:ext cx="453970" cy="369332"/>
            </a:xfrm>
            <a:prstGeom prst="rect">
              <a:avLst/>
            </a:prstGeom>
          </p:spPr>
          <p:txBody>
            <a:bodyPr wrap="none">
              <a:spAutoFit/>
            </a:bodyPr>
            <a:lstStyle/>
            <a:p>
              <a:pPr algn="ctr"/>
              <a:r>
                <a:rPr lang="en-US" altLang="zh-CN" dirty="0">
                  <a:solidFill>
                    <a:schemeClr val="tx1">
                      <a:lumMod val="65000"/>
                      <a:lumOff val="35000"/>
                    </a:schemeClr>
                  </a:solidFill>
                  <a:cs typeface="+mn-ea"/>
                  <a:sym typeface="+mn-lt"/>
                </a:rPr>
                <a:t>11</a:t>
              </a:r>
              <a:endParaRPr lang="zh-CN" altLang="en-US" dirty="0">
                <a:solidFill>
                  <a:schemeClr val="tx1">
                    <a:lumMod val="65000"/>
                    <a:lumOff val="35000"/>
                  </a:schemeClr>
                </a:solidFill>
                <a:cs typeface="+mn-ea"/>
                <a:sym typeface="+mn-lt"/>
              </a:endParaRPr>
            </a:p>
          </p:txBody>
        </p:sp>
      </p:grpSp>
      <p:graphicFrame>
        <p:nvGraphicFramePr>
          <p:cNvPr id="8" name="Group 57"/>
          <p:cNvGraphicFramePr>
            <a:graphicFrameLocks noGrp="1"/>
          </p:cNvGraphicFramePr>
          <p:nvPr/>
        </p:nvGraphicFramePr>
        <p:xfrm>
          <a:off x="1035766" y="1687544"/>
          <a:ext cx="10152000" cy="3240000"/>
        </p:xfrm>
        <a:graphic>
          <a:graphicData uri="http://schemas.openxmlformats.org/drawingml/2006/table">
            <a:tbl>
              <a:tblPr/>
              <a:tblGrid>
                <a:gridCol w="28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900000">
                  <a:extLst>
                    <a:ext uri="{9D8B030D-6E8A-4147-A177-3AD203B41FA5}">
                      <a16:colId xmlns:a16="http://schemas.microsoft.com/office/drawing/2014/main" val="20007"/>
                    </a:ext>
                  </a:extLst>
                </a:gridCol>
              </a:tblGrid>
              <a:tr h="108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1" i="0" u="none" strike="noStrike" cap="none" normalizeH="0" baseline="0" dirty="0">
                          <a:ln>
                            <a:noFill/>
                          </a:ln>
                          <a:solidFill>
                            <a:schemeClr val="bg1"/>
                          </a:solidFill>
                          <a:effectLst/>
                          <a:latin typeface="+mn-lt"/>
                          <a:ea typeface="+mn-ea"/>
                          <a:cs typeface="+mn-ea"/>
                          <a:sym typeface="+mn-lt"/>
                        </a:rPr>
                        <a:t>                  </a:t>
                      </a:r>
                      <a:r>
                        <a:rPr kumimoji="0" lang="zh-CN" altLang="en-US" sz="1600" b="1" i="0" u="none" strike="noStrike" cap="none" normalizeH="0" baseline="0" dirty="0">
                          <a:ln>
                            <a:noFill/>
                          </a:ln>
                          <a:solidFill>
                            <a:schemeClr val="bg1"/>
                          </a:solidFill>
                          <a:effectLst/>
                          <a:latin typeface="+mn-lt"/>
                          <a:ea typeface="+mn-ea"/>
                          <a:cs typeface="+mn-ea"/>
                          <a:sym typeface="+mn-lt"/>
                        </a:rPr>
                        <a:t>评价项目</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    主题</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9525" cap="flat" cmpd="sng" algn="ctr">
                      <a:solidFill>
                        <a:schemeClr val="bg1"/>
                      </a:solidFill>
                      <a:prstDash val="solid"/>
                      <a:round/>
                      <a:headEnd type="none" w="med" len="med"/>
                      <a:tailEnd type="none" w="med" len="med"/>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重要性</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迫切性</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圈能力</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上级政策</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提案人</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得分</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solidFill>
                            <a:schemeClr val="bg1"/>
                          </a:solidFill>
                          <a:effectLst/>
                          <a:latin typeface="+mn-lt"/>
                          <a:ea typeface="+mn-ea"/>
                          <a:cs typeface="+mn-ea"/>
                          <a:sym typeface="+mn-lt"/>
                        </a:rPr>
                        <a:t>选定</a:t>
                      </a:r>
                    </a:p>
                  </a:txBody>
                  <a:tcPr marL="17781" marR="17781" marT="0" marB="0"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0"/>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降低体温表丢失率</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39</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45</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王某某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mn-lt"/>
                          <a:ea typeface="+mn-ea"/>
                          <a:cs typeface="+mn-ea"/>
                          <a:sym typeface="+mn-lt"/>
                        </a:rPr>
                        <a:t>174</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bg1"/>
                          </a:solidFill>
                          <a:effectLst/>
                          <a:latin typeface="+mn-lt"/>
                          <a:ea typeface="+mn-ea"/>
                          <a:cs typeface="+mn-ea"/>
                          <a:sym typeface="+mn-lt"/>
                        </a:rPr>
                        <a:t>√</a:t>
                      </a:r>
                      <a:endParaRPr kumimoji="0" lang="zh-CN" altLang="zh-CN" sz="1600" b="0" i="0" u="none" strike="noStrike" cap="none" normalizeH="0" baseline="0" dirty="0">
                        <a:ln>
                          <a:noFill/>
                        </a:ln>
                        <a:solidFill>
                          <a:schemeClr val="bg1"/>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E81479"/>
                    </a:solidFill>
                  </a:tcPr>
                </a:tc>
                <a:extLst>
                  <a:ext uri="{0D108BD9-81ED-4DB2-BD59-A6C34878D82A}">
                    <a16:rowId xmlns:a16="http://schemas.microsoft.com/office/drawing/2014/main" val="10001"/>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提高出院病人服药依从性</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41</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41</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29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144</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00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避免住院病人擅自外出</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33</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29</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65000"/>
                              <a:lumOff val="35000"/>
                            </a:schemeClr>
                          </a:solidFill>
                          <a:effectLst/>
                          <a:latin typeface="+mn-lt"/>
                          <a:ea typeface="+mn-ea"/>
                          <a:cs typeface="+mn-ea"/>
                          <a:sym typeface="+mn-lt"/>
                        </a:rPr>
                        <a:t>董某</a:t>
                      </a: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65000"/>
                              <a:lumOff val="35000"/>
                            </a:schemeClr>
                          </a:solidFill>
                          <a:effectLst/>
                          <a:latin typeface="+mn-lt"/>
                          <a:ea typeface="+mn-ea"/>
                          <a:cs typeface="+mn-ea"/>
                          <a:sym typeface="+mn-lt"/>
                        </a:rPr>
                        <a:t>128</a:t>
                      </a: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6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L="17781" marR="17781" marT="0" marB="0"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9" name="矩形 8"/>
          <p:cNvSpPr/>
          <p:nvPr/>
        </p:nvSpPr>
        <p:spPr>
          <a:xfrm>
            <a:off x="1035766" y="5121498"/>
            <a:ext cx="10152000" cy="923330"/>
          </a:xfrm>
          <a:prstGeom prst="rect">
            <a:avLst/>
          </a:prstGeom>
          <a:noFill/>
          <a:ln w="9525" cap="rnd">
            <a:noFill/>
            <a:prstDash val="sysDash"/>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pPr>
            <a:r>
              <a:rPr lang="zh-CN" altLang="en-US" sz="1600" dirty="0">
                <a:solidFill>
                  <a:schemeClr val="tx1">
                    <a:lumMod val="65000"/>
                    <a:lumOff val="35000"/>
                  </a:schemeClr>
                </a:solidFill>
                <a:cs typeface="+mn-ea"/>
                <a:sym typeface="+mn-lt"/>
              </a:rPr>
              <a:t>备注：以评价法进行主题评价</a:t>
            </a:r>
            <a:r>
              <a:rPr lang="zh-CN" altLang="en-US" sz="1600">
                <a:solidFill>
                  <a:schemeClr val="tx1">
                    <a:lumMod val="65000"/>
                    <a:lumOff val="35000"/>
                  </a:schemeClr>
                </a:solidFill>
                <a:cs typeface="+mn-ea"/>
                <a:sym typeface="+mn-lt"/>
              </a:rPr>
              <a:t>，共有</a:t>
            </a:r>
            <a:r>
              <a:rPr lang="en-US" altLang="zh-CN" sz="1600" dirty="0">
                <a:solidFill>
                  <a:schemeClr val="tx1">
                    <a:lumMod val="65000"/>
                    <a:lumOff val="35000"/>
                  </a:schemeClr>
                </a:solidFill>
                <a:cs typeface="+mn-ea"/>
                <a:sym typeface="+mn-lt"/>
              </a:rPr>
              <a:t>9</a:t>
            </a:r>
            <a:r>
              <a:rPr lang="zh-CN" altLang="en-US" sz="1600" dirty="0">
                <a:solidFill>
                  <a:schemeClr val="tx1">
                    <a:lumMod val="65000"/>
                    <a:lumOff val="35000"/>
                  </a:schemeClr>
                </a:solidFill>
                <a:cs typeface="+mn-ea"/>
                <a:sym typeface="+mn-lt"/>
              </a:rPr>
              <a:t>人参与选题过程。</a:t>
            </a:r>
          </a:p>
          <a:p>
            <a:pPr algn="ctr">
              <a:lnSpc>
                <a:spcPct val="150000"/>
              </a:lnSpc>
            </a:pPr>
            <a:r>
              <a:rPr lang="zh-CN" altLang="en-US" sz="1600" dirty="0">
                <a:solidFill>
                  <a:schemeClr val="tx1">
                    <a:lumMod val="65000"/>
                    <a:lumOff val="35000"/>
                  </a:schemeClr>
                </a:solidFill>
                <a:cs typeface="+mn-ea"/>
                <a:sym typeface="+mn-lt"/>
              </a:rPr>
              <a:t>选票</a:t>
            </a:r>
            <a:r>
              <a:rPr lang="zh-CN" altLang="en-US" sz="1600">
                <a:solidFill>
                  <a:schemeClr val="tx1">
                    <a:lumMod val="65000"/>
                    <a:lumOff val="35000"/>
                  </a:schemeClr>
                </a:solidFill>
                <a:cs typeface="+mn-ea"/>
                <a:sym typeface="+mn-lt"/>
              </a:rPr>
              <a:t>分数：</a:t>
            </a:r>
            <a:r>
              <a:rPr lang="en-US" altLang="zh-CN" sz="1600" dirty="0">
                <a:solidFill>
                  <a:schemeClr val="tx1">
                    <a:lumMod val="65000"/>
                    <a:lumOff val="35000"/>
                  </a:schemeClr>
                </a:solidFill>
                <a:cs typeface="+mn-ea"/>
                <a:sym typeface="+mn-lt"/>
              </a:rPr>
              <a:t>5</a:t>
            </a:r>
            <a:r>
              <a:rPr lang="zh-CN" altLang="en-US" sz="1600" dirty="0">
                <a:solidFill>
                  <a:schemeClr val="tx1">
                    <a:lumMod val="65000"/>
                    <a:lumOff val="35000"/>
                  </a:schemeClr>
                </a:solidFill>
                <a:cs typeface="+mn-ea"/>
                <a:sym typeface="+mn-lt"/>
              </a:rPr>
              <a:t>分</a:t>
            </a:r>
            <a:r>
              <a:rPr lang="zh-CN" altLang="en-US" sz="1600">
                <a:solidFill>
                  <a:schemeClr val="tx1">
                    <a:lumMod val="65000"/>
                    <a:lumOff val="35000"/>
                  </a:schemeClr>
                </a:solidFill>
                <a:cs typeface="+mn-ea"/>
                <a:sym typeface="+mn-lt"/>
              </a:rPr>
              <a:t>最高、</a:t>
            </a:r>
            <a:r>
              <a:rPr lang="en-US" altLang="zh-CN" sz="1600" dirty="0">
                <a:solidFill>
                  <a:schemeClr val="tx1">
                    <a:lumMod val="65000"/>
                    <a:lumOff val="35000"/>
                  </a:schemeClr>
                </a:solidFill>
                <a:cs typeface="+mn-ea"/>
                <a:sym typeface="+mn-lt"/>
              </a:rPr>
              <a:t>3</a:t>
            </a:r>
            <a:r>
              <a:rPr lang="zh-CN" altLang="en-US" sz="1600" dirty="0">
                <a:solidFill>
                  <a:schemeClr val="tx1">
                    <a:lumMod val="65000"/>
                    <a:lumOff val="35000"/>
                  </a:schemeClr>
                </a:solidFill>
                <a:cs typeface="+mn-ea"/>
                <a:sym typeface="+mn-lt"/>
              </a:rPr>
              <a:t>分</a:t>
            </a:r>
            <a:r>
              <a:rPr lang="zh-CN" altLang="en-US" sz="1600">
                <a:solidFill>
                  <a:schemeClr val="tx1">
                    <a:lumMod val="65000"/>
                    <a:lumOff val="35000"/>
                  </a:schemeClr>
                </a:solidFill>
                <a:cs typeface="+mn-ea"/>
                <a:sym typeface="+mn-lt"/>
              </a:rPr>
              <a:t>普通、</a:t>
            </a:r>
            <a:r>
              <a:rPr lang="en-US" altLang="zh-CN" sz="1600" dirty="0">
                <a:solidFill>
                  <a:schemeClr val="tx1">
                    <a:lumMod val="65000"/>
                    <a:lumOff val="35000"/>
                  </a:schemeClr>
                </a:solidFill>
                <a:cs typeface="+mn-ea"/>
                <a:sym typeface="+mn-lt"/>
              </a:rPr>
              <a:t>1</a:t>
            </a:r>
            <a:r>
              <a:rPr lang="zh-CN" altLang="en-US" sz="1600" dirty="0">
                <a:solidFill>
                  <a:schemeClr val="tx1">
                    <a:lumMod val="65000"/>
                    <a:lumOff val="35000"/>
                  </a:schemeClr>
                </a:solidFill>
                <a:cs typeface="+mn-ea"/>
                <a:sym typeface="+mn-lt"/>
              </a:rPr>
              <a:t>分最低，第一顺位为本次活动主题。</a:t>
            </a:r>
          </a:p>
        </p:txBody>
      </p:sp>
      <p:sp>
        <p:nvSpPr>
          <p:cNvPr id="10" name="矩形 9"/>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750"/>
                                        <p:tgtEl>
                                          <p:spTgt spid="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椭圆 4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6859247" y="983355"/>
            <a:ext cx="690408" cy="690408"/>
          </a:xfrm>
          <a:prstGeom prst="ellipse">
            <a:avLst/>
          </a:prstGeom>
          <a:solidFill>
            <a:srgbClr val="E81479">
              <a:alpha val="75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01480" y="2362177"/>
            <a:ext cx="996663" cy="996663"/>
          </a:xfrm>
          <a:prstGeom prst="ellipse">
            <a:avLst/>
          </a:prstGeom>
          <a:gradFill>
            <a:gsLst>
              <a:gs pos="0">
                <a:srgbClr val="F15F46"/>
              </a:gs>
              <a:gs pos="100000">
                <a:srgbClr val="F15F46">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9636011">
            <a:off x="4406543" y="3061308"/>
            <a:ext cx="699452" cy="699452"/>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3972159" y="2051427"/>
            <a:ext cx="164799" cy="164799"/>
          </a:xfrm>
          <a:prstGeom prst="ellipse">
            <a:avLst/>
          </a:prstGeom>
          <a:gradFill>
            <a:gsLst>
              <a:gs pos="0">
                <a:srgbClr val="FBB709"/>
              </a:gs>
              <a:gs pos="100000">
                <a:srgbClr val="FBB709">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7739658" y="1934287"/>
            <a:ext cx="234280" cy="234280"/>
          </a:xfrm>
          <a:prstGeom prst="ellipse">
            <a:avLst/>
          </a:prstGeom>
          <a:gradFill>
            <a:gsLst>
              <a:gs pos="0">
                <a:srgbClr val="00ACDE"/>
              </a:gs>
              <a:gs pos="100000">
                <a:srgbClr val="00ACDE">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987161" y="1127113"/>
            <a:ext cx="267897" cy="267897"/>
          </a:xfrm>
          <a:prstGeom prst="ellipse">
            <a:avLst/>
          </a:prstGeom>
          <a:gradFill>
            <a:gsLst>
              <a:gs pos="0">
                <a:srgbClr val="6AC59C"/>
              </a:gs>
              <a:gs pos="100000">
                <a:srgbClr val="6AC59C">
                  <a:alpha val="75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rot="1877300">
            <a:off x="3727264" y="3274769"/>
            <a:ext cx="234280" cy="234280"/>
          </a:xfrm>
          <a:prstGeom prst="ellipse">
            <a:avLst/>
          </a:prstGeom>
          <a:gradFill>
            <a:gsLst>
              <a:gs pos="0">
                <a:srgbClr val="53CEB5"/>
              </a:gs>
              <a:gs pos="100000">
                <a:srgbClr val="53CEB5">
                  <a:alpha val="50000"/>
                </a:srgbClr>
              </a:gs>
            </a:gsLst>
            <a:lin ang="0" scaled="1"/>
          </a:gra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4524374" y="751818"/>
            <a:ext cx="3143252" cy="3143252"/>
          </a:xfrm>
          <a:prstGeom prst="ellipse">
            <a:avLst/>
          </a:prstGeom>
          <a:solidFill>
            <a:schemeClr val="bg1">
              <a:alpha val="95000"/>
            </a:schemeClr>
          </a:solidFill>
          <a:ln w="25400">
            <a:solidFill>
              <a:schemeClr val="bg2">
                <a:alpha val="46000"/>
              </a:schemeClr>
            </a:solidFill>
          </a:ln>
          <a:effectLst>
            <a:outerShdw blurRad="635000" dist="444500" dir="2700000" sx="95000" sy="95000" algn="tl" rotWithShape="0">
              <a:schemeClr val="tx1">
                <a:lumMod val="75000"/>
                <a:lumOff val="2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txBox="1"/>
          <p:nvPr/>
        </p:nvSpPr>
        <p:spPr>
          <a:xfrm>
            <a:off x="2460173" y="4264630"/>
            <a:ext cx="7271657" cy="1200329"/>
          </a:xfrm>
          <a:prstGeom prst="rect">
            <a:avLst/>
          </a:prstGeom>
          <a:noFill/>
        </p:spPr>
        <p:txBody>
          <a:bodyPr wrap="square" rtlCol="0">
            <a:spAutoFit/>
          </a:bodyPr>
          <a:lstStyle/>
          <a:p>
            <a:pPr algn="ctr"/>
            <a:r>
              <a:rPr lang="zh-CN" altLang="en-US" sz="7200" spc="150" dirty="0">
                <a:solidFill>
                  <a:schemeClr val="tx1">
                    <a:lumMod val="65000"/>
                    <a:lumOff val="35000"/>
                  </a:schemeClr>
                </a:solidFill>
                <a:cs typeface="+mn-ea"/>
                <a:sym typeface="+mn-lt"/>
              </a:rPr>
              <a:t>感谢聆听</a:t>
            </a:r>
          </a:p>
        </p:txBody>
      </p:sp>
      <p:sp>
        <p:nvSpPr>
          <p:cNvPr id="18" name="矩形 17"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1190173" y="5605112"/>
            <a:ext cx="9811656" cy="453457"/>
          </a:xfrm>
          <a:prstGeom prst="rect">
            <a:avLst/>
          </a:prstGeom>
          <a:noFill/>
        </p:spPr>
        <p:txBody>
          <a:bodyPr wrap="square">
            <a:spAutoFit/>
          </a:bodyPr>
          <a:lstStyle/>
          <a:p>
            <a:pPr algn="ctr">
              <a:lnSpc>
                <a:spcPct val="130000"/>
              </a:lnSpc>
            </a:pPr>
            <a:r>
              <a:rPr lang="en-US" altLang="zh-CN" sz="2000" spc="150" dirty="0">
                <a:solidFill>
                  <a:schemeClr val="tx1">
                    <a:lumMod val="65000"/>
                    <a:lumOff val="35000"/>
                  </a:schemeClr>
                </a:solidFill>
                <a:cs typeface="+mn-ea"/>
                <a:sym typeface="+mn-lt"/>
              </a:rPr>
              <a:t>THANKS FOR WATCHING</a:t>
            </a:r>
            <a:endParaRPr lang="zh-CN" altLang="en-US" sz="2000" spc="150" dirty="0">
              <a:solidFill>
                <a:schemeClr val="tx1">
                  <a:lumMod val="65000"/>
                  <a:lumOff val="35000"/>
                </a:schemeClr>
              </a:solidFill>
              <a:cs typeface="+mn-ea"/>
              <a:sym typeface="+mn-lt"/>
            </a:endParaRPr>
          </a:p>
        </p:txBody>
      </p:sp>
      <p:grpSp>
        <p:nvGrpSpPr>
          <p:cNvPr id="20" name="组合 19"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GrpSpPr/>
          <p:nvPr/>
        </p:nvGrpSpPr>
        <p:grpSpPr>
          <a:xfrm>
            <a:off x="4753429" y="980872"/>
            <a:ext cx="2685143" cy="2685144"/>
            <a:chOff x="4753429" y="2086428"/>
            <a:chExt cx="2685143" cy="2685144"/>
          </a:xfrm>
        </p:grpSpPr>
        <p:sp>
          <p:nvSpPr>
            <p:cNvPr id="21" name="弧形 20"/>
            <p:cNvSpPr/>
            <p:nvPr/>
          </p:nvSpPr>
          <p:spPr>
            <a:xfrm>
              <a:off x="4753429" y="2086429"/>
              <a:ext cx="2685143" cy="2685143"/>
            </a:xfrm>
            <a:prstGeom prst="arc">
              <a:avLst>
                <a:gd name="adj1" fmla="val 16200000"/>
                <a:gd name="adj2" fmla="val 21164487"/>
              </a:avLst>
            </a:prstGeom>
            <a:ln w="50800" cap="rnd">
              <a:solidFill>
                <a:srgbClr val="E81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2" name="弧形 21"/>
            <p:cNvSpPr/>
            <p:nvPr/>
          </p:nvSpPr>
          <p:spPr>
            <a:xfrm>
              <a:off x="4753429" y="2086429"/>
              <a:ext cx="2685143" cy="2685143"/>
            </a:xfrm>
            <a:prstGeom prst="arc">
              <a:avLst>
                <a:gd name="adj1" fmla="val 11593902"/>
                <a:gd name="adj2" fmla="val 15825931"/>
              </a:avLst>
            </a:prstGeom>
            <a:ln w="50800" cap="rnd">
              <a:solidFill>
                <a:srgbClr val="FBB70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23" name="弧形 22"/>
            <p:cNvSpPr/>
            <p:nvPr/>
          </p:nvSpPr>
          <p:spPr>
            <a:xfrm>
              <a:off x="4753429" y="2086429"/>
              <a:ext cx="2685143" cy="2685143"/>
            </a:xfrm>
            <a:prstGeom prst="arc">
              <a:avLst>
                <a:gd name="adj1" fmla="val 5789037"/>
                <a:gd name="adj2" fmla="val 11167994"/>
              </a:avLst>
            </a:prstGeom>
            <a:ln w="50800" cap="rnd">
              <a:solidFill>
                <a:srgbClr val="00ACD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4" name="弧形 23"/>
            <p:cNvSpPr/>
            <p:nvPr/>
          </p:nvSpPr>
          <p:spPr>
            <a:xfrm>
              <a:off x="4753429" y="2086428"/>
              <a:ext cx="2685143" cy="2685143"/>
            </a:xfrm>
            <a:prstGeom prst="arc">
              <a:avLst>
                <a:gd name="adj1" fmla="val 21541534"/>
                <a:gd name="adj2" fmla="val 5404212"/>
              </a:avLst>
            </a:prstGeom>
            <a:ln w="50800" cap="rnd">
              <a:solidFill>
                <a:srgbClr val="7ED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47" name="椭圆 46" descr="e7d195523061f1c0d3ba7f298e59d031c9c3f97027ed136f882110EF8F17BAD1F2C348D17C7856EF46CB4678CC9E44EE1ABA681E3133328A7B4D22AAF822B2429426B2355AA8CC4431B8568D2CF3B73ADF5964BB9916C1AA44F022AAC5EB1909763789B386D86C73C326A881C590959D70E93E2C471A8ADFD3CE3217C87DD1331859AB9E7C890EC7"/>
          <p:cNvSpPr/>
          <p:nvPr/>
        </p:nvSpPr>
        <p:spPr>
          <a:xfrm>
            <a:off x="7386810" y="1347336"/>
            <a:ext cx="440584" cy="440584"/>
          </a:xfrm>
          <a:prstGeom prst="ellipse">
            <a:avLst/>
          </a:prstGeom>
          <a:solidFill>
            <a:srgbClr val="FBB709">
              <a:alpha val="80000"/>
            </a:srgbClr>
          </a:solidFill>
          <a:ln w="25400">
            <a:noFill/>
          </a:ln>
          <a:effectLst>
            <a:outerShdw blurRad="469900" dist="304800" dir="2700000" sx="97000" sy="97000" algn="tl" rotWithShape="0">
              <a:schemeClr val="tx1">
                <a:lumMod val="75000"/>
                <a:lumOff val="25000"/>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a:grpSpLocks noChangeAspect="1"/>
          </p:cNvGrpSpPr>
          <p:nvPr/>
        </p:nvGrpSpPr>
        <p:grpSpPr>
          <a:xfrm rot="2700000">
            <a:off x="5375003" y="1436383"/>
            <a:ext cx="1440000" cy="1440000"/>
            <a:chOff x="9604935" y="3326039"/>
            <a:chExt cx="1017587" cy="1014413"/>
          </a:xfrm>
        </p:grpSpPr>
        <p:sp>
          <p:nvSpPr>
            <p:cNvPr id="56"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114" name="Freeform 43"/>
          <p:cNvSpPr/>
          <p:nvPr/>
        </p:nvSpPr>
        <p:spPr bwMode="auto">
          <a:xfrm>
            <a:off x="610984" y="546852"/>
            <a:ext cx="392671" cy="409930"/>
          </a:xfrm>
          <a:custGeom>
            <a:avLst/>
            <a:gdLst>
              <a:gd name="T0" fmla="*/ 127 w 363"/>
              <a:gd name="T1" fmla="*/ 243 h 379"/>
              <a:gd name="T2" fmla="*/ 125 w 363"/>
              <a:gd name="T3" fmla="*/ 379 h 379"/>
              <a:gd name="T4" fmla="*/ 237 w 363"/>
              <a:gd name="T5" fmla="*/ 379 h 379"/>
              <a:gd name="T6" fmla="*/ 237 w 363"/>
              <a:gd name="T7" fmla="*/ 241 h 379"/>
              <a:gd name="T8" fmla="*/ 363 w 363"/>
              <a:gd name="T9" fmla="*/ 241 h 379"/>
              <a:gd name="T10" fmla="*/ 363 w 363"/>
              <a:gd name="T11" fmla="*/ 128 h 379"/>
              <a:gd name="T12" fmla="*/ 237 w 363"/>
              <a:gd name="T13" fmla="*/ 129 h 379"/>
              <a:gd name="T14" fmla="*/ 237 w 363"/>
              <a:gd name="T15" fmla="*/ 0 h 379"/>
              <a:gd name="T16" fmla="*/ 127 w 363"/>
              <a:gd name="T17" fmla="*/ 0 h 379"/>
              <a:gd name="T18" fmla="*/ 127 w 363"/>
              <a:gd name="T19" fmla="*/ 128 h 379"/>
              <a:gd name="T20" fmla="*/ 0 w 363"/>
              <a:gd name="T21" fmla="*/ 128 h 379"/>
              <a:gd name="T22" fmla="*/ 0 w 363"/>
              <a:gd name="T23" fmla="*/ 244 h 379"/>
              <a:gd name="T24" fmla="*/ 127 w 363"/>
              <a:gd name="T25" fmla="*/ 2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379">
                <a:moveTo>
                  <a:pt x="127" y="243"/>
                </a:moveTo>
                <a:lnTo>
                  <a:pt x="125" y="379"/>
                </a:lnTo>
                <a:lnTo>
                  <a:pt x="237" y="379"/>
                </a:lnTo>
                <a:lnTo>
                  <a:pt x="237" y="241"/>
                </a:lnTo>
                <a:lnTo>
                  <a:pt x="363" y="241"/>
                </a:lnTo>
                <a:lnTo>
                  <a:pt x="363" y="128"/>
                </a:lnTo>
                <a:lnTo>
                  <a:pt x="237" y="129"/>
                </a:lnTo>
                <a:lnTo>
                  <a:pt x="237" y="0"/>
                </a:lnTo>
                <a:lnTo>
                  <a:pt x="127" y="0"/>
                </a:lnTo>
                <a:lnTo>
                  <a:pt x="127" y="128"/>
                </a:lnTo>
                <a:lnTo>
                  <a:pt x="0" y="128"/>
                </a:lnTo>
                <a:lnTo>
                  <a:pt x="0" y="244"/>
                </a:lnTo>
                <a:lnTo>
                  <a:pt x="127" y="243"/>
                </a:lnTo>
                <a:close/>
              </a:path>
            </a:pathLst>
          </a:custGeom>
          <a:solidFill>
            <a:srgbClr val="F15F46"/>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5" name="文本框 114"/>
          <p:cNvSpPr txBox="1"/>
          <p:nvPr/>
        </p:nvSpPr>
        <p:spPr>
          <a:xfrm>
            <a:off x="1146631" y="520984"/>
            <a:ext cx="2646878" cy="461665"/>
          </a:xfrm>
          <a:prstGeom prst="rect">
            <a:avLst/>
          </a:prstGeom>
          <a:noFill/>
        </p:spPr>
        <p:txBody>
          <a:bodyPr wrap="none" rtlCol="0">
            <a:spAutoFit/>
          </a:bodyPr>
          <a:lstStyle/>
          <a:p>
            <a:r>
              <a:rPr lang="zh-CN" altLang="en-US" sz="2400" dirty="0">
                <a:solidFill>
                  <a:schemeClr val="tx1">
                    <a:lumMod val="50000"/>
                    <a:lumOff val="50000"/>
                  </a:schemeClr>
                </a:solidFill>
                <a:cs typeface="+mn-ea"/>
                <a:sym typeface="+mn-lt"/>
              </a:rPr>
              <a:t>在此输入医院名称</a:t>
            </a:r>
          </a:p>
        </p:txBody>
      </p:sp>
      <p:sp>
        <p:nvSpPr>
          <p:cNvPr id="27" name="矩形 26"/>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50" fill="hold"/>
                                        <p:tgtEl>
                                          <p:spTgt spid="5"/>
                                        </p:tgtEl>
                                        <p:attrNameLst>
                                          <p:attrName>ppt_w</p:attrName>
                                        </p:attrNameLst>
                                      </p:cBhvr>
                                      <p:tavLst>
                                        <p:tav tm="0">
                                          <p:val>
                                            <p:fltVal val="0"/>
                                          </p:val>
                                        </p:tav>
                                        <p:tav tm="100000">
                                          <p:val>
                                            <p:strVal val="#ppt_w"/>
                                          </p:val>
                                        </p:tav>
                                      </p:tavLst>
                                    </p:anim>
                                    <p:anim calcmode="lin" valueType="num">
                                      <p:cBhvr>
                                        <p:cTn id="8" dur="650" fill="hold"/>
                                        <p:tgtEl>
                                          <p:spTgt spid="5"/>
                                        </p:tgtEl>
                                        <p:attrNameLst>
                                          <p:attrName>ppt_h</p:attrName>
                                        </p:attrNameLst>
                                      </p:cBhvr>
                                      <p:tavLst>
                                        <p:tav tm="0">
                                          <p:val>
                                            <p:fltVal val="0"/>
                                          </p:val>
                                        </p:tav>
                                        <p:tav tm="100000">
                                          <p:val>
                                            <p:strVal val="#ppt_h"/>
                                          </p:val>
                                        </p:tav>
                                      </p:tavLst>
                                    </p:anim>
                                    <p:animEffect transition="in" filter="fade">
                                      <p:cBhvr>
                                        <p:cTn id="9" dur="650"/>
                                        <p:tgtEl>
                                          <p:spTgt spid="5"/>
                                        </p:tgtEl>
                                      </p:cBhvr>
                                    </p:animEffect>
                                  </p:childTnLst>
                                </p:cTn>
                              </p:par>
                              <p:par>
                                <p:cTn id="10" presetID="31"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par>
                                <p:cTn id="16" presetID="49" presetClass="entr" presetSubtype="0" decel="100000" fill="hold" nodeType="withEffect">
                                  <p:stCondLst>
                                    <p:cond delay="500"/>
                                  </p:stCondLst>
                                  <p:childTnLst>
                                    <p:set>
                                      <p:cBhvr>
                                        <p:cTn id="17" dur="1" fill="hold">
                                          <p:stCondLst>
                                            <p:cond delay="0"/>
                                          </p:stCondLst>
                                        </p:cTn>
                                        <p:tgtEl>
                                          <p:spTgt spid="60"/>
                                        </p:tgtEl>
                                        <p:attrNameLst>
                                          <p:attrName>style.visibility</p:attrName>
                                        </p:attrNameLst>
                                      </p:cBhvr>
                                      <p:to>
                                        <p:strVal val="visible"/>
                                      </p:to>
                                    </p:set>
                                    <p:anim calcmode="lin" valueType="num">
                                      <p:cBhvr>
                                        <p:cTn id="18" dur="1000" fill="hold"/>
                                        <p:tgtEl>
                                          <p:spTgt spid="60"/>
                                        </p:tgtEl>
                                        <p:attrNameLst>
                                          <p:attrName>ppt_w</p:attrName>
                                        </p:attrNameLst>
                                      </p:cBhvr>
                                      <p:tavLst>
                                        <p:tav tm="0">
                                          <p:val>
                                            <p:fltVal val="0"/>
                                          </p:val>
                                        </p:tav>
                                        <p:tav tm="100000">
                                          <p:val>
                                            <p:strVal val="#ppt_w"/>
                                          </p:val>
                                        </p:tav>
                                      </p:tavLst>
                                    </p:anim>
                                    <p:anim calcmode="lin" valueType="num">
                                      <p:cBhvr>
                                        <p:cTn id="19" dur="1000" fill="hold"/>
                                        <p:tgtEl>
                                          <p:spTgt spid="60"/>
                                        </p:tgtEl>
                                        <p:attrNameLst>
                                          <p:attrName>ppt_h</p:attrName>
                                        </p:attrNameLst>
                                      </p:cBhvr>
                                      <p:tavLst>
                                        <p:tav tm="0">
                                          <p:val>
                                            <p:fltVal val="0"/>
                                          </p:val>
                                        </p:tav>
                                        <p:tav tm="100000">
                                          <p:val>
                                            <p:strVal val="#ppt_h"/>
                                          </p:val>
                                        </p:tav>
                                      </p:tavLst>
                                    </p:anim>
                                    <p:anim calcmode="lin" valueType="num">
                                      <p:cBhvr>
                                        <p:cTn id="20" dur="1000" fill="hold"/>
                                        <p:tgtEl>
                                          <p:spTgt spid="60"/>
                                        </p:tgtEl>
                                        <p:attrNameLst>
                                          <p:attrName>style.rotation</p:attrName>
                                        </p:attrNameLst>
                                      </p:cBhvr>
                                      <p:tavLst>
                                        <p:tav tm="0">
                                          <p:val>
                                            <p:fltVal val="360"/>
                                          </p:val>
                                        </p:tav>
                                        <p:tav tm="100000">
                                          <p:val>
                                            <p:fltVal val="0"/>
                                          </p:val>
                                        </p:tav>
                                      </p:tavLst>
                                    </p:anim>
                                    <p:animEffect transition="in" filter="fade">
                                      <p:cBhvr>
                                        <p:cTn id="21" dur="1000"/>
                                        <p:tgtEl>
                                          <p:spTgt spid="60"/>
                                        </p:tgtEl>
                                      </p:cBhvr>
                                    </p:animEffect>
                                  </p:childTnLst>
                                </p:cTn>
                              </p:par>
                              <p:par>
                                <p:cTn id="22" presetID="53" presetClass="entr" presetSubtype="16" fill="hold" grpId="0" nodeType="withEffect">
                                  <p:stCondLst>
                                    <p:cond delay="250"/>
                                  </p:stCondLst>
                                  <p:childTnLst>
                                    <p:set>
                                      <p:cBhvr>
                                        <p:cTn id="23" dur="1" fill="hold">
                                          <p:stCondLst>
                                            <p:cond delay="0"/>
                                          </p:stCondLst>
                                        </p:cTn>
                                        <p:tgtEl>
                                          <p:spTgt spid="48"/>
                                        </p:tgtEl>
                                        <p:attrNameLst>
                                          <p:attrName>style.visibility</p:attrName>
                                        </p:attrNameLst>
                                      </p:cBhvr>
                                      <p:to>
                                        <p:strVal val="visible"/>
                                      </p:to>
                                    </p:set>
                                    <p:anim calcmode="lin" valueType="num">
                                      <p:cBhvr>
                                        <p:cTn id="24" dur="650" fill="hold"/>
                                        <p:tgtEl>
                                          <p:spTgt spid="48"/>
                                        </p:tgtEl>
                                        <p:attrNameLst>
                                          <p:attrName>ppt_w</p:attrName>
                                        </p:attrNameLst>
                                      </p:cBhvr>
                                      <p:tavLst>
                                        <p:tav tm="0">
                                          <p:val>
                                            <p:fltVal val="0"/>
                                          </p:val>
                                        </p:tav>
                                        <p:tav tm="100000">
                                          <p:val>
                                            <p:strVal val="#ppt_w"/>
                                          </p:val>
                                        </p:tav>
                                      </p:tavLst>
                                    </p:anim>
                                    <p:anim calcmode="lin" valueType="num">
                                      <p:cBhvr>
                                        <p:cTn id="25" dur="650" fill="hold"/>
                                        <p:tgtEl>
                                          <p:spTgt spid="48"/>
                                        </p:tgtEl>
                                        <p:attrNameLst>
                                          <p:attrName>ppt_h</p:attrName>
                                        </p:attrNameLst>
                                      </p:cBhvr>
                                      <p:tavLst>
                                        <p:tav tm="0">
                                          <p:val>
                                            <p:fltVal val="0"/>
                                          </p:val>
                                        </p:tav>
                                        <p:tav tm="100000">
                                          <p:val>
                                            <p:strVal val="#ppt_h"/>
                                          </p:val>
                                        </p:tav>
                                      </p:tavLst>
                                    </p:anim>
                                    <p:animEffect transition="in" filter="fade">
                                      <p:cBhvr>
                                        <p:cTn id="26" dur="650"/>
                                        <p:tgtEl>
                                          <p:spTgt spid="48"/>
                                        </p:tgtEl>
                                      </p:cBhvr>
                                    </p:animEffect>
                                  </p:childTnLst>
                                </p:cTn>
                              </p:par>
                              <p:par>
                                <p:cTn id="27" presetID="42" presetClass="path" presetSubtype="0" fill="hold" grpId="1" nodeType="withEffect">
                                  <p:stCondLst>
                                    <p:cond delay="250"/>
                                  </p:stCondLst>
                                  <p:childTnLst>
                                    <p:animMotion origin="layout" path="M 2.70833E-6 3.7037E-7 L 0.13919 -0.03796 " pathEditMode="relative" rAng="0" ptsTypes="AA">
                                      <p:cBhvr>
                                        <p:cTn id="28" dur="650" spd="-100000" fill="hold"/>
                                        <p:tgtEl>
                                          <p:spTgt spid="48"/>
                                        </p:tgtEl>
                                        <p:attrNameLst>
                                          <p:attrName>ppt_x</p:attrName>
                                          <p:attrName>ppt_y</p:attrName>
                                        </p:attrNameLst>
                                      </p:cBhvr>
                                      <p:rCtr x="6953" y="-1898"/>
                                    </p:animMotion>
                                  </p:childTnLst>
                                </p:cTn>
                              </p:par>
                              <p:par>
                                <p:cTn id="29" presetID="53" presetClass="entr" presetSubtype="16" fill="hold" grpId="0" nodeType="withEffect">
                                  <p:stCondLst>
                                    <p:cond delay="650"/>
                                  </p:stCondLst>
                                  <p:childTnLst>
                                    <p:set>
                                      <p:cBhvr>
                                        <p:cTn id="30" dur="1" fill="hold">
                                          <p:stCondLst>
                                            <p:cond delay="0"/>
                                          </p:stCondLst>
                                        </p:cTn>
                                        <p:tgtEl>
                                          <p:spTgt spid="49"/>
                                        </p:tgtEl>
                                        <p:attrNameLst>
                                          <p:attrName>style.visibility</p:attrName>
                                        </p:attrNameLst>
                                      </p:cBhvr>
                                      <p:to>
                                        <p:strVal val="visible"/>
                                      </p:to>
                                    </p:set>
                                    <p:anim calcmode="lin" valueType="num">
                                      <p:cBhvr>
                                        <p:cTn id="31" dur="650" fill="hold"/>
                                        <p:tgtEl>
                                          <p:spTgt spid="49"/>
                                        </p:tgtEl>
                                        <p:attrNameLst>
                                          <p:attrName>ppt_w</p:attrName>
                                        </p:attrNameLst>
                                      </p:cBhvr>
                                      <p:tavLst>
                                        <p:tav tm="0">
                                          <p:val>
                                            <p:fltVal val="0"/>
                                          </p:val>
                                        </p:tav>
                                        <p:tav tm="100000">
                                          <p:val>
                                            <p:strVal val="#ppt_w"/>
                                          </p:val>
                                        </p:tav>
                                      </p:tavLst>
                                    </p:anim>
                                    <p:anim calcmode="lin" valueType="num">
                                      <p:cBhvr>
                                        <p:cTn id="32" dur="650" fill="hold"/>
                                        <p:tgtEl>
                                          <p:spTgt spid="49"/>
                                        </p:tgtEl>
                                        <p:attrNameLst>
                                          <p:attrName>ppt_h</p:attrName>
                                        </p:attrNameLst>
                                      </p:cBhvr>
                                      <p:tavLst>
                                        <p:tav tm="0">
                                          <p:val>
                                            <p:fltVal val="0"/>
                                          </p:val>
                                        </p:tav>
                                        <p:tav tm="100000">
                                          <p:val>
                                            <p:strVal val="#ppt_h"/>
                                          </p:val>
                                        </p:tav>
                                      </p:tavLst>
                                    </p:anim>
                                    <p:animEffect transition="in" filter="fade">
                                      <p:cBhvr>
                                        <p:cTn id="33" dur="650"/>
                                        <p:tgtEl>
                                          <p:spTgt spid="49"/>
                                        </p:tgtEl>
                                      </p:cBhvr>
                                    </p:animEffect>
                                  </p:childTnLst>
                                </p:cTn>
                              </p:par>
                              <p:par>
                                <p:cTn id="34" presetID="42" presetClass="path" presetSubtype="0" fill="hold" grpId="1" nodeType="withEffect">
                                  <p:stCondLst>
                                    <p:cond delay="650"/>
                                  </p:stCondLst>
                                  <p:childTnLst>
                                    <p:animMotion origin="layout" path="M -4.16667E-6 -2.22222E-6 L 0.1099 -0.11805 " pathEditMode="relative" rAng="0" ptsTypes="AA">
                                      <p:cBhvr>
                                        <p:cTn id="35" dur="650" spd="-100000" fill="hold"/>
                                        <p:tgtEl>
                                          <p:spTgt spid="49"/>
                                        </p:tgtEl>
                                        <p:attrNameLst>
                                          <p:attrName>ppt_x</p:attrName>
                                          <p:attrName>ppt_y</p:attrName>
                                        </p:attrNameLst>
                                      </p:cBhvr>
                                      <p:rCtr x="5495" y="-5903"/>
                                    </p:animMotion>
                                  </p:childTnLst>
                                </p:cTn>
                              </p:par>
                              <p:par>
                                <p:cTn id="36" presetID="53" presetClass="entr" presetSubtype="16" fill="hold" grpId="0" nodeType="withEffect">
                                  <p:stCondLst>
                                    <p:cond delay="450"/>
                                  </p:stCondLst>
                                  <p:childTnLst>
                                    <p:set>
                                      <p:cBhvr>
                                        <p:cTn id="37" dur="1" fill="hold">
                                          <p:stCondLst>
                                            <p:cond delay="0"/>
                                          </p:stCondLst>
                                        </p:cTn>
                                        <p:tgtEl>
                                          <p:spTgt spid="50"/>
                                        </p:tgtEl>
                                        <p:attrNameLst>
                                          <p:attrName>style.visibility</p:attrName>
                                        </p:attrNameLst>
                                      </p:cBhvr>
                                      <p:to>
                                        <p:strVal val="visible"/>
                                      </p:to>
                                    </p:set>
                                    <p:anim calcmode="lin" valueType="num">
                                      <p:cBhvr>
                                        <p:cTn id="38" dur="650" fill="hold"/>
                                        <p:tgtEl>
                                          <p:spTgt spid="50"/>
                                        </p:tgtEl>
                                        <p:attrNameLst>
                                          <p:attrName>ppt_w</p:attrName>
                                        </p:attrNameLst>
                                      </p:cBhvr>
                                      <p:tavLst>
                                        <p:tav tm="0">
                                          <p:val>
                                            <p:fltVal val="0"/>
                                          </p:val>
                                        </p:tav>
                                        <p:tav tm="100000">
                                          <p:val>
                                            <p:strVal val="#ppt_w"/>
                                          </p:val>
                                        </p:tav>
                                      </p:tavLst>
                                    </p:anim>
                                    <p:anim calcmode="lin" valueType="num">
                                      <p:cBhvr>
                                        <p:cTn id="39" dur="650" fill="hold"/>
                                        <p:tgtEl>
                                          <p:spTgt spid="50"/>
                                        </p:tgtEl>
                                        <p:attrNameLst>
                                          <p:attrName>ppt_h</p:attrName>
                                        </p:attrNameLst>
                                      </p:cBhvr>
                                      <p:tavLst>
                                        <p:tav tm="0">
                                          <p:val>
                                            <p:fltVal val="0"/>
                                          </p:val>
                                        </p:tav>
                                        <p:tav tm="100000">
                                          <p:val>
                                            <p:strVal val="#ppt_h"/>
                                          </p:val>
                                        </p:tav>
                                      </p:tavLst>
                                    </p:anim>
                                    <p:animEffect transition="in" filter="fade">
                                      <p:cBhvr>
                                        <p:cTn id="40" dur="650"/>
                                        <p:tgtEl>
                                          <p:spTgt spid="50"/>
                                        </p:tgtEl>
                                      </p:cBhvr>
                                    </p:animEffect>
                                  </p:childTnLst>
                                </p:cTn>
                              </p:par>
                              <p:par>
                                <p:cTn id="41" presetID="42" presetClass="path" presetSubtype="0" fill="hold" grpId="1" nodeType="withEffect">
                                  <p:stCondLst>
                                    <p:cond delay="450"/>
                                  </p:stCondLst>
                                  <p:childTnLst>
                                    <p:animMotion origin="layout" path="M -2.08333E-6 -1.11111E-6 L 0.16745 0.06806 " pathEditMode="relative" rAng="0" ptsTypes="AA">
                                      <p:cBhvr>
                                        <p:cTn id="42" dur="650" spd="-100000" fill="hold"/>
                                        <p:tgtEl>
                                          <p:spTgt spid="50"/>
                                        </p:tgtEl>
                                        <p:attrNameLst>
                                          <p:attrName>ppt_x</p:attrName>
                                          <p:attrName>ppt_y</p:attrName>
                                        </p:attrNameLst>
                                      </p:cBhvr>
                                      <p:rCtr x="8372" y="3403"/>
                                    </p:animMotion>
                                  </p:childTnLst>
                                </p:cTn>
                              </p:par>
                              <p:par>
                                <p:cTn id="43" presetID="53" presetClass="entr" presetSubtype="16" fill="hold" grpId="0" nodeType="withEffect">
                                  <p:stCondLst>
                                    <p:cond delay="750"/>
                                  </p:stCondLst>
                                  <p:childTnLst>
                                    <p:set>
                                      <p:cBhvr>
                                        <p:cTn id="44" dur="1" fill="hold">
                                          <p:stCondLst>
                                            <p:cond delay="0"/>
                                          </p:stCondLst>
                                        </p:cTn>
                                        <p:tgtEl>
                                          <p:spTgt spid="53"/>
                                        </p:tgtEl>
                                        <p:attrNameLst>
                                          <p:attrName>style.visibility</p:attrName>
                                        </p:attrNameLst>
                                      </p:cBhvr>
                                      <p:to>
                                        <p:strVal val="visible"/>
                                      </p:to>
                                    </p:set>
                                    <p:anim calcmode="lin" valueType="num">
                                      <p:cBhvr>
                                        <p:cTn id="45" dur="650" fill="hold"/>
                                        <p:tgtEl>
                                          <p:spTgt spid="53"/>
                                        </p:tgtEl>
                                        <p:attrNameLst>
                                          <p:attrName>ppt_w</p:attrName>
                                        </p:attrNameLst>
                                      </p:cBhvr>
                                      <p:tavLst>
                                        <p:tav tm="0">
                                          <p:val>
                                            <p:fltVal val="0"/>
                                          </p:val>
                                        </p:tav>
                                        <p:tav tm="100000">
                                          <p:val>
                                            <p:strVal val="#ppt_w"/>
                                          </p:val>
                                        </p:tav>
                                      </p:tavLst>
                                    </p:anim>
                                    <p:anim calcmode="lin" valueType="num">
                                      <p:cBhvr>
                                        <p:cTn id="46" dur="650" fill="hold"/>
                                        <p:tgtEl>
                                          <p:spTgt spid="53"/>
                                        </p:tgtEl>
                                        <p:attrNameLst>
                                          <p:attrName>ppt_h</p:attrName>
                                        </p:attrNameLst>
                                      </p:cBhvr>
                                      <p:tavLst>
                                        <p:tav tm="0">
                                          <p:val>
                                            <p:fltVal val="0"/>
                                          </p:val>
                                        </p:tav>
                                        <p:tav tm="100000">
                                          <p:val>
                                            <p:strVal val="#ppt_h"/>
                                          </p:val>
                                        </p:tav>
                                      </p:tavLst>
                                    </p:anim>
                                    <p:animEffect transition="in" filter="fade">
                                      <p:cBhvr>
                                        <p:cTn id="47" dur="650"/>
                                        <p:tgtEl>
                                          <p:spTgt spid="53"/>
                                        </p:tgtEl>
                                      </p:cBhvr>
                                    </p:animEffect>
                                  </p:childTnLst>
                                </p:cTn>
                              </p:par>
                              <p:par>
                                <p:cTn id="48" presetID="42" presetClass="path" presetSubtype="0" fill="hold" grpId="1" nodeType="withEffect">
                                  <p:stCondLst>
                                    <p:cond delay="750"/>
                                  </p:stCondLst>
                                  <p:childTnLst>
                                    <p:animMotion origin="layout" path="M -4.375E-6 -4.44444E-6 L 0.18477 -0.11527 " pathEditMode="relative" rAng="0" ptsTypes="AA">
                                      <p:cBhvr>
                                        <p:cTn id="49" dur="650" spd="-100000" fill="hold"/>
                                        <p:tgtEl>
                                          <p:spTgt spid="53"/>
                                        </p:tgtEl>
                                        <p:attrNameLst>
                                          <p:attrName>ppt_x</p:attrName>
                                          <p:attrName>ppt_y</p:attrName>
                                        </p:attrNameLst>
                                      </p:cBhvr>
                                      <p:rCtr x="9232" y="-5764"/>
                                    </p:animMotion>
                                  </p:childTnLst>
                                </p:cTn>
                              </p:par>
                              <p:par>
                                <p:cTn id="50" presetID="53" presetClass="entr" presetSubtype="16" fill="hold" grpId="0" nodeType="withEffect">
                                  <p:stCondLst>
                                    <p:cond delay="350"/>
                                  </p:stCondLst>
                                  <p:childTnLst>
                                    <p:set>
                                      <p:cBhvr>
                                        <p:cTn id="51" dur="1" fill="hold">
                                          <p:stCondLst>
                                            <p:cond delay="0"/>
                                          </p:stCondLst>
                                        </p:cTn>
                                        <p:tgtEl>
                                          <p:spTgt spid="46"/>
                                        </p:tgtEl>
                                        <p:attrNameLst>
                                          <p:attrName>style.visibility</p:attrName>
                                        </p:attrNameLst>
                                      </p:cBhvr>
                                      <p:to>
                                        <p:strVal val="visible"/>
                                      </p:to>
                                    </p:set>
                                    <p:anim calcmode="lin" valueType="num">
                                      <p:cBhvr>
                                        <p:cTn id="52" dur="650" fill="hold"/>
                                        <p:tgtEl>
                                          <p:spTgt spid="46"/>
                                        </p:tgtEl>
                                        <p:attrNameLst>
                                          <p:attrName>ppt_w</p:attrName>
                                        </p:attrNameLst>
                                      </p:cBhvr>
                                      <p:tavLst>
                                        <p:tav tm="0">
                                          <p:val>
                                            <p:fltVal val="0"/>
                                          </p:val>
                                        </p:tav>
                                        <p:tav tm="100000">
                                          <p:val>
                                            <p:strVal val="#ppt_w"/>
                                          </p:val>
                                        </p:tav>
                                      </p:tavLst>
                                    </p:anim>
                                    <p:anim calcmode="lin" valueType="num">
                                      <p:cBhvr>
                                        <p:cTn id="53" dur="650" fill="hold"/>
                                        <p:tgtEl>
                                          <p:spTgt spid="46"/>
                                        </p:tgtEl>
                                        <p:attrNameLst>
                                          <p:attrName>ppt_h</p:attrName>
                                        </p:attrNameLst>
                                      </p:cBhvr>
                                      <p:tavLst>
                                        <p:tav tm="0">
                                          <p:val>
                                            <p:fltVal val="0"/>
                                          </p:val>
                                        </p:tav>
                                        <p:tav tm="100000">
                                          <p:val>
                                            <p:strVal val="#ppt_h"/>
                                          </p:val>
                                        </p:tav>
                                      </p:tavLst>
                                    </p:anim>
                                    <p:animEffect transition="in" filter="fade">
                                      <p:cBhvr>
                                        <p:cTn id="54" dur="650"/>
                                        <p:tgtEl>
                                          <p:spTgt spid="46"/>
                                        </p:tgtEl>
                                      </p:cBhvr>
                                    </p:animEffect>
                                  </p:childTnLst>
                                </p:cTn>
                              </p:par>
                              <p:par>
                                <p:cTn id="55" presetID="42" presetClass="path" presetSubtype="0" fill="hold" grpId="1" nodeType="withEffect">
                                  <p:stCondLst>
                                    <p:cond delay="350"/>
                                  </p:stCondLst>
                                  <p:childTnLst>
                                    <p:animMotion origin="layout" path="M 4.58333E-6 1.48148E-6 L -0.08321 0.17338 " pathEditMode="relative" rAng="0" ptsTypes="AA">
                                      <p:cBhvr>
                                        <p:cTn id="56" dur="650" spd="-100000" fill="hold"/>
                                        <p:tgtEl>
                                          <p:spTgt spid="46"/>
                                        </p:tgtEl>
                                        <p:attrNameLst>
                                          <p:attrName>ppt_x</p:attrName>
                                          <p:attrName>ppt_y</p:attrName>
                                        </p:attrNameLst>
                                      </p:cBhvr>
                                      <p:rCtr x="-4167" y="8657"/>
                                    </p:animMotion>
                                  </p:childTnLst>
                                </p:cTn>
                              </p:par>
                              <p:par>
                                <p:cTn id="57" presetID="53" presetClass="entr" presetSubtype="16" fill="hold" grpId="0" nodeType="withEffect">
                                  <p:stCondLst>
                                    <p:cond delay="850"/>
                                  </p:stCondLst>
                                  <p:childTnLst>
                                    <p:set>
                                      <p:cBhvr>
                                        <p:cTn id="58" dur="1" fill="hold">
                                          <p:stCondLst>
                                            <p:cond delay="0"/>
                                          </p:stCondLst>
                                        </p:cTn>
                                        <p:tgtEl>
                                          <p:spTgt spid="52"/>
                                        </p:tgtEl>
                                        <p:attrNameLst>
                                          <p:attrName>style.visibility</p:attrName>
                                        </p:attrNameLst>
                                      </p:cBhvr>
                                      <p:to>
                                        <p:strVal val="visible"/>
                                      </p:to>
                                    </p:set>
                                    <p:anim calcmode="lin" valueType="num">
                                      <p:cBhvr>
                                        <p:cTn id="59" dur="650" fill="hold"/>
                                        <p:tgtEl>
                                          <p:spTgt spid="52"/>
                                        </p:tgtEl>
                                        <p:attrNameLst>
                                          <p:attrName>ppt_w</p:attrName>
                                        </p:attrNameLst>
                                      </p:cBhvr>
                                      <p:tavLst>
                                        <p:tav tm="0">
                                          <p:val>
                                            <p:fltVal val="0"/>
                                          </p:val>
                                        </p:tav>
                                        <p:tav tm="100000">
                                          <p:val>
                                            <p:strVal val="#ppt_w"/>
                                          </p:val>
                                        </p:tav>
                                      </p:tavLst>
                                    </p:anim>
                                    <p:anim calcmode="lin" valueType="num">
                                      <p:cBhvr>
                                        <p:cTn id="60" dur="650" fill="hold"/>
                                        <p:tgtEl>
                                          <p:spTgt spid="52"/>
                                        </p:tgtEl>
                                        <p:attrNameLst>
                                          <p:attrName>ppt_h</p:attrName>
                                        </p:attrNameLst>
                                      </p:cBhvr>
                                      <p:tavLst>
                                        <p:tav tm="0">
                                          <p:val>
                                            <p:fltVal val="0"/>
                                          </p:val>
                                        </p:tav>
                                        <p:tav tm="100000">
                                          <p:val>
                                            <p:strVal val="#ppt_h"/>
                                          </p:val>
                                        </p:tav>
                                      </p:tavLst>
                                    </p:anim>
                                    <p:animEffect transition="in" filter="fade">
                                      <p:cBhvr>
                                        <p:cTn id="61" dur="650"/>
                                        <p:tgtEl>
                                          <p:spTgt spid="52"/>
                                        </p:tgtEl>
                                      </p:cBhvr>
                                    </p:animEffect>
                                  </p:childTnLst>
                                </p:cTn>
                              </p:par>
                              <p:par>
                                <p:cTn id="62" presetID="42" presetClass="path" presetSubtype="0" fill="hold" grpId="1" nodeType="withEffect">
                                  <p:stCondLst>
                                    <p:cond delay="850"/>
                                  </p:stCondLst>
                                  <p:childTnLst>
                                    <p:animMotion origin="layout" path="M 4.375E-6 3.7037E-6 L -0.16563 0.19537 " pathEditMode="relative" rAng="0" ptsTypes="AA">
                                      <p:cBhvr>
                                        <p:cTn id="63" dur="650" spd="-100000" fill="hold"/>
                                        <p:tgtEl>
                                          <p:spTgt spid="52"/>
                                        </p:tgtEl>
                                        <p:attrNameLst>
                                          <p:attrName>ppt_x</p:attrName>
                                          <p:attrName>ppt_y</p:attrName>
                                        </p:attrNameLst>
                                      </p:cBhvr>
                                      <p:rCtr x="-8281" y="9769"/>
                                    </p:animMotion>
                                  </p:childTnLst>
                                </p:cTn>
                              </p:par>
                              <p:par>
                                <p:cTn id="64" presetID="53" presetClass="entr" presetSubtype="16" fill="hold" grpId="0" nodeType="withEffect">
                                  <p:stCondLst>
                                    <p:cond delay="950"/>
                                  </p:stCondLst>
                                  <p:childTnLst>
                                    <p:set>
                                      <p:cBhvr>
                                        <p:cTn id="65" dur="1" fill="hold">
                                          <p:stCondLst>
                                            <p:cond delay="0"/>
                                          </p:stCondLst>
                                        </p:cTn>
                                        <p:tgtEl>
                                          <p:spTgt spid="51"/>
                                        </p:tgtEl>
                                        <p:attrNameLst>
                                          <p:attrName>style.visibility</p:attrName>
                                        </p:attrNameLst>
                                      </p:cBhvr>
                                      <p:to>
                                        <p:strVal val="visible"/>
                                      </p:to>
                                    </p:set>
                                    <p:anim calcmode="lin" valueType="num">
                                      <p:cBhvr>
                                        <p:cTn id="66" dur="650" fill="hold"/>
                                        <p:tgtEl>
                                          <p:spTgt spid="51"/>
                                        </p:tgtEl>
                                        <p:attrNameLst>
                                          <p:attrName>ppt_w</p:attrName>
                                        </p:attrNameLst>
                                      </p:cBhvr>
                                      <p:tavLst>
                                        <p:tav tm="0">
                                          <p:val>
                                            <p:fltVal val="0"/>
                                          </p:val>
                                        </p:tav>
                                        <p:tav tm="100000">
                                          <p:val>
                                            <p:strVal val="#ppt_w"/>
                                          </p:val>
                                        </p:tav>
                                      </p:tavLst>
                                    </p:anim>
                                    <p:anim calcmode="lin" valueType="num">
                                      <p:cBhvr>
                                        <p:cTn id="67" dur="650" fill="hold"/>
                                        <p:tgtEl>
                                          <p:spTgt spid="51"/>
                                        </p:tgtEl>
                                        <p:attrNameLst>
                                          <p:attrName>ppt_h</p:attrName>
                                        </p:attrNameLst>
                                      </p:cBhvr>
                                      <p:tavLst>
                                        <p:tav tm="0">
                                          <p:val>
                                            <p:fltVal val="0"/>
                                          </p:val>
                                        </p:tav>
                                        <p:tav tm="100000">
                                          <p:val>
                                            <p:strVal val="#ppt_h"/>
                                          </p:val>
                                        </p:tav>
                                      </p:tavLst>
                                    </p:anim>
                                    <p:animEffect transition="in" filter="fade">
                                      <p:cBhvr>
                                        <p:cTn id="68" dur="650"/>
                                        <p:tgtEl>
                                          <p:spTgt spid="51"/>
                                        </p:tgtEl>
                                      </p:cBhvr>
                                    </p:animEffect>
                                  </p:childTnLst>
                                </p:cTn>
                              </p:par>
                              <p:par>
                                <p:cTn id="69" presetID="42" presetClass="path" presetSubtype="0" fill="hold" grpId="1" nodeType="withEffect">
                                  <p:stCondLst>
                                    <p:cond delay="950"/>
                                  </p:stCondLst>
                                  <p:childTnLst>
                                    <p:animMotion origin="layout" path="M -1.04167E-6 -4.07407E-6 L -0.1444 0.0801 " pathEditMode="relative" rAng="0" ptsTypes="AA">
                                      <p:cBhvr>
                                        <p:cTn id="70" dur="650" spd="-100000" fill="hold"/>
                                        <p:tgtEl>
                                          <p:spTgt spid="51"/>
                                        </p:tgtEl>
                                        <p:attrNameLst>
                                          <p:attrName>ppt_x</p:attrName>
                                          <p:attrName>ppt_y</p:attrName>
                                        </p:attrNameLst>
                                      </p:cBhvr>
                                      <p:rCtr x="-7227" y="4005"/>
                                    </p:animMotion>
                                  </p:childTnLst>
                                </p:cTn>
                              </p:par>
                              <p:par>
                                <p:cTn id="71" presetID="53" presetClass="entr" presetSubtype="16" fill="hold" grpId="0" nodeType="withEffect">
                                  <p:stCondLst>
                                    <p:cond delay="550"/>
                                  </p:stCondLst>
                                  <p:childTnLst>
                                    <p:set>
                                      <p:cBhvr>
                                        <p:cTn id="72" dur="1" fill="hold">
                                          <p:stCondLst>
                                            <p:cond delay="0"/>
                                          </p:stCondLst>
                                        </p:cTn>
                                        <p:tgtEl>
                                          <p:spTgt spid="47"/>
                                        </p:tgtEl>
                                        <p:attrNameLst>
                                          <p:attrName>style.visibility</p:attrName>
                                        </p:attrNameLst>
                                      </p:cBhvr>
                                      <p:to>
                                        <p:strVal val="visible"/>
                                      </p:to>
                                    </p:set>
                                    <p:anim calcmode="lin" valueType="num">
                                      <p:cBhvr>
                                        <p:cTn id="73" dur="650" fill="hold"/>
                                        <p:tgtEl>
                                          <p:spTgt spid="47"/>
                                        </p:tgtEl>
                                        <p:attrNameLst>
                                          <p:attrName>ppt_w</p:attrName>
                                        </p:attrNameLst>
                                      </p:cBhvr>
                                      <p:tavLst>
                                        <p:tav tm="0">
                                          <p:val>
                                            <p:fltVal val="0"/>
                                          </p:val>
                                        </p:tav>
                                        <p:tav tm="100000">
                                          <p:val>
                                            <p:strVal val="#ppt_w"/>
                                          </p:val>
                                        </p:tav>
                                      </p:tavLst>
                                    </p:anim>
                                    <p:anim calcmode="lin" valueType="num">
                                      <p:cBhvr>
                                        <p:cTn id="74" dur="650" fill="hold"/>
                                        <p:tgtEl>
                                          <p:spTgt spid="47"/>
                                        </p:tgtEl>
                                        <p:attrNameLst>
                                          <p:attrName>ppt_h</p:attrName>
                                        </p:attrNameLst>
                                      </p:cBhvr>
                                      <p:tavLst>
                                        <p:tav tm="0">
                                          <p:val>
                                            <p:fltVal val="0"/>
                                          </p:val>
                                        </p:tav>
                                        <p:tav tm="100000">
                                          <p:val>
                                            <p:strVal val="#ppt_h"/>
                                          </p:val>
                                        </p:tav>
                                      </p:tavLst>
                                    </p:anim>
                                    <p:animEffect transition="in" filter="fade">
                                      <p:cBhvr>
                                        <p:cTn id="75" dur="650"/>
                                        <p:tgtEl>
                                          <p:spTgt spid="47"/>
                                        </p:tgtEl>
                                      </p:cBhvr>
                                    </p:animEffect>
                                  </p:childTnLst>
                                </p:cTn>
                              </p:par>
                              <p:par>
                                <p:cTn id="76" presetID="42" presetClass="path" presetSubtype="0" fill="hold" grpId="1" nodeType="withEffect">
                                  <p:stCondLst>
                                    <p:cond delay="550"/>
                                  </p:stCondLst>
                                  <p:childTnLst>
                                    <p:animMotion origin="layout" path="M 1.66667E-6 -2.22222E-6 L -0.10925 0.13519 " pathEditMode="relative" rAng="0" ptsTypes="AA">
                                      <p:cBhvr>
                                        <p:cTn id="77" dur="650" spd="-100000" fill="hold"/>
                                        <p:tgtEl>
                                          <p:spTgt spid="47"/>
                                        </p:tgtEl>
                                        <p:attrNameLst>
                                          <p:attrName>ppt_x</p:attrName>
                                          <p:attrName>ppt_y</p:attrName>
                                        </p:attrNameLst>
                                      </p:cBhvr>
                                      <p:rCtr x="-5469" y="6759"/>
                                    </p:animMotion>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750"/>
                                        <p:tgtEl>
                                          <p:spTgt spid="16"/>
                                        </p:tgtEl>
                                      </p:cBhvr>
                                    </p:animEffect>
                                  </p:childTnLst>
                                </p:cTn>
                              </p:par>
                              <p:par>
                                <p:cTn id="82" presetID="35" presetClass="path" presetSubtype="0" fill="hold" grpId="1" nodeType="withEffect">
                                  <p:stCondLst>
                                    <p:cond delay="0"/>
                                  </p:stCondLst>
                                  <p:childTnLst>
                                    <p:animMotion origin="layout" path="M 0.11927 7.40741E-7 L 0 7.40741E-7 " pathEditMode="relative" rAng="0" ptsTypes="AA">
                                      <p:cBhvr>
                                        <p:cTn id="83" dur="750" fill="hold"/>
                                        <p:tgtEl>
                                          <p:spTgt spid="16"/>
                                        </p:tgtEl>
                                        <p:attrNameLst>
                                          <p:attrName>ppt_x</p:attrName>
                                          <p:attrName>ppt_y</p:attrName>
                                        </p:attrNameLst>
                                      </p:cBhvr>
                                      <p:rCtr x="-5964" y="0"/>
                                    </p:animMotion>
                                  </p:childTnLst>
                                </p:cTn>
                              </p:par>
                              <p:par>
                                <p:cTn id="84" presetID="10" presetClass="entr" presetSubtype="0"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750"/>
                                        <p:tgtEl>
                                          <p:spTgt spid="18"/>
                                        </p:tgtEl>
                                      </p:cBhvr>
                                    </p:animEffect>
                                  </p:childTnLst>
                                </p:cTn>
                              </p:par>
                              <p:par>
                                <p:cTn id="87" presetID="35" presetClass="path" presetSubtype="0" fill="hold" grpId="1" nodeType="withEffect">
                                  <p:stCondLst>
                                    <p:cond delay="0"/>
                                  </p:stCondLst>
                                  <p:childTnLst>
                                    <p:animMotion origin="layout" path="M -0.11016 1.11022E-16 L 0 1.11022E-16 " pathEditMode="relative" rAng="0" ptsTypes="AA">
                                      <p:cBhvr>
                                        <p:cTn id="88" dur="750" fill="hold"/>
                                        <p:tgtEl>
                                          <p:spTgt spid="18"/>
                                        </p:tgtEl>
                                        <p:attrNameLst>
                                          <p:attrName>ppt_x</p:attrName>
                                          <p:attrName>ppt_y</p:attrName>
                                        </p:attrNameLst>
                                      </p:cBhvr>
                                      <p:rCtr x="5508" y="0"/>
                                    </p:animMotion>
                                  </p:childTnLst>
                                </p:cTn>
                              </p:par>
                              <p:par>
                                <p:cTn id="89" presetID="53" presetClass="entr" presetSubtype="16" fill="hold" grpId="0" nodeType="withEffect">
                                  <p:stCondLst>
                                    <p:cond delay="250"/>
                                  </p:stCondLst>
                                  <p:childTnLst>
                                    <p:set>
                                      <p:cBhvr>
                                        <p:cTn id="90" dur="1" fill="hold">
                                          <p:stCondLst>
                                            <p:cond delay="0"/>
                                          </p:stCondLst>
                                        </p:cTn>
                                        <p:tgtEl>
                                          <p:spTgt spid="114"/>
                                        </p:tgtEl>
                                        <p:attrNameLst>
                                          <p:attrName>style.visibility</p:attrName>
                                        </p:attrNameLst>
                                      </p:cBhvr>
                                      <p:to>
                                        <p:strVal val="visible"/>
                                      </p:to>
                                    </p:set>
                                    <p:anim calcmode="lin" valueType="num">
                                      <p:cBhvr>
                                        <p:cTn id="91" dur="500" fill="hold"/>
                                        <p:tgtEl>
                                          <p:spTgt spid="114"/>
                                        </p:tgtEl>
                                        <p:attrNameLst>
                                          <p:attrName>ppt_w</p:attrName>
                                        </p:attrNameLst>
                                      </p:cBhvr>
                                      <p:tavLst>
                                        <p:tav tm="0">
                                          <p:val>
                                            <p:fltVal val="0"/>
                                          </p:val>
                                        </p:tav>
                                        <p:tav tm="100000">
                                          <p:val>
                                            <p:strVal val="#ppt_w"/>
                                          </p:val>
                                        </p:tav>
                                      </p:tavLst>
                                    </p:anim>
                                    <p:anim calcmode="lin" valueType="num">
                                      <p:cBhvr>
                                        <p:cTn id="92" dur="500" fill="hold"/>
                                        <p:tgtEl>
                                          <p:spTgt spid="114"/>
                                        </p:tgtEl>
                                        <p:attrNameLst>
                                          <p:attrName>ppt_h</p:attrName>
                                        </p:attrNameLst>
                                      </p:cBhvr>
                                      <p:tavLst>
                                        <p:tav tm="0">
                                          <p:val>
                                            <p:fltVal val="0"/>
                                          </p:val>
                                        </p:tav>
                                        <p:tav tm="100000">
                                          <p:val>
                                            <p:strVal val="#ppt_h"/>
                                          </p:val>
                                        </p:tav>
                                      </p:tavLst>
                                    </p:anim>
                                    <p:animEffect transition="in" filter="fade">
                                      <p:cBhvr>
                                        <p:cTn id="93" dur="500"/>
                                        <p:tgtEl>
                                          <p:spTgt spid="114"/>
                                        </p:tgtEl>
                                      </p:cBhvr>
                                    </p:animEffect>
                                  </p:childTnLst>
                                </p:cTn>
                              </p:par>
                              <p:par>
                                <p:cTn id="94" presetID="22" presetClass="entr" presetSubtype="8" fill="hold" grpId="0" nodeType="withEffect">
                                  <p:stCondLst>
                                    <p:cond delay="250"/>
                                  </p:stCondLst>
                                  <p:childTnLst>
                                    <p:set>
                                      <p:cBhvr>
                                        <p:cTn id="95" dur="1" fill="hold">
                                          <p:stCondLst>
                                            <p:cond delay="0"/>
                                          </p:stCondLst>
                                        </p:cTn>
                                        <p:tgtEl>
                                          <p:spTgt spid="115"/>
                                        </p:tgtEl>
                                        <p:attrNameLst>
                                          <p:attrName>style.visibility</p:attrName>
                                        </p:attrNameLst>
                                      </p:cBhvr>
                                      <p:to>
                                        <p:strVal val="visible"/>
                                      </p:to>
                                    </p:set>
                                    <p:animEffect transition="in" filter="wipe(left)">
                                      <p:cBhvr>
                                        <p:cTn id="96" dur="500"/>
                                        <p:tgtEl>
                                          <p:spTgt spid="115"/>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 grpId="0" animBg="1"/>
      <p:bldP spid="16" grpId="0"/>
      <p:bldP spid="16" grpId="1"/>
      <p:bldP spid="18" grpId="0"/>
      <p:bldP spid="18" grpId="1"/>
      <p:bldP spid="47" grpId="0" animBg="1"/>
      <p:bldP spid="47" grpId="1" animBg="1"/>
      <p:bldP spid="114" grpId="0" animBg="1"/>
      <p:bldP spid="115" grpId="0"/>
      <p:bldP spid="2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val 5"/>
          <p:cNvSpPr>
            <a:spLocks noChangeArrowheads="1"/>
          </p:cNvSpPr>
          <p:nvPr/>
        </p:nvSpPr>
        <p:spPr bwMode="auto">
          <a:xfrm>
            <a:off x="2534954" y="5800369"/>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2" name="Freeform 6"/>
          <p:cNvSpPr/>
          <p:nvPr/>
        </p:nvSpPr>
        <p:spPr bwMode="auto">
          <a:xfrm>
            <a:off x="2667403" y="5940434"/>
            <a:ext cx="491248" cy="476471"/>
          </a:xfrm>
          <a:custGeom>
            <a:avLst/>
            <a:gdLst>
              <a:gd name="T0" fmla="*/ 490 w 498"/>
              <a:gd name="T1" fmla="*/ 106 h 480"/>
              <a:gd name="T2" fmla="*/ 358 w 498"/>
              <a:gd name="T3" fmla="*/ 0 h 480"/>
              <a:gd name="T4" fmla="*/ 343 w 498"/>
              <a:gd name="T5" fmla="*/ 17 h 480"/>
              <a:gd name="T6" fmla="*/ 312 w 498"/>
              <a:gd name="T7" fmla="*/ 28 h 480"/>
              <a:gd name="T8" fmla="*/ 284 w 498"/>
              <a:gd name="T9" fmla="*/ 50 h 480"/>
              <a:gd name="T10" fmla="*/ 232 w 498"/>
              <a:gd name="T11" fmla="*/ 103 h 480"/>
              <a:gd name="T12" fmla="*/ 192 w 498"/>
              <a:gd name="T13" fmla="*/ 159 h 480"/>
              <a:gd name="T14" fmla="*/ 142 w 498"/>
              <a:gd name="T15" fmla="*/ 211 h 480"/>
              <a:gd name="T16" fmla="*/ 94 w 498"/>
              <a:gd name="T17" fmla="*/ 266 h 480"/>
              <a:gd name="T18" fmla="*/ 0 w 498"/>
              <a:gd name="T19" fmla="*/ 345 h 480"/>
              <a:gd name="T20" fmla="*/ 266 w 498"/>
              <a:gd name="T21" fmla="*/ 480 h 480"/>
              <a:gd name="T22" fmla="*/ 498 w 498"/>
              <a:gd name="T23" fmla="*/ 175 h 480"/>
              <a:gd name="T24" fmla="*/ 490 w 498"/>
              <a:gd name="T25" fmla="*/ 10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8" h="480">
                <a:moveTo>
                  <a:pt x="490" y="106"/>
                </a:moveTo>
                <a:cubicBezTo>
                  <a:pt x="486" y="104"/>
                  <a:pt x="386" y="20"/>
                  <a:pt x="358" y="0"/>
                </a:cubicBezTo>
                <a:cubicBezTo>
                  <a:pt x="354" y="7"/>
                  <a:pt x="350" y="15"/>
                  <a:pt x="343" y="17"/>
                </a:cubicBezTo>
                <a:cubicBezTo>
                  <a:pt x="332" y="19"/>
                  <a:pt x="321" y="22"/>
                  <a:pt x="312" y="28"/>
                </a:cubicBezTo>
                <a:cubicBezTo>
                  <a:pt x="302" y="35"/>
                  <a:pt x="293" y="43"/>
                  <a:pt x="284" y="50"/>
                </a:cubicBezTo>
                <a:cubicBezTo>
                  <a:pt x="264" y="66"/>
                  <a:pt x="246" y="82"/>
                  <a:pt x="232" y="103"/>
                </a:cubicBezTo>
                <a:cubicBezTo>
                  <a:pt x="218" y="122"/>
                  <a:pt x="206" y="141"/>
                  <a:pt x="192" y="159"/>
                </a:cubicBezTo>
                <a:cubicBezTo>
                  <a:pt x="177" y="178"/>
                  <a:pt x="160" y="194"/>
                  <a:pt x="142" y="211"/>
                </a:cubicBezTo>
                <a:cubicBezTo>
                  <a:pt x="124" y="228"/>
                  <a:pt x="110" y="247"/>
                  <a:pt x="94" y="266"/>
                </a:cubicBezTo>
                <a:cubicBezTo>
                  <a:pt x="68" y="295"/>
                  <a:pt x="29" y="319"/>
                  <a:pt x="0" y="345"/>
                </a:cubicBezTo>
                <a:cubicBezTo>
                  <a:pt x="55" y="376"/>
                  <a:pt x="190" y="445"/>
                  <a:pt x="266" y="480"/>
                </a:cubicBezTo>
                <a:cubicBezTo>
                  <a:pt x="400" y="443"/>
                  <a:pt x="498" y="321"/>
                  <a:pt x="498" y="175"/>
                </a:cubicBezTo>
                <a:cubicBezTo>
                  <a:pt x="498" y="151"/>
                  <a:pt x="495" y="128"/>
                  <a:pt x="490" y="106"/>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3" name="Freeform 7"/>
          <p:cNvSpPr/>
          <p:nvPr/>
        </p:nvSpPr>
        <p:spPr bwMode="auto">
          <a:xfrm>
            <a:off x="2659320" y="5937306"/>
            <a:ext cx="374965" cy="353288"/>
          </a:xfrm>
          <a:custGeom>
            <a:avLst/>
            <a:gdLst>
              <a:gd name="T0" fmla="*/ 355 w 380"/>
              <a:gd name="T1" fmla="*/ 0 h 356"/>
              <a:gd name="T2" fmla="*/ 25 w 380"/>
              <a:gd name="T3" fmla="*/ 0 h 356"/>
              <a:gd name="T4" fmla="*/ 0 w 380"/>
              <a:gd name="T5" fmla="*/ 25 h 356"/>
              <a:gd name="T6" fmla="*/ 0 w 380"/>
              <a:gd name="T7" fmla="*/ 331 h 356"/>
              <a:gd name="T8" fmla="*/ 25 w 380"/>
              <a:gd name="T9" fmla="*/ 356 h 356"/>
              <a:gd name="T10" fmla="*/ 355 w 380"/>
              <a:gd name="T11" fmla="*/ 356 h 356"/>
              <a:gd name="T12" fmla="*/ 380 w 380"/>
              <a:gd name="T13" fmla="*/ 331 h 356"/>
              <a:gd name="T14" fmla="*/ 380 w 380"/>
              <a:gd name="T15" fmla="*/ 25 h 356"/>
              <a:gd name="T16" fmla="*/ 355 w 38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56">
                <a:moveTo>
                  <a:pt x="355" y="0"/>
                </a:moveTo>
                <a:cubicBezTo>
                  <a:pt x="25" y="0"/>
                  <a:pt x="25" y="0"/>
                  <a:pt x="25" y="0"/>
                </a:cubicBezTo>
                <a:cubicBezTo>
                  <a:pt x="12" y="0"/>
                  <a:pt x="0" y="12"/>
                  <a:pt x="0" y="25"/>
                </a:cubicBezTo>
                <a:cubicBezTo>
                  <a:pt x="0" y="331"/>
                  <a:pt x="0" y="331"/>
                  <a:pt x="0" y="331"/>
                </a:cubicBezTo>
                <a:cubicBezTo>
                  <a:pt x="0" y="344"/>
                  <a:pt x="12" y="356"/>
                  <a:pt x="25" y="356"/>
                </a:cubicBezTo>
                <a:cubicBezTo>
                  <a:pt x="355" y="356"/>
                  <a:pt x="355" y="356"/>
                  <a:pt x="355" y="356"/>
                </a:cubicBezTo>
                <a:cubicBezTo>
                  <a:pt x="368" y="356"/>
                  <a:pt x="380" y="344"/>
                  <a:pt x="380" y="331"/>
                </a:cubicBezTo>
                <a:cubicBezTo>
                  <a:pt x="380" y="25"/>
                  <a:pt x="380" y="25"/>
                  <a:pt x="380" y="25"/>
                </a:cubicBezTo>
                <a:cubicBezTo>
                  <a:pt x="380" y="12"/>
                  <a:pt x="368" y="0"/>
                  <a:pt x="355" y="0"/>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4" name="Freeform 8"/>
          <p:cNvSpPr/>
          <p:nvPr/>
        </p:nvSpPr>
        <p:spPr bwMode="auto">
          <a:xfrm>
            <a:off x="2724612" y="5991081"/>
            <a:ext cx="245002" cy="246364"/>
          </a:xfrm>
          <a:custGeom>
            <a:avLst/>
            <a:gdLst>
              <a:gd name="T0" fmla="*/ 248 w 248"/>
              <a:gd name="T1" fmla="*/ 153 h 248"/>
              <a:gd name="T2" fmla="*/ 240 w 248"/>
              <a:gd name="T3" fmla="*/ 162 h 248"/>
              <a:gd name="T4" fmla="*/ 170 w 248"/>
              <a:gd name="T5" fmla="*/ 162 h 248"/>
              <a:gd name="T6" fmla="*/ 162 w 248"/>
              <a:gd name="T7" fmla="*/ 170 h 248"/>
              <a:gd name="T8" fmla="*/ 162 w 248"/>
              <a:gd name="T9" fmla="*/ 240 h 248"/>
              <a:gd name="T10" fmla="*/ 153 w 248"/>
              <a:gd name="T11" fmla="*/ 248 h 248"/>
              <a:gd name="T12" fmla="*/ 95 w 248"/>
              <a:gd name="T13" fmla="*/ 248 h 248"/>
              <a:gd name="T14" fmla="*/ 86 w 248"/>
              <a:gd name="T15" fmla="*/ 240 h 248"/>
              <a:gd name="T16" fmla="*/ 86 w 248"/>
              <a:gd name="T17" fmla="*/ 170 h 248"/>
              <a:gd name="T18" fmla="*/ 78 w 248"/>
              <a:gd name="T19" fmla="*/ 162 h 248"/>
              <a:gd name="T20" fmla="*/ 8 w 248"/>
              <a:gd name="T21" fmla="*/ 162 h 248"/>
              <a:gd name="T22" fmla="*/ 0 w 248"/>
              <a:gd name="T23" fmla="*/ 153 h 248"/>
              <a:gd name="T24" fmla="*/ 0 w 248"/>
              <a:gd name="T25" fmla="*/ 95 h 248"/>
              <a:gd name="T26" fmla="*/ 8 w 248"/>
              <a:gd name="T27" fmla="*/ 86 h 248"/>
              <a:gd name="T28" fmla="*/ 78 w 248"/>
              <a:gd name="T29" fmla="*/ 86 h 248"/>
              <a:gd name="T30" fmla="*/ 86 w 248"/>
              <a:gd name="T31" fmla="*/ 78 h 248"/>
              <a:gd name="T32" fmla="*/ 86 w 248"/>
              <a:gd name="T33" fmla="*/ 8 h 248"/>
              <a:gd name="T34" fmla="*/ 95 w 248"/>
              <a:gd name="T35" fmla="*/ 0 h 248"/>
              <a:gd name="T36" fmla="*/ 153 w 248"/>
              <a:gd name="T37" fmla="*/ 0 h 248"/>
              <a:gd name="T38" fmla="*/ 162 w 248"/>
              <a:gd name="T39" fmla="*/ 8 h 248"/>
              <a:gd name="T40" fmla="*/ 162 w 248"/>
              <a:gd name="T41" fmla="*/ 78 h 248"/>
              <a:gd name="T42" fmla="*/ 170 w 248"/>
              <a:gd name="T43" fmla="*/ 86 h 248"/>
              <a:gd name="T44" fmla="*/ 240 w 248"/>
              <a:gd name="T45" fmla="*/ 86 h 248"/>
              <a:gd name="T46" fmla="*/ 248 w 248"/>
              <a:gd name="T47" fmla="*/ 95 h 248"/>
              <a:gd name="T48" fmla="*/ 248 w 248"/>
              <a:gd name="T49" fmla="*/ 1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248">
                <a:moveTo>
                  <a:pt x="248" y="153"/>
                </a:moveTo>
                <a:cubicBezTo>
                  <a:pt x="248" y="158"/>
                  <a:pt x="244" y="162"/>
                  <a:pt x="240" y="162"/>
                </a:cubicBezTo>
                <a:cubicBezTo>
                  <a:pt x="170" y="162"/>
                  <a:pt x="170" y="162"/>
                  <a:pt x="170" y="162"/>
                </a:cubicBezTo>
                <a:cubicBezTo>
                  <a:pt x="165" y="162"/>
                  <a:pt x="162" y="165"/>
                  <a:pt x="162" y="170"/>
                </a:cubicBezTo>
                <a:cubicBezTo>
                  <a:pt x="162" y="240"/>
                  <a:pt x="162" y="240"/>
                  <a:pt x="162" y="240"/>
                </a:cubicBezTo>
                <a:cubicBezTo>
                  <a:pt x="162" y="244"/>
                  <a:pt x="158" y="248"/>
                  <a:pt x="153" y="248"/>
                </a:cubicBezTo>
                <a:cubicBezTo>
                  <a:pt x="95" y="248"/>
                  <a:pt x="95" y="248"/>
                  <a:pt x="95" y="248"/>
                </a:cubicBezTo>
                <a:cubicBezTo>
                  <a:pt x="90" y="248"/>
                  <a:pt x="86" y="244"/>
                  <a:pt x="86" y="240"/>
                </a:cubicBezTo>
                <a:cubicBezTo>
                  <a:pt x="86" y="170"/>
                  <a:pt x="86" y="170"/>
                  <a:pt x="86" y="170"/>
                </a:cubicBezTo>
                <a:cubicBezTo>
                  <a:pt x="86" y="165"/>
                  <a:pt x="83" y="162"/>
                  <a:pt x="78" y="162"/>
                </a:cubicBezTo>
                <a:cubicBezTo>
                  <a:pt x="8" y="162"/>
                  <a:pt x="8" y="162"/>
                  <a:pt x="8" y="162"/>
                </a:cubicBezTo>
                <a:cubicBezTo>
                  <a:pt x="4" y="162"/>
                  <a:pt x="0" y="158"/>
                  <a:pt x="0" y="153"/>
                </a:cubicBezTo>
                <a:cubicBezTo>
                  <a:pt x="0" y="95"/>
                  <a:pt x="0" y="95"/>
                  <a:pt x="0" y="95"/>
                </a:cubicBezTo>
                <a:cubicBezTo>
                  <a:pt x="0" y="90"/>
                  <a:pt x="4" y="86"/>
                  <a:pt x="8" y="86"/>
                </a:cubicBezTo>
                <a:cubicBezTo>
                  <a:pt x="78" y="86"/>
                  <a:pt x="78" y="86"/>
                  <a:pt x="78" y="86"/>
                </a:cubicBezTo>
                <a:cubicBezTo>
                  <a:pt x="83" y="86"/>
                  <a:pt x="86" y="83"/>
                  <a:pt x="86" y="78"/>
                </a:cubicBezTo>
                <a:cubicBezTo>
                  <a:pt x="86" y="8"/>
                  <a:pt x="86" y="8"/>
                  <a:pt x="86" y="8"/>
                </a:cubicBezTo>
                <a:cubicBezTo>
                  <a:pt x="86" y="4"/>
                  <a:pt x="90" y="0"/>
                  <a:pt x="95" y="0"/>
                </a:cubicBezTo>
                <a:cubicBezTo>
                  <a:pt x="153" y="0"/>
                  <a:pt x="153" y="0"/>
                  <a:pt x="153" y="0"/>
                </a:cubicBezTo>
                <a:cubicBezTo>
                  <a:pt x="158" y="0"/>
                  <a:pt x="162" y="4"/>
                  <a:pt x="162" y="8"/>
                </a:cubicBezTo>
                <a:cubicBezTo>
                  <a:pt x="162" y="78"/>
                  <a:pt x="162" y="78"/>
                  <a:pt x="162" y="78"/>
                </a:cubicBezTo>
                <a:cubicBezTo>
                  <a:pt x="162" y="83"/>
                  <a:pt x="165" y="86"/>
                  <a:pt x="170" y="86"/>
                </a:cubicBezTo>
                <a:cubicBezTo>
                  <a:pt x="240" y="86"/>
                  <a:pt x="240" y="86"/>
                  <a:pt x="240" y="86"/>
                </a:cubicBezTo>
                <a:cubicBezTo>
                  <a:pt x="244" y="86"/>
                  <a:pt x="248" y="90"/>
                  <a:pt x="248" y="95"/>
                </a:cubicBezTo>
                <a:lnTo>
                  <a:pt x="248" y="153"/>
                </a:ln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5" name="Oval 9"/>
          <p:cNvSpPr>
            <a:spLocks noChangeArrowheads="1"/>
          </p:cNvSpPr>
          <p:nvPr/>
        </p:nvSpPr>
        <p:spPr bwMode="auto">
          <a:xfrm>
            <a:off x="1703310" y="4105550"/>
            <a:ext cx="623699" cy="627790"/>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6" name="Freeform 10"/>
          <p:cNvSpPr/>
          <p:nvPr/>
        </p:nvSpPr>
        <p:spPr bwMode="auto">
          <a:xfrm>
            <a:off x="1838247" y="4228107"/>
            <a:ext cx="488761" cy="488351"/>
          </a:xfrm>
          <a:custGeom>
            <a:avLst/>
            <a:gdLst>
              <a:gd name="T0" fmla="*/ 480 w 495"/>
              <a:gd name="T1" fmla="*/ 97 h 492"/>
              <a:gd name="T2" fmla="*/ 268 w 495"/>
              <a:gd name="T3" fmla="*/ 0 h 492"/>
              <a:gd name="T4" fmla="*/ 249 w 495"/>
              <a:gd name="T5" fmla="*/ 14 h 492"/>
              <a:gd name="T6" fmla="*/ 222 w 495"/>
              <a:gd name="T7" fmla="*/ 13 h 492"/>
              <a:gd name="T8" fmla="*/ 188 w 495"/>
              <a:gd name="T9" fmla="*/ 14 h 492"/>
              <a:gd name="T10" fmla="*/ 135 w 495"/>
              <a:gd name="T11" fmla="*/ 12 h 492"/>
              <a:gd name="T12" fmla="*/ 95 w 495"/>
              <a:gd name="T13" fmla="*/ 15 h 492"/>
              <a:gd name="T14" fmla="*/ 88 w 495"/>
              <a:gd name="T15" fmla="*/ 41 h 492"/>
              <a:gd name="T16" fmla="*/ 91 w 495"/>
              <a:gd name="T17" fmla="*/ 63 h 492"/>
              <a:gd name="T18" fmla="*/ 106 w 495"/>
              <a:gd name="T19" fmla="*/ 75 h 492"/>
              <a:gd name="T20" fmla="*/ 134 w 495"/>
              <a:gd name="T21" fmla="*/ 83 h 492"/>
              <a:gd name="T22" fmla="*/ 262 w 495"/>
              <a:gd name="T23" fmla="*/ 72 h 492"/>
              <a:gd name="T24" fmla="*/ 265 w 495"/>
              <a:gd name="T25" fmla="*/ 74 h 492"/>
              <a:gd name="T26" fmla="*/ 255 w 495"/>
              <a:gd name="T27" fmla="*/ 88 h 492"/>
              <a:gd name="T28" fmla="*/ 235 w 495"/>
              <a:gd name="T29" fmla="*/ 110 h 492"/>
              <a:gd name="T30" fmla="*/ 202 w 495"/>
              <a:gd name="T31" fmla="*/ 146 h 492"/>
              <a:gd name="T32" fmla="*/ 184 w 495"/>
              <a:gd name="T33" fmla="*/ 167 h 492"/>
              <a:gd name="T34" fmla="*/ 170 w 495"/>
              <a:gd name="T35" fmla="*/ 190 h 492"/>
              <a:gd name="T36" fmla="*/ 137 w 495"/>
              <a:gd name="T37" fmla="*/ 225 h 492"/>
              <a:gd name="T38" fmla="*/ 60 w 495"/>
              <a:gd name="T39" fmla="*/ 312 h 492"/>
              <a:gd name="T40" fmla="*/ 21 w 495"/>
              <a:gd name="T41" fmla="*/ 355 h 492"/>
              <a:gd name="T42" fmla="*/ 0 w 495"/>
              <a:gd name="T43" fmla="*/ 386 h 492"/>
              <a:gd name="T44" fmla="*/ 281 w 495"/>
              <a:gd name="T45" fmla="*/ 492 h 492"/>
              <a:gd name="T46" fmla="*/ 495 w 495"/>
              <a:gd name="T47" fmla="*/ 193 h 492"/>
              <a:gd name="T48" fmla="*/ 480 w 495"/>
              <a:gd name="T49" fmla="*/ 9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492">
                <a:moveTo>
                  <a:pt x="480" y="97"/>
                </a:moveTo>
                <a:cubicBezTo>
                  <a:pt x="455" y="86"/>
                  <a:pt x="289" y="10"/>
                  <a:pt x="268" y="0"/>
                </a:cubicBezTo>
                <a:cubicBezTo>
                  <a:pt x="263" y="5"/>
                  <a:pt x="258" y="13"/>
                  <a:pt x="249" y="14"/>
                </a:cubicBezTo>
                <a:cubicBezTo>
                  <a:pt x="240" y="15"/>
                  <a:pt x="231" y="13"/>
                  <a:pt x="222" y="13"/>
                </a:cubicBezTo>
                <a:cubicBezTo>
                  <a:pt x="211" y="13"/>
                  <a:pt x="199" y="14"/>
                  <a:pt x="188" y="14"/>
                </a:cubicBezTo>
                <a:cubicBezTo>
                  <a:pt x="170" y="15"/>
                  <a:pt x="153" y="14"/>
                  <a:pt x="135" y="12"/>
                </a:cubicBezTo>
                <a:cubicBezTo>
                  <a:pt x="123" y="10"/>
                  <a:pt x="105" y="8"/>
                  <a:pt x="95" y="15"/>
                </a:cubicBezTo>
                <a:cubicBezTo>
                  <a:pt x="86" y="21"/>
                  <a:pt x="87" y="32"/>
                  <a:pt x="88" y="41"/>
                </a:cubicBezTo>
                <a:cubicBezTo>
                  <a:pt x="88" y="48"/>
                  <a:pt x="88" y="56"/>
                  <a:pt x="91" y="63"/>
                </a:cubicBezTo>
                <a:cubicBezTo>
                  <a:pt x="93" y="69"/>
                  <a:pt x="102" y="72"/>
                  <a:pt x="106" y="75"/>
                </a:cubicBezTo>
                <a:cubicBezTo>
                  <a:pt x="115" y="80"/>
                  <a:pt x="124" y="82"/>
                  <a:pt x="134" y="83"/>
                </a:cubicBezTo>
                <a:cubicBezTo>
                  <a:pt x="177" y="85"/>
                  <a:pt x="220" y="78"/>
                  <a:pt x="262" y="72"/>
                </a:cubicBezTo>
                <a:cubicBezTo>
                  <a:pt x="264" y="72"/>
                  <a:pt x="265" y="73"/>
                  <a:pt x="265" y="74"/>
                </a:cubicBezTo>
                <a:cubicBezTo>
                  <a:pt x="263" y="80"/>
                  <a:pt x="259" y="84"/>
                  <a:pt x="255" y="88"/>
                </a:cubicBezTo>
                <a:cubicBezTo>
                  <a:pt x="247" y="95"/>
                  <a:pt x="241" y="102"/>
                  <a:pt x="235" y="110"/>
                </a:cubicBezTo>
                <a:cubicBezTo>
                  <a:pt x="225" y="123"/>
                  <a:pt x="213" y="134"/>
                  <a:pt x="202" y="146"/>
                </a:cubicBezTo>
                <a:cubicBezTo>
                  <a:pt x="195" y="153"/>
                  <a:pt x="189" y="159"/>
                  <a:pt x="184" y="167"/>
                </a:cubicBezTo>
                <a:cubicBezTo>
                  <a:pt x="179" y="175"/>
                  <a:pt x="175" y="183"/>
                  <a:pt x="170" y="190"/>
                </a:cubicBezTo>
                <a:cubicBezTo>
                  <a:pt x="160" y="202"/>
                  <a:pt x="148" y="213"/>
                  <a:pt x="137" y="225"/>
                </a:cubicBezTo>
                <a:cubicBezTo>
                  <a:pt x="110" y="253"/>
                  <a:pt x="85" y="282"/>
                  <a:pt x="60" y="312"/>
                </a:cubicBezTo>
                <a:cubicBezTo>
                  <a:pt x="48" y="327"/>
                  <a:pt x="36" y="343"/>
                  <a:pt x="21" y="355"/>
                </a:cubicBezTo>
                <a:cubicBezTo>
                  <a:pt x="13" y="363"/>
                  <a:pt x="8" y="378"/>
                  <a:pt x="0" y="386"/>
                </a:cubicBezTo>
                <a:cubicBezTo>
                  <a:pt x="65" y="413"/>
                  <a:pt x="251" y="481"/>
                  <a:pt x="281" y="492"/>
                </a:cubicBezTo>
                <a:cubicBezTo>
                  <a:pt x="406" y="449"/>
                  <a:pt x="495" y="332"/>
                  <a:pt x="495" y="193"/>
                </a:cubicBezTo>
                <a:cubicBezTo>
                  <a:pt x="495" y="160"/>
                  <a:pt x="490" y="127"/>
                  <a:pt x="480" y="97"/>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7" name="Freeform 11"/>
          <p:cNvSpPr>
            <a:spLocks noEditPoints="1"/>
          </p:cNvSpPr>
          <p:nvPr/>
        </p:nvSpPr>
        <p:spPr bwMode="auto">
          <a:xfrm>
            <a:off x="1822701" y="4226855"/>
            <a:ext cx="384915" cy="385178"/>
          </a:xfrm>
          <a:custGeom>
            <a:avLst/>
            <a:gdLst>
              <a:gd name="T0" fmla="*/ 383 w 390"/>
              <a:gd name="T1" fmla="*/ 61 h 388"/>
              <a:gd name="T2" fmla="*/ 365 w 390"/>
              <a:gd name="T3" fmla="*/ 53 h 388"/>
              <a:gd name="T4" fmla="*/ 297 w 390"/>
              <a:gd name="T5" fmla="*/ 53 h 388"/>
              <a:gd name="T6" fmla="*/ 297 w 390"/>
              <a:gd name="T7" fmla="*/ 19 h 388"/>
              <a:gd name="T8" fmla="*/ 278 w 390"/>
              <a:gd name="T9" fmla="*/ 0 h 388"/>
              <a:gd name="T10" fmla="*/ 112 w 390"/>
              <a:gd name="T11" fmla="*/ 0 h 388"/>
              <a:gd name="T12" fmla="*/ 93 w 390"/>
              <a:gd name="T13" fmla="*/ 19 h 388"/>
              <a:gd name="T14" fmla="*/ 93 w 390"/>
              <a:gd name="T15" fmla="*/ 53 h 388"/>
              <a:gd name="T16" fmla="*/ 25 w 390"/>
              <a:gd name="T17" fmla="*/ 53 h 388"/>
              <a:gd name="T18" fmla="*/ 0 w 390"/>
              <a:gd name="T19" fmla="*/ 79 h 388"/>
              <a:gd name="T20" fmla="*/ 0 w 390"/>
              <a:gd name="T21" fmla="*/ 363 h 388"/>
              <a:gd name="T22" fmla="*/ 25 w 390"/>
              <a:gd name="T23" fmla="*/ 388 h 388"/>
              <a:gd name="T24" fmla="*/ 365 w 390"/>
              <a:gd name="T25" fmla="*/ 388 h 388"/>
              <a:gd name="T26" fmla="*/ 390 w 390"/>
              <a:gd name="T27" fmla="*/ 363 h 388"/>
              <a:gd name="T28" fmla="*/ 390 w 390"/>
              <a:gd name="T29" fmla="*/ 79 h 388"/>
              <a:gd name="T30" fmla="*/ 383 w 390"/>
              <a:gd name="T31" fmla="*/ 61 h 388"/>
              <a:gd name="T32" fmla="*/ 274 w 390"/>
              <a:gd name="T33" fmla="*/ 67 h 388"/>
              <a:gd name="T34" fmla="*/ 116 w 390"/>
              <a:gd name="T35" fmla="*/ 67 h 388"/>
              <a:gd name="T36" fmla="*/ 116 w 390"/>
              <a:gd name="T37" fmla="*/ 23 h 388"/>
              <a:gd name="T38" fmla="*/ 274 w 390"/>
              <a:gd name="T39" fmla="*/ 23 h 388"/>
              <a:gd name="T40" fmla="*/ 274 w 390"/>
              <a:gd name="T41" fmla="*/ 6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88">
                <a:moveTo>
                  <a:pt x="383" y="61"/>
                </a:moveTo>
                <a:cubicBezTo>
                  <a:pt x="378" y="56"/>
                  <a:pt x="372" y="53"/>
                  <a:pt x="365" y="53"/>
                </a:cubicBezTo>
                <a:cubicBezTo>
                  <a:pt x="297" y="53"/>
                  <a:pt x="297" y="53"/>
                  <a:pt x="297" y="53"/>
                </a:cubicBezTo>
                <a:cubicBezTo>
                  <a:pt x="297" y="19"/>
                  <a:pt x="297" y="19"/>
                  <a:pt x="297" y="19"/>
                </a:cubicBezTo>
                <a:cubicBezTo>
                  <a:pt x="297" y="8"/>
                  <a:pt x="288" y="0"/>
                  <a:pt x="278" y="0"/>
                </a:cubicBezTo>
                <a:cubicBezTo>
                  <a:pt x="112" y="0"/>
                  <a:pt x="112" y="0"/>
                  <a:pt x="112" y="0"/>
                </a:cubicBezTo>
                <a:cubicBezTo>
                  <a:pt x="102" y="0"/>
                  <a:pt x="93" y="8"/>
                  <a:pt x="93" y="19"/>
                </a:cubicBezTo>
                <a:cubicBezTo>
                  <a:pt x="93" y="53"/>
                  <a:pt x="93" y="53"/>
                  <a:pt x="93" y="53"/>
                </a:cubicBezTo>
                <a:cubicBezTo>
                  <a:pt x="25" y="53"/>
                  <a:pt x="25" y="53"/>
                  <a:pt x="25" y="53"/>
                </a:cubicBezTo>
                <a:cubicBezTo>
                  <a:pt x="11" y="53"/>
                  <a:pt x="0" y="65"/>
                  <a:pt x="0" y="79"/>
                </a:cubicBezTo>
                <a:cubicBezTo>
                  <a:pt x="0" y="363"/>
                  <a:pt x="0" y="363"/>
                  <a:pt x="0" y="363"/>
                </a:cubicBezTo>
                <a:cubicBezTo>
                  <a:pt x="0" y="377"/>
                  <a:pt x="11" y="388"/>
                  <a:pt x="25" y="388"/>
                </a:cubicBezTo>
                <a:cubicBezTo>
                  <a:pt x="365" y="388"/>
                  <a:pt x="365" y="388"/>
                  <a:pt x="365" y="388"/>
                </a:cubicBezTo>
                <a:cubicBezTo>
                  <a:pt x="379" y="388"/>
                  <a:pt x="390" y="377"/>
                  <a:pt x="390" y="363"/>
                </a:cubicBezTo>
                <a:cubicBezTo>
                  <a:pt x="390" y="79"/>
                  <a:pt x="390" y="79"/>
                  <a:pt x="390" y="79"/>
                </a:cubicBezTo>
                <a:cubicBezTo>
                  <a:pt x="390" y="72"/>
                  <a:pt x="388" y="66"/>
                  <a:pt x="383" y="61"/>
                </a:cubicBezTo>
                <a:close/>
                <a:moveTo>
                  <a:pt x="274" y="67"/>
                </a:moveTo>
                <a:cubicBezTo>
                  <a:pt x="116" y="67"/>
                  <a:pt x="116" y="67"/>
                  <a:pt x="116" y="67"/>
                </a:cubicBezTo>
                <a:cubicBezTo>
                  <a:pt x="116" y="23"/>
                  <a:pt x="116" y="23"/>
                  <a:pt x="116" y="23"/>
                </a:cubicBezTo>
                <a:cubicBezTo>
                  <a:pt x="274" y="23"/>
                  <a:pt x="274" y="23"/>
                  <a:pt x="274" y="23"/>
                </a:cubicBezTo>
                <a:lnTo>
                  <a:pt x="274" y="67"/>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8" name="Freeform 12"/>
          <p:cNvSpPr/>
          <p:nvPr/>
        </p:nvSpPr>
        <p:spPr bwMode="auto">
          <a:xfrm>
            <a:off x="1932144" y="4362543"/>
            <a:ext cx="166029" cy="166952"/>
          </a:xfrm>
          <a:custGeom>
            <a:avLst/>
            <a:gdLst>
              <a:gd name="T0" fmla="*/ 267 w 267"/>
              <a:gd name="T1" fmla="*/ 162 h 267"/>
              <a:gd name="T2" fmla="*/ 162 w 267"/>
              <a:gd name="T3" fmla="*/ 162 h 267"/>
              <a:gd name="T4" fmla="*/ 162 w 267"/>
              <a:gd name="T5" fmla="*/ 267 h 267"/>
              <a:gd name="T6" fmla="*/ 105 w 267"/>
              <a:gd name="T7" fmla="*/ 267 h 267"/>
              <a:gd name="T8" fmla="*/ 105 w 267"/>
              <a:gd name="T9" fmla="*/ 162 h 267"/>
              <a:gd name="T10" fmla="*/ 0 w 267"/>
              <a:gd name="T11" fmla="*/ 162 h 267"/>
              <a:gd name="T12" fmla="*/ 0 w 267"/>
              <a:gd name="T13" fmla="*/ 105 h 267"/>
              <a:gd name="T14" fmla="*/ 105 w 267"/>
              <a:gd name="T15" fmla="*/ 105 h 267"/>
              <a:gd name="T16" fmla="*/ 105 w 267"/>
              <a:gd name="T17" fmla="*/ 0 h 267"/>
              <a:gd name="T18" fmla="*/ 162 w 267"/>
              <a:gd name="T19" fmla="*/ 0 h 267"/>
              <a:gd name="T20" fmla="*/ 162 w 267"/>
              <a:gd name="T21" fmla="*/ 105 h 267"/>
              <a:gd name="T22" fmla="*/ 267 w 267"/>
              <a:gd name="T23" fmla="*/ 105 h 267"/>
              <a:gd name="T24" fmla="*/ 267 w 267"/>
              <a:gd name="T25" fmla="*/ 16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7" h="267">
                <a:moveTo>
                  <a:pt x="267" y="162"/>
                </a:moveTo>
                <a:lnTo>
                  <a:pt x="162" y="162"/>
                </a:lnTo>
                <a:lnTo>
                  <a:pt x="162" y="267"/>
                </a:lnTo>
                <a:lnTo>
                  <a:pt x="105" y="267"/>
                </a:lnTo>
                <a:lnTo>
                  <a:pt x="105" y="162"/>
                </a:lnTo>
                <a:lnTo>
                  <a:pt x="0" y="162"/>
                </a:lnTo>
                <a:lnTo>
                  <a:pt x="0" y="105"/>
                </a:lnTo>
                <a:lnTo>
                  <a:pt x="105" y="105"/>
                </a:lnTo>
                <a:lnTo>
                  <a:pt x="105" y="0"/>
                </a:lnTo>
                <a:lnTo>
                  <a:pt x="162" y="0"/>
                </a:lnTo>
                <a:lnTo>
                  <a:pt x="162" y="105"/>
                </a:lnTo>
                <a:lnTo>
                  <a:pt x="267" y="105"/>
                </a:lnTo>
                <a:lnTo>
                  <a:pt x="267" y="162"/>
                </a:ln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39" name="Oval 13"/>
          <p:cNvSpPr>
            <a:spLocks noChangeArrowheads="1"/>
          </p:cNvSpPr>
          <p:nvPr/>
        </p:nvSpPr>
        <p:spPr bwMode="auto">
          <a:xfrm>
            <a:off x="851767" y="4105550"/>
            <a:ext cx="623699" cy="627790"/>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0" name="Freeform 14"/>
          <p:cNvSpPr/>
          <p:nvPr/>
        </p:nvSpPr>
        <p:spPr bwMode="auto">
          <a:xfrm>
            <a:off x="1100500" y="4228731"/>
            <a:ext cx="374965" cy="461464"/>
          </a:xfrm>
          <a:custGeom>
            <a:avLst/>
            <a:gdLst>
              <a:gd name="T0" fmla="*/ 372 w 380"/>
              <a:gd name="T1" fmla="*/ 124 h 465"/>
              <a:gd name="T2" fmla="*/ 112 w 380"/>
              <a:gd name="T3" fmla="*/ 0 h 465"/>
              <a:gd name="T4" fmla="*/ 97 w 380"/>
              <a:gd name="T5" fmla="*/ 66 h 465"/>
              <a:gd name="T6" fmla="*/ 80 w 380"/>
              <a:gd name="T7" fmla="*/ 125 h 465"/>
              <a:gd name="T8" fmla="*/ 64 w 380"/>
              <a:gd name="T9" fmla="*/ 179 h 465"/>
              <a:gd name="T10" fmla="*/ 29 w 380"/>
              <a:gd name="T11" fmla="*/ 287 h 465"/>
              <a:gd name="T12" fmla="*/ 0 w 380"/>
              <a:gd name="T13" fmla="*/ 382 h 465"/>
              <a:gd name="T14" fmla="*/ 223 w 380"/>
              <a:gd name="T15" fmla="*/ 465 h 465"/>
              <a:gd name="T16" fmla="*/ 380 w 380"/>
              <a:gd name="T17" fmla="*/ 192 h 465"/>
              <a:gd name="T18" fmla="*/ 372 w 380"/>
              <a:gd name="T19" fmla="*/ 12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465">
                <a:moveTo>
                  <a:pt x="372" y="124"/>
                </a:moveTo>
                <a:cubicBezTo>
                  <a:pt x="304" y="90"/>
                  <a:pt x="206" y="43"/>
                  <a:pt x="112" y="0"/>
                </a:cubicBezTo>
                <a:cubicBezTo>
                  <a:pt x="105" y="20"/>
                  <a:pt x="103" y="46"/>
                  <a:pt x="97" y="66"/>
                </a:cubicBezTo>
                <a:cubicBezTo>
                  <a:pt x="91" y="86"/>
                  <a:pt x="85" y="105"/>
                  <a:pt x="80" y="125"/>
                </a:cubicBezTo>
                <a:cubicBezTo>
                  <a:pt x="74" y="143"/>
                  <a:pt x="70" y="162"/>
                  <a:pt x="64" y="179"/>
                </a:cubicBezTo>
                <a:cubicBezTo>
                  <a:pt x="52" y="215"/>
                  <a:pt x="39" y="250"/>
                  <a:pt x="29" y="287"/>
                </a:cubicBezTo>
                <a:cubicBezTo>
                  <a:pt x="21" y="317"/>
                  <a:pt x="10" y="352"/>
                  <a:pt x="0" y="382"/>
                </a:cubicBezTo>
                <a:cubicBezTo>
                  <a:pt x="58" y="405"/>
                  <a:pt x="199" y="457"/>
                  <a:pt x="223" y="465"/>
                </a:cubicBezTo>
                <a:cubicBezTo>
                  <a:pt x="317" y="410"/>
                  <a:pt x="380" y="309"/>
                  <a:pt x="380" y="192"/>
                </a:cubicBezTo>
                <a:cubicBezTo>
                  <a:pt x="380" y="168"/>
                  <a:pt x="377" y="146"/>
                  <a:pt x="372" y="124"/>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1" name="Freeform 15"/>
          <p:cNvSpPr/>
          <p:nvPr/>
        </p:nvSpPr>
        <p:spPr bwMode="auto">
          <a:xfrm>
            <a:off x="991679" y="4225606"/>
            <a:ext cx="343252" cy="387679"/>
          </a:xfrm>
          <a:custGeom>
            <a:avLst/>
            <a:gdLst>
              <a:gd name="T0" fmla="*/ 333 w 348"/>
              <a:gd name="T1" fmla="*/ 189 h 390"/>
              <a:gd name="T2" fmla="*/ 312 w 348"/>
              <a:gd name="T3" fmla="*/ 114 h 390"/>
              <a:gd name="T4" fmla="*/ 289 w 348"/>
              <a:gd name="T5" fmla="*/ 61 h 390"/>
              <a:gd name="T6" fmla="*/ 284 w 348"/>
              <a:gd name="T7" fmla="*/ 43 h 390"/>
              <a:gd name="T8" fmla="*/ 240 w 348"/>
              <a:gd name="T9" fmla="*/ 15 h 390"/>
              <a:gd name="T10" fmla="*/ 211 w 348"/>
              <a:gd name="T11" fmla="*/ 0 h 390"/>
              <a:gd name="T12" fmla="*/ 211 w 348"/>
              <a:gd name="T13" fmla="*/ 0 h 390"/>
              <a:gd name="T14" fmla="*/ 174 w 348"/>
              <a:gd name="T15" fmla="*/ 23 h 390"/>
              <a:gd name="T16" fmla="*/ 137 w 348"/>
              <a:gd name="T17" fmla="*/ 0 h 390"/>
              <a:gd name="T18" fmla="*/ 137 w 348"/>
              <a:gd name="T19" fmla="*/ 0 h 390"/>
              <a:gd name="T20" fmla="*/ 108 w 348"/>
              <a:gd name="T21" fmla="*/ 15 h 390"/>
              <a:gd name="T22" fmla="*/ 64 w 348"/>
              <a:gd name="T23" fmla="*/ 43 h 390"/>
              <a:gd name="T24" fmla="*/ 59 w 348"/>
              <a:gd name="T25" fmla="*/ 61 h 390"/>
              <a:gd name="T26" fmla="*/ 36 w 348"/>
              <a:gd name="T27" fmla="*/ 114 h 390"/>
              <a:gd name="T28" fmla="*/ 15 w 348"/>
              <a:gd name="T29" fmla="*/ 189 h 390"/>
              <a:gd name="T30" fmla="*/ 7 w 348"/>
              <a:gd name="T31" fmla="*/ 245 h 390"/>
              <a:gd name="T32" fmla="*/ 15 w 348"/>
              <a:gd name="T33" fmla="*/ 260 h 390"/>
              <a:gd name="T34" fmla="*/ 52 w 348"/>
              <a:gd name="T35" fmla="*/ 327 h 390"/>
              <a:gd name="T36" fmla="*/ 93 w 348"/>
              <a:gd name="T37" fmla="*/ 374 h 390"/>
              <a:gd name="T38" fmla="*/ 94 w 348"/>
              <a:gd name="T39" fmla="*/ 376 h 390"/>
              <a:gd name="T40" fmla="*/ 130 w 348"/>
              <a:gd name="T41" fmla="*/ 390 h 390"/>
              <a:gd name="T42" fmla="*/ 142 w 348"/>
              <a:gd name="T43" fmla="*/ 388 h 390"/>
              <a:gd name="T44" fmla="*/ 174 w 348"/>
              <a:gd name="T45" fmla="*/ 355 h 390"/>
              <a:gd name="T46" fmla="*/ 206 w 348"/>
              <a:gd name="T47" fmla="*/ 388 h 390"/>
              <a:gd name="T48" fmla="*/ 218 w 348"/>
              <a:gd name="T49" fmla="*/ 390 h 390"/>
              <a:gd name="T50" fmla="*/ 254 w 348"/>
              <a:gd name="T51" fmla="*/ 376 h 390"/>
              <a:gd name="T52" fmla="*/ 255 w 348"/>
              <a:gd name="T53" fmla="*/ 374 h 390"/>
              <a:gd name="T54" fmla="*/ 296 w 348"/>
              <a:gd name="T55" fmla="*/ 327 h 390"/>
              <a:gd name="T56" fmla="*/ 333 w 348"/>
              <a:gd name="T57" fmla="*/ 260 h 390"/>
              <a:gd name="T58" fmla="*/ 341 w 348"/>
              <a:gd name="T59" fmla="*/ 245 h 390"/>
              <a:gd name="T60" fmla="*/ 333 w 348"/>
              <a:gd name="T61" fmla="*/ 1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8" h="390">
                <a:moveTo>
                  <a:pt x="333" y="189"/>
                </a:moveTo>
                <a:cubicBezTo>
                  <a:pt x="341" y="136"/>
                  <a:pt x="320" y="119"/>
                  <a:pt x="312" y="114"/>
                </a:cubicBezTo>
                <a:cubicBezTo>
                  <a:pt x="315" y="80"/>
                  <a:pt x="296" y="65"/>
                  <a:pt x="289" y="61"/>
                </a:cubicBezTo>
                <a:cubicBezTo>
                  <a:pt x="289" y="55"/>
                  <a:pt x="287" y="49"/>
                  <a:pt x="284" y="43"/>
                </a:cubicBezTo>
                <a:cubicBezTo>
                  <a:pt x="271" y="22"/>
                  <a:pt x="244" y="16"/>
                  <a:pt x="240" y="15"/>
                </a:cubicBezTo>
                <a:cubicBezTo>
                  <a:pt x="231" y="5"/>
                  <a:pt x="222" y="0"/>
                  <a:pt x="211" y="0"/>
                </a:cubicBezTo>
                <a:cubicBezTo>
                  <a:pt x="211" y="0"/>
                  <a:pt x="211" y="0"/>
                  <a:pt x="211" y="0"/>
                </a:cubicBezTo>
                <a:cubicBezTo>
                  <a:pt x="194" y="1"/>
                  <a:pt x="180" y="15"/>
                  <a:pt x="174" y="23"/>
                </a:cubicBezTo>
                <a:cubicBezTo>
                  <a:pt x="168" y="15"/>
                  <a:pt x="154" y="1"/>
                  <a:pt x="137" y="0"/>
                </a:cubicBezTo>
                <a:cubicBezTo>
                  <a:pt x="137" y="0"/>
                  <a:pt x="137" y="0"/>
                  <a:pt x="137" y="0"/>
                </a:cubicBezTo>
                <a:cubicBezTo>
                  <a:pt x="126" y="0"/>
                  <a:pt x="117" y="5"/>
                  <a:pt x="108" y="15"/>
                </a:cubicBezTo>
                <a:cubicBezTo>
                  <a:pt x="104" y="16"/>
                  <a:pt x="77" y="22"/>
                  <a:pt x="64" y="43"/>
                </a:cubicBezTo>
                <a:cubicBezTo>
                  <a:pt x="61" y="49"/>
                  <a:pt x="59" y="55"/>
                  <a:pt x="59" y="61"/>
                </a:cubicBezTo>
                <a:cubicBezTo>
                  <a:pt x="53" y="65"/>
                  <a:pt x="33" y="80"/>
                  <a:pt x="36" y="114"/>
                </a:cubicBezTo>
                <a:cubicBezTo>
                  <a:pt x="28" y="119"/>
                  <a:pt x="7" y="136"/>
                  <a:pt x="15" y="189"/>
                </a:cubicBezTo>
                <a:cubicBezTo>
                  <a:pt x="13" y="193"/>
                  <a:pt x="0" y="219"/>
                  <a:pt x="7" y="245"/>
                </a:cubicBezTo>
                <a:cubicBezTo>
                  <a:pt x="9" y="250"/>
                  <a:pt x="11" y="256"/>
                  <a:pt x="15" y="260"/>
                </a:cubicBezTo>
                <a:cubicBezTo>
                  <a:pt x="14" y="267"/>
                  <a:pt x="13" y="298"/>
                  <a:pt x="52" y="327"/>
                </a:cubicBezTo>
                <a:cubicBezTo>
                  <a:pt x="66" y="338"/>
                  <a:pt x="80" y="354"/>
                  <a:pt x="93" y="374"/>
                </a:cubicBezTo>
                <a:cubicBezTo>
                  <a:pt x="94" y="376"/>
                  <a:pt x="94" y="376"/>
                  <a:pt x="94" y="376"/>
                </a:cubicBezTo>
                <a:cubicBezTo>
                  <a:pt x="95" y="376"/>
                  <a:pt x="111" y="390"/>
                  <a:pt x="130" y="390"/>
                </a:cubicBezTo>
                <a:cubicBezTo>
                  <a:pt x="134" y="390"/>
                  <a:pt x="138" y="389"/>
                  <a:pt x="142" y="388"/>
                </a:cubicBezTo>
                <a:cubicBezTo>
                  <a:pt x="155" y="384"/>
                  <a:pt x="166" y="373"/>
                  <a:pt x="174" y="355"/>
                </a:cubicBezTo>
                <a:cubicBezTo>
                  <a:pt x="182" y="373"/>
                  <a:pt x="193" y="384"/>
                  <a:pt x="206" y="388"/>
                </a:cubicBezTo>
                <a:cubicBezTo>
                  <a:pt x="210" y="389"/>
                  <a:pt x="214" y="390"/>
                  <a:pt x="218" y="390"/>
                </a:cubicBezTo>
                <a:cubicBezTo>
                  <a:pt x="237" y="390"/>
                  <a:pt x="253" y="376"/>
                  <a:pt x="254" y="376"/>
                </a:cubicBezTo>
                <a:cubicBezTo>
                  <a:pt x="255" y="374"/>
                  <a:pt x="255" y="374"/>
                  <a:pt x="255" y="374"/>
                </a:cubicBezTo>
                <a:cubicBezTo>
                  <a:pt x="268" y="354"/>
                  <a:pt x="282" y="338"/>
                  <a:pt x="296" y="327"/>
                </a:cubicBezTo>
                <a:cubicBezTo>
                  <a:pt x="335" y="298"/>
                  <a:pt x="334" y="267"/>
                  <a:pt x="333" y="260"/>
                </a:cubicBezTo>
                <a:cubicBezTo>
                  <a:pt x="337" y="256"/>
                  <a:pt x="339" y="250"/>
                  <a:pt x="341" y="245"/>
                </a:cubicBezTo>
                <a:cubicBezTo>
                  <a:pt x="348" y="219"/>
                  <a:pt x="335" y="193"/>
                  <a:pt x="333" y="189"/>
                </a:cubicBezTo>
                <a:close/>
              </a:path>
            </a:pathLst>
          </a:custGeom>
          <a:solidFill>
            <a:srgbClr val="F9D9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2" name="Freeform 16"/>
          <p:cNvSpPr/>
          <p:nvPr/>
        </p:nvSpPr>
        <p:spPr bwMode="auto">
          <a:xfrm>
            <a:off x="1058836" y="4415694"/>
            <a:ext cx="82704" cy="111927"/>
          </a:xfrm>
          <a:custGeom>
            <a:avLst/>
            <a:gdLst>
              <a:gd name="T0" fmla="*/ 7 w 84"/>
              <a:gd name="T1" fmla="*/ 113 h 113"/>
              <a:gd name="T2" fmla="*/ 45 w 84"/>
              <a:gd name="T3" fmla="*/ 94 h 113"/>
              <a:gd name="T4" fmla="*/ 47 w 84"/>
              <a:gd name="T5" fmla="*/ 78 h 113"/>
              <a:gd name="T6" fmla="*/ 63 w 84"/>
              <a:gd name="T7" fmla="*/ 83 h 113"/>
              <a:gd name="T8" fmla="*/ 67 w 84"/>
              <a:gd name="T9" fmla="*/ 82 h 113"/>
              <a:gd name="T10" fmla="*/ 82 w 84"/>
              <a:gd name="T11" fmla="*/ 72 h 113"/>
              <a:gd name="T12" fmla="*/ 80 w 84"/>
              <a:gd name="T13" fmla="*/ 64 h 113"/>
              <a:gd name="T14" fmla="*/ 73 w 84"/>
              <a:gd name="T15" fmla="*/ 66 h 113"/>
              <a:gd name="T16" fmla="*/ 65 w 84"/>
              <a:gd name="T17" fmla="*/ 71 h 113"/>
              <a:gd name="T18" fmla="*/ 45 w 84"/>
              <a:gd name="T19" fmla="*/ 63 h 113"/>
              <a:gd name="T20" fmla="*/ 42 w 84"/>
              <a:gd name="T21" fmla="*/ 62 h 113"/>
              <a:gd name="T22" fmla="*/ 35 w 84"/>
              <a:gd name="T23" fmla="*/ 52 h 113"/>
              <a:gd name="T24" fmla="*/ 11 w 84"/>
              <a:gd name="T25" fmla="*/ 5 h 113"/>
              <a:gd name="T26" fmla="*/ 6 w 84"/>
              <a:gd name="T27" fmla="*/ 0 h 113"/>
              <a:gd name="T28" fmla="*/ 0 w 84"/>
              <a:gd name="T29" fmla="*/ 6 h 113"/>
              <a:gd name="T30" fmla="*/ 27 w 84"/>
              <a:gd name="T31" fmla="*/ 60 h 113"/>
              <a:gd name="T32" fmla="*/ 35 w 84"/>
              <a:gd name="T33" fmla="*/ 89 h 113"/>
              <a:gd name="T34" fmla="*/ 7 w 84"/>
              <a:gd name="T35" fmla="*/ 102 h 113"/>
              <a:gd name="T36" fmla="*/ 1 w 84"/>
              <a:gd name="T37" fmla="*/ 108 h 113"/>
              <a:gd name="T38" fmla="*/ 7 w 84"/>
              <a:gd name="T3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13">
                <a:moveTo>
                  <a:pt x="7" y="113"/>
                </a:moveTo>
                <a:cubicBezTo>
                  <a:pt x="27" y="112"/>
                  <a:pt x="40" y="106"/>
                  <a:pt x="45" y="94"/>
                </a:cubicBezTo>
                <a:cubicBezTo>
                  <a:pt x="47" y="89"/>
                  <a:pt x="47" y="83"/>
                  <a:pt x="47" y="78"/>
                </a:cubicBezTo>
                <a:cubicBezTo>
                  <a:pt x="51" y="80"/>
                  <a:pt x="57" y="83"/>
                  <a:pt x="63" y="83"/>
                </a:cubicBezTo>
                <a:cubicBezTo>
                  <a:pt x="65" y="83"/>
                  <a:pt x="66" y="83"/>
                  <a:pt x="67" y="82"/>
                </a:cubicBezTo>
                <a:cubicBezTo>
                  <a:pt x="73" y="81"/>
                  <a:pt x="78" y="78"/>
                  <a:pt x="82" y="72"/>
                </a:cubicBezTo>
                <a:cubicBezTo>
                  <a:pt x="84" y="69"/>
                  <a:pt x="83" y="66"/>
                  <a:pt x="80" y="64"/>
                </a:cubicBezTo>
                <a:cubicBezTo>
                  <a:pt x="78" y="63"/>
                  <a:pt x="74" y="63"/>
                  <a:pt x="73" y="66"/>
                </a:cubicBezTo>
                <a:cubicBezTo>
                  <a:pt x="71" y="69"/>
                  <a:pt x="68" y="71"/>
                  <a:pt x="65" y="71"/>
                </a:cubicBezTo>
                <a:cubicBezTo>
                  <a:pt x="58" y="72"/>
                  <a:pt x="48" y="66"/>
                  <a:pt x="45" y="63"/>
                </a:cubicBezTo>
                <a:cubicBezTo>
                  <a:pt x="44" y="62"/>
                  <a:pt x="43" y="62"/>
                  <a:pt x="42" y="62"/>
                </a:cubicBezTo>
                <a:cubicBezTo>
                  <a:pt x="40" y="58"/>
                  <a:pt x="37" y="54"/>
                  <a:pt x="35" y="52"/>
                </a:cubicBezTo>
                <a:cubicBezTo>
                  <a:pt x="12" y="27"/>
                  <a:pt x="12" y="6"/>
                  <a:pt x="11" y="5"/>
                </a:cubicBezTo>
                <a:cubicBezTo>
                  <a:pt x="11" y="2"/>
                  <a:pt x="9" y="0"/>
                  <a:pt x="6" y="0"/>
                </a:cubicBezTo>
                <a:cubicBezTo>
                  <a:pt x="2" y="0"/>
                  <a:pt x="0" y="2"/>
                  <a:pt x="0" y="6"/>
                </a:cubicBezTo>
                <a:cubicBezTo>
                  <a:pt x="0" y="7"/>
                  <a:pt x="1" y="31"/>
                  <a:pt x="27" y="60"/>
                </a:cubicBezTo>
                <a:cubicBezTo>
                  <a:pt x="31" y="65"/>
                  <a:pt x="39" y="79"/>
                  <a:pt x="35" y="89"/>
                </a:cubicBezTo>
                <a:cubicBezTo>
                  <a:pt x="31" y="99"/>
                  <a:pt x="17" y="101"/>
                  <a:pt x="7" y="102"/>
                </a:cubicBezTo>
                <a:cubicBezTo>
                  <a:pt x="4" y="102"/>
                  <a:pt x="1" y="105"/>
                  <a:pt x="1" y="108"/>
                </a:cubicBezTo>
                <a:cubicBezTo>
                  <a:pt x="2" y="111"/>
                  <a:pt x="4" y="113"/>
                  <a:pt x="7" y="113"/>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3" name="Freeform 17"/>
          <p:cNvSpPr/>
          <p:nvPr/>
        </p:nvSpPr>
        <p:spPr bwMode="auto">
          <a:xfrm>
            <a:off x="1056971" y="4392557"/>
            <a:ext cx="60940" cy="50648"/>
          </a:xfrm>
          <a:custGeom>
            <a:avLst/>
            <a:gdLst>
              <a:gd name="T0" fmla="*/ 8 w 62"/>
              <a:gd name="T1" fmla="*/ 15 h 51"/>
              <a:gd name="T2" fmla="*/ 24 w 62"/>
              <a:gd name="T3" fmla="*/ 33 h 51"/>
              <a:gd name="T4" fmla="*/ 40 w 62"/>
              <a:gd name="T5" fmla="*/ 50 h 51"/>
              <a:gd name="T6" fmla="*/ 46 w 62"/>
              <a:gd name="T7" fmla="*/ 51 h 51"/>
              <a:gd name="T8" fmla="*/ 59 w 62"/>
              <a:gd name="T9" fmla="*/ 46 h 51"/>
              <a:gd name="T10" fmla="*/ 60 w 62"/>
              <a:gd name="T11" fmla="*/ 38 h 51"/>
              <a:gd name="T12" fmla="*/ 52 w 62"/>
              <a:gd name="T13" fmla="*/ 37 h 51"/>
              <a:gd name="T14" fmla="*/ 44 w 62"/>
              <a:gd name="T15" fmla="*/ 39 h 51"/>
              <a:gd name="T16" fmla="*/ 34 w 62"/>
              <a:gd name="T17" fmla="*/ 29 h 51"/>
              <a:gd name="T18" fmla="*/ 5 w 62"/>
              <a:gd name="T19" fmla="*/ 4 h 51"/>
              <a:gd name="T20" fmla="*/ 1 w 62"/>
              <a:gd name="T21" fmla="*/ 12 h 51"/>
              <a:gd name="T22" fmla="*/ 8 w 62"/>
              <a:gd name="T23" fmla="*/ 1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1">
                <a:moveTo>
                  <a:pt x="8" y="15"/>
                </a:moveTo>
                <a:cubicBezTo>
                  <a:pt x="8" y="15"/>
                  <a:pt x="16" y="14"/>
                  <a:pt x="24" y="33"/>
                </a:cubicBezTo>
                <a:cubicBezTo>
                  <a:pt x="24" y="35"/>
                  <a:pt x="30" y="47"/>
                  <a:pt x="40" y="50"/>
                </a:cubicBezTo>
                <a:cubicBezTo>
                  <a:pt x="42" y="51"/>
                  <a:pt x="44" y="51"/>
                  <a:pt x="46" y="51"/>
                </a:cubicBezTo>
                <a:cubicBezTo>
                  <a:pt x="49" y="51"/>
                  <a:pt x="54" y="50"/>
                  <a:pt x="59" y="46"/>
                </a:cubicBezTo>
                <a:cubicBezTo>
                  <a:pt x="61" y="45"/>
                  <a:pt x="62" y="41"/>
                  <a:pt x="60" y="38"/>
                </a:cubicBezTo>
                <a:cubicBezTo>
                  <a:pt x="58" y="36"/>
                  <a:pt x="55" y="35"/>
                  <a:pt x="52" y="37"/>
                </a:cubicBezTo>
                <a:cubicBezTo>
                  <a:pt x="49" y="39"/>
                  <a:pt x="46" y="40"/>
                  <a:pt x="44" y="39"/>
                </a:cubicBezTo>
                <a:cubicBezTo>
                  <a:pt x="39" y="38"/>
                  <a:pt x="35" y="31"/>
                  <a:pt x="34" y="29"/>
                </a:cubicBezTo>
                <a:cubicBezTo>
                  <a:pt x="22" y="0"/>
                  <a:pt x="6" y="4"/>
                  <a:pt x="5" y="4"/>
                </a:cubicBezTo>
                <a:cubicBezTo>
                  <a:pt x="2" y="5"/>
                  <a:pt x="0" y="9"/>
                  <a:pt x="1" y="12"/>
                </a:cubicBezTo>
                <a:cubicBezTo>
                  <a:pt x="2" y="15"/>
                  <a:pt x="5" y="16"/>
                  <a:pt x="8" y="15"/>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4" name="Freeform 18"/>
          <p:cNvSpPr/>
          <p:nvPr/>
        </p:nvSpPr>
        <p:spPr bwMode="auto">
          <a:xfrm>
            <a:off x="1117290" y="4277504"/>
            <a:ext cx="27361" cy="105049"/>
          </a:xfrm>
          <a:custGeom>
            <a:avLst/>
            <a:gdLst>
              <a:gd name="T0" fmla="*/ 1 w 28"/>
              <a:gd name="T1" fmla="*/ 98 h 106"/>
              <a:gd name="T2" fmla="*/ 4 w 28"/>
              <a:gd name="T3" fmla="*/ 106 h 106"/>
              <a:gd name="T4" fmla="*/ 6 w 28"/>
              <a:gd name="T5" fmla="*/ 106 h 106"/>
              <a:gd name="T6" fmla="*/ 12 w 28"/>
              <a:gd name="T7" fmla="*/ 103 h 106"/>
              <a:gd name="T8" fmla="*/ 13 w 28"/>
              <a:gd name="T9" fmla="*/ 5 h 106"/>
              <a:gd name="T10" fmla="*/ 6 w 28"/>
              <a:gd name="T11" fmla="*/ 1 h 106"/>
              <a:gd name="T12" fmla="*/ 2 w 28"/>
              <a:gd name="T13" fmla="*/ 8 h 106"/>
              <a:gd name="T14" fmla="*/ 1 w 28"/>
              <a:gd name="T15" fmla="*/ 9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6">
                <a:moveTo>
                  <a:pt x="1" y="98"/>
                </a:moveTo>
                <a:cubicBezTo>
                  <a:pt x="0" y="101"/>
                  <a:pt x="1" y="105"/>
                  <a:pt x="4" y="106"/>
                </a:cubicBezTo>
                <a:cubicBezTo>
                  <a:pt x="6" y="106"/>
                  <a:pt x="6" y="106"/>
                  <a:pt x="6" y="106"/>
                </a:cubicBezTo>
                <a:cubicBezTo>
                  <a:pt x="9" y="106"/>
                  <a:pt x="11" y="105"/>
                  <a:pt x="12" y="103"/>
                </a:cubicBezTo>
                <a:cubicBezTo>
                  <a:pt x="28" y="63"/>
                  <a:pt x="14" y="7"/>
                  <a:pt x="13" y="5"/>
                </a:cubicBezTo>
                <a:cubicBezTo>
                  <a:pt x="12" y="2"/>
                  <a:pt x="9" y="0"/>
                  <a:pt x="6" y="1"/>
                </a:cubicBezTo>
                <a:cubicBezTo>
                  <a:pt x="3" y="2"/>
                  <a:pt x="1" y="5"/>
                  <a:pt x="2" y="8"/>
                </a:cubicBezTo>
                <a:cubicBezTo>
                  <a:pt x="2" y="9"/>
                  <a:pt x="16" y="62"/>
                  <a:pt x="1" y="98"/>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5" name="Freeform 19"/>
          <p:cNvSpPr/>
          <p:nvPr/>
        </p:nvSpPr>
        <p:spPr bwMode="auto">
          <a:xfrm>
            <a:off x="1104852" y="4523867"/>
            <a:ext cx="44772" cy="40644"/>
          </a:xfrm>
          <a:custGeom>
            <a:avLst/>
            <a:gdLst>
              <a:gd name="T0" fmla="*/ 7 w 45"/>
              <a:gd name="T1" fmla="*/ 1 h 41"/>
              <a:gd name="T2" fmla="*/ 1 w 45"/>
              <a:gd name="T3" fmla="*/ 6 h 41"/>
              <a:gd name="T4" fmla="*/ 6 w 45"/>
              <a:gd name="T5" fmla="*/ 12 h 41"/>
              <a:gd name="T6" fmla="*/ 33 w 45"/>
              <a:gd name="T7" fmla="*/ 37 h 41"/>
              <a:gd name="T8" fmla="*/ 38 w 45"/>
              <a:gd name="T9" fmla="*/ 41 h 41"/>
              <a:gd name="T10" fmla="*/ 40 w 45"/>
              <a:gd name="T11" fmla="*/ 41 h 41"/>
              <a:gd name="T12" fmla="*/ 44 w 45"/>
              <a:gd name="T13" fmla="*/ 34 h 41"/>
              <a:gd name="T14" fmla="*/ 7 w 45"/>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1">
                <a:moveTo>
                  <a:pt x="7" y="1"/>
                </a:moveTo>
                <a:cubicBezTo>
                  <a:pt x="4" y="0"/>
                  <a:pt x="1" y="2"/>
                  <a:pt x="1" y="6"/>
                </a:cubicBezTo>
                <a:cubicBezTo>
                  <a:pt x="0" y="9"/>
                  <a:pt x="2" y="12"/>
                  <a:pt x="6" y="12"/>
                </a:cubicBezTo>
                <a:cubicBezTo>
                  <a:pt x="6" y="12"/>
                  <a:pt x="27" y="16"/>
                  <a:pt x="33" y="37"/>
                </a:cubicBezTo>
                <a:cubicBezTo>
                  <a:pt x="33" y="40"/>
                  <a:pt x="36" y="41"/>
                  <a:pt x="38" y="41"/>
                </a:cubicBezTo>
                <a:cubicBezTo>
                  <a:pt x="40" y="41"/>
                  <a:pt x="40" y="41"/>
                  <a:pt x="40" y="41"/>
                </a:cubicBezTo>
                <a:cubicBezTo>
                  <a:pt x="43" y="40"/>
                  <a:pt x="45" y="37"/>
                  <a:pt x="44" y="34"/>
                </a:cubicBezTo>
                <a:cubicBezTo>
                  <a:pt x="36" y="6"/>
                  <a:pt x="8" y="1"/>
                  <a:pt x="7" y="1"/>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6" name="Freeform 20"/>
          <p:cNvSpPr/>
          <p:nvPr/>
        </p:nvSpPr>
        <p:spPr bwMode="auto">
          <a:xfrm>
            <a:off x="1062568" y="4528870"/>
            <a:ext cx="67158" cy="57526"/>
          </a:xfrm>
          <a:custGeom>
            <a:avLst/>
            <a:gdLst>
              <a:gd name="T0" fmla="*/ 60 w 68"/>
              <a:gd name="T1" fmla="*/ 46 h 58"/>
              <a:gd name="T2" fmla="*/ 12 w 68"/>
              <a:gd name="T3" fmla="*/ 4 h 58"/>
              <a:gd name="T4" fmla="*/ 4 w 68"/>
              <a:gd name="T5" fmla="*/ 2 h 58"/>
              <a:gd name="T6" fmla="*/ 2 w 68"/>
              <a:gd name="T7" fmla="*/ 10 h 58"/>
              <a:gd name="T8" fmla="*/ 58 w 68"/>
              <a:gd name="T9" fmla="*/ 58 h 58"/>
              <a:gd name="T10" fmla="*/ 63 w 68"/>
              <a:gd name="T11" fmla="*/ 57 h 58"/>
              <a:gd name="T12" fmla="*/ 67 w 68"/>
              <a:gd name="T13" fmla="*/ 51 h 58"/>
              <a:gd name="T14" fmla="*/ 60 w 68"/>
              <a:gd name="T15" fmla="*/ 46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8">
                <a:moveTo>
                  <a:pt x="60" y="46"/>
                </a:moveTo>
                <a:cubicBezTo>
                  <a:pt x="46" y="50"/>
                  <a:pt x="23" y="22"/>
                  <a:pt x="12" y="4"/>
                </a:cubicBezTo>
                <a:cubicBezTo>
                  <a:pt x="10" y="1"/>
                  <a:pt x="7" y="0"/>
                  <a:pt x="4" y="2"/>
                </a:cubicBezTo>
                <a:cubicBezTo>
                  <a:pt x="1" y="3"/>
                  <a:pt x="0" y="7"/>
                  <a:pt x="2" y="10"/>
                </a:cubicBezTo>
                <a:cubicBezTo>
                  <a:pt x="5" y="15"/>
                  <a:pt x="32" y="58"/>
                  <a:pt x="58" y="58"/>
                </a:cubicBezTo>
                <a:cubicBezTo>
                  <a:pt x="59" y="58"/>
                  <a:pt x="61" y="58"/>
                  <a:pt x="63" y="57"/>
                </a:cubicBezTo>
                <a:cubicBezTo>
                  <a:pt x="66" y="57"/>
                  <a:pt x="68" y="54"/>
                  <a:pt x="67" y="51"/>
                </a:cubicBezTo>
                <a:cubicBezTo>
                  <a:pt x="66" y="47"/>
                  <a:pt x="63" y="46"/>
                  <a:pt x="60" y="46"/>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7" name="Freeform 21"/>
          <p:cNvSpPr/>
          <p:nvPr/>
        </p:nvSpPr>
        <p:spPr bwMode="auto">
          <a:xfrm>
            <a:off x="1021526" y="4401312"/>
            <a:ext cx="47260" cy="101297"/>
          </a:xfrm>
          <a:custGeom>
            <a:avLst/>
            <a:gdLst>
              <a:gd name="T0" fmla="*/ 42 w 48"/>
              <a:gd name="T1" fmla="*/ 102 h 102"/>
              <a:gd name="T2" fmla="*/ 48 w 48"/>
              <a:gd name="T3" fmla="*/ 97 h 102"/>
              <a:gd name="T4" fmla="*/ 43 w 48"/>
              <a:gd name="T5" fmla="*/ 91 h 102"/>
              <a:gd name="T6" fmla="*/ 23 w 48"/>
              <a:gd name="T7" fmla="*/ 58 h 102"/>
              <a:gd name="T8" fmla="*/ 11 w 48"/>
              <a:gd name="T9" fmla="*/ 2 h 102"/>
              <a:gd name="T10" fmla="*/ 3 w 48"/>
              <a:gd name="T11" fmla="*/ 2 h 102"/>
              <a:gd name="T12" fmla="*/ 3 w 48"/>
              <a:gd name="T13" fmla="*/ 10 h 102"/>
              <a:gd name="T14" fmla="*/ 12 w 48"/>
              <a:gd name="T15" fmla="*/ 57 h 102"/>
              <a:gd name="T16" fmla="*/ 12 w 48"/>
              <a:gd name="T17" fmla="*/ 59 h 102"/>
              <a:gd name="T18" fmla="*/ 42 w 48"/>
              <a:gd name="T1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02">
                <a:moveTo>
                  <a:pt x="42" y="102"/>
                </a:moveTo>
                <a:cubicBezTo>
                  <a:pt x="45" y="102"/>
                  <a:pt x="48" y="100"/>
                  <a:pt x="48" y="97"/>
                </a:cubicBezTo>
                <a:cubicBezTo>
                  <a:pt x="48" y="94"/>
                  <a:pt x="46" y="91"/>
                  <a:pt x="43" y="91"/>
                </a:cubicBezTo>
                <a:cubicBezTo>
                  <a:pt x="31" y="89"/>
                  <a:pt x="24" y="67"/>
                  <a:pt x="23" y="58"/>
                </a:cubicBezTo>
                <a:cubicBezTo>
                  <a:pt x="26" y="18"/>
                  <a:pt x="11" y="3"/>
                  <a:pt x="11" y="2"/>
                </a:cubicBezTo>
                <a:cubicBezTo>
                  <a:pt x="8" y="0"/>
                  <a:pt x="5" y="0"/>
                  <a:pt x="3" y="2"/>
                </a:cubicBezTo>
                <a:cubicBezTo>
                  <a:pt x="0" y="4"/>
                  <a:pt x="0" y="8"/>
                  <a:pt x="3" y="10"/>
                </a:cubicBezTo>
                <a:cubicBezTo>
                  <a:pt x="3" y="10"/>
                  <a:pt x="14" y="23"/>
                  <a:pt x="12" y="57"/>
                </a:cubicBezTo>
                <a:cubicBezTo>
                  <a:pt x="12" y="59"/>
                  <a:pt x="12" y="59"/>
                  <a:pt x="12" y="59"/>
                </a:cubicBezTo>
                <a:cubicBezTo>
                  <a:pt x="12" y="60"/>
                  <a:pt x="18" y="99"/>
                  <a:pt x="42" y="10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8" name="Freeform 22"/>
          <p:cNvSpPr/>
          <p:nvPr/>
        </p:nvSpPr>
        <p:spPr bwMode="auto">
          <a:xfrm>
            <a:off x="1068786" y="4255619"/>
            <a:ext cx="50990" cy="153821"/>
          </a:xfrm>
          <a:custGeom>
            <a:avLst/>
            <a:gdLst>
              <a:gd name="T0" fmla="*/ 20 w 52"/>
              <a:gd name="T1" fmla="*/ 147 h 155"/>
              <a:gd name="T2" fmla="*/ 23 w 52"/>
              <a:gd name="T3" fmla="*/ 154 h 155"/>
              <a:gd name="T4" fmla="*/ 25 w 52"/>
              <a:gd name="T5" fmla="*/ 155 h 155"/>
              <a:gd name="T6" fmla="*/ 30 w 52"/>
              <a:gd name="T7" fmla="*/ 152 h 155"/>
              <a:gd name="T8" fmla="*/ 29 w 52"/>
              <a:gd name="T9" fmla="*/ 112 h 155"/>
              <a:gd name="T10" fmla="*/ 28 w 52"/>
              <a:gd name="T11" fmla="*/ 110 h 155"/>
              <a:gd name="T12" fmla="*/ 35 w 52"/>
              <a:gd name="T13" fmla="*/ 59 h 155"/>
              <a:gd name="T14" fmla="*/ 36 w 52"/>
              <a:gd name="T15" fmla="*/ 54 h 155"/>
              <a:gd name="T16" fmla="*/ 42 w 52"/>
              <a:gd name="T17" fmla="*/ 61 h 155"/>
              <a:gd name="T18" fmla="*/ 46 w 52"/>
              <a:gd name="T19" fmla="*/ 62 h 155"/>
              <a:gd name="T20" fmla="*/ 50 w 52"/>
              <a:gd name="T21" fmla="*/ 60 h 155"/>
              <a:gd name="T22" fmla="*/ 50 w 52"/>
              <a:gd name="T23" fmla="*/ 52 h 155"/>
              <a:gd name="T24" fmla="*/ 36 w 52"/>
              <a:gd name="T25" fmla="*/ 26 h 155"/>
              <a:gd name="T26" fmla="*/ 47 w 52"/>
              <a:gd name="T27" fmla="*/ 11 h 155"/>
              <a:gd name="T28" fmla="*/ 50 w 52"/>
              <a:gd name="T29" fmla="*/ 4 h 155"/>
              <a:gd name="T30" fmla="*/ 42 w 52"/>
              <a:gd name="T31" fmla="*/ 1 h 155"/>
              <a:gd name="T32" fmla="*/ 24 w 52"/>
              <a:gd name="T33" fmla="*/ 24 h 155"/>
              <a:gd name="T34" fmla="*/ 33 w 52"/>
              <a:gd name="T35" fmla="*/ 50 h 155"/>
              <a:gd name="T36" fmla="*/ 26 w 52"/>
              <a:gd name="T37" fmla="*/ 51 h 155"/>
              <a:gd name="T38" fmla="*/ 18 w 52"/>
              <a:gd name="T39" fmla="*/ 116 h 155"/>
              <a:gd name="T40" fmla="*/ 20 w 52"/>
              <a:gd name="T41"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5">
                <a:moveTo>
                  <a:pt x="20" y="147"/>
                </a:moveTo>
                <a:cubicBezTo>
                  <a:pt x="18" y="150"/>
                  <a:pt x="20" y="153"/>
                  <a:pt x="23" y="154"/>
                </a:cubicBezTo>
                <a:cubicBezTo>
                  <a:pt x="25" y="155"/>
                  <a:pt x="25" y="155"/>
                  <a:pt x="25" y="155"/>
                </a:cubicBezTo>
                <a:cubicBezTo>
                  <a:pt x="27" y="155"/>
                  <a:pt x="29" y="154"/>
                  <a:pt x="30" y="152"/>
                </a:cubicBezTo>
                <a:cubicBezTo>
                  <a:pt x="36" y="138"/>
                  <a:pt x="30" y="115"/>
                  <a:pt x="29" y="112"/>
                </a:cubicBezTo>
                <a:cubicBezTo>
                  <a:pt x="28" y="110"/>
                  <a:pt x="28" y="110"/>
                  <a:pt x="28" y="110"/>
                </a:cubicBezTo>
                <a:cubicBezTo>
                  <a:pt x="14" y="85"/>
                  <a:pt x="34" y="60"/>
                  <a:pt x="35" y="59"/>
                </a:cubicBezTo>
                <a:cubicBezTo>
                  <a:pt x="36" y="57"/>
                  <a:pt x="36" y="56"/>
                  <a:pt x="36" y="54"/>
                </a:cubicBezTo>
                <a:cubicBezTo>
                  <a:pt x="38" y="56"/>
                  <a:pt x="40" y="58"/>
                  <a:pt x="42" y="61"/>
                </a:cubicBezTo>
                <a:cubicBezTo>
                  <a:pt x="43" y="62"/>
                  <a:pt x="45" y="62"/>
                  <a:pt x="46" y="62"/>
                </a:cubicBezTo>
                <a:cubicBezTo>
                  <a:pt x="48" y="62"/>
                  <a:pt x="49" y="62"/>
                  <a:pt x="50" y="60"/>
                </a:cubicBezTo>
                <a:cubicBezTo>
                  <a:pt x="52" y="58"/>
                  <a:pt x="52" y="54"/>
                  <a:pt x="50" y="52"/>
                </a:cubicBezTo>
                <a:cubicBezTo>
                  <a:pt x="40" y="43"/>
                  <a:pt x="35" y="34"/>
                  <a:pt x="36" y="26"/>
                </a:cubicBezTo>
                <a:cubicBezTo>
                  <a:pt x="37" y="17"/>
                  <a:pt x="47" y="11"/>
                  <a:pt x="47" y="11"/>
                </a:cubicBezTo>
                <a:cubicBezTo>
                  <a:pt x="50" y="10"/>
                  <a:pt x="51" y="6"/>
                  <a:pt x="50" y="4"/>
                </a:cubicBezTo>
                <a:cubicBezTo>
                  <a:pt x="48" y="1"/>
                  <a:pt x="45" y="0"/>
                  <a:pt x="42" y="1"/>
                </a:cubicBezTo>
                <a:cubicBezTo>
                  <a:pt x="42" y="1"/>
                  <a:pt x="27" y="9"/>
                  <a:pt x="24" y="24"/>
                </a:cubicBezTo>
                <a:cubicBezTo>
                  <a:pt x="23" y="33"/>
                  <a:pt x="26" y="41"/>
                  <a:pt x="33" y="50"/>
                </a:cubicBezTo>
                <a:cubicBezTo>
                  <a:pt x="30" y="49"/>
                  <a:pt x="27" y="49"/>
                  <a:pt x="26" y="51"/>
                </a:cubicBezTo>
                <a:cubicBezTo>
                  <a:pt x="25" y="53"/>
                  <a:pt x="0" y="84"/>
                  <a:pt x="18" y="116"/>
                </a:cubicBezTo>
                <a:cubicBezTo>
                  <a:pt x="20" y="122"/>
                  <a:pt x="23" y="139"/>
                  <a:pt x="20" y="147"/>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49" name="Freeform 23"/>
          <p:cNvSpPr/>
          <p:nvPr/>
        </p:nvSpPr>
        <p:spPr bwMode="auto">
          <a:xfrm>
            <a:off x="1112315" y="4394433"/>
            <a:ext cx="42907" cy="23136"/>
          </a:xfrm>
          <a:custGeom>
            <a:avLst/>
            <a:gdLst>
              <a:gd name="T0" fmla="*/ 32 w 44"/>
              <a:gd name="T1" fmla="*/ 5 h 23"/>
              <a:gd name="T2" fmla="*/ 7 w 44"/>
              <a:gd name="T3" fmla="*/ 11 h 23"/>
              <a:gd name="T4" fmla="*/ 0 w 44"/>
              <a:gd name="T5" fmla="*/ 16 h 23"/>
              <a:gd name="T6" fmla="*/ 5 w 44"/>
              <a:gd name="T7" fmla="*/ 23 h 23"/>
              <a:gd name="T8" fmla="*/ 14 w 44"/>
              <a:gd name="T9" fmla="*/ 23 h 23"/>
              <a:gd name="T10" fmla="*/ 43 w 44"/>
              <a:gd name="T11" fmla="*/ 8 h 23"/>
              <a:gd name="T12" fmla="*/ 39 w 44"/>
              <a:gd name="T13" fmla="*/ 1 h 23"/>
              <a:gd name="T14" fmla="*/ 32 w 44"/>
              <a:gd name="T15" fmla="*/ 5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3">
                <a:moveTo>
                  <a:pt x="32" y="5"/>
                </a:moveTo>
                <a:cubicBezTo>
                  <a:pt x="30" y="12"/>
                  <a:pt x="14" y="13"/>
                  <a:pt x="7" y="11"/>
                </a:cubicBezTo>
                <a:cubicBezTo>
                  <a:pt x="4" y="11"/>
                  <a:pt x="1" y="13"/>
                  <a:pt x="0" y="16"/>
                </a:cubicBezTo>
                <a:cubicBezTo>
                  <a:pt x="0" y="19"/>
                  <a:pt x="2" y="22"/>
                  <a:pt x="5" y="23"/>
                </a:cubicBezTo>
                <a:cubicBezTo>
                  <a:pt x="6" y="23"/>
                  <a:pt x="10" y="23"/>
                  <a:pt x="14" y="23"/>
                </a:cubicBezTo>
                <a:cubicBezTo>
                  <a:pt x="25" y="23"/>
                  <a:pt x="40" y="21"/>
                  <a:pt x="43" y="8"/>
                </a:cubicBezTo>
                <a:cubicBezTo>
                  <a:pt x="44" y="5"/>
                  <a:pt x="42" y="2"/>
                  <a:pt x="39" y="1"/>
                </a:cubicBezTo>
                <a:cubicBezTo>
                  <a:pt x="36" y="0"/>
                  <a:pt x="33" y="2"/>
                  <a:pt x="32" y="5"/>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0" name="Freeform 24"/>
          <p:cNvSpPr/>
          <p:nvPr/>
        </p:nvSpPr>
        <p:spPr bwMode="auto">
          <a:xfrm>
            <a:off x="1206833" y="4255619"/>
            <a:ext cx="50990" cy="153821"/>
          </a:xfrm>
          <a:custGeom>
            <a:avLst/>
            <a:gdLst>
              <a:gd name="T0" fmla="*/ 5 w 52"/>
              <a:gd name="T1" fmla="*/ 11 h 155"/>
              <a:gd name="T2" fmla="*/ 16 w 52"/>
              <a:gd name="T3" fmla="*/ 26 h 155"/>
              <a:gd name="T4" fmla="*/ 2 w 52"/>
              <a:gd name="T5" fmla="*/ 52 h 155"/>
              <a:gd name="T6" fmla="*/ 2 w 52"/>
              <a:gd name="T7" fmla="*/ 60 h 155"/>
              <a:gd name="T8" fmla="*/ 6 w 52"/>
              <a:gd name="T9" fmla="*/ 62 h 155"/>
              <a:gd name="T10" fmla="*/ 10 w 52"/>
              <a:gd name="T11" fmla="*/ 61 h 155"/>
              <a:gd name="T12" fmla="*/ 16 w 52"/>
              <a:gd name="T13" fmla="*/ 54 h 155"/>
              <a:gd name="T14" fmla="*/ 17 w 52"/>
              <a:gd name="T15" fmla="*/ 59 h 155"/>
              <a:gd name="T16" fmla="*/ 24 w 52"/>
              <a:gd name="T17" fmla="*/ 110 h 155"/>
              <a:gd name="T18" fmla="*/ 23 w 52"/>
              <a:gd name="T19" fmla="*/ 112 h 155"/>
              <a:gd name="T20" fmla="*/ 22 w 52"/>
              <a:gd name="T21" fmla="*/ 152 h 155"/>
              <a:gd name="T22" fmla="*/ 27 w 52"/>
              <a:gd name="T23" fmla="*/ 155 h 155"/>
              <a:gd name="T24" fmla="*/ 30 w 52"/>
              <a:gd name="T25" fmla="*/ 154 h 155"/>
              <a:gd name="T26" fmla="*/ 32 w 52"/>
              <a:gd name="T27" fmla="*/ 147 h 155"/>
              <a:gd name="T28" fmla="*/ 34 w 52"/>
              <a:gd name="T29" fmla="*/ 116 h 155"/>
              <a:gd name="T30" fmla="*/ 26 w 52"/>
              <a:gd name="T31" fmla="*/ 51 h 155"/>
              <a:gd name="T32" fmla="*/ 20 w 52"/>
              <a:gd name="T33" fmla="*/ 50 h 155"/>
              <a:gd name="T34" fmla="*/ 28 w 52"/>
              <a:gd name="T35" fmla="*/ 24 h 155"/>
              <a:gd name="T36" fmla="*/ 10 w 52"/>
              <a:gd name="T37" fmla="*/ 1 h 155"/>
              <a:gd name="T38" fmla="*/ 2 w 52"/>
              <a:gd name="T39" fmla="*/ 4 h 155"/>
              <a:gd name="T40" fmla="*/ 5 w 52"/>
              <a:gd name="T41" fmla="*/ 1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155">
                <a:moveTo>
                  <a:pt x="5" y="11"/>
                </a:moveTo>
                <a:cubicBezTo>
                  <a:pt x="5" y="11"/>
                  <a:pt x="15" y="17"/>
                  <a:pt x="16" y="26"/>
                </a:cubicBezTo>
                <a:cubicBezTo>
                  <a:pt x="17" y="34"/>
                  <a:pt x="13" y="43"/>
                  <a:pt x="2" y="52"/>
                </a:cubicBezTo>
                <a:cubicBezTo>
                  <a:pt x="0" y="54"/>
                  <a:pt x="0" y="58"/>
                  <a:pt x="2" y="60"/>
                </a:cubicBezTo>
                <a:cubicBezTo>
                  <a:pt x="3" y="62"/>
                  <a:pt x="4" y="62"/>
                  <a:pt x="6" y="62"/>
                </a:cubicBezTo>
                <a:cubicBezTo>
                  <a:pt x="7" y="62"/>
                  <a:pt x="9" y="62"/>
                  <a:pt x="10" y="61"/>
                </a:cubicBezTo>
                <a:cubicBezTo>
                  <a:pt x="12" y="58"/>
                  <a:pt x="14" y="56"/>
                  <a:pt x="16" y="54"/>
                </a:cubicBezTo>
                <a:cubicBezTo>
                  <a:pt x="16" y="56"/>
                  <a:pt x="16" y="57"/>
                  <a:pt x="17" y="59"/>
                </a:cubicBezTo>
                <a:cubicBezTo>
                  <a:pt x="18" y="59"/>
                  <a:pt x="39" y="85"/>
                  <a:pt x="24" y="110"/>
                </a:cubicBezTo>
                <a:cubicBezTo>
                  <a:pt x="23" y="112"/>
                  <a:pt x="23" y="112"/>
                  <a:pt x="23" y="112"/>
                </a:cubicBezTo>
                <a:cubicBezTo>
                  <a:pt x="22" y="115"/>
                  <a:pt x="16" y="138"/>
                  <a:pt x="22" y="152"/>
                </a:cubicBezTo>
                <a:cubicBezTo>
                  <a:pt x="23" y="154"/>
                  <a:pt x="25" y="155"/>
                  <a:pt x="27" y="155"/>
                </a:cubicBezTo>
                <a:cubicBezTo>
                  <a:pt x="30" y="154"/>
                  <a:pt x="30" y="154"/>
                  <a:pt x="30" y="154"/>
                </a:cubicBezTo>
                <a:cubicBezTo>
                  <a:pt x="32" y="153"/>
                  <a:pt x="34" y="150"/>
                  <a:pt x="32" y="147"/>
                </a:cubicBezTo>
                <a:cubicBezTo>
                  <a:pt x="29" y="140"/>
                  <a:pt x="32" y="124"/>
                  <a:pt x="34" y="116"/>
                </a:cubicBezTo>
                <a:cubicBezTo>
                  <a:pt x="52" y="84"/>
                  <a:pt x="27" y="53"/>
                  <a:pt x="26" y="51"/>
                </a:cubicBezTo>
                <a:cubicBezTo>
                  <a:pt x="25" y="49"/>
                  <a:pt x="22" y="49"/>
                  <a:pt x="20" y="50"/>
                </a:cubicBezTo>
                <a:cubicBezTo>
                  <a:pt x="26" y="41"/>
                  <a:pt x="29" y="33"/>
                  <a:pt x="28" y="24"/>
                </a:cubicBezTo>
                <a:cubicBezTo>
                  <a:pt x="26" y="9"/>
                  <a:pt x="11" y="1"/>
                  <a:pt x="10" y="1"/>
                </a:cubicBezTo>
                <a:cubicBezTo>
                  <a:pt x="7" y="0"/>
                  <a:pt x="4" y="1"/>
                  <a:pt x="2" y="4"/>
                </a:cubicBezTo>
                <a:cubicBezTo>
                  <a:pt x="1" y="6"/>
                  <a:pt x="2" y="10"/>
                  <a:pt x="5" y="11"/>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1" name="Freeform 25"/>
          <p:cNvSpPr/>
          <p:nvPr/>
        </p:nvSpPr>
        <p:spPr bwMode="auto">
          <a:xfrm>
            <a:off x="1185068" y="4415694"/>
            <a:ext cx="82704" cy="111927"/>
          </a:xfrm>
          <a:custGeom>
            <a:avLst/>
            <a:gdLst>
              <a:gd name="T0" fmla="*/ 77 w 84"/>
              <a:gd name="T1" fmla="*/ 102 h 113"/>
              <a:gd name="T2" fmla="*/ 50 w 84"/>
              <a:gd name="T3" fmla="*/ 89 h 113"/>
              <a:gd name="T4" fmla="*/ 57 w 84"/>
              <a:gd name="T5" fmla="*/ 60 h 113"/>
              <a:gd name="T6" fmla="*/ 84 w 84"/>
              <a:gd name="T7" fmla="*/ 5 h 113"/>
              <a:gd name="T8" fmla="*/ 79 w 84"/>
              <a:gd name="T9" fmla="*/ 0 h 113"/>
              <a:gd name="T10" fmla="*/ 73 w 84"/>
              <a:gd name="T11" fmla="*/ 5 h 113"/>
              <a:gd name="T12" fmla="*/ 49 w 84"/>
              <a:gd name="T13" fmla="*/ 52 h 113"/>
              <a:gd name="T14" fmla="*/ 42 w 84"/>
              <a:gd name="T15" fmla="*/ 62 h 113"/>
              <a:gd name="T16" fmla="*/ 39 w 84"/>
              <a:gd name="T17" fmla="*/ 63 h 113"/>
              <a:gd name="T18" fmla="*/ 19 w 84"/>
              <a:gd name="T19" fmla="*/ 71 h 113"/>
              <a:gd name="T20" fmla="*/ 12 w 84"/>
              <a:gd name="T21" fmla="*/ 66 h 113"/>
              <a:gd name="T22" fmla="*/ 4 w 84"/>
              <a:gd name="T23" fmla="*/ 64 h 113"/>
              <a:gd name="T24" fmla="*/ 2 w 84"/>
              <a:gd name="T25" fmla="*/ 72 h 113"/>
              <a:gd name="T26" fmla="*/ 17 w 84"/>
              <a:gd name="T27" fmla="*/ 82 h 113"/>
              <a:gd name="T28" fmla="*/ 21 w 84"/>
              <a:gd name="T29" fmla="*/ 83 h 113"/>
              <a:gd name="T30" fmla="*/ 37 w 84"/>
              <a:gd name="T31" fmla="*/ 78 h 113"/>
              <a:gd name="T32" fmla="*/ 39 w 84"/>
              <a:gd name="T33" fmla="*/ 94 h 113"/>
              <a:gd name="T34" fmla="*/ 77 w 84"/>
              <a:gd name="T35" fmla="*/ 113 h 113"/>
              <a:gd name="T36" fmla="*/ 77 w 84"/>
              <a:gd name="T37" fmla="*/ 113 h 113"/>
              <a:gd name="T38" fmla="*/ 83 w 84"/>
              <a:gd name="T39" fmla="*/ 108 h 113"/>
              <a:gd name="T40" fmla="*/ 77 w 84"/>
              <a:gd name="T41" fmla="*/ 10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113">
                <a:moveTo>
                  <a:pt x="77" y="102"/>
                </a:moveTo>
                <a:cubicBezTo>
                  <a:pt x="67" y="101"/>
                  <a:pt x="53" y="99"/>
                  <a:pt x="50" y="89"/>
                </a:cubicBezTo>
                <a:cubicBezTo>
                  <a:pt x="45" y="79"/>
                  <a:pt x="53" y="65"/>
                  <a:pt x="57" y="60"/>
                </a:cubicBezTo>
                <a:cubicBezTo>
                  <a:pt x="83" y="31"/>
                  <a:pt x="84" y="7"/>
                  <a:pt x="84" y="5"/>
                </a:cubicBezTo>
                <a:cubicBezTo>
                  <a:pt x="84" y="2"/>
                  <a:pt x="82" y="0"/>
                  <a:pt x="79" y="0"/>
                </a:cubicBezTo>
                <a:cubicBezTo>
                  <a:pt x="75" y="0"/>
                  <a:pt x="73" y="2"/>
                  <a:pt x="73" y="5"/>
                </a:cubicBezTo>
                <a:cubicBezTo>
                  <a:pt x="73" y="5"/>
                  <a:pt x="72" y="26"/>
                  <a:pt x="49" y="52"/>
                </a:cubicBezTo>
                <a:cubicBezTo>
                  <a:pt x="47" y="54"/>
                  <a:pt x="45" y="58"/>
                  <a:pt x="42" y="62"/>
                </a:cubicBezTo>
                <a:cubicBezTo>
                  <a:pt x="41" y="62"/>
                  <a:pt x="40" y="62"/>
                  <a:pt x="39" y="63"/>
                </a:cubicBezTo>
                <a:cubicBezTo>
                  <a:pt x="36" y="66"/>
                  <a:pt x="26" y="72"/>
                  <a:pt x="19" y="71"/>
                </a:cubicBezTo>
                <a:cubicBezTo>
                  <a:pt x="16" y="71"/>
                  <a:pt x="14" y="69"/>
                  <a:pt x="12" y="66"/>
                </a:cubicBezTo>
                <a:cubicBezTo>
                  <a:pt x="10" y="63"/>
                  <a:pt x="6" y="62"/>
                  <a:pt x="4" y="64"/>
                </a:cubicBezTo>
                <a:cubicBezTo>
                  <a:pt x="1" y="66"/>
                  <a:pt x="0" y="69"/>
                  <a:pt x="2" y="72"/>
                </a:cubicBezTo>
                <a:cubicBezTo>
                  <a:pt x="6" y="78"/>
                  <a:pt x="11" y="81"/>
                  <a:pt x="17" y="82"/>
                </a:cubicBezTo>
                <a:cubicBezTo>
                  <a:pt x="18" y="83"/>
                  <a:pt x="20" y="83"/>
                  <a:pt x="21" y="83"/>
                </a:cubicBezTo>
                <a:cubicBezTo>
                  <a:pt x="27" y="83"/>
                  <a:pt x="33" y="80"/>
                  <a:pt x="37" y="78"/>
                </a:cubicBezTo>
                <a:cubicBezTo>
                  <a:pt x="37" y="83"/>
                  <a:pt x="37" y="89"/>
                  <a:pt x="39" y="94"/>
                </a:cubicBezTo>
                <a:cubicBezTo>
                  <a:pt x="44" y="106"/>
                  <a:pt x="57" y="112"/>
                  <a:pt x="77" y="113"/>
                </a:cubicBezTo>
                <a:cubicBezTo>
                  <a:pt x="77" y="113"/>
                  <a:pt x="77" y="113"/>
                  <a:pt x="77" y="113"/>
                </a:cubicBezTo>
                <a:cubicBezTo>
                  <a:pt x="80" y="113"/>
                  <a:pt x="83" y="111"/>
                  <a:pt x="83" y="108"/>
                </a:cubicBezTo>
                <a:cubicBezTo>
                  <a:pt x="83" y="105"/>
                  <a:pt x="80" y="102"/>
                  <a:pt x="77" y="10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2" name="Freeform 26"/>
          <p:cNvSpPr/>
          <p:nvPr/>
        </p:nvSpPr>
        <p:spPr bwMode="auto">
          <a:xfrm>
            <a:off x="1208698" y="4392557"/>
            <a:ext cx="61562" cy="50648"/>
          </a:xfrm>
          <a:custGeom>
            <a:avLst/>
            <a:gdLst>
              <a:gd name="T0" fmla="*/ 18 w 62"/>
              <a:gd name="T1" fmla="*/ 39 h 51"/>
              <a:gd name="T2" fmla="*/ 10 w 62"/>
              <a:gd name="T3" fmla="*/ 37 h 51"/>
              <a:gd name="T4" fmla="*/ 2 w 62"/>
              <a:gd name="T5" fmla="*/ 38 h 51"/>
              <a:gd name="T6" fmla="*/ 3 w 62"/>
              <a:gd name="T7" fmla="*/ 46 h 51"/>
              <a:gd name="T8" fmla="*/ 16 w 62"/>
              <a:gd name="T9" fmla="*/ 51 h 51"/>
              <a:gd name="T10" fmla="*/ 22 w 62"/>
              <a:gd name="T11" fmla="*/ 50 h 51"/>
              <a:gd name="T12" fmla="*/ 38 w 62"/>
              <a:gd name="T13" fmla="*/ 33 h 51"/>
              <a:gd name="T14" fmla="*/ 54 w 62"/>
              <a:gd name="T15" fmla="*/ 15 h 51"/>
              <a:gd name="T16" fmla="*/ 61 w 62"/>
              <a:gd name="T17" fmla="*/ 12 h 51"/>
              <a:gd name="T18" fmla="*/ 58 w 62"/>
              <a:gd name="T19" fmla="*/ 4 h 51"/>
              <a:gd name="T20" fmla="*/ 28 w 62"/>
              <a:gd name="T21" fmla="*/ 29 h 51"/>
              <a:gd name="T22" fmla="*/ 18 w 62"/>
              <a:gd name="T23"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51">
                <a:moveTo>
                  <a:pt x="18" y="39"/>
                </a:moveTo>
                <a:cubicBezTo>
                  <a:pt x="16" y="40"/>
                  <a:pt x="13" y="39"/>
                  <a:pt x="10" y="37"/>
                </a:cubicBezTo>
                <a:cubicBezTo>
                  <a:pt x="7" y="35"/>
                  <a:pt x="4" y="36"/>
                  <a:pt x="2" y="38"/>
                </a:cubicBezTo>
                <a:cubicBezTo>
                  <a:pt x="0" y="41"/>
                  <a:pt x="1" y="45"/>
                  <a:pt x="3" y="46"/>
                </a:cubicBezTo>
                <a:cubicBezTo>
                  <a:pt x="8" y="50"/>
                  <a:pt x="13" y="51"/>
                  <a:pt x="16" y="51"/>
                </a:cubicBezTo>
                <a:cubicBezTo>
                  <a:pt x="18" y="51"/>
                  <a:pt x="20" y="51"/>
                  <a:pt x="22" y="50"/>
                </a:cubicBezTo>
                <a:cubicBezTo>
                  <a:pt x="33" y="47"/>
                  <a:pt x="38" y="35"/>
                  <a:pt x="38" y="33"/>
                </a:cubicBezTo>
                <a:cubicBezTo>
                  <a:pt x="46" y="15"/>
                  <a:pt x="54" y="15"/>
                  <a:pt x="54" y="15"/>
                </a:cubicBezTo>
                <a:cubicBezTo>
                  <a:pt x="57" y="16"/>
                  <a:pt x="60" y="15"/>
                  <a:pt x="61" y="12"/>
                </a:cubicBezTo>
                <a:cubicBezTo>
                  <a:pt x="62" y="9"/>
                  <a:pt x="60" y="5"/>
                  <a:pt x="58" y="4"/>
                </a:cubicBezTo>
                <a:cubicBezTo>
                  <a:pt x="56" y="4"/>
                  <a:pt x="40" y="0"/>
                  <a:pt x="28" y="29"/>
                </a:cubicBezTo>
                <a:cubicBezTo>
                  <a:pt x="27" y="31"/>
                  <a:pt x="23" y="38"/>
                  <a:pt x="18" y="39"/>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3" name="Freeform 27"/>
          <p:cNvSpPr/>
          <p:nvPr/>
        </p:nvSpPr>
        <p:spPr bwMode="auto">
          <a:xfrm>
            <a:off x="1181961" y="4277504"/>
            <a:ext cx="27983" cy="105049"/>
          </a:xfrm>
          <a:custGeom>
            <a:avLst/>
            <a:gdLst>
              <a:gd name="T0" fmla="*/ 22 w 28"/>
              <a:gd name="T1" fmla="*/ 106 h 106"/>
              <a:gd name="T2" fmla="*/ 24 w 28"/>
              <a:gd name="T3" fmla="*/ 106 h 106"/>
              <a:gd name="T4" fmla="*/ 27 w 28"/>
              <a:gd name="T5" fmla="*/ 98 h 106"/>
              <a:gd name="T6" fmla="*/ 26 w 28"/>
              <a:gd name="T7" fmla="*/ 8 h 106"/>
              <a:gd name="T8" fmla="*/ 22 w 28"/>
              <a:gd name="T9" fmla="*/ 1 h 106"/>
              <a:gd name="T10" fmla="*/ 15 w 28"/>
              <a:gd name="T11" fmla="*/ 5 h 106"/>
              <a:gd name="T12" fmla="*/ 16 w 28"/>
              <a:gd name="T13" fmla="*/ 103 h 106"/>
              <a:gd name="T14" fmla="*/ 22 w 28"/>
              <a:gd name="T15" fmla="*/ 106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06">
                <a:moveTo>
                  <a:pt x="22" y="106"/>
                </a:moveTo>
                <a:cubicBezTo>
                  <a:pt x="24" y="106"/>
                  <a:pt x="24" y="106"/>
                  <a:pt x="24" y="106"/>
                </a:cubicBezTo>
                <a:cubicBezTo>
                  <a:pt x="27" y="105"/>
                  <a:pt x="28" y="101"/>
                  <a:pt x="27" y="98"/>
                </a:cubicBezTo>
                <a:cubicBezTo>
                  <a:pt x="12" y="62"/>
                  <a:pt x="26" y="9"/>
                  <a:pt x="26" y="8"/>
                </a:cubicBezTo>
                <a:cubicBezTo>
                  <a:pt x="27" y="5"/>
                  <a:pt x="25" y="2"/>
                  <a:pt x="22" y="1"/>
                </a:cubicBezTo>
                <a:cubicBezTo>
                  <a:pt x="19" y="0"/>
                  <a:pt x="16" y="2"/>
                  <a:pt x="15" y="5"/>
                </a:cubicBezTo>
                <a:cubicBezTo>
                  <a:pt x="14" y="7"/>
                  <a:pt x="0" y="63"/>
                  <a:pt x="16" y="103"/>
                </a:cubicBezTo>
                <a:cubicBezTo>
                  <a:pt x="17" y="105"/>
                  <a:pt x="19" y="106"/>
                  <a:pt x="22" y="106"/>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4" name="Freeform 28"/>
          <p:cNvSpPr/>
          <p:nvPr/>
        </p:nvSpPr>
        <p:spPr bwMode="auto">
          <a:xfrm>
            <a:off x="1178229" y="4523867"/>
            <a:ext cx="43529" cy="40644"/>
          </a:xfrm>
          <a:custGeom>
            <a:avLst/>
            <a:gdLst>
              <a:gd name="T0" fmla="*/ 39 w 44"/>
              <a:gd name="T1" fmla="*/ 12 h 41"/>
              <a:gd name="T2" fmla="*/ 43 w 44"/>
              <a:gd name="T3" fmla="*/ 6 h 41"/>
              <a:gd name="T4" fmla="*/ 37 w 44"/>
              <a:gd name="T5" fmla="*/ 1 h 41"/>
              <a:gd name="T6" fmla="*/ 0 w 44"/>
              <a:gd name="T7" fmla="*/ 34 h 41"/>
              <a:gd name="T8" fmla="*/ 4 w 44"/>
              <a:gd name="T9" fmla="*/ 41 h 41"/>
              <a:gd name="T10" fmla="*/ 6 w 44"/>
              <a:gd name="T11" fmla="*/ 41 h 41"/>
              <a:gd name="T12" fmla="*/ 11 w 44"/>
              <a:gd name="T13" fmla="*/ 37 h 41"/>
              <a:gd name="T14" fmla="*/ 39 w 44"/>
              <a:gd name="T15" fmla="*/ 1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1">
                <a:moveTo>
                  <a:pt x="39" y="12"/>
                </a:moveTo>
                <a:cubicBezTo>
                  <a:pt x="42" y="12"/>
                  <a:pt x="44" y="9"/>
                  <a:pt x="43" y="6"/>
                </a:cubicBezTo>
                <a:cubicBezTo>
                  <a:pt x="43" y="2"/>
                  <a:pt x="40" y="0"/>
                  <a:pt x="37" y="1"/>
                </a:cubicBezTo>
                <a:cubicBezTo>
                  <a:pt x="36" y="1"/>
                  <a:pt x="8" y="6"/>
                  <a:pt x="0" y="34"/>
                </a:cubicBezTo>
                <a:cubicBezTo>
                  <a:pt x="0" y="37"/>
                  <a:pt x="1" y="40"/>
                  <a:pt x="4" y="41"/>
                </a:cubicBezTo>
                <a:cubicBezTo>
                  <a:pt x="6" y="41"/>
                  <a:pt x="6" y="41"/>
                  <a:pt x="6" y="41"/>
                </a:cubicBezTo>
                <a:cubicBezTo>
                  <a:pt x="8" y="41"/>
                  <a:pt x="11" y="40"/>
                  <a:pt x="11" y="37"/>
                </a:cubicBezTo>
                <a:cubicBezTo>
                  <a:pt x="17" y="16"/>
                  <a:pt x="38" y="12"/>
                  <a:pt x="39" y="1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5" name="Freeform 29"/>
          <p:cNvSpPr/>
          <p:nvPr/>
        </p:nvSpPr>
        <p:spPr bwMode="auto">
          <a:xfrm>
            <a:off x="1196884" y="4528870"/>
            <a:ext cx="67158" cy="57526"/>
          </a:xfrm>
          <a:custGeom>
            <a:avLst/>
            <a:gdLst>
              <a:gd name="T0" fmla="*/ 64 w 68"/>
              <a:gd name="T1" fmla="*/ 2 h 58"/>
              <a:gd name="T2" fmla="*/ 56 w 68"/>
              <a:gd name="T3" fmla="*/ 4 h 58"/>
              <a:gd name="T4" fmla="*/ 8 w 68"/>
              <a:gd name="T5" fmla="*/ 46 h 58"/>
              <a:gd name="T6" fmla="*/ 1 w 68"/>
              <a:gd name="T7" fmla="*/ 51 h 58"/>
              <a:gd name="T8" fmla="*/ 5 w 68"/>
              <a:gd name="T9" fmla="*/ 57 h 58"/>
              <a:gd name="T10" fmla="*/ 10 w 68"/>
              <a:gd name="T11" fmla="*/ 58 h 58"/>
              <a:gd name="T12" fmla="*/ 66 w 68"/>
              <a:gd name="T13" fmla="*/ 10 h 58"/>
              <a:gd name="T14" fmla="*/ 64 w 68"/>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8">
                <a:moveTo>
                  <a:pt x="64" y="2"/>
                </a:moveTo>
                <a:cubicBezTo>
                  <a:pt x="61" y="0"/>
                  <a:pt x="58" y="1"/>
                  <a:pt x="56" y="4"/>
                </a:cubicBezTo>
                <a:cubicBezTo>
                  <a:pt x="45" y="22"/>
                  <a:pt x="22" y="50"/>
                  <a:pt x="8" y="46"/>
                </a:cubicBezTo>
                <a:cubicBezTo>
                  <a:pt x="5" y="46"/>
                  <a:pt x="2" y="47"/>
                  <a:pt x="1" y="51"/>
                </a:cubicBezTo>
                <a:cubicBezTo>
                  <a:pt x="0" y="54"/>
                  <a:pt x="2" y="57"/>
                  <a:pt x="5" y="57"/>
                </a:cubicBezTo>
                <a:cubicBezTo>
                  <a:pt x="7" y="58"/>
                  <a:pt x="9" y="58"/>
                  <a:pt x="10" y="58"/>
                </a:cubicBezTo>
                <a:cubicBezTo>
                  <a:pt x="36" y="58"/>
                  <a:pt x="63" y="15"/>
                  <a:pt x="66" y="10"/>
                </a:cubicBezTo>
                <a:cubicBezTo>
                  <a:pt x="68" y="7"/>
                  <a:pt x="67" y="3"/>
                  <a:pt x="64" y="2"/>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6" name="Freeform 30"/>
          <p:cNvSpPr/>
          <p:nvPr/>
        </p:nvSpPr>
        <p:spPr bwMode="auto">
          <a:xfrm>
            <a:off x="1257824" y="4401312"/>
            <a:ext cx="47882" cy="101297"/>
          </a:xfrm>
          <a:custGeom>
            <a:avLst/>
            <a:gdLst>
              <a:gd name="T0" fmla="*/ 46 w 48"/>
              <a:gd name="T1" fmla="*/ 10 h 102"/>
              <a:gd name="T2" fmla="*/ 45 w 48"/>
              <a:gd name="T3" fmla="*/ 2 h 102"/>
              <a:gd name="T4" fmla="*/ 37 w 48"/>
              <a:gd name="T5" fmla="*/ 2 h 102"/>
              <a:gd name="T6" fmla="*/ 25 w 48"/>
              <a:gd name="T7" fmla="*/ 58 h 102"/>
              <a:gd name="T8" fmla="*/ 5 w 48"/>
              <a:gd name="T9" fmla="*/ 91 h 102"/>
              <a:gd name="T10" fmla="*/ 0 w 48"/>
              <a:gd name="T11" fmla="*/ 97 h 102"/>
              <a:gd name="T12" fmla="*/ 6 w 48"/>
              <a:gd name="T13" fmla="*/ 102 h 102"/>
              <a:gd name="T14" fmla="*/ 6 w 48"/>
              <a:gd name="T15" fmla="*/ 102 h 102"/>
              <a:gd name="T16" fmla="*/ 36 w 48"/>
              <a:gd name="T17" fmla="*/ 59 h 102"/>
              <a:gd name="T18" fmla="*/ 37 w 48"/>
              <a:gd name="T19" fmla="*/ 57 h 102"/>
              <a:gd name="T20" fmla="*/ 46 w 48"/>
              <a:gd name="T21" fmla="*/ 1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02">
                <a:moveTo>
                  <a:pt x="46" y="10"/>
                </a:moveTo>
                <a:cubicBezTo>
                  <a:pt x="48" y="8"/>
                  <a:pt x="48" y="4"/>
                  <a:pt x="45" y="2"/>
                </a:cubicBezTo>
                <a:cubicBezTo>
                  <a:pt x="43" y="0"/>
                  <a:pt x="40" y="0"/>
                  <a:pt x="37" y="2"/>
                </a:cubicBezTo>
                <a:cubicBezTo>
                  <a:pt x="37" y="3"/>
                  <a:pt x="22" y="18"/>
                  <a:pt x="25" y="58"/>
                </a:cubicBezTo>
                <a:cubicBezTo>
                  <a:pt x="24" y="66"/>
                  <a:pt x="17" y="89"/>
                  <a:pt x="5" y="91"/>
                </a:cubicBezTo>
                <a:cubicBezTo>
                  <a:pt x="2" y="91"/>
                  <a:pt x="0" y="94"/>
                  <a:pt x="0" y="97"/>
                </a:cubicBezTo>
                <a:cubicBezTo>
                  <a:pt x="0" y="100"/>
                  <a:pt x="3" y="102"/>
                  <a:pt x="6" y="102"/>
                </a:cubicBezTo>
                <a:cubicBezTo>
                  <a:pt x="6" y="102"/>
                  <a:pt x="6" y="102"/>
                  <a:pt x="6" y="102"/>
                </a:cubicBezTo>
                <a:cubicBezTo>
                  <a:pt x="30" y="99"/>
                  <a:pt x="36" y="60"/>
                  <a:pt x="36" y="59"/>
                </a:cubicBezTo>
                <a:cubicBezTo>
                  <a:pt x="37" y="57"/>
                  <a:pt x="37" y="57"/>
                  <a:pt x="37" y="57"/>
                </a:cubicBezTo>
                <a:cubicBezTo>
                  <a:pt x="34" y="23"/>
                  <a:pt x="45" y="10"/>
                  <a:pt x="46" y="10"/>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7" name="Freeform 31"/>
          <p:cNvSpPr/>
          <p:nvPr/>
        </p:nvSpPr>
        <p:spPr bwMode="auto">
          <a:xfrm>
            <a:off x="1171389" y="4394433"/>
            <a:ext cx="43529" cy="23136"/>
          </a:xfrm>
          <a:custGeom>
            <a:avLst/>
            <a:gdLst>
              <a:gd name="T0" fmla="*/ 39 w 44"/>
              <a:gd name="T1" fmla="*/ 23 h 23"/>
              <a:gd name="T2" fmla="*/ 44 w 44"/>
              <a:gd name="T3" fmla="*/ 16 h 23"/>
              <a:gd name="T4" fmla="*/ 37 w 44"/>
              <a:gd name="T5" fmla="*/ 11 h 23"/>
              <a:gd name="T6" fmla="*/ 12 w 44"/>
              <a:gd name="T7" fmla="*/ 5 h 23"/>
              <a:gd name="T8" fmla="*/ 5 w 44"/>
              <a:gd name="T9" fmla="*/ 1 h 23"/>
              <a:gd name="T10" fmla="*/ 1 w 44"/>
              <a:gd name="T11" fmla="*/ 8 h 23"/>
              <a:gd name="T12" fmla="*/ 30 w 44"/>
              <a:gd name="T13" fmla="*/ 23 h 23"/>
              <a:gd name="T14" fmla="*/ 39 w 4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3">
                <a:moveTo>
                  <a:pt x="39" y="23"/>
                </a:moveTo>
                <a:cubicBezTo>
                  <a:pt x="42" y="22"/>
                  <a:pt x="44" y="19"/>
                  <a:pt x="44" y="16"/>
                </a:cubicBezTo>
                <a:cubicBezTo>
                  <a:pt x="43" y="13"/>
                  <a:pt x="40" y="11"/>
                  <a:pt x="37" y="11"/>
                </a:cubicBezTo>
                <a:cubicBezTo>
                  <a:pt x="32" y="12"/>
                  <a:pt x="14" y="13"/>
                  <a:pt x="12" y="5"/>
                </a:cubicBezTo>
                <a:cubicBezTo>
                  <a:pt x="11" y="2"/>
                  <a:pt x="8" y="0"/>
                  <a:pt x="5" y="1"/>
                </a:cubicBezTo>
                <a:cubicBezTo>
                  <a:pt x="2" y="2"/>
                  <a:pt x="0" y="5"/>
                  <a:pt x="1" y="8"/>
                </a:cubicBezTo>
                <a:cubicBezTo>
                  <a:pt x="4" y="21"/>
                  <a:pt x="20" y="23"/>
                  <a:pt x="30" y="23"/>
                </a:cubicBezTo>
                <a:cubicBezTo>
                  <a:pt x="34" y="23"/>
                  <a:pt x="38" y="23"/>
                  <a:pt x="39" y="23"/>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8" name="Oval 32"/>
          <p:cNvSpPr>
            <a:spLocks noChangeArrowheads="1"/>
          </p:cNvSpPr>
          <p:nvPr/>
        </p:nvSpPr>
        <p:spPr bwMode="auto">
          <a:xfrm>
            <a:off x="2534954" y="4105550"/>
            <a:ext cx="623699" cy="627790"/>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59" name="Freeform 33"/>
          <p:cNvSpPr/>
          <p:nvPr/>
        </p:nvSpPr>
        <p:spPr bwMode="auto">
          <a:xfrm>
            <a:off x="2707823" y="4281257"/>
            <a:ext cx="450829" cy="390181"/>
          </a:xfrm>
          <a:custGeom>
            <a:avLst/>
            <a:gdLst>
              <a:gd name="T0" fmla="*/ 455 w 457"/>
              <a:gd name="T1" fmla="*/ 100 h 393"/>
              <a:gd name="T2" fmla="*/ 328 w 457"/>
              <a:gd name="T3" fmla="*/ 26 h 393"/>
              <a:gd name="T4" fmla="*/ 322 w 457"/>
              <a:gd name="T5" fmla="*/ 32 h 393"/>
              <a:gd name="T6" fmla="*/ 313 w 457"/>
              <a:gd name="T7" fmla="*/ 46 h 393"/>
              <a:gd name="T8" fmla="*/ 283 w 457"/>
              <a:gd name="T9" fmla="*/ 47 h 393"/>
              <a:gd name="T10" fmla="*/ 232 w 457"/>
              <a:gd name="T11" fmla="*/ 44 h 393"/>
              <a:gd name="T12" fmla="*/ 134 w 457"/>
              <a:gd name="T13" fmla="*/ 29 h 393"/>
              <a:gd name="T14" fmla="*/ 132 w 457"/>
              <a:gd name="T15" fmla="*/ 27 h 393"/>
              <a:gd name="T16" fmla="*/ 68 w 457"/>
              <a:gd name="T17" fmla="*/ 0 h 393"/>
              <a:gd name="T18" fmla="*/ 57 w 457"/>
              <a:gd name="T19" fmla="*/ 65 h 393"/>
              <a:gd name="T20" fmla="*/ 31 w 457"/>
              <a:gd name="T21" fmla="*/ 136 h 393"/>
              <a:gd name="T22" fmla="*/ 14 w 457"/>
              <a:gd name="T23" fmla="*/ 207 h 393"/>
              <a:gd name="T24" fmla="*/ 0 w 457"/>
              <a:gd name="T25" fmla="*/ 273 h 393"/>
              <a:gd name="T26" fmla="*/ 328 w 457"/>
              <a:gd name="T27" fmla="*/ 393 h 393"/>
              <a:gd name="T28" fmla="*/ 457 w 457"/>
              <a:gd name="T29" fmla="*/ 139 h 393"/>
              <a:gd name="T30" fmla="*/ 455 w 457"/>
              <a:gd name="T31" fmla="*/ 10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7" h="393">
                <a:moveTo>
                  <a:pt x="455" y="100"/>
                </a:moveTo>
                <a:cubicBezTo>
                  <a:pt x="407" y="71"/>
                  <a:pt x="373" y="53"/>
                  <a:pt x="328" y="26"/>
                </a:cubicBezTo>
                <a:cubicBezTo>
                  <a:pt x="328" y="27"/>
                  <a:pt x="322" y="31"/>
                  <a:pt x="322" y="32"/>
                </a:cubicBezTo>
                <a:cubicBezTo>
                  <a:pt x="321" y="38"/>
                  <a:pt x="319" y="44"/>
                  <a:pt x="313" y="46"/>
                </a:cubicBezTo>
                <a:cubicBezTo>
                  <a:pt x="305" y="50"/>
                  <a:pt x="291" y="48"/>
                  <a:pt x="283" y="47"/>
                </a:cubicBezTo>
                <a:cubicBezTo>
                  <a:pt x="266" y="47"/>
                  <a:pt x="249" y="46"/>
                  <a:pt x="232" y="44"/>
                </a:cubicBezTo>
                <a:cubicBezTo>
                  <a:pt x="199" y="40"/>
                  <a:pt x="167" y="31"/>
                  <a:pt x="134" y="29"/>
                </a:cubicBezTo>
                <a:cubicBezTo>
                  <a:pt x="133" y="29"/>
                  <a:pt x="132" y="28"/>
                  <a:pt x="132" y="27"/>
                </a:cubicBezTo>
                <a:cubicBezTo>
                  <a:pt x="114" y="21"/>
                  <a:pt x="86" y="8"/>
                  <a:pt x="68" y="0"/>
                </a:cubicBezTo>
                <a:cubicBezTo>
                  <a:pt x="64" y="20"/>
                  <a:pt x="65" y="46"/>
                  <a:pt x="57" y="65"/>
                </a:cubicBezTo>
                <a:cubicBezTo>
                  <a:pt x="47" y="88"/>
                  <a:pt x="38" y="111"/>
                  <a:pt x="31" y="136"/>
                </a:cubicBezTo>
                <a:cubicBezTo>
                  <a:pt x="24" y="159"/>
                  <a:pt x="20" y="183"/>
                  <a:pt x="14" y="207"/>
                </a:cubicBezTo>
                <a:cubicBezTo>
                  <a:pt x="9" y="228"/>
                  <a:pt x="4" y="253"/>
                  <a:pt x="0" y="273"/>
                </a:cubicBezTo>
                <a:cubicBezTo>
                  <a:pt x="61" y="300"/>
                  <a:pt x="315" y="388"/>
                  <a:pt x="328" y="393"/>
                </a:cubicBezTo>
                <a:cubicBezTo>
                  <a:pt x="406" y="336"/>
                  <a:pt x="457" y="243"/>
                  <a:pt x="457" y="139"/>
                </a:cubicBezTo>
                <a:cubicBezTo>
                  <a:pt x="457" y="126"/>
                  <a:pt x="456" y="113"/>
                  <a:pt x="455" y="100"/>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0" name="Freeform 34"/>
          <p:cNvSpPr/>
          <p:nvPr/>
        </p:nvSpPr>
        <p:spPr bwMode="auto">
          <a:xfrm>
            <a:off x="2640043" y="4282507"/>
            <a:ext cx="414141" cy="236359"/>
          </a:xfrm>
          <a:custGeom>
            <a:avLst/>
            <a:gdLst>
              <a:gd name="T0" fmla="*/ 378 w 420"/>
              <a:gd name="T1" fmla="*/ 22 h 238"/>
              <a:gd name="T2" fmla="*/ 155 w 420"/>
              <a:gd name="T3" fmla="*/ 22 h 238"/>
              <a:gd name="T4" fmla="*/ 155 w 420"/>
              <a:gd name="T5" fmla="*/ 20 h 238"/>
              <a:gd name="T6" fmla="*/ 134 w 420"/>
              <a:gd name="T7" fmla="*/ 0 h 238"/>
              <a:gd name="T8" fmla="*/ 113 w 420"/>
              <a:gd name="T9" fmla="*/ 20 h 238"/>
              <a:gd name="T10" fmla="*/ 113 w 420"/>
              <a:gd name="T11" fmla="*/ 22 h 238"/>
              <a:gd name="T12" fmla="*/ 101 w 420"/>
              <a:gd name="T13" fmla="*/ 22 h 238"/>
              <a:gd name="T14" fmla="*/ 21 w 420"/>
              <a:gd name="T15" fmla="*/ 86 h 238"/>
              <a:gd name="T16" fmla="*/ 0 w 420"/>
              <a:gd name="T17" fmla="*/ 174 h 238"/>
              <a:gd name="T18" fmla="*/ 43 w 420"/>
              <a:gd name="T19" fmla="*/ 234 h 238"/>
              <a:gd name="T20" fmla="*/ 42 w 420"/>
              <a:gd name="T21" fmla="*/ 227 h 238"/>
              <a:gd name="T22" fmla="*/ 88 w 420"/>
              <a:gd name="T23" fmla="*/ 181 h 238"/>
              <a:gd name="T24" fmla="*/ 134 w 420"/>
              <a:gd name="T25" fmla="*/ 227 h 238"/>
              <a:gd name="T26" fmla="*/ 133 w 420"/>
              <a:gd name="T27" fmla="*/ 238 h 238"/>
              <a:gd name="T28" fmla="*/ 273 w 420"/>
              <a:gd name="T29" fmla="*/ 238 h 238"/>
              <a:gd name="T30" fmla="*/ 272 w 420"/>
              <a:gd name="T31" fmla="*/ 227 h 238"/>
              <a:gd name="T32" fmla="*/ 318 w 420"/>
              <a:gd name="T33" fmla="*/ 181 h 238"/>
              <a:gd name="T34" fmla="*/ 364 w 420"/>
              <a:gd name="T35" fmla="*/ 227 h 238"/>
              <a:gd name="T36" fmla="*/ 362 w 420"/>
              <a:gd name="T37" fmla="*/ 237 h 238"/>
              <a:gd name="T38" fmla="*/ 420 w 420"/>
              <a:gd name="T39" fmla="*/ 174 h 238"/>
              <a:gd name="T40" fmla="*/ 420 w 420"/>
              <a:gd name="T41" fmla="*/ 86 h 238"/>
              <a:gd name="T42" fmla="*/ 378 w 420"/>
              <a:gd name="T43"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0" h="238">
                <a:moveTo>
                  <a:pt x="378" y="22"/>
                </a:moveTo>
                <a:cubicBezTo>
                  <a:pt x="155" y="22"/>
                  <a:pt x="155" y="22"/>
                  <a:pt x="155" y="22"/>
                </a:cubicBezTo>
                <a:cubicBezTo>
                  <a:pt x="155" y="20"/>
                  <a:pt x="155" y="20"/>
                  <a:pt x="155" y="20"/>
                </a:cubicBezTo>
                <a:cubicBezTo>
                  <a:pt x="155" y="9"/>
                  <a:pt x="146" y="0"/>
                  <a:pt x="134" y="0"/>
                </a:cubicBezTo>
                <a:cubicBezTo>
                  <a:pt x="123" y="0"/>
                  <a:pt x="113" y="9"/>
                  <a:pt x="113" y="20"/>
                </a:cubicBezTo>
                <a:cubicBezTo>
                  <a:pt x="113" y="22"/>
                  <a:pt x="113" y="22"/>
                  <a:pt x="113" y="22"/>
                </a:cubicBezTo>
                <a:cubicBezTo>
                  <a:pt x="101" y="22"/>
                  <a:pt x="101" y="22"/>
                  <a:pt x="101" y="22"/>
                </a:cubicBezTo>
                <a:cubicBezTo>
                  <a:pt x="65" y="22"/>
                  <a:pt x="33" y="38"/>
                  <a:pt x="21" y="86"/>
                </a:cubicBezTo>
                <a:cubicBezTo>
                  <a:pt x="0" y="174"/>
                  <a:pt x="0" y="174"/>
                  <a:pt x="0" y="174"/>
                </a:cubicBezTo>
                <a:cubicBezTo>
                  <a:pt x="0" y="202"/>
                  <a:pt x="18" y="226"/>
                  <a:pt x="43" y="234"/>
                </a:cubicBezTo>
                <a:cubicBezTo>
                  <a:pt x="43" y="232"/>
                  <a:pt x="42" y="229"/>
                  <a:pt x="42" y="227"/>
                </a:cubicBezTo>
                <a:cubicBezTo>
                  <a:pt x="42" y="202"/>
                  <a:pt x="63" y="181"/>
                  <a:pt x="88" y="181"/>
                </a:cubicBezTo>
                <a:cubicBezTo>
                  <a:pt x="114" y="181"/>
                  <a:pt x="134" y="202"/>
                  <a:pt x="134" y="227"/>
                </a:cubicBezTo>
                <a:cubicBezTo>
                  <a:pt x="134" y="231"/>
                  <a:pt x="134" y="234"/>
                  <a:pt x="133" y="238"/>
                </a:cubicBezTo>
                <a:cubicBezTo>
                  <a:pt x="273" y="238"/>
                  <a:pt x="273" y="238"/>
                  <a:pt x="273" y="238"/>
                </a:cubicBezTo>
                <a:cubicBezTo>
                  <a:pt x="272" y="234"/>
                  <a:pt x="272" y="231"/>
                  <a:pt x="272" y="227"/>
                </a:cubicBezTo>
                <a:cubicBezTo>
                  <a:pt x="272" y="202"/>
                  <a:pt x="292" y="181"/>
                  <a:pt x="318" y="181"/>
                </a:cubicBezTo>
                <a:cubicBezTo>
                  <a:pt x="343" y="181"/>
                  <a:pt x="364" y="202"/>
                  <a:pt x="364" y="227"/>
                </a:cubicBezTo>
                <a:cubicBezTo>
                  <a:pt x="364" y="231"/>
                  <a:pt x="363" y="234"/>
                  <a:pt x="362" y="237"/>
                </a:cubicBezTo>
                <a:cubicBezTo>
                  <a:pt x="395" y="234"/>
                  <a:pt x="420" y="207"/>
                  <a:pt x="420" y="174"/>
                </a:cubicBezTo>
                <a:cubicBezTo>
                  <a:pt x="420" y="86"/>
                  <a:pt x="420" y="86"/>
                  <a:pt x="420" y="86"/>
                </a:cubicBezTo>
                <a:cubicBezTo>
                  <a:pt x="420" y="51"/>
                  <a:pt x="413" y="22"/>
                  <a:pt x="378" y="22"/>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1" name="Freeform 35"/>
          <p:cNvSpPr/>
          <p:nvPr/>
        </p:nvSpPr>
        <p:spPr bwMode="auto">
          <a:xfrm>
            <a:off x="2685437" y="4326901"/>
            <a:ext cx="84569" cy="73784"/>
          </a:xfrm>
          <a:custGeom>
            <a:avLst/>
            <a:gdLst>
              <a:gd name="T0" fmla="*/ 86 w 86"/>
              <a:gd name="T1" fmla="*/ 74 h 74"/>
              <a:gd name="T2" fmla="*/ 6 w 86"/>
              <a:gd name="T3" fmla="*/ 74 h 74"/>
              <a:gd name="T4" fmla="*/ 0 w 86"/>
              <a:gd name="T5" fmla="*/ 74 h 74"/>
              <a:gd name="T6" fmla="*/ 11 w 86"/>
              <a:gd name="T7" fmla="*/ 30 h 74"/>
              <a:gd name="T8" fmla="*/ 13 w 86"/>
              <a:gd name="T9" fmla="*/ 22 h 74"/>
              <a:gd name="T10" fmla="*/ 42 w 86"/>
              <a:gd name="T11" fmla="*/ 2 h 74"/>
              <a:gd name="T12" fmla="*/ 86 w 86"/>
              <a:gd name="T13" fmla="*/ 2 h 74"/>
              <a:gd name="T14" fmla="*/ 86 w 86"/>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4">
                <a:moveTo>
                  <a:pt x="86" y="74"/>
                </a:moveTo>
                <a:cubicBezTo>
                  <a:pt x="6" y="74"/>
                  <a:pt x="6" y="74"/>
                  <a:pt x="6" y="74"/>
                </a:cubicBezTo>
                <a:cubicBezTo>
                  <a:pt x="0" y="74"/>
                  <a:pt x="0" y="74"/>
                  <a:pt x="0" y="74"/>
                </a:cubicBezTo>
                <a:cubicBezTo>
                  <a:pt x="11" y="30"/>
                  <a:pt x="11" y="30"/>
                  <a:pt x="11" y="30"/>
                </a:cubicBezTo>
                <a:cubicBezTo>
                  <a:pt x="11" y="29"/>
                  <a:pt x="12" y="26"/>
                  <a:pt x="13" y="22"/>
                </a:cubicBezTo>
                <a:cubicBezTo>
                  <a:pt x="17" y="0"/>
                  <a:pt x="42" y="2"/>
                  <a:pt x="42" y="2"/>
                </a:cubicBezTo>
                <a:cubicBezTo>
                  <a:pt x="86" y="2"/>
                  <a:pt x="86" y="2"/>
                  <a:pt x="86" y="2"/>
                </a:cubicBezTo>
                <a:cubicBezTo>
                  <a:pt x="86" y="74"/>
                  <a:pt x="86" y="74"/>
                  <a:pt x="86" y="74"/>
                </a:cubicBezTo>
                <a:close/>
              </a:path>
            </a:pathLst>
          </a:custGeom>
          <a:solidFill>
            <a:srgbClr val="CCE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2" name="Freeform 36"/>
          <p:cNvSpPr/>
          <p:nvPr/>
        </p:nvSpPr>
        <p:spPr bwMode="auto">
          <a:xfrm>
            <a:off x="2828459" y="4341908"/>
            <a:ext cx="114417" cy="116304"/>
          </a:xfrm>
          <a:custGeom>
            <a:avLst/>
            <a:gdLst>
              <a:gd name="T0" fmla="*/ 184 w 184"/>
              <a:gd name="T1" fmla="*/ 124 h 186"/>
              <a:gd name="T2" fmla="*/ 122 w 184"/>
              <a:gd name="T3" fmla="*/ 124 h 186"/>
              <a:gd name="T4" fmla="*/ 122 w 184"/>
              <a:gd name="T5" fmla="*/ 186 h 186"/>
              <a:gd name="T6" fmla="*/ 62 w 184"/>
              <a:gd name="T7" fmla="*/ 186 h 186"/>
              <a:gd name="T8" fmla="*/ 62 w 184"/>
              <a:gd name="T9" fmla="*/ 124 h 186"/>
              <a:gd name="T10" fmla="*/ 0 w 184"/>
              <a:gd name="T11" fmla="*/ 124 h 186"/>
              <a:gd name="T12" fmla="*/ 0 w 184"/>
              <a:gd name="T13" fmla="*/ 64 h 186"/>
              <a:gd name="T14" fmla="*/ 62 w 184"/>
              <a:gd name="T15" fmla="*/ 64 h 186"/>
              <a:gd name="T16" fmla="*/ 62 w 184"/>
              <a:gd name="T17" fmla="*/ 0 h 186"/>
              <a:gd name="T18" fmla="*/ 122 w 184"/>
              <a:gd name="T19" fmla="*/ 0 h 186"/>
              <a:gd name="T20" fmla="*/ 122 w 184"/>
              <a:gd name="T21" fmla="*/ 64 h 186"/>
              <a:gd name="T22" fmla="*/ 184 w 184"/>
              <a:gd name="T23" fmla="*/ 64 h 186"/>
              <a:gd name="T24" fmla="*/ 184 w 184"/>
              <a:gd name="T25" fmla="*/ 12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6">
                <a:moveTo>
                  <a:pt x="184" y="124"/>
                </a:moveTo>
                <a:lnTo>
                  <a:pt x="122" y="124"/>
                </a:lnTo>
                <a:lnTo>
                  <a:pt x="122" y="186"/>
                </a:lnTo>
                <a:lnTo>
                  <a:pt x="62" y="186"/>
                </a:lnTo>
                <a:lnTo>
                  <a:pt x="62" y="124"/>
                </a:lnTo>
                <a:lnTo>
                  <a:pt x="0" y="124"/>
                </a:lnTo>
                <a:lnTo>
                  <a:pt x="0" y="64"/>
                </a:lnTo>
                <a:lnTo>
                  <a:pt x="62" y="64"/>
                </a:lnTo>
                <a:lnTo>
                  <a:pt x="62" y="0"/>
                </a:lnTo>
                <a:lnTo>
                  <a:pt x="122" y="0"/>
                </a:lnTo>
                <a:lnTo>
                  <a:pt x="122" y="64"/>
                </a:lnTo>
                <a:lnTo>
                  <a:pt x="184" y="64"/>
                </a:lnTo>
                <a:lnTo>
                  <a:pt x="184" y="124"/>
                </a:lnTo>
                <a:close/>
              </a:path>
            </a:pathLst>
          </a:custGeom>
          <a:solidFill>
            <a:srgbClr val="E669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3" name="Oval 37"/>
          <p:cNvSpPr>
            <a:spLocks noChangeArrowheads="1"/>
          </p:cNvSpPr>
          <p:nvPr/>
        </p:nvSpPr>
        <p:spPr bwMode="auto">
          <a:xfrm>
            <a:off x="2679219" y="4461965"/>
            <a:ext cx="93897" cy="944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4" name="Oval 38"/>
          <p:cNvSpPr>
            <a:spLocks noChangeArrowheads="1"/>
          </p:cNvSpPr>
          <p:nvPr/>
        </p:nvSpPr>
        <p:spPr bwMode="auto">
          <a:xfrm>
            <a:off x="2697251" y="4480097"/>
            <a:ext cx="57830" cy="58152"/>
          </a:xfrm>
          <a:prstGeom prst="ellipse">
            <a:avLst/>
          </a:pr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5" name="Oval 39"/>
          <p:cNvSpPr>
            <a:spLocks noChangeArrowheads="1"/>
          </p:cNvSpPr>
          <p:nvPr/>
        </p:nvSpPr>
        <p:spPr bwMode="auto">
          <a:xfrm>
            <a:off x="2908053" y="4461965"/>
            <a:ext cx="93897" cy="944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6" name="Oval 40"/>
          <p:cNvSpPr>
            <a:spLocks noChangeArrowheads="1"/>
          </p:cNvSpPr>
          <p:nvPr/>
        </p:nvSpPr>
        <p:spPr bwMode="auto">
          <a:xfrm>
            <a:off x="2926709" y="4480097"/>
            <a:ext cx="58453" cy="58152"/>
          </a:xfrm>
          <a:prstGeom prst="ellipse">
            <a:avLst/>
          </a:prstGeom>
          <a:solidFill>
            <a:srgbClr val="706F6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7" name="Oval 41"/>
          <p:cNvSpPr>
            <a:spLocks noChangeArrowheads="1"/>
          </p:cNvSpPr>
          <p:nvPr/>
        </p:nvSpPr>
        <p:spPr bwMode="auto">
          <a:xfrm>
            <a:off x="3363488" y="5800369"/>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8" name="Freeform 42"/>
          <p:cNvSpPr/>
          <p:nvPr/>
        </p:nvSpPr>
        <p:spPr bwMode="auto">
          <a:xfrm>
            <a:off x="3540088" y="5904791"/>
            <a:ext cx="447098" cy="510862"/>
          </a:xfrm>
          <a:custGeom>
            <a:avLst/>
            <a:gdLst>
              <a:gd name="T0" fmla="*/ 448 w 453"/>
              <a:gd name="T1" fmla="*/ 156 h 515"/>
              <a:gd name="T2" fmla="*/ 143 w 453"/>
              <a:gd name="T3" fmla="*/ 0 h 515"/>
              <a:gd name="T4" fmla="*/ 138 w 453"/>
              <a:gd name="T5" fmla="*/ 5 h 515"/>
              <a:gd name="T6" fmla="*/ 122 w 453"/>
              <a:gd name="T7" fmla="*/ 13 h 515"/>
              <a:gd name="T8" fmla="*/ 111 w 453"/>
              <a:gd name="T9" fmla="*/ 62 h 515"/>
              <a:gd name="T10" fmla="*/ 87 w 453"/>
              <a:gd name="T11" fmla="*/ 176 h 515"/>
              <a:gd name="T12" fmla="*/ 72 w 453"/>
              <a:gd name="T13" fmla="*/ 239 h 515"/>
              <a:gd name="T14" fmla="*/ 49 w 453"/>
              <a:gd name="T15" fmla="*/ 302 h 515"/>
              <a:gd name="T16" fmla="*/ 29 w 453"/>
              <a:gd name="T17" fmla="*/ 367 h 515"/>
              <a:gd name="T18" fmla="*/ 18 w 453"/>
              <a:gd name="T19" fmla="*/ 393 h 515"/>
              <a:gd name="T20" fmla="*/ 0 w 453"/>
              <a:gd name="T21" fmla="*/ 419 h 515"/>
              <a:gd name="T22" fmla="*/ 223 w 453"/>
              <a:gd name="T23" fmla="*/ 515 h 515"/>
              <a:gd name="T24" fmla="*/ 453 w 453"/>
              <a:gd name="T25" fmla="*/ 211 h 515"/>
              <a:gd name="T26" fmla="*/ 448 w 453"/>
              <a:gd name="T27" fmla="*/ 1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515">
                <a:moveTo>
                  <a:pt x="448" y="156"/>
                </a:moveTo>
                <a:cubicBezTo>
                  <a:pt x="375" y="116"/>
                  <a:pt x="209" y="30"/>
                  <a:pt x="143" y="0"/>
                </a:cubicBezTo>
                <a:cubicBezTo>
                  <a:pt x="142" y="1"/>
                  <a:pt x="139" y="4"/>
                  <a:pt x="138" y="5"/>
                </a:cubicBezTo>
                <a:cubicBezTo>
                  <a:pt x="134" y="10"/>
                  <a:pt x="128" y="11"/>
                  <a:pt x="122" y="13"/>
                </a:cubicBezTo>
                <a:cubicBezTo>
                  <a:pt x="101" y="19"/>
                  <a:pt x="109" y="47"/>
                  <a:pt x="111" y="62"/>
                </a:cubicBezTo>
                <a:cubicBezTo>
                  <a:pt x="116" y="102"/>
                  <a:pt x="100" y="139"/>
                  <a:pt x="87" y="176"/>
                </a:cubicBezTo>
                <a:cubicBezTo>
                  <a:pt x="80" y="197"/>
                  <a:pt x="78" y="218"/>
                  <a:pt x="72" y="239"/>
                </a:cubicBezTo>
                <a:cubicBezTo>
                  <a:pt x="65" y="260"/>
                  <a:pt x="55" y="281"/>
                  <a:pt x="49" y="302"/>
                </a:cubicBezTo>
                <a:cubicBezTo>
                  <a:pt x="42" y="323"/>
                  <a:pt x="36" y="346"/>
                  <a:pt x="29" y="367"/>
                </a:cubicBezTo>
                <a:cubicBezTo>
                  <a:pt x="26" y="376"/>
                  <a:pt x="22" y="385"/>
                  <a:pt x="18" y="393"/>
                </a:cubicBezTo>
                <a:cubicBezTo>
                  <a:pt x="14" y="400"/>
                  <a:pt x="3" y="410"/>
                  <a:pt x="0" y="419"/>
                </a:cubicBezTo>
                <a:cubicBezTo>
                  <a:pt x="43" y="441"/>
                  <a:pt x="154" y="488"/>
                  <a:pt x="223" y="515"/>
                </a:cubicBezTo>
                <a:cubicBezTo>
                  <a:pt x="356" y="477"/>
                  <a:pt x="453" y="356"/>
                  <a:pt x="453" y="211"/>
                </a:cubicBezTo>
                <a:cubicBezTo>
                  <a:pt x="453" y="192"/>
                  <a:pt x="451" y="174"/>
                  <a:pt x="448" y="156"/>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69" name="Freeform 43"/>
          <p:cNvSpPr>
            <a:spLocks noEditPoints="1"/>
          </p:cNvSpPr>
          <p:nvPr/>
        </p:nvSpPr>
        <p:spPr bwMode="auto">
          <a:xfrm>
            <a:off x="3525786" y="5902291"/>
            <a:ext cx="298480" cy="423321"/>
          </a:xfrm>
          <a:custGeom>
            <a:avLst/>
            <a:gdLst>
              <a:gd name="T0" fmla="*/ 273 w 302"/>
              <a:gd name="T1" fmla="*/ 81 h 426"/>
              <a:gd name="T2" fmla="*/ 230 w 302"/>
              <a:gd name="T3" fmla="*/ 81 h 426"/>
              <a:gd name="T4" fmla="*/ 230 w 302"/>
              <a:gd name="T5" fmla="*/ 72 h 426"/>
              <a:gd name="T6" fmla="*/ 211 w 302"/>
              <a:gd name="T7" fmla="*/ 52 h 426"/>
              <a:gd name="T8" fmla="*/ 180 w 302"/>
              <a:gd name="T9" fmla="*/ 52 h 426"/>
              <a:gd name="T10" fmla="*/ 184 w 302"/>
              <a:gd name="T11" fmla="*/ 36 h 426"/>
              <a:gd name="T12" fmla="*/ 148 w 302"/>
              <a:gd name="T13" fmla="*/ 0 h 426"/>
              <a:gd name="T14" fmla="*/ 113 w 302"/>
              <a:gd name="T15" fmla="*/ 36 h 426"/>
              <a:gd name="T16" fmla="*/ 117 w 302"/>
              <a:gd name="T17" fmla="*/ 52 h 426"/>
              <a:gd name="T18" fmla="*/ 91 w 302"/>
              <a:gd name="T19" fmla="*/ 52 h 426"/>
              <a:gd name="T20" fmla="*/ 72 w 302"/>
              <a:gd name="T21" fmla="*/ 72 h 426"/>
              <a:gd name="T22" fmla="*/ 72 w 302"/>
              <a:gd name="T23" fmla="*/ 81 h 426"/>
              <a:gd name="T24" fmla="*/ 29 w 302"/>
              <a:gd name="T25" fmla="*/ 81 h 426"/>
              <a:gd name="T26" fmla="*/ 0 w 302"/>
              <a:gd name="T27" fmla="*/ 110 h 426"/>
              <a:gd name="T28" fmla="*/ 0 w 302"/>
              <a:gd name="T29" fmla="*/ 397 h 426"/>
              <a:gd name="T30" fmla="*/ 29 w 302"/>
              <a:gd name="T31" fmla="*/ 426 h 426"/>
              <a:gd name="T32" fmla="*/ 273 w 302"/>
              <a:gd name="T33" fmla="*/ 426 h 426"/>
              <a:gd name="T34" fmla="*/ 302 w 302"/>
              <a:gd name="T35" fmla="*/ 397 h 426"/>
              <a:gd name="T36" fmla="*/ 302 w 302"/>
              <a:gd name="T37" fmla="*/ 110 h 426"/>
              <a:gd name="T38" fmla="*/ 273 w 302"/>
              <a:gd name="T39" fmla="*/ 81 h 426"/>
              <a:gd name="T40" fmla="*/ 161 w 302"/>
              <a:gd name="T41" fmla="*/ 52 h 426"/>
              <a:gd name="T42" fmla="*/ 135 w 302"/>
              <a:gd name="T43" fmla="*/ 52 h 426"/>
              <a:gd name="T44" fmla="*/ 127 w 302"/>
              <a:gd name="T45" fmla="*/ 36 h 426"/>
              <a:gd name="T46" fmla="*/ 148 w 302"/>
              <a:gd name="T47" fmla="*/ 15 h 426"/>
              <a:gd name="T48" fmla="*/ 169 w 302"/>
              <a:gd name="T49" fmla="*/ 36 h 426"/>
              <a:gd name="T50" fmla="*/ 161 w 302"/>
              <a:gd name="T51" fmla="*/ 5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 h="426">
                <a:moveTo>
                  <a:pt x="273" y="81"/>
                </a:moveTo>
                <a:cubicBezTo>
                  <a:pt x="230" y="81"/>
                  <a:pt x="230" y="81"/>
                  <a:pt x="230" y="81"/>
                </a:cubicBezTo>
                <a:cubicBezTo>
                  <a:pt x="230" y="72"/>
                  <a:pt x="230" y="72"/>
                  <a:pt x="230" y="72"/>
                </a:cubicBezTo>
                <a:cubicBezTo>
                  <a:pt x="230" y="61"/>
                  <a:pt x="222" y="52"/>
                  <a:pt x="211" y="52"/>
                </a:cubicBezTo>
                <a:cubicBezTo>
                  <a:pt x="180" y="52"/>
                  <a:pt x="180" y="52"/>
                  <a:pt x="180" y="52"/>
                </a:cubicBezTo>
                <a:cubicBezTo>
                  <a:pt x="182" y="48"/>
                  <a:pt x="184" y="42"/>
                  <a:pt x="184" y="36"/>
                </a:cubicBezTo>
                <a:cubicBezTo>
                  <a:pt x="184" y="16"/>
                  <a:pt x="168" y="0"/>
                  <a:pt x="148" y="0"/>
                </a:cubicBezTo>
                <a:cubicBezTo>
                  <a:pt x="129" y="0"/>
                  <a:pt x="113" y="16"/>
                  <a:pt x="113" y="36"/>
                </a:cubicBezTo>
                <a:cubicBezTo>
                  <a:pt x="113" y="42"/>
                  <a:pt x="114" y="48"/>
                  <a:pt x="117" y="52"/>
                </a:cubicBezTo>
                <a:cubicBezTo>
                  <a:pt x="91" y="52"/>
                  <a:pt x="91" y="52"/>
                  <a:pt x="91" y="52"/>
                </a:cubicBezTo>
                <a:cubicBezTo>
                  <a:pt x="80" y="52"/>
                  <a:pt x="72" y="61"/>
                  <a:pt x="72" y="72"/>
                </a:cubicBezTo>
                <a:cubicBezTo>
                  <a:pt x="72" y="81"/>
                  <a:pt x="72" y="81"/>
                  <a:pt x="72" y="81"/>
                </a:cubicBezTo>
                <a:cubicBezTo>
                  <a:pt x="29" y="81"/>
                  <a:pt x="29" y="81"/>
                  <a:pt x="29" y="81"/>
                </a:cubicBezTo>
                <a:cubicBezTo>
                  <a:pt x="13" y="81"/>
                  <a:pt x="0" y="94"/>
                  <a:pt x="0" y="110"/>
                </a:cubicBezTo>
                <a:cubicBezTo>
                  <a:pt x="0" y="397"/>
                  <a:pt x="0" y="397"/>
                  <a:pt x="0" y="397"/>
                </a:cubicBezTo>
                <a:cubicBezTo>
                  <a:pt x="0" y="413"/>
                  <a:pt x="13" y="426"/>
                  <a:pt x="29" y="426"/>
                </a:cubicBezTo>
                <a:cubicBezTo>
                  <a:pt x="273" y="426"/>
                  <a:pt x="273" y="426"/>
                  <a:pt x="273" y="426"/>
                </a:cubicBezTo>
                <a:cubicBezTo>
                  <a:pt x="289" y="426"/>
                  <a:pt x="302" y="413"/>
                  <a:pt x="302" y="397"/>
                </a:cubicBezTo>
                <a:cubicBezTo>
                  <a:pt x="302" y="110"/>
                  <a:pt x="302" y="110"/>
                  <a:pt x="302" y="110"/>
                </a:cubicBezTo>
                <a:cubicBezTo>
                  <a:pt x="302" y="94"/>
                  <a:pt x="289" y="81"/>
                  <a:pt x="273" y="81"/>
                </a:cubicBezTo>
                <a:close/>
                <a:moveTo>
                  <a:pt x="161" y="52"/>
                </a:moveTo>
                <a:cubicBezTo>
                  <a:pt x="135" y="52"/>
                  <a:pt x="135" y="52"/>
                  <a:pt x="135" y="52"/>
                </a:cubicBezTo>
                <a:cubicBezTo>
                  <a:pt x="130" y="48"/>
                  <a:pt x="127" y="43"/>
                  <a:pt x="127" y="36"/>
                </a:cubicBezTo>
                <a:cubicBezTo>
                  <a:pt x="127" y="24"/>
                  <a:pt x="137" y="15"/>
                  <a:pt x="148" y="15"/>
                </a:cubicBezTo>
                <a:cubicBezTo>
                  <a:pt x="160" y="15"/>
                  <a:pt x="169" y="24"/>
                  <a:pt x="169" y="36"/>
                </a:cubicBezTo>
                <a:cubicBezTo>
                  <a:pt x="169" y="43"/>
                  <a:pt x="166" y="48"/>
                  <a:pt x="161" y="52"/>
                </a:cubicBezTo>
                <a:close/>
              </a:path>
            </a:pathLst>
          </a:custGeom>
          <a:solidFill>
            <a:srgbClr val="CE876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0" name="Freeform 44"/>
          <p:cNvSpPr/>
          <p:nvPr/>
        </p:nvSpPr>
        <p:spPr bwMode="auto">
          <a:xfrm>
            <a:off x="3555013" y="6011715"/>
            <a:ext cx="240649" cy="285132"/>
          </a:xfrm>
          <a:custGeom>
            <a:avLst/>
            <a:gdLst>
              <a:gd name="T0" fmla="*/ 244 w 244"/>
              <a:gd name="T1" fmla="*/ 269 h 287"/>
              <a:gd name="T2" fmla="*/ 226 w 244"/>
              <a:gd name="T3" fmla="*/ 287 h 287"/>
              <a:gd name="T4" fmla="*/ 18 w 244"/>
              <a:gd name="T5" fmla="*/ 287 h 287"/>
              <a:gd name="T6" fmla="*/ 0 w 244"/>
              <a:gd name="T7" fmla="*/ 269 h 287"/>
              <a:gd name="T8" fmla="*/ 0 w 244"/>
              <a:gd name="T9" fmla="*/ 18 h 287"/>
              <a:gd name="T10" fmla="*/ 18 w 244"/>
              <a:gd name="T11" fmla="*/ 0 h 287"/>
              <a:gd name="T12" fmla="*/ 43 w 244"/>
              <a:gd name="T13" fmla="*/ 0 h 287"/>
              <a:gd name="T14" fmla="*/ 57 w 244"/>
              <a:gd name="T15" fmla="*/ 14 h 287"/>
              <a:gd name="T16" fmla="*/ 187 w 244"/>
              <a:gd name="T17" fmla="*/ 14 h 287"/>
              <a:gd name="T18" fmla="*/ 201 w 244"/>
              <a:gd name="T19" fmla="*/ 0 h 287"/>
              <a:gd name="T20" fmla="*/ 226 w 244"/>
              <a:gd name="T21" fmla="*/ 0 h 287"/>
              <a:gd name="T22" fmla="*/ 244 w 244"/>
              <a:gd name="T23" fmla="*/ 18 h 287"/>
              <a:gd name="T24" fmla="*/ 244 w 244"/>
              <a:gd name="T25" fmla="*/ 2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287">
                <a:moveTo>
                  <a:pt x="244" y="269"/>
                </a:moveTo>
                <a:cubicBezTo>
                  <a:pt x="244" y="279"/>
                  <a:pt x="236" y="287"/>
                  <a:pt x="226" y="287"/>
                </a:cubicBezTo>
                <a:cubicBezTo>
                  <a:pt x="18" y="287"/>
                  <a:pt x="18" y="287"/>
                  <a:pt x="18" y="287"/>
                </a:cubicBezTo>
                <a:cubicBezTo>
                  <a:pt x="8" y="287"/>
                  <a:pt x="0" y="279"/>
                  <a:pt x="0" y="269"/>
                </a:cubicBezTo>
                <a:cubicBezTo>
                  <a:pt x="0" y="18"/>
                  <a:pt x="0" y="18"/>
                  <a:pt x="0" y="18"/>
                </a:cubicBezTo>
                <a:cubicBezTo>
                  <a:pt x="0" y="8"/>
                  <a:pt x="8" y="0"/>
                  <a:pt x="18" y="0"/>
                </a:cubicBezTo>
                <a:cubicBezTo>
                  <a:pt x="43" y="0"/>
                  <a:pt x="43" y="0"/>
                  <a:pt x="43" y="0"/>
                </a:cubicBezTo>
                <a:cubicBezTo>
                  <a:pt x="43" y="8"/>
                  <a:pt x="49" y="14"/>
                  <a:pt x="57" y="14"/>
                </a:cubicBezTo>
                <a:cubicBezTo>
                  <a:pt x="187" y="14"/>
                  <a:pt x="187" y="14"/>
                  <a:pt x="187" y="14"/>
                </a:cubicBezTo>
                <a:cubicBezTo>
                  <a:pt x="195" y="14"/>
                  <a:pt x="201" y="8"/>
                  <a:pt x="201" y="0"/>
                </a:cubicBezTo>
                <a:cubicBezTo>
                  <a:pt x="226" y="0"/>
                  <a:pt x="226" y="0"/>
                  <a:pt x="226" y="0"/>
                </a:cubicBezTo>
                <a:cubicBezTo>
                  <a:pt x="236" y="0"/>
                  <a:pt x="244" y="8"/>
                  <a:pt x="244" y="18"/>
                </a:cubicBezTo>
                <a:cubicBezTo>
                  <a:pt x="244" y="269"/>
                  <a:pt x="244" y="269"/>
                  <a:pt x="244" y="26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1" name="Oval 45"/>
          <p:cNvSpPr>
            <a:spLocks noChangeArrowheads="1"/>
          </p:cNvSpPr>
          <p:nvPr/>
        </p:nvSpPr>
        <p:spPr bwMode="auto">
          <a:xfrm>
            <a:off x="3582373" y="6050483"/>
            <a:ext cx="50368" cy="50648"/>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2" name="Freeform 46"/>
          <p:cNvSpPr/>
          <p:nvPr/>
        </p:nvSpPr>
        <p:spPr bwMode="auto">
          <a:xfrm>
            <a:off x="3650154" y="6061739"/>
            <a:ext cx="113795" cy="28763"/>
          </a:xfrm>
          <a:custGeom>
            <a:avLst/>
            <a:gdLst>
              <a:gd name="T0" fmla="*/ 100 w 115"/>
              <a:gd name="T1" fmla="*/ 0 h 29"/>
              <a:gd name="T2" fmla="*/ 14 w 115"/>
              <a:gd name="T3" fmla="*/ 0 h 29"/>
              <a:gd name="T4" fmla="*/ 0 w 115"/>
              <a:gd name="T5" fmla="*/ 15 h 29"/>
              <a:gd name="T6" fmla="*/ 14 w 115"/>
              <a:gd name="T7" fmla="*/ 29 h 29"/>
              <a:gd name="T8" fmla="*/ 100 w 115"/>
              <a:gd name="T9" fmla="*/ 29 h 29"/>
              <a:gd name="T10" fmla="*/ 115 w 115"/>
              <a:gd name="T11" fmla="*/ 15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7"/>
                  <a:pt x="0" y="15"/>
                </a:cubicBezTo>
                <a:cubicBezTo>
                  <a:pt x="0" y="23"/>
                  <a:pt x="6" y="29"/>
                  <a:pt x="14" y="29"/>
                </a:cubicBezTo>
                <a:cubicBezTo>
                  <a:pt x="100" y="29"/>
                  <a:pt x="100" y="29"/>
                  <a:pt x="100" y="29"/>
                </a:cubicBezTo>
                <a:cubicBezTo>
                  <a:pt x="108" y="29"/>
                  <a:pt x="115" y="23"/>
                  <a:pt x="115" y="15"/>
                </a:cubicBezTo>
                <a:cubicBezTo>
                  <a:pt x="115" y="7"/>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3" name="Oval 47"/>
          <p:cNvSpPr>
            <a:spLocks noChangeArrowheads="1"/>
          </p:cNvSpPr>
          <p:nvPr/>
        </p:nvSpPr>
        <p:spPr bwMode="auto">
          <a:xfrm>
            <a:off x="3582373" y="6121767"/>
            <a:ext cx="50368" cy="50023"/>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4" name="Freeform 48"/>
          <p:cNvSpPr/>
          <p:nvPr/>
        </p:nvSpPr>
        <p:spPr bwMode="auto">
          <a:xfrm>
            <a:off x="3650154" y="6133023"/>
            <a:ext cx="113795" cy="28763"/>
          </a:xfrm>
          <a:custGeom>
            <a:avLst/>
            <a:gdLst>
              <a:gd name="T0" fmla="*/ 100 w 115"/>
              <a:gd name="T1" fmla="*/ 0 h 29"/>
              <a:gd name="T2" fmla="*/ 14 w 115"/>
              <a:gd name="T3" fmla="*/ 0 h 29"/>
              <a:gd name="T4" fmla="*/ 0 w 115"/>
              <a:gd name="T5" fmla="*/ 14 h 29"/>
              <a:gd name="T6" fmla="*/ 14 w 115"/>
              <a:gd name="T7" fmla="*/ 29 h 29"/>
              <a:gd name="T8" fmla="*/ 100 w 115"/>
              <a:gd name="T9" fmla="*/ 29 h 29"/>
              <a:gd name="T10" fmla="*/ 115 w 115"/>
              <a:gd name="T11" fmla="*/ 14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6"/>
                  <a:pt x="0" y="14"/>
                </a:cubicBezTo>
                <a:cubicBezTo>
                  <a:pt x="0" y="22"/>
                  <a:pt x="6" y="29"/>
                  <a:pt x="14" y="29"/>
                </a:cubicBezTo>
                <a:cubicBezTo>
                  <a:pt x="100" y="29"/>
                  <a:pt x="100" y="29"/>
                  <a:pt x="100" y="29"/>
                </a:cubicBezTo>
                <a:cubicBezTo>
                  <a:pt x="108" y="29"/>
                  <a:pt x="115" y="22"/>
                  <a:pt x="115" y="14"/>
                </a:cubicBezTo>
                <a:cubicBezTo>
                  <a:pt x="115" y="6"/>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5" name="Oval 49"/>
          <p:cNvSpPr>
            <a:spLocks noChangeArrowheads="1"/>
          </p:cNvSpPr>
          <p:nvPr/>
        </p:nvSpPr>
        <p:spPr bwMode="auto">
          <a:xfrm>
            <a:off x="3582373" y="6198677"/>
            <a:ext cx="50368" cy="49398"/>
          </a:xfrm>
          <a:prstGeom prst="ellipse">
            <a:avLst/>
          </a:pr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6" name="Freeform 50"/>
          <p:cNvSpPr/>
          <p:nvPr/>
        </p:nvSpPr>
        <p:spPr bwMode="auto">
          <a:xfrm>
            <a:off x="3650154" y="6208057"/>
            <a:ext cx="113795" cy="29389"/>
          </a:xfrm>
          <a:custGeom>
            <a:avLst/>
            <a:gdLst>
              <a:gd name="T0" fmla="*/ 100 w 115"/>
              <a:gd name="T1" fmla="*/ 0 h 29"/>
              <a:gd name="T2" fmla="*/ 14 w 115"/>
              <a:gd name="T3" fmla="*/ 0 h 29"/>
              <a:gd name="T4" fmla="*/ 0 w 115"/>
              <a:gd name="T5" fmla="*/ 15 h 29"/>
              <a:gd name="T6" fmla="*/ 14 w 115"/>
              <a:gd name="T7" fmla="*/ 29 h 29"/>
              <a:gd name="T8" fmla="*/ 100 w 115"/>
              <a:gd name="T9" fmla="*/ 29 h 29"/>
              <a:gd name="T10" fmla="*/ 115 w 115"/>
              <a:gd name="T11" fmla="*/ 15 h 29"/>
              <a:gd name="T12" fmla="*/ 100 w 115"/>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15" h="29">
                <a:moveTo>
                  <a:pt x="100" y="0"/>
                </a:moveTo>
                <a:cubicBezTo>
                  <a:pt x="14" y="0"/>
                  <a:pt x="14" y="0"/>
                  <a:pt x="14" y="0"/>
                </a:cubicBezTo>
                <a:cubicBezTo>
                  <a:pt x="6" y="0"/>
                  <a:pt x="0" y="7"/>
                  <a:pt x="0" y="15"/>
                </a:cubicBezTo>
                <a:cubicBezTo>
                  <a:pt x="0" y="23"/>
                  <a:pt x="6" y="29"/>
                  <a:pt x="14" y="29"/>
                </a:cubicBezTo>
                <a:cubicBezTo>
                  <a:pt x="100" y="29"/>
                  <a:pt x="100" y="29"/>
                  <a:pt x="100" y="29"/>
                </a:cubicBezTo>
                <a:cubicBezTo>
                  <a:pt x="108" y="29"/>
                  <a:pt x="115" y="23"/>
                  <a:pt x="115" y="15"/>
                </a:cubicBezTo>
                <a:cubicBezTo>
                  <a:pt x="115" y="7"/>
                  <a:pt x="108" y="0"/>
                  <a:pt x="100" y="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7" name="Freeform 51"/>
          <p:cNvSpPr/>
          <p:nvPr/>
        </p:nvSpPr>
        <p:spPr bwMode="auto">
          <a:xfrm>
            <a:off x="3594189" y="5954189"/>
            <a:ext cx="161055" cy="73784"/>
          </a:xfrm>
          <a:custGeom>
            <a:avLst/>
            <a:gdLst>
              <a:gd name="T0" fmla="*/ 163 w 163"/>
              <a:gd name="T1" fmla="*/ 54 h 74"/>
              <a:gd name="T2" fmla="*/ 144 w 163"/>
              <a:gd name="T3" fmla="*/ 74 h 74"/>
              <a:gd name="T4" fmla="*/ 20 w 163"/>
              <a:gd name="T5" fmla="*/ 74 h 74"/>
              <a:gd name="T6" fmla="*/ 0 w 163"/>
              <a:gd name="T7" fmla="*/ 54 h 74"/>
              <a:gd name="T8" fmla="*/ 0 w 163"/>
              <a:gd name="T9" fmla="*/ 20 h 74"/>
              <a:gd name="T10" fmla="*/ 20 w 163"/>
              <a:gd name="T11" fmla="*/ 0 h 74"/>
              <a:gd name="T12" fmla="*/ 144 w 163"/>
              <a:gd name="T13" fmla="*/ 0 h 74"/>
              <a:gd name="T14" fmla="*/ 163 w 163"/>
              <a:gd name="T15" fmla="*/ 20 h 74"/>
              <a:gd name="T16" fmla="*/ 163 w 163"/>
              <a:gd name="T17" fmla="*/ 5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74">
                <a:moveTo>
                  <a:pt x="163" y="54"/>
                </a:moveTo>
                <a:cubicBezTo>
                  <a:pt x="163" y="65"/>
                  <a:pt x="155" y="74"/>
                  <a:pt x="144" y="74"/>
                </a:cubicBezTo>
                <a:cubicBezTo>
                  <a:pt x="20" y="74"/>
                  <a:pt x="20" y="74"/>
                  <a:pt x="20" y="74"/>
                </a:cubicBezTo>
                <a:cubicBezTo>
                  <a:pt x="9" y="74"/>
                  <a:pt x="0" y="65"/>
                  <a:pt x="0" y="54"/>
                </a:cubicBezTo>
                <a:cubicBezTo>
                  <a:pt x="0" y="20"/>
                  <a:pt x="0" y="20"/>
                  <a:pt x="0" y="20"/>
                </a:cubicBezTo>
                <a:cubicBezTo>
                  <a:pt x="0" y="9"/>
                  <a:pt x="9" y="0"/>
                  <a:pt x="20" y="0"/>
                </a:cubicBezTo>
                <a:cubicBezTo>
                  <a:pt x="144" y="0"/>
                  <a:pt x="144" y="0"/>
                  <a:pt x="144" y="0"/>
                </a:cubicBezTo>
                <a:cubicBezTo>
                  <a:pt x="155" y="0"/>
                  <a:pt x="163" y="9"/>
                  <a:pt x="163" y="20"/>
                </a:cubicBezTo>
                <a:lnTo>
                  <a:pt x="163" y="54"/>
                </a:ln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8" name="Oval 52"/>
          <p:cNvSpPr>
            <a:spLocks noChangeArrowheads="1"/>
          </p:cNvSpPr>
          <p:nvPr/>
        </p:nvSpPr>
        <p:spPr bwMode="auto">
          <a:xfrm>
            <a:off x="851767" y="3270334"/>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79" name="Freeform 53"/>
          <p:cNvSpPr/>
          <p:nvPr/>
        </p:nvSpPr>
        <p:spPr bwMode="auto">
          <a:xfrm>
            <a:off x="1025258" y="3386638"/>
            <a:ext cx="468862" cy="485225"/>
          </a:xfrm>
          <a:custGeom>
            <a:avLst/>
            <a:gdLst>
              <a:gd name="T0" fmla="*/ 0 w 475"/>
              <a:gd name="T1" fmla="*/ 199 h 489"/>
              <a:gd name="T2" fmla="*/ 96 w 475"/>
              <a:gd name="T3" fmla="*/ 261 h 489"/>
              <a:gd name="T4" fmla="*/ 126 w 475"/>
              <a:gd name="T5" fmla="*/ 299 h 489"/>
              <a:gd name="T6" fmla="*/ 136 w 475"/>
              <a:gd name="T7" fmla="*/ 391 h 489"/>
              <a:gd name="T8" fmla="*/ 123 w 475"/>
              <a:gd name="T9" fmla="*/ 399 h 489"/>
              <a:gd name="T10" fmla="*/ 264 w 475"/>
              <a:gd name="T11" fmla="*/ 489 h 489"/>
              <a:gd name="T12" fmla="*/ 399 w 475"/>
              <a:gd name="T13" fmla="*/ 378 h 489"/>
              <a:gd name="T14" fmla="*/ 452 w 475"/>
              <a:gd name="T15" fmla="*/ 157 h 489"/>
              <a:gd name="T16" fmla="*/ 241 w 475"/>
              <a:gd name="T17" fmla="*/ 0 h 489"/>
              <a:gd name="T18" fmla="*/ 225 w 475"/>
              <a:gd name="T19" fmla="*/ 99 h 489"/>
              <a:gd name="T20" fmla="*/ 215 w 475"/>
              <a:gd name="T21" fmla="*/ 95 h 489"/>
              <a:gd name="T22" fmla="*/ 51 w 475"/>
              <a:gd name="T23" fmla="*/ 2 h 489"/>
              <a:gd name="T24" fmla="*/ 0 w 475"/>
              <a:gd name="T25" fmla="*/ 19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489">
                <a:moveTo>
                  <a:pt x="0" y="199"/>
                </a:moveTo>
                <a:cubicBezTo>
                  <a:pt x="96" y="261"/>
                  <a:pt x="96" y="261"/>
                  <a:pt x="96" y="261"/>
                </a:cubicBezTo>
                <a:cubicBezTo>
                  <a:pt x="126" y="299"/>
                  <a:pt x="126" y="299"/>
                  <a:pt x="126" y="299"/>
                </a:cubicBezTo>
                <a:cubicBezTo>
                  <a:pt x="136" y="391"/>
                  <a:pt x="136" y="391"/>
                  <a:pt x="136" y="391"/>
                </a:cubicBezTo>
                <a:cubicBezTo>
                  <a:pt x="123" y="399"/>
                  <a:pt x="123" y="399"/>
                  <a:pt x="123" y="399"/>
                </a:cubicBezTo>
                <a:cubicBezTo>
                  <a:pt x="264" y="489"/>
                  <a:pt x="264" y="489"/>
                  <a:pt x="264" y="489"/>
                </a:cubicBezTo>
                <a:cubicBezTo>
                  <a:pt x="264" y="489"/>
                  <a:pt x="338" y="464"/>
                  <a:pt x="399" y="378"/>
                </a:cubicBezTo>
                <a:cubicBezTo>
                  <a:pt x="475" y="272"/>
                  <a:pt x="452" y="157"/>
                  <a:pt x="452" y="157"/>
                </a:cubicBezTo>
                <a:cubicBezTo>
                  <a:pt x="241" y="0"/>
                  <a:pt x="241" y="0"/>
                  <a:pt x="241" y="0"/>
                </a:cubicBezTo>
                <a:cubicBezTo>
                  <a:pt x="225" y="99"/>
                  <a:pt x="225" y="99"/>
                  <a:pt x="225" y="99"/>
                </a:cubicBezTo>
                <a:cubicBezTo>
                  <a:pt x="215" y="95"/>
                  <a:pt x="215" y="95"/>
                  <a:pt x="215" y="95"/>
                </a:cubicBezTo>
                <a:cubicBezTo>
                  <a:pt x="51" y="2"/>
                  <a:pt x="51" y="2"/>
                  <a:pt x="51" y="2"/>
                </a:cubicBezTo>
                <a:lnTo>
                  <a:pt x="0" y="199"/>
                </a:ln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0" name="Freeform 54"/>
          <p:cNvSpPr/>
          <p:nvPr/>
        </p:nvSpPr>
        <p:spPr bwMode="auto">
          <a:xfrm>
            <a:off x="1079358" y="3482932"/>
            <a:ext cx="167895" cy="299514"/>
          </a:xfrm>
          <a:custGeom>
            <a:avLst/>
            <a:gdLst>
              <a:gd name="T0" fmla="*/ 115 w 170"/>
              <a:gd name="T1" fmla="*/ 37 h 302"/>
              <a:gd name="T2" fmla="*/ 86 w 170"/>
              <a:gd name="T3" fmla="*/ 145 h 302"/>
              <a:gd name="T4" fmla="*/ 85 w 170"/>
              <a:gd name="T5" fmla="*/ 157 h 302"/>
              <a:gd name="T6" fmla="*/ 84 w 170"/>
              <a:gd name="T7" fmla="*/ 145 h 302"/>
              <a:gd name="T8" fmla="*/ 55 w 170"/>
              <a:gd name="T9" fmla="*/ 37 h 302"/>
              <a:gd name="T10" fmla="*/ 0 w 170"/>
              <a:gd name="T11" fmla="*/ 2 h 302"/>
              <a:gd name="T12" fmla="*/ 2 w 170"/>
              <a:gd name="T13" fmla="*/ 18 h 302"/>
              <a:gd name="T14" fmla="*/ 41 w 170"/>
              <a:gd name="T15" fmla="*/ 44 h 302"/>
              <a:gd name="T16" fmla="*/ 68 w 170"/>
              <a:gd name="T17" fmla="*/ 147 h 302"/>
              <a:gd name="T18" fmla="*/ 68 w 170"/>
              <a:gd name="T19" fmla="*/ 302 h 302"/>
              <a:gd name="T20" fmla="*/ 102 w 170"/>
              <a:gd name="T21" fmla="*/ 302 h 302"/>
              <a:gd name="T22" fmla="*/ 102 w 170"/>
              <a:gd name="T23" fmla="*/ 147 h 302"/>
              <a:gd name="T24" fmla="*/ 129 w 170"/>
              <a:gd name="T25" fmla="*/ 44 h 302"/>
              <a:gd name="T26" fmla="*/ 168 w 170"/>
              <a:gd name="T27" fmla="*/ 18 h 302"/>
              <a:gd name="T28" fmla="*/ 170 w 170"/>
              <a:gd name="T29" fmla="*/ 2 h 302"/>
              <a:gd name="T30" fmla="*/ 115 w 170"/>
              <a:gd name="T31" fmla="*/ 3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302">
                <a:moveTo>
                  <a:pt x="115" y="37"/>
                </a:moveTo>
                <a:cubicBezTo>
                  <a:pt x="95" y="75"/>
                  <a:pt x="87" y="129"/>
                  <a:pt x="86" y="145"/>
                </a:cubicBezTo>
                <a:cubicBezTo>
                  <a:pt x="85" y="148"/>
                  <a:pt x="85" y="152"/>
                  <a:pt x="85" y="157"/>
                </a:cubicBezTo>
                <a:cubicBezTo>
                  <a:pt x="85" y="152"/>
                  <a:pt x="85" y="148"/>
                  <a:pt x="84" y="145"/>
                </a:cubicBezTo>
                <a:cubicBezTo>
                  <a:pt x="83" y="129"/>
                  <a:pt x="75" y="75"/>
                  <a:pt x="55" y="37"/>
                </a:cubicBezTo>
                <a:cubicBezTo>
                  <a:pt x="35" y="0"/>
                  <a:pt x="2" y="2"/>
                  <a:pt x="0" y="2"/>
                </a:cubicBezTo>
                <a:cubicBezTo>
                  <a:pt x="2" y="18"/>
                  <a:pt x="2" y="18"/>
                  <a:pt x="2" y="18"/>
                </a:cubicBezTo>
                <a:cubicBezTo>
                  <a:pt x="2" y="18"/>
                  <a:pt x="25" y="17"/>
                  <a:pt x="41" y="44"/>
                </a:cubicBezTo>
                <a:cubicBezTo>
                  <a:pt x="56" y="73"/>
                  <a:pt x="65" y="116"/>
                  <a:pt x="68" y="147"/>
                </a:cubicBezTo>
                <a:cubicBezTo>
                  <a:pt x="71" y="171"/>
                  <a:pt x="68" y="300"/>
                  <a:pt x="68" y="302"/>
                </a:cubicBezTo>
                <a:cubicBezTo>
                  <a:pt x="102" y="302"/>
                  <a:pt x="102" y="302"/>
                  <a:pt x="102" y="302"/>
                </a:cubicBezTo>
                <a:cubicBezTo>
                  <a:pt x="102" y="300"/>
                  <a:pt x="99" y="171"/>
                  <a:pt x="102" y="147"/>
                </a:cubicBezTo>
                <a:cubicBezTo>
                  <a:pt x="105" y="116"/>
                  <a:pt x="114" y="73"/>
                  <a:pt x="129" y="44"/>
                </a:cubicBezTo>
                <a:cubicBezTo>
                  <a:pt x="145" y="17"/>
                  <a:pt x="168" y="18"/>
                  <a:pt x="168" y="18"/>
                </a:cubicBezTo>
                <a:cubicBezTo>
                  <a:pt x="170" y="2"/>
                  <a:pt x="170" y="2"/>
                  <a:pt x="170" y="2"/>
                </a:cubicBezTo>
                <a:cubicBezTo>
                  <a:pt x="168" y="2"/>
                  <a:pt x="135" y="0"/>
                  <a:pt x="115" y="37"/>
                </a:cubicBezTo>
                <a:close/>
              </a:path>
            </a:pathLst>
          </a:cu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1" name="Freeform 55"/>
          <p:cNvSpPr/>
          <p:nvPr/>
        </p:nvSpPr>
        <p:spPr bwMode="auto">
          <a:xfrm>
            <a:off x="958099" y="3368504"/>
            <a:ext cx="171626" cy="240111"/>
          </a:xfrm>
          <a:custGeom>
            <a:avLst/>
            <a:gdLst>
              <a:gd name="T0" fmla="*/ 155 w 174"/>
              <a:gd name="T1" fmla="*/ 44 h 242"/>
              <a:gd name="T2" fmla="*/ 78 w 174"/>
              <a:gd name="T3" fmla="*/ 31 h 242"/>
              <a:gd name="T4" fmla="*/ 41 w 174"/>
              <a:gd name="T5" fmla="*/ 195 h 242"/>
              <a:gd name="T6" fmla="*/ 126 w 174"/>
              <a:gd name="T7" fmla="*/ 207 h 242"/>
              <a:gd name="T8" fmla="*/ 142 w 174"/>
              <a:gd name="T9" fmla="*/ 154 h 242"/>
              <a:gd name="T10" fmla="*/ 149 w 174"/>
              <a:gd name="T11" fmla="*/ 104 h 242"/>
              <a:gd name="T12" fmla="*/ 155 w 174"/>
              <a:gd name="T13" fmla="*/ 44 h 242"/>
            </a:gdLst>
            <a:ahLst/>
            <a:cxnLst>
              <a:cxn ang="0">
                <a:pos x="T0" y="T1"/>
              </a:cxn>
              <a:cxn ang="0">
                <a:pos x="T2" y="T3"/>
              </a:cxn>
              <a:cxn ang="0">
                <a:pos x="T4" y="T5"/>
              </a:cxn>
              <a:cxn ang="0">
                <a:pos x="T6" y="T7"/>
              </a:cxn>
              <a:cxn ang="0">
                <a:pos x="T8" y="T9"/>
              </a:cxn>
              <a:cxn ang="0">
                <a:pos x="T10" y="T11"/>
              </a:cxn>
              <a:cxn ang="0">
                <a:pos x="T12" y="T13"/>
              </a:cxn>
            </a:cxnLst>
            <a:rect l="0" t="0" r="r" b="b"/>
            <a:pathLst>
              <a:path w="174" h="242">
                <a:moveTo>
                  <a:pt x="155" y="44"/>
                </a:moveTo>
                <a:cubicBezTo>
                  <a:pt x="145" y="30"/>
                  <a:pt x="117" y="0"/>
                  <a:pt x="78" y="31"/>
                </a:cubicBezTo>
                <a:cubicBezTo>
                  <a:pt x="38" y="63"/>
                  <a:pt x="0" y="149"/>
                  <a:pt x="41" y="195"/>
                </a:cubicBezTo>
                <a:cubicBezTo>
                  <a:pt x="82" y="242"/>
                  <a:pt x="115" y="216"/>
                  <a:pt x="126" y="207"/>
                </a:cubicBezTo>
                <a:cubicBezTo>
                  <a:pt x="138" y="198"/>
                  <a:pt x="158" y="179"/>
                  <a:pt x="142" y="154"/>
                </a:cubicBezTo>
                <a:cubicBezTo>
                  <a:pt x="127" y="129"/>
                  <a:pt x="145" y="109"/>
                  <a:pt x="149" y="104"/>
                </a:cubicBezTo>
                <a:cubicBezTo>
                  <a:pt x="153" y="98"/>
                  <a:pt x="174" y="70"/>
                  <a:pt x="155" y="44"/>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2" name="Freeform 56"/>
          <p:cNvSpPr/>
          <p:nvPr/>
        </p:nvSpPr>
        <p:spPr bwMode="auto">
          <a:xfrm>
            <a:off x="1196884" y="3368504"/>
            <a:ext cx="171626" cy="240111"/>
          </a:xfrm>
          <a:custGeom>
            <a:avLst/>
            <a:gdLst>
              <a:gd name="T0" fmla="*/ 19 w 174"/>
              <a:gd name="T1" fmla="*/ 44 h 242"/>
              <a:gd name="T2" fmla="*/ 96 w 174"/>
              <a:gd name="T3" fmla="*/ 31 h 242"/>
              <a:gd name="T4" fmla="*/ 133 w 174"/>
              <a:gd name="T5" fmla="*/ 195 h 242"/>
              <a:gd name="T6" fmla="*/ 48 w 174"/>
              <a:gd name="T7" fmla="*/ 207 h 242"/>
              <a:gd name="T8" fmla="*/ 32 w 174"/>
              <a:gd name="T9" fmla="*/ 154 h 242"/>
              <a:gd name="T10" fmla="*/ 25 w 174"/>
              <a:gd name="T11" fmla="*/ 104 h 242"/>
              <a:gd name="T12" fmla="*/ 19 w 174"/>
              <a:gd name="T13" fmla="*/ 44 h 242"/>
            </a:gdLst>
            <a:ahLst/>
            <a:cxnLst>
              <a:cxn ang="0">
                <a:pos x="T0" y="T1"/>
              </a:cxn>
              <a:cxn ang="0">
                <a:pos x="T2" y="T3"/>
              </a:cxn>
              <a:cxn ang="0">
                <a:pos x="T4" y="T5"/>
              </a:cxn>
              <a:cxn ang="0">
                <a:pos x="T6" y="T7"/>
              </a:cxn>
              <a:cxn ang="0">
                <a:pos x="T8" y="T9"/>
              </a:cxn>
              <a:cxn ang="0">
                <a:pos x="T10" y="T11"/>
              </a:cxn>
              <a:cxn ang="0">
                <a:pos x="T12" y="T13"/>
              </a:cxn>
            </a:cxnLst>
            <a:rect l="0" t="0" r="r" b="b"/>
            <a:pathLst>
              <a:path w="174" h="242">
                <a:moveTo>
                  <a:pt x="19" y="44"/>
                </a:moveTo>
                <a:cubicBezTo>
                  <a:pt x="29" y="30"/>
                  <a:pt x="57" y="0"/>
                  <a:pt x="96" y="31"/>
                </a:cubicBezTo>
                <a:cubicBezTo>
                  <a:pt x="136" y="63"/>
                  <a:pt x="174" y="149"/>
                  <a:pt x="133" y="195"/>
                </a:cubicBezTo>
                <a:cubicBezTo>
                  <a:pt x="92" y="242"/>
                  <a:pt x="59" y="216"/>
                  <a:pt x="48" y="207"/>
                </a:cubicBezTo>
                <a:cubicBezTo>
                  <a:pt x="36" y="198"/>
                  <a:pt x="16" y="179"/>
                  <a:pt x="32" y="154"/>
                </a:cubicBezTo>
                <a:cubicBezTo>
                  <a:pt x="47" y="129"/>
                  <a:pt x="29" y="109"/>
                  <a:pt x="25" y="104"/>
                </a:cubicBezTo>
                <a:cubicBezTo>
                  <a:pt x="21" y="98"/>
                  <a:pt x="0" y="70"/>
                  <a:pt x="19" y="44"/>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3" name="Oval 57"/>
          <p:cNvSpPr>
            <a:spLocks noChangeArrowheads="1"/>
          </p:cNvSpPr>
          <p:nvPr/>
        </p:nvSpPr>
        <p:spPr bwMode="auto">
          <a:xfrm>
            <a:off x="1111071" y="3622997"/>
            <a:ext cx="103846" cy="83164"/>
          </a:xfrm>
          <a:prstGeom prst="ellipse">
            <a:avLst/>
          </a:pr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4" name="Oval 58"/>
          <p:cNvSpPr>
            <a:spLocks noChangeArrowheads="1"/>
          </p:cNvSpPr>
          <p:nvPr/>
        </p:nvSpPr>
        <p:spPr bwMode="auto">
          <a:xfrm>
            <a:off x="2534954" y="3270334"/>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5" name="Freeform 59"/>
          <p:cNvSpPr/>
          <p:nvPr/>
        </p:nvSpPr>
        <p:spPr bwMode="auto">
          <a:xfrm>
            <a:off x="2658698" y="3454168"/>
            <a:ext cx="499954" cy="443330"/>
          </a:xfrm>
          <a:custGeom>
            <a:avLst/>
            <a:gdLst>
              <a:gd name="T0" fmla="*/ 262 w 507"/>
              <a:gd name="T1" fmla="*/ 2 h 447"/>
              <a:gd name="T2" fmla="*/ 257 w 507"/>
              <a:gd name="T3" fmla="*/ 8 h 447"/>
              <a:gd name="T4" fmla="*/ 257 w 507"/>
              <a:gd name="T5" fmla="*/ 4 h 447"/>
              <a:gd name="T6" fmla="*/ 230 w 507"/>
              <a:gd name="T7" fmla="*/ 37 h 447"/>
              <a:gd name="T8" fmla="*/ 204 w 507"/>
              <a:gd name="T9" fmla="*/ 79 h 447"/>
              <a:gd name="T10" fmla="*/ 166 w 507"/>
              <a:gd name="T11" fmla="*/ 121 h 447"/>
              <a:gd name="T12" fmla="*/ 82 w 507"/>
              <a:gd name="T13" fmla="*/ 196 h 447"/>
              <a:gd name="T14" fmla="*/ 0 w 507"/>
              <a:gd name="T15" fmla="*/ 262 h 447"/>
              <a:gd name="T16" fmla="*/ 204 w 507"/>
              <a:gd name="T17" fmla="*/ 447 h 447"/>
              <a:gd name="T18" fmla="*/ 507 w 507"/>
              <a:gd name="T19" fmla="*/ 137 h 447"/>
              <a:gd name="T20" fmla="*/ 262 w 507"/>
              <a:gd name="T21" fmla="*/ 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 h="447">
                <a:moveTo>
                  <a:pt x="262" y="2"/>
                </a:moveTo>
                <a:cubicBezTo>
                  <a:pt x="259" y="0"/>
                  <a:pt x="257" y="9"/>
                  <a:pt x="257" y="8"/>
                </a:cubicBezTo>
                <a:cubicBezTo>
                  <a:pt x="257" y="9"/>
                  <a:pt x="257" y="3"/>
                  <a:pt x="257" y="4"/>
                </a:cubicBezTo>
                <a:cubicBezTo>
                  <a:pt x="251" y="18"/>
                  <a:pt x="237" y="24"/>
                  <a:pt x="230" y="37"/>
                </a:cubicBezTo>
                <a:cubicBezTo>
                  <a:pt x="222" y="51"/>
                  <a:pt x="215" y="67"/>
                  <a:pt x="204" y="79"/>
                </a:cubicBezTo>
                <a:cubicBezTo>
                  <a:pt x="191" y="93"/>
                  <a:pt x="179" y="108"/>
                  <a:pt x="166" y="121"/>
                </a:cubicBezTo>
                <a:cubicBezTo>
                  <a:pt x="141" y="149"/>
                  <a:pt x="110" y="170"/>
                  <a:pt x="82" y="196"/>
                </a:cubicBezTo>
                <a:cubicBezTo>
                  <a:pt x="56" y="220"/>
                  <a:pt x="29" y="242"/>
                  <a:pt x="0" y="262"/>
                </a:cubicBezTo>
                <a:cubicBezTo>
                  <a:pt x="22" y="283"/>
                  <a:pt x="179" y="427"/>
                  <a:pt x="204" y="447"/>
                </a:cubicBezTo>
                <a:cubicBezTo>
                  <a:pt x="370" y="440"/>
                  <a:pt x="504" y="305"/>
                  <a:pt x="507" y="137"/>
                </a:cubicBezTo>
                <a:cubicBezTo>
                  <a:pt x="474" y="118"/>
                  <a:pt x="311" y="29"/>
                  <a:pt x="262" y="2"/>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186" name="Freeform 60"/>
          <p:cNvSpPr/>
          <p:nvPr/>
        </p:nvSpPr>
        <p:spPr bwMode="auto">
          <a:xfrm>
            <a:off x="2659320" y="3454795"/>
            <a:ext cx="374965" cy="258245"/>
          </a:xfrm>
          <a:custGeom>
            <a:avLst/>
            <a:gdLst>
              <a:gd name="T0" fmla="*/ 358 w 380"/>
              <a:gd name="T1" fmla="*/ 233 h 260"/>
              <a:gd name="T2" fmla="*/ 358 w 380"/>
              <a:gd name="T3" fmla="*/ 231 h 260"/>
              <a:gd name="T4" fmla="*/ 358 w 380"/>
              <a:gd name="T5" fmla="*/ 80 h 260"/>
              <a:gd name="T6" fmla="*/ 338 w 380"/>
              <a:gd name="T7" fmla="*/ 58 h 260"/>
              <a:gd name="T8" fmla="*/ 272 w 380"/>
              <a:gd name="T9" fmla="*/ 58 h 260"/>
              <a:gd name="T10" fmla="*/ 272 w 380"/>
              <a:gd name="T11" fmla="*/ 20 h 260"/>
              <a:gd name="T12" fmla="*/ 252 w 380"/>
              <a:gd name="T13" fmla="*/ 0 h 260"/>
              <a:gd name="T14" fmla="*/ 129 w 380"/>
              <a:gd name="T15" fmla="*/ 0 h 260"/>
              <a:gd name="T16" fmla="*/ 109 w 380"/>
              <a:gd name="T17" fmla="*/ 20 h 260"/>
              <a:gd name="T18" fmla="*/ 109 w 380"/>
              <a:gd name="T19" fmla="*/ 58 h 260"/>
              <a:gd name="T20" fmla="*/ 41 w 380"/>
              <a:gd name="T21" fmla="*/ 58 h 260"/>
              <a:gd name="T22" fmla="*/ 21 w 380"/>
              <a:gd name="T23" fmla="*/ 80 h 260"/>
              <a:gd name="T24" fmla="*/ 21 w 380"/>
              <a:gd name="T25" fmla="*/ 231 h 260"/>
              <a:gd name="T26" fmla="*/ 21 w 380"/>
              <a:gd name="T27" fmla="*/ 233 h 260"/>
              <a:gd name="T28" fmla="*/ 0 w 380"/>
              <a:gd name="T29" fmla="*/ 233 h 260"/>
              <a:gd name="T30" fmla="*/ 0 w 380"/>
              <a:gd name="T31" fmla="*/ 260 h 260"/>
              <a:gd name="T32" fmla="*/ 380 w 380"/>
              <a:gd name="T33" fmla="*/ 260 h 260"/>
              <a:gd name="T34" fmla="*/ 380 w 380"/>
              <a:gd name="T35" fmla="*/ 233 h 260"/>
              <a:gd name="T36" fmla="*/ 358 w 380"/>
              <a:gd name="T37" fmla="*/ 23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260">
                <a:moveTo>
                  <a:pt x="358" y="233"/>
                </a:moveTo>
                <a:cubicBezTo>
                  <a:pt x="358" y="232"/>
                  <a:pt x="358" y="232"/>
                  <a:pt x="358" y="231"/>
                </a:cubicBezTo>
                <a:cubicBezTo>
                  <a:pt x="358" y="80"/>
                  <a:pt x="358" y="80"/>
                  <a:pt x="358" y="80"/>
                </a:cubicBezTo>
                <a:cubicBezTo>
                  <a:pt x="358" y="68"/>
                  <a:pt x="349" y="58"/>
                  <a:pt x="338" y="58"/>
                </a:cubicBezTo>
                <a:cubicBezTo>
                  <a:pt x="272" y="58"/>
                  <a:pt x="272" y="58"/>
                  <a:pt x="272" y="58"/>
                </a:cubicBezTo>
                <a:cubicBezTo>
                  <a:pt x="272" y="20"/>
                  <a:pt x="272" y="20"/>
                  <a:pt x="272" y="20"/>
                </a:cubicBezTo>
                <a:cubicBezTo>
                  <a:pt x="272" y="9"/>
                  <a:pt x="263" y="0"/>
                  <a:pt x="252" y="0"/>
                </a:cubicBezTo>
                <a:cubicBezTo>
                  <a:pt x="129" y="0"/>
                  <a:pt x="129" y="0"/>
                  <a:pt x="129" y="0"/>
                </a:cubicBezTo>
                <a:cubicBezTo>
                  <a:pt x="118" y="0"/>
                  <a:pt x="109" y="9"/>
                  <a:pt x="109" y="20"/>
                </a:cubicBezTo>
                <a:cubicBezTo>
                  <a:pt x="109" y="58"/>
                  <a:pt x="109" y="58"/>
                  <a:pt x="109" y="58"/>
                </a:cubicBezTo>
                <a:cubicBezTo>
                  <a:pt x="41" y="58"/>
                  <a:pt x="41" y="58"/>
                  <a:pt x="41" y="58"/>
                </a:cubicBezTo>
                <a:cubicBezTo>
                  <a:pt x="30" y="58"/>
                  <a:pt x="21" y="68"/>
                  <a:pt x="21" y="80"/>
                </a:cubicBezTo>
                <a:cubicBezTo>
                  <a:pt x="21" y="231"/>
                  <a:pt x="21" y="231"/>
                  <a:pt x="21" y="231"/>
                </a:cubicBezTo>
                <a:cubicBezTo>
                  <a:pt x="21" y="232"/>
                  <a:pt x="21" y="232"/>
                  <a:pt x="21" y="233"/>
                </a:cubicBezTo>
                <a:cubicBezTo>
                  <a:pt x="0" y="233"/>
                  <a:pt x="0" y="233"/>
                  <a:pt x="0" y="233"/>
                </a:cubicBezTo>
                <a:cubicBezTo>
                  <a:pt x="0" y="260"/>
                  <a:pt x="0" y="260"/>
                  <a:pt x="0" y="260"/>
                </a:cubicBezTo>
                <a:cubicBezTo>
                  <a:pt x="380" y="260"/>
                  <a:pt x="380" y="260"/>
                  <a:pt x="380" y="260"/>
                </a:cubicBezTo>
                <a:cubicBezTo>
                  <a:pt x="380" y="233"/>
                  <a:pt x="380" y="233"/>
                  <a:pt x="380" y="233"/>
                </a:cubicBezTo>
                <a:lnTo>
                  <a:pt x="358" y="233"/>
                </a:lnTo>
                <a:close/>
              </a:path>
            </a:pathLst>
          </a:custGeom>
          <a:solidFill>
            <a:srgbClr val="B1B1B1"/>
          </a:solidFill>
          <a:ln w="11113" cap="flat">
            <a:solidFill>
              <a:srgbClr val="B1B1B1"/>
            </a:solidFill>
            <a:prstDash val="solid"/>
            <a:miter lim="800000"/>
          </a:ln>
        </p:spPr>
        <p:txBody>
          <a:bodyPr vert="horz" wrap="square" lIns="68580" tIns="34290" rIns="68580" bIns="34290" numCol="1" anchor="t" anchorCtr="0" compatLnSpc="1"/>
          <a:lstStyle/>
          <a:p>
            <a:endParaRPr lang="zh-CN" altLang="en-US" sz="1350"/>
          </a:p>
        </p:txBody>
      </p:sp>
      <p:sp>
        <p:nvSpPr>
          <p:cNvPr id="187" name="Rectangle 61"/>
          <p:cNvSpPr>
            <a:spLocks noChangeArrowheads="1"/>
          </p:cNvSpPr>
          <p:nvPr/>
        </p:nvSpPr>
        <p:spPr bwMode="auto">
          <a:xfrm>
            <a:off x="2702848"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88" name="Rectangle 62"/>
          <p:cNvSpPr>
            <a:spLocks noChangeArrowheads="1"/>
          </p:cNvSpPr>
          <p:nvPr/>
        </p:nvSpPr>
        <p:spPr bwMode="auto">
          <a:xfrm>
            <a:off x="2733317"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89" name="Rectangle 63"/>
          <p:cNvSpPr>
            <a:spLocks noChangeArrowheads="1"/>
          </p:cNvSpPr>
          <p:nvPr/>
        </p:nvSpPr>
        <p:spPr bwMode="auto">
          <a:xfrm>
            <a:off x="2702848"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0" name="Rectangle 64"/>
          <p:cNvSpPr>
            <a:spLocks noChangeArrowheads="1"/>
          </p:cNvSpPr>
          <p:nvPr/>
        </p:nvSpPr>
        <p:spPr bwMode="auto">
          <a:xfrm>
            <a:off x="2733317"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1" name="Rectangle 65"/>
          <p:cNvSpPr>
            <a:spLocks noChangeArrowheads="1"/>
          </p:cNvSpPr>
          <p:nvPr/>
        </p:nvSpPr>
        <p:spPr bwMode="auto">
          <a:xfrm>
            <a:off x="2702848"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2" name="Rectangle 66"/>
          <p:cNvSpPr>
            <a:spLocks noChangeArrowheads="1"/>
          </p:cNvSpPr>
          <p:nvPr/>
        </p:nvSpPr>
        <p:spPr bwMode="auto">
          <a:xfrm>
            <a:off x="2733317"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3" name="Rectangle 67"/>
          <p:cNvSpPr>
            <a:spLocks noChangeArrowheads="1"/>
          </p:cNvSpPr>
          <p:nvPr/>
        </p:nvSpPr>
        <p:spPr bwMode="auto">
          <a:xfrm>
            <a:off x="2702848"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4" name="Rectangle 68"/>
          <p:cNvSpPr>
            <a:spLocks noChangeArrowheads="1"/>
          </p:cNvSpPr>
          <p:nvPr/>
        </p:nvSpPr>
        <p:spPr bwMode="auto">
          <a:xfrm>
            <a:off x="2733317"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5" name="Rectangle 69"/>
          <p:cNvSpPr>
            <a:spLocks noChangeArrowheads="1"/>
          </p:cNvSpPr>
          <p:nvPr/>
        </p:nvSpPr>
        <p:spPr bwMode="auto">
          <a:xfrm>
            <a:off x="2702848"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6" name="Rectangle 70"/>
          <p:cNvSpPr>
            <a:spLocks noChangeArrowheads="1"/>
          </p:cNvSpPr>
          <p:nvPr/>
        </p:nvSpPr>
        <p:spPr bwMode="auto">
          <a:xfrm>
            <a:off x="2733317"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7" name="Rectangle 71"/>
          <p:cNvSpPr>
            <a:spLocks noChangeArrowheads="1"/>
          </p:cNvSpPr>
          <p:nvPr/>
        </p:nvSpPr>
        <p:spPr bwMode="auto">
          <a:xfrm>
            <a:off x="2702848"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8" name="Rectangle 72"/>
          <p:cNvSpPr>
            <a:spLocks noChangeArrowheads="1"/>
          </p:cNvSpPr>
          <p:nvPr/>
        </p:nvSpPr>
        <p:spPr bwMode="auto">
          <a:xfrm>
            <a:off x="2733317"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199" name="Rectangle 73"/>
          <p:cNvSpPr>
            <a:spLocks noChangeArrowheads="1"/>
          </p:cNvSpPr>
          <p:nvPr/>
        </p:nvSpPr>
        <p:spPr bwMode="auto">
          <a:xfrm>
            <a:off x="2702848"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0" name="Rectangle 74"/>
          <p:cNvSpPr>
            <a:spLocks noChangeArrowheads="1"/>
          </p:cNvSpPr>
          <p:nvPr/>
        </p:nvSpPr>
        <p:spPr bwMode="auto">
          <a:xfrm>
            <a:off x="2733317"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1" name="Rectangle 75"/>
          <p:cNvSpPr>
            <a:spLocks noChangeArrowheads="1"/>
          </p:cNvSpPr>
          <p:nvPr/>
        </p:nvSpPr>
        <p:spPr bwMode="auto">
          <a:xfrm>
            <a:off x="2702848"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2" name="Rectangle 76"/>
          <p:cNvSpPr>
            <a:spLocks noChangeArrowheads="1"/>
          </p:cNvSpPr>
          <p:nvPr/>
        </p:nvSpPr>
        <p:spPr bwMode="auto">
          <a:xfrm>
            <a:off x="2733317"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3" name="Rectangle 77"/>
          <p:cNvSpPr>
            <a:spLocks noChangeArrowheads="1"/>
          </p:cNvSpPr>
          <p:nvPr/>
        </p:nvSpPr>
        <p:spPr bwMode="auto">
          <a:xfrm>
            <a:off x="2822239"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4" name="Rectangle 78"/>
          <p:cNvSpPr>
            <a:spLocks noChangeArrowheads="1"/>
          </p:cNvSpPr>
          <p:nvPr/>
        </p:nvSpPr>
        <p:spPr bwMode="auto">
          <a:xfrm>
            <a:off x="2852709"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5" name="Rectangle 79"/>
          <p:cNvSpPr>
            <a:spLocks noChangeArrowheads="1"/>
          </p:cNvSpPr>
          <p:nvPr/>
        </p:nvSpPr>
        <p:spPr bwMode="auto">
          <a:xfrm>
            <a:off x="2822239"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6" name="Rectangle 80"/>
          <p:cNvSpPr>
            <a:spLocks noChangeArrowheads="1"/>
          </p:cNvSpPr>
          <p:nvPr/>
        </p:nvSpPr>
        <p:spPr bwMode="auto">
          <a:xfrm>
            <a:off x="2852709"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7" name="Rectangle 81"/>
          <p:cNvSpPr>
            <a:spLocks noChangeArrowheads="1"/>
          </p:cNvSpPr>
          <p:nvPr/>
        </p:nvSpPr>
        <p:spPr bwMode="auto">
          <a:xfrm>
            <a:off x="2822239"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8" name="Rectangle 82"/>
          <p:cNvSpPr>
            <a:spLocks noChangeArrowheads="1"/>
          </p:cNvSpPr>
          <p:nvPr/>
        </p:nvSpPr>
        <p:spPr bwMode="auto">
          <a:xfrm>
            <a:off x="2852709"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09" name="Rectangle 83"/>
          <p:cNvSpPr>
            <a:spLocks noChangeArrowheads="1"/>
          </p:cNvSpPr>
          <p:nvPr/>
        </p:nvSpPr>
        <p:spPr bwMode="auto">
          <a:xfrm>
            <a:off x="2822239"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0" name="Rectangle 84"/>
          <p:cNvSpPr>
            <a:spLocks noChangeArrowheads="1"/>
          </p:cNvSpPr>
          <p:nvPr/>
        </p:nvSpPr>
        <p:spPr bwMode="auto">
          <a:xfrm>
            <a:off x="2852709"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1" name="Rectangle 85"/>
          <p:cNvSpPr>
            <a:spLocks noChangeArrowheads="1"/>
          </p:cNvSpPr>
          <p:nvPr/>
        </p:nvSpPr>
        <p:spPr bwMode="auto">
          <a:xfrm>
            <a:off x="2973346" y="3547336"/>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2" name="Rectangle 86"/>
          <p:cNvSpPr>
            <a:spLocks noChangeArrowheads="1"/>
          </p:cNvSpPr>
          <p:nvPr/>
        </p:nvSpPr>
        <p:spPr bwMode="auto">
          <a:xfrm>
            <a:off x="2941631" y="3547336"/>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3" name="Rectangle 87"/>
          <p:cNvSpPr>
            <a:spLocks noChangeArrowheads="1"/>
          </p:cNvSpPr>
          <p:nvPr/>
        </p:nvSpPr>
        <p:spPr bwMode="auto">
          <a:xfrm>
            <a:off x="2973346" y="3579226"/>
            <a:ext cx="18655"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4" name="Rectangle 88"/>
          <p:cNvSpPr>
            <a:spLocks noChangeArrowheads="1"/>
          </p:cNvSpPr>
          <p:nvPr/>
        </p:nvSpPr>
        <p:spPr bwMode="auto">
          <a:xfrm>
            <a:off x="2941631" y="3579226"/>
            <a:ext cx="19898" cy="19384"/>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5" name="Rectangle 89"/>
          <p:cNvSpPr>
            <a:spLocks noChangeArrowheads="1"/>
          </p:cNvSpPr>
          <p:nvPr/>
        </p:nvSpPr>
        <p:spPr bwMode="auto">
          <a:xfrm>
            <a:off x="2973346" y="3614867"/>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6" name="Rectangle 90"/>
          <p:cNvSpPr>
            <a:spLocks noChangeArrowheads="1"/>
          </p:cNvSpPr>
          <p:nvPr/>
        </p:nvSpPr>
        <p:spPr bwMode="auto">
          <a:xfrm>
            <a:off x="2941631" y="3614867"/>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7" name="Rectangle 91"/>
          <p:cNvSpPr>
            <a:spLocks noChangeArrowheads="1"/>
          </p:cNvSpPr>
          <p:nvPr/>
        </p:nvSpPr>
        <p:spPr bwMode="auto">
          <a:xfrm>
            <a:off x="2973346" y="3647383"/>
            <a:ext cx="18655"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8" name="Rectangle 92"/>
          <p:cNvSpPr>
            <a:spLocks noChangeArrowheads="1"/>
          </p:cNvSpPr>
          <p:nvPr/>
        </p:nvSpPr>
        <p:spPr bwMode="auto">
          <a:xfrm>
            <a:off x="2941631" y="3647383"/>
            <a:ext cx="19898" cy="18758"/>
          </a:xfrm>
          <a:prstGeom prst="rect">
            <a:avLst/>
          </a:prstGeom>
          <a:solidFill>
            <a:srgbClr val="5757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19" name="Freeform 93"/>
          <p:cNvSpPr/>
          <p:nvPr/>
        </p:nvSpPr>
        <p:spPr bwMode="auto">
          <a:xfrm>
            <a:off x="2831568" y="3466674"/>
            <a:ext cx="32335" cy="33766"/>
          </a:xfrm>
          <a:custGeom>
            <a:avLst/>
            <a:gdLst>
              <a:gd name="T0" fmla="*/ 0 w 33"/>
              <a:gd name="T1" fmla="*/ 17 h 34"/>
              <a:gd name="T2" fmla="*/ 3 w 33"/>
              <a:gd name="T3" fmla="*/ 14 h 34"/>
              <a:gd name="T4" fmla="*/ 13 w 33"/>
              <a:gd name="T5" fmla="*/ 14 h 34"/>
              <a:gd name="T6" fmla="*/ 13 w 33"/>
              <a:gd name="T7" fmla="*/ 4 h 34"/>
              <a:gd name="T8" fmla="*/ 16 w 33"/>
              <a:gd name="T9" fmla="*/ 0 h 34"/>
              <a:gd name="T10" fmla="*/ 20 w 33"/>
              <a:gd name="T11" fmla="*/ 4 h 34"/>
              <a:gd name="T12" fmla="*/ 20 w 33"/>
              <a:gd name="T13" fmla="*/ 14 h 34"/>
              <a:gd name="T14" fmla="*/ 30 w 33"/>
              <a:gd name="T15" fmla="*/ 14 h 34"/>
              <a:gd name="T16" fmla="*/ 33 w 33"/>
              <a:gd name="T17" fmla="*/ 17 h 34"/>
              <a:gd name="T18" fmla="*/ 30 w 33"/>
              <a:gd name="T19" fmla="*/ 20 h 34"/>
              <a:gd name="T20" fmla="*/ 20 w 33"/>
              <a:gd name="T21" fmla="*/ 20 h 34"/>
              <a:gd name="T22" fmla="*/ 20 w 33"/>
              <a:gd name="T23" fmla="*/ 30 h 34"/>
              <a:gd name="T24" fmla="*/ 16 w 33"/>
              <a:gd name="T25" fmla="*/ 34 h 34"/>
              <a:gd name="T26" fmla="*/ 13 w 33"/>
              <a:gd name="T27" fmla="*/ 30 h 34"/>
              <a:gd name="T28" fmla="*/ 13 w 33"/>
              <a:gd name="T29" fmla="*/ 20 h 34"/>
              <a:gd name="T30" fmla="*/ 3 w 33"/>
              <a:gd name="T31" fmla="*/ 20 h 34"/>
              <a:gd name="T32" fmla="*/ 0 w 33"/>
              <a:gd name="T3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34">
                <a:moveTo>
                  <a:pt x="0" y="17"/>
                </a:moveTo>
                <a:cubicBezTo>
                  <a:pt x="0" y="15"/>
                  <a:pt x="1" y="14"/>
                  <a:pt x="3" y="14"/>
                </a:cubicBezTo>
                <a:cubicBezTo>
                  <a:pt x="13" y="14"/>
                  <a:pt x="13" y="14"/>
                  <a:pt x="13" y="14"/>
                </a:cubicBezTo>
                <a:cubicBezTo>
                  <a:pt x="13" y="4"/>
                  <a:pt x="13" y="4"/>
                  <a:pt x="13" y="4"/>
                </a:cubicBezTo>
                <a:cubicBezTo>
                  <a:pt x="13" y="2"/>
                  <a:pt x="15" y="0"/>
                  <a:pt x="16" y="0"/>
                </a:cubicBezTo>
                <a:cubicBezTo>
                  <a:pt x="18" y="0"/>
                  <a:pt x="20" y="2"/>
                  <a:pt x="20" y="4"/>
                </a:cubicBezTo>
                <a:cubicBezTo>
                  <a:pt x="20" y="14"/>
                  <a:pt x="20" y="14"/>
                  <a:pt x="20" y="14"/>
                </a:cubicBezTo>
                <a:cubicBezTo>
                  <a:pt x="30" y="14"/>
                  <a:pt x="30" y="14"/>
                  <a:pt x="30" y="14"/>
                </a:cubicBezTo>
                <a:cubicBezTo>
                  <a:pt x="32" y="14"/>
                  <a:pt x="33" y="15"/>
                  <a:pt x="33" y="17"/>
                </a:cubicBezTo>
                <a:cubicBezTo>
                  <a:pt x="33" y="19"/>
                  <a:pt x="32" y="20"/>
                  <a:pt x="30" y="20"/>
                </a:cubicBezTo>
                <a:cubicBezTo>
                  <a:pt x="20" y="20"/>
                  <a:pt x="20" y="20"/>
                  <a:pt x="20" y="20"/>
                </a:cubicBezTo>
                <a:cubicBezTo>
                  <a:pt x="20" y="30"/>
                  <a:pt x="20" y="30"/>
                  <a:pt x="20" y="30"/>
                </a:cubicBezTo>
                <a:cubicBezTo>
                  <a:pt x="20" y="32"/>
                  <a:pt x="18" y="34"/>
                  <a:pt x="16" y="34"/>
                </a:cubicBezTo>
                <a:cubicBezTo>
                  <a:pt x="15" y="34"/>
                  <a:pt x="13" y="32"/>
                  <a:pt x="13" y="30"/>
                </a:cubicBezTo>
                <a:cubicBezTo>
                  <a:pt x="13" y="20"/>
                  <a:pt x="13" y="20"/>
                  <a:pt x="13" y="20"/>
                </a:cubicBezTo>
                <a:cubicBezTo>
                  <a:pt x="3" y="20"/>
                  <a:pt x="3" y="20"/>
                  <a:pt x="3" y="20"/>
                </a:cubicBezTo>
                <a:cubicBezTo>
                  <a:pt x="1" y="20"/>
                  <a:pt x="0" y="19"/>
                  <a:pt x="0" y="17"/>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0" name="Oval 94"/>
          <p:cNvSpPr>
            <a:spLocks noChangeArrowheads="1"/>
          </p:cNvSpPr>
          <p:nvPr/>
        </p:nvSpPr>
        <p:spPr bwMode="auto">
          <a:xfrm>
            <a:off x="3363488" y="3270334"/>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1" name="Freeform 95"/>
          <p:cNvSpPr/>
          <p:nvPr/>
        </p:nvSpPr>
        <p:spPr bwMode="auto">
          <a:xfrm>
            <a:off x="3532004" y="3434158"/>
            <a:ext cx="455182" cy="462714"/>
          </a:xfrm>
          <a:custGeom>
            <a:avLst/>
            <a:gdLst>
              <a:gd name="T0" fmla="*/ 460 w 461"/>
              <a:gd name="T1" fmla="*/ 127 h 466"/>
              <a:gd name="T2" fmla="*/ 288 w 461"/>
              <a:gd name="T3" fmla="*/ 0 h 466"/>
              <a:gd name="T4" fmla="*/ 267 w 461"/>
              <a:gd name="T5" fmla="*/ 4 h 466"/>
              <a:gd name="T6" fmla="*/ 245 w 461"/>
              <a:gd name="T7" fmla="*/ 22 h 466"/>
              <a:gd name="T8" fmla="*/ 204 w 461"/>
              <a:gd name="T9" fmla="*/ 62 h 466"/>
              <a:gd name="T10" fmla="*/ 178 w 461"/>
              <a:gd name="T11" fmla="*/ 108 h 466"/>
              <a:gd name="T12" fmla="*/ 145 w 461"/>
              <a:gd name="T13" fmla="*/ 146 h 466"/>
              <a:gd name="T14" fmla="*/ 107 w 461"/>
              <a:gd name="T15" fmla="*/ 196 h 466"/>
              <a:gd name="T16" fmla="*/ 78 w 461"/>
              <a:gd name="T17" fmla="*/ 240 h 466"/>
              <a:gd name="T18" fmla="*/ 43 w 461"/>
              <a:gd name="T19" fmla="*/ 286 h 466"/>
              <a:gd name="T20" fmla="*/ 7 w 461"/>
              <a:gd name="T21" fmla="*/ 334 h 466"/>
              <a:gd name="T22" fmla="*/ 9 w 461"/>
              <a:gd name="T23" fmla="*/ 325 h 466"/>
              <a:gd name="T24" fmla="*/ 3 w 461"/>
              <a:gd name="T25" fmla="*/ 337 h 466"/>
              <a:gd name="T26" fmla="*/ 175 w 461"/>
              <a:gd name="T27" fmla="*/ 466 h 466"/>
              <a:gd name="T28" fmla="*/ 461 w 461"/>
              <a:gd name="T29" fmla="*/ 151 h 466"/>
              <a:gd name="T30" fmla="*/ 460 w 461"/>
              <a:gd name="T31" fmla="*/ 12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1" h="466">
                <a:moveTo>
                  <a:pt x="460" y="127"/>
                </a:moveTo>
                <a:cubicBezTo>
                  <a:pt x="448" y="118"/>
                  <a:pt x="318" y="22"/>
                  <a:pt x="288" y="0"/>
                </a:cubicBezTo>
                <a:cubicBezTo>
                  <a:pt x="282" y="0"/>
                  <a:pt x="274" y="2"/>
                  <a:pt x="267" y="4"/>
                </a:cubicBezTo>
                <a:cubicBezTo>
                  <a:pt x="259" y="6"/>
                  <a:pt x="252" y="16"/>
                  <a:pt x="245" y="22"/>
                </a:cubicBezTo>
                <a:cubicBezTo>
                  <a:pt x="231" y="35"/>
                  <a:pt x="214" y="46"/>
                  <a:pt x="204" y="62"/>
                </a:cubicBezTo>
                <a:cubicBezTo>
                  <a:pt x="194" y="77"/>
                  <a:pt x="187" y="93"/>
                  <a:pt x="178" y="108"/>
                </a:cubicBezTo>
                <a:cubicBezTo>
                  <a:pt x="168" y="122"/>
                  <a:pt x="156" y="133"/>
                  <a:pt x="145" y="146"/>
                </a:cubicBezTo>
                <a:cubicBezTo>
                  <a:pt x="131" y="162"/>
                  <a:pt x="117" y="178"/>
                  <a:pt x="107" y="196"/>
                </a:cubicBezTo>
                <a:cubicBezTo>
                  <a:pt x="98" y="211"/>
                  <a:pt x="89" y="227"/>
                  <a:pt x="78" y="240"/>
                </a:cubicBezTo>
                <a:cubicBezTo>
                  <a:pt x="66" y="255"/>
                  <a:pt x="54" y="270"/>
                  <a:pt x="43" y="286"/>
                </a:cubicBezTo>
                <a:cubicBezTo>
                  <a:pt x="31" y="302"/>
                  <a:pt x="19" y="318"/>
                  <a:pt x="7" y="334"/>
                </a:cubicBezTo>
                <a:cubicBezTo>
                  <a:pt x="6" y="334"/>
                  <a:pt x="10" y="325"/>
                  <a:pt x="9" y="325"/>
                </a:cubicBezTo>
                <a:cubicBezTo>
                  <a:pt x="9" y="325"/>
                  <a:pt x="0" y="337"/>
                  <a:pt x="3" y="337"/>
                </a:cubicBezTo>
                <a:cubicBezTo>
                  <a:pt x="31" y="360"/>
                  <a:pt x="154" y="450"/>
                  <a:pt x="175" y="466"/>
                </a:cubicBezTo>
                <a:cubicBezTo>
                  <a:pt x="336" y="450"/>
                  <a:pt x="461" y="315"/>
                  <a:pt x="461" y="151"/>
                </a:cubicBezTo>
                <a:cubicBezTo>
                  <a:pt x="461" y="143"/>
                  <a:pt x="461" y="135"/>
                  <a:pt x="460" y="127"/>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2" name="Freeform 96"/>
          <p:cNvSpPr/>
          <p:nvPr/>
        </p:nvSpPr>
        <p:spPr bwMode="auto">
          <a:xfrm>
            <a:off x="3532004" y="3429157"/>
            <a:ext cx="261792" cy="341408"/>
          </a:xfrm>
          <a:custGeom>
            <a:avLst/>
            <a:gdLst>
              <a:gd name="T0" fmla="*/ 7 w 265"/>
              <a:gd name="T1" fmla="*/ 342 h 344"/>
              <a:gd name="T2" fmla="*/ 73 w 265"/>
              <a:gd name="T3" fmla="*/ 254 h 344"/>
              <a:gd name="T4" fmla="*/ 74 w 265"/>
              <a:gd name="T5" fmla="*/ 252 h 344"/>
              <a:gd name="T6" fmla="*/ 83 w 265"/>
              <a:gd name="T7" fmla="*/ 258 h 344"/>
              <a:gd name="T8" fmla="*/ 111 w 265"/>
              <a:gd name="T9" fmla="*/ 254 h 344"/>
              <a:gd name="T10" fmla="*/ 237 w 265"/>
              <a:gd name="T11" fmla="*/ 84 h 344"/>
              <a:gd name="T12" fmla="*/ 233 w 265"/>
              <a:gd name="T13" fmla="*/ 56 h 344"/>
              <a:gd name="T14" fmla="*/ 231 w 265"/>
              <a:gd name="T15" fmla="*/ 55 h 344"/>
              <a:gd name="T16" fmla="*/ 265 w 265"/>
              <a:gd name="T17" fmla="*/ 13 h 344"/>
              <a:gd name="T18" fmla="*/ 250 w 265"/>
              <a:gd name="T19" fmla="*/ 0 h 344"/>
              <a:gd name="T20" fmla="*/ 215 w 265"/>
              <a:gd name="T21" fmla="*/ 43 h 344"/>
              <a:gd name="T22" fmla="*/ 217 w 265"/>
              <a:gd name="T23" fmla="*/ 45 h 344"/>
              <a:gd name="T24" fmla="*/ 211 w 265"/>
              <a:gd name="T25" fmla="*/ 40 h 344"/>
              <a:gd name="T26" fmla="*/ 183 w 265"/>
              <a:gd name="T27" fmla="*/ 44 h 344"/>
              <a:gd name="T28" fmla="*/ 56 w 265"/>
              <a:gd name="T29" fmla="*/ 214 h 344"/>
              <a:gd name="T30" fmla="*/ 60 w 265"/>
              <a:gd name="T31" fmla="*/ 242 h 344"/>
              <a:gd name="T32" fmla="*/ 69 w 265"/>
              <a:gd name="T33" fmla="*/ 248 h 344"/>
              <a:gd name="T34" fmla="*/ 67 w 265"/>
              <a:gd name="T35" fmla="*/ 249 h 344"/>
              <a:gd name="T36" fmla="*/ 1 w 265"/>
              <a:gd name="T37" fmla="*/ 337 h 344"/>
              <a:gd name="T38" fmla="*/ 0 w 265"/>
              <a:gd name="T39" fmla="*/ 340 h 344"/>
              <a:gd name="T40" fmla="*/ 1 w 265"/>
              <a:gd name="T41" fmla="*/ 342 h 344"/>
              <a:gd name="T42" fmla="*/ 7 w 265"/>
              <a:gd name="T43" fmla="*/ 34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 h="344">
                <a:moveTo>
                  <a:pt x="7" y="342"/>
                </a:moveTo>
                <a:cubicBezTo>
                  <a:pt x="73" y="254"/>
                  <a:pt x="73" y="254"/>
                  <a:pt x="73" y="254"/>
                </a:cubicBezTo>
                <a:cubicBezTo>
                  <a:pt x="74" y="253"/>
                  <a:pt x="74" y="252"/>
                  <a:pt x="74" y="252"/>
                </a:cubicBezTo>
                <a:cubicBezTo>
                  <a:pt x="83" y="258"/>
                  <a:pt x="83" y="258"/>
                  <a:pt x="83" y="258"/>
                </a:cubicBezTo>
                <a:cubicBezTo>
                  <a:pt x="92" y="265"/>
                  <a:pt x="104" y="263"/>
                  <a:pt x="111" y="254"/>
                </a:cubicBezTo>
                <a:cubicBezTo>
                  <a:pt x="237" y="84"/>
                  <a:pt x="237" y="84"/>
                  <a:pt x="237" y="84"/>
                </a:cubicBezTo>
                <a:cubicBezTo>
                  <a:pt x="244" y="75"/>
                  <a:pt x="242" y="63"/>
                  <a:pt x="233" y="56"/>
                </a:cubicBezTo>
                <a:cubicBezTo>
                  <a:pt x="231" y="55"/>
                  <a:pt x="231" y="55"/>
                  <a:pt x="231" y="55"/>
                </a:cubicBezTo>
                <a:cubicBezTo>
                  <a:pt x="265" y="13"/>
                  <a:pt x="265" y="13"/>
                  <a:pt x="265" y="13"/>
                </a:cubicBezTo>
                <a:cubicBezTo>
                  <a:pt x="250" y="0"/>
                  <a:pt x="250" y="0"/>
                  <a:pt x="250" y="0"/>
                </a:cubicBezTo>
                <a:cubicBezTo>
                  <a:pt x="215" y="43"/>
                  <a:pt x="215" y="43"/>
                  <a:pt x="215" y="43"/>
                </a:cubicBezTo>
                <a:cubicBezTo>
                  <a:pt x="217" y="45"/>
                  <a:pt x="217" y="45"/>
                  <a:pt x="217" y="45"/>
                </a:cubicBezTo>
                <a:cubicBezTo>
                  <a:pt x="211" y="40"/>
                  <a:pt x="211" y="40"/>
                  <a:pt x="211" y="40"/>
                </a:cubicBezTo>
                <a:cubicBezTo>
                  <a:pt x="202" y="33"/>
                  <a:pt x="189" y="35"/>
                  <a:pt x="183" y="44"/>
                </a:cubicBezTo>
                <a:cubicBezTo>
                  <a:pt x="56" y="214"/>
                  <a:pt x="56" y="214"/>
                  <a:pt x="56" y="214"/>
                </a:cubicBezTo>
                <a:cubicBezTo>
                  <a:pt x="50" y="223"/>
                  <a:pt x="52" y="235"/>
                  <a:pt x="60" y="242"/>
                </a:cubicBezTo>
                <a:cubicBezTo>
                  <a:pt x="69" y="248"/>
                  <a:pt x="69" y="248"/>
                  <a:pt x="69" y="248"/>
                </a:cubicBezTo>
                <a:cubicBezTo>
                  <a:pt x="68" y="248"/>
                  <a:pt x="67" y="248"/>
                  <a:pt x="67" y="249"/>
                </a:cubicBezTo>
                <a:cubicBezTo>
                  <a:pt x="1" y="337"/>
                  <a:pt x="1" y="337"/>
                  <a:pt x="1" y="337"/>
                </a:cubicBezTo>
                <a:cubicBezTo>
                  <a:pt x="0" y="338"/>
                  <a:pt x="0" y="339"/>
                  <a:pt x="0" y="340"/>
                </a:cubicBezTo>
                <a:cubicBezTo>
                  <a:pt x="0" y="341"/>
                  <a:pt x="0" y="342"/>
                  <a:pt x="1" y="342"/>
                </a:cubicBezTo>
                <a:cubicBezTo>
                  <a:pt x="3" y="344"/>
                  <a:pt x="6" y="343"/>
                  <a:pt x="7" y="342"/>
                </a:cubicBezTo>
                <a:close/>
              </a:path>
            </a:pathLst>
          </a:custGeom>
          <a:solidFill>
            <a:srgbClr val="CCEC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3" name="Freeform 97"/>
          <p:cNvSpPr/>
          <p:nvPr/>
        </p:nvSpPr>
        <p:spPr bwMode="auto">
          <a:xfrm>
            <a:off x="3590457" y="3567347"/>
            <a:ext cx="98250" cy="113803"/>
          </a:xfrm>
          <a:custGeom>
            <a:avLst/>
            <a:gdLst>
              <a:gd name="T0" fmla="*/ 47 w 100"/>
              <a:gd name="T1" fmla="*/ 107 h 115"/>
              <a:gd name="T2" fmla="*/ 100 w 100"/>
              <a:gd name="T3" fmla="*/ 35 h 115"/>
              <a:gd name="T4" fmla="*/ 62 w 100"/>
              <a:gd name="T5" fmla="*/ 0 h 115"/>
              <a:gd name="T6" fmla="*/ 5 w 100"/>
              <a:gd name="T7" fmla="*/ 76 h 115"/>
              <a:gd name="T8" fmla="*/ 8 w 100"/>
              <a:gd name="T9" fmla="*/ 98 h 115"/>
              <a:gd name="T10" fmla="*/ 26 w 100"/>
              <a:gd name="T11" fmla="*/ 110 h 115"/>
              <a:gd name="T12" fmla="*/ 47 w 100"/>
              <a:gd name="T13" fmla="*/ 107 h 115"/>
            </a:gdLst>
            <a:ahLst/>
            <a:cxnLst>
              <a:cxn ang="0">
                <a:pos x="T0" y="T1"/>
              </a:cxn>
              <a:cxn ang="0">
                <a:pos x="T2" y="T3"/>
              </a:cxn>
              <a:cxn ang="0">
                <a:pos x="T4" y="T5"/>
              </a:cxn>
              <a:cxn ang="0">
                <a:pos x="T6" y="T7"/>
              </a:cxn>
              <a:cxn ang="0">
                <a:pos x="T8" y="T9"/>
              </a:cxn>
              <a:cxn ang="0">
                <a:pos x="T10" y="T11"/>
              </a:cxn>
              <a:cxn ang="0">
                <a:pos x="T12" y="T13"/>
              </a:cxn>
            </a:cxnLst>
            <a:rect l="0" t="0" r="r" b="b"/>
            <a:pathLst>
              <a:path w="100" h="115">
                <a:moveTo>
                  <a:pt x="47" y="107"/>
                </a:moveTo>
                <a:cubicBezTo>
                  <a:pt x="100" y="35"/>
                  <a:pt x="100" y="35"/>
                  <a:pt x="100" y="35"/>
                </a:cubicBezTo>
                <a:cubicBezTo>
                  <a:pt x="88" y="23"/>
                  <a:pt x="76" y="11"/>
                  <a:pt x="62" y="0"/>
                </a:cubicBezTo>
                <a:cubicBezTo>
                  <a:pt x="5" y="76"/>
                  <a:pt x="5" y="76"/>
                  <a:pt x="5" y="76"/>
                </a:cubicBezTo>
                <a:cubicBezTo>
                  <a:pt x="0" y="83"/>
                  <a:pt x="2" y="93"/>
                  <a:pt x="8" y="98"/>
                </a:cubicBezTo>
                <a:cubicBezTo>
                  <a:pt x="26" y="110"/>
                  <a:pt x="26" y="110"/>
                  <a:pt x="26" y="110"/>
                </a:cubicBezTo>
                <a:cubicBezTo>
                  <a:pt x="32" y="115"/>
                  <a:pt x="42" y="114"/>
                  <a:pt x="47" y="107"/>
                </a:cubicBez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4" name="Freeform 98"/>
          <p:cNvSpPr/>
          <p:nvPr/>
        </p:nvSpPr>
        <p:spPr bwMode="auto">
          <a:xfrm>
            <a:off x="3762082" y="3400393"/>
            <a:ext cx="60940" cy="54400"/>
          </a:xfrm>
          <a:custGeom>
            <a:avLst/>
            <a:gdLst>
              <a:gd name="T0" fmla="*/ 58 w 62"/>
              <a:gd name="T1" fmla="*/ 49 h 55"/>
              <a:gd name="T2" fmla="*/ 43 w 62"/>
              <a:gd name="T3" fmla="*/ 51 h 55"/>
              <a:gd name="T4" fmla="*/ 6 w 62"/>
              <a:gd name="T5" fmla="*/ 21 h 55"/>
              <a:gd name="T6" fmla="*/ 4 w 62"/>
              <a:gd name="T7" fmla="*/ 5 h 55"/>
              <a:gd name="T8" fmla="*/ 4 w 62"/>
              <a:gd name="T9" fmla="*/ 5 h 55"/>
              <a:gd name="T10" fmla="*/ 20 w 62"/>
              <a:gd name="T11" fmla="*/ 4 h 55"/>
              <a:gd name="T12" fmla="*/ 57 w 62"/>
              <a:gd name="T13" fmla="*/ 34 h 55"/>
              <a:gd name="T14" fmla="*/ 58 w 62"/>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55">
                <a:moveTo>
                  <a:pt x="58" y="49"/>
                </a:moveTo>
                <a:cubicBezTo>
                  <a:pt x="54" y="54"/>
                  <a:pt x="47" y="55"/>
                  <a:pt x="43" y="51"/>
                </a:cubicBezTo>
                <a:cubicBezTo>
                  <a:pt x="6" y="21"/>
                  <a:pt x="6" y="21"/>
                  <a:pt x="6" y="21"/>
                </a:cubicBezTo>
                <a:cubicBezTo>
                  <a:pt x="1" y="17"/>
                  <a:pt x="0" y="10"/>
                  <a:pt x="4" y="5"/>
                </a:cubicBezTo>
                <a:cubicBezTo>
                  <a:pt x="4" y="5"/>
                  <a:pt x="4" y="5"/>
                  <a:pt x="4" y="5"/>
                </a:cubicBezTo>
                <a:cubicBezTo>
                  <a:pt x="8" y="1"/>
                  <a:pt x="15" y="0"/>
                  <a:pt x="20" y="4"/>
                </a:cubicBezTo>
                <a:cubicBezTo>
                  <a:pt x="57" y="34"/>
                  <a:pt x="57" y="34"/>
                  <a:pt x="57" y="34"/>
                </a:cubicBezTo>
                <a:cubicBezTo>
                  <a:pt x="61" y="38"/>
                  <a:pt x="62" y="44"/>
                  <a:pt x="58" y="49"/>
                </a:cubicBezTo>
                <a:close/>
              </a:path>
            </a:pathLst>
          </a:cu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5" name="Oval 99"/>
          <p:cNvSpPr>
            <a:spLocks noChangeArrowheads="1"/>
          </p:cNvSpPr>
          <p:nvPr/>
        </p:nvSpPr>
        <p:spPr bwMode="auto">
          <a:xfrm>
            <a:off x="3363488" y="4945143"/>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6" name="Freeform 100"/>
          <p:cNvSpPr/>
          <p:nvPr/>
        </p:nvSpPr>
        <p:spPr bwMode="auto">
          <a:xfrm>
            <a:off x="3533248" y="5090835"/>
            <a:ext cx="453938" cy="462714"/>
          </a:xfrm>
          <a:custGeom>
            <a:avLst/>
            <a:gdLst>
              <a:gd name="T0" fmla="*/ 459 w 460"/>
              <a:gd name="T1" fmla="*/ 148 h 466"/>
              <a:gd name="T2" fmla="*/ 194 w 460"/>
              <a:gd name="T3" fmla="*/ 0 h 466"/>
              <a:gd name="T4" fmla="*/ 186 w 460"/>
              <a:gd name="T5" fmla="*/ 14 h 466"/>
              <a:gd name="T6" fmla="*/ 168 w 460"/>
              <a:gd name="T7" fmla="*/ 36 h 466"/>
              <a:gd name="T8" fmla="*/ 152 w 460"/>
              <a:gd name="T9" fmla="*/ 56 h 466"/>
              <a:gd name="T10" fmla="*/ 126 w 460"/>
              <a:gd name="T11" fmla="*/ 106 h 466"/>
              <a:gd name="T12" fmla="*/ 110 w 460"/>
              <a:gd name="T13" fmla="*/ 164 h 466"/>
              <a:gd name="T14" fmla="*/ 62 w 460"/>
              <a:gd name="T15" fmla="*/ 262 h 466"/>
              <a:gd name="T16" fmla="*/ 25 w 460"/>
              <a:gd name="T17" fmla="*/ 309 h 466"/>
              <a:gd name="T18" fmla="*/ 0 w 460"/>
              <a:gd name="T19" fmla="*/ 336 h 466"/>
              <a:gd name="T20" fmla="*/ 253 w 460"/>
              <a:gd name="T21" fmla="*/ 466 h 466"/>
              <a:gd name="T22" fmla="*/ 460 w 460"/>
              <a:gd name="T23" fmla="*/ 169 h 466"/>
              <a:gd name="T24" fmla="*/ 459 w 460"/>
              <a:gd name="T25" fmla="*/ 14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466">
                <a:moveTo>
                  <a:pt x="459" y="148"/>
                </a:moveTo>
                <a:cubicBezTo>
                  <a:pt x="445" y="141"/>
                  <a:pt x="232" y="20"/>
                  <a:pt x="194" y="0"/>
                </a:cubicBezTo>
                <a:cubicBezTo>
                  <a:pt x="192" y="4"/>
                  <a:pt x="189" y="12"/>
                  <a:pt x="186" y="14"/>
                </a:cubicBezTo>
                <a:cubicBezTo>
                  <a:pt x="177" y="20"/>
                  <a:pt x="174" y="28"/>
                  <a:pt x="168" y="36"/>
                </a:cubicBezTo>
                <a:cubicBezTo>
                  <a:pt x="162" y="43"/>
                  <a:pt x="156" y="49"/>
                  <a:pt x="152" y="56"/>
                </a:cubicBezTo>
                <a:cubicBezTo>
                  <a:pt x="143" y="72"/>
                  <a:pt x="134" y="90"/>
                  <a:pt x="126" y="106"/>
                </a:cubicBezTo>
                <a:cubicBezTo>
                  <a:pt x="117" y="125"/>
                  <a:pt x="115" y="144"/>
                  <a:pt x="110" y="164"/>
                </a:cubicBezTo>
                <a:cubicBezTo>
                  <a:pt x="101" y="200"/>
                  <a:pt x="86" y="234"/>
                  <a:pt x="62" y="262"/>
                </a:cubicBezTo>
                <a:cubicBezTo>
                  <a:pt x="49" y="278"/>
                  <a:pt x="36" y="292"/>
                  <a:pt x="25" y="309"/>
                </a:cubicBezTo>
                <a:cubicBezTo>
                  <a:pt x="19" y="318"/>
                  <a:pt x="8" y="329"/>
                  <a:pt x="0" y="336"/>
                </a:cubicBezTo>
                <a:cubicBezTo>
                  <a:pt x="68" y="374"/>
                  <a:pt x="191" y="437"/>
                  <a:pt x="253" y="466"/>
                </a:cubicBezTo>
                <a:cubicBezTo>
                  <a:pt x="374" y="421"/>
                  <a:pt x="460" y="305"/>
                  <a:pt x="460" y="169"/>
                </a:cubicBezTo>
                <a:cubicBezTo>
                  <a:pt x="460" y="162"/>
                  <a:pt x="460" y="155"/>
                  <a:pt x="459" y="148"/>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7" name="Freeform 101"/>
          <p:cNvSpPr/>
          <p:nvPr/>
        </p:nvSpPr>
        <p:spPr bwMode="auto">
          <a:xfrm>
            <a:off x="3521433" y="5088959"/>
            <a:ext cx="307808" cy="339532"/>
          </a:xfrm>
          <a:custGeom>
            <a:avLst/>
            <a:gdLst>
              <a:gd name="T0" fmla="*/ 304 w 312"/>
              <a:gd name="T1" fmla="*/ 310 h 342"/>
              <a:gd name="T2" fmla="*/ 195 w 312"/>
              <a:gd name="T3" fmla="*/ 74 h 342"/>
              <a:gd name="T4" fmla="*/ 195 w 312"/>
              <a:gd name="T5" fmla="*/ 32 h 342"/>
              <a:gd name="T6" fmla="*/ 212 w 312"/>
              <a:gd name="T7" fmla="*/ 15 h 342"/>
              <a:gd name="T8" fmla="*/ 197 w 312"/>
              <a:gd name="T9" fmla="*/ 0 h 342"/>
              <a:gd name="T10" fmla="*/ 157 w 312"/>
              <a:gd name="T11" fmla="*/ 0 h 342"/>
              <a:gd name="T12" fmla="*/ 155 w 312"/>
              <a:gd name="T13" fmla="*/ 0 h 342"/>
              <a:gd name="T14" fmla="*/ 115 w 312"/>
              <a:gd name="T15" fmla="*/ 0 h 342"/>
              <a:gd name="T16" fmla="*/ 100 w 312"/>
              <a:gd name="T17" fmla="*/ 15 h 342"/>
              <a:gd name="T18" fmla="*/ 117 w 312"/>
              <a:gd name="T19" fmla="*/ 32 h 342"/>
              <a:gd name="T20" fmla="*/ 117 w 312"/>
              <a:gd name="T21" fmla="*/ 74 h 342"/>
              <a:gd name="T22" fmla="*/ 8 w 312"/>
              <a:gd name="T23" fmla="*/ 310 h 342"/>
              <a:gd name="T24" fmla="*/ 25 w 312"/>
              <a:gd name="T25" fmla="*/ 342 h 342"/>
              <a:gd name="T26" fmla="*/ 156 w 312"/>
              <a:gd name="T27" fmla="*/ 342 h 342"/>
              <a:gd name="T28" fmla="*/ 287 w 312"/>
              <a:gd name="T29" fmla="*/ 342 h 342"/>
              <a:gd name="T30" fmla="*/ 304 w 312"/>
              <a:gd name="T31" fmla="*/ 31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342">
                <a:moveTo>
                  <a:pt x="304" y="310"/>
                </a:moveTo>
                <a:cubicBezTo>
                  <a:pt x="300" y="300"/>
                  <a:pt x="195" y="74"/>
                  <a:pt x="195" y="74"/>
                </a:cubicBezTo>
                <a:cubicBezTo>
                  <a:pt x="195" y="32"/>
                  <a:pt x="195" y="32"/>
                  <a:pt x="195" y="32"/>
                </a:cubicBezTo>
                <a:cubicBezTo>
                  <a:pt x="195" y="32"/>
                  <a:pt x="210" y="28"/>
                  <a:pt x="212" y="15"/>
                </a:cubicBezTo>
                <a:cubicBezTo>
                  <a:pt x="212" y="8"/>
                  <a:pt x="209" y="0"/>
                  <a:pt x="197" y="0"/>
                </a:cubicBezTo>
                <a:cubicBezTo>
                  <a:pt x="187" y="0"/>
                  <a:pt x="164" y="0"/>
                  <a:pt x="157" y="0"/>
                </a:cubicBezTo>
                <a:cubicBezTo>
                  <a:pt x="157" y="0"/>
                  <a:pt x="156" y="0"/>
                  <a:pt x="155" y="0"/>
                </a:cubicBezTo>
                <a:cubicBezTo>
                  <a:pt x="148" y="0"/>
                  <a:pt x="125" y="0"/>
                  <a:pt x="115" y="0"/>
                </a:cubicBezTo>
                <a:cubicBezTo>
                  <a:pt x="103" y="0"/>
                  <a:pt x="100" y="8"/>
                  <a:pt x="100" y="15"/>
                </a:cubicBezTo>
                <a:cubicBezTo>
                  <a:pt x="102" y="28"/>
                  <a:pt x="117" y="32"/>
                  <a:pt x="117" y="32"/>
                </a:cubicBezTo>
                <a:cubicBezTo>
                  <a:pt x="117" y="74"/>
                  <a:pt x="117" y="74"/>
                  <a:pt x="117" y="74"/>
                </a:cubicBezTo>
                <a:cubicBezTo>
                  <a:pt x="117" y="74"/>
                  <a:pt x="12" y="300"/>
                  <a:pt x="8" y="310"/>
                </a:cubicBezTo>
                <a:cubicBezTo>
                  <a:pt x="0" y="327"/>
                  <a:pt x="7" y="341"/>
                  <a:pt x="25" y="342"/>
                </a:cubicBezTo>
                <a:cubicBezTo>
                  <a:pt x="42" y="342"/>
                  <a:pt x="147" y="342"/>
                  <a:pt x="156" y="342"/>
                </a:cubicBezTo>
                <a:cubicBezTo>
                  <a:pt x="165" y="342"/>
                  <a:pt x="270" y="342"/>
                  <a:pt x="287" y="342"/>
                </a:cubicBezTo>
                <a:cubicBezTo>
                  <a:pt x="305" y="341"/>
                  <a:pt x="312" y="327"/>
                  <a:pt x="304" y="310"/>
                </a:cubicBezTo>
                <a:close/>
              </a:path>
            </a:pathLst>
          </a:cu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8" name="Freeform 102"/>
          <p:cNvSpPr/>
          <p:nvPr/>
        </p:nvSpPr>
        <p:spPr bwMode="auto">
          <a:xfrm>
            <a:off x="3528273" y="5254035"/>
            <a:ext cx="294128" cy="170704"/>
          </a:xfrm>
          <a:custGeom>
            <a:avLst/>
            <a:gdLst>
              <a:gd name="T0" fmla="*/ 230 w 298"/>
              <a:gd name="T1" fmla="*/ 10 h 172"/>
              <a:gd name="T2" fmla="*/ 73 w 298"/>
              <a:gd name="T3" fmla="*/ 0 h 172"/>
              <a:gd name="T4" fmla="*/ 7 w 298"/>
              <a:gd name="T5" fmla="*/ 142 h 172"/>
              <a:gd name="T6" fmla="*/ 24 w 298"/>
              <a:gd name="T7" fmla="*/ 172 h 172"/>
              <a:gd name="T8" fmla="*/ 149 w 298"/>
              <a:gd name="T9" fmla="*/ 172 h 172"/>
              <a:gd name="T10" fmla="*/ 274 w 298"/>
              <a:gd name="T11" fmla="*/ 172 h 172"/>
              <a:gd name="T12" fmla="*/ 291 w 298"/>
              <a:gd name="T13" fmla="*/ 142 h 172"/>
              <a:gd name="T14" fmla="*/ 230 w 298"/>
              <a:gd name="T15" fmla="*/ 1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8" h="172">
                <a:moveTo>
                  <a:pt x="230" y="10"/>
                </a:moveTo>
                <a:cubicBezTo>
                  <a:pt x="178" y="8"/>
                  <a:pt x="125" y="3"/>
                  <a:pt x="73" y="0"/>
                </a:cubicBezTo>
                <a:cubicBezTo>
                  <a:pt x="44" y="62"/>
                  <a:pt x="10" y="136"/>
                  <a:pt x="7" y="142"/>
                </a:cubicBezTo>
                <a:cubicBezTo>
                  <a:pt x="0" y="158"/>
                  <a:pt x="7" y="171"/>
                  <a:pt x="24" y="172"/>
                </a:cubicBezTo>
                <a:cubicBezTo>
                  <a:pt x="40" y="172"/>
                  <a:pt x="140" y="172"/>
                  <a:pt x="149" y="172"/>
                </a:cubicBezTo>
                <a:cubicBezTo>
                  <a:pt x="158" y="172"/>
                  <a:pt x="258" y="172"/>
                  <a:pt x="274" y="172"/>
                </a:cubicBezTo>
                <a:cubicBezTo>
                  <a:pt x="291" y="171"/>
                  <a:pt x="298" y="158"/>
                  <a:pt x="291" y="142"/>
                </a:cubicBezTo>
                <a:cubicBezTo>
                  <a:pt x="288" y="136"/>
                  <a:pt x="258" y="70"/>
                  <a:pt x="230" y="10"/>
                </a:cubicBezTo>
                <a:close/>
              </a:path>
            </a:pathLst>
          </a:custGeom>
          <a:solidFill>
            <a:srgbClr val="337B8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29" name="Oval 103"/>
          <p:cNvSpPr>
            <a:spLocks noChangeArrowheads="1"/>
          </p:cNvSpPr>
          <p:nvPr/>
        </p:nvSpPr>
        <p:spPr bwMode="auto">
          <a:xfrm>
            <a:off x="2534954" y="4945143"/>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0" name="Freeform 104"/>
          <p:cNvSpPr/>
          <p:nvPr/>
        </p:nvSpPr>
        <p:spPr bwMode="auto">
          <a:xfrm>
            <a:off x="2656832" y="5174625"/>
            <a:ext cx="501820" cy="367045"/>
          </a:xfrm>
          <a:custGeom>
            <a:avLst/>
            <a:gdLst>
              <a:gd name="T0" fmla="*/ 509 w 509"/>
              <a:gd name="T1" fmla="*/ 78 h 370"/>
              <a:gd name="T2" fmla="*/ 367 w 509"/>
              <a:gd name="T3" fmla="*/ 0 h 370"/>
              <a:gd name="T4" fmla="*/ 312 w 509"/>
              <a:gd name="T5" fmla="*/ 31 h 370"/>
              <a:gd name="T6" fmla="*/ 265 w 509"/>
              <a:gd name="T7" fmla="*/ 68 h 370"/>
              <a:gd name="T8" fmla="*/ 245 w 509"/>
              <a:gd name="T9" fmla="*/ 84 h 370"/>
              <a:gd name="T10" fmla="*/ 223 w 509"/>
              <a:gd name="T11" fmla="*/ 91 h 370"/>
              <a:gd name="T12" fmla="*/ 102 w 509"/>
              <a:gd name="T13" fmla="*/ 117 h 370"/>
              <a:gd name="T14" fmla="*/ 43 w 509"/>
              <a:gd name="T15" fmla="*/ 139 h 370"/>
              <a:gd name="T16" fmla="*/ 0 w 509"/>
              <a:gd name="T17" fmla="*/ 159 h 370"/>
              <a:gd name="T18" fmla="*/ 331 w 509"/>
              <a:gd name="T19" fmla="*/ 370 h 370"/>
              <a:gd name="T20" fmla="*/ 509 w 509"/>
              <a:gd name="T21" fmla="*/ 85 h 370"/>
              <a:gd name="T22" fmla="*/ 509 w 509"/>
              <a:gd name="T23" fmla="*/ 7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9" h="370">
                <a:moveTo>
                  <a:pt x="509" y="78"/>
                </a:moveTo>
                <a:cubicBezTo>
                  <a:pt x="483" y="67"/>
                  <a:pt x="394" y="18"/>
                  <a:pt x="367" y="0"/>
                </a:cubicBezTo>
                <a:cubicBezTo>
                  <a:pt x="360" y="14"/>
                  <a:pt x="324" y="21"/>
                  <a:pt x="312" y="31"/>
                </a:cubicBezTo>
                <a:cubicBezTo>
                  <a:pt x="297" y="44"/>
                  <a:pt x="279" y="53"/>
                  <a:pt x="265" y="68"/>
                </a:cubicBezTo>
                <a:cubicBezTo>
                  <a:pt x="259" y="74"/>
                  <a:pt x="254" y="80"/>
                  <a:pt x="245" y="84"/>
                </a:cubicBezTo>
                <a:cubicBezTo>
                  <a:pt x="238" y="87"/>
                  <a:pt x="230" y="89"/>
                  <a:pt x="223" y="91"/>
                </a:cubicBezTo>
                <a:cubicBezTo>
                  <a:pt x="183" y="103"/>
                  <a:pt x="142" y="109"/>
                  <a:pt x="102" y="117"/>
                </a:cubicBezTo>
                <a:cubicBezTo>
                  <a:pt x="81" y="122"/>
                  <a:pt x="61" y="127"/>
                  <a:pt x="43" y="139"/>
                </a:cubicBezTo>
                <a:cubicBezTo>
                  <a:pt x="33" y="146"/>
                  <a:pt x="11" y="152"/>
                  <a:pt x="0" y="159"/>
                </a:cubicBezTo>
                <a:cubicBezTo>
                  <a:pt x="15" y="169"/>
                  <a:pt x="290" y="347"/>
                  <a:pt x="331" y="370"/>
                </a:cubicBezTo>
                <a:cubicBezTo>
                  <a:pt x="436" y="318"/>
                  <a:pt x="509" y="210"/>
                  <a:pt x="509" y="85"/>
                </a:cubicBezTo>
                <a:cubicBezTo>
                  <a:pt x="509" y="83"/>
                  <a:pt x="509" y="81"/>
                  <a:pt x="509" y="78"/>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1" name="Freeform 105"/>
          <p:cNvSpPr/>
          <p:nvPr/>
        </p:nvSpPr>
        <p:spPr bwMode="auto">
          <a:xfrm>
            <a:off x="2620144" y="5166496"/>
            <a:ext cx="453938" cy="184461"/>
          </a:xfrm>
          <a:custGeom>
            <a:avLst/>
            <a:gdLst>
              <a:gd name="T0" fmla="*/ 460 w 460"/>
              <a:gd name="T1" fmla="*/ 93 h 186"/>
              <a:gd name="T2" fmla="*/ 367 w 460"/>
              <a:gd name="T3" fmla="*/ 186 h 186"/>
              <a:gd name="T4" fmla="*/ 93 w 460"/>
              <a:gd name="T5" fmla="*/ 186 h 186"/>
              <a:gd name="T6" fmla="*/ 0 w 460"/>
              <a:gd name="T7" fmla="*/ 93 h 186"/>
              <a:gd name="T8" fmla="*/ 0 w 460"/>
              <a:gd name="T9" fmla="*/ 93 h 186"/>
              <a:gd name="T10" fmla="*/ 93 w 460"/>
              <a:gd name="T11" fmla="*/ 0 h 186"/>
              <a:gd name="T12" fmla="*/ 367 w 460"/>
              <a:gd name="T13" fmla="*/ 0 h 186"/>
              <a:gd name="T14" fmla="*/ 460 w 460"/>
              <a:gd name="T15" fmla="*/ 93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186">
                <a:moveTo>
                  <a:pt x="460" y="93"/>
                </a:moveTo>
                <a:cubicBezTo>
                  <a:pt x="460" y="144"/>
                  <a:pt x="419" y="186"/>
                  <a:pt x="367" y="186"/>
                </a:cubicBezTo>
                <a:cubicBezTo>
                  <a:pt x="93" y="186"/>
                  <a:pt x="93" y="186"/>
                  <a:pt x="93" y="186"/>
                </a:cubicBezTo>
                <a:cubicBezTo>
                  <a:pt x="41" y="186"/>
                  <a:pt x="0" y="144"/>
                  <a:pt x="0" y="93"/>
                </a:cubicBezTo>
                <a:cubicBezTo>
                  <a:pt x="0" y="93"/>
                  <a:pt x="0" y="93"/>
                  <a:pt x="0" y="93"/>
                </a:cubicBezTo>
                <a:cubicBezTo>
                  <a:pt x="0" y="42"/>
                  <a:pt x="41" y="0"/>
                  <a:pt x="93" y="0"/>
                </a:cubicBezTo>
                <a:cubicBezTo>
                  <a:pt x="367" y="0"/>
                  <a:pt x="367" y="0"/>
                  <a:pt x="367" y="0"/>
                </a:cubicBezTo>
                <a:cubicBezTo>
                  <a:pt x="419" y="0"/>
                  <a:pt x="460" y="42"/>
                  <a:pt x="460" y="93"/>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2" name="Freeform 106"/>
          <p:cNvSpPr/>
          <p:nvPr/>
        </p:nvSpPr>
        <p:spPr bwMode="auto">
          <a:xfrm>
            <a:off x="2848979" y="5166496"/>
            <a:ext cx="225104" cy="184461"/>
          </a:xfrm>
          <a:custGeom>
            <a:avLst/>
            <a:gdLst>
              <a:gd name="T0" fmla="*/ 135 w 228"/>
              <a:gd name="T1" fmla="*/ 0 h 186"/>
              <a:gd name="T2" fmla="*/ 0 w 228"/>
              <a:gd name="T3" fmla="*/ 0 h 186"/>
              <a:gd name="T4" fmla="*/ 0 w 228"/>
              <a:gd name="T5" fmla="*/ 186 h 186"/>
              <a:gd name="T6" fmla="*/ 135 w 228"/>
              <a:gd name="T7" fmla="*/ 186 h 186"/>
              <a:gd name="T8" fmla="*/ 228 w 228"/>
              <a:gd name="T9" fmla="*/ 93 h 186"/>
              <a:gd name="T10" fmla="*/ 135 w 228"/>
              <a:gd name="T11" fmla="*/ 0 h 186"/>
            </a:gdLst>
            <a:ahLst/>
            <a:cxnLst>
              <a:cxn ang="0">
                <a:pos x="T0" y="T1"/>
              </a:cxn>
              <a:cxn ang="0">
                <a:pos x="T2" y="T3"/>
              </a:cxn>
              <a:cxn ang="0">
                <a:pos x="T4" y="T5"/>
              </a:cxn>
              <a:cxn ang="0">
                <a:pos x="T6" y="T7"/>
              </a:cxn>
              <a:cxn ang="0">
                <a:pos x="T8" y="T9"/>
              </a:cxn>
              <a:cxn ang="0">
                <a:pos x="T10" y="T11"/>
              </a:cxn>
            </a:cxnLst>
            <a:rect l="0" t="0" r="r" b="b"/>
            <a:pathLst>
              <a:path w="228" h="186">
                <a:moveTo>
                  <a:pt x="135" y="0"/>
                </a:moveTo>
                <a:cubicBezTo>
                  <a:pt x="0" y="0"/>
                  <a:pt x="0" y="0"/>
                  <a:pt x="0" y="0"/>
                </a:cubicBezTo>
                <a:cubicBezTo>
                  <a:pt x="0" y="186"/>
                  <a:pt x="0" y="186"/>
                  <a:pt x="0" y="186"/>
                </a:cubicBezTo>
                <a:cubicBezTo>
                  <a:pt x="135" y="186"/>
                  <a:pt x="135" y="186"/>
                  <a:pt x="135" y="186"/>
                </a:cubicBezTo>
                <a:cubicBezTo>
                  <a:pt x="187" y="186"/>
                  <a:pt x="228" y="144"/>
                  <a:pt x="228" y="93"/>
                </a:cubicBezTo>
                <a:cubicBezTo>
                  <a:pt x="228" y="42"/>
                  <a:pt x="187" y="0"/>
                  <a:pt x="135" y="0"/>
                </a:cubicBezTo>
                <a:close/>
              </a:path>
            </a:pathLst>
          </a:custGeom>
          <a:solidFill>
            <a:srgbClr val="E04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3" name="Oval 107"/>
          <p:cNvSpPr>
            <a:spLocks noChangeArrowheads="1"/>
          </p:cNvSpPr>
          <p:nvPr/>
        </p:nvSpPr>
        <p:spPr bwMode="auto">
          <a:xfrm>
            <a:off x="851767" y="5800369"/>
            <a:ext cx="623699" cy="627165"/>
          </a:xfrm>
          <a:prstGeom prst="ellipse">
            <a:avLst/>
          </a:pr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4" name="Freeform 108"/>
          <p:cNvSpPr/>
          <p:nvPr/>
        </p:nvSpPr>
        <p:spPr bwMode="auto">
          <a:xfrm>
            <a:off x="921412" y="5966069"/>
            <a:ext cx="549701" cy="452710"/>
          </a:xfrm>
          <a:custGeom>
            <a:avLst/>
            <a:gdLst>
              <a:gd name="T0" fmla="*/ 232 w 557"/>
              <a:gd name="T1" fmla="*/ 0 h 456"/>
              <a:gd name="T2" fmla="*/ 229 w 557"/>
              <a:gd name="T3" fmla="*/ 18 h 456"/>
              <a:gd name="T4" fmla="*/ 220 w 557"/>
              <a:gd name="T5" fmla="*/ 62 h 456"/>
              <a:gd name="T6" fmla="*/ 201 w 557"/>
              <a:gd name="T7" fmla="*/ 150 h 456"/>
              <a:gd name="T8" fmla="*/ 187 w 557"/>
              <a:gd name="T9" fmla="*/ 222 h 456"/>
              <a:gd name="T10" fmla="*/ 169 w 557"/>
              <a:gd name="T11" fmla="*/ 261 h 456"/>
              <a:gd name="T12" fmla="*/ 166 w 557"/>
              <a:gd name="T13" fmla="*/ 260 h 456"/>
              <a:gd name="T14" fmla="*/ 153 w 557"/>
              <a:gd name="T15" fmla="*/ 200 h 456"/>
              <a:gd name="T16" fmla="*/ 138 w 557"/>
              <a:gd name="T17" fmla="*/ 142 h 456"/>
              <a:gd name="T18" fmla="*/ 118 w 557"/>
              <a:gd name="T19" fmla="*/ 162 h 456"/>
              <a:gd name="T20" fmla="*/ 105 w 557"/>
              <a:gd name="T21" fmla="*/ 182 h 456"/>
              <a:gd name="T22" fmla="*/ 75 w 557"/>
              <a:gd name="T23" fmla="*/ 199 h 456"/>
              <a:gd name="T24" fmla="*/ 35 w 557"/>
              <a:gd name="T25" fmla="*/ 197 h 456"/>
              <a:gd name="T26" fmla="*/ 0 w 557"/>
              <a:gd name="T27" fmla="*/ 202 h 456"/>
              <a:gd name="T28" fmla="*/ 318 w 557"/>
              <a:gd name="T29" fmla="*/ 456 h 456"/>
              <a:gd name="T30" fmla="*/ 557 w 557"/>
              <a:gd name="T31" fmla="*/ 199 h 456"/>
              <a:gd name="T32" fmla="*/ 232 w 557"/>
              <a:gd name="T3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7" h="456">
                <a:moveTo>
                  <a:pt x="232" y="0"/>
                </a:moveTo>
                <a:cubicBezTo>
                  <a:pt x="230" y="4"/>
                  <a:pt x="231" y="14"/>
                  <a:pt x="229" y="18"/>
                </a:cubicBezTo>
                <a:cubicBezTo>
                  <a:pt x="222" y="32"/>
                  <a:pt x="224" y="47"/>
                  <a:pt x="220" y="62"/>
                </a:cubicBezTo>
                <a:cubicBezTo>
                  <a:pt x="213" y="91"/>
                  <a:pt x="207" y="120"/>
                  <a:pt x="201" y="150"/>
                </a:cubicBezTo>
                <a:cubicBezTo>
                  <a:pt x="196" y="174"/>
                  <a:pt x="190" y="198"/>
                  <a:pt x="187" y="222"/>
                </a:cubicBezTo>
                <a:cubicBezTo>
                  <a:pt x="185" y="235"/>
                  <a:pt x="182" y="255"/>
                  <a:pt x="169" y="261"/>
                </a:cubicBezTo>
                <a:cubicBezTo>
                  <a:pt x="168" y="261"/>
                  <a:pt x="166" y="261"/>
                  <a:pt x="166" y="260"/>
                </a:cubicBezTo>
                <a:cubicBezTo>
                  <a:pt x="157" y="241"/>
                  <a:pt x="157" y="220"/>
                  <a:pt x="153" y="200"/>
                </a:cubicBezTo>
                <a:cubicBezTo>
                  <a:pt x="148" y="181"/>
                  <a:pt x="146" y="161"/>
                  <a:pt x="138" y="142"/>
                </a:cubicBezTo>
                <a:cubicBezTo>
                  <a:pt x="131" y="148"/>
                  <a:pt x="124" y="155"/>
                  <a:pt x="118" y="162"/>
                </a:cubicBezTo>
                <a:cubicBezTo>
                  <a:pt x="113" y="168"/>
                  <a:pt x="109" y="175"/>
                  <a:pt x="105" y="182"/>
                </a:cubicBezTo>
                <a:cubicBezTo>
                  <a:pt x="98" y="192"/>
                  <a:pt x="88" y="197"/>
                  <a:pt x="75" y="199"/>
                </a:cubicBezTo>
                <a:cubicBezTo>
                  <a:pt x="62" y="201"/>
                  <a:pt x="48" y="199"/>
                  <a:pt x="35" y="197"/>
                </a:cubicBezTo>
                <a:cubicBezTo>
                  <a:pt x="26" y="196"/>
                  <a:pt x="8" y="198"/>
                  <a:pt x="0" y="202"/>
                </a:cubicBezTo>
                <a:cubicBezTo>
                  <a:pt x="71" y="264"/>
                  <a:pt x="232" y="394"/>
                  <a:pt x="318" y="456"/>
                </a:cubicBezTo>
                <a:cubicBezTo>
                  <a:pt x="442" y="427"/>
                  <a:pt x="537" y="326"/>
                  <a:pt x="557" y="199"/>
                </a:cubicBezTo>
                <a:cubicBezTo>
                  <a:pt x="539" y="187"/>
                  <a:pt x="242" y="7"/>
                  <a:pt x="232" y="0"/>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5" name="Freeform 109"/>
          <p:cNvSpPr/>
          <p:nvPr/>
        </p:nvSpPr>
        <p:spPr bwMode="auto">
          <a:xfrm>
            <a:off x="918925" y="5966069"/>
            <a:ext cx="490005" cy="295762"/>
          </a:xfrm>
          <a:custGeom>
            <a:avLst/>
            <a:gdLst>
              <a:gd name="T0" fmla="*/ 177 w 497"/>
              <a:gd name="T1" fmla="*/ 298 h 298"/>
              <a:gd name="T2" fmla="*/ 167 w 497"/>
              <a:gd name="T3" fmla="*/ 290 h 298"/>
              <a:gd name="T4" fmla="*/ 139 w 497"/>
              <a:gd name="T5" fmla="*/ 152 h 298"/>
              <a:gd name="T6" fmla="*/ 101 w 497"/>
              <a:gd name="T7" fmla="*/ 201 h 298"/>
              <a:gd name="T8" fmla="*/ 94 w 497"/>
              <a:gd name="T9" fmla="*/ 205 h 298"/>
              <a:gd name="T10" fmla="*/ 10 w 497"/>
              <a:gd name="T11" fmla="*/ 205 h 298"/>
              <a:gd name="T12" fmla="*/ 0 w 497"/>
              <a:gd name="T13" fmla="*/ 195 h 298"/>
              <a:gd name="T14" fmla="*/ 10 w 497"/>
              <a:gd name="T15" fmla="*/ 185 h 298"/>
              <a:gd name="T16" fmla="*/ 89 w 497"/>
              <a:gd name="T17" fmla="*/ 185 h 298"/>
              <a:gd name="T18" fmla="*/ 136 w 497"/>
              <a:gd name="T19" fmla="*/ 122 h 298"/>
              <a:gd name="T20" fmla="*/ 146 w 497"/>
              <a:gd name="T21" fmla="*/ 119 h 298"/>
              <a:gd name="T22" fmla="*/ 154 w 497"/>
              <a:gd name="T23" fmla="*/ 126 h 298"/>
              <a:gd name="T24" fmla="*/ 177 w 497"/>
              <a:gd name="T25" fmla="*/ 238 h 298"/>
              <a:gd name="T26" fmla="*/ 222 w 497"/>
              <a:gd name="T27" fmla="*/ 8 h 298"/>
              <a:gd name="T28" fmla="*/ 232 w 497"/>
              <a:gd name="T29" fmla="*/ 0 h 298"/>
              <a:gd name="T30" fmla="*/ 242 w 497"/>
              <a:gd name="T31" fmla="*/ 8 h 298"/>
              <a:gd name="T32" fmla="*/ 281 w 497"/>
              <a:gd name="T33" fmla="*/ 254 h 298"/>
              <a:gd name="T34" fmla="*/ 311 w 497"/>
              <a:gd name="T35" fmla="*/ 189 h 298"/>
              <a:gd name="T36" fmla="*/ 320 w 497"/>
              <a:gd name="T37" fmla="*/ 184 h 298"/>
              <a:gd name="T38" fmla="*/ 487 w 497"/>
              <a:gd name="T39" fmla="*/ 184 h 298"/>
              <a:gd name="T40" fmla="*/ 497 w 497"/>
              <a:gd name="T41" fmla="*/ 194 h 298"/>
              <a:gd name="T42" fmla="*/ 487 w 497"/>
              <a:gd name="T43" fmla="*/ 204 h 298"/>
              <a:gd name="T44" fmla="*/ 326 w 497"/>
              <a:gd name="T45" fmla="*/ 204 h 298"/>
              <a:gd name="T46" fmla="*/ 286 w 497"/>
              <a:gd name="T47" fmla="*/ 292 h 298"/>
              <a:gd name="T48" fmla="*/ 275 w 497"/>
              <a:gd name="T49" fmla="*/ 297 h 298"/>
              <a:gd name="T50" fmla="*/ 267 w 497"/>
              <a:gd name="T51" fmla="*/ 289 h 298"/>
              <a:gd name="T52" fmla="*/ 231 w 497"/>
              <a:gd name="T53" fmla="*/ 67 h 298"/>
              <a:gd name="T54" fmla="*/ 187 w 497"/>
              <a:gd name="T55" fmla="*/ 290 h 298"/>
              <a:gd name="T56" fmla="*/ 177 w 497"/>
              <a:gd name="T57" fmla="*/ 298 h 298"/>
              <a:gd name="T58" fmla="*/ 177 w 497"/>
              <a:gd name="T5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298">
                <a:moveTo>
                  <a:pt x="177" y="298"/>
                </a:moveTo>
                <a:cubicBezTo>
                  <a:pt x="172" y="298"/>
                  <a:pt x="168" y="295"/>
                  <a:pt x="167" y="290"/>
                </a:cubicBezTo>
                <a:cubicBezTo>
                  <a:pt x="139" y="152"/>
                  <a:pt x="139" y="152"/>
                  <a:pt x="139" y="152"/>
                </a:cubicBezTo>
                <a:cubicBezTo>
                  <a:pt x="101" y="201"/>
                  <a:pt x="101" y="201"/>
                  <a:pt x="101" y="201"/>
                </a:cubicBezTo>
                <a:cubicBezTo>
                  <a:pt x="100" y="204"/>
                  <a:pt x="97" y="205"/>
                  <a:pt x="94" y="205"/>
                </a:cubicBezTo>
                <a:cubicBezTo>
                  <a:pt x="10" y="205"/>
                  <a:pt x="10" y="205"/>
                  <a:pt x="10" y="205"/>
                </a:cubicBezTo>
                <a:cubicBezTo>
                  <a:pt x="4" y="205"/>
                  <a:pt x="0" y="201"/>
                  <a:pt x="0" y="195"/>
                </a:cubicBezTo>
                <a:cubicBezTo>
                  <a:pt x="0" y="189"/>
                  <a:pt x="4" y="185"/>
                  <a:pt x="10" y="185"/>
                </a:cubicBezTo>
                <a:cubicBezTo>
                  <a:pt x="89" y="185"/>
                  <a:pt x="89" y="185"/>
                  <a:pt x="89" y="185"/>
                </a:cubicBezTo>
                <a:cubicBezTo>
                  <a:pt x="136" y="122"/>
                  <a:pt x="136" y="122"/>
                  <a:pt x="136" y="122"/>
                </a:cubicBezTo>
                <a:cubicBezTo>
                  <a:pt x="138" y="119"/>
                  <a:pt x="142" y="118"/>
                  <a:pt x="146" y="119"/>
                </a:cubicBezTo>
                <a:cubicBezTo>
                  <a:pt x="150" y="120"/>
                  <a:pt x="153" y="123"/>
                  <a:pt x="154" y="126"/>
                </a:cubicBezTo>
                <a:cubicBezTo>
                  <a:pt x="177" y="238"/>
                  <a:pt x="177" y="238"/>
                  <a:pt x="177" y="238"/>
                </a:cubicBezTo>
                <a:cubicBezTo>
                  <a:pt x="222" y="8"/>
                  <a:pt x="222" y="8"/>
                  <a:pt x="222" y="8"/>
                </a:cubicBezTo>
                <a:cubicBezTo>
                  <a:pt x="223" y="3"/>
                  <a:pt x="227" y="0"/>
                  <a:pt x="232" y="0"/>
                </a:cubicBezTo>
                <a:cubicBezTo>
                  <a:pt x="237" y="0"/>
                  <a:pt x="241" y="4"/>
                  <a:pt x="242" y="8"/>
                </a:cubicBezTo>
                <a:cubicBezTo>
                  <a:pt x="281" y="254"/>
                  <a:pt x="281" y="254"/>
                  <a:pt x="281" y="254"/>
                </a:cubicBezTo>
                <a:cubicBezTo>
                  <a:pt x="311" y="189"/>
                  <a:pt x="311" y="189"/>
                  <a:pt x="311" y="189"/>
                </a:cubicBezTo>
                <a:cubicBezTo>
                  <a:pt x="313" y="186"/>
                  <a:pt x="316" y="184"/>
                  <a:pt x="320" y="184"/>
                </a:cubicBezTo>
                <a:cubicBezTo>
                  <a:pt x="487" y="184"/>
                  <a:pt x="487" y="184"/>
                  <a:pt x="487" y="184"/>
                </a:cubicBezTo>
                <a:cubicBezTo>
                  <a:pt x="492" y="184"/>
                  <a:pt x="497" y="188"/>
                  <a:pt x="497" y="194"/>
                </a:cubicBezTo>
                <a:cubicBezTo>
                  <a:pt x="497" y="199"/>
                  <a:pt x="492" y="204"/>
                  <a:pt x="487" y="204"/>
                </a:cubicBezTo>
                <a:cubicBezTo>
                  <a:pt x="326" y="204"/>
                  <a:pt x="326" y="204"/>
                  <a:pt x="326" y="204"/>
                </a:cubicBezTo>
                <a:cubicBezTo>
                  <a:pt x="286" y="292"/>
                  <a:pt x="286" y="292"/>
                  <a:pt x="286" y="292"/>
                </a:cubicBezTo>
                <a:cubicBezTo>
                  <a:pt x="284" y="296"/>
                  <a:pt x="279" y="298"/>
                  <a:pt x="275" y="297"/>
                </a:cubicBezTo>
                <a:cubicBezTo>
                  <a:pt x="271" y="297"/>
                  <a:pt x="267" y="293"/>
                  <a:pt x="267" y="289"/>
                </a:cubicBezTo>
                <a:cubicBezTo>
                  <a:pt x="231" y="67"/>
                  <a:pt x="231" y="67"/>
                  <a:pt x="231" y="67"/>
                </a:cubicBezTo>
                <a:cubicBezTo>
                  <a:pt x="187" y="290"/>
                  <a:pt x="187" y="290"/>
                  <a:pt x="187" y="290"/>
                </a:cubicBezTo>
                <a:cubicBezTo>
                  <a:pt x="186" y="295"/>
                  <a:pt x="182" y="298"/>
                  <a:pt x="177" y="298"/>
                </a:cubicBezTo>
                <a:cubicBezTo>
                  <a:pt x="177" y="298"/>
                  <a:pt x="177" y="298"/>
                  <a:pt x="177" y="298"/>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6" name="Oval 110"/>
          <p:cNvSpPr>
            <a:spLocks noChangeArrowheads="1"/>
          </p:cNvSpPr>
          <p:nvPr/>
        </p:nvSpPr>
        <p:spPr bwMode="auto">
          <a:xfrm>
            <a:off x="1703310" y="5800369"/>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7" name="Freeform 111"/>
          <p:cNvSpPr/>
          <p:nvPr/>
        </p:nvSpPr>
        <p:spPr bwMode="auto">
          <a:xfrm>
            <a:off x="1802181" y="5917297"/>
            <a:ext cx="522961" cy="486476"/>
          </a:xfrm>
          <a:custGeom>
            <a:avLst/>
            <a:gdLst>
              <a:gd name="T0" fmla="*/ 178 w 530"/>
              <a:gd name="T1" fmla="*/ 0 h 490"/>
              <a:gd name="T2" fmla="*/ 169 w 530"/>
              <a:gd name="T3" fmla="*/ 13 h 490"/>
              <a:gd name="T4" fmla="*/ 141 w 530"/>
              <a:gd name="T5" fmla="*/ 42 h 490"/>
              <a:gd name="T6" fmla="*/ 142 w 530"/>
              <a:gd name="T7" fmla="*/ 43 h 490"/>
              <a:gd name="T8" fmla="*/ 139 w 530"/>
              <a:gd name="T9" fmla="*/ 46 h 490"/>
              <a:gd name="T10" fmla="*/ 138 w 530"/>
              <a:gd name="T11" fmla="*/ 45 h 490"/>
              <a:gd name="T12" fmla="*/ 135 w 530"/>
              <a:gd name="T13" fmla="*/ 43 h 490"/>
              <a:gd name="T14" fmla="*/ 135 w 530"/>
              <a:gd name="T15" fmla="*/ 42 h 490"/>
              <a:gd name="T16" fmla="*/ 99 w 530"/>
              <a:gd name="T17" fmla="*/ 9 h 490"/>
              <a:gd name="T18" fmla="*/ 48 w 530"/>
              <a:gd name="T19" fmla="*/ 46 h 490"/>
              <a:gd name="T20" fmla="*/ 32 w 530"/>
              <a:gd name="T21" fmla="*/ 64 h 490"/>
              <a:gd name="T22" fmla="*/ 15 w 530"/>
              <a:gd name="T23" fmla="*/ 93 h 490"/>
              <a:gd name="T24" fmla="*/ 68 w 530"/>
              <a:gd name="T25" fmla="*/ 223 h 490"/>
              <a:gd name="T26" fmla="*/ 119 w 530"/>
              <a:gd name="T27" fmla="*/ 265 h 490"/>
              <a:gd name="T28" fmla="*/ 137 w 530"/>
              <a:gd name="T29" fmla="*/ 311 h 490"/>
              <a:gd name="T30" fmla="*/ 151 w 530"/>
              <a:gd name="T31" fmla="*/ 339 h 490"/>
              <a:gd name="T32" fmla="*/ 166 w 530"/>
              <a:gd name="T33" fmla="*/ 368 h 490"/>
              <a:gd name="T34" fmla="*/ 182 w 530"/>
              <a:gd name="T35" fmla="*/ 389 h 490"/>
              <a:gd name="T36" fmla="*/ 336 w 530"/>
              <a:gd name="T37" fmla="*/ 490 h 490"/>
              <a:gd name="T38" fmla="*/ 530 w 530"/>
              <a:gd name="T39" fmla="*/ 234 h 490"/>
              <a:gd name="T40" fmla="*/ 178 w 530"/>
              <a:gd name="T4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0" h="490">
                <a:moveTo>
                  <a:pt x="178" y="0"/>
                </a:moveTo>
                <a:cubicBezTo>
                  <a:pt x="175" y="3"/>
                  <a:pt x="171" y="10"/>
                  <a:pt x="169" y="13"/>
                </a:cubicBezTo>
                <a:cubicBezTo>
                  <a:pt x="159" y="23"/>
                  <a:pt x="149" y="31"/>
                  <a:pt x="141" y="42"/>
                </a:cubicBezTo>
                <a:cubicBezTo>
                  <a:pt x="141" y="42"/>
                  <a:pt x="141" y="43"/>
                  <a:pt x="142" y="43"/>
                </a:cubicBezTo>
                <a:cubicBezTo>
                  <a:pt x="144" y="45"/>
                  <a:pt x="141" y="48"/>
                  <a:pt x="139" y="46"/>
                </a:cubicBezTo>
                <a:cubicBezTo>
                  <a:pt x="139" y="46"/>
                  <a:pt x="138" y="45"/>
                  <a:pt x="138" y="45"/>
                </a:cubicBezTo>
                <a:cubicBezTo>
                  <a:pt x="137" y="47"/>
                  <a:pt x="134" y="45"/>
                  <a:pt x="135" y="43"/>
                </a:cubicBezTo>
                <a:cubicBezTo>
                  <a:pt x="135" y="43"/>
                  <a:pt x="135" y="42"/>
                  <a:pt x="135" y="42"/>
                </a:cubicBezTo>
                <a:cubicBezTo>
                  <a:pt x="124" y="32"/>
                  <a:pt x="110" y="19"/>
                  <a:pt x="99" y="9"/>
                </a:cubicBezTo>
                <a:cubicBezTo>
                  <a:pt x="83" y="20"/>
                  <a:pt x="62" y="32"/>
                  <a:pt x="48" y="46"/>
                </a:cubicBezTo>
                <a:cubicBezTo>
                  <a:pt x="42" y="52"/>
                  <a:pt x="40" y="60"/>
                  <a:pt x="32" y="64"/>
                </a:cubicBezTo>
                <a:cubicBezTo>
                  <a:pt x="22" y="69"/>
                  <a:pt x="18" y="82"/>
                  <a:pt x="15" y="93"/>
                </a:cubicBezTo>
                <a:cubicBezTo>
                  <a:pt x="0" y="145"/>
                  <a:pt x="36" y="188"/>
                  <a:pt x="68" y="223"/>
                </a:cubicBezTo>
                <a:cubicBezTo>
                  <a:pt x="83" y="240"/>
                  <a:pt x="103" y="250"/>
                  <a:pt x="119" y="265"/>
                </a:cubicBezTo>
                <a:cubicBezTo>
                  <a:pt x="131" y="278"/>
                  <a:pt x="132" y="295"/>
                  <a:pt x="137" y="311"/>
                </a:cubicBezTo>
                <a:cubicBezTo>
                  <a:pt x="141" y="321"/>
                  <a:pt x="147" y="329"/>
                  <a:pt x="151" y="339"/>
                </a:cubicBezTo>
                <a:cubicBezTo>
                  <a:pt x="155" y="350"/>
                  <a:pt x="158" y="359"/>
                  <a:pt x="166" y="368"/>
                </a:cubicBezTo>
                <a:cubicBezTo>
                  <a:pt x="173" y="374"/>
                  <a:pt x="177" y="383"/>
                  <a:pt x="182" y="389"/>
                </a:cubicBezTo>
                <a:cubicBezTo>
                  <a:pt x="189" y="395"/>
                  <a:pt x="319" y="479"/>
                  <a:pt x="336" y="490"/>
                </a:cubicBezTo>
                <a:cubicBezTo>
                  <a:pt x="441" y="447"/>
                  <a:pt x="517" y="350"/>
                  <a:pt x="530" y="234"/>
                </a:cubicBezTo>
                <a:cubicBezTo>
                  <a:pt x="479" y="196"/>
                  <a:pt x="184" y="4"/>
                  <a:pt x="178" y="0"/>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8" name="Freeform 112"/>
          <p:cNvSpPr>
            <a:spLocks noEditPoints="1"/>
          </p:cNvSpPr>
          <p:nvPr/>
        </p:nvSpPr>
        <p:spPr bwMode="auto">
          <a:xfrm>
            <a:off x="1802803" y="5943559"/>
            <a:ext cx="338899" cy="368296"/>
          </a:xfrm>
          <a:custGeom>
            <a:avLst/>
            <a:gdLst>
              <a:gd name="T0" fmla="*/ 338 w 343"/>
              <a:gd name="T1" fmla="*/ 214 h 371"/>
              <a:gd name="T2" fmla="*/ 288 w 343"/>
              <a:gd name="T3" fmla="*/ 240 h 371"/>
              <a:gd name="T4" fmla="*/ 272 w 343"/>
              <a:gd name="T5" fmla="*/ 281 h 371"/>
              <a:gd name="T6" fmla="*/ 208 w 343"/>
              <a:gd name="T7" fmla="*/ 358 h 371"/>
              <a:gd name="T8" fmla="*/ 130 w 343"/>
              <a:gd name="T9" fmla="*/ 243 h 371"/>
              <a:gd name="T10" fmla="*/ 253 w 343"/>
              <a:gd name="T11" fmla="*/ 93 h 371"/>
              <a:gd name="T12" fmla="*/ 183 w 343"/>
              <a:gd name="T13" fmla="*/ 1 h 371"/>
              <a:gd name="T14" fmla="*/ 175 w 343"/>
              <a:gd name="T15" fmla="*/ 5 h 371"/>
              <a:gd name="T16" fmla="*/ 179 w 343"/>
              <a:gd name="T17" fmla="*/ 13 h 371"/>
              <a:gd name="T18" fmla="*/ 241 w 343"/>
              <a:gd name="T19" fmla="*/ 94 h 371"/>
              <a:gd name="T20" fmla="*/ 211 w 343"/>
              <a:gd name="T21" fmla="*/ 159 h 371"/>
              <a:gd name="T22" fmla="*/ 47 w 343"/>
              <a:gd name="T23" fmla="*/ 159 h 371"/>
              <a:gd name="T24" fmla="*/ 44 w 343"/>
              <a:gd name="T25" fmla="*/ 160 h 371"/>
              <a:gd name="T26" fmla="*/ 14 w 343"/>
              <a:gd name="T27" fmla="*/ 87 h 371"/>
              <a:gd name="T28" fmla="*/ 64 w 343"/>
              <a:gd name="T29" fmla="*/ 18 h 371"/>
              <a:gd name="T30" fmla="*/ 67 w 343"/>
              <a:gd name="T31" fmla="*/ 10 h 371"/>
              <a:gd name="T32" fmla="*/ 59 w 343"/>
              <a:gd name="T33" fmla="*/ 6 h 371"/>
              <a:gd name="T34" fmla="*/ 2 w 343"/>
              <a:gd name="T35" fmla="*/ 87 h 371"/>
              <a:gd name="T36" fmla="*/ 70 w 343"/>
              <a:gd name="T37" fmla="*/ 208 h 371"/>
              <a:gd name="T38" fmla="*/ 117 w 343"/>
              <a:gd name="T39" fmla="*/ 242 h 371"/>
              <a:gd name="T40" fmla="*/ 207 w 343"/>
              <a:gd name="T41" fmla="*/ 370 h 371"/>
              <a:gd name="T42" fmla="*/ 209 w 343"/>
              <a:gd name="T43" fmla="*/ 371 h 371"/>
              <a:gd name="T44" fmla="*/ 283 w 343"/>
              <a:gd name="T45" fmla="*/ 284 h 371"/>
              <a:gd name="T46" fmla="*/ 298 w 343"/>
              <a:gd name="T47" fmla="*/ 246 h 371"/>
              <a:gd name="T48" fmla="*/ 335 w 343"/>
              <a:gd name="T49" fmla="*/ 226 h 371"/>
              <a:gd name="T50" fmla="*/ 342 w 343"/>
              <a:gd name="T51" fmla="*/ 222 h 371"/>
              <a:gd name="T52" fmla="*/ 338 w 343"/>
              <a:gd name="T53" fmla="*/ 214 h 371"/>
              <a:gd name="T54" fmla="*/ 53 w 343"/>
              <a:gd name="T55" fmla="*/ 171 h 371"/>
              <a:gd name="T56" fmla="*/ 201 w 343"/>
              <a:gd name="T57" fmla="*/ 171 h 371"/>
              <a:gd name="T58" fmla="*/ 125 w 343"/>
              <a:gd name="T59" fmla="*/ 232 h 371"/>
              <a:gd name="T60" fmla="*/ 78 w 343"/>
              <a:gd name="T61" fmla="*/ 200 h 371"/>
              <a:gd name="T62" fmla="*/ 53 w 343"/>
              <a:gd name="T63" fmla="*/ 1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371">
                <a:moveTo>
                  <a:pt x="338" y="214"/>
                </a:moveTo>
                <a:cubicBezTo>
                  <a:pt x="337" y="214"/>
                  <a:pt x="311" y="206"/>
                  <a:pt x="288" y="240"/>
                </a:cubicBezTo>
                <a:cubicBezTo>
                  <a:pt x="281" y="250"/>
                  <a:pt x="277" y="265"/>
                  <a:pt x="272" y="281"/>
                </a:cubicBezTo>
                <a:cubicBezTo>
                  <a:pt x="261" y="318"/>
                  <a:pt x="249" y="359"/>
                  <a:pt x="208" y="358"/>
                </a:cubicBezTo>
                <a:cubicBezTo>
                  <a:pt x="154" y="358"/>
                  <a:pt x="133" y="263"/>
                  <a:pt x="130" y="243"/>
                </a:cubicBezTo>
                <a:cubicBezTo>
                  <a:pt x="165" y="234"/>
                  <a:pt x="254" y="149"/>
                  <a:pt x="253" y="93"/>
                </a:cubicBezTo>
                <a:cubicBezTo>
                  <a:pt x="251" y="36"/>
                  <a:pt x="206" y="8"/>
                  <a:pt x="183" y="1"/>
                </a:cubicBezTo>
                <a:cubicBezTo>
                  <a:pt x="180" y="0"/>
                  <a:pt x="176" y="2"/>
                  <a:pt x="175" y="5"/>
                </a:cubicBezTo>
                <a:cubicBezTo>
                  <a:pt x="174" y="8"/>
                  <a:pt x="176" y="12"/>
                  <a:pt x="179" y="13"/>
                </a:cubicBezTo>
                <a:cubicBezTo>
                  <a:pt x="196" y="18"/>
                  <a:pt x="239" y="42"/>
                  <a:pt x="241" y="94"/>
                </a:cubicBezTo>
                <a:cubicBezTo>
                  <a:pt x="241" y="113"/>
                  <a:pt x="228" y="137"/>
                  <a:pt x="211" y="159"/>
                </a:cubicBezTo>
                <a:cubicBezTo>
                  <a:pt x="47" y="159"/>
                  <a:pt x="47" y="159"/>
                  <a:pt x="47" y="159"/>
                </a:cubicBezTo>
                <a:cubicBezTo>
                  <a:pt x="46" y="159"/>
                  <a:pt x="45" y="160"/>
                  <a:pt x="44" y="160"/>
                </a:cubicBezTo>
                <a:cubicBezTo>
                  <a:pt x="26" y="135"/>
                  <a:pt x="13" y="108"/>
                  <a:pt x="14" y="87"/>
                </a:cubicBezTo>
                <a:cubicBezTo>
                  <a:pt x="16" y="36"/>
                  <a:pt x="62" y="18"/>
                  <a:pt x="64" y="18"/>
                </a:cubicBezTo>
                <a:cubicBezTo>
                  <a:pt x="67" y="17"/>
                  <a:pt x="68" y="13"/>
                  <a:pt x="67" y="10"/>
                </a:cubicBezTo>
                <a:cubicBezTo>
                  <a:pt x="66" y="7"/>
                  <a:pt x="63" y="5"/>
                  <a:pt x="59" y="6"/>
                </a:cubicBezTo>
                <a:cubicBezTo>
                  <a:pt x="59" y="7"/>
                  <a:pt x="5" y="27"/>
                  <a:pt x="2" y="87"/>
                </a:cubicBezTo>
                <a:cubicBezTo>
                  <a:pt x="0" y="123"/>
                  <a:pt x="35" y="174"/>
                  <a:pt x="70" y="208"/>
                </a:cubicBezTo>
                <a:cubicBezTo>
                  <a:pt x="79" y="217"/>
                  <a:pt x="101" y="237"/>
                  <a:pt x="117" y="242"/>
                </a:cubicBezTo>
                <a:cubicBezTo>
                  <a:pt x="120" y="257"/>
                  <a:pt x="141" y="369"/>
                  <a:pt x="207" y="370"/>
                </a:cubicBezTo>
                <a:cubicBezTo>
                  <a:pt x="208" y="371"/>
                  <a:pt x="208" y="371"/>
                  <a:pt x="209" y="371"/>
                </a:cubicBezTo>
                <a:cubicBezTo>
                  <a:pt x="258" y="371"/>
                  <a:pt x="272" y="323"/>
                  <a:pt x="283" y="284"/>
                </a:cubicBezTo>
                <a:cubicBezTo>
                  <a:pt x="288" y="269"/>
                  <a:pt x="292" y="255"/>
                  <a:pt x="298" y="246"/>
                </a:cubicBezTo>
                <a:cubicBezTo>
                  <a:pt x="316" y="221"/>
                  <a:pt x="334" y="226"/>
                  <a:pt x="335" y="226"/>
                </a:cubicBezTo>
                <a:cubicBezTo>
                  <a:pt x="338" y="227"/>
                  <a:pt x="341" y="225"/>
                  <a:pt x="342" y="222"/>
                </a:cubicBezTo>
                <a:cubicBezTo>
                  <a:pt x="343" y="219"/>
                  <a:pt x="341" y="215"/>
                  <a:pt x="338" y="214"/>
                </a:cubicBezTo>
                <a:close/>
                <a:moveTo>
                  <a:pt x="53" y="171"/>
                </a:moveTo>
                <a:cubicBezTo>
                  <a:pt x="201" y="171"/>
                  <a:pt x="201" y="171"/>
                  <a:pt x="201" y="171"/>
                </a:cubicBezTo>
                <a:cubicBezTo>
                  <a:pt x="173" y="204"/>
                  <a:pt x="138" y="231"/>
                  <a:pt x="125" y="232"/>
                </a:cubicBezTo>
                <a:cubicBezTo>
                  <a:pt x="118" y="232"/>
                  <a:pt x="101" y="222"/>
                  <a:pt x="78" y="200"/>
                </a:cubicBezTo>
                <a:cubicBezTo>
                  <a:pt x="70" y="191"/>
                  <a:pt x="61" y="182"/>
                  <a:pt x="53" y="171"/>
                </a:cubicBezTo>
                <a:close/>
              </a:path>
            </a:pathLst>
          </a:custGeom>
          <a:solidFill>
            <a:srgbClr val="86868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39" name="Oval 113"/>
          <p:cNvSpPr>
            <a:spLocks noChangeArrowheads="1"/>
          </p:cNvSpPr>
          <p:nvPr/>
        </p:nvSpPr>
        <p:spPr bwMode="auto">
          <a:xfrm>
            <a:off x="1846331" y="5918548"/>
            <a:ext cx="67158" cy="67532"/>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0" name="Oval 114"/>
          <p:cNvSpPr>
            <a:spLocks noChangeArrowheads="1"/>
          </p:cNvSpPr>
          <p:nvPr/>
        </p:nvSpPr>
        <p:spPr bwMode="auto">
          <a:xfrm>
            <a:off x="1932143" y="5916672"/>
            <a:ext cx="67158" cy="67532"/>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1" name="Oval 115"/>
          <p:cNvSpPr>
            <a:spLocks noChangeArrowheads="1"/>
          </p:cNvSpPr>
          <p:nvPr/>
        </p:nvSpPr>
        <p:spPr bwMode="auto">
          <a:xfrm>
            <a:off x="2129264" y="6126145"/>
            <a:ext cx="95762" cy="96295"/>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2" name="Oval 116"/>
          <p:cNvSpPr>
            <a:spLocks noChangeArrowheads="1"/>
          </p:cNvSpPr>
          <p:nvPr/>
        </p:nvSpPr>
        <p:spPr bwMode="auto">
          <a:xfrm>
            <a:off x="3363488" y="4105551"/>
            <a:ext cx="623699" cy="627791"/>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3" name="Freeform 117"/>
          <p:cNvSpPr/>
          <p:nvPr/>
        </p:nvSpPr>
        <p:spPr bwMode="auto">
          <a:xfrm>
            <a:off x="3525164" y="4302516"/>
            <a:ext cx="453938" cy="405813"/>
          </a:xfrm>
          <a:custGeom>
            <a:avLst/>
            <a:gdLst>
              <a:gd name="T0" fmla="*/ 135 w 460"/>
              <a:gd name="T1" fmla="*/ 0 h 409"/>
              <a:gd name="T2" fmla="*/ 81 w 460"/>
              <a:gd name="T3" fmla="*/ 83 h 409"/>
              <a:gd name="T4" fmla="*/ 0 w 460"/>
              <a:gd name="T5" fmla="*/ 164 h 409"/>
              <a:gd name="T6" fmla="*/ 275 w 460"/>
              <a:gd name="T7" fmla="*/ 409 h 409"/>
              <a:gd name="T8" fmla="*/ 460 w 460"/>
              <a:gd name="T9" fmla="*/ 190 h 409"/>
              <a:gd name="T10" fmla="*/ 135 w 460"/>
              <a:gd name="T11" fmla="*/ 0 h 409"/>
            </a:gdLst>
            <a:ahLst/>
            <a:cxnLst>
              <a:cxn ang="0">
                <a:pos x="T0" y="T1"/>
              </a:cxn>
              <a:cxn ang="0">
                <a:pos x="T2" y="T3"/>
              </a:cxn>
              <a:cxn ang="0">
                <a:pos x="T4" y="T5"/>
              </a:cxn>
              <a:cxn ang="0">
                <a:pos x="T6" y="T7"/>
              </a:cxn>
              <a:cxn ang="0">
                <a:pos x="T8" y="T9"/>
              </a:cxn>
              <a:cxn ang="0">
                <a:pos x="T10" y="T11"/>
              </a:cxn>
            </a:cxnLst>
            <a:rect l="0" t="0" r="r" b="b"/>
            <a:pathLst>
              <a:path w="460" h="409">
                <a:moveTo>
                  <a:pt x="135" y="0"/>
                </a:moveTo>
                <a:cubicBezTo>
                  <a:pt x="116" y="24"/>
                  <a:pt x="104" y="61"/>
                  <a:pt x="81" y="83"/>
                </a:cubicBezTo>
                <a:cubicBezTo>
                  <a:pt x="55" y="109"/>
                  <a:pt x="29" y="141"/>
                  <a:pt x="0" y="164"/>
                </a:cubicBezTo>
                <a:cubicBezTo>
                  <a:pt x="22" y="184"/>
                  <a:pt x="239" y="381"/>
                  <a:pt x="275" y="409"/>
                </a:cubicBezTo>
                <a:cubicBezTo>
                  <a:pt x="367" y="370"/>
                  <a:pt x="436" y="289"/>
                  <a:pt x="460" y="190"/>
                </a:cubicBezTo>
                <a:cubicBezTo>
                  <a:pt x="435" y="176"/>
                  <a:pt x="151" y="9"/>
                  <a:pt x="135" y="0"/>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4" name="Oval 118"/>
          <p:cNvSpPr>
            <a:spLocks noChangeArrowheads="1"/>
          </p:cNvSpPr>
          <p:nvPr/>
        </p:nvSpPr>
        <p:spPr bwMode="auto">
          <a:xfrm>
            <a:off x="3492830" y="4282507"/>
            <a:ext cx="212045" cy="213223"/>
          </a:xfrm>
          <a:prstGeom prst="ellipse">
            <a:avLst/>
          </a:prstGeom>
          <a:solidFill>
            <a:srgbClr val="DFD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5" name="Freeform 119"/>
          <p:cNvSpPr/>
          <p:nvPr/>
        </p:nvSpPr>
        <p:spPr bwMode="auto">
          <a:xfrm>
            <a:off x="3496561" y="4379427"/>
            <a:ext cx="203961" cy="15007"/>
          </a:xfrm>
          <a:custGeom>
            <a:avLst/>
            <a:gdLst>
              <a:gd name="T0" fmla="*/ 207 w 207"/>
              <a:gd name="T1" fmla="*/ 8 h 15"/>
              <a:gd name="T2" fmla="*/ 200 w 207"/>
              <a:gd name="T3" fmla="*/ 15 h 15"/>
              <a:gd name="T4" fmla="*/ 7 w 207"/>
              <a:gd name="T5" fmla="*/ 15 h 15"/>
              <a:gd name="T6" fmla="*/ 0 w 207"/>
              <a:gd name="T7" fmla="*/ 8 h 15"/>
              <a:gd name="T8" fmla="*/ 0 w 207"/>
              <a:gd name="T9" fmla="*/ 8 h 15"/>
              <a:gd name="T10" fmla="*/ 7 w 207"/>
              <a:gd name="T11" fmla="*/ 0 h 15"/>
              <a:gd name="T12" fmla="*/ 200 w 207"/>
              <a:gd name="T13" fmla="*/ 0 h 15"/>
              <a:gd name="T14" fmla="*/ 207 w 207"/>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5">
                <a:moveTo>
                  <a:pt x="207" y="8"/>
                </a:moveTo>
                <a:cubicBezTo>
                  <a:pt x="207" y="12"/>
                  <a:pt x="204" y="15"/>
                  <a:pt x="200" y="15"/>
                </a:cubicBezTo>
                <a:cubicBezTo>
                  <a:pt x="7" y="15"/>
                  <a:pt x="7" y="15"/>
                  <a:pt x="7" y="15"/>
                </a:cubicBezTo>
                <a:cubicBezTo>
                  <a:pt x="3" y="15"/>
                  <a:pt x="0" y="12"/>
                  <a:pt x="0" y="8"/>
                </a:cubicBezTo>
                <a:cubicBezTo>
                  <a:pt x="0" y="8"/>
                  <a:pt x="0" y="8"/>
                  <a:pt x="0" y="8"/>
                </a:cubicBezTo>
                <a:cubicBezTo>
                  <a:pt x="0" y="4"/>
                  <a:pt x="3" y="0"/>
                  <a:pt x="7" y="0"/>
                </a:cubicBezTo>
                <a:cubicBezTo>
                  <a:pt x="200" y="0"/>
                  <a:pt x="200" y="0"/>
                  <a:pt x="200" y="0"/>
                </a:cubicBezTo>
                <a:cubicBezTo>
                  <a:pt x="204" y="0"/>
                  <a:pt x="207" y="4"/>
                  <a:pt x="207" y="8"/>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6" name="Freeform 120"/>
          <p:cNvSpPr/>
          <p:nvPr/>
        </p:nvSpPr>
        <p:spPr bwMode="auto">
          <a:xfrm>
            <a:off x="3612842" y="4461339"/>
            <a:ext cx="245002" cy="96920"/>
          </a:xfrm>
          <a:custGeom>
            <a:avLst/>
            <a:gdLst>
              <a:gd name="T0" fmla="*/ 0 w 248"/>
              <a:gd name="T1" fmla="*/ 2 h 98"/>
              <a:gd name="T2" fmla="*/ 0 w 248"/>
              <a:gd name="T3" fmla="*/ 47 h 98"/>
              <a:gd name="T4" fmla="*/ 128 w 248"/>
              <a:gd name="T5" fmla="*/ 96 h 98"/>
              <a:gd name="T6" fmla="*/ 248 w 248"/>
              <a:gd name="T7" fmla="*/ 55 h 98"/>
              <a:gd name="T8" fmla="*/ 248 w 248"/>
              <a:gd name="T9" fmla="*/ 0 h 98"/>
              <a:gd name="T10" fmla="*/ 0 w 248"/>
              <a:gd name="T11" fmla="*/ 2 h 98"/>
            </a:gdLst>
            <a:ahLst/>
            <a:cxnLst>
              <a:cxn ang="0">
                <a:pos x="T0" y="T1"/>
              </a:cxn>
              <a:cxn ang="0">
                <a:pos x="T2" y="T3"/>
              </a:cxn>
              <a:cxn ang="0">
                <a:pos x="T4" y="T5"/>
              </a:cxn>
              <a:cxn ang="0">
                <a:pos x="T6" y="T7"/>
              </a:cxn>
              <a:cxn ang="0">
                <a:pos x="T8" y="T9"/>
              </a:cxn>
              <a:cxn ang="0">
                <a:pos x="T10" y="T11"/>
              </a:cxn>
            </a:cxnLst>
            <a:rect l="0" t="0" r="r" b="b"/>
            <a:pathLst>
              <a:path w="248" h="98">
                <a:moveTo>
                  <a:pt x="0" y="2"/>
                </a:moveTo>
                <a:cubicBezTo>
                  <a:pt x="0" y="2"/>
                  <a:pt x="0" y="36"/>
                  <a:pt x="0" y="47"/>
                </a:cubicBezTo>
                <a:cubicBezTo>
                  <a:pt x="0" y="57"/>
                  <a:pt x="32" y="98"/>
                  <a:pt x="128" y="96"/>
                </a:cubicBezTo>
                <a:cubicBezTo>
                  <a:pt x="223" y="95"/>
                  <a:pt x="248" y="60"/>
                  <a:pt x="248" y="55"/>
                </a:cubicBezTo>
                <a:cubicBezTo>
                  <a:pt x="248" y="49"/>
                  <a:pt x="248" y="0"/>
                  <a:pt x="248" y="0"/>
                </a:cubicBezTo>
                <a:lnTo>
                  <a:pt x="0" y="2"/>
                </a:ln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7" name="Oval 121"/>
          <p:cNvSpPr>
            <a:spLocks noChangeArrowheads="1"/>
          </p:cNvSpPr>
          <p:nvPr/>
        </p:nvSpPr>
        <p:spPr bwMode="auto">
          <a:xfrm>
            <a:off x="3612842" y="4405689"/>
            <a:ext cx="245002" cy="115053"/>
          </a:xfrm>
          <a:prstGeom prst="ellipse">
            <a:avLst/>
          </a:prstGeom>
          <a:solidFill>
            <a:srgbClr val="DFD2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8" name="Freeform 122"/>
          <p:cNvSpPr/>
          <p:nvPr/>
        </p:nvSpPr>
        <p:spPr bwMode="auto">
          <a:xfrm>
            <a:off x="3616573" y="4451960"/>
            <a:ext cx="236296" cy="14382"/>
          </a:xfrm>
          <a:custGeom>
            <a:avLst/>
            <a:gdLst>
              <a:gd name="T0" fmla="*/ 239 w 239"/>
              <a:gd name="T1" fmla="*/ 7 h 14"/>
              <a:gd name="T2" fmla="*/ 232 w 239"/>
              <a:gd name="T3" fmla="*/ 14 h 14"/>
              <a:gd name="T4" fmla="*/ 7 w 239"/>
              <a:gd name="T5" fmla="*/ 14 h 14"/>
              <a:gd name="T6" fmla="*/ 0 w 239"/>
              <a:gd name="T7" fmla="*/ 7 h 14"/>
              <a:gd name="T8" fmla="*/ 0 w 239"/>
              <a:gd name="T9" fmla="*/ 7 h 14"/>
              <a:gd name="T10" fmla="*/ 7 w 239"/>
              <a:gd name="T11" fmla="*/ 0 h 14"/>
              <a:gd name="T12" fmla="*/ 232 w 239"/>
              <a:gd name="T13" fmla="*/ 0 h 14"/>
              <a:gd name="T14" fmla="*/ 239 w 239"/>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4">
                <a:moveTo>
                  <a:pt x="239" y="7"/>
                </a:moveTo>
                <a:cubicBezTo>
                  <a:pt x="239" y="11"/>
                  <a:pt x="236" y="14"/>
                  <a:pt x="232" y="14"/>
                </a:cubicBezTo>
                <a:cubicBezTo>
                  <a:pt x="7" y="14"/>
                  <a:pt x="7" y="14"/>
                  <a:pt x="7" y="14"/>
                </a:cubicBezTo>
                <a:cubicBezTo>
                  <a:pt x="3" y="14"/>
                  <a:pt x="0" y="11"/>
                  <a:pt x="0" y="7"/>
                </a:cubicBezTo>
                <a:cubicBezTo>
                  <a:pt x="0" y="7"/>
                  <a:pt x="0" y="7"/>
                  <a:pt x="0" y="7"/>
                </a:cubicBezTo>
                <a:cubicBezTo>
                  <a:pt x="0" y="3"/>
                  <a:pt x="3" y="0"/>
                  <a:pt x="7" y="0"/>
                </a:cubicBezTo>
                <a:cubicBezTo>
                  <a:pt x="232" y="0"/>
                  <a:pt x="232" y="0"/>
                  <a:pt x="232" y="0"/>
                </a:cubicBezTo>
                <a:cubicBezTo>
                  <a:pt x="236" y="0"/>
                  <a:pt x="239" y="3"/>
                  <a:pt x="239" y="7"/>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49" name="Freeform 123"/>
          <p:cNvSpPr/>
          <p:nvPr/>
        </p:nvSpPr>
        <p:spPr bwMode="auto">
          <a:xfrm>
            <a:off x="3614707" y="4404438"/>
            <a:ext cx="127476" cy="50023"/>
          </a:xfrm>
          <a:custGeom>
            <a:avLst/>
            <a:gdLst>
              <a:gd name="T0" fmla="*/ 0 w 129"/>
              <a:gd name="T1" fmla="*/ 50 h 50"/>
              <a:gd name="T2" fmla="*/ 28 w 129"/>
              <a:gd name="T3" fmla="*/ 21 h 50"/>
              <a:gd name="T4" fmla="*/ 99 w 129"/>
              <a:gd name="T5" fmla="*/ 2 h 50"/>
              <a:gd name="T6" fmla="*/ 129 w 129"/>
              <a:gd name="T7" fmla="*/ 0 h 50"/>
              <a:gd name="T8" fmla="*/ 38 w 129"/>
              <a:gd name="T9" fmla="*/ 21 h 50"/>
              <a:gd name="T10" fmla="*/ 0 w 129"/>
              <a:gd name="T11" fmla="*/ 50 h 50"/>
            </a:gdLst>
            <a:ahLst/>
            <a:cxnLst>
              <a:cxn ang="0">
                <a:pos x="T0" y="T1"/>
              </a:cxn>
              <a:cxn ang="0">
                <a:pos x="T2" y="T3"/>
              </a:cxn>
              <a:cxn ang="0">
                <a:pos x="T4" y="T5"/>
              </a:cxn>
              <a:cxn ang="0">
                <a:pos x="T6" y="T7"/>
              </a:cxn>
              <a:cxn ang="0">
                <a:pos x="T8" y="T9"/>
              </a:cxn>
              <a:cxn ang="0">
                <a:pos x="T10" y="T11"/>
              </a:cxn>
            </a:cxnLst>
            <a:rect l="0" t="0" r="r" b="b"/>
            <a:pathLst>
              <a:path w="129" h="50">
                <a:moveTo>
                  <a:pt x="0" y="50"/>
                </a:moveTo>
                <a:cubicBezTo>
                  <a:pt x="0" y="50"/>
                  <a:pt x="4" y="33"/>
                  <a:pt x="28" y="21"/>
                </a:cubicBezTo>
                <a:cubicBezTo>
                  <a:pt x="52" y="9"/>
                  <a:pt x="79" y="3"/>
                  <a:pt x="99" y="2"/>
                </a:cubicBezTo>
                <a:cubicBezTo>
                  <a:pt x="120" y="0"/>
                  <a:pt x="129" y="0"/>
                  <a:pt x="129" y="0"/>
                </a:cubicBezTo>
                <a:cubicBezTo>
                  <a:pt x="129" y="0"/>
                  <a:pt x="73" y="3"/>
                  <a:pt x="38" y="21"/>
                </a:cubicBezTo>
                <a:cubicBezTo>
                  <a:pt x="4" y="39"/>
                  <a:pt x="0" y="50"/>
                  <a:pt x="0" y="50"/>
                </a:cubicBezTo>
                <a:close/>
              </a:path>
            </a:pathLst>
          </a:custGeom>
          <a:solidFill>
            <a:srgbClr val="C0A5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0" name="Oval 124"/>
          <p:cNvSpPr>
            <a:spLocks noChangeArrowheads="1"/>
          </p:cNvSpPr>
          <p:nvPr/>
        </p:nvSpPr>
        <p:spPr bwMode="auto">
          <a:xfrm>
            <a:off x="851768" y="4945144"/>
            <a:ext cx="623699" cy="627165"/>
          </a:xfrm>
          <a:prstGeom prst="ellipse">
            <a:avLst/>
          </a:prstGeom>
          <a:solidFill>
            <a:srgbClr val="F3B4A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1" name="Freeform 125"/>
          <p:cNvSpPr/>
          <p:nvPr/>
        </p:nvSpPr>
        <p:spPr bwMode="auto">
          <a:xfrm>
            <a:off x="1037073" y="5035185"/>
            <a:ext cx="438392" cy="516489"/>
          </a:xfrm>
          <a:custGeom>
            <a:avLst/>
            <a:gdLst>
              <a:gd name="T0" fmla="*/ 428 w 444"/>
              <a:gd name="T1" fmla="*/ 126 h 520"/>
              <a:gd name="T2" fmla="*/ 278 w 444"/>
              <a:gd name="T3" fmla="*/ 32 h 520"/>
              <a:gd name="T4" fmla="*/ 278 w 444"/>
              <a:gd name="T5" fmla="*/ 33 h 520"/>
              <a:gd name="T6" fmla="*/ 276 w 444"/>
              <a:gd name="T7" fmla="*/ 35 h 520"/>
              <a:gd name="T8" fmla="*/ 149 w 444"/>
              <a:gd name="T9" fmla="*/ 35 h 520"/>
              <a:gd name="T10" fmla="*/ 147 w 444"/>
              <a:gd name="T11" fmla="*/ 35 h 520"/>
              <a:gd name="T12" fmla="*/ 146 w 444"/>
              <a:gd name="T13" fmla="*/ 35 h 520"/>
              <a:gd name="T14" fmla="*/ 142 w 444"/>
              <a:gd name="T15" fmla="*/ 35 h 520"/>
              <a:gd name="T16" fmla="*/ 145 w 444"/>
              <a:gd name="T17" fmla="*/ 27 h 520"/>
              <a:gd name="T18" fmla="*/ 101 w 444"/>
              <a:gd name="T19" fmla="*/ 0 h 520"/>
              <a:gd name="T20" fmla="*/ 92 w 444"/>
              <a:gd name="T21" fmla="*/ 5 h 520"/>
              <a:gd name="T22" fmla="*/ 76 w 444"/>
              <a:gd name="T23" fmla="*/ 10 h 520"/>
              <a:gd name="T24" fmla="*/ 60 w 444"/>
              <a:gd name="T25" fmla="*/ 31 h 520"/>
              <a:gd name="T26" fmla="*/ 35 w 444"/>
              <a:gd name="T27" fmla="*/ 34 h 520"/>
              <a:gd name="T28" fmla="*/ 0 w 444"/>
              <a:gd name="T29" fmla="*/ 38 h 520"/>
              <a:gd name="T30" fmla="*/ 42 w 444"/>
              <a:gd name="T31" fmla="*/ 81 h 520"/>
              <a:gd name="T32" fmla="*/ 43 w 444"/>
              <a:gd name="T33" fmla="*/ 73 h 520"/>
              <a:gd name="T34" fmla="*/ 47 w 444"/>
              <a:gd name="T35" fmla="*/ 74 h 520"/>
              <a:gd name="T36" fmla="*/ 45 w 444"/>
              <a:gd name="T37" fmla="*/ 85 h 520"/>
              <a:gd name="T38" fmla="*/ 48 w 444"/>
              <a:gd name="T39" fmla="*/ 90 h 520"/>
              <a:gd name="T40" fmla="*/ 46 w 444"/>
              <a:gd name="T41" fmla="*/ 93 h 520"/>
              <a:gd name="T42" fmla="*/ 44 w 444"/>
              <a:gd name="T43" fmla="*/ 91 h 520"/>
              <a:gd name="T44" fmla="*/ 38 w 444"/>
              <a:gd name="T45" fmla="*/ 175 h 520"/>
              <a:gd name="T46" fmla="*/ 27 w 444"/>
              <a:gd name="T47" fmla="*/ 264 h 520"/>
              <a:gd name="T48" fmla="*/ 21 w 444"/>
              <a:gd name="T49" fmla="*/ 351 h 520"/>
              <a:gd name="T50" fmla="*/ 15 w 444"/>
              <a:gd name="T51" fmla="*/ 397 h 520"/>
              <a:gd name="T52" fmla="*/ 15 w 444"/>
              <a:gd name="T53" fmla="*/ 402 h 520"/>
              <a:gd name="T54" fmla="*/ 13 w 444"/>
              <a:gd name="T55" fmla="*/ 406 h 520"/>
              <a:gd name="T56" fmla="*/ 241 w 444"/>
              <a:gd name="T57" fmla="*/ 520 h 520"/>
              <a:gd name="T58" fmla="*/ 444 w 444"/>
              <a:gd name="T59" fmla="*/ 225 h 520"/>
              <a:gd name="T60" fmla="*/ 428 w 444"/>
              <a:gd name="T61" fmla="*/ 12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520">
                <a:moveTo>
                  <a:pt x="428" y="126"/>
                </a:moveTo>
                <a:cubicBezTo>
                  <a:pt x="376" y="92"/>
                  <a:pt x="328" y="62"/>
                  <a:pt x="278" y="32"/>
                </a:cubicBezTo>
                <a:cubicBezTo>
                  <a:pt x="278" y="32"/>
                  <a:pt x="278" y="33"/>
                  <a:pt x="278" y="33"/>
                </a:cubicBezTo>
                <a:cubicBezTo>
                  <a:pt x="278" y="34"/>
                  <a:pt x="277" y="35"/>
                  <a:pt x="276" y="35"/>
                </a:cubicBezTo>
                <a:cubicBezTo>
                  <a:pt x="234" y="36"/>
                  <a:pt x="191" y="35"/>
                  <a:pt x="149" y="35"/>
                </a:cubicBezTo>
                <a:cubicBezTo>
                  <a:pt x="148" y="35"/>
                  <a:pt x="147" y="36"/>
                  <a:pt x="147" y="35"/>
                </a:cubicBezTo>
                <a:cubicBezTo>
                  <a:pt x="146" y="35"/>
                  <a:pt x="146" y="35"/>
                  <a:pt x="146" y="35"/>
                </a:cubicBezTo>
                <a:cubicBezTo>
                  <a:pt x="145" y="35"/>
                  <a:pt x="143" y="35"/>
                  <a:pt x="142" y="35"/>
                </a:cubicBezTo>
                <a:cubicBezTo>
                  <a:pt x="140" y="35"/>
                  <a:pt x="144" y="28"/>
                  <a:pt x="145" y="27"/>
                </a:cubicBezTo>
                <a:cubicBezTo>
                  <a:pt x="129" y="18"/>
                  <a:pt x="116" y="10"/>
                  <a:pt x="101" y="0"/>
                </a:cubicBezTo>
                <a:cubicBezTo>
                  <a:pt x="100" y="0"/>
                  <a:pt x="94" y="4"/>
                  <a:pt x="92" y="5"/>
                </a:cubicBezTo>
                <a:cubicBezTo>
                  <a:pt x="87" y="6"/>
                  <a:pt x="79" y="6"/>
                  <a:pt x="76" y="10"/>
                </a:cubicBezTo>
                <a:cubicBezTo>
                  <a:pt x="70" y="16"/>
                  <a:pt x="67" y="26"/>
                  <a:pt x="60" y="31"/>
                </a:cubicBezTo>
                <a:cubicBezTo>
                  <a:pt x="52" y="35"/>
                  <a:pt x="44" y="35"/>
                  <a:pt x="35" y="34"/>
                </a:cubicBezTo>
                <a:cubicBezTo>
                  <a:pt x="24" y="32"/>
                  <a:pt x="10" y="35"/>
                  <a:pt x="0" y="38"/>
                </a:cubicBezTo>
                <a:cubicBezTo>
                  <a:pt x="14" y="53"/>
                  <a:pt x="24" y="65"/>
                  <a:pt x="42" y="81"/>
                </a:cubicBezTo>
                <a:cubicBezTo>
                  <a:pt x="42" y="79"/>
                  <a:pt x="42" y="76"/>
                  <a:pt x="43" y="73"/>
                </a:cubicBezTo>
                <a:cubicBezTo>
                  <a:pt x="43" y="71"/>
                  <a:pt x="47" y="72"/>
                  <a:pt x="47" y="74"/>
                </a:cubicBezTo>
                <a:cubicBezTo>
                  <a:pt x="46" y="78"/>
                  <a:pt x="45" y="82"/>
                  <a:pt x="45" y="85"/>
                </a:cubicBezTo>
                <a:cubicBezTo>
                  <a:pt x="46" y="87"/>
                  <a:pt x="47" y="88"/>
                  <a:pt x="48" y="90"/>
                </a:cubicBezTo>
                <a:cubicBezTo>
                  <a:pt x="50" y="92"/>
                  <a:pt x="47" y="95"/>
                  <a:pt x="46" y="93"/>
                </a:cubicBezTo>
                <a:cubicBezTo>
                  <a:pt x="45" y="92"/>
                  <a:pt x="45" y="91"/>
                  <a:pt x="44" y="91"/>
                </a:cubicBezTo>
                <a:cubicBezTo>
                  <a:pt x="41" y="119"/>
                  <a:pt x="40" y="147"/>
                  <a:pt x="38" y="175"/>
                </a:cubicBezTo>
                <a:cubicBezTo>
                  <a:pt x="36" y="205"/>
                  <a:pt x="31" y="234"/>
                  <a:pt x="27" y="264"/>
                </a:cubicBezTo>
                <a:cubicBezTo>
                  <a:pt x="24" y="293"/>
                  <a:pt x="26" y="322"/>
                  <a:pt x="21" y="351"/>
                </a:cubicBezTo>
                <a:cubicBezTo>
                  <a:pt x="19" y="366"/>
                  <a:pt x="14" y="382"/>
                  <a:pt x="15" y="397"/>
                </a:cubicBezTo>
                <a:cubicBezTo>
                  <a:pt x="15" y="399"/>
                  <a:pt x="15" y="401"/>
                  <a:pt x="15" y="402"/>
                </a:cubicBezTo>
                <a:cubicBezTo>
                  <a:pt x="15" y="402"/>
                  <a:pt x="13" y="406"/>
                  <a:pt x="13" y="406"/>
                </a:cubicBezTo>
                <a:cubicBezTo>
                  <a:pt x="26" y="414"/>
                  <a:pt x="196" y="500"/>
                  <a:pt x="241" y="520"/>
                </a:cubicBezTo>
                <a:cubicBezTo>
                  <a:pt x="360" y="475"/>
                  <a:pt x="444" y="360"/>
                  <a:pt x="444" y="225"/>
                </a:cubicBezTo>
                <a:cubicBezTo>
                  <a:pt x="444" y="190"/>
                  <a:pt x="438" y="157"/>
                  <a:pt x="428" y="126"/>
                </a:cubicBezTo>
                <a:close/>
              </a:path>
            </a:pathLst>
          </a:custGeom>
          <a:solidFill>
            <a:srgbClr val="EC8E7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2" name="Freeform 126"/>
          <p:cNvSpPr/>
          <p:nvPr/>
        </p:nvSpPr>
        <p:spPr bwMode="auto">
          <a:xfrm>
            <a:off x="1014065" y="5092712"/>
            <a:ext cx="214532" cy="355789"/>
          </a:xfrm>
          <a:custGeom>
            <a:avLst/>
            <a:gdLst>
              <a:gd name="T0" fmla="*/ 217 w 217"/>
              <a:gd name="T1" fmla="*/ 286 h 358"/>
              <a:gd name="T2" fmla="*/ 145 w 217"/>
              <a:gd name="T3" fmla="*/ 358 h 358"/>
              <a:gd name="T4" fmla="*/ 72 w 217"/>
              <a:gd name="T5" fmla="*/ 358 h 358"/>
              <a:gd name="T6" fmla="*/ 0 w 217"/>
              <a:gd name="T7" fmla="*/ 286 h 358"/>
              <a:gd name="T8" fmla="*/ 0 w 217"/>
              <a:gd name="T9" fmla="*/ 72 h 358"/>
              <a:gd name="T10" fmla="*/ 72 w 217"/>
              <a:gd name="T11" fmla="*/ 0 h 358"/>
              <a:gd name="T12" fmla="*/ 145 w 217"/>
              <a:gd name="T13" fmla="*/ 0 h 358"/>
              <a:gd name="T14" fmla="*/ 217 w 217"/>
              <a:gd name="T15" fmla="*/ 72 h 358"/>
              <a:gd name="T16" fmla="*/ 217 w 217"/>
              <a:gd name="T17" fmla="*/ 28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 h="358">
                <a:moveTo>
                  <a:pt x="217" y="286"/>
                </a:moveTo>
                <a:cubicBezTo>
                  <a:pt x="217" y="326"/>
                  <a:pt x="185" y="358"/>
                  <a:pt x="145" y="358"/>
                </a:cubicBezTo>
                <a:cubicBezTo>
                  <a:pt x="72" y="358"/>
                  <a:pt x="72" y="358"/>
                  <a:pt x="72" y="358"/>
                </a:cubicBezTo>
                <a:cubicBezTo>
                  <a:pt x="32" y="358"/>
                  <a:pt x="0" y="326"/>
                  <a:pt x="0" y="286"/>
                </a:cubicBezTo>
                <a:cubicBezTo>
                  <a:pt x="0" y="72"/>
                  <a:pt x="0" y="72"/>
                  <a:pt x="0" y="72"/>
                </a:cubicBezTo>
                <a:cubicBezTo>
                  <a:pt x="0" y="32"/>
                  <a:pt x="32" y="0"/>
                  <a:pt x="72" y="0"/>
                </a:cubicBezTo>
                <a:cubicBezTo>
                  <a:pt x="145" y="0"/>
                  <a:pt x="145" y="0"/>
                  <a:pt x="145" y="0"/>
                </a:cubicBezTo>
                <a:cubicBezTo>
                  <a:pt x="185" y="0"/>
                  <a:pt x="217" y="32"/>
                  <a:pt x="217" y="72"/>
                </a:cubicBezTo>
                <a:lnTo>
                  <a:pt x="217" y="286"/>
                </a:ln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3" name="Freeform 127"/>
          <p:cNvSpPr/>
          <p:nvPr/>
        </p:nvSpPr>
        <p:spPr bwMode="auto">
          <a:xfrm>
            <a:off x="1021526" y="5264666"/>
            <a:ext cx="200852" cy="177582"/>
          </a:xfrm>
          <a:custGeom>
            <a:avLst/>
            <a:gdLst>
              <a:gd name="T0" fmla="*/ 0 w 204"/>
              <a:gd name="T1" fmla="*/ 0 h 179"/>
              <a:gd name="T2" fmla="*/ 0 w 204"/>
              <a:gd name="T3" fmla="*/ 111 h 179"/>
              <a:gd name="T4" fmla="*/ 67 w 204"/>
              <a:gd name="T5" fmla="*/ 179 h 179"/>
              <a:gd name="T6" fmla="*/ 136 w 204"/>
              <a:gd name="T7" fmla="*/ 179 h 179"/>
              <a:gd name="T8" fmla="*/ 204 w 204"/>
              <a:gd name="T9" fmla="*/ 111 h 179"/>
              <a:gd name="T10" fmla="*/ 204 w 204"/>
              <a:gd name="T11" fmla="*/ 0 h 179"/>
              <a:gd name="T12" fmla="*/ 0 w 204"/>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204" h="179">
                <a:moveTo>
                  <a:pt x="0" y="0"/>
                </a:moveTo>
                <a:cubicBezTo>
                  <a:pt x="0" y="111"/>
                  <a:pt x="0" y="111"/>
                  <a:pt x="0" y="111"/>
                </a:cubicBezTo>
                <a:cubicBezTo>
                  <a:pt x="0" y="149"/>
                  <a:pt x="30" y="179"/>
                  <a:pt x="67" y="179"/>
                </a:cubicBezTo>
                <a:cubicBezTo>
                  <a:pt x="136" y="179"/>
                  <a:pt x="136" y="179"/>
                  <a:pt x="136" y="179"/>
                </a:cubicBezTo>
                <a:cubicBezTo>
                  <a:pt x="173" y="179"/>
                  <a:pt x="204" y="149"/>
                  <a:pt x="204" y="111"/>
                </a:cubicBezTo>
                <a:cubicBezTo>
                  <a:pt x="204" y="0"/>
                  <a:pt x="204" y="0"/>
                  <a:pt x="204" y="0"/>
                </a:cubicBezTo>
                <a:lnTo>
                  <a:pt x="0" y="0"/>
                </a:lnTo>
                <a:close/>
              </a:path>
            </a:pathLst>
          </a:custGeom>
          <a:solidFill>
            <a:srgbClr val="E669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4" name="Freeform 128"/>
          <p:cNvSpPr/>
          <p:nvPr/>
        </p:nvSpPr>
        <p:spPr bwMode="auto">
          <a:xfrm>
            <a:off x="1117911" y="5032683"/>
            <a:ext cx="43529" cy="70032"/>
          </a:xfrm>
          <a:custGeom>
            <a:avLst/>
            <a:gdLst>
              <a:gd name="T0" fmla="*/ 28 w 44"/>
              <a:gd name="T1" fmla="*/ 10 h 71"/>
              <a:gd name="T2" fmla="*/ 4 w 44"/>
              <a:gd name="T3" fmla="*/ 0 h 71"/>
              <a:gd name="T4" fmla="*/ 0 w 44"/>
              <a:gd name="T5" fmla="*/ 0 h 71"/>
              <a:gd name="T6" fmla="*/ 3 w 44"/>
              <a:gd name="T7" fmla="*/ 12 h 71"/>
              <a:gd name="T8" fmla="*/ 4 w 44"/>
              <a:gd name="T9" fmla="*/ 12 h 71"/>
              <a:gd name="T10" fmla="*/ 19 w 44"/>
              <a:gd name="T11" fmla="*/ 18 h 71"/>
              <a:gd name="T12" fmla="*/ 27 w 44"/>
              <a:gd name="T13" fmla="*/ 63 h 71"/>
              <a:gd name="T14" fmla="*/ 32 w 44"/>
              <a:gd name="T15" fmla="*/ 70 h 71"/>
              <a:gd name="T16" fmla="*/ 39 w 44"/>
              <a:gd name="T17" fmla="*/ 65 h 71"/>
              <a:gd name="T18" fmla="*/ 28 w 44"/>
              <a:gd name="T19" fmla="*/ 1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71">
                <a:moveTo>
                  <a:pt x="28" y="10"/>
                </a:moveTo>
                <a:cubicBezTo>
                  <a:pt x="22" y="3"/>
                  <a:pt x="14" y="0"/>
                  <a:pt x="4" y="0"/>
                </a:cubicBezTo>
                <a:cubicBezTo>
                  <a:pt x="3" y="0"/>
                  <a:pt x="1" y="0"/>
                  <a:pt x="0" y="0"/>
                </a:cubicBezTo>
                <a:cubicBezTo>
                  <a:pt x="1" y="4"/>
                  <a:pt x="1" y="8"/>
                  <a:pt x="3" y="12"/>
                </a:cubicBezTo>
                <a:cubicBezTo>
                  <a:pt x="3" y="12"/>
                  <a:pt x="4" y="12"/>
                  <a:pt x="4" y="12"/>
                </a:cubicBezTo>
                <a:cubicBezTo>
                  <a:pt x="10" y="12"/>
                  <a:pt x="15" y="14"/>
                  <a:pt x="19" y="18"/>
                </a:cubicBezTo>
                <a:cubicBezTo>
                  <a:pt x="29" y="29"/>
                  <a:pt x="28" y="55"/>
                  <a:pt x="27" y="63"/>
                </a:cubicBezTo>
                <a:cubicBezTo>
                  <a:pt x="26" y="67"/>
                  <a:pt x="29" y="70"/>
                  <a:pt x="32" y="70"/>
                </a:cubicBezTo>
                <a:cubicBezTo>
                  <a:pt x="35" y="71"/>
                  <a:pt x="38" y="68"/>
                  <a:pt x="39" y="65"/>
                </a:cubicBezTo>
                <a:cubicBezTo>
                  <a:pt x="39" y="64"/>
                  <a:pt x="44" y="28"/>
                  <a:pt x="28" y="10"/>
                </a:cubicBez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5" name="Freeform 129"/>
          <p:cNvSpPr/>
          <p:nvPr/>
        </p:nvSpPr>
        <p:spPr bwMode="auto">
          <a:xfrm>
            <a:off x="1035207" y="5058321"/>
            <a:ext cx="277338" cy="427073"/>
          </a:xfrm>
          <a:custGeom>
            <a:avLst/>
            <a:gdLst>
              <a:gd name="T0" fmla="*/ 271 w 281"/>
              <a:gd name="T1" fmla="*/ 430 h 430"/>
              <a:gd name="T2" fmla="*/ 261 w 281"/>
              <a:gd name="T3" fmla="*/ 420 h 430"/>
              <a:gd name="T4" fmla="*/ 261 w 281"/>
              <a:gd name="T5" fmla="*/ 20 h 430"/>
              <a:gd name="T6" fmla="*/ 10 w 281"/>
              <a:gd name="T7" fmla="*/ 20 h 430"/>
              <a:gd name="T8" fmla="*/ 0 w 281"/>
              <a:gd name="T9" fmla="*/ 10 h 430"/>
              <a:gd name="T10" fmla="*/ 10 w 281"/>
              <a:gd name="T11" fmla="*/ 0 h 430"/>
              <a:gd name="T12" fmla="*/ 271 w 281"/>
              <a:gd name="T13" fmla="*/ 0 h 430"/>
              <a:gd name="T14" fmla="*/ 281 w 281"/>
              <a:gd name="T15" fmla="*/ 10 h 430"/>
              <a:gd name="T16" fmla="*/ 281 w 281"/>
              <a:gd name="T17" fmla="*/ 420 h 430"/>
              <a:gd name="T18" fmla="*/ 271 w 281"/>
              <a:gd name="T19"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430">
                <a:moveTo>
                  <a:pt x="271" y="430"/>
                </a:moveTo>
                <a:cubicBezTo>
                  <a:pt x="265" y="430"/>
                  <a:pt x="261" y="426"/>
                  <a:pt x="261" y="420"/>
                </a:cubicBezTo>
                <a:cubicBezTo>
                  <a:pt x="261" y="20"/>
                  <a:pt x="261" y="20"/>
                  <a:pt x="261" y="20"/>
                </a:cubicBezTo>
                <a:cubicBezTo>
                  <a:pt x="10" y="20"/>
                  <a:pt x="10" y="20"/>
                  <a:pt x="10" y="20"/>
                </a:cubicBezTo>
                <a:cubicBezTo>
                  <a:pt x="4" y="20"/>
                  <a:pt x="0" y="15"/>
                  <a:pt x="0" y="10"/>
                </a:cubicBezTo>
                <a:cubicBezTo>
                  <a:pt x="0" y="4"/>
                  <a:pt x="4" y="0"/>
                  <a:pt x="10" y="0"/>
                </a:cubicBezTo>
                <a:cubicBezTo>
                  <a:pt x="271" y="0"/>
                  <a:pt x="271" y="0"/>
                  <a:pt x="271" y="0"/>
                </a:cubicBezTo>
                <a:cubicBezTo>
                  <a:pt x="276" y="0"/>
                  <a:pt x="281" y="4"/>
                  <a:pt x="281" y="10"/>
                </a:cubicBezTo>
                <a:cubicBezTo>
                  <a:pt x="281" y="420"/>
                  <a:pt x="281" y="420"/>
                  <a:pt x="281" y="420"/>
                </a:cubicBezTo>
                <a:cubicBezTo>
                  <a:pt x="281" y="426"/>
                  <a:pt x="276" y="430"/>
                  <a:pt x="271" y="430"/>
                </a:cubicBezTo>
                <a:close/>
              </a:path>
            </a:pathLst>
          </a:cu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6" name="Freeform 130"/>
          <p:cNvSpPr/>
          <p:nvPr/>
        </p:nvSpPr>
        <p:spPr bwMode="auto">
          <a:xfrm>
            <a:off x="1085576" y="5032684"/>
            <a:ext cx="35444" cy="69407"/>
          </a:xfrm>
          <a:custGeom>
            <a:avLst/>
            <a:gdLst>
              <a:gd name="T0" fmla="*/ 14 w 36"/>
              <a:gd name="T1" fmla="*/ 10 h 70"/>
              <a:gd name="T2" fmla="*/ 9 w 36"/>
              <a:gd name="T3" fmla="*/ 66 h 70"/>
              <a:gd name="T4" fmla="*/ 15 w 36"/>
              <a:gd name="T5" fmla="*/ 70 h 70"/>
              <a:gd name="T6" fmla="*/ 16 w 36"/>
              <a:gd name="T7" fmla="*/ 70 h 70"/>
              <a:gd name="T8" fmla="*/ 21 w 36"/>
              <a:gd name="T9" fmla="*/ 63 h 70"/>
              <a:gd name="T10" fmla="*/ 24 w 36"/>
              <a:gd name="T11" fmla="*/ 18 h 70"/>
              <a:gd name="T12" fmla="*/ 36 w 36"/>
              <a:gd name="T13" fmla="*/ 12 h 70"/>
              <a:gd name="T14" fmla="*/ 33 w 36"/>
              <a:gd name="T15" fmla="*/ 0 h 70"/>
              <a:gd name="T16" fmla="*/ 14 w 36"/>
              <a:gd name="T17" fmla="*/ 1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0">
                <a:moveTo>
                  <a:pt x="14" y="10"/>
                </a:moveTo>
                <a:cubicBezTo>
                  <a:pt x="0" y="28"/>
                  <a:pt x="9" y="64"/>
                  <a:pt x="9" y="66"/>
                </a:cubicBezTo>
                <a:cubicBezTo>
                  <a:pt x="10" y="68"/>
                  <a:pt x="12" y="70"/>
                  <a:pt x="15" y="70"/>
                </a:cubicBezTo>
                <a:cubicBezTo>
                  <a:pt x="15" y="70"/>
                  <a:pt x="16" y="70"/>
                  <a:pt x="16" y="70"/>
                </a:cubicBezTo>
                <a:cubicBezTo>
                  <a:pt x="19" y="69"/>
                  <a:pt x="21" y="66"/>
                  <a:pt x="21" y="63"/>
                </a:cubicBezTo>
                <a:cubicBezTo>
                  <a:pt x="18" y="54"/>
                  <a:pt x="15" y="29"/>
                  <a:pt x="24" y="18"/>
                </a:cubicBezTo>
                <a:cubicBezTo>
                  <a:pt x="27" y="14"/>
                  <a:pt x="31" y="12"/>
                  <a:pt x="36" y="12"/>
                </a:cubicBezTo>
                <a:cubicBezTo>
                  <a:pt x="35" y="8"/>
                  <a:pt x="34" y="4"/>
                  <a:pt x="33" y="0"/>
                </a:cubicBezTo>
                <a:cubicBezTo>
                  <a:pt x="26" y="1"/>
                  <a:pt x="19" y="4"/>
                  <a:pt x="14" y="10"/>
                </a:cubicBezTo>
                <a:close/>
              </a:path>
            </a:pathLst>
          </a:custGeom>
          <a:solidFill>
            <a:srgbClr val="A3F7F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7" name="Oval 131"/>
          <p:cNvSpPr>
            <a:spLocks noChangeArrowheads="1"/>
          </p:cNvSpPr>
          <p:nvPr/>
        </p:nvSpPr>
        <p:spPr bwMode="auto">
          <a:xfrm>
            <a:off x="1703310" y="4945144"/>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8" name="Freeform 132"/>
          <p:cNvSpPr/>
          <p:nvPr/>
        </p:nvSpPr>
        <p:spPr bwMode="auto">
          <a:xfrm>
            <a:off x="1853172" y="5095837"/>
            <a:ext cx="473837" cy="466466"/>
          </a:xfrm>
          <a:custGeom>
            <a:avLst/>
            <a:gdLst>
              <a:gd name="T0" fmla="*/ 462 w 480"/>
              <a:gd name="T1" fmla="*/ 58 h 470"/>
              <a:gd name="T2" fmla="*/ 336 w 480"/>
              <a:gd name="T3" fmla="*/ 0 h 470"/>
              <a:gd name="T4" fmla="*/ 317 w 480"/>
              <a:gd name="T5" fmla="*/ 14 h 470"/>
              <a:gd name="T6" fmla="*/ 289 w 480"/>
              <a:gd name="T7" fmla="*/ 26 h 470"/>
              <a:gd name="T8" fmla="*/ 265 w 480"/>
              <a:gd name="T9" fmla="*/ 55 h 470"/>
              <a:gd name="T10" fmla="*/ 245 w 480"/>
              <a:gd name="T11" fmla="*/ 80 h 470"/>
              <a:gd name="T12" fmla="*/ 192 w 480"/>
              <a:gd name="T13" fmla="*/ 137 h 470"/>
              <a:gd name="T14" fmla="*/ 95 w 480"/>
              <a:gd name="T15" fmla="*/ 247 h 470"/>
              <a:gd name="T16" fmla="*/ 41 w 480"/>
              <a:gd name="T17" fmla="*/ 288 h 470"/>
              <a:gd name="T18" fmla="*/ 0 w 480"/>
              <a:gd name="T19" fmla="*/ 328 h 470"/>
              <a:gd name="T20" fmla="*/ 244 w 480"/>
              <a:gd name="T21" fmla="*/ 470 h 470"/>
              <a:gd name="T22" fmla="*/ 480 w 480"/>
              <a:gd name="T23" fmla="*/ 164 h 470"/>
              <a:gd name="T24" fmla="*/ 462 w 480"/>
              <a:gd name="T25" fmla="*/ 5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 h="470">
                <a:moveTo>
                  <a:pt x="462" y="58"/>
                </a:moveTo>
                <a:cubicBezTo>
                  <a:pt x="420" y="37"/>
                  <a:pt x="382" y="21"/>
                  <a:pt x="336" y="0"/>
                </a:cubicBezTo>
                <a:cubicBezTo>
                  <a:pt x="331" y="5"/>
                  <a:pt x="324" y="11"/>
                  <a:pt x="317" y="14"/>
                </a:cubicBezTo>
                <a:cubicBezTo>
                  <a:pt x="308" y="18"/>
                  <a:pt x="297" y="20"/>
                  <a:pt x="289" y="26"/>
                </a:cubicBezTo>
                <a:cubicBezTo>
                  <a:pt x="278" y="34"/>
                  <a:pt x="272" y="45"/>
                  <a:pt x="265" y="55"/>
                </a:cubicBezTo>
                <a:cubicBezTo>
                  <a:pt x="259" y="64"/>
                  <a:pt x="252" y="72"/>
                  <a:pt x="245" y="80"/>
                </a:cubicBezTo>
                <a:cubicBezTo>
                  <a:pt x="227" y="99"/>
                  <a:pt x="209" y="118"/>
                  <a:pt x="192" y="137"/>
                </a:cubicBezTo>
                <a:cubicBezTo>
                  <a:pt x="161" y="174"/>
                  <a:pt x="133" y="216"/>
                  <a:pt x="95" y="247"/>
                </a:cubicBezTo>
                <a:cubicBezTo>
                  <a:pt x="77" y="261"/>
                  <a:pt x="58" y="273"/>
                  <a:pt x="41" y="288"/>
                </a:cubicBezTo>
                <a:cubicBezTo>
                  <a:pt x="28" y="300"/>
                  <a:pt x="12" y="315"/>
                  <a:pt x="0" y="328"/>
                </a:cubicBezTo>
                <a:cubicBezTo>
                  <a:pt x="49" y="357"/>
                  <a:pt x="199" y="446"/>
                  <a:pt x="244" y="470"/>
                </a:cubicBezTo>
                <a:cubicBezTo>
                  <a:pt x="380" y="434"/>
                  <a:pt x="480" y="311"/>
                  <a:pt x="480" y="164"/>
                </a:cubicBezTo>
                <a:cubicBezTo>
                  <a:pt x="480" y="127"/>
                  <a:pt x="474" y="91"/>
                  <a:pt x="462" y="58"/>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59" name="Freeform 133"/>
          <p:cNvSpPr/>
          <p:nvPr/>
        </p:nvSpPr>
        <p:spPr bwMode="auto">
          <a:xfrm>
            <a:off x="1853172" y="5095837"/>
            <a:ext cx="331437" cy="325776"/>
          </a:xfrm>
          <a:custGeom>
            <a:avLst/>
            <a:gdLst>
              <a:gd name="T0" fmla="*/ 321 w 336"/>
              <a:gd name="T1" fmla="*/ 0 h 328"/>
              <a:gd name="T2" fmla="*/ 15 w 336"/>
              <a:gd name="T3" fmla="*/ 0 h 328"/>
              <a:gd name="T4" fmla="*/ 0 w 336"/>
              <a:gd name="T5" fmla="*/ 14 h 328"/>
              <a:gd name="T6" fmla="*/ 0 w 336"/>
              <a:gd name="T7" fmla="*/ 314 h 328"/>
              <a:gd name="T8" fmla="*/ 15 w 336"/>
              <a:gd name="T9" fmla="*/ 328 h 328"/>
              <a:gd name="T10" fmla="*/ 321 w 336"/>
              <a:gd name="T11" fmla="*/ 328 h 328"/>
              <a:gd name="T12" fmla="*/ 336 w 336"/>
              <a:gd name="T13" fmla="*/ 314 h 328"/>
              <a:gd name="T14" fmla="*/ 336 w 336"/>
              <a:gd name="T15" fmla="*/ 14 h 328"/>
              <a:gd name="T16" fmla="*/ 321 w 336"/>
              <a:gd name="T17"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28">
                <a:moveTo>
                  <a:pt x="321" y="0"/>
                </a:moveTo>
                <a:cubicBezTo>
                  <a:pt x="15" y="0"/>
                  <a:pt x="15" y="0"/>
                  <a:pt x="15" y="0"/>
                </a:cubicBezTo>
                <a:cubicBezTo>
                  <a:pt x="7" y="0"/>
                  <a:pt x="0" y="6"/>
                  <a:pt x="0" y="14"/>
                </a:cubicBezTo>
                <a:cubicBezTo>
                  <a:pt x="0" y="314"/>
                  <a:pt x="0" y="314"/>
                  <a:pt x="0" y="314"/>
                </a:cubicBezTo>
                <a:cubicBezTo>
                  <a:pt x="0" y="322"/>
                  <a:pt x="7" y="328"/>
                  <a:pt x="15" y="328"/>
                </a:cubicBezTo>
                <a:cubicBezTo>
                  <a:pt x="321" y="328"/>
                  <a:pt x="321" y="328"/>
                  <a:pt x="321" y="328"/>
                </a:cubicBezTo>
                <a:cubicBezTo>
                  <a:pt x="329" y="328"/>
                  <a:pt x="336" y="322"/>
                  <a:pt x="336" y="314"/>
                </a:cubicBezTo>
                <a:cubicBezTo>
                  <a:pt x="336" y="14"/>
                  <a:pt x="336" y="14"/>
                  <a:pt x="336" y="14"/>
                </a:cubicBezTo>
                <a:cubicBezTo>
                  <a:pt x="336" y="6"/>
                  <a:pt x="329" y="0"/>
                  <a:pt x="321" y="0"/>
                </a:cubicBezTo>
                <a:close/>
              </a:path>
            </a:pathLst>
          </a:custGeom>
          <a:solidFill>
            <a:srgbClr val="19EAF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0" name="Freeform 134"/>
          <p:cNvSpPr/>
          <p:nvPr/>
        </p:nvSpPr>
        <p:spPr bwMode="auto">
          <a:xfrm>
            <a:off x="2029149" y="5251535"/>
            <a:ext cx="52234" cy="36267"/>
          </a:xfrm>
          <a:custGeom>
            <a:avLst/>
            <a:gdLst>
              <a:gd name="T0" fmla="*/ 5 w 53"/>
              <a:gd name="T1" fmla="*/ 0 h 36"/>
              <a:gd name="T2" fmla="*/ 29 w 53"/>
              <a:gd name="T3" fmla="*/ 13 h 36"/>
              <a:gd name="T4" fmla="*/ 46 w 53"/>
              <a:gd name="T5" fmla="*/ 17 h 36"/>
              <a:gd name="T6" fmla="*/ 51 w 53"/>
              <a:gd name="T7" fmla="*/ 32 h 36"/>
              <a:gd name="T8" fmla="*/ 39 w 53"/>
              <a:gd name="T9" fmla="*/ 36 h 36"/>
              <a:gd name="T10" fmla="*/ 15 w 53"/>
              <a:gd name="T11" fmla="*/ 27 h 36"/>
              <a:gd name="T12" fmla="*/ 0 w 53"/>
              <a:gd name="T13" fmla="*/ 16 h 36"/>
              <a:gd name="T14" fmla="*/ 5 w 53"/>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6">
                <a:moveTo>
                  <a:pt x="5" y="0"/>
                </a:moveTo>
                <a:cubicBezTo>
                  <a:pt x="11" y="5"/>
                  <a:pt x="19" y="10"/>
                  <a:pt x="29" y="13"/>
                </a:cubicBezTo>
                <a:cubicBezTo>
                  <a:pt x="34" y="15"/>
                  <a:pt x="40" y="17"/>
                  <a:pt x="46" y="17"/>
                </a:cubicBezTo>
                <a:cubicBezTo>
                  <a:pt x="51" y="23"/>
                  <a:pt x="53" y="29"/>
                  <a:pt x="51" y="32"/>
                </a:cubicBezTo>
                <a:cubicBezTo>
                  <a:pt x="49" y="35"/>
                  <a:pt x="45" y="36"/>
                  <a:pt x="39" y="36"/>
                </a:cubicBezTo>
                <a:cubicBezTo>
                  <a:pt x="31" y="35"/>
                  <a:pt x="23" y="32"/>
                  <a:pt x="15" y="27"/>
                </a:cubicBezTo>
                <a:cubicBezTo>
                  <a:pt x="9" y="24"/>
                  <a:pt x="4" y="20"/>
                  <a:pt x="0" y="16"/>
                </a:cubicBezTo>
                <a:cubicBezTo>
                  <a:pt x="4" y="10"/>
                  <a:pt x="5" y="4"/>
                  <a:pt x="5"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1" name="Freeform 135"/>
          <p:cNvSpPr/>
          <p:nvPr/>
        </p:nvSpPr>
        <p:spPr bwMode="auto">
          <a:xfrm>
            <a:off x="2031637" y="5165244"/>
            <a:ext cx="66536" cy="33766"/>
          </a:xfrm>
          <a:custGeom>
            <a:avLst/>
            <a:gdLst>
              <a:gd name="T0" fmla="*/ 10 w 67"/>
              <a:gd name="T1" fmla="*/ 0 h 34"/>
              <a:gd name="T2" fmla="*/ 24 w 67"/>
              <a:gd name="T3" fmla="*/ 7 h 34"/>
              <a:gd name="T4" fmla="*/ 37 w 67"/>
              <a:gd name="T5" fmla="*/ 10 h 34"/>
              <a:gd name="T6" fmla="*/ 38 w 67"/>
              <a:gd name="T7" fmla="*/ 11 h 34"/>
              <a:gd name="T8" fmla="*/ 42 w 67"/>
              <a:gd name="T9" fmla="*/ 13 h 34"/>
              <a:gd name="T10" fmla="*/ 42 w 67"/>
              <a:gd name="T11" fmla="*/ 13 h 34"/>
              <a:gd name="T12" fmla="*/ 45 w 67"/>
              <a:gd name="T13" fmla="*/ 12 h 34"/>
              <a:gd name="T14" fmla="*/ 47 w 67"/>
              <a:gd name="T15" fmla="*/ 9 h 34"/>
              <a:gd name="T16" fmla="*/ 50 w 67"/>
              <a:gd name="T17" fmla="*/ 9 h 34"/>
              <a:gd name="T18" fmla="*/ 65 w 67"/>
              <a:gd name="T19" fmla="*/ 28 h 34"/>
              <a:gd name="T20" fmla="*/ 54 w 67"/>
              <a:gd name="T21" fmla="*/ 33 h 34"/>
              <a:gd name="T22" fmla="*/ 29 w 67"/>
              <a:gd name="T23" fmla="*/ 30 h 34"/>
              <a:gd name="T24" fmla="*/ 2 w 67"/>
              <a:gd name="T25" fmla="*/ 6 h 34"/>
              <a:gd name="T26" fmla="*/ 10 w 67"/>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4">
                <a:moveTo>
                  <a:pt x="10" y="0"/>
                </a:moveTo>
                <a:cubicBezTo>
                  <a:pt x="14" y="3"/>
                  <a:pt x="19" y="5"/>
                  <a:pt x="24" y="7"/>
                </a:cubicBezTo>
                <a:cubicBezTo>
                  <a:pt x="28" y="8"/>
                  <a:pt x="33" y="9"/>
                  <a:pt x="37" y="10"/>
                </a:cubicBezTo>
                <a:cubicBezTo>
                  <a:pt x="38" y="10"/>
                  <a:pt x="38" y="11"/>
                  <a:pt x="38" y="11"/>
                </a:cubicBezTo>
                <a:cubicBezTo>
                  <a:pt x="39" y="13"/>
                  <a:pt x="40" y="13"/>
                  <a:pt x="42" y="13"/>
                </a:cubicBezTo>
                <a:cubicBezTo>
                  <a:pt x="42" y="13"/>
                  <a:pt x="42" y="13"/>
                  <a:pt x="42" y="13"/>
                </a:cubicBezTo>
                <a:cubicBezTo>
                  <a:pt x="43" y="13"/>
                  <a:pt x="44" y="13"/>
                  <a:pt x="45" y="12"/>
                </a:cubicBezTo>
                <a:cubicBezTo>
                  <a:pt x="47" y="9"/>
                  <a:pt x="47" y="9"/>
                  <a:pt x="47" y="9"/>
                </a:cubicBezTo>
                <a:cubicBezTo>
                  <a:pt x="48" y="9"/>
                  <a:pt x="49" y="9"/>
                  <a:pt x="50" y="9"/>
                </a:cubicBezTo>
                <a:cubicBezTo>
                  <a:pt x="62" y="16"/>
                  <a:pt x="67" y="24"/>
                  <a:pt x="65" y="28"/>
                </a:cubicBezTo>
                <a:cubicBezTo>
                  <a:pt x="64" y="31"/>
                  <a:pt x="60" y="33"/>
                  <a:pt x="54" y="33"/>
                </a:cubicBezTo>
                <a:cubicBezTo>
                  <a:pt x="47" y="34"/>
                  <a:pt x="38" y="33"/>
                  <a:pt x="29" y="30"/>
                </a:cubicBezTo>
                <a:cubicBezTo>
                  <a:pt x="11" y="24"/>
                  <a:pt x="0" y="12"/>
                  <a:pt x="2" y="6"/>
                </a:cubicBezTo>
                <a:cubicBezTo>
                  <a:pt x="3" y="3"/>
                  <a:pt x="6" y="1"/>
                  <a:pt x="10"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2" name="Freeform 136"/>
          <p:cNvSpPr/>
          <p:nvPr/>
        </p:nvSpPr>
        <p:spPr bwMode="auto">
          <a:xfrm>
            <a:off x="2037856" y="5142735"/>
            <a:ext cx="26739" cy="23761"/>
          </a:xfrm>
          <a:custGeom>
            <a:avLst/>
            <a:gdLst>
              <a:gd name="T0" fmla="*/ 1 w 27"/>
              <a:gd name="T1" fmla="*/ 5 h 24"/>
              <a:gd name="T2" fmla="*/ 12 w 27"/>
              <a:gd name="T3" fmla="*/ 0 h 24"/>
              <a:gd name="T4" fmla="*/ 18 w 27"/>
              <a:gd name="T5" fmla="*/ 1 h 24"/>
              <a:gd name="T6" fmla="*/ 27 w 27"/>
              <a:gd name="T7" fmla="*/ 24 h 24"/>
              <a:gd name="T8" fmla="*/ 20 w 27"/>
              <a:gd name="T9" fmla="*/ 22 h 24"/>
              <a:gd name="T10" fmla="*/ 4 w 27"/>
              <a:gd name="T11" fmla="*/ 13 h 24"/>
              <a:gd name="T12" fmla="*/ 1 w 27"/>
              <a:gd name="T13" fmla="*/ 5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1" y="5"/>
                </a:moveTo>
                <a:cubicBezTo>
                  <a:pt x="2" y="2"/>
                  <a:pt x="6" y="0"/>
                  <a:pt x="12" y="0"/>
                </a:cubicBezTo>
                <a:cubicBezTo>
                  <a:pt x="14" y="0"/>
                  <a:pt x="16" y="0"/>
                  <a:pt x="18" y="1"/>
                </a:cubicBezTo>
                <a:cubicBezTo>
                  <a:pt x="19" y="9"/>
                  <a:pt x="23" y="17"/>
                  <a:pt x="27" y="24"/>
                </a:cubicBezTo>
                <a:cubicBezTo>
                  <a:pt x="25" y="24"/>
                  <a:pt x="22" y="23"/>
                  <a:pt x="20" y="22"/>
                </a:cubicBezTo>
                <a:cubicBezTo>
                  <a:pt x="14" y="20"/>
                  <a:pt x="8" y="17"/>
                  <a:pt x="4" y="13"/>
                </a:cubicBezTo>
                <a:cubicBezTo>
                  <a:pt x="1" y="10"/>
                  <a:pt x="0" y="7"/>
                  <a:pt x="1" y="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3" name="Freeform 137"/>
          <p:cNvSpPr/>
          <p:nvPr/>
        </p:nvSpPr>
        <p:spPr bwMode="auto">
          <a:xfrm>
            <a:off x="2031637" y="5196509"/>
            <a:ext cx="66536" cy="32516"/>
          </a:xfrm>
          <a:custGeom>
            <a:avLst/>
            <a:gdLst>
              <a:gd name="T0" fmla="*/ 66 w 67"/>
              <a:gd name="T1" fmla="*/ 27 h 33"/>
              <a:gd name="T2" fmla="*/ 54 w 67"/>
              <a:gd name="T3" fmla="*/ 32 h 33"/>
              <a:gd name="T4" fmla="*/ 29 w 67"/>
              <a:gd name="T5" fmla="*/ 29 h 33"/>
              <a:gd name="T6" fmla="*/ 3 w 67"/>
              <a:gd name="T7" fmla="*/ 5 h 33"/>
              <a:gd name="T8" fmla="*/ 8 w 67"/>
              <a:gd name="T9" fmla="*/ 0 h 33"/>
              <a:gd name="T10" fmla="*/ 25 w 67"/>
              <a:gd name="T11" fmla="*/ 9 h 33"/>
              <a:gd name="T12" fmla="*/ 49 w 67"/>
              <a:gd name="T13" fmla="*/ 13 h 33"/>
              <a:gd name="T14" fmla="*/ 55 w 67"/>
              <a:gd name="T15" fmla="*/ 13 h 33"/>
              <a:gd name="T16" fmla="*/ 57 w 67"/>
              <a:gd name="T17" fmla="*/ 12 h 33"/>
              <a:gd name="T18" fmla="*/ 66 w 67"/>
              <a:gd name="T1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66" y="27"/>
                </a:moveTo>
                <a:cubicBezTo>
                  <a:pt x="64" y="30"/>
                  <a:pt x="60" y="32"/>
                  <a:pt x="54" y="32"/>
                </a:cubicBezTo>
                <a:cubicBezTo>
                  <a:pt x="47" y="33"/>
                  <a:pt x="38" y="32"/>
                  <a:pt x="29" y="29"/>
                </a:cubicBezTo>
                <a:cubicBezTo>
                  <a:pt x="11" y="23"/>
                  <a:pt x="0" y="11"/>
                  <a:pt x="3" y="5"/>
                </a:cubicBezTo>
                <a:cubicBezTo>
                  <a:pt x="3" y="2"/>
                  <a:pt x="5" y="1"/>
                  <a:pt x="8" y="0"/>
                </a:cubicBezTo>
                <a:cubicBezTo>
                  <a:pt x="13" y="4"/>
                  <a:pt x="18" y="6"/>
                  <a:pt x="25" y="9"/>
                </a:cubicBezTo>
                <a:cubicBezTo>
                  <a:pt x="33" y="12"/>
                  <a:pt x="42" y="13"/>
                  <a:pt x="49" y="13"/>
                </a:cubicBezTo>
                <a:cubicBezTo>
                  <a:pt x="51" y="13"/>
                  <a:pt x="53" y="13"/>
                  <a:pt x="55" y="13"/>
                </a:cubicBezTo>
                <a:cubicBezTo>
                  <a:pt x="56" y="13"/>
                  <a:pt x="57" y="13"/>
                  <a:pt x="57" y="12"/>
                </a:cubicBezTo>
                <a:cubicBezTo>
                  <a:pt x="64" y="18"/>
                  <a:pt x="67" y="23"/>
                  <a:pt x="66" y="2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4" name="Freeform 138"/>
          <p:cNvSpPr/>
          <p:nvPr/>
        </p:nvSpPr>
        <p:spPr bwMode="auto">
          <a:xfrm>
            <a:off x="2031637" y="5227149"/>
            <a:ext cx="66536" cy="32516"/>
          </a:xfrm>
          <a:custGeom>
            <a:avLst/>
            <a:gdLst>
              <a:gd name="T0" fmla="*/ 66 w 67"/>
              <a:gd name="T1" fmla="*/ 26 h 33"/>
              <a:gd name="T2" fmla="*/ 54 w 67"/>
              <a:gd name="T3" fmla="*/ 32 h 33"/>
              <a:gd name="T4" fmla="*/ 29 w 67"/>
              <a:gd name="T5" fmla="*/ 28 h 33"/>
              <a:gd name="T6" fmla="*/ 3 w 67"/>
              <a:gd name="T7" fmla="*/ 4 h 33"/>
              <a:gd name="T8" fmla="*/ 9 w 67"/>
              <a:gd name="T9" fmla="*/ 0 h 33"/>
              <a:gd name="T10" fmla="*/ 26 w 67"/>
              <a:gd name="T11" fmla="*/ 8 h 33"/>
              <a:gd name="T12" fmla="*/ 50 w 67"/>
              <a:gd name="T13" fmla="*/ 12 h 33"/>
              <a:gd name="T14" fmla="*/ 56 w 67"/>
              <a:gd name="T15" fmla="*/ 12 h 33"/>
              <a:gd name="T16" fmla="*/ 57 w 67"/>
              <a:gd name="T17" fmla="*/ 12 h 33"/>
              <a:gd name="T18" fmla="*/ 66 w 67"/>
              <a:gd name="T1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66" y="26"/>
                </a:moveTo>
                <a:cubicBezTo>
                  <a:pt x="64" y="29"/>
                  <a:pt x="60" y="31"/>
                  <a:pt x="54" y="32"/>
                </a:cubicBezTo>
                <a:cubicBezTo>
                  <a:pt x="47" y="33"/>
                  <a:pt x="38" y="31"/>
                  <a:pt x="29" y="28"/>
                </a:cubicBezTo>
                <a:cubicBezTo>
                  <a:pt x="11" y="22"/>
                  <a:pt x="0" y="10"/>
                  <a:pt x="3" y="4"/>
                </a:cubicBezTo>
                <a:cubicBezTo>
                  <a:pt x="3" y="2"/>
                  <a:pt x="5" y="1"/>
                  <a:pt x="9" y="0"/>
                </a:cubicBezTo>
                <a:cubicBezTo>
                  <a:pt x="13" y="3"/>
                  <a:pt x="19" y="6"/>
                  <a:pt x="26" y="8"/>
                </a:cubicBezTo>
                <a:cubicBezTo>
                  <a:pt x="34" y="11"/>
                  <a:pt x="42" y="12"/>
                  <a:pt x="50" y="12"/>
                </a:cubicBezTo>
                <a:cubicBezTo>
                  <a:pt x="52" y="12"/>
                  <a:pt x="54" y="12"/>
                  <a:pt x="56" y="12"/>
                </a:cubicBezTo>
                <a:cubicBezTo>
                  <a:pt x="56" y="12"/>
                  <a:pt x="57" y="12"/>
                  <a:pt x="57" y="12"/>
                </a:cubicBezTo>
                <a:cubicBezTo>
                  <a:pt x="63" y="17"/>
                  <a:pt x="67" y="22"/>
                  <a:pt x="66" y="2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5" name="Freeform 139"/>
          <p:cNvSpPr/>
          <p:nvPr/>
        </p:nvSpPr>
        <p:spPr bwMode="auto">
          <a:xfrm>
            <a:off x="2041587" y="5402854"/>
            <a:ext cx="16789" cy="11880"/>
          </a:xfrm>
          <a:custGeom>
            <a:avLst/>
            <a:gdLst>
              <a:gd name="T0" fmla="*/ 0 w 17"/>
              <a:gd name="T1" fmla="*/ 8 h 12"/>
              <a:gd name="T2" fmla="*/ 8 w 17"/>
              <a:gd name="T3" fmla="*/ 0 h 12"/>
              <a:gd name="T4" fmla="*/ 17 w 17"/>
              <a:gd name="T5" fmla="*/ 5 h 12"/>
              <a:gd name="T6" fmla="*/ 5 w 17"/>
              <a:gd name="T7" fmla="*/ 11 h 12"/>
              <a:gd name="T8" fmla="*/ 0 w 17"/>
              <a:gd name="T9" fmla="*/ 8 h 12"/>
            </a:gdLst>
            <a:ahLst/>
            <a:cxnLst>
              <a:cxn ang="0">
                <a:pos x="T0" y="T1"/>
              </a:cxn>
              <a:cxn ang="0">
                <a:pos x="T2" y="T3"/>
              </a:cxn>
              <a:cxn ang="0">
                <a:pos x="T4" y="T5"/>
              </a:cxn>
              <a:cxn ang="0">
                <a:pos x="T6" y="T7"/>
              </a:cxn>
              <a:cxn ang="0">
                <a:pos x="T8" y="T9"/>
              </a:cxn>
            </a:cxnLst>
            <a:rect l="0" t="0" r="r" b="b"/>
            <a:pathLst>
              <a:path w="17" h="12">
                <a:moveTo>
                  <a:pt x="0" y="8"/>
                </a:moveTo>
                <a:cubicBezTo>
                  <a:pt x="3" y="5"/>
                  <a:pt x="5" y="1"/>
                  <a:pt x="8" y="0"/>
                </a:cubicBezTo>
                <a:cubicBezTo>
                  <a:pt x="12" y="0"/>
                  <a:pt x="12" y="2"/>
                  <a:pt x="17" y="5"/>
                </a:cubicBezTo>
                <a:cubicBezTo>
                  <a:pt x="11" y="8"/>
                  <a:pt x="8" y="10"/>
                  <a:pt x="5" y="11"/>
                </a:cubicBezTo>
                <a:cubicBezTo>
                  <a:pt x="4" y="12"/>
                  <a:pt x="1" y="9"/>
                  <a:pt x="0" y="8"/>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6" name="Freeform 140"/>
          <p:cNvSpPr/>
          <p:nvPr/>
        </p:nvSpPr>
        <p:spPr bwMode="auto">
          <a:xfrm>
            <a:off x="1988731" y="5367214"/>
            <a:ext cx="64671" cy="41269"/>
          </a:xfrm>
          <a:custGeom>
            <a:avLst/>
            <a:gdLst>
              <a:gd name="T0" fmla="*/ 61 w 66"/>
              <a:gd name="T1" fmla="*/ 25 h 42"/>
              <a:gd name="T2" fmla="*/ 6 w 66"/>
              <a:gd name="T3" fmla="*/ 24 h 42"/>
              <a:gd name="T4" fmla="*/ 7 w 66"/>
              <a:gd name="T5" fmla="*/ 4 h 42"/>
              <a:gd name="T6" fmla="*/ 19 w 66"/>
              <a:gd name="T7" fmla="*/ 6 h 42"/>
              <a:gd name="T8" fmla="*/ 31 w 66"/>
              <a:gd name="T9" fmla="*/ 19 h 42"/>
              <a:gd name="T10" fmla="*/ 38 w 66"/>
              <a:gd name="T11" fmla="*/ 19 h 42"/>
              <a:gd name="T12" fmla="*/ 50 w 66"/>
              <a:gd name="T13" fmla="*/ 7 h 42"/>
              <a:gd name="T14" fmla="*/ 58 w 66"/>
              <a:gd name="T15" fmla="*/ 2 h 42"/>
              <a:gd name="T16" fmla="*/ 66 w 66"/>
              <a:gd name="T17" fmla="*/ 10 h 42"/>
              <a:gd name="T18" fmla="*/ 61 w 66"/>
              <a:gd name="T19"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42">
                <a:moveTo>
                  <a:pt x="61" y="25"/>
                </a:moveTo>
                <a:cubicBezTo>
                  <a:pt x="48" y="42"/>
                  <a:pt x="13" y="34"/>
                  <a:pt x="6" y="24"/>
                </a:cubicBezTo>
                <a:cubicBezTo>
                  <a:pt x="0" y="17"/>
                  <a:pt x="1" y="8"/>
                  <a:pt x="7" y="4"/>
                </a:cubicBezTo>
                <a:cubicBezTo>
                  <a:pt x="12" y="1"/>
                  <a:pt x="15" y="0"/>
                  <a:pt x="19" y="6"/>
                </a:cubicBezTo>
                <a:cubicBezTo>
                  <a:pt x="22" y="11"/>
                  <a:pt x="27" y="15"/>
                  <a:pt x="31" y="19"/>
                </a:cubicBezTo>
                <a:cubicBezTo>
                  <a:pt x="32" y="21"/>
                  <a:pt x="37" y="21"/>
                  <a:pt x="38" y="19"/>
                </a:cubicBezTo>
                <a:cubicBezTo>
                  <a:pt x="43" y="16"/>
                  <a:pt x="46" y="11"/>
                  <a:pt x="50" y="7"/>
                </a:cubicBezTo>
                <a:cubicBezTo>
                  <a:pt x="52" y="5"/>
                  <a:pt x="56" y="1"/>
                  <a:pt x="58" y="2"/>
                </a:cubicBezTo>
                <a:cubicBezTo>
                  <a:pt x="61" y="4"/>
                  <a:pt x="66" y="7"/>
                  <a:pt x="66" y="10"/>
                </a:cubicBezTo>
                <a:cubicBezTo>
                  <a:pt x="66" y="15"/>
                  <a:pt x="65" y="23"/>
                  <a:pt x="61" y="2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7" name="Freeform 141"/>
          <p:cNvSpPr/>
          <p:nvPr/>
        </p:nvSpPr>
        <p:spPr bwMode="auto">
          <a:xfrm>
            <a:off x="1990596" y="5402854"/>
            <a:ext cx="15546" cy="11880"/>
          </a:xfrm>
          <a:custGeom>
            <a:avLst/>
            <a:gdLst>
              <a:gd name="T0" fmla="*/ 4 w 16"/>
              <a:gd name="T1" fmla="*/ 0 h 12"/>
              <a:gd name="T2" fmla="*/ 16 w 16"/>
              <a:gd name="T3" fmla="*/ 7 h 12"/>
              <a:gd name="T4" fmla="*/ 10 w 16"/>
              <a:gd name="T5" fmla="*/ 11 h 12"/>
              <a:gd name="T6" fmla="*/ 0 w 16"/>
              <a:gd name="T7" fmla="*/ 5 h 12"/>
              <a:gd name="T8" fmla="*/ 4 w 16"/>
              <a:gd name="T9" fmla="*/ 0 h 12"/>
            </a:gdLst>
            <a:ahLst/>
            <a:cxnLst>
              <a:cxn ang="0">
                <a:pos x="T0" y="T1"/>
              </a:cxn>
              <a:cxn ang="0">
                <a:pos x="T2" y="T3"/>
              </a:cxn>
              <a:cxn ang="0">
                <a:pos x="T4" y="T5"/>
              </a:cxn>
              <a:cxn ang="0">
                <a:pos x="T6" y="T7"/>
              </a:cxn>
              <a:cxn ang="0">
                <a:pos x="T8" y="T9"/>
              </a:cxn>
            </a:cxnLst>
            <a:rect l="0" t="0" r="r" b="b"/>
            <a:pathLst>
              <a:path w="16" h="12">
                <a:moveTo>
                  <a:pt x="4" y="0"/>
                </a:moveTo>
                <a:cubicBezTo>
                  <a:pt x="7" y="0"/>
                  <a:pt x="11" y="4"/>
                  <a:pt x="16" y="7"/>
                </a:cubicBezTo>
                <a:cubicBezTo>
                  <a:pt x="13" y="9"/>
                  <a:pt x="11" y="12"/>
                  <a:pt x="10" y="11"/>
                </a:cubicBezTo>
                <a:cubicBezTo>
                  <a:pt x="6" y="10"/>
                  <a:pt x="3" y="7"/>
                  <a:pt x="0" y="5"/>
                </a:cubicBezTo>
                <a:cubicBezTo>
                  <a:pt x="1" y="3"/>
                  <a:pt x="1" y="0"/>
                  <a:pt x="4"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8" name="Freeform 142"/>
          <p:cNvSpPr/>
          <p:nvPr/>
        </p:nvSpPr>
        <p:spPr bwMode="auto">
          <a:xfrm>
            <a:off x="2002411" y="5413485"/>
            <a:ext cx="41041" cy="9379"/>
          </a:xfrm>
          <a:custGeom>
            <a:avLst/>
            <a:gdLst>
              <a:gd name="T0" fmla="*/ 8 w 42"/>
              <a:gd name="T1" fmla="*/ 5 h 9"/>
              <a:gd name="T2" fmla="*/ 33 w 42"/>
              <a:gd name="T3" fmla="*/ 5 h 9"/>
              <a:gd name="T4" fmla="*/ 42 w 42"/>
              <a:gd name="T5" fmla="*/ 9 h 9"/>
              <a:gd name="T6" fmla="*/ 0 w 42"/>
              <a:gd name="T7" fmla="*/ 9 h 9"/>
              <a:gd name="T8" fmla="*/ 8 w 42"/>
              <a:gd name="T9" fmla="*/ 5 h 9"/>
            </a:gdLst>
            <a:ahLst/>
            <a:cxnLst>
              <a:cxn ang="0">
                <a:pos x="T0" y="T1"/>
              </a:cxn>
              <a:cxn ang="0">
                <a:pos x="T2" y="T3"/>
              </a:cxn>
              <a:cxn ang="0">
                <a:pos x="T4" y="T5"/>
              </a:cxn>
              <a:cxn ang="0">
                <a:pos x="T6" y="T7"/>
              </a:cxn>
              <a:cxn ang="0">
                <a:pos x="T8" y="T9"/>
              </a:cxn>
            </a:cxnLst>
            <a:rect l="0" t="0" r="r" b="b"/>
            <a:pathLst>
              <a:path w="42" h="9">
                <a:moveTo>
                  <a:pt x="8" y="5"/>
                </a:moveTo>
                <a:cubicBezTo>
                  <a:pt x="17" y="0"/>
                  <a:pt x="25" y="0"/>
                  <a:pt x="33" y="5"/>
                </a:cubicBezTo>
                <a:cubicBezTo>
                  <a:pt x="36" y="7"/>
                  <a:pt x="39" y="8"/>
                  <a:pt x="42" y="9"/>
                </a:cubicBezTo>
                <a:cubicBezTo>
                  <a:pt x="0" y="9"/>
                  <a:pt x="0" y="9"/>
                  <a:pt x="0" y="9"/>
                </a:cubicBezTo>
                <a:cubicBezTo>
                  <a:pt x="3" y="8"/>
                  <a:pt x="5" y="7"/>
                  <a:pt x="8" y="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69" name="Freeform 143"/>
          <p:cNvSpPr/>
          <p:nvPr/>
        </p:nvSpPr>
        <p:spPr bwMode="auto">
          <a:xfrm>
            <a:off x="1852550" y="5095211"/>
            <a:ext cx="332059" cy="327652"/>
          </a:xfrm>
          <a:custGeom>
            <a:avLst/>
            <a:gdLst>
              <a:gd name="T0" fmla="*/ 225 w 337"/>
              <a:gd name="T1" fmla="*/ 295 h 330"/>
              <a:gd name="T2" fmla="*/ 199 w 337"/>
              <a:gd name="T3" fmla="*/ 236 h 330"/>
              <a:gd name="T4" fmla="*/ 147 w 337"/>
              <a:gd name="T5" fmla="*/ 236 h 330"/>
              <a:gd name="T6" fmla="*/ 115 w 337"/>
              <a:gd name="T7" fmla="*/ 292 h 330"/>
              <a:gd name="T8" fmla="*/ 0 w 337"/>
              <a:gd name="T9" fmla="*/ 330 h 330"/>
              <a:gd name="T10" fmla="*/ 159 w 337"/>
              <a:gd name="T11" fmla="*/ 4 h 330"/>
              <a:gd name="T12" fmla="*/ 179 w 337"/>
              <a:gd name="T13" fmla="*/ 9 h 330"/>
              <a:gd name="T14" fmla="*/ 166 w 337"/>
              <a:gd name="T15" fmla="*/ 13 h 330"/>
              <a:gd name="T16" fmla="*/ 175 w 337"/>
              <a:gd name="T17" fmla="*/ 23 h 330"/>
              <a:gd name="T18" fmla="*/ 168 w 337"/>
              <a:gd name="T19" fmla="*/ 26 h 330"/>
              <a:gd name="T20" fmla="*/ 156 w 337"/>
              <a:gd name="T21" fmla="*/ 43 h 330"/>
              <a:gd name="T22" fmla="*/ 133 w 337"/>
              <a:gd name="T23" fmla="*/ 34 h 330"/>
              <a:gd name="T24" fmla="*/ 96 w 337"/>
              <a:gd name="T25" fmla="*/ 14 h 330"/>
              <a:gd name="T26" fmla="*/ 79 w 337"/>
              <a:gd name="T27" fmla="*/ 39 h 330"/>
              <a:gd name="T28" fmla="*/ 62 w 337"/>
              <a:gd name="T29" fmla="*/ 41 h 330"/>
              <a:gd name="T30" fmla="*/ 55 w 337"/>
              <a:gd name="T31" fmla="*/ 114 h 330"/>
              <a:gd name="T32" fmla="*/ 48 w 337"/>
              <a:gd name="T33" fmla="*/ 165 h 330"/>
              <a:gd name="T34" fmla="*/ 67 w 337"/>
              <a:gd name="T35" fmla="*/ 157 h 330"/>
              <a:gd name="T36" fmla="*/ 79 w 337"/>
              <a:gd name="T37" fmla="*/ 49 h 330"/>
              <a:gd name="T38" fmla="*/ 94 w 337"/>
              <a:gd name="T39" fmla="*/ 55 h 330"/>
              <a:gd name="T40" fmla="*/ 103 w 337"/>
              <a:gd name="T41" fmla="*/ 73 h 330"/>
              <a:gd name="T42" fmla="*/ 87 w 337"/>
              <a:gd name="T43" fmla="*/ 132 h 330"/>
              <a:gd name="T44" fmla="*/ 107 w 337"/>
              <a:gd name="T45" fmla="*/ 175 h 330"/>
              <a:gd name="T46" fmla="*/ 125 w 337"/>
              <a:gd name="T47" fmla="*/ 204 h 330"/>
              <a:gd name="T48" fmla="*/ 163 w 337"/>
              <a:gd name="T49" fmla="*/ 190 h 330"/>
              <a:gd name="T50" fmla="*/ 182 w 337"/>
              <a:gd name="T51" fmla="*/ 190 h 330"/>
              <a:gd name="T52" fmla="*/ 184 w 337"/>
              <a:gd name="T53" fmla="*/ 195 h 330"/>
              <a:gd name="T54" fmla="*/ 159 w 337"/>
              <a:gd name="T55" fmla="*/ 203 h 330"/>
              <a:gd name="T56" fmla="*/ 180 w 337"/>
              <a:gd name="T57" fmla="*/ 209 h 330"/>
              <a:gd name="T58" fmla="*/ 180 w 337"/>
              <a:gd name="T59" fmla="*/ 215 h 330"/>
              <a:gd name="T60" fmla="*/ 162 w 337"/>
              <a:gd name="T61" fmla="*/ 224 h 330"/>
              <a:gd name="T62" fmla="*/ 179 w 337"/>
              <a:gd name="T63" fmla="*/ 226 h 330"/>
              <a:gd name="T64" fmla="*/ 166 w 337"/>
              <a:gd name="T65" fmla="*/ 228 h 330"/>
              <a:gd name="T66" fmla="*/ 175 w 337"/>
              <a:gd name="T67" fmla="*/ 238 h 330"/>
              <a:gd name="T68" fmla="*/ 168 w 337"/>
              <a:gd name="T69" fmla="*/ 241 h 330"/>
              <a:gd name="T70" fmla="*/ 177 w 337"/>
              <a:gd name="T71" fmla="*/ 251 h 330"/>
              <a:gd name="T72" fmla="*/ 185 w 337"/>
              <a:gd name="T73" fmla="*/ 236 h 330"/>
              <a:gd name="T74" fmla="*/ 188 w 337"/>
              <a:gd name="T75" fmla="*/ 222 h 330"/>
              <a:gd name="T76" fmla="*/ 190 w 337"/>
              <a:gd name="T77" fmla="*/ 204 h 330"/>
              <a:gd name="T78" fmla="*/ 220 w 337"/>
              <a:gd name="T79" fmla="*/ 204 h 330"/>
              <a:gd name="T80" fmla="*/ 238 w 337"/>
              <a:gd name="T81" fmla="*/ 175 h 330"/>
              <a:gd name="T82" fmla="*/ 258 w 337"/>
              <a:gd name="T83" fmla="*/ 132 h 330"/>
              <a:gd name="T84" fmla="*/ 242 w 337"/>
              <a:gd name="T85" fmla="*/ 73 h 330"/>
              <a:gd name="T86" fmla="*/ 245 w 337"/>
              <a:gd name="T87" fmla="*/ 55 h 330"/>
              <a:gd name="T88" fmla="*/ 268 w 337"/>
              <a:gd name="T89" fmla="*/ 63 h 330"/>
              <a:gd name="T90" fmla="*/ 274 w 337"/>
              <a:gd name="T91" fmla="*/ 164 h 330"/>
              <a:gd name="T92" fmla="*/ 295 w 337"/>
              <a:gd name="T93" fmla="*/ 164 h 330"/>
              <a:gd name="T94" fmla="*/ 279 w 337"/>
              <a:gd name="T95" fmla="*/ 68 h 330"/>
              <a:gd name="T96" fmla="*/ 267 w 337"/>
              <a:gd name="T97" fmla="*/ 39 h 330"/>
              <a:gd name="T98" fmla="*/ 243 w 337"/>
              <a:gd name="T99" fmla="*/ 14 h 330"/>
              <a:gd name="T100" fmla="*/ 206 w 337"/>
              <a:gd name="T101" fmla="*/ 34 h 330"/>
              <a:gd name="T102" fmla="*/ 188 w 337"/>
              <a:gd name="T103" fmla="*/ 43 h 330"/>
              <a:gd name="T104" fmla="*/ 185 w 337"/>
              <a:gd name="T105" fmla="*/ 27 h 330"/>
              <a:gd name="T106" fmla="*/ 189 w 337"/>
              <a:gd name="T107" fmla="*/ 12 h 330"/>
              <a:gd name="T108" fmla="*/ 337 w 337"/>
              <a:gd name="T109"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7" h="330">
                <a:moveTo>
                  <a:pt x="203" y="330"/>
                </a:moveTo>
                <a:cubicBezTo>
                  <a:pt x="209" y="328"/>
                  <a:pt x="213" y="323"/>
                  <a:pt x="215" y="315"/>
                </a:cubicBezTo>
                <a:cubicBezTo>
                  <a:pt x="217" y="310"/>
                  <a:pt x="217" y="298"/>
                  <a:pt x="225" y="295"/>
                </a:cubicBezTo>
                <a:cubicBezTo>
                  <a:pt x="236" y="286"/>
                  <a:pt x="252" y="272"/>
                  <a:pt x="249" y="259"/>
                </a:cubicBezTo>
                <a:cubicBezTo>
                  <a:pt x="247" y="255"/>
                  <a:pt x="246" y="248"/>
                  <a:pt x="242" y="243"/>
                </a:cubicBezTo>
                <a:cubicBezTo>
                  <a:pt x="231" y="227"/>
                  <a:pt x="213" y="224"/>
                  <a:pt x="199" y="236"/>
                </a:cubicBezTo>
                <a:cubicBezTo>
                  <a:pt x="194" y="241"/>
                  <a:pt x="189" y="246"/>
                  <a:pt x="184" y="251"/>
                </a:cubicBezTo>
                <a:cubicBezTo>
                  <a:pt x="176" y="260"/>
                  <a:pt x="170" y="260"/>
                  <a:pt x="162" y="251"/>
                </a:cubicBezTo>
                <a:cubicBezTo>
                  <a:pt x="157" y="246"/>
                  <a:pt x="152" y="241"/>
                  <a:pt x="147" y="236"/>
                </a:cubicBezTo>
                <a:cubicBezTo>
                  <a:pt x="132" y="224"/>
                  <a:pt x="113" y="227"/>
                  <a:pt x="102" y="244"/>
                </a:cubicBezTo>
                <a:cubicBezTo>
                  <a:pt x="94" y="257"/>
                  <a:pt x="95" y="268"/>
                  <a:pt x="106" y="279"/>
                </a:cubicBezTo>
                <a:cubicBezTo>
                  <a:pt x="110" y="283"/>
                  <a:pt x="112" y="288"/>
                  <a:pt x="115" y="292"/>
                </a:cubicBezTo>
                <a:cubicBezTo>
                  <a:pt x="126" y="300"/>
                  <a:pt x="129" y="308"/>
                  <a:pt x="130" y="315"/>
                </a:cubicBezTo>
                <a:cubicBezTo>
                  <a:pt x="133" y="323"/>
                  <a:pt x="137" y="328"/>
                  <a:pt x="142" y="330"/>
                </a:cubicBezTo>
                <a:cubicBezTo>
                  <a:pt x="0" y="330"/>
                  <a:pt x="0" y="330"/>
                  <a:pt x="0" y="330"/>
                </a:cubicBezTo>
                <a:cubicBezTo>
                  <a:pt x="0" y="0"/>
                  <a:pt x="0" y="0"/>
                  <a:pt x="0" y="0"/>
                </a:cubicBezTo>
                <a:cubicBezTo>
                  <a:pt x="162" y="0"/>
                  <a:pt x="162" y="0"/>
                  <a:pt x="162" y="0"/>
                </a:cubicBezTo>
                <a:cubicBezTo>
                  <a:pt x="160" y="1"/>
                  <a:pt x="159" y="2"/>
                  <a:pt x="159" y="4"/>
                </a:cubicBezTo>
                <a:cubicBezTo>
                  <a:pt x="159" y="6"/>
                  <a:pt x="160" y="8"/>
                  <a:pt x="162" y="9"/>
                </a:cubicBezTo>
                <a:cubicBezTo>
                  <a:pt x="163" y="10"/>
                  <a:pt x="178" y="9"/>
                  <a:pt x="178" y="9"/>
                </a:cubicBezTo>
                <a:cubicBezTo>
                  <a:pt x="179" y="9"/>
                  <a:pt x="179" y="9"/>
                  <a:pt x="179" y="9"/>
                </a:cubicBezTo>
                <a:cubicBezTo>
                  <a:pt x="179" y="12"/>
                  <a:pt x="179" y="12"/>
                  <a:pt x="179" y="12"/>
                </a:cubicBezTo>
                <a:cubicBezTo>
                  <a:pt x="179" y="13"/>
                  <a:pt x="179" y="13"/>
                  <a:pt x="178" y="13"/>
                </a:cubicBezTo>
                <a:cubicBezTo>
                  <a:pt x="166" y="13"/>
                  <a:pt x="166" y="13"/>
                  <a:pt x="166" y="13"/>
                </a:cubicBezTo>
                <a:cubicBezTo>
                  <a:pt x="163" y="13"/>
                  <a:pt x="161" y="15"/>
                  <a:pt x="161" y="18"/>
                </a:cubicBezTo>
                <a:cubicBezTo>
                  <a:pt x="161" y="20"/>
                  <a:pt x="163" y="23"/>
                  <a:pt x="166" y="23"/>
                </a:cubicBezTo>
                <a:cubicBezTo>
                  <a:pt x="175" y="23"/>
                  <a:pt x="175" y="23"/>
                  <a:pt x="175" y="23"/>
                </a:cubicBezTo>
                <a:cubicBezTo>
                  <a:pt x="175" y="23"/>
                  <a:pt x="175" y="23"/>
                  <a:pt x="175" y="23"/>
                </a:cubicBezTo>
                <a:cubicBezTo>
                  <a:pt x="175" y="26"/>
                  <a:pt x="175" y="26"/>
                  <a:pt x="175" y="26"/>
                </a:cubicBezTo>
                <a:cubicBezTo>
                  <a:pt x="168" y="26"/>
                  <a:pt x="168" y="26"/>
                  <a:pt x="168" y="26"/>
                </a:cubicBezTo>
                <a:cubicBezTo>
                  <a:pt x="166" y="26"/>
                  <a:pt x="164" y="27"/>
                  <a:pt x="163" y="29"/>
                </a:cubicBezTo>
                <a:cubicBezTo>
                  <a:pt x="159" y="31"/>
                  <a:pt x="156" y="34"/>
                  <a:pt x="156" y="39"/>
                </a:cubicBezTo>
                <a:cubicBezTo>
                  <a:pt x="156" y="43"/>
                  <a:pt x="156" y="43"/>
                  <a:pt x="156" y="43"/>
                </a:cubicBezTo>
                <a:cubicBezTo>
                  <a:pt x="153" y="41"/>
                  <a:pt x="149" y="41"/>
                  <a:pt x="144" y="41"/>
                </a:cubicBezTo>
                <a:cubicBezTo>
                  <a:pt x="141" y="41"/>
                  <a:pt x="138" y="41"/>
                  <a:pt x="135" y="42"/>
                </a:cubicBezTo>
                <a:cubicBezTo>
                  <a:pt x="135" y="39"/>
                  <a:pt x="134" y="36"/>
                  <a:pt x="133" y="34"/>
                </a:cubicBezTo>
                <a:cubicBezTo>
                  <a:pt x="127" y="21"/>
                  <a:pt x="102" y="15"/>
                  <a:pt x="99" y="14"/>
                </a:cubicBezTo>
                <a:cubicBezTo>
                  <a:pt x="99" y="14"/>
                  <a:pt x="98" y="14"/>
                  <a:pt x="98" y="14"/>
                </a:cubicBezTo>
                <a:cubicBezTo>
                  <a:pt x="98" y="14"/>
                  <a:pt x="97" y="14"/>
                  <a:pt x="96" y="14"/>
                </a:cubicBezTo>
                <a:cubicBezTo>
                  <a:pt x="92" y="14"/>
                  <a:pt x="84" y="15"/>
                  <a:pt x="79" y="21"/>
                </a:cubicBezTo>
                <a:cubicBezTo>
                  <a:pt x="76" y="25"/>
                  <a:pt x="76" y="31"/>
                  <a:pt x="79" y="38"/>
                </a:cubicBezTo>
                <a:cubicBezTo>
                  <a:pt x="79" y="38"/>
                  <a:pt x="79" y="38"/>
                  <a:pt x="79" y="39"/>
                </a:cubicBezTo>
                <a:cubicBezTo>
                  <a:pt x="79" y="38"/>
                  <a:pt x="78" y="38"/>
                  <a:pt x="77" y="38"/>
                </a:cubicBezTo>
                <a:cubicBezTo>
                  <a:pt x="75" y="37"/>
                  <a:pt x="73" y="39"/>
                  <a:pt x="70" y="39"/>
                </a:cubicBezTo>
                <a:cubicBezTo>
                  <a:pt x="68" y="40"/>
                  <a:pt x="65" y="41"/>
                  <a:pt x="62" y="41"/>
                </a:cubicBezTo>
                <a:cubicBezTo>
                  <a:pt x="55" y="41"/>
                  <a:pt x="54" y="43"/>
                  <a:pt x="56" y="50"/>
                </a:cubicBezTo>
                <a:cubicBezTo>
                  <a:pt x="57" y="56"/>
                  <a:pt x="58" y="62"/>
                  <a:pt x="58" y="68"/>
                </a:cubicBezTo>
                <a:cubicBezTo>
                  <a:pt x="58" y="84"/>
                  <a:pt x="57" y="99"/>
                  <a:pt x="55" y="114"/>
                </a:cubicBezTo>
                <a:cubicBezTo>
                  <a:pt x="53" y="129"/>
                  <a:pt x="54" y="143"/>
                  <a:pt x="42" y="157"/>
                </a:cubicBezTo>
                <a:cubicBezTo>
                  <a:pt x="40" y="159"/>
                  <a:pt x="42" y="162"/>
                  <a:pt x="43" y="164"/>
                </a:cubicBezTo>
                <a:cubicBezTo>
                  <a:pt x="44" y="165"/>
                  <a:pt x="47" y="166"/>
                  <a:pt x="48" y="165"/>
                </a:cubicBezTo>
                <a:cubicBezTo>
                  <a:pt x="53" y="163"/>
                  <a:pt x="57" y="161"/>
                  <a:pt x="62" y="164"/>
                </a:cubicBezTo>
                <a:cubicBezTo>
                  <a:pt x="62" y="164"/>
                  <a:pt x="63" y="164"/>
                  <a:pt x="63" y="164"/>
                </a:cubicBezTo>
                <a:cubicBezTo>
                  <a:pt x="68" y="164"/>
                  <a:pt x="68" y="160"/>
                  <a:pt x="67" y="157"/>
                </a:cubicBezTo>
                <a:cubicBezTo>
                  <a:pt x="66" y="150"/>
                  <a:pt x="64" y="143"/>
                  <a:pt x="65" y="136"/>
                </a:cubicBezTo>
                <a:cubicBezTo>
                  <a:pt x="66" y="111"/>
                  <a:pt x="68" y="87"/>
                  <a:pt x="70" y="63"/>
                </a:cubicBezTo>
                <a:cubicBezTo>
                  <a:pt x="70" y="56"/>
                  <a:pt x="71" y="51"/>
                  <a:pt x="79" y="49"/>
                </a:cubicBezTo>
                <a:cubicBezTo>
                  <a:pt x="81" y="48"/>
                  <a:pt x="83" y="45"/>
                  <a:pt x="83" y="43"/>
                </a:cubicBezTo>
                <a:cubicBezTo>
                  <a:pt x="83" y="43"/>
                  <a:pt x="83" y="43"/>
                  <a:pt x="83" y="43"/>
                </a:cubicBezTo>
                <a:cubicBezTo>
                  <a:pt x="94" y="55"/>
                  <a:pt x="94" y="55"/>
                  <a:pt x="94" y="55"/>
                </a:cubicBezTo>
                <a:cubicBezTo>
                  <a:pt x="102" y="67"/>
                  <a:pt x="102" y="67"/>
                  <a:pt x="102" y="67"/>
                </a:cubicBezTo>
                <a:cubicBezTo>
                  <a:pt x="102" y="68"/>
                  <a:pt x="102" y="70"/>
                  <a:pt x="102" y="71"/>
                </a:cubicBezTo>
                <a:cubicBezTo>
                  <a:pt x="103" y="72"/>
                  <a:pt x="103" y="73"/>
                  <a:pt x="103" y="73"/>
                </a:cubicBezTo>
                <a:cubicBezTo>
                  <a:pt x="90" y="82"/>
                  <a:pt x="84" y="93"/>
                  <a:pt x="88" y="102"/>
                </a:cubicBezTo>
                <a:cubicBezTo>
                  <a:pt x="89" y="106"/>
                  <a:pt x="91" y="108"/>
                  <a:pt x="94" y="110"/>
                </a:cubicBezTo>
                <a:cubicBezTo>
                  <a:pt x="87" y="118"/>
                  <a:pt x="85" y="125"/>
                  <a:pt x="87" y="132"/>
                </a:cubicBezTo>
                <a:cubicBezTo>
                  <a:pt x="88" y="136"/>
                  <a:pt x="91" y="139"/>
                  <a:pt x="94" y="141"/>
                </a:cubicBezTo>
                <a:cubicBezTo>
                  <a:pt x="87" y="148"/>
                  <a:pt x="85" y="156"/>
                  <a:pt x="87" y="163"/>
                </a:cubicBezTo>
                <a:cubicBezTo>
                  <a:pt x="90" y="169"/>
                  <a:pt x="97" y="174"/>
                  <a:pt x="107" y="175"/>
                </a:cubicBezTo>
                <a:cubicBezTo>
                  <a:pt x="107" y="175"/>
                  <a:pt x="107" y="175"/>
                  <a:pt x="107" y="175"/>
                </a:cubicBezTo>
                <a:cubicBezTo>
                  <a:pt x="103" y="183"/>
                  <a:pt x="102" y="190"/>
                  <a:pt x="106" y="196"/>
                </a:cubicBezTo>
                <a:cubicBezTo>
                  <a:pt x="109" y="201"/>
                  <a:pt x="116" y="204"/>
                  <a:pt x="125" y="204"/>
                </a:cubicBezTo>
                <a:cubicBezTo>
                  <a:pt x="126" y="204"/>
                  <a:pt x="127" y="204"/>
                  <a:pt x="128" y="204"/>
                </a:cubicBezTo>
                <a:cubicBezTo>
                  <a:pt x="137" y="204"/>
                  <a:pt x="147" y="200"/>
                  <a:pt x="157" y="194"/>
                </a:cubicBezTo>
                <a:cubicBezTo>
                  <a:pt x="159" y="193"/>
                  <a:pt x="161" y="192"/>
                  <a:pt x="163" y="190"/>
                </a:cubicBezTo>
                <a:cubicBezTo>
                  <a:pt x="163" y="190"/>
                  <a:pt x="163" y="190"/>
                  <a:pt x="163" y="190"/>
                </a:cubicBezTo>
                <a:cubicBezTo>
                  <a:pt x="181" y="190"/>
                  <a:pt x="181" y="190"/>
                  <a:pt x="181" y="190"/>
                </a:cubicBezTo>
                <a:cubicBezTo>
                  <a:pt x="181" y="190"/>
                  <a:pt x="182" y="190"/>
                  <a:pt x="182" y="190"/>
                </a:cubicBezTo>
                <a:cubicBezTo>
                  <a:pt x="182" y="191"/>
                  <a:pt x="183" y="191"/>
                  <a:pt x="184" y="192"/>
                </a:cubicBezTo>
                <a:cubicBezTo>
                  <a:pt x="184" y="192"/>
                  <a:pt x="184" y="193"/>
                  <a:pt x="184" y="193"/>
                </a:cubicBezTo>
                <a:cubicBezTo>
                  <a:pt x="184" y="195"/>
                  <a:pt x="184" y="195"/>
                  <a:pt x="184" y="195"/>
                </a:cubicBezTo>
                <a:cubicBezTo>
                  <a:pt x="184" y="197"/>
                  <a:pt x="183" y="198"/>
                  <a:pt x="181" y="198"/>
                </a:cubicBezTo>
                <a:cubicBezTo>
                  <a:pt x="163" y="198"/>
                  <a:pt x="163" y="198"/>
                  <a:pt x="163" y="198"/>
                </a:cubicBezTo>
                <a:cubicBezTo>
                  <a:pt x="161" y="198"/>
                  <a:pt x="159" y="200"/>
                  <a:pt x="159" y="203"/>
                </a:cubicBezTo>
                <a:cubicBezTo>
                  <a:pt x="159" y="204"/>
                  <a:pt x="159" y="205"/>
                  <a:pt x="160" y="206"/>
                </a:cubicBezTo>
                <a:cubicBezTo>
                  <a:pt x="161" y="208"/>
                  <a:pt x="163" y="209"/>
                  <a:pt x="165" y="209"/>
                </a:cubicBezTo>
                <a:cubicBezTo>
                  <a:pt x="180" y="209"/>
                  <a:pt x="180" y="209"/>
                  <a:pt x="180" y="209"/>
                </a:cubicBezTo>
                <a:cubicBezTo>
                  <a:pt x="181" y="209"/>
                  <a:pt x="182" y="210"/>
                  <a:pt x="182" y="211"/>
                </a:cubicBezTo>
                <a:cubicBezTo>
                  <a:pt x="182" y="213"/>
                  <a:pt x="182" y="213"/>
                  <a:pt x="182" y="213"/>
                </a:cubicBezTo>
                <a:cubicBezTo>
                  <a:pt x="182" y="214"/>
                  <a:pt x="181" y="215"/>
                  <a:pt x="180" y="215"/>
                </a:cubicBezTo>
                <a:cubicBezTo>
                  <a:pt x="165" y="215"/>
                  <a:pt x="165" y="215"/>
                  <a:pt x="165" y="215"/>
                </a:cubicBezTo>
                <a:cubicBezTo>
                  <a:pt x="162" y="215"/>
                  <a:pt x="160" y="217"/>
                  <a:pt x="160" y="220"/>
                </a:cubicBezTo>
                <a:cubicBezTo>
                  <a:pt x="160" y="222"/>
                  <a:pt x="161" y="223"/>
                  <a:pt x="162" y="224"/>
                </a:cubicBezTo>
                <a:cubicBezTo>
                  <a:pt x="163" y="225"/>
                  <a:pt x="165" y="226"/>
                  <a:pt x="166" y="226"/>
                </a:cubicBezTo>
                <a:cubicBezTo>
                  <a:pt x="179" y="226"/>
                  <a:pt x="179" y="226"/>
                  <a:pt x="179" y="226"/>
                </a:cubicBezTo>
                <a:cubicBezTo>
                  <a:pt x="179" y="226"/>
                  <a:pt x="179" y="226"/>
                  <a:pt x="179" y="226"/>
                </a:cubicBezTo>
                <a:cubicBezTo>
                  <a:pt x="179" y="228"/>
                  <a:pt x="179" y="228"/>
                  <a:pt x="179" y="228"/>
                </a:cubicBezTo>
                <a:cubicBezTo>
                  <a:pt x="179" y="228"/>
                  <a:pt x="179" y="228"/>
                  <a:pt x="179" y="228"/>
                </a:cubicBezTo>
                <a:cubicBezTo>
                  <a:pt x="166" y="228"/>
                  <a:pt x="166" y="228"/>
                  <a:pt x="166" y="228"/>
                </a:cubicBezTo>
                <a:cubicBezTo>
                  <a:pt x="163" y="228"/>
                  <a:pt x="161" y="231"/>
                  <a:pt x="161" y="233"/>
                </a:cubicBezTo>
                <a:cubicBezTo>
                  <a:pt x="161" y="236"/>
                  <a:pt x="163" y="238"/>
                  <a:pt x="166" y="238"/>
                </a:cubicBezTo>
                <a:cubicBezTo>
                  <a:pt x="175" y="238"/>
                  <a:pt x="175" y="238"/>
                  <a:pt x="175" y="238"/>
                </a:cubicBezTo>
                <a:cubicBezTo>
                  <a:pt x="175" y="238"/>
                  <a:pt x="175" y="238"/>
                  <a:pt x="175" y="238"/>
                </a:cubicBezTo>
                <a:cubicBezTo>
                  <a:pt x="175" y="241"/>
                  <a:pt x="175" y="241"/>
                  <a:pt x="175" y="241"/>
                </a:cubicBezTo>
                <a:cubicBezTo>
                  <a:pt x="168" y="241"/>
                  <a:pt x="168" y="241"/>
                  <a:pt x="168" y="241"/>
                </a:cubicBezTo>
                <a:cubicBezTo>
                  <a:pt x="166" y="241"/>
                  <a:pt x="163" y="243"/>
                  <a:pt x="163" y="246"/>
                </a:cubicBezTo>
                <a:cubicBezTo>
                  <a:pt x="163" y="249"/>
                  <a:pt x="166" y="251"/>
                  <a:pt x="168" y="251"/>
                </a:cubicBezTo>
                <a:cubicBezTo>
                  <a:pt x="177" y="251"/>
                  <a:pt x="177" y="251"/>
                  <a:pt x="177" y="251"/>
                </a:cubicBezTo>
                <a:cubicBezTo>
                  <a:pt x="181" y="251"/>
                  <a:pt x="185" y="247"/>
                  <a:pt x="185" y="243"/>
                </a:cubicBezTo>
                <a:cubicBezTo>
                  <a:pt x="185" y="238"/>
                  <a:pt x="185" y="238"/>
                  <a:pt x="185" y="238"/>
                </a:cubicBezTo>
                <a:cubicBezTo>
                  <a:pt x="185" y="237"/>
                  <a:pt x="185" y="237"/>
                  <a:pt x="185" y="236"/>
                </a:cubicBezTo>
                <a:cubicBezTo>
                  <a:pt x="187" y="234"/>
                  <a:pt x="189" y="231"/>
                  <a:pt x="189" y="228"/>
                </a:cubicBezTo>
                <a:cubicBezTo>
                  <a:pt x="189" y="226"/>
                  <a:pt x="189" y="226"/>
                  <a:pt x="189" y="226"/>
                </a:cubicBezTo>
                <a:cubicBezTo>
                  <a:pt x="189" y="225"/>
                  <a:pt x="189" y="223"/>
                  <a:pt x="188" y="222"/>
                </a:cubicBezTo>
                <a:cubicBezTo>
                  <a:pt x="191" y="220"/>
                  <a:pt x="192" y="217"/>
                  <a:pt x="192" y="213"/>
                </a:cubicBezTo>
                <a:cubicBezTo>
                  <a:pt x="192" y="211"/>
                  <a:pt x="192" y="211"/>
                  <a:pt x="192" y="211"/>
                </a:cubicBezTo>
                <a:cubicBezTo>
                  <a:pt x="192" y="209"/>
                  <a:pt x="191" y="206"/>
                  <a:pt x="190" y="204"/>
                </a:cubicBezTo>
                <a:cubicBezTo>
                  <a:pt x="192" y="203"/>
                  <a:pt x="193" y="200"/>
                  <a:pt x="194" y="198"/>
                </a:cubicBezTo>
                <a:cubicBezTo>
                  <a:pt x="202" y="201"/>
                  <a:pt x="210" y="204"/>
                  <a:pt x="217" y="204"/>
                </a:cubicBezTo>
                <a:cubicBezTo>
                  <a:pt x="218" y="204"/>
                  <a:pt x="219" y="204"/>
                  <a:pt x="220" y="204"/>
                </a:cubicBezTo>
                <a:cubicBezTo>
                  <a:pt x="229" y="204"/>
                  <a:pt x="235" y="201"/>
                  <a:pt x="239" y="196"/>
                </a:cubicBezTo>
                <a:cubicBezTo>
                  <a:pt x="242" y="190"/>
                  <a:pt x="242" y="183"/>
                  <a:pt x="238" y="175"/>
                </a:cubicBezTo>
                <a:cubicBezTo>
                  <a:pt x="238" y="175"/>
                  <a:pt x="238" y="175"/>
                  <a:pt x="238" y="175"/>
                </a:cubicBezTo>
                <a:cubicBezTo>
                  <a:pt x="248" y="174"/>
                  <a:pt x="255" y="169"/>
                  <a:pt x="258" y="163"/>
                </a:cubicBezTo>
                <a:cubicBezTo>
                  <a:pt x="260" y="156"/>
                  <a:pt x="257" y="148"/>
                  <a:pt x="250" y="141"/>
                </a:cubicBezTo>
                <a:cubicBezTo>
                  <a:pt x="254" y="139"/>
                  <a:pt x="256" y="136"/>
                  <a:pt x="258" y="132"/>
                </a:cubicBezTo>
                <a:cubicBezTo>
                  <a:pt x="260" y="125"/>
                  <a:pt x="257" y="118"/>
                  <a:pt x="250" y="110"/>
                </a:cubicBezTo>
                <a:cubicBezTo>
                  <a:pt x="254" y="108"/>
                  <a:pt x="256" y="106"/>
                  <a:pt x="257" y="102"/>
                </a:cubicBezTo>
                <a:cubicBezTo>
                  <a:pt x="260" y="93"/>
                  <a:pt x="254" y="82"/>
                  <a:pt x="242" y="73"/>
                </a:cubicBezTo>
                <a:cubicBezTo>
                  <a:pt x="242" y="73"/>
                  <a:pt x="242" y="72"/>
                  <a:pt x="242" y="71"/>
                </a:cubicBezTo>
                <a:cubicBezTo>
                  <a:pt x="244" y="68"/>
                  <a:pt x="243" y="64"/>
                  <a:pt x="241" y="61"/>
                </a:cubicBezTo>
                <a:cubicBezTo>
                  <a:pt x="245" y="55"/>
                  <a:pt x="245" y="55"/>
                  <a:pt x="245" y="55"/>
                </a:cubicBezTo>
                <a:cubicBezTo>
                  <a:pt x="255" y="44"/>
                  <a:pt x="255" y="44"/>
                  <a:pt x="255" y="44"/>
                </a:cubicBezTo>
                <a:cubicBezTo>
                  <a:pt x="255" y="46"/>
                  <a:pt x="257" y="48"/>
                  <a:pt x="259" y="49"/>
                </a:cubicBezTo>
                <a:cubicBezTo>
                  <a:pt x="266" y="51"/>
                  <a:pt x="267" y="56"/>
                  <a:pt x="268" y="63"/>
                </a:cubicBezTo>
                <a:cubicBezTo>
                  <a:pt x="269" y="87"/>
                  <a:pt x="272" y="111"/>
                  <a:pt x="273" y="136"/>
                </a:cubicBezTo>
                <a:cubicBezTo>
                  <a:pt x="273" y="143"/>
                  <a:pt x="271" y="150"/>
                  <a:pt x="270" y="157"/>
                </a:cubicBezTo>
                <a:cubicBezTo>
                  <a:pt x="270" y="160"/>
                  <a:pt x="269" y="164"/>
                  <a:pt x="274" y="164"/>
                </a:cubicBezTo>
                <a:cubicBezTo>
                  <a:pt x="275" y="164"/>
                  <a:pt x="276" y="164"/>
                  <a:pt x="276" y="164"/>
                </a:cubicBezTo>
                <a:cubicBezTo>
                  <a:pt x="281" y="161"/>
                  <a:pt x="285" y="163"/>
                  <a:pt x="289" y="165"/>
                </a:cubicBezTo>
                <a:cubicBezTo>
                  <a:pt x="290" y="166"/>
                  <a:pt x="294" y="165"/>
                  <a:pt x="295" y="164"/>
                </a:cubicBezTo>
                <a:cubicBezTo>
                  <a:pt x="296" y="162"/>
                  <a:pt x="298" y="159"/>
                  <a:pt x="296" y="157"/>
                </a:cubicBezTo>
                <a:cubicBezTo>
                  <a:pt x="284" y="143"/>
                  <a:pt x="285" y="129"/>
                  <a:pt x="283" y="114"/>
                </a:cubicBezTo>
                <a:cubicBezTo>
                  <a:pt x="281" y="99"/>
                  <a:pt x="280" y="84"/>
                  <a:pt x="279" y="68"/>
                </a:cubicBezTo>
                <a:cubicBezTo>
                  <a:pt x="279" y="62"/>
                  <a:pt x="280" y="56"/>
                  <a:pt x="282" y="50"/>
                </a:cubicBezTo>
                <a:cubicBezTo>
                  <a:pt x="284" y="43"/>
                  <a:pt x="282" y="41"/>
                  <a:pt x="275" y="41"/>
                </a:cubicBezTo>
                <a:cubicBezTo>
                  <a:pt x="272" y="41"/>
                  <a:pt x="270" y="40"/>
                  <a:pt x="267" y="39"/>
                </a:cubicBezTo>
                <a:cubicBezTo>
                  <a:pt x="265" y="39"/>
                  <a:pt x="262" y="37"/>
                  <a:pt x="260" y="38"/>
                </a:cubicBezTo>
                <a:cubicBezTo>
                  <a:pt x="263" y="31"/>
                  <a:pt x="263" y="25"/>
                  <a:pt x="260" y="21"/>
                </a:cubicBezTo>
                <a:cubicBezTo>
                  <a:pt x="256" y="15"/>
                  <a:pt x="248" y="14"/>
                  <a:pt x="243" y="14"/>
                </a:cubicBezTo>
                <a:cubicBezTo>
                  <a:pt x="242" y="14"/>
                  <a:pt x="241" y="14"/>
                  <a:pt x="241" y="14"/>
                </a:cubicBezTo>
                <a:cubicBezTo>
                  <a:pt x="241" y="14"/>
                  <a:pt x="241" y="14"/>
                  <a:pt x="240" y="14"/>
                </a:cubicBezTo>
                <a:cubicBezTo>
                  <a:pt x="238" y="15"/>
                  <a:pt x="212" y="21"/>
                  <a:pt x="206" y="34"/>
                </a:cubicBezTo>
                <a:cubicBezTo>
                  <a:pt x="205" y="36"/>
                  <a:pt x="205" y="38"/>
                  <a:pt x="205" y="41"/>
                </a:cubicBezTo>
                <a:cubicBezTo>
                  <a:pt x="203" y="41"/>
                  <a:pt x="202" y="41"/>
                  <a:pt x="200" y="41"/>
                </a:cubicBezTo>
                <a:cubicBezTo>
                  <a:pt x="196" y="41"/>
                  <a:pt x="191" y="41"/>
                  <a:pt x="188" y="43"/>
                </a:cubicBezTo>
                <a:cubicBezTo>
                  <a:pt x="188" y="39"/>
                  <a:pt x="188" y="39"/>
                  <a:pt x="188" y="39"/>
                </a:cubicBezTo>
                <a:cubicBezTo>
                  <a:pt x="188" y="36"/>
                  <a:pt x="187" y="33"/>
                  <a:pt x="184" y="31"/>
                </a:cubicBezTo>
                <a:cubicBezTo>
                  <a:pt x="185" y="30"/>
                  <a:pt x="185" y="28"/>
                  <a:pt x="185" y="27"/>
                </a:cubicBezTo>
                <a:cubicBezTo>
                  <a:pt x="185" y="23"/>
                  <a:pt x="185" y="23"/>
                  <a:pt x="185" y="23"/>
                </a:cubicBezTo>
                <a:cubicBezTo>
                  <a:pt x="185" y="22"/>
                  <a:pt x="185" y="21"/>
                  <a:pt x="184" y="21"/>
                </a:cubicBezTo>
                <a:cubicBezTo>
                  <a:pt x="187" y="19"/>
                  <a:pt x="189" y="16"/>
                  <a:pt x="189" y="12"/>
                </a:cubicBezTo>
                <a:cubicBezTo>
                  <a:pt x="189" y="11"/>
                  <a:pt x="189" y="11"/>
                  <a:pt x="189" y="11"/>
                </a:cubicBezTo>
                <a:cubicBezTo>
                  <a:pt x="189" y="9"/>
                  <a:pt x="189" y="3"/>
                  <a:pt x="184" y="0"/>
                </a:cubicBezTo>
                <a:cubicBezTo>
                  <a:pt x="337" y="0"/>
                  <a:pt x="337" y="0"/>
                  <a:pt x="337" y="0"/>
                </a:cubicBezTo>
                <a:cubicBezTo>
                  <a:pt x="337" y="330"/>
                  <a:pt x="337" y="330"/>
                  <a:pt x="337" y="330"/>
                </a:cubicBezTo>
                <a:cubicBezTo>
                  <a:pt x="203" y="330"/>
                  <a:pt x="203" y="330"/>
                  <a:pt x="203" y="33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0" name="Freeform 144"/>
          <p:cNvSpPr/>
          <p:nvPr/>
        </p:nvSpPr>
        <p:spPr bwMode="auto">
          <a:xfrm>
            <a:off x="1947069" y="5165244"/>
            <a:ext cx="65915" cy="33766"/>
          </a:xfrm>
          <a:custGeom>
            <a:avLst/>
            <a:gdLst>
              <a:gd name="T0" fmla="*/ 43 w 67"/>
              <a:gd name="T1" fmla="*/ 7 h 34"/>
              <a:gd name="T2" fmla="*/ 56 w 67"/>
              <a:gd name="T3" fmla="*/ 0 h 34"/>
              <a:gd name="T4" fmla="*/ 65 w 67"/>
              <a:gd name="T5" fmla="*/ 6 h 34"/>
              <a:gd name="T6" fmla="*/ 38 w 67"/>
              <a:gd name="T7" fmla="*/ 30 h 34"/>
              <a:gd name="T8" fmla="*/ 13 w 67"/>
              <a:gd name="T9" fmla="*/ 33 h 34"/>
              <a:gd name="T10" fmla="*/ 2 w 67"/>
              <a:gd name="T11" fmla="*/ 28 h 34"/>
              <a:gd name="T12" fmla="*/ 15 w 67"/>
              <a:gd name="T13" fmla="*/ 10 h 34"/>
              <a:gd name="T14" fmla="*/ 16 w 67"/>
              <a:gd name="T15" fmla="*/ 12 h 34"/>
              <a:gd name="T16" fmla="*/ 19 w 67"/>
              <a:gd name="T17" fmla="*/ 13 h 34"/>
              <a:gd name="T18" fmla="*/ 20 w 67"/>
              <a:gd name="T19" fmla="*/ 13 h 34"/>
              <a:gd name="T20" fmla="*/ 23 w 67"/>
              <a:gd name="T21" fmla="*/ 11 h 34"/>
              <a:gd name="T22" fmla="*/ 24 w 67"/>
              <a:gd name="T23" fmla="*/ 10 h 34"/>
              <a:gd name="T24" fmla="*/ 25 w 67"/>
              <a:gd name="T25" fmla="*/ 10 h 34"/>
              <a:gd name="T26" fmla="*/ 43 w 67"/>
              <a:gd name="T2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34">
                <a:moveTo>
                  <a:pt x="43" y="7"/>
                </a:moveTo>
                <a:cubicBezTo>
                  <a:pt x="48" y="5"/>
                  <a:pt x="53" y="3"/>
                  <a:pt x="56" y="0"/>
                </a:cubicBezTo>
                <a:cubicBezTo>
                  <a:pt x="61" y="1"/>
                  <a:pt x="64" y="3"/>
                  <a:pt x="65" y="6"/>
                </a:cubicBezTo>
                <a:cubicBezTo>
                  <a:pt x="67" y="12"/>
                  <a:pt x="56" y="24"/>
                  <a:pt x="38" y="30"/>
                </a:cubicBezTo>
                <a:cubicBezTo>
                  <a:pt x="29" y="33"/>
                  <a:pt x="20" y="34"/>
                  <a:pt x="13" y="33"/>
                </a:cubicBezTo>
                <a:cubicBezTo>
                  <a:pt x="7" y="33"/>
                  <a:pt x="3" y="31"/>
                  <a:pt x="2" y="28"/>
                </a:cubicBezTo>
                <a:cubicBezTo>
                  <a:pt x="0" y="24"/>
                  <a:pt x="5" y="16"/>
                  <a:pt x="15" y="10"/>
                </a:cubicBezTo>
                <a:cubicBezTo>
                  <a:pt x="16" y="12"/>
                  <a:pt x="16" y="12"/>
                  <a:pt x="16" y="12"/>
                </a:cubicBezTo>
                <a:cubicBezTo>
                  <a:pt x="17" y="13"/>
                  <a:pt x="18" y="13"/>
                  <a:pt x="19" y="13"/>
                </a:cubicBezTo>
                <a:cubicBezTo>
                  <a:pt x="20" y="13"/>
                  <a:pt x="20" y="13"/>
                  <a:pt x="20" y="13"/>
                </a:cubicBezTo>
                <a:cubicBezTo>
                  <a:pt x="21" y="13"/>
                  <a:pt x="22" y="13"/>
                  <a:pt x="23" y="11"/>
                </a:cubicBezTo>
                <a:cubicBezTo>
                  <a:pt x="23" y="11"/>
                  <a:pt x="24" y="10"/>
                  <a:pt x="24" y="10"/>
                </a:cubicBezTo>
                <a:cubicBezTo>
                  <a:pt x="24" y="10"/>
                  <a:pt x="25" y="10"/>
                  <a:pt x="25" y="10"/>
                </a:cubicBezTo>
                <a:cubicBezTo>
                  <a:pt x="31" y="10"/>
                  <a:pt x="37" y="9"/>
                  <a:pt x="43" y="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1" name="Freeform 145"/>
          <p:cNvSpPr/>
          <p:nvPr/>
        </p:nvSpPr>
        <p:spPr bwMode="auto">
          <a:xfrm>
            <a:off x="1974429" y="5142734"/>
            <a:ext cx="32957" cy="25012"/>
          </a:xfrm>
          <a:custGeom>
            <a:avLst/>
            <a:gdLst>
              <a:gd name="T0" fmla="*/ 0 w 33"/>
              <a:gd name="T1" fmla="*/ 25 h 25"/>
              <a:gd name="T2" fmla="*/ 9 w 33"/>
              <a:gd name="T3" fmla="*/ 2 h 25"/>
              <a:gd name="T4" fmla="*/ 20 w 33"/>
              <a:gd name="T5" fmla="*/ 0 h 25"/>
              <a:gd name="T6" fmla="*/ 32 w 33"/>
              <a:gd name="T7" fmla="*/ 5 h 25"/>
              <a:gd name="T8" fmla="*/ 29 w 33"/>
              <a:gd name="T9" fmla="*/ 13 h 25"/>
              <a:gd name="T10" fmla="*/ 12 w 33"/>
              <a:gd name="T11" fmla="*/ 22 h 25"/>
              <a:gd name="T12" fmla="*/ 0 w 33"/>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25"/>
                </a:moveTo>
                <a:cubicBezTo>
                  <a:pt x="3" y="18"/>
                  <a:pt x="7" y="10"/>
                  <a:pt x="9" y="2"/>
                </a:cubicBezTo>
                <a:cubicBezTo>
                  <a:pt x="13" y="1"/>
                  <a:pt x="17" y="0"/>
                  <a:pt x="20" y="0"/>
                </a:cubicBezTo>
                <a:cubicBezTo>
                  <a:pt x="26" y="0"/>
                  <a:pt x="31" y="2"/>
                  <a:pt x="32" y="5"/>
                </a:cubicBezTo>
                <a:cubicBezTo>
                  <a:pt x="33" y="7"/>
                  <a:pt x="31" y="10"/>
                  <a:pt x="29" y="13"/>
                </a:cubicBezTo>
                <a:cubicBezTo>
                  <a:pt x="25" y="17"/>
                  <a:pt x="19" y="20"/>
                  <a:pt x="12" y="22"/>
                </a:cubicBezTo>
                <a:cubicBezTo>
                  <a:pt x="8" y="24"/>
                  <a:pt x="4" y="25"/>
                  <a:pt x="0" y="25"/>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2" name="Freeform 146"/>
          <p:cNvSpPr/>
          <p:nvPr/>
        </p:nvSpPr>
        <p:spPr bwMode="auto">
          <a:xfrm>
            <a:off x="1947069" y="5196509"/>
            <a:ext cx="65915" cy="32516"/>
          </a:xfrm>
          <a:custGeom>
            <a:avLst/>
            <a:gdLst>
              <a:gd name="T0" fmla="*/ 10 w 67"/>
              <a:gd name="T1" fmla="*/ 12 h 33"/>
              <a:gd name="T2" fmla="*/ 11 w 67"/>
              <a:gd name="T3" fmla="*/ 13 h 33"/>
              <a:gd name="T4" fmla="*/ 18 w 67"/>
              <a:gd name="T5" fmla="*/ 13 h 33"/>
              <a:gd name="T6" fmla="*/ 42 w 67"/>
              <a:gd name="T7" fmla="*/ 9 h 33"/>
              <a:gd name="T8" fmla="*/ 59 w 67"/>
              <a:gd name="T9" fmla="*/ 0 h 33"/>
              <a:gd name="T10" fmla="*/ 64 w 67"/>
              <a:gd name="T11" fmla="*/ 5 h 33"/>
              <a:gd name="T12" fmla="*/ 38 w 67"/>
              <a:gd name="T13" fmla="*/ 29 h 33"/>
              <a:gd name="T14" fmla="*/ 12 w 67"/>
              <a:gd name="T15" fmla="*/ 32 h 33"/>
              <a:gd name="T16" fmla="*/ 1 w 67"/>
              <a:gd name="T17" fmla="*/ 27 h 33"/>
              <a:gd name="T18" fmla="*/ 10 w 6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10" y="12"/>
                </a:moveTo>
                <a:cubicBezTo>
                  <a:pt x="10" y="13"/>
                  <a:pt x="11" y="13"/>
                  <a:pt x="11" y="13"/>
                </a:cubicBezTo>
                <a:cubicBezTo>
                  <a:pt x="13" y="13"/>
                  <a:pt x="16" y="13"/>
                  <a:pt x="18" y="13"/>
                </a:cubicBezTo>
                <a:cubicBezTo>
                  <a:pt x="25" y="13"/>
                  <a:pt x="34" y="12"/>
                  <a:pt x="42" y="9"/>
                </a:cubicBezTo>
                <a:cubicBezTo>
                  <a:pt x="48" y="6"/>
                  <a:pt x="54" y="4"/>
                  <a:pt x="59" y="0"/>
                </a:cubicBezTo>
                <a:cubicBezTo>
                  <a:pt x="61" y="1"/>
                  <a:pt x="63" y="2"/>
                  <a:pt x="64" y="5"/>
                </a:cubicBezTo>
                <a:cubicBezTo>
                  <a:pt x="67" y="11"/>
                  <a:pt x="56" y="23"/>
                  <a:pt x="38" y="29"/>
                </a:cubicBezTo>
                <a:cubicBezTo>
                  <a:pt x="29" y="32"/>
                  <a:pt x="20" y="33"/>
                  <a:pt x="12" y="32"/>
                </a:cubicBezTo>
                <a:cubicBezTo>
                  <a:pt x="6" y="32"/>
                  <a:pt x="2" y="30"/>
                  <a:pt x="1" y="27"/>
                </a:cubicBezTo>
                <a:cubicBezTo>
                  <a:pt x="0" y="23"/>
                  <a:pt x="3" y="18"/>
                  <a:pt x="10" y="1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3" name="Freeform 147"/>
          <p:cNvSpPr/>
          <p:nvPr/>
        </p:nvSpPr>
        <p:spPr bwMode="auto">
          <a:xfrm>
            <a:off x="1947069" y="5227148"/>
            <a:ext cx="65915" cy="32516"/>
          </a:xfrm>
          <a:custGeom>
            <a:avLst/>
            <a:gdLst>
              <a:gd name="T0" fmla="*/ 10 w 67"/>
              <a:gd name="T1" fmla="*/ 12 h 33"/>
              <a:gd name="T2" fmla="*/ 11 w 67"/>
              <a:gd name="T3" fmla="*/ 12 h 33"/>
              <a:gd name="T4" fmla="*/ 17 w 67"/>
              <a:gd name="T5" fmla="*/ 12 h 33"/>
              <a:gd name="T6" fmla="*/ 41 w 67"/>
              <a:gd name="T7" fmla="*/ 8 h 33"/>
              <a:gd name="T8" fmla="*/ 58 w 67"/>
              <a:gd name="T9" fmla="*/ 0 h 33"/>
              <a:gd name="T10" fmla="*/ 64 w 67"/>
              <a:gd name="T11" fmla="*/ 4 h 33"/>
              <a:gd name="T12" fmla="*/ 38 w 67"/>
              <a:gd name="T13" fmla="*/ 28 h 33"/>
              <a:gd name="T14" fmla="*/ 12 w 67"/>
              <a:gd name="T15" fmla="*/ 32 h 33"/>
              <a:gd name="T16" fmla="*/ 1 w 67"/>
              <a:gd name="T17" fmla="*/ 26 h 33"/>
              <a:gd name="T18" fmla="*/ 10 w 67"/>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33">
                <a:moveTo>
                  <a:pt x="10" y="12"/>
                </a:moveTo>
                <a:cubicBezTo>
                  <a:pt x="10" y="12"/>
                  <a:pt x="11" y="12"/>
                  <a:pt x="11" y="12"/>
                </a:cubicBezTo>
                <a:cubicBezTo>
                  <a:pt x="13" y="12"/>
                  <a:pt x="15" y="12"/>
                  <a:pt x="17" y="12"/>
                </a:cubicBezTo>
                <a:cubicBezTo>
                  <a:pt x="25" y="12"/>
                  <a:pt x="33" y="11"/>
                  <a:pt x="41" y="8"/>
                </a:cubicBezTo>
                <a:cubicBezTo>
                  <a:pt x="48" y="6"/>
                  <a:pt x="53" y="3"/>
                  <a:pt x="58" y="0"/>
                </a:cubicBezTo>
                <a:cubicBezTo>
                  <a:pt x="61" y="1"/>
                  <a:pt x="64" y="2"/>
                  <a:pt x="64" y="4"/>
                </a:cubicBezTo>
                <a:cubicBezTo>
                  <a:pt x="67" y="10"/>
                  <a:pt x="56" y="22"/>
                  <a:pt x="38" y="28"/>
                </a:cubicBezTo>
                <a:cubicBezTo>
                  <a:pt x="29" y="31"/>
                  <a:pt x="20" y="33"/>
                  <a:pt x="12" y="32"/>
                </a:cubicBezTo>
                <a:cubicBezTo>
                  <a:pt x="6" y="31"/>
                  <a:pt x="2" y="29"/>
                  <a:pt x="1" y="26"/>
                </a:cubicBezTo>
                <a:cubicBezTo>
                  <a:pt x="0" y="22"/>
                  <a:pt x="3" y="17"/>
                  <a:pt x="10" y="1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4" name="Freeform 148"/>
          <p:cNvSpPr/>
          <p:nvPr/>
        </p:nvSpPr>
        <p:spPr bwMode="auto">
          <a:xfrm>
            <a:off x="1963857" y="5251535"/>
            <a:ext cx="52234" cy="36267"/>
          </a:xfrm>
          <a:custGeom>
            <a:avLst/>
            <a:gdLst>
              <a:gd name="T0" fmla="*/ 7 w 53"/>
              <a:gd name="T1" fmla="*/ 17 h 36"/>
              <a:gd name="T2" fmla="*/ 24 w 53"/>
              <a:gd name="T3" fmla="*/ 13 h 36"/>
              <a:gd name="T4" fmla="*/ 48 w 53"/>
              <a:gd name="T5" fmla="*/ 0 h 36"/>
              <a:gd name="T6" fmla="*/ 53 w 53"/>
              <a:gd name="T7" fmla="*/ 16 h 36"/>
              <a:gd name="T8" fmla="*/ 38 w 53"/>
              <a:gd name="T9" fmla="*/ 27 h 36"/>
              <a:gd name="T10" fmla="*/ 14 w 53"/>
              <a:gd name="T11" fmla="*/ 36 h 36"/>
              <a:gd name="T12" fmla="*/ 2 w 53"/>
              <a:gd name="T13" fmla="*/ 32 h 36"/>
              <a:gd name="T14" fmla="*/ 7 w 53"/>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6">
                <a:moveTo>
                  <a:pt x="7" y="17"/>
                </a:moveTo>
                <a:cubicBezTo>
                  <a:pt x="13" y="17"/>
                  <a:pt x="18" y="15"/>
                  <a:pt x="24" y="13"/>
                </a:cubicBezTo>
                <a:cubicBezTo>
                  <a:pt x="34" y="10"/>
                  <a:pt x="42" y="5"/>
                  <a:pt x="48" y="0"/>
                </a:cubicBezTo>
                <a:cubicBezTo>
                  <a:pt x="48" y="4"/>
                  <a:pt x="49" y="10"/>
                  <a:pt x="53" y="16"/>
                </a:cubicBezTo>
                <a:cubicBezTo>
                  <a:pt x="49" y="20"/>
                  <a:pt x="44" y="24"/>
                  <a:pt x="38" y="27"/>
                </a:cubicBezTo>
                <a:cubicBezTo>
                  <a:pt x="30" y="32"/>
                  <a:pt x="21" y="35"/>
                  <a:pt x="14" y="36"/>
                </a:cubicBezTo>
                <a:cubicBezTo>
                  <a:pt x="8" y="36"/>
                  <a:pt x="4" y="35"/>
                  <a:pt x="2" y="32"/>
                </a:cubicBezTo>
                <a:cubicBezTo>
                  <a:pt x="0" y="29"/>
                  <a:pt x="2" y="23"/>
                  <a:pt x="7" y="17"/>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5" name="Oval 149"/>
          <p:cNvSpPr>
            <a:spLocks noChangeArrowheads="1"/>
          </p:cNvSpPr>
          <p:nvPr/>
        </p:nvSpPr>
        <p:spPr bwMode="auto">
          <a:xfrm>
            <a:off x="1703309" y="3270334"/>
            <a:ext cx="623699" cy="627165"/>
          </a:xfrm>
          <a:prstGeom prst="ellipse">
            <a:avLst/>
          </a:prstGeom>
          <a:solidFill>
            <a:srgbClr val="CCDED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6" name="Freeform 150"/>
          <p:cNvSpPr/>
          <p:nvPr/>
        </p:nvSpPr>
        <p:spPr bwMode="auto">
          <a:xfrm>
            <a:off x="1853170" y="3392264"/>
            <a:ext cx="473837" cy="498356"/>
          </a:xfrm>
          <a:custGeom>
            <a:avLst/>
            <a:gdLst>
              <a:gd name="T0" fmla="*/ 469 w 480"/>
              <a:gd name="T1" fmla="*/ 110 h 502"/>
              <a:gd name="T2" fmla="*/ 291 w 480"/>
              <a:gd name="T3" fmla="*/ 1 h 502"/>
              <a:gd name="T4" fmla="*/ 291 w 480"/>
              <a:gd name="T5" fmla="*/ 0 h 502"/>
              <a:gd name="T6" fmla="*/ 269 w 480"/>
              <a:gd name="T7" fmla="*/ 15 h 502"/>
              <a:gd name="T8" fmla="*/ 220 w 480"/>
              <a:gd name="T9" fmla="*/ 61 h 502"/>
              <a:gd name="T10" fmla="*/ 177 w 480"/>
              <a:gd name="T11" fmla="*/ 92 h 502"/>
              <a:gd name="T12" fmla="*/ 174 w 480"/>
              <a:gd name="T13" fmla="*/ 93 h 502"/>
              <a:gd name="T14" fmla="*/ 173 w 480"/>
              <a:gd name="T15" fmla="*/ 93 h 502"/>
              <a:gd name="T16" fmla="*/ 172 w 480"/>
              <a:gd name="T17" fmla="*/ 92 h 502"/>
              <a:gd name="T18" fmla="*/ 136 w 480"/>
              <a:gd name="T19" fmla="*/ 72 h 502"/>
              <a:gd name="T20" fmla="*/ 136 w 480"/>
              <a:gd name="T21" fmla="*/ 72 h 502"/>
              <a:gd name="T22" fmla="*/ 99 w 480"/>
              <a:gd name="T23" fmla="*/ 97 h 502"/>
              <a:gd name="T24" fmla="*/ 81 w 480"/>
              <a:gd name="T25" fmla="*/ 148 h 502"/>
              <a:gd name="T26" fmla="*/ 52 w 480"/>
              <a:gd name="T27" fmla="*/ 261 h 502"/>
              <a:gd name="T28" fmla="*/ 36 w 480"/>
              <a:gd name="T29" fmla="*/ 313 h 502"/>
              <a:gd name="T30" fmla="*/ 21 w 480"/>
              <a:gd name="T31" fmla="*/ 362 h 502"/>
              <a:gd name="T32" fmla="*/ 0 w 480"/>
              <a:gd name="T33" fmla="*/ 384 h 502"/>
              <a:gd name="T34" fmla="*/ 231 w 480"/>
              <a:gd name="T35" fmla="*/ 502 h 502"/>
              <a:gd name="T36" fmla="*/ 480 w 480"/>
              <a:gd name="T37" fmla="*/ 193 h 502"/>
              <a:gd name="T38" fmla="*/ 469 w 480"/>
              <a:gd name="T39" fmla="*/ 11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0" h="502">
                <a:moveTo>
                  <a:pt x="469" y="110"/>
                </a:moveTo>
                <a:cubicBezTo>
                  <a:pt x="408" y="77"/>
                  <a:pt x="351" y="36"/>
                  <a:pt x="291" y="1"/>
                </a:cubicBezTo>
                <a:cubicBezTo>
                  <a:pt x="291" y="1"/>
                  <a:pt x="291" y="0"/>
                  <a:pt x="291" y="0"/>
                </a:cubicBezTo>
                <a:cubicBezTo>
                  <a:pt x="285" y="6"/>
                  <a:pt x="278" y="11"/>
                  <a:pt x="269" y="15"/>
                </a:cubicBezTo>
                <a:cubicBezTo>
                  <a:pt x="247" y="25"/>
                  <a:pt x="235" y="44"/>
                  <a:pt x="220" y="61"/>
                </a:cubicBezTo>
                <a:cubicBezTo>
                  <a:pt x="208" y="75"/>
                  <a:pt x="195" y="89"/>
                  <a:pt x="177" y="92"/>
                </a:cubicBezTo>
                <a:cubicBezTo>
                  <a:pt x="176" y="93"/>
                  <a:pt x="175" y="94"/>
                  <a:pt x="174" y="93"/>
                </a:cubicBezTo>
                <a:cubicBezTo>
                  <a:pt x="174" y="93"/>
                  <a:pt x="174" y="93"/>
                  <a:pt x="173" y="93"/>
                </a:cubicBezTo>
                <a:cubicBezTo>
                  <a:pt x="173" y="93"/>
                  <a:pt x="172" y="92"/>
                  <a:pt x="172" y="92"/>
                </a:cubicBezTo>
                <a:cubicBezTo>
                  <a:pt x="160" y="85"/>
                  <a:pt x="147" y="80"/>
                  <a:pt x="136" y="72"/>
                </a:cubicBezTo>
                <a:cubicBezTo>
                  <a:pt x="136" y="72"/>
                  <a:pt x="136" y="72"/>
                  <a:pt x="136" y="72"/>
                </a:cubicBezTo>
                <a:cubicBezTo>
                  <a:pt x="124" y="82"/>
                  <a:pt x="109" y="86"/>
                  <a:pt x="99" y="97"/>
                </a:cubicBezTo>
                <a:cubicBezTo>
                  <a:pt x="86" y="110"/>
                  <a:pt x="85" y="131"/>
                  <a:pt x="81" y="148"/>
                </a:cubicBezTo>
                <a:cubicBezTo>
                  <a:pt x="72" y="186"/>
                  <a:pt x="63" y="224"/>
                  <a:pt x="52" y="261"/>
                </a:cubicBezTo>
                <a:cubicBezTo>
                  <a:pt x="47" y="278"/>
                  <a:pt x="41" y="295"/>
                  <a:pt x="36" y="313"/>
                </a:cubicBezTo>
                <a:cubicBezTo>
                  <a:pt x="31" y="329"/>
                  <a:pt x="27" y="346"/>
                  <a:pt x="21" y="362"/>
                </a:cubicBezTo>
                <a:cubicBezTo>
                  <a:pt x="18" y="369"/>
                  <a:pt x="4" y="377"/>
                  <a:pt x="0" y="384"/>
                </a:cubicBezTo>
                <a:cubicBezTo>
                  <a:pt x="20" y="393"/>
                  <a:pt x="199" y="485"/>
                  <a:pt x="231" y="502"/>
                </a:cubicBezTo>
                <a:cubicBezTo>
                  <a:pt x="374" y="471"/>
                  <a:pt x="480" y="344"/>
                  <a:pt x="480" y="193"/>
                </a:cubicBezTo>
                <a:cubicBezTo>
                  <a:pt x="480" y="164"/>
                  <a:pt x="476" y="136"/>
                  <a:pt x="469" y="110"/>
                </a:cubicBezTo>
                <a:close/>
              </a:path>
            </a:pathLst>
          </a:custGeom>
          <a:solidFill>
            <a:srgbClr val="99BD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7" name="Freeform 151"/>
          <p:cNvSpPr/>
          <p:nvPr/>
        </p:nvSpPr>
        <p:spPr bwMode="auto">
          <a:xfrm>
            <a:off x="1999301" y="3419152"/>
            <a:ext cx="185306" cy="288884"/>
          </a:xfrm>
          <a:custGeom>
            <a:avLst/>
            <a:gdLst>
              <a:gd name="T0" fmla="*/ 168 w 188"/>
              <a:gd name="T1" fmla="*/ 29 h 291"/>
              <a:gd name="T2" fmla="*/ 129 w 188"/>
              <a:gd name="T3" fmla="*/ 29 h 291"/>
              <a:gd name="T4" fmla="*/ 129 w 188"/>
              <a:gd name="T5" fmla="*/ 0 h 291"/>
              <a:gd name="T6" fmla="*/ 57 w 188"/>
              <a:gd name="T7" fmla="*/ 0 h 291"/>
              <a:gd name="T8" fmla="*/ 57 w 188"/>
              <a:gd name="T9" fmla="*/ 29 h 291"/>
              <a:gd name="T10" fmla="*/ 20 w 188"/>
              <a:gd name="T11" fmla="*/ 29 h 291"/>
              <a:gd name="T12" fmla="*/ 0 w 188"/>
              <a:gd name="T13" fmla="*/ 49 h 291"/>
              <a:gd name="T14" fmla="*/ 0 w 188"/>
              <a:gd name="T15" fmla="*/ 271 h 291"/>
              <a:gd name="T16" fmla="*/ 20 w 188"/>
              <a:gd name="T17" fmla="*/ 291 h 291"/>
              <a:gd name="T18" fmla="*/ 168 w 188"/>
              <a:gd name="T19" fmla="*/ 291 h 291"/>
              <a:gd name="T20" fmla="*/ 188 w 188"/>
              <a:gd name="T21" fmla="*/ 271 h 291"/>
              <a:gd name="T22" fmla="*/ 188 w 188"/>
              <a:gd name="T23" fmla="*/ 49 h 291"/>
              <a:gd name="T24" fmla="*/ 168 w 188"/>
              <a:gd name="T25" fmla="*/ 2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91">
                <a:moveTo>
                  <a:pt x="168" y="29"/>
                </a:moveTo>
                <a:cubicBezTo>
                  <a:pt x="129" y="29"/>
                  <a:pt x="129" y="29"/>
                  <a:pt x="129" y="29"/>
                </a:cubicBezTo>
                <a:cubicBezTo>
                  <a:pt x="129" y="0"/>
                  <a:pt x="129" y="0"/>
                  <a:pt x="129" y="0"/>
                </a:cubicBezTo>
                <a:cubicBezTo>
                  <a:pt x="57" y="0"/>
                  <a:pt x="57" y="0"/>
                  <a:pt x="57" y="0"/>
                </a:cubicBezTo>
                <a:cubicBezTo>
                  <a:pt x="57" y="29"/>
                  <a:pt x="57" y="29"/>
                  <a:pt x="57" y="29"/>
                </a:cubicBezTo>
                <a:cubicBezTo>
                  <a:pt x="20" y="29"/>
                  <a:pt x="20" y="29"/>
                  <a:pt x="20" y="29"/>
                </a:cubicBezTo>
                <a:cubicBezTo>
                  <a:pt x="9" y="29"/>
                  <a:pt x="0" y="38"/>
                  <a:pt x="0" y="49"/>
                </a:cubicBezTo>
                <a:cubicBezTo>
                  <a:pt x="0" y="271"/>
                  <a:pt x="0" y="271"/>
                  <a:pt x="0" y="271"/>
                </a:cubicBezTo>
                <a:cubicBezTo>
                  <a:pt x="0" y="282"/>
                  <a:pt x="9" y="291"/>
                  <a:pt x="20" y="291"/>
                </a:cubicBezTo>
                <a:cubicBezTo>
                  <a:pt x="168" y="291"/>
                  <a:pt x="168" y="291"/>
                  <a:pt x="168" y="291"/>
                </a:cubicBezTo>
                <a:cubicBezTo>
                  <a:pt x="179" y="291"/>
                  <a:pt x="188" y="282"/>
                  <a:pt x="188" y="271"/>
                </a:cubicBezTo>
                <a:cubicBezTo>
                  <a:pt x="188" y="49"/>
                  <a:pt x="188" y="49"/>
                  <a:pt x="188" y="49"/>
                </a:cubicBezTo>
                <a:cubicBezTo>
                  <a:pt x="188" y="38"/>
                  <a:pt x="179" y="29"/>
                  <a:pt x="168" y="29"/>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78" name="Rectangle 152"/>
          <p:cNvSpPr>
            <a:spLocks noChangeArrowheads="1"/>
          </p:cNvSpPr>
          <p:nvPr/>
        </p:nvSpPr>
        <p:spPr bwMode="auto">
          <a:xfrm>
            <a:off x="2037856" y="3390388"/>
            <a:ext cx="104467" cy="31890"/>
          </a:xfrm>
          <a:prstGeom prst="rect">
            <a:avLst/>
          </a:prstGeom>
          <a:solidFill>
            <a:srgbClr val="CCEC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79" name="Rectangle 153"/>
          <p:cNvSpPr>
            <a:spLocks noChangeArrowheads="1"/>
          </p:cNvSpPr>
          <p:nvPr/>
        </p:nvSpPr>
        <p:spPr bwMode="auto">
          <a:xfrm>
            <a:off x="1999301" y="3513571"/>
            <a:ext cx="185306" cy="130060"/>
          </a:xfrm>
          <a:prstGeom prst="rect">
            <a:avLst/>
          </a:prstGeom>
          <a:solidFill>
            <a:srgbClr val="99D9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80" name="Freeform 154"/>
          <p:cNvSpPr/>
          <p:nvPr/>
        </p:nvSpPr>
        <p:spPr bwMode="auto">
          <a:xfrm>
            <a:off x="1845085" y="3488559"/>
            <a:ext cx="185928" cy="288884"/>
          </a:xfrm>
          <a:custGeom>
            <a:avLst/>
            <a:gdLst>
              <a:gd name="T0" fmla="*/ 168 w 188"/>
              <a:gd name="T1" fmla="*/ 29 h 291"/>
              <a:gd name="T2" fmla="*/ 129 w 188"/>
              <a:gd name="T3" fmla="*/ 29 h 291"/>
              <a:gd name="T4" fmla="*/ 129 w 188"/>
              <a:gd name="T5" fmla="*/ 0 h 291"/>
              <a:gd name="T6" fmla="*/ 58 w 188"/>
              <a:gd name="T7" fmla="*/ 0 h 291"/>
              <a:gd name="T8" fmla="*/ 58 w 188"/>
              <a:gd name="T9" fmla="*/ 29 h 291"/>
              <a:gd name="T10" fmla="*/ 20 w 188"/>
              <a:gd name="T11" fmla="*/ 29 h 291"/>
              <a:gd name="T12" fmla="*/ 0 w 188"/>
              <a:gd name="T13" fmla="*/ 49 h 291"/>
              <a:gd name="T14" fmla="*/ 0 w 188"/>
              <a:gd name="T15" fmla="*/ 271 h 291"/>
              <a:gd name="T16" fmla="*/ 20 w 188"/>
              <a:gd name="T17" fmla="*/ 291 h 291"/>
              <a:gd name="T18" fmla="*/ 168 w 188"/>
              <a:gd name="T19" fmla="*/ 291 h 291"/>
              <a:gd name="T20" fmla="*/ 188 w 188"/>
              <a:gd name="T21" fmla="*/ 271 h 291"/>
              <a:gd name="T22" fmla="*/ 188 w 188"/>
              <a:gd name="T23" fmla="*/ 49 h 291"/>
              <a:gd name="T24" fmla="*/ 168 w 188"/>
              <a:gd name="T25" fmla="*/ 29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91">
                <a:moveTo>
                  <a:pt x="168" y="29"/>
                </a:moveTo>
                <a:cubicBezTo>
                  <a:pt x="129" y="29"/>
                  <a:pt x="129" y="29"/>
                  <a:pt x="129" y="29"/>
                </a:cubicBezTo>
                <a:cubicBezTo>
                  <a:pt x="129" y="0"/>
                  <a:pt x="129" y="0"/>
                  <a:pt x="129" y="0"/>
                </a:cubicBezTo>
                <a:cubicBezTo>
                  <a:pt x="58" y="0"/>
                  <a:pt x="58" y="0"/>
                  <a:pt x="58" y="0"/>
                </a:cubicBezTo>
                <a:cubicBezTo>
                  <a:pt x="58" y="29"/>
                  <a:pt x="58" y="29"/>
                  <a:pt x="58" y="29"/>
                </a:cubicBezTo>
                <a:cubicBezTo>
                  <a:pt x="20" y="29"/>
                  <a:pt x="20" y="29"/>
                  <a:pt x="20" y="29"/>
                </a:cubicBezTo>
                <a:cubicBezTo>
                  <a:pt x="9" y="29"/>
                  <a:pt x="0" y="38"/>
                  <a:pt x="0" y="49"/>
                </a:cubicBezTo>
                <a:cubicBezTo>
                  <a:pt x="0" y="271"/>
                  <a:pt x="0" y="271"/>
                  <a:pt x="0" y="271"/>
                </a:cubicBezTo>
                <a:cubicBezTo>
                  <a:pt x="0" y="282"/>
                  <a:pt x="9" y="291"/>
                  <a:pt x="20" y="291"/>
                </a:cubicBezTo>
                <a:cubicBezTo>
                  <a:pt x="168" y="291"/>
                  <a:pt x="168" y="291"/>
                  <a:pt x="168" y="291"/>
                </a:cubicBezTo>
                <a:cubicBezTo>
                  <a:pt x="179" y="291"/>
                  <a:pt x="188" y="282"/>
                  <a:pt x="188" y="271"/>
                </a:cubicBezTo>
                <a:cubicBezTo>
                  <a:pt x="188" y="49"/>
                  <a:pt x="188" y="49"/>
                  <a:pt x="188" y="49"/>
                </a:cubicBezTo>
                <a:cubicBezTo>
                  <a:pt x="188" y="38"/>
                  <a:pt x="179" y="29"/>
                  <a:pt x="168" y="29"/>
                </a:cubicBezTo>
                <a:close/>
              </a:path>
            </a:pathLst>
          </a:custGeom>
          <a:solidFill>
            <a:srgbClr val="66C7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1" name="Rectangle 155"/>
          <p:cNvSpPr>
            <a:spLocks noChangeArrowheads="1"/>
          </p:cNvSpPr>
          <p:nvPr/>
        </p:nvSpPr>
        <p:spPr bwMode="auto">
          <a:xfrm>
            <a:off x="1883635" y="3459796"/>
            <a:ext cx="105712" cy="31890"/>
          </a:xfrm>
          <a:prstGeom prst="rect">
            <a:avLst/>
          </a:prstGeom>
          <a:solidFill>
            <a:srgbClr val="CCEC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282" name="Freeform 156"/>
          <p:cNvSpPr/>
          <p:nvPr/>
        </p:nvSpPr>
        <p:spPr bwMode="auto">
          <a:xfrm>
            <a:off x="1883632" y="3596111"/>
            <a:ext cx="105090" cy="105049"/>
          </a:xfrm>
          <a:custGeom>
            <a:avLst/>
            <a:gdLst>
              <a:gd name="T0" fmla="*/ 169 w 169"/>
              <a:gd name="T1" fmla="*/ 55 h 168"/>
              <a:gd name="T2" fmla="*/ 113 w 169"/>
              <a:gd name="T3" fmla="*/ 55 h 168"/>
              <a:gd name="T4" fmla="*/ 113 w 169"/>
              <a:gd name="T5" fmla="*/ 0 h 168"/>
              <a:gd name="T6" fmla="*/ 56 w 169"/>
              <a:gd name="T7" fmla="*/ 0 h 168"/>
              <a:gd name="T8" fmla="*/ 56 w 169"/>
              <a:gd name="T9" fmla="*/ 55 h 168"/>
              <a:gd name="T10" fmla="*/ 0 w 169"/>
              <a:gd name="T11" fmla="*/ 55 h 168"/>
              <a:gd name="T12" fmla="*/ 0 w 169"/>
              <a:gd name="T13" fmla="*/ 112 h 168"/>
              <a:gd name="T14" fmla="*/ 56 w 169"/>
              <a:gd name="T15" fmla="*/ 112 h 168"/>
              <a:gd name="T16" fmla="*/ 56 w 169"/>
              <a:gd name="T17" fmla="*/ 168 h 168"/>
              <a:gd name="T18" fmla="*/ 113 w 169"/>
              <a:gd name="T19" fmla="*/ 168 h 168"/>
              <a:gd name="T20" fmla="*/ 113 w 169"/>
              <a:gd name="T21" fmla="*/ 112 h 168"/>
              <a:gd name="T22" fmla="*/ 169 w 169"/>
              <a:gd name="T23" fmla="*/ 112 h 168"/>
              <a:gd name="T24" fmla="*/ 169 w 169"/>
              <a:gd name="T25" fmla="*/ 5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8">
                <a:moveTo>
                  <a:pt x="169" y="55"/>
                </a:moveTo>
                <a:lnTo>
                  <a:pt x="113" y="55"/>
                </a:lnTo>
                <a:lnTo>
                  <a:pt x="113" y="0"/>
                </a:lnTo>
                <a:lnTo>
                  <a:pt x="56" y="0"/>
                </a:lnTo>
                <a:lnTo>
                  <a:pt x="56" y="55"/>
                </a:lnTo>
                <a:lnTo>
                  <a:pt x="0" y="55"/>
                </a:lnTo>
                <a:lnTo>
                  <a:pt x="0" y="112"/>
                </a:lnTo>
                <a:lnTo>
                  <a:pt x="56" y="112"/>
                </a:lnTo>
                <a:lnTo>
                  <a:pt x="56" y="168"/>
                </a:lnTo>
                <a:lnTo>
                  <a:pt x="113" y="168"/>
                </a:lnTo>
                <a:lnTo>
                  <a:pt x="113" y="112"/>
                </a:lnTo>
                <a:lnTo>
                  <a:pt x="169" y="112"/>
                </a:lnTo>
                <a:lnTo>
                  <a:pt x="169" y="55"/>
                </a:lnTo>
                <a:close/>
              </a:path>
            </a:pathLst>
          </a:custGeom>
          <a:solidFill>
            <a:srgbClr val="99D9D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6" name="Oval 260"/>
          <p:cNvSpPr>
            <a:spLocks noChangeArrowheads="1"/>
          </p:cNvSpPr>
          <p:nvPr/>
        </p:nvSpPr>
        <p:spPr bwMode="auto">
          <a:xfrm>
            <a:off x="7123859" y="3270334"/>
            <a:ext cx="549667"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7" name="Oval 261"/>
          <p:cNvSpPr>
            <a:spLocks noChangeArrowheads="1"/>
          </p:cNvSpPr>
          <p:nvPr/>
        </p:nvSpPr>
        <p:spPr bwMode="auto">
          <a:xfrm>
            <a:off x="7836283" y="3270334"/>
            <a:ext cx="548865"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8" name="Oval 262"/>
          <p:cNvSpPr>
            <a:spLocks noChangeArrowheads="1"/>
          </p:cNvSpPr>
          <p:nvPr/>
        </p:nvSpPr>
        <p:spPr bwMode="auto">
          <a:xfrm>
            <a:off x="8560742" y="3270334"/>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89" name="Oval 263"/>
          <p:cNvSpPr>
            <a:spLocks noChangeArrowheads="1"/>
          </p:cNvSpPr>
          <p:nvPr/>
        </p:nvSpPr>
        <p:spPr bwMode="auto">
          <a:xfrm>
            <a:off x="9272363" y="3270334"/>
            <a:ext cx="549667" cy="568683"/>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0" name="Oval 264"/>
          <p:cNvSpPr>
            <a:spLocks noChangeArrowheads="1"/>
          </p:cNvSpPr>
          <p:nvPr/>
        </p:nvSpPr>
        <p:spPr bwMode="auto">
          <a:xfrm>
            <a:off x="10816608" y="5000446"/>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1" name="Oval 265"/>
          <p:cNvSpPr>
            <a:spLocks noChangeArrowheads="1"/>
          </p:cNvSpPr>
          <p:nvPr/>
        </p:nvSpPr>
        <p:spPr bwMode="auto">
          <a:xfrm>
            <a:off x="7123859" y="4131516"/>
            <a:ext cx="549667"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2" name="Oval 266"/>
          <p:cNvSpPr>
            <a:spLocks noChangeArrowheads="1"/>
          </p:cNvSpPr>
          <p:nvPr/>
        </p:nvSpPr>
        <p:spPr bwMode="auto">
          <a:xfrm>
            <a:off x="7836283" y="4131516"/>
            <a:ext cx="548865" cy="567025"/>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3" name="Oval 267"/>
          <p:cNvSpPr>
            <a:spLocks noChangeArrowheads="1"/>
          </p:cNvSpPr>
          <p:nvPr/>
        </p:nvSpPr>
        <p:spPr bwMode="auto">
          <a:xfrm>
            <a:off x="8560742" y="4131516"/>
            <a:ext cx="550470"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4" name="Oval 268"/>
          <p:cNvSpPr>
            <a:spLocks noChangeArrowheads="1"/>
          </p:cNvSpPr>
          <p:nvPr/>
        </p:nvSpPr>
        <p:spPr bwMode="auto">
          <a:xfrm>
            <a:off x="9272363" y="4131516"/>
            <a:ext cx="549667" cy="567025"/>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5" name="Oval 269"/>
          <p:cNvSpPr>
            <a:spLocks noChangeArrowheads="1"/>
          </p:cNvSpPr>
          <p:nvPr/>
        </p:nvSpPr>
        <p:spPr bwMode="auto">
          <a:xfrm>
            <a:off x="10811693" y="4141304"/>
            <a:ext cx="550470" cy="567025"/>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6" name="Oval 270"/>
          <p:cNvSpPr>
            <a:spLocks noChangeArrowheads="1"/>
          </p:cNvSpPr>
          <p:nvPr/>
        </p:nvSpPr>
        <p:spPr bwMode="auto">
          <a:xfrm>
            <a:off x="7117440" y="4998498"/>
            <a:ext cx="549667" cy="569512"/>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7" name="Oval 271"/>
          <p:cNvSpPr>
            <a:spLocks noChangeArrowheads="1"/>
          </p:cNvSpPr>
          <p:nvPr/>
        </p:nvSpPr>
        <p:spPr bwMode="auto">
          <a:xfrm>
            <a:off x="7828258" y="4998498"/>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8" name="Oval 272"/>
          <p:cNvSpPr>
            <a:spLocks noChangeArrowheads="1"/>
          </p:cNvSpPr>
          <p:nvPr/>
        </p:nvSpPr>
        <p:spPr bwMode="auto">
          <a:xfrm>
            <a:off x="8554323" y="4998498"/>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299" name="Oval 273"/>
          <p:cNvSpPr>
            <a:spLocks noChangeArrowheads="1"/>
          </p:cNvSpPr>
          <p:nvPr/>
        </p:nvSpPr>
        <p:spPr bwMode="auto">
          <a:xfrm>
            <a:off x="9264337" y="4998498"/>
            <a:ext cx="551272" cy="569512"/>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0" name="Oval 274"/>
          <p:cNvSpPr>
            <a:spLocks noChangeArrowheads="1"/>
          </p:cNvSpPr>
          <p:nvPr/>
        </p:nvSpPr>
        <p:spPr bwMode="auto">
          <a:xfrm>
            <a:off x="10813298" y="3279687"/>
            <a:ext cx="548865" cy="569512"/>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1" name="Oval 275"/>
          <p:cNvSpPr>
            <a:spLocks noChangeArrowheads="1"/>
          </p:cNvSpPr>
          <p:nvPr/>
        </p:nvSpPr>
        <p:spPr bwMode="auto">
          <a:xfrm>
            <a:off x="7117440" y="5859679"/>
            <a:ext cx="549667"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2" name="Oval 276"/>
          <p:cNvSpPr>
            <a:spLocks noChangeArrowheads="1"/>
          </p:cNvSpPr>
          <p:nvPr/>
        </p:nvSpPr>
        <p:spPr bwMode="auto">
          <a:xfrm>
            <a:off x="7828258" y="5859679"/>
            <a:ext cx="548865"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3" name="Oval 277"/>
          <p:cNvSpPr>
            <a:spLocks noChangeArrowheads="1"/>
          </p:cNvSpPr>
          <p:nvPr/>
        </p:nvSpPr>
        <p:spPr bwMode="auto">
          <a:xfrm>
            <a:off x="8554323" y="5859679"/>
            <a:ext cx="548865" cy="567854"/>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4" name="Oval 278"/>
          <p:cNvSpPr>
            <a:spLocks noChangeArrowheads="1"/>
          </p:cNvSpPr>
          <p:nvPr/>
        </p:nvSpPr>
        <p:spPr bwMode="auto">
          <a:xfrm>
            <a:off x="9264337" y="5859679"/>
            <a:ext cx="551272" cy="567854"/>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5" name="Oval 279"/>
          <p:cNvSpPr>
            <a:spLocks noChangeArrowheads="1"/>
          </p:cNvSpPr>
          <p:nvPr/>
        </p:nvSpPr>
        <p:spPr bwMode="auto">
          <a:xfrm>
            <a:off x="10813298" y="2447722"/>
            <a:ext cx="548865" cy="567854"/>
          </a:xfrm>
          <a:prstGeom prst="ellipse">
            <a:avLst/>
          </a:prstGeom>
          <a:solidFill>
            <a:srgbClr val="E54A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6" name="Oval 280"/>
          <p:cNvSpPr>
            <a:spLocks noChangeArrowheads="1"/>
          </p:cNvSpPr>
          <p:nvPr/>
        </p:nvSpPr>
        <p:spPr bwMode="auto">
          <a:xfrm>
            <a:off x="9471366" y="3499962"/>
            <a:ext cx="137216" cy="1434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7" name="Freeform 281"/>
          <p:cNvSpPr/>
          <p:nvPr/>
        </p:nvSpPr>
        <p:spPr bwMode="auto">
          <a:xfrm>
            <a:off x="9485810" y="3315099"/>
            <a:ext cx="266408" cy="352319"/>
          </a:xfrm>
          <a:custGeom>
            <a:avLst/>
            <a:gdLst>
              <a:gd name="T0" fmla="*/ 13 w 170"/>
              <a:gd name="T1" fmla="*/ 142 h 217"/>
              <a:gd name="T2" fmla="*/ 93 w 170"/>
              <a:gd name="T3" fmla="*/ 141 h 217"/>
              <a:gd name="T4" fmla="*/ 127 w 170"/>
              <a:gd name="T5" fmla="*/ 217 h 217"/>
              <a:gd name="T6" fmla="*/ 170 w 170"/>
              <a:gd name="T7" fmla="*/ 199 h 217"/>
              <a:gd name="T8" fmla="*/ 163 w 170"/>
              <a:gd name="T9" fmla="*/ 183 h 217"/>
              <a:gd name="T10" fmla="*/ 139 w 170"/>
              <a:gd name="T11" fmla="*/ 192 h 217"/>
              <a:gd name="T12" fmla="*/ 106 w 170"/>
              <a:gd name="T13" fmla="*/ 120 h 217"/>
              <a:gd name="T14" fmla="*/ 32 w 170"/>
              <a:gd name="T15" fmla="*/ 122 h 217"/>
              <a:gd name="T16" fmla="*/ 31 w 170"/>
              <a:gd name="T17" fmla="*/ 108 h 217"/>
              <a:gd name="T18" fmla="*/ 84 w 170"/>
              <a:gd name="T19" fmla="*/ 107 h 217"/>
              <a:gd name="T20" fmla="*/ 84 w 170"/>
              <a:gd name="T21" fmla="*/ 87 h 217"/>
              <a:gd name="T22" fmla="*/ 28 w 170"/>
              <a:gd name="T23" fmla="*/ 88 h 217"/>
              <a:gd name="T24" fmla="*/ 25 w 170"/>
              <a:gd name="T25" fmla="*/ 43 h 217"/>
              <a:gd name="T26" fmla="*/ 31 w 170"/>
              <a:gd name="T27" fmla="*/ 41 h 217"/>
              <a:gd name="T28" fmla="*/ 44 w 170"/>
              <a:gd name="T29" fmla="*/ 22 h 217"/>
              <a:gd name="T30" fmla="*/ 29 w 170"/>
              <a:gd name="T31" fmla="*/ 2 h 217"/>
              <a:gd name="T32" fmla="*/ 11 w 170"/>
              <a:gd name="T33" fmla="*/ 4 h 217"/>
              <a:gd name="T34" fmla="*/ 0 w 170"/>
              <a:gd name="T35" fmla="*/ 24 h 217"/>
              <a:gd name="T36" fmla="*/ 1 w 170"/>
              <a:gd name="T37" fmla="*/ 29 h 217"/>
              <a:gd name="T38" fmla="*/ 3 w 170"/>
              <a:gd name="T39" fmla="*/ 33 h 217"/>
              <a:gd name="T40" fmla="*/ 13 w 170"/>
              <a:gd name="T41" fmla="*/ 1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217">
                <a:moveTo>
                  <a:pt x="13" y="142"/>
                </a:moveTo>
                <a:cubicBezTo>
                  <a:pt x="93" y="141"/>
                  <a:pt x="93" y="141"/>
                  <a:pt x="93" y="141"/>
                </a:cubicBezTo>
                <a:cubicBezTo>
                  <a:pt x="127" y="217"/>
                  <a:pt x="127" y="217"/>
                  <a:pt x="127" y="217"/>
                </a:cubicBezTo>
                <a:cubicBezTo>
                  <a:pt x="170" y="199"/>
                  <a:pt x="170" y="199"/>
                  <a:pt x="170" y="199"/>
                </a:cubicBezTo>
                <a:cubicBezTo>
                  <a:pt x="163" y="183"/>
                  <a:pt x="163" y="183"/>
                  <a:pt x="163" y="183"/>
                </a:cubicBezTo>
                <a:cubicBezTo>
                  <a:pt x="139" y="192"/>
                  <a:pt x="139" y="192"/>
                  <a:pt x="139" y="192"/>
                </a:cubicBezTo>
                <a:cubicBezTo>
                  <a:pt x="106" y="120"/>
                  <a:pt x="106" y="120"/>
                  <a:pt x="106" y="120"/>
                </a:cubicBezTo>
                <a:cubicBezTo>
                  <a:pt x="32" y="122"/>
                  <a:pt x="32" y="122"/>
                  <a:pt x="32" y="122"/>
                </a:cubicBezTo>
                <a:cubicBezTo>
                  <a:pt x="31" y="108"/>
                  <a:pt x="31" y="108"/>
                  <a:pt x="31" y="108"/>
                </a:cubicBezTo>
                <a:cubicBezTo>
                  <a:pt x="84" y="107"/>
                  <a:pt x="84" y="107"/>
                  <a:pt x="84" y="107"/>
                </a:cubicBezTo>
                <a:cubicBezTo>
                  <a:pt x="84" y="87"/>
                  <a:pt x="84" y="87"/>
                  <a:pt x="84" y="87"/>
                </a:cubicBezTo>
                <a:cubicBezTo>
                  <a:pt x="28" y="88"/>
                  <a:pt x="28" y="88"/>
                  <a:pt x="28" y="88"/>
                </a:cubicBezTo>
                <a:cubicBezTo>
                  <a:pt x="25" y="43"/>
                  <a:pt x="25" y="43"/>
                  <a:pt x="25" y="43"/>
                </a:cubicBezTo>
                <a:cubicBezTo>
                  <a:pt x="27" y="43"/>
                  <a:pt x="29" y="42"/>
                  <a:pt x="31" y="41"/>
                </a:cubicBezTo>
                <a:cubicBezTo>
                  <a:pt x="39" y="38"/>
                  <a:pt x="44" y="30"/>
                  <a:pt x="44" y="22"/>
                </a:cubicBezTo>
                <a:cubicBezTo>
                  <a:pt x="44" y="12"/>
                  <a:pt x="38" y="5"/>
                  <a:pt x="29" y="2"/>
                </a:cubicBezTo>
                <a:cubicBezTo>
                  <a:pt x="23" y="0"/>
                  <a:pt x="16" y="0"/>
                  <a:pt x="11" y="4"/>
                </a:cubicBezTo>
                <a:cubicBezTo>
                  <a:pt x="4" y="8"/>
                  <a:pt x="0" y="16"/>
                  <a:pt x="0" y="24"/>
                </a:cubicBezTo>
                <a:cubicBezTo>
                  <a:pt x="0" y="26"/>
                  <a:pt x="1" y="27"/>
                  <a:pt x="1" y="29"/>
                </a:cubicBezTo>
                <a:cubicBezTo>
                  <a:pt x="2" y="30"/>
                  <a:pt x="2" y="32"/>
                  <a:pt x="3" y="33"/>
                </a:cubicBezTo>
                <a:cubicBezTo>
                  <a:pt x="13" y="142"/>
                  <a:pt x="13" y="142"/>
                  <a:pt x="13" y="1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8" name="Freeform 282"/>
          <p:cNvSpPr/>
          <p:nvPr/>
        </p:nvSpPr>
        <p:spPr bwMode="auto">
          <a:xfrm>
            <a:off x="9391925" y="3428669"/>
            <a:ext cx="296099" cy="308382"/>
          </a:xfrm>
          <a:custGeom>
            <a:avLst/>
            <a:gdLst>
              <a:gd name="T0" fmla="*/ 189 w 189"/>
              <a:gd name="T1" fmla="*/ 135 h 190"/>
              <a:gd name="T2" fmla="*/ 171 w 189"/>
              <a:gd name="T3" fmla="*/ 98 h 190"/>
              <a:gd name="T4" fmla="*/ 167 w 189"/>
              <a:gd name="T5" fmla="*/ 117 h 190"/>
              <a:gd name="T6" fmla="*/ 125 w 189"/>
              <a:gd name="T7" fmla="*/ 158 h 190"/>
              <a:gd name="T8" fmla="*/ 60 w 189"/>
              <a:gd name="T9" fmla="*/ 151 h 190"/>
              <a:gd name="T10" fmla="*/ 29 w 189"/>
              <a:gd name="T11" fmla="*/ 105 h 190"/>
              <a:gd name="T12" fmla="*/ 37 w 189"/>
              <a:gd name="T13" fmla="*/ 56 h 190"/>
              <a:gd name="T14" fmla="*/ 50 w 189"/>
              <a:gd name="T15" fmla="*/ 39 h 190"/>
              <a:gd name="T16" fmla="*/ 61 w 189"/>
              <a:gd name="T17" fmla="*/ 30 h 190"/>
              <a:gd name="T18" fmla="*/ 59 w 189"/>
              <a:gd name="T19" fmla="*/ 0 h 190"/>
              <a:gd name="T20" fmla="*/ 35 w 189"/>
              <a:gd name="T21" fmla="*/ 15 h 190"/>
              <a:gd name="T22" fmla="*/ 4 w 189"/>
              <a:gd name="T23" fmla="*/ 63 h 190"/>
              <a:gd name="T24" fmla="*/ 0 w 189"/>
              <a:gd name="T25" fmla="*/ 91 h 190"/>
              <a:gd name="T26" fmla="*/ 2 w 189"/>
              <a:gd name="T27" fmla="*/ 111 h 190"/>
              <a:gd name="T28" fmla="*/ 45 w 189"/>
              <a:gd name="T29" fmla="*/ 173 h 190"/>
              <a:gd name="T30" fmla="*/ 72 w 189"/>
              <a:gd name="T31" fmla="*/ 186 h 190"/>
              <a:gd name="T32" fmla="*/ 100 w 189"/>
              <a:gd name="T33" fmla="*/ 190 h 190"/>
              <a:gd name="T34" fmla="*/ 127 w 189"/>
              <a:gd name="T35" fmla="*/ 186 h 190"/>
              <a:gd name="T36" fmla="*/ 174 w 189"/>
              <a:gd name="T37" fmla="*/ 157 h 190"/>
              <a:gd name="T38" fmla="*/ 189 w 189"/>
              <a:gd name="T39" fmla="*/ 1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190">
                <a:moveTo>
                  <a:pt x="189" y="135"/>
                </a:moveTo>
                <a:cubicBezTo>
                  <a:pt x="171" y="98"/>
                  <a:pt x="171" y="98"/>
                  <a:pt x="171" y="98"/>
                </a:cubicBezTo>
                <a:cubicBezTo>
                  <a:pt x="170" y="105"/>
                  <a:pt x="169" y="111"/>
                  <a:pt x="167" y="117"/>
                </a:cubicBezTo>
                <a:cubicBezTo>
                  <a:pt x="159" y="136"/>
                  <a:pt x="144" y="151"/>
                  <a:pt x="125" y="158"/>
                </a:cubicBezTo>
                <a:cubicBezTo>
                  <a:pt x="104" y="166"/>
                  <a:pt x="79" y="163"/>
                  <a:pt x="60" y="151"/>
                </a:cubicBezTo>
                <a:cubicBezTo>
                  <a:pt x="44" y="140"/>
                  <a:pt x="33" y="123"/>
                  <a:pt x="29" y="105"/>
                </a:cubicBezTo>
                <a:cubicBezTo>
                  <a:pt x="26" y="88"/>
                  <a:pt x="29" y="71"/>
                  <a:pt x="37" y="56"/>
                </a:cubicBezTo>
                <a:cubicBezTo>
                  <a:pt x="40" y="50"/>
                  <a:pt x="44" y="44"/>
                  <a:pt x="50" y="39"/>
                </a:cubicBezTo>
                <a:cubicBezTo>
                  <a:pt x="53" y="36"/>
                  <a:pt x="57" y="33"/>
                  <a:pt x="61" y="30"/>
                </a:cubicBezTo>
                <a:cubicBezTo>
                  <a:pt x="59" y="0"/>
                  <a:pt x="59" y="0"/>
                  <a:pt x="59" y="0"/>
                </a:cubicBezTo>
                <a:cubicBezTo>
                  <a:pt x="50" y="5"/>
                  <a:pt x="42" y="9"/>
                  <a:pt x="35" y="15"/>
                </a:cubicBezTo>
                <a:cubicBezTo>
                  <a:pt x="21" y="28"/>
                  <a:pt x="10" y="45"/>
                  <a:pt x="4" y="63"/>
                </a:cubicBezTo>
                <a:cubicBezTo>
                  <a:pt x="2" y="72"/>
                  <a:pt x="1" y="82"/>
                  <a:pt x="0" y="91"/>
                </a:cubicBezTo>
                <a:cubicBezTo>
                  <a:pt x="1" y="97"/>
                  <a:pt x="1" y="104"/>
                  <a:pt x="2" y="111"/>
                </a:cubicBezTo>
                <a:cubicBezTo>
                  <a:pt x="7" y="136"/>
                  <a:pt x="23" y="159"/>
                  <a:pt x="45" y="173"/>
                </a:cubicBezTo>
                <a:cubicBezTo>
                  <a:pt x="53" y="179"/>
                  <a:pt x="63" y="183"/>
                  <a:pt x="72" y="186"/>
                </a:cubicBezTo>
                <a:cubicBezTo>
                  <a:pt x="81" y="189"/>
                  <a:pt x="91" y="189"/>
                  <a:pt x="100" y="190"/>
                </a:cubicBezTo>
                <a:cubicBezTo>
                  <a:pt x="109" y="189"/>
                  <a:pt x="118" y="189"/>
                  <a:pt x="127" y="186"/>
                </a:cubicBezTo>
                <a:cubicBezTo>
                  <a:pt x="145" y="181"/>
                  <a:pt x="162" y="170"/>
                  <a:pt x="174" y="157"/>
                </a:cubicBezTo>
                <a:cubicBezTo>
                  <a:pt x="180" y="150"/>
                  <a:pt x="184" y="142"/>
                  <a:pt x="189"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09" name="Freeform 283"/>
          <p:cNvSpPr/>
          <p:nvPr/>
        </p:nvSpPr>
        <p:spPr bwMode="auto">
          <a:xfrm>
            <a:off x="8764561" y="4213584"/>
            <a:ext cx="65799" cy="162481"/>
          </a:xfrm>
          <a:custGeom>
            <a:avLst/>
            <a:gdLst>
              <a:gd name="T0" fmla="*/ 41 w 42"/>
              <a:gd name="T1" fmla="*/ 100 h 100"/>
              <a:gd name="T2" fmla="*/ 40 w 42"/>
              <a:gd name="T3" fmla="*/ 100 h 100"/>
              <a:gd name="T4" fmla="*/ 34 w 42"/>
              <a:gd name="T5" fmla="*/ 97 h 100"/>
              <a:gd name="T6" fmla="*/ 26 w 42"/>
              <a:gd name="T7" fmla="*/ 92 h 100"/>
              <a:gd name="T8" fmla="*/ 2 w 42"/>
              <a:gd name="T9" fmla="*/ 54 h 100"/>
              <a:gd name="T10" fmla="*/ 5 w 42"/>
              <a:gd name="T11" fmla="*/ 21 h 100"/>
              <a:gd name="T12" fmla="*/ 6 w 42"/>
              <a:gd name="T13" fmla="*/ 18 h 100"/>
              <a:gd name="T14" fmla="*/ 15 w 42"/>
              <a:gd name="T15" fmla="*/ 5 h 100"/>
              <a:gd name="T16" fmla="*/ 32 w 42"/>
              <a:gd name="T17" fmla="*/ 1 h 100"/>
              <a:gd name="T18" fmla="*/ 32 w 42"/>
              <a:gd name="T19" fmla="*/ 1 h 100"/>
              <a:gd name="T20" fmla="*/ 36 w 42"/>
              <a:gd name="T21" fmla="*/ 2 h 100"/>
              <a:gd name="T22" fmla="*/ 35 w 42"/>
              <a:gd name="T23" fmla="*/ 6 h 100"/>
              <a:gd name="T24" fmla="*/ 31 w 42"/>
              <a:gd name="T25" fmla="*/ 5 h 100"/>
              <a:gd name="T26" fmla="*/ 31 w 42"/>
              <a:gd name="T27" fmla="*/ 5 h 100"/>
              <a:gd name="T28" fmla="*/ 17 w 42"/>
              <a:gd name="T29" fmla="*/ 8 h 100"/>
              <a:gd name="T30" fmla="*/ 9 w 42"/>
              <a:gd name="T31" fmla="*/ 19 h 100"/>
              <a:gd name="T32" fmla="*/ 9 w 42"/>
              <a:gd name="T33" fmla="*/ 22 h 100"/>
              <a:gd name="T34" fmla="*/ 6 w 42"/>
              <a:gd name="T35" fmla="*/ 54 h 100"/>
              <a:gd name="T36" fmla="*/ 28 w 42"/>
              <a:gd name="T37" fmla="*/ 89 h 100"/>
              <a:gd name="T38" fmla="*/ 35 w 42"/>
              <a:gd name="T39" fmla="*/ 93 h 100"/>
              <a:gd name="T40" fmla="*/ 42 w 42"/>
              <a:gd name="T41" fmla="*/ 96 h 100"/>
              <a:gd name="T42" fmla="*/ 42 w 42"/>
              <a:gd name="T43" fmla="*/ 96 h 100"/>
              <a:gd name="T44" fmla="*/ 41 w 4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100">
                <a:moveTo>
                  <a:pt x="41" y="100"/>
                </a:moveTo>
                <a:cubicBezTo>
                  <a:pt x="40" y="100"/>
                  <a:pt x="40" y="100"/>
                  <a:pt x="40" y="100"/>
                </a:cubicBezTo>
                <a:cubicBezTo>
                  <a:pt x="38" y="99"/>
                  <a:pt x="36" y="98"/>
                  <a:pt x="34" y="97"/>
                </a:cubicBezTo>
                <a:cubicBezTo>
                  <a:pt x="31" y="96"/>
                  <a:pt x="29" y="94"/>
                  <a:pt x="26" y="92"/>
                </a:cubicBezTo>
                <a:cubicBezTo>
                  <a:pt x="13" y="84"/>
                  <a:pt x="0" y="70"/>
                  <a:pt x="2" y="54"/>
                </a:cubicBezTo>
                <a:cubicBezTo>
                  <a:pt x="5" y="21"/>
                  <a:pt x="5" y="21"/>
                  <a:pt x="5" y="21"/>
                </a:cubicBezTo>
                <a:cubicBezTo>
                  <a:pt x="5" y="20"/>
                  <a:pt x="5" y="19"/>
                  <a:pt x="6" y="18"/>
                </a:cubicBezTo>
                <a:cubicBezTo>
                  <a:pt x="7" y="13"/>
                  <a:pt x="10" y="8"/>
                  <a:pt x="15" y="5"/>
                </a:cubicBezTo>
                <a:cubicBezTo>
                  <a:pt x="19" y="2"/>
                  <a:pt x="25" y="0"/>
                  <a:pt x="32" y="1"/>
                </a:cubicBezTo>
                <a:cubicBezTo>
                  <a:pt x="32" y="1"/>
                  <a:pt x="32" y="1"/>
                  <a:pt x="32" y="1"/>
                </a:cubicBezTo>
                <a:cubicBezTo>
                  <a:pt x="33" y="1"/>
                  <a:pt x="35" y="2"/>
                  <a:pt x="36" y="2"/>
                </a:cubicBezTo>
                <a:cubicBezTo>
                  <a:pt x="35" y="6"/>
                  <a:pt x="35" y="6"/>
                  <a:pt x="35" y="6"/>
                </a:cubicBezTo>
                <a:cubicBezTo>
                  <a:pt x="34" y="5"/>
                  <a:pt x="33" y="5"/>
                  <a:pt x="31" y="5"/>
                </a:cubicBezTo>
                <a:cubicBezTo>
                  <a:pt x="31" y="5"/>
                  <a:pt x="31" y="5"/>
                  <a:pt x="31" y="5"/>
                </a:cubicBezTo>
                <a:cubicBezTo>
                  <a:pt x="26" y="4"/>
                  <a:pt x="21" y="6"/>
                  <a:pt x="17" y="8"/>
                </a:cubicBezTo>
                <a:cubicBezTo>
                  <a:pt x="13" y="11"/>
                  <a:pt x="10" y="15"/>
                  <a:pt x="9" y="19"/>
                </a:cubicBezTo>
                <a:cubicBezTo>
                  <a:pt x="9" y="20"/>
                  <a:pt x="9" y="21"/>
                  <a:pt x="9" y="22"/>
                </a:cubicBezTo>
                <a:cubicBezTo>
                  <a:pt x="6" y="54"/>
                  <a:pt x="6" y="54"/>
                  <a:pt x="6" y="54"/>
                </a:cubicBezTo>
                <a:cubicBezTo>
                  <a:pt x="4" y="68"/>
                  <a:pt x="16" y="81"/>
                  <a:pt x="28" y="89"/>
                </a:cubicBezTo>
                <a:cubicBezTo>
                  <a:pt x="31" y="91"/>
                  <a:pt x="33" y="92"/>
                  <a:pt x="35" y="93"/>
                </a:cubicBezTo>
                <a:cubicBezTo>
                  <a:pt x="38" y="95"/>
                  <a:pt x="40" y="96"/>
                  <a:pt x="42" y="96"/>
                </a:cubicBezTo>
                <a:cubicBezTo>
                  <a:pt x="42" y="96"/>
                  <a:pt x="42" y="96"/>
                  <a:pt x="42" y="96"/>
                </a:cubicBezTo>
                <a:lnTo>
                  <a:pt x="41" y="1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0" name="Freeform 284"/>
          <p:cNvSpPr/>
          <p:nvPr/>
        </p:nvSpPr>
        <p:spPr bwMode="auto">
          <a:xfrm>
            <a:off x="8815915" y="4211927"/>
            <a:ext cx="20864" cy="19895"/>
          </a:xfrm>
          <a:custGeom>
            <a:avLst/>
            <a:gdLst>
              <a:gd name="T0" fmla="*/ 4 w 13"/>
              <a:gd name="T1" fmla="*/ 11 h 12"/>
              <a:gd name="T2" fmla="*/ 1 w 13"/>
              <a:gd name="T3" fmla="*/ 4 h 12"/>
              <a:gd name="T4" fmla="*/ 7 w 13"/>
              <a:gd name="T5" fmla="*/ 1 h 12"/>
              <a:gd name="T6" fmla="*/ 12 w 13"/>
              <a:gd name="T7" fmla="*/ 9 h 12"/>
              <a:gd name="T8" fmla="*/ 4 w 13"/>
              <a:gd name="T9" fmla="*/ 11 h 12"/>
            </a:gdLst>
            <a:ahLst/>
            <a:cxnLst>
              <a:cxn ang="0">
                <a:pos x="T0" y="T1"/>
              </a:cxn>
              <a:cxn ang="0">
                <a:pos x="T2" y="T3"/>
              </a:cxn>
              <a:cxn ang="0">
                <a:pos x="T4" y="T5"/>
              </a:cxn>
              <a:cxn ang="0">
                <a:pos x="T6" y="T7"/>
              </a:cxn>
              <a:cxn ang="0">
                <a:pos x="T8" y="T9"/>
              </a:cxn>
            </a:cxnLst>
            <a:rect l="0" t="0" r="r" b="b"/>
            <a:pathLst>
              <a:path w="13" h="12">
                <a:moveTo>
                  <a:pt x="4" y="11"/>
                </a:moveTo>
                <a:cubicBezTo>
                  <a:pt x="1" y="10"/>
                  <a:pt x="0" y="8"/>
                  <a:pt x="1" y="4"/>
                </a:cubicBezTo>
                <a:cubicBezTo>
                  <a:pt x="2" y="1"/>
                  <a:pt x="4" y="0"/>
                  <a:pt x="7" y="1"/>
                </a:cubicBezTo>
                <a:cubicBezTo>
                  <a:pt x="11" y="2"/>
                  <a:pt x="13" y="6"/>
                  <a:pt x="12" y="9"/>
                </a:cubicBezTo>
                <a:cubicBezTo>
                  <a:pt x="11" y="12"/>
                  <a:pt x="8" y="12"/>
                  <a:pt x="4" y="11"/>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1" name="Freeform 285"/>
          <p:cNvSpPr/>
          <p:nvPr/>
        </p:nvSpPr>
        <p:spPr bwMode="auto">
          <a:xfrm>
            <a:off x="8828755" y="4245085"/>
            <a:ext cx="116353" cy="132638"/>
          </a:xfrm>
          <a:custGeom>
            <a:avLst/>
            <a:gdLst>
              <a:gd name="T0" fmla="*/ 1 w 74"/>
              <a:gd name="T1" fmla="*/ 77 h 82"/>
              <a:gd name="T2" fmla="*/ 1 w 74"/>
              <a:gd name="T3" fmla="*/ 77 h 82"/>
              <a:gd name="T4" fmla="*/ 8 w 74"/>
              <a:gd name="T5" fmla="*/ 78 h 82"/>
              <a:gd name="T6" fmla="*/ 16 w 74"/>
              <a:gd name="T7" fmla="*/ 79 h 82"/>
              <a:gd name="T8" fmla="*/ 54 w 74"/>
              <a:gd name="T9" fmla="*/ 61 h 82"/>
              <a:gd name="T10" fmla="*/ 68 w 74"/>
              <a:gd name="T11" fmla="*/ 31 h 82"/>
              <a:gd name="T12" fmla="*/ 69 w 74"/>
              <a:gd name="T13" fmla="*/ 29 h 82"/>
              <a:gd name="T14" fmla="*/ 68 w 74"/>
              <a:gd name="T15" fmla="*/ 16 h 82"/>
              <a:gd name="T16" fmla="*/ 58 w 74"/>
              <a:gd name="T17" fmla="*/ 5 h 82"/>
              <a:gd name="T18" fmla="*/ 58 w 74"/>
              <a:gd name="T19" fmla="*/ 5 h 82"/>
              <a:gd name="T20" fmla="*/ 54 w 74"/>
              <a:gd name="T21" fmla="*/ 4 h 82"/>
              <a:gd name="T22" fmla="*/ 55 w 74"/>
              <a:gd name="T23" fmla="*/ 0 h 82"/>
              <a:gd name="T24" fmla="*/ 60 w 74"/>
              <a:gd name="T25" fmla="*/ 2 h 82"/>
              <a:gd name="T26" fmla="*/ 60 w 74"/>
              <a:gd name="T27" fmla="*/ 2 h 82"/>
              <a:gd name="T28" fmla="*/ 72 w 74"/>
              <a:gd name="T29" fmla="*/ 14 h 82"/>
              <a:gd name="T30" fmla="*/ 73 w 74"/>
              <a:gd name="T31" fmla="*/ 30 h 82"/>
              <a:gd name="T32" fmla="*/ 71 w 74"/>
              <a:gd name="T33" fmla="*/ 33 h 82"/>
              <a:gd name="T34" fmla="*/ 57 w 74"/>
              <a:gd name="T35" fmla="*/ 62 h 82"/>
              <a:gd name="T36" fmla="*/ 16 w 74"/>
              <a:gd name="T37" fmla="*/ 82 h 82"/>
              <a:gd name="T38" fmla="*/ 7 w 74"/>
              <a:gd name="T39" fmla="*/ 82 h 82"/>
              <a:gd name="T40" fmla="*/ 0 w 74"/>
              <a:gd name="T41" fmla="*/ 81 h 82"/>
              <a:gd name="T42" fmla="*/ 0 w 74"/>
              <a:gd name="T43" fmla="*/ 81 h 82"/>
              <a:gd name="T44" fmla="*/ 1 w 74"/>
              <a:gd name="T45"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82">
                <a:moveTo>
                  <a:pt x="1" y="77"/>
                </a:moveTo>
                <a:cubicBezTo>
                  <a:pt x="1" y="77"/>
                  <a:pt x="1" y="77"/>
                  <a:pt x="1" y="77"/>
                </a:cubicBezTo>
                <a:cubicBezTo>
                  <a:pt x="3" y="78"/>
                  <a:pt x="5" y="78"/>
                  <a:pt x="8" y="78"/>
                </a:cubicBezTo>
                <a:cubicBezTo>
                  <a:pt x="10" y="79"/>
                  <a:pt x="13" y="79"/>
                  <a:pt x="16" y="79"/>
                </a:cubicBezTo>
                <a:cubicBezTo>
                  <a:pt x="30" y="78"/>
                  <a:pt x="47" y="74"/>
                  <a:pt x="54" y="61"/>
                </a:cubicBezTo>
                <a:cubicBezTo>
                  <a:pt x="68" y="31"/>
                  <a:pt x="68" y="31"/>
                  <a:pt x="68" y="31"/>
                </a:cubicBezTo>
                <a:cubicBezTo>
                  <a:pt x="68" y="31"/>
                  <a:pt x="69" y="30"/>
                  <a:pt x="69" y="29"/>
                </a:cubicBezTo>
                <a:cubicBezTo>
                  <a:pt x="70" y="25"/>
                  <a:pt x="70" y="20"/>
                  <a:pt x="68" y="16"/>
                </a:cubicBezTo>
                <a:cubicBezTo>
                  <a:pt x="67" y="12"/>
                  <a:pt x="63" y="8"/>
                  <a:pt x="58" y="5"/>
                </a:cubicBezTo>
                <a:cubicBezTo>
                  <a:pt x="58" y="5"/>
                  <a:pt x="58" y="5"/>
                  <a:pt x="58" y="5"/>
                </a:cubicBezTo>
                <a:cubicBezTo>
                  <a:pt x="57" y="5"/>
                  <a:pt x="55" y="4"/>
                  <a:pt x="54" y="4"/>
                </a:cubicBezTo>
                <a:cubicBezTo>
                  <a:pt x="55" y="0"/>
                  <a:pt x="55" y="0"/>
                  <a:pt x="55" y="0"/>
                </a:cubicBezTo>
                <a:cubicBezTo>
                  <a:pt x="57" y="1"/>
                  <a:pt x="58" y="1"/>
                  <a:pt x="60" y="2"/>
                </a:cubicBezTo>
                <a:cubicBezTo>
                  <a:pt x="60" y="2"/>
                  <a:pt x="60" y="2"/>
                  <a:pt x="60" y="2"/>
                </a:cubicBezTo>
                <a:cubicBezTo>
                  <a:pt x="66" y="5"/>
                  <a:pt x="70" y="9"/>
                  <a:pt x="72" y="14"/>
                </a:cubicBezTo>
                <a:cubicBezTo>
                  <a:pt x="74" y="19"/>
                  <a:pt x="74" y="25"/>
                  <a:pt x="73" y="30"/>
                </a:cubicBezTo>
                <a:cubicBezTo>
                  <a:pt x="72" y="31"/>
                  <a:pt x="72" y="32"/>
                  <a:pt x="71" y="33"/>
                </a:cubicBezTo>
                <a:cubicBezTo>
                  <a:pt x="57" y="62"/>
                  <a:pt x="57" y="62"/>
                  <a:pt x="57" y="62"/>
                </a:cubicBezTo>
                <a:cubicBezTo>
                  <a:pt x="50" y="77"/>
                  <a:pt x="32" y="82"/>
                  <a:pt x="16" y="82"/>
                </a:cubicBezTo>
                <a:cubicBezTo>
                  <a:pt x="13" y="82"/>
                  <a:pt x="10" y="82"/>
                  <a:pt x="7" y="82"/>
                </a:cubicBezTo>
                <a:cubicBezTo>
                  <a:pt x="5" y="82"/>
                  <a:pt x="2" y="81"/>
                  <a:pt x="0" y="81"/>
                </a:cubicBezTo>
                <a:cubicBezTo>
                  <a:pt x="0" y="81"/>
                  <a:pt x="0" y="81"/>
                  <a:pt x="0" y="81"/>
                </a:cubicBezTo>
                <a:lnTo>
                  <a:pt x="1" y="7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2" name="Freeform 286"/>
          <p:cNvSpPr/>
          <p:nvPr/>
        </p:nvSpPr>
        <p:spPr bwMode="auto">
          <a:xfrm>
            <a:off x="8897764" y="4236796"/>
            <a:ext cx="21665" cy="19067"/>
          </a:xfrm>
          <a:custGeom>
            <a:avLst/>
            <a:gdLst>
              <a:gd name="T0" fmla="*/ 6 w 14"/>
              <a:gd name="T1" fmla="*/ 11 h 12"/>
              <a:gd name="T2" fmla="*/ 13 w 14"/>
              <a:gd name="T3" fmla="*/ 8 h 12"/>
              <a:gd name="T4" fmla="*/ 9 w 14"/>
              <a:gd name="T5" fmla="*/ 1 h 12"/>
              <a:gd name="T6" fmla="*/ 0 w 14"/>
              <a:gd name="T7" fmla="*/ 5 h 12"/>
              <a:gd name="T8" fmla="*/ 6 w 14"/>
              <a:gd name="T9" fmla="*/ 11 h 12"/>
            </a:gdLst>
            <a:ahLst/>
            <a:cxnLst>
              <a:cxn ang="0">
                <a:pos x="T0" y="T1"/>
              </a:cxn>
              <a:cxn ang="0">
                <a:pos x="T2" y="T3"/>
              </a:cxn>
              <a:cxn ang="0">
                <a:pos x="T4" y="T5"/>
              </a:cxn>
              <a:cxn ang="0">
                <a:pos x="T6" y="T7"/>
              </a:cxn>
              <a:cxn ang="0">
                <a:pos x="T8" y="T9"/>
              </a:cxn>
            </a:cxnLst>
            <a:rect l="0" t="0" r="r" b="b"/>
            <a:pathLst>
              <a:path w="14" h="12">
                <a:moveTo>
                  <a:pt x="6" y="11"/>
                </a:moveTo>
                <a:cubicBezTo>
                  <a:pt x="10" y="12"/>
                  <a:pt x="12" y="11"/>
                  <a:pt x="13" y="8"/>
                </a:cubicBezTo>
                <a:cubicBezTo>
                  <a:pt x="14" y="5"/>
                  <a:pt x="13" y="2"/>
                  <a:pt x="9" y="1"/>
                </a:cubicBezTo>
                <a:cubicBezTo>
                  <a:pt x="5" y="0"/>
                  <a:pt x="1" y="2"/>
                  <a:pt x="0" y="5"/>
                </a:cubicBezTo>
                <a:cubicBezTo>
                  <a:pt x="0" y="8"/>
                  <a:pt x="2" y="10"/>
                  <a:pt x="6" y="11"/>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3" name="Freeform 287"/>
          <p:cNvSpPr/>
          <p:nvPr/>
        </p:nvSpPr>
        <p:spPr bwMode="auto">
          <a:xfrm>
            <a:off x="8701970" y="4372748"/>
            <a:ext cx="166104" cy="254498"/>
          </a:xfrm>
          <a:custGeom>
            <a:avLst/>
            <a:gdLst>
              <a:gd name="T0" fmla="*/ 94 w 106"/>
              <a:gd name="T1" fmla="*/ 79 h 157"/>
              <a:gd name="T2" fmla="*/ 105 w 106"/>
              <a:gd name="T3" fmla="*/ 112 h 157"/>
              <a:gd name="T4" fmla="*/ 96 w 106"/>
              <a:gd name="T5" fmla="*/ 137 h 157"/>
              <a:gd name="T6" fmla="*/ 75 w 106"/>
              <a:gd name="T7" fmla="*/ 153 h 157"/>
              <a:gd name="T8" fmla="*/ 39 w 106"/>
              <a:gd name="T9" fmla="*/ 153 h 157"/>
              <a:gd name="T10" fmla="*/ 39 w 106"/>
              <a:gd name="T11" fmla="*/ 153 h 157"/>
              <a:gd name="T12" fmla="*/ 38 w 106"/>
              <a:gd name="T13" fmla="*/ 153 h 157"/>
              <a:gd name="T14" fmla="*/ 38 w 106"/>
              <a:gd name="T15" fmla="*/ 153 h 157"/>
              <a:gd name="T16" fmla="*/ 28 w 106"/>
              <a:gd name="T17" fmla="*/ 149 h 157"/>
              <a:gd name="T18" fmla="*/ 20 w 106"/>
              <a:gd name="T19" fmla="*/ 143 h 157"/>
              <a:gd name="T20" fmla="*/ 6 w 106"/>
              <a:gd name="T21" fmla="*/ 98 h 157"/>
              <a:gd name="T22" fmla="*/ 39 w 106"/>
              <a:gd name="T23" fmla="*/ 64 h 157"/>
              <a:gd name="T24" fmla="*/ 70 w 106"/>
              <a:gd name="T25" fmla="*/ 33 h 157"/>
              <a:gd name="T26" fmla="*/ 79 w 106"/>
              <a:gd name="T27" fmla="*/ 0 h 157"/>
              <a:gd name="T28" fmla="*/ 85 w 106"/>
              <a:gd name="T29" fmla="*/ 1 h 157"/>
              <a:gd name="T30" fmla="*/ 75 w 106"/>
              <a:gd name="T31" fmla="*/ 34 h 157"/>
              <a:gd name="T32" fmla="*/ 42 w 106"/>
              <a:gd name="T33" fmla="*/ 69 h 157"/>
              <a:gd name="T34" fmla="*/ 11 w 106"/>
              <a:gd name="T35" fmla="*/ 99 h 157"/>
              <a:gd name="T36" fmla="*/ 23 w 106"/>
              <a:gd name="T37" fmla="*/ 139 h 157"/>
              <a:gd name="T38" fmla="*/ 31 w 106"/>
              <a:gd name="T39" fmla="*/ 144 h 157"/>
              <a:gd name="T40" fmla="*/ 40 w 106"/>
              <a:gd name="T41" fmla="*/ 148 h 157"/>
              <a:gd name="T42" fmla="*/ 40 w 106"/>
              <a:gd name="T43" fmla="*/ 148 h 157"/>
              <a:gd name="T44" fmla="*/ 73 w 106"/>
              <a:gd name="T45" fmla="*/ 148 h 157"/>
              <a:gd name="T46" fmla="*/ 92 w 106"/>
              <a:gd name="T47" fmla="*/ 133 h 157"/>
              <a:gd name="T48" fmla="*/ 100 w 106"/>
              <a:gd name="T49" fmla="*/ 111 h 157"/>
              <a:gd name="T50" fmla="*/ 90 w 106"/>
              <a:gd name="T51" fmla="*/ 83 h 157"/>
              <a:gd name="T52" fmla="*/ 94 w 106"/>
              <a:gd name="T53"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57">
                <a:moveTo>
                  <a:pt x="94" y="79"/>
                </a:moveTo>
                <a:cubicBezTo>
                  <a:pt x="102" y="90"/>
                  <a:pt x="106" y="101"/>
                  <a:pt x="105" y="112"/>
                </a:cubicBezTo>
                <a:cubicBezTo>
                  <a:pt x="105" y="121"/>
                  <a:pt x="102" y="129"/>
                  <a:pt x="96" y="137"/>
                </a:cubicBezTo>
                <a:cubicBezTo>
                  <a:pt x="91" y="144"/>
                  <a:pt x="83" y="149"/>
                  <a:pt x="75" y="153"/>
                </a:cubicBezTo>
                <a:cubicBezTo>
                  <a:pt x="64" y="157"/>
                  <a:pt x="52" y="157"/>
                  <a:pt x="39" y="153"/>
                </a:cubicBezTo>
                <a:cubicBezTo>
                  <a:pt x="39" y="153"/>
                  <a:pt x="39" y="153"/>
                  <a:pt x="39" y="153"/>
                </a:cubicBezTo>
                <a:cubicBezTo>
                  <a:pt x="38" y="153"/>
                  <a:pt x="38" y="153"/>
                  <a:pt x="38" y="153"/>
                </a:cubicBezTo>
                <a:cubicBezTo>
                  <a:pt x="38" y="153"/>
                  <a:pt x="38" y="153"/>
                  <a:pt x="38" y="153"/>
                </a:cubicBezTo>
                <a:cubicBezTo>
                  <a:pt x="35" y="152"/>
                  <a:pt x="31" y="151"/>
                  <a:pt x="28" y="149"/>
                </a:cubicBezTo>
                <a:cubicBezTo>
                  <a:pt x="25" y="147"/>
                  <a:pt x="22" y="145"/>
                  <a:pt x="20" y="143"/>
                </a:cubicBezTo>
                <a:cubicBezTo>
                  <a:pt x="6" y="132"/>
                  <a:pt x="0" y="115"/>
                  <a:pt x="6" y="98"/>
                </a:cubicBezTo>
                <a:cubicBezTo>
                  <a:pt x="11" y="80"/>
                  <a:pt x="25" y="72"/>
                  <a:pt x="39" y="64"/>
                </a:cubicBezTo>
                <a:cubicBezTo>
                  <a:pt x="52" y="56"/>
                  <a:pt x="65" y="49"/>
                  <a:pt x="70" y="33"/>
                </a:cubicBezTo>
                <a:cubicBezTo>
                  <a:pt x="79" y="0"/>
                  <a:pt x="79" y="0"/>
                  <a:pt x="79" y="0"/>
                </a:cubicBezTo>
                <a:cubicBezTo>
                  <a:pt x="85" y="1"/>
                  <a:pt x="85" y="1"/>
                  <a:pt x="85" y="1"/>
                </a:cubicBezTo>
                <a:cubicBezTo>
                  <a:pt x="75" y="34"/>
                  <a:pt x="75" y="34"/>
                  <a:pt x="75" y="34"/>
                </a:cubicBezTo>
                <a:cubicBezTo>
                  <a:pt x="70" y="52"/>
                  <a:pt x="56" y="60"/>
                  <a:pt x="42" y="69"/>
                </a:cubicBezTo>
                <a:cubicBezTo>
                  <a:pt x="29" y="76"/>
                  <a:pt x="15" y="84"/>
                  <a:pt x="11" y="99"/>
                </a:cubicBezTo>
                <a:cubicBezTo>
                  <a:pt x="6" y="114"/>
                  <a:pt x="11" y="129"/>
                  <a:pt x="23" y="139"/>
                </a:cubicBezTo>
                <a:cubicBezTo>
                  <a:pt x="25" y="141"/>
                  <a:pt x="28" y="143"/>
                  <a:pt x="31" y="144"/>
                </a:cubicBezTo>
                <a:cubicBezTo>
                  <a:pt x="34" y="146"/>
                  <a:pt x="37" y="147"/>
                  <a:pt x="40" y="148"/>
                </a:cubicBezTo>
                <a:cubicBezTo>
                  <a:pt x="40" y="148"/>
                  <a:pt x="40" y="148"/>
                  <a:pt x="40" y="148"/>
                </a:cubicBezTo>
                <a:cubicBezTo>
                  <a:pt x="52" y="152"/>
                  <a:pt x="63" y="151"/>
                  <a:pt x="73" y="148"/>
                </a:cubicBezTo>
                <a:cubicBezTo>
                  <a:pt x="81" y="145"/>
                  <a:pt x="87" y="140"/>
                  <a:pt x="92" y="133"/>
                </a:cubicBezTo>
                <a:cubicBezTo>
                  <a:pt x="97" y="127"/>
                  <a:pt x="99" y="120"/>
                  <a:pt x="100" y="111"/>
                </a:cubicBezTo>
                <a:cubicBezTo>
                  <a:pt x="100" y="102"/>
                  <a:pt x="97" y="92"/>
                  <a:pt x="90" y="83"/>
                </a:cubicBezTo>
                <a:lnTo>
                  <a:pt x="94" y="7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4" name="Freeform 288"/>
          <p:cNvSpPr/>
          <p:nvPr/>
        </p:nvSpPr>
        <p:spPr bwMode="auto">
          <a:xfrm>
            <a:off x="8848012" y="4513676"/>
            <a:ext cx="20060" cy="29843"/>
          </a:xfrm>
          <a:custGeom>
            <a:avLst/>
            <a:gdLst>
              <a:gd name="T0" fmla="*/ 9 w 13"/>
              <a:gd name="T1" fmla="*/ 17 h 18"/>
              <a:gd name="T2" fmla="*/ 9 w 13"/>
              <a:gd name="T3" fmla="*/ 17 h 18"/>
              <a:gd name="T4" fmla="*/ 3 w 13"/>
              <a:gd name="T5" fmla="*/ 14 h 18"/>
              <a:gd name="T6" fmla="*/ 0 w 13"/>
              <a:gd name="T7" fmla="*/ 6 h 18"/>
              <a:gd name="T8" fmla="*/ 3 w 13"/>
              <a:gd name="T9" fmla="*/ 0 h 18"/>
              <a:gd name="T10" fmla="*/ 3 w 13"/>
              <a:gd name="T11" fmla="*/ 0 h 18"/>
              <a:gd name="T12" fmla="*/ 9 w 13"/>
              <a:gd name="T13" fmla="*/ 3 h 18"/>
              <a:gd name="T14" fmla="*/ 12 w 13"/>
              <a:gd name="T15" fmla="*/ 11 h 18"/>
              <a:gd name="T16" fmla="*/ 9 w 13"/>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9" y="17"/>
                </a:moveTo>
                <a:cubicBezTo>
                  <a:pt x="9" y="17"/>
                  <a:pt x="9" y="17"/>
                  <a:pt x="9" y="17"/>
                </a:cubicBezTo>
                <a:cubicBezTo>
                  <a:pt x="7" y="18"/>
                  <a:pt x="4" y="17"/>
                  <a:pt x="3" y="14"/>
                </a:cubicBezTo>
                <a:cubicBezTo>
                  <a:pt x="0" y="6"/>
                  <a:pt x="0" y="6"/>
                  <a:pt x="0" y="6"/>
                </a:cubicBezTo>
                <a:cubicBezTo>
                  <a:pt x="0" y="4"/>
                  <a:pt x="1" y="1"/>
                  <a:pt x="3" y="0"/>
                </a:cubicBezTo>
                <a:cubicBezTo>
                  <a:pt x="3" y="0"/>
                  <a:pt x="3" y="0"/>
                  <a:pt x="3" y="0"/>
                </a:cubicBezTo>
                <a:cubicBezTo>
                  <a:pt x="6" y="0"/>
                  <a:pt x="8" y="1"/>
                  <a:pt x="9" y="3"/>
                </a:cubicBezTo>
                <a:cubicBezTo>
                  <a:pt x="12" y="11"/>
                  <a:pt x="12" y="11"/>
                  <a:pt x="12" y="11"/>
                </a:cubicBezTo>
                <a:cubicBezTo>
                  <a:pt x="13" y="14"/>
                  <a:pt x="12" y="16"/>
                  <a:pt x="9" y="17"/>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5" name="Freeform 289"/>
          <p:cNvSpPr/>
          <p:nvPr/>
        </p:nvSpPr>
        <p:spPr bwMode="auto">
          <a:xfrm>
            <a:off x="8810299" y="4463937"/>
            <a:ext cx="65799" cy="66319"/>
          </a:xfrm>
          <a:custGeom>
            <a:avLst/>
            <a:gdLst>
              <a:gd name="T0" fmla="*/ 26 w 42"/>
              <a:gd name="T1" fmla="*/ 3 h 41"/>
              <a:gd name="T2" fmla="*/ 3 w 42"/>
              <a:gd name="T3" fmla="*/ 15 h 41"/>
              <a:gd name="T4" fmla="*/ 16 w 42"/>
              <a:gd name="T5" fmla="*/ 38 h 41"/>
              <a:gd name="T6" fmla="*/ 39 w 42"/>
              <a:gd name="T7" fmla="*/ 26 h 41"/>
              <a:gd name="T8" fmla="*/ 26 w 42"/>
              <a:gd name="T9" fmla="*/ 3 h 41"/>
            </a:gdLst>
            <a:ahLst/>
            <a:cxnLst>
              <a:cxn ang="0">
                <a:pos x="T0" y="T1"/>
              </a:cxn>
              <a:cxn ang="0">
                <a:pos x="T2" y="T3"/>
              </a:cxn>
              <a:cxn ang="0">
                <a:pos x="T4" y="T5"/>
              </a:cxn>
              <a:cxn ang="0">
                <a:pos x="T6" y="T7"/>
              </a:cxn>
              <a:cxn ang="0">
                <a:pos x="T8" y="T9"/>
              </a:cxn>
            </a:cxnLst>
            <a:rect l="0" t="0" r="r" b="b"/>
            <a:pathLst>
              <a:path w="42" h="41">
                <a:moveTo>
                  <a:pt x="26" y="3"/>
                </a:moveTo>
                <a:cubicBezTo>
                  <a:pt x="16" y="0"/>
                  <a:pt x="6" y="6"/>
                  <a:pt x="3" y="15"/>
                </a:cubicBezTo>
                <a:cubicBezTo>
                  <a:pt x="0" y="25"/>
                  <a:pt x="6" y="36"/>
                  <a:pt x="16" y="38"/>
                </a:cubicBezTo>
                <a:cubicBezTo>
                  <a:pt x="26" y="41"/>
                  <a:pt x="36" y="35"/>
                  <a:pt x="39" y="26"/>
                </a:cubicBezTo>
                <a:cubicBezTo>
                  <a:pt x="42" y="16"/>
                  <a:pt x="36" y="6"/>
                  <a:pt x="26" y="3"/>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6" name="Freeform 290"/>
          <p:cNvSpPr/>
          <p:nvPr/>
        </p:nvSpPr>
        <p:spPr bwMode="auto">
          <a:xfrm>
            <a:off x="8820731" y="4474715"/>
            <a:ext cx="44135" cy="43937"/>
          </a:xfrm>
          <a:custGeom>
            <a:avLst/>
            <a:gdLst>
              <a:gd name="T0" fmla="*/ 17 w 28"/>
              <a:gd name="T1" fmla="*/ 2 h 27"/>
              <a:gd name="T2" fmla="*/ 2 w 28"/>
              <a:gd name="T3" fmla="*/ 10 h 27"/>
              <a:gd name="T4" fmla="*/ 11 w 28"/>
              <a:gd name="T5" fmla="*/ 26 h 27"/>
              <a:gd name="T6" fmla="*/ 26 w 28"/>
              <a:gd name="T7" fmla="*/ 17 h 27"/>
              <a:gd name="T8" fmla="*/ 17 w 28"/>
              <a:gd name="T9" fmla="*/ 2 h 27"/>
            </a:gdLst>
            <a:ahLst/>
            <a:cxnLst>
              <a:cxn ang="0">
                <a:pos x="T0" y="T1"/>
              </a:cxn>
              <a:cxn ang="0">
                <a:pos x="T2" y="T3"/>
              </a:cxn>
              <a:cxn ang="0">
                <a:pos x="T4" y="T5"/>
              </a:cxn>
              <a:cxn ang="0">
                <a:pos x="T6" y="T7"/>
              </a:cxn>
              <a:cxn ang="0">
                <a:pos x="T8" y="T9"/>
              </a:cxn>
            </a:cxnLst>
            <a:rect l="0" t="0" r="r" b="b"/>
            <a:pathLst>
              <a:path w="28" h="27">
                <a:moveTo>
                  <a:pt x="17" y="2"/>
                </a:moveTo>
                <a:cubicBezTo>
                  <a:pt x="11" y="0"/>
                  <a:pt x="4" y="4"/>
                  <a:pt x="2" y="10"/>
                </a:cubicBezTo>
                <a:cubicBezTo>
                  <a:pt x="0" y="17"/>
                  <a:pt x="4" y="24"/>
                  <a:pt x="11" y="26"/>
                </a:cubicBezTo>
                <a:cubicBezTo>
                  <a:pt x="17" y="27"/>
                  <a:pt x="24" y="24"/>
                  <a:pt x="26" y="17"/>
                </a:cubicBezTo>
                <a:cubicBezTo>
                  <a:pt x="28" y="10"/>
                  <a:pt x="24" y="3"/>
                  <a:pt x="1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7" name="Freeform 291"/>
          <p:cNvSpPr/>
          <p:nvPr/>
        </p:nvSpPr>
        <p:spPr bwMode="auto">
          <a:xfrm>
            <a:off x="8825545" y="4478030"/>
            <a:ext cx="34505" cy="37304"/>
          </a:xfrm>
          <a:custGeom>
            <a:avLst/>
            <a:gdLst>
              <a:gd name="T0" fmla="*/ 14 w 22"/>
              <a:gd name="T1" fmla="*/ 2 h 23"/>
              <a:gd name="T2" fmla="*/ 1 w 22"/>
              <a:gd name="T3" fmla="*/ 9 h 23"/>
              <a:gd name="T4" fmla="*/ 8 w 22"/>
              <a:gd name="T5" fmla="*/ 21 h 23"/>
              <a:gd name="T6" fmla="*/ 21 w 22"/>
              <a:gd name="T7" fmla="*/ 14 h 23"/>
              <a:gd name="T8" fmla="*/ 14 w 22"/>
              <a:gd name="T9" fmla="*/ 2 h 23"/>
            </a:gdLst>
            <a:ahLst/>
            <a:cxnLst>
              <a:cxn ang="0">
                <a:pos x="T0" y="T1"/>
              </a:cxn>
              <a:cxn ang="0">
                <a:pos x="T2" y="T3"/>
              </a:cxn>
              <a:cxn ang="0">
                <a:pos x="T4" y="T5"/>
              </a:cxn>
              <a:cxn ang="0">
                <a:pos x="T6" y="T7"/>
              </a:cxn>
              <a:cxn ang="0">
                <a:pos x="T8" y="T9"/>
              </a:cxn>
            </a:cxnLst>
            <a:rect l="0" t="0" r="r" b="b"/>
            <a:pathLst>
              <a:path w="22" h="23">
                <a:moveTo>
                  <a:pt x="14" y="2"/>
                </a:moveTo>
                <a:cubicBezTo>
                  <a:pt x="8" y="0"/>
                  <a:pt x="3" y="3"/>
                  <a:pt x="1" y="9"/>
                </a:cubicBezTo>
                <a:cubicBezTo>
                  <a:pt x="0" y="14"/>
                  <a:pt x="3" y="20"/>
                  <a:pt x="8" y="21"/>
                </a:cubicBezTo>
                <a:cubicBezTo>
                  <a:pt x="14" y="23"/>
                  <a:pt x="19" y="20"/>
                  <a:pt x="21" y="14"/>
                </a:cubicBezTo>
                <a:cubicBezTo>
                  <a:pt x="22" y="9"/>
                  <a:pt x="19" y="3"/>
                  <a:pt x="14" y="2"/>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8" name="Freeform 292"/>
          <p:cNvSpPr/>
          <p:nvPr/>
        </p:nvSpPr>
        <p:spPr bwMode="auto">
          <a:xfrm>
            <a:off x="8774189" y="4333788"/>
            <a:ext cx="115550" cy="64661"/>
          </a:xfrm>
          <a:custGeom>
            <a:avLst/>
            <a:gdLst>
              <a:gd name="T0" fmla="*/ 32 w 74"/>
              <a:gd name="T1" fmla="*/ 39 h 40"/>
              <a:gd name="T2" fmla="*/ 32 w 74"/>
              <a:gd name="T3" fmla="*/ 39 h 40"/>
              <a:gd name="T4" fmla="*/ 27 w 74"/>
              <a:gd name="T5" fmla="*/ 31 h 40"/>
              <a:gd name="T6" fmla="*/ 28 w 74"/>
              <a:gd name="T7" fmla="*/ 26 h 40"/>
              <a:gd name="T8" fmla="*/ 3 w 74"/>
              <a:gd name="T9" fmla="*/ 10 h 40"/>
              <a:gd name="T10" fmla="*/ 3 w 74"/>
              <a:gd name="T11" fmla="*/ 2 h 40"/>
              <a:gd name="T12" fmla="*/ 10 w 74"/>
              <a:gd name="T13" fmla="*/ 2 h 40"/>
              <a:gd name="T14" fmla="*/ 36 w 74"/>
              <a:gd name="T15" fmla="*/ 18 h 40"/>
              <a:gd name="T16" fmla="*/ 67 w 74"/>
              <a:gd name="T17" fmla="*/ 18 h 40"/>
              <a:gd name="T18" fmla="*/ 73 w 74"/>
              <a:gd name="T19" fmla="*/ 23 h 40"/>
              <a:gd name="T20" fmla="*/ 69 w 74"/>
              <a:gd name="T21" fmla="*/ 29 h 40"/>
              <a:gd name="T22" fmla="*/ 41 w 74"/>
              <a:gd name="T23" fmla="*/ 30 h 40"/>
              <a:gd name="T24" fmla="*/ 40 w 74"/>
              <a:gd name="T25" fmla="*/ 34 h 40"/>
              <a:gd name="T26" fmla="*/ 32 w 74"/>
              <a:gd name="T2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0">
                <a:moveTo>
                  <a:pt x="32" y="39"/>
                </a:moveTo>
                <a:cubicBezTo>
                  <a:pt x="32" y="39"/>
                  <a:pt x="32" y="39"/>
                  <a:pt x="32" y="39"/>
                </a:cubicBezTo>
                <a:cubicBezTo>
                  <a:pt x="28" y="38"/>
                  <a:pt x="26" y="34"/>
                  <a:pt x="27" y="31"/>
                </a:cubicBezTo>
                <a:cubicBezTo>
                  <a:pt x="28" y="26"/>
                  <a:pt x="28" y="26"/>
                  <a:pt x="28" y="26"/>
                </a:cubicBezTo>
                <a:cubicBezTo>
                  <a:pt x="19" y="23"/>
                  <a:pt x="10" y="17"/>
                  <a:pt x="3" y="10"/>
                </a:cubicBezTo>
                <a:cubicBezTo>
                  <a:pt x="1" y="8"/>
                  <a:pt x="0" y="4"/>
                  <a:pt x="3" y="2"/>
                </a:cubicBezTo>
                <a:cubicBezTo>
                  <a:pt x="5" y="0"/>
                  <a:pt x="8" y="0"/>
                  <a:pt x="10" y="2"/>
                </a:cubicBezTo>
                <a:cubicBezTo>
                  <a:pt x="18" y="10"/>
                  <a:pt x="27" y="15"/>
                  <a:pt x="36" y="18"/>
                </a:cubicBezTo>
                <a:cubicBezTo>
                  <a:pt x="45" y="20"/>
                  <a:pt x="56" y="21"/>
                  <a:pt x="67" y="18"/>
                </a:cubicBezTo>
                <a:cubicBezTo>
                  <a:pt x="70" y="18"/>
                  <a:pt x="73" y="20"/>
                  <a:pt x="73" y="23"/>
                </a:cubicBezTo>
                <a:cubicBezTo>
                  <a:pt x="74" y="26"/>
                  <a:pt x="72" y="28"/>
                  <a:pt x="69" y="29"/>
                </a:cubicBezTo>
                <a:cubicBezTo>
                  <a:pt x="59" y="31"/>
                  <a:pt x="50" y="31"/>
                  <a:pt x="41" y="30"/>
                </a:cubicBezTo>
                <a:cubicBezTo>
                  <a:pt x="40" y="34"/>
                  <a:pt x="40" y="34"/>
                  <a:pt x="40" y="34"/>
                </a:cubicBezTo>
                <a:cubicBezTo>
                  <a:pt x="39" y="38"/>
                  <a:pt x="35" y="40"/>
                  <a:pt x="32" y="39"/>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19" name="Freeform 293"/>
          <p:cNvSpPr/>
          <p:nvPr/>
        </p:nvSpPr>
        <p:spPr bwMode="auto">
          <a:xfrm>
            <a:off x="8900974" y="4243428"/>
            <a:ext cx="16049" cy="10777"/>
          </a:xfrm>
          <a:custGeom>
            <a:avLst/>
            <a:gdLst>
              <a:gd name="T0" fmla="*/ 5 w 10"/>
              <a:gd name="T1" fmla="*/ 7 h 7"/>
              <a:gd name="T2" fmla="*/ 9 w 10"/>
              <a:gd name="T3" fmla="*/ 5 h 7"/>
              <a:gd name="T4" fmla="*/ 6 w 10"/>
              <a:gd name="T5" fmla="*/ 1 h 7"/>
              <a:gd name="T6" fmla="*/ 0 w 10"/>
              <a:gd name="T7" fmla="*/ 3 h 7"/>
              <a:gd name="T8" fmla="*/ 5 w 10"/>
              <a:gd name="T9" fmla="*/ 7 h 7"/>
            </a:gdLst>
            <a:ahLst/>
            <a:cxnLst>
              <a:cxn ang="0">
                <a:pos x="T0" y="T1"/>
              </a:cxn>
              <a:cxn ang="0">
                <a:pos x="T2" y="T3"/>
              </a:cxn>
              <a:cxn ang="0">
                <a:pos x="T4" y="T5"/>
              </a:cxn>
              <a:cxn ang="0">
                <a:pos x="T6" y="T7"/>
              </a:cxn>
              <a:cxn ang="0">
                <a:pos x="T8" y="T9"/>
              </a:cxn>
            </a:cxnLst>
            <a:rect l="0" t="0" r="r" b="b"/>
            <a:pathLst>
              <a:path w="10" h="7">
                <a:moveTo>
                  <a:pt x="5" y="7"/>
                </a:moveTo>
                <a:cubicBezTo>
                  <a:pt x="7" y="7"/>
                  <a:pt x="9" y="7"/>
                  <a:pt x="9" y="5"/>
                </a:cubicBezTo>
                <a:cubicBezTo>
                  <a:pt x="10" y="3"/>
                  <a:pt x="9" y="2"/>
                  <a:pt x="6" y="1"/>
                </a:cubicBezTo>
                <a:cubicBezTo>
                  <a:pt x="4" y="0"/>
                  <a:pt x="1" y="1"/>
                  <a:pt x="0" y="3"/>
                </a:cubicBezTo>
                <a:cubicBezTo>
                  <a:pt x="0" y="5"/>
                  <a:pt x="2" y="6"/>
                  <a:pt x="5" y="7"/>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0" name="Freeform 294"/>
          <p:cNvSpPr/>
          <p:nvPr/>
        </p:nvSpPr>
        <p:spPr bwMode="auto">
          <a:xfrm>
            <a:off x="8820730" y="4218557"/>
            <a:ext cx="14444" cy="11606"/>
          </a:xfrm>
          <a:custGeom>
            <a:avLst/>
            <a:gdLst>
              <a:gd name="T0" fmla="*/ 4 w 9"/>
              <a:gd name="T1" fmla="*/ 6 h 7"/>
              <a:gd name="T2" fmla="*/ 8 w 9"/>
              <a:gd name="T3" fmla="*/ 5 h 7"/>
              <a:gd name="T4" fmla="*/ 6 w 9"/>
              <a:gd name="T5" fmla="*/ 1 h 7"/>
              <a:gd name="T6" fmla="*/ 1 w 9"/>
              <a:gd name="T7" fmla="*/ 3 h 7"/>
              <a:gd name="T8" fmla="*/ 4 w 9"/>
              <a:gd name="T9" fmla="*/ 6 h 7"/>
            </a:gdLst>
            <a:ahLst/>
            <a:cxnLst>
              <a:cxn ang="0">
                <a:pos x="T0" y="T1"/>
              </a:cxn>
              <a:cxn ang="0">
                <a:pos x="T2" y="T3"/>
              </a:cxn>
              <a:cxn ang="0">
                <a:pos x="T4" y="T5"/>
              </a:cxn>
              <a:cxn ang="0">
                <a:pos x="T6" y="T7"/>
              </a:cxn>
              <a:cxn ang="0">
                <a:pos x="T8" y="T9"/>
              </a:cxn>
            </a:cxnLst>
            <a:rect l="0" t="0" r="r" b="b"/>
            <a:pathLst>
              <a:path w="9" h="7">
                <a:moveTo>
                  <a:pt x="4" y="6"/>
                </a:moveTo>
                <a:cubicBezTo>
                  <a:pt x="7" y="7"/>
                  <a:pt x="8" y="6"/>
                  <a:pt x="8" y="5"/>
                </a:cubicBezTo>
                <a:cubicBezTo>
                  <a:pt x="9" y="3"/>
                  <a:pt x="8" y="2"/>
                  <a:pt x="6" y="1"/>
                </a:cubicBezTo>
                <a:cubicBezTo>
                  <a:pt x="3" y="0"/>
                  <a:pt x="1" y="1"/>
                  <a:pt x="1" y="3"/>
                </a:cubicBezTo>
                <a:cubicBezTo>
                  <a:pt x="0" y="5"/>
                  <a:pt x="2" y="6"/>
                  <a:pt x="4" y="6"/>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1" name="Freeform 295"/>
          <p:cNvSpPr/>
          <p:nvPr/>
        </p:nvSpPr>
        <p:spPr bwMode="auto">
          <a:xfrm>
            <a:off x="8794249" y="4355341"/>
            <a:ext cx="92280" cy="29015"/>
          </a:xfrm>
          <a:custGeom>
            <a:avLst/>
            <a:gdLst>
              <a:gd name="T0" fmla="*/ 58 w 59"/>
              <a:gd name="T1" fmla="*/ 13 h 18"/>
              <a:gd name="T2" fmla="*/ 20 w 59"/>
              <a:gd name="T3" fmla="*/ 13 h 18"/>
              <a:gd name="T4" fmla="*/ 20 w 59"/>
              <a:gd name="T5" fmla="*/ 13 h 18"/>
              <a:gd name="T6" fmla="*/ 1 w 59"/>
              <a:gd name="T7" fmla="*/ 2 h 18"/>
              <a:gd name="T8" fmla="*/ 1 w 59"/>
              <a:gd name="T9" fmla="*/ 2 h 18"/>
              <a:gd name="T10" fmla="*/ 1 w 59"/>
              <a:gd name="T11" fmla="*/ 1 h 18"/>
              <a:gd name="T12" fmla="*/ 3 w 59"/>
              <a:gd name="T13" fmla="*/ 0 h 18"/>
              <a:gd name="T14" fmla="*/ 21 w 59"/>
              <a:gd name="T15" fmla="*/ 10 h 18"/>
              <a:gd name="T16" fmla="*/ 21 w 59"/>
              <a:gd name="T17" fmla="*/ 10 h 18"/>
              <a:gd name="T18" fmla="*/ 46 w 59"/>
              <a:gd name="T19" fmla="*/ 12 h 18"/>
              <a:gd name="T20" fmla="*/ 46 w 59"/>
              <a:gd name="T21" fmla="*/ 12 h 18"/>
              <a:gd name="T22" fmla="*/ 57 w 59"/>
              <a:gd name="T23" fmla="*/ 10 h 18"/>
              <a:gd name="T24" fmla="*/ 57 w 59"/>
              <a:gd name="T25" fmla="*/ 10 h 18"/>
              <a:gd name="T26" fmla="*/ 57 w 59"/>
              <a:gd name="T27" fmla="*/ 10 h 18"/>
              <a:gd name="T28" fmla="*/ 59 w 59"/>
              <a:gd name="T29" fmla="*/ 11 h 18"/>
              <a:gd name="T30" fmla="*/ 58 w 5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18">
                <a:moveTo>
                  <a:pt x="58" y="13"/>
                </a:moveTo>
                <a:cubicBezTo>
                  <a:pt x="58" y="13"/>
                  <a:pt x="39" y="18"/>
                  <a:pt x="20" y="13"/>
                </a:cubicBezTo>
                <a:cubicBezTo>
                  <a:pt x="20" y="13"/>
                  <a:pt x="20" y="13"/>
                  <a:pt x="20" y="13"/>
                </a:cubicBezTo>
                <a:cubicBezTo>
                  <a:pt x="13" y="11"/>
                  <a:pt x="7" y="8"/>
                  <a:pt x="1" y="2"/>
                </a:cubicBezTo>
                <a:cubicBezTo>
                  <a:pt x="1" y="2"/>
                  <a:pt x="1" y="2"/>
                  <a:pt x="1" y="2"/>
                </a:cubicBezTo>
                <a:cubicBezTo>
                  <a:pt x="1" y="2"/>
                  <a:pt x="0" y="2"/>
                  <a:pt x="1" y="1"/>
                </a:cubicBezTo>
                <a:cubicBezTo>
                  <a:pt x="2" y="0"/>
                  <a:pt x="3" y="0"/>
                  <a:pt x="3" y="0"/>
                </a:cubicBezTo>
                <a:cubicBezTo>
                  <a:pt x="8" y="5"/>
                  <a:pt x="14" y="8"/>
                  <a:pt x="21" y="10"/>
                </a:cubicBezTo>
                <a:cubicBezTo>
                  <a:pt x="21" y="10"/>
                  <a:pt x="21" y="10"/>
                  <a:pt x="21" y="10"/>
                </a:cubicBezTo>
                <a:cubicBezTo>
                  <a:pt x="30" y="13"/>
                  <a:pt x="39" y="13"/>
                  <a:pt x="46" y="12"/>
                </a:cubicBezTo>
                <a:cubicBezTo>
                  <a:pt x="46" y="12"/>
                  <a:pt x="46" y="12"/>
                  <a:pt x="46" y="12"/>
                </a:cubicBezTo>
                <a:cubicBezTo>
                  <a:pt x="53" y="11"/>
                  <a:pt x="57" y="10"/>
                  <a:pt x="57" y="10"/>
                </a:cubicBezTo>
                <a:cubicBezTo>
                  <a:pt x="57" y="10"/>
                  <a:pt x="57" y="10"/>
                  <a:pt x="57" y="10"/>
                </a:cubicBezTo>
                <a:cubicBezTo>
                  <a:pt x="57" y="10"/>
                  <a:pt x="57" y="10"/>
                  <a:pt x="57" y="10"/>
                </a:cubicBezTo>
                <a:cubicBezTo>
                  <a:pt x="57" y="10"/>
                  <a:pt x="58" y="10"/>
                  <a:pt x="59" y="11"/>
                </a:cubicBezTo>
                <a:cubicBezTo>
                  <a:pt x="59" y="12"/>
                  <a:pt x="58" y="13"/>
                  <a:pt x="58" y="13"/>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2" name="Freeform 296"/>
          <p:cNvSpPr/>
          <p:nvPr/>
        </p:nvSpPr>
        <p:spPr bwMode="auto">
          <a:xfrm>
            <a:off x="8825545" y="4381038"/>
            <a:ext cx="9629" cy="13264"/>
          </a:xfrm>
          <a:custGeom>
            <a:avLst/>
            <a:gdLst>
              <a:gd name="T0" fmla="*/ 6 w 6"/>
              <a:gd name="T1" fmla="*/ 4 h 8"/>
              <a:gd name="T2" fmla="*/ 4 w 6"/>
              <a:gd name="T3" fmla="*/ 1 h 8"/>
              <a:gd name="T4" fmla="*/ 1 w 6"/>
              <a:gd name="T5" fmla="*/ 3 h 8"/>
              <a:gd name="T6" fmla="*/ 2 w 6"/>
              <a:gd name="T7" fmla="*/ 8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6" y="2"/>
                  <a:pt x="6" y="1"/>
                  <a:pt x="4" y="1"/>
                </a:cubicBezTo>
                <a:cubicBezTo>
                  <a:pt x="3" y="0"/>
                  <a:pt x="2" y="1"/>
                  <a:pt x="1" y="3"/>
                </a:cubicBezTo>
                <a:cubicBezTo>
                  <a:pt x="0" y="5"/>
                  <a:pt x="1" y="7"/>
                  <a:pt x="2" y="8"/>
                </a:cubicBezTo>
                <a:cubicBezTo>
                  <a:pt x="4" y="8"/>
                  <a:pt x="5" y="7"/>
                  <a:pt x="6" y="4"/>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3" name="Freeform 297"/>
          <p:cNvSpPr/>
          <p:nvPr/>
        </p:nvSpPr>
        <p:spPr bwMode="auto">
          <a:xfrm>
            <a:off x="8856839" y="4525281"/>
            <a:ext cx="8024" cy="11606"/>
          </a:xfrm>
          <a:custGeom>
            <a:avLst/>
            <a:gdLst>
              <a:gd name="T0" fmla="*/ 4 w 5"/>
              <a:gd name="T1" fmla="*/ 7 h 7"/>
              <a:gd name="T2" fmla="*/ 4 w 5"/>
              <a:gd name="T3" fmla="*/ 7 h 7"/>
              <a:gd name="T4" fmla="*/ 1 w 5"/>
              <a:gd name="T5" fmla="*/ 6 h 7"/>
              <a:gd name="T6" fmla="*/ 0 w 5"/>
              <a:gd name="T7" fmla="*/ 3 h 7"/>
              <a:gd name="T8" fmla="*/ 1 w 5"/>
              <a:gd name="T9" fmla="*/ 0 h 7"/>
              <a:gd name="T10" fmla="*/ 1 w 5"/>
              <a:gd name="T11" fmla="*/ 0 h 7"/>
              <a:gd name="T12" fmla="*/ 4 w 5"/>
              <a:gd name="T13" fmla="*/ 1 h 7"/>
              <a:gd name="T14" fmla="*/ 5 w 5"/>
              <a:gd name="T15" fmla="*/ 5 h 7"/>
              <a:gd name="T16" fmla="*/ 4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7"/>
                </a:moveTo>
                <a:cubicBezTo>
                  <a:pt x="4" y="7"/>
                  <a:pt x="4" y="7"/>
                  <a:pt x="4" y="7"/>
                </a:cubicBezTo>
                <a:cubicBezTo>
                  <a:pt x="3" y="7"/>
                  <a:pt x="2" y="7"/>
                  <a:pt x="1" y="6"/>
                </a:cubicBezTo>
                <a:cubicBezTo>
                  <a:pt x="0" y="3"/>
                  <a:pt x="0" y="3"/>
                  <a:pt x="0" y="3"/>
                </a:cubicBezTo>
                <a:cubicBezTo>
                  <a:pt x="0" y="2"/>
                  <a:pt x="0" y="0"/>
                  <a:pt x="1" y="0"/>
                </a:cubicBezTo>
                <a:cubicBezTo>
                  <a:pt x="1" y="0"/>
                  <a:pt x="1" y="0"/>
                  <a:pt x="1" y="0"/>
                </a:cubicBezTo>
                <a:cubicBezTo>
                  <a:pt x="2" y="0"/>
                  <a:pt x="3" y="0"/>
                  <a:pt x="4" y="1"/>
                </a:cubicBezTo>
                <a:cubicBezTo>
                  <a:pt x="5" y="5"/>
                  <a:pt x="5" y="5"/>
                  <a:pt x="5" y="5"/>
                </a:cubicBezTo>
                <a:cubicBezTo>
                  <a:pt x="5" y="6"/>
                  <a:pt x="5" y="7"/>
                  <a:pt x="4" y="7"/>
                </a:cubicBezTo>
                <a:close/>
              </a:path>
            </a:pathLst>
          </a:custGeom>
          <a:solidFill>
            <a:srgbClr val="9407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24" name="Picture 2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57339" y="5071738"/>
            <a:ext cx="164500"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Freeform 299"/>
          <p:cNvSpPr/>
          <p:nvPr/>
        </p:nvSpPr>
        <p:spPr bwMode="auto">
          <a:xfrm>
            <a:off x="11062957" y="5177020"/>
            <a:ext cx="120365" cy="155849"/>
          </a:xfrm>
          <a:custGeom>
            <a:avLst/>
            <a:gdLst>
              <a:gd name="T0" fmla="*/ 24 w 77"/>
              <a:gd name="T1" fmla="*/ 3 h 96"/>
              <a:gd name="T2" fmla="*/ 6 w 77"/>
              <a:gd name="T3" fmla="*/ 55 h 96"/>
              <a:gd name="T4" fmla="*/ 23 w 77"/>
              <a:gd name="T5" fmla="*/ 91 h 96"/>
              <a:gd name="T6" fmla="*/ 23 w 77"/>
              <a:gd name="T7" fmla="*/ 91 h 96"/>
              <a:gd name="T8" fmla="*/ 59 w 77"/>
              <a:gd name="T9" fmla="*/ 74 h 96"/>
              <a:gd name="T10" fmla="*/ 77 w 77"/>
              <a:gd name="T11" fmla="*/ 21 h 96"/>
              <a:gd name="T12" fmla="*/ 54 w 77"/>
              <a:gd name="T13" fmla="*/ 4 h 96"/>
              <a:gd name="T14" fmla="*/ 54 w 77"/>
              <a:gd name="T15" fmla="*/ 4 h 96"/>
              <a:gd name="T16" fmla="*/ 24 w 77"/>
              <a:gd name="T1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6">
                <a:moveTo>
                  <a:pt x="24" y="3"/>
                </a:moveTo>
                <a:cubicBezTo>
                  <a:pt x="6" y="55"/>
                  <a:pt x="6" y="55"/>
                  <a:pt x="6" y="55"/>
                </a:cubicBezTo>
                <a:cubicBezTo>
                  <a:pt x="0" y="70"/>
                  <a:pt x="8" y="86"/>
                  <a:pt x="23" y="91"/>
                </a:cubicBezTo>
                <a:cubicBezTo>
                  <a:pt x="23" y="91"/>
                  <a:pt x="23" y="91"/>
                  <a:pt x="23" y="91"/>
                </a:cubicBezTo>
                <a:cubicBezTo>
                  <a:pt x="38" y="96"/>
                  <a:pt x="54" y="89"/>
                  <a:pt x="59" y="74"/>
                </a:cubicBezTo>
                <a:cubicBezTo>
                  <a:pt x="77" y="21"/>
                  <a:pt x="77" y="21"/>
                  <a:pt x="77" y="21"/>
                </a:cubicBezTo>
                <a:cubicBezTo>
                  <a:pt x="72" y="14"/>
                  <a:pt x="64" y="7"/>
                  <a:pt x="54" y="4"/>
                </a:cubicBezTo>
                <a:cubicBezTo>
                  <a:pt x="54" y="4"/>
                  <a:pt x="54" y="4"/>
                  <a:pt x="54" y="4"/>
                </a:cubicBezTo>
                <a:cubicBezTo>
                  <a:pt x="43" y="0"/>
                  <a:pt x="32" y="0"/>
                  <a:pt x="24" y="3"/>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6" name="Freeform 300"/>
          <p:cNvSpPr/>
          <p:nvPr/>
        </p:nvSpPr>
        <p:spPr bwMode="auto">
          <a:xfrm>
            <a:off x="11109498" y="5102410"/>
            <a:ext cx="52159" cy="77924"/>
          </a:xfrm>
          <a:custGeom>
            <a:avLst/>
            <a:gdLst>
              <a:gd name="T0" fmla="*/ 19 w 33"/>
              <a:gd name="T1" fmla="*/ 48 h 48"/>
              <a:gd name="T2" fmla="*/ 31 w 33"/>
              <a:gd name="T3" fmla="*/ 13 h 48"/>
              <a:gd name="T4" fmla="*/ 26 w 33"/>
              <a:gd name="T5" fmla="*/ 1 h 48"/>
              <a:gd name="T6" fmla="*/ 15 w 33"/>
              <a:gd name="T7" fmla="*/ 7 h 48"/>
              <a:gd name="T8" fmla="*/ 0 w 33"/>
              <a:gd name="T9" fmla="*/ 47 h 48"/>
              <a:gd name="T10" fmla="*/ 19 w 33"/>
              <a:gd name="T11" fmla="*/ 48 h 48"/>
            </a:gdLst>
            <a:ahLst/>
            <a:cxnLst>
              <a:cxn ang="0">
                <a:pos x="T0" y="T1"/>
              </a:cxn>
              <a:cxn ang="0">
                <a:pos x="T2" y="T3"/>
              </a:cxn>
              <a:cxn ang="0">
                <a:pos x="T4" y="T5"/>
              </a:cxn>
              <a:cxn ang="0">
                <a:pos x="T6" y="T7"/>
              </a:cxn>
              <a:cxn ang="0">
                <a:pos x="T8" y="T9"/>
              </a:cxn>
              <a:cxn ang="0">
                <a:pos x="T10" y="T11"/>
              </a:cxn>
            </a:cxnLst>
            <a:rect l="0" t="0" r="r" b="b"/>
            <a:pathLst>
              <a:path w="33" h="48">
                <a:moveTo>
                  <a:pt x="19" y="48"/>
                </a:moveTo>
                <a:cubicBezTo>
                  <a:pt x="31" y="13"/>
                  <a:pt x="31" y="13"/>
                  <a:pt x="31" y="13"/>
                </a:cubicBezTo>
                <a:cubicBezTo>
                  <a:pt x="33" y="8"/>
                  <a:pt x="31" y="3"/>
                  <a:pt x="26" y="1"/>
                </a:cubicBezTo>
                <a:cubicBezTo>
                  <a:pt x="21" y="0"/>
                  <a:pt x="16" y="2"/>
                  <a:pt x="15" y="7"/>
                </a:cubicBezTo>
                <a:cubicBezTo>
                  <a:pt x="0" y="47"/>
                  <a:pt x="0" y="47"/>
                  <a:pt x="0" y="47"/>
                </a:cubicBezTo>
                <a:cubicBezTo>
                  <a:pt x="6" y="46"/>
                  <a:pt x="12" y="47"/>
                  <a:pt x="19" y="48"/>
                </a:cubicBezTo>
                <a:close/>
              </a:path>
            </a:pathLst>
          </a:custGeom>
          <a:solidFill>
            <a:srgbClr val="EE88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7" name="Freeform 301"/>
          <p:cNvSpPr/>
          <p:nvPr/>
        </p:nvSpPr>
        <p:spPr bwMode="auto">
          <a:xfrm>
            <a:off x="11074992" y="5201060"/>
            <a:ext cx="60182" cy="103623"/>
          </a:xfrm>
          <a:custGeom>
            <a:avLst/>
            <a:gdLst>
              <a:gd name="T0" fmla="*/ 20 w 38"/>
              <a:gd name="T1" fmla="*/ 1 h 64"/>
              <a:gd name="T2" fmla="*/ 2 w 38"/>
              <a:gd name="T3" fmla="*/ 51 h 64"/>
              <a:gd name="T4" fmla="*/ 7 w 38"/>
              <a:gd name="T5" fmla="*/ 62 h 64"/>
              <a:gd name="T6" fmla="*/ 19 w 38"/>
              <a:gd name="T7" fmla="*/ 57 h 64"/>
              <a:gd name="T8" fmla="*/ 38 w 38"/>
              <a:gd name="T9" fmla="*/ 2 h 64"/>
              <a:gd name="T10" fmla="*/ 20 w 38"/>
              <a:gd name="T11" fmla="*/ 1 h 64"/>
            </a:gdLst>
            <a:ahLst/>
            <a:cxnLst>
              <a:cxn ang="0">
                <a:pos x="T0" y="T1"/>
              </a:cxn>
              <a:cxn ang="0">
                <a:pos x="T2" y="T3"/>
              </a:cxn>
              <a:cxn ang="0">
                <a:pos x="T4" y="T5"/>
              </a:cxn>
              <a:cxn ang="0">
                <a:pos x="T6" y="T7"/>
              </a:cxn>
              <a:cxn ang="0">
                <a:pos x="T8" y="T9"/>
              </a:cxn>
              <a:cxn ang="0">
                <a:pos x="T10" y="T11"/>
              </a:cxn>
            </a:cxnLst>
            <a:rect l="0" t="0" r="r" b="b"/>
            <a:pathLst>
              <a:path w="38" h="64">
                <a:moveTo>
                  <a:pt x="20" y="1"/>
                </a:moveTo>
                <a:cubicBezTo>
                  <a:pt x="2" y="51"/>
                  <a:pt x="2" y="51"/>
                  <a:pt x="2" y="51"/>
                </a:cubicBezTo>
                <a:cubicBezTo>
                  <a:pt x="0" y="55"/>
                  <a:pt x="3" y="60"/>
                  <a:pt x="7" y="62"/>
                </a:cubicBezTo>
                <a:cubicBezTo>
                  <a:pt x="12" y="64"/>
                  <a:pt x="17" y="61"/>
                  <a:pt x="19" y="57"/>
                </a:cubicBezTo>
                <a:cubicBezTo>
                  <a:pt x="38" y="2"/>
                  <a:pt x="38" y="2"/>
                  <a:pt x="38" y="2"/>
                </a:cubicBezTo>
                <a:cubicBezTo>
                  <a:pt x="32" y="0"/>
                  <a:pt x="25" y="0"/>
                  <a:pt x="20" y="1"/>
                </a:cubicBezTo>
                <a:close/>
              </a:path>
            </a:pathLst>
          </a:custGeom>
          <a:solidFill>
            <a:srgbClr val="F7DD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28" name="Oval 302"/>
          <p:cNvSpPr>
            <a:spLocks noChangeArrowheads="1"/>
          </p:cNvSpPr>
          <p:nvPr/>
        </p:nvSpPr>
        <p:spPr bwMode="auto">
          <a:xfrm>
            <a:off x="10913704" y="5317947"/>
            <a:ext cx="116353" cy="118545"/>
          </a:xfrm>
          <a:prstGeom prst="ellipse">
            <a:avLst/>
          </a:pr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29" name="Picture 3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13703" y="5315459"/>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Freeform 304"/>
          <p:cNvSpPr/>
          <p:nvPr/>
        </p:nvSpPr>
        <p:spPr bwMode="auto">
          <a:xfrm>
            <a:off x="10938578" y="5331210"/>
            <a:ext cx="64194" cy="92018"/>
          </a:xfrm>
          <a:custGeom>
            <a:avLst/>
            <a:gdLst>
              <a:gd name="T0" fmla="*/ 76 w 80"/>
              <a:gd name="T1" fmla="*/ 2 h 111"/>
              <a:gd name="T2" fmla="*/ 2 w 80"/>
              <a:gd name="T3" fmla="*/ 105 h 111"/>
              <a:gd name="T4" fmla="*/ 0 w 80"/>
              <a:gd name="T5" fmla="*/ 111 h 111"/>
              <a:gd name="T6" fmla="*/ 80 w 80"/>
              <a:gd name="T7" fmla="*/ 0 h 111"/>
              <a:gd name="T8" fmla="*/ 76 w 80"/>
              <a:gd name="T9" fmla="*/ 2 h 111"/>
            </a:gdLst>
            <a:ahLst/>
            <a:cxnLst>
              <a:cxn ang="0">
                <a:pos x="T0" y="T1"/>
              </a:cxn>
              <a:cxn ang="0">
                <a:pos x="T2" y="T3"/>
              </a:cxn>
              <a:cxn ang="0">
                <a:pos x="T4" y="T5"/>
              </a:cxn>
              <a:cxn ang="0">
                <a:pos x="T6" y="T7"/>
              </a:cxn>
              <a:cxn ang="0">
                <a:pos x="T8" y="T9"/>
              </a:cxn>
            </a:cxnLst>
            <a:rect l="0" t="0" r="r" b="b"/>
            <a:pathLst>
              <a:path w="80" h="111">
                <a:moveTo>
                  <a:pt x="76" y="2"/>
                </a:moveTo>
                <a:lnTo>
                  <a:pt x="2" y="105"/>
                </a:lnTo>
                <a:lnTo>
                  <a:pt x="0" y="111"/>
                </a:lnTo>
                <a:lnTo>
                  <a:pt x="80" y="0"/>
                </a:lnTo>
                <a:lnTo>
                  <a:pt x="76" y="2"/>
                </a:lnTo>
                <a:close/>
              </a:path>
            </a:pathLst>
          </a:cu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31" name="Picture 3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049315" y="5375975"/>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Freeform 306"/>
          <p:cNvSpPr/>
          <p:nvPr/>
        </p:nvSpPr>
        <p:spPr bwMode="auto">
          <a:xfrm>
            <a:off x="11071782" y="5188624"/>
            <a:ext cx="104316" cy="132638"/>
          </a:xfrm>
          <a:custGeom>
            <a:avLst/>
            <a:gdLst>
              <a:gd name="T0" fmla="*/ 20 w 66"/>
              <a:gd name="T1" fmla="*/ 2 h 82"/>
              <a:gd name="T2" fmla="*/ 5 w 66"/>
              <a:gd name="T3" fmla="*/ 47 h 82"/>
              <a:gd name="T4" fmla="*/ 19 w 66"/>
              <a:gd name="T5" fmla="*/ 78 h 82"/>
              <a:gd name="T6" fmla="*/ 19 w 66"/>
              <a:gd name="T7" fmla="*/ 78 h 82"/>
              <a:gd name="T8" fmla="*/ 50 w 66"/>
              <a:gd name="T9" fmla="*/ 63 h 82"/>
              <a:gd name="T10" fmla="*/ 66 w 66"/>
              <a:gd name="T11" fmla="*/ 18 h 82"/>
              <a:gd name="T12" fmla="*/ 46 w 66"/>
              <a:gd name="T13" fmla="*/ 3 h 82"/>
              <a:gd name="T14" fmla="*/ 46 w 66"/>
              <a:gd name="T15" fmla="*/ 3 h 82"/>
              <a:gd name="T16" fmla="*/ 20 w 66"/>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2">
                <a:moveTo>
                  <a:pt x="20" y="2"/>
                </a:moveTo>
                <a:cubicBezTo>
                  <a:pt x="5" y="47"/>
                  <a:pt x="5" y="47"/>
                  <a:pt x="5" y="47"/>
                </a:cubicBezTo>
                <a:cubicBezTo>
                  <a:pt x="0" y="60"/>
                  <a:pt x="7" y="74"/>
                  <a:pt x="19" y="78"/>
                </a:cubicBezTo>
                <a:cubicBezTo>
                  <a:pt x="19" y="78"/>
                  <a:pt x="19" y="78"/>
                  <a:pt x="19" y="78"/>
                </a:cubicBezTo>
                <a:cubicBezTo>
                  <a:pt x="32" y="82"/>
                  <a:pt x="46" y="76"/>
                  <a:pt x="50" y="63"/>
                </a:cubicBezTo>
                <a:cubicBezTo>
                  <a:pt x="66" y="18"/>
                  <a:pt x="66" y="18"/>
                  <a:pt x="66" y="18"/>
                </a:cubicBezTo>
                <a:cubicBezTo>
                  <a:pt x="62" y="11"/>
                  <a:pt x="55" y="6"/>
                  <a:pt x="46" y="3"/>
                </a:cubicBezTo>
                <a:cubicBezTo>
                  <a:pt x="46" y="3"/>
                  <a:pt x="46" y="3"/>
                  <a:pt x="46" y="3"/>
                </a:cubicBezTo>
                <a:cubicBezTo>
                  <a:pt x="37" y="0"/>
                  <a:pt x="28" y="0"/>
                  <a:pt x="2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33" name="Picture 30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040902" y="4218557"/>
            <a:ext cx="141228" cy="378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 name="Freeform 308"/>
          <p:cNvSpPr>
            <a:spLocks noEditPoints="1"/>
          </p:cNvSpPr>
          <p:nvPr/>
        </p:nvSpPr>
        <p:spPr bwMode="auto">
          <a:xfrm>
            <a:off x="8044915" y="4220217"/>
            <a:ext cx="133205" cy="373043"/>
          </a:xfrm>
          <a:custGeom>
            <a:avLst/>
            <a:gdLst>
              <a:gd name="T0" fmla="*/ 42 w 85"/>
              <a:gd name="T1" fmla="*/ 230 h 230"/>
              <a:gd name="T2" fmla="*/ 0 w 85"/>
              <a:gd name="T3" fmla="*/ 188 h 230"/>
              <a:gd name="T4" fmla="*/ 0 w 85"/>
              <a:gd name="T5" fmla="*/ 43 h 230"/>
              <a:gd name="T6" fmla="*/ 42 w 85"/>
              <a:gd name="T7" fmla="*/ 0 h 230"/>
              <a:gd name="T8" fmla="*/ 85 w 85"/>
              <a:gd name="T9" fmla="*/ 43 h 230"/>
              <a:gd name="T10" fmla="*/ 85 w 85"/>
              <a:gd name="T11" fmla="*/ 188 h 230"/>
              <a:gd name="T12" fmla="*/ 42 w 85"/>
              <a:gd name="T13" fmla="*/ 230 h 230"/>
              <a:gd name="T14" fmla="*/ 42 w 85"/>
              <a:gd name="T15" fmla="*/ 3 h 230"/>
              <a:gd name="T16" fmla="*/ 3 w 85"/>
              <a:gd name="T17" fmla="*/ 43 h 230"/>
              <a:gd name="T18" fmla="*/ 3 w 85"/>
              <a:gd name="T19" fmla="*/ 188 h 230"/>
              <a:gd name="T20" fmla="*/ 42 w 85"/>
              <a:gd name="T21" fmla="*/ 227 h 230"/>
              <a:gd name="T22" fmla="*/ 82 w 85"/>
              <a:gd name="T23" fmla="*/ 188 h 230"/>
              <a:gd name="T24" fmla="*/ 82 w 85"/>
              <a:gd name="T25" fmla="*/ 43 h 230"/>
              <a:gd name="T26" fmla="*/ 42 w 85"/>
              <a:gd name="T2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230">
                <a:moveTo>
                  <a:pt x="42" y="230"/>
                </a:moveTo>
                <a:cubicBezTo>
                  <a:pt x="19" y="230"/>
                  <a:pt x="0" y="211"/>
                  <a:pt x="0" y="188"/>
                </a:cubicBezTo>
                <a:cubicBezTo>
                  <a:pt x="0" y="43"/>
                  <a:pt x="0" y="43"/>
                  <a:pt x="0" y="43"/>
                </a:cubicBezTo>
                <a:cubicBezTo>
                  <a:pt x="0" y="19"/>
                  <a:pt x="19" y="0"/>
                  <a:pt x="42" y="0"/>
                </a:cubicBezTo>
                <a:cubicBezTo>
                  <a:pt x="66" y="0"/>
                  <a:pt x="85" y="19"/>
                  <a:pt x="85" y="43"/>
                </a:cubicBezTo>
                <a:cubicBezTo>
                  <a:pt x="85" y="188"/>
                  <a:pt x="85" y="188"/>
                  <a:pt x="85" y="188"/>
                </a:cubicBezTo>
                <a:cubicBezTo>
                  <a:pt x="85" y="211"/>
                  <a:pt x="66" y="230"/>
                  <a:pt x="42" y="230"/>
                </a:cubicBezTo>
                <a:close/>
                <a:moveTo>
                  <a:pt x="42" y="3"/>
                </a:moveTo>
                <a:cubicBezTo>
                  <a:pt x="21" y="3"/>
                  <a:pt x="3" y="21"/>
                  <a:pt x="3" y="43"/>
                </a:cubicBezTo>
                <a:cubicBezTo>
                  <a:pt x="3" y="188"/>
                  <a:pt x="3" y="188"/>
                  <a:pt x="3" y="188"/>
                </a:cubicBezTo>
                <a:cubicBezTo>
                  <a:pt x="3" y="209"/>
                  <a:pt x="21" y="227"/>
                  <a:pt x="42" y="227"/>
                </a:cubicBezTo>
                <a:cubicBezTo>
                  <a:pt x="64" y="227"/>
                  <a:pt x="82" y="209"/>
                  <a:pt x="82" y="188"/>
                </a:cubicBezTo>
                <a:cubicBezTo>
                  <a:pt x="82" y="43"/>
                  <a:pt x="82" y="43"/>
                  <a:pt x="82" y="43"/>
                </a:cubicBezTo>
                <a:cubicBezTo>
                  <a:pt x="82" y="21"/>
                  <a:pt x="64" y="3"/>
                  <a:pt x="42" y="3"/>
                </a:cubicBezTo>
                <a:close/>
              </a:path>
            </a:pathLst>
          </a:custGeom>
          <a:solidFill>
            <a:srgbClr val="7576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5" name="Rectangle 309"/>
          <p:cNvSpPr>
            <a:spLocks noChangeArrowheads="1"/>
          </p:cNvSpPr>
          <p:nvPr/>
        </p:nvSpPr>
        <p:spPr bwMode="auto">
          <a:xfrm>
            <a:off x="8068186" y="4313062"/>
            <a:ext cx="86663" cy="3316"/>
          </a:xfrm>
          <a:prstGeom prst="rect">
            <a:avLst/>
          </a:prstGeom>
          <a:solidFill>
            <a:srgbClr val="434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36" name="Freeform 310"/>
          <p:cNvSpPr/>
          <p:nvPr/>
        </p:nvSpPr>
        <p:spPr bwMode="auto">
          <a:xfrm>
            <a:off x="8068186" y="4347050"/>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1"/>
                  <a:pt x="55" y="2"/>
                </a:cubicBezTo>
                <a:cubicBezTo>
                  <a:pt x="37" y="2"/>
                  <a:pt x="18" y="2"/>
                  <a:pt x="0" y="2"/>
                </a:cubicBezTo>
                <a:cubicBezTo>
                  <a:pt x="0" y="1"/>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7" name="Freeform 311"/>
          <p:cNvSpPr/>
          <p:nvPr/>
        </p:nvSpPr>
        <p:spPr bwMode="auto">
          <a:xfrm>
            <a:off x="8068186" y="4381038"/>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2"/>
                  <a:pt x="55" y="2"/>
                </a:cubicBezTo>
                <a:cubicBezTo>
                  <a:pt x="37" y="2"/>
                  <a:pt x="18" y="2"/>
                  <a:pt x="0" y="2"/>
                </a:cubicBezTo>
                <a:cubicBezTo>
                  <a:pt x="0" y="2"/>
                  <a:pt x="0" y="1"/>
                  <a:pt x="0" y="0"/>
                </a:cubicBezTo>
                <a:close/>
              </a:path>
            </a:pathLst>
          </a:custGeom>
          <a:solidFill>
            <a:srgbClr val="405A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8" name="Freeform 312"/>
          <p:cNvSpPr/>
          <p:nvPr/>
        </p:nvSpPr>
        <p:spPr bwMode="auto">
          <a:xfrm>
            <a:off x="8068186" y="4416685"/>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0"/>
                  <a:pt x="55" y="1"/>
                  <a:pt x="55" y="2"/>
                </a:cubicBezTo>
                <a:cubicBezTo>
                  <a:pt x="37" y="2"/>
                  <a:pt x="18" y="2"/>
                  <a:pt x="0" y="2"/>
                </a:cubicBezTo>
                <a:cubicBezTo>
                  <a:pt x="0" y="1"/>
                  <a:pt x="0" y="0"/>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39" name="Freeform 313"/>
          <p:cNvSpPr/>
          <p:nvPr/>
        </p:nvSpPr>
        <p:spPr bwMode="auto">
          <a:xfrm>
            <a:off x="8068186" y="4450673"/>
            <a:ext cx="86663" cy="3316"/>
          </a:xfrm>
          <a:custGeom>
            <a:avLst/>
            <a:gdLst>
              <a:gd name="T0" fmla="*/ 0 w 55"/>
              <a:gd name="T1" fmla="*/ 0 h 2"/>
              <a:gd name="T2" fmla="*/ 55 w 55"/>
              <a:gd name="T3" fmla="*/ 0 h 2"/>
              <a:gd name="T4" fmla="*/ 55 w 55"/>
              <a:gd name="T5" fmla="*/ 2 h 2"/>
              <a:gd name="T6" fmla="*/ 0 w 55"/>
              <a:gd name="T7" fmla="*/ 2 h 2"/>
              <a:gd name="T8" fmla="*/ 0 w 55"/>
              <a:gd name="T9" fmla="*/ 0 h 2"/>
            </a:gdLst>
            <a:ahLst/>
            <a:cxnLst>
              <a:cxn ang="0">
                <a:pos x="T0" y="T1"/>
              </a:cxn>
              <a:cxn ang="0">
                <a:pos x="T2" y="T3"/>
              </a:cxn>
              <a:cxn ang="0">
                <a:pos x="T4" y="T5"/>
              </a:cxn>
              <a:cxn ang="0">
                <a:pos x="T6" y="T7"/>
              </a:cxn>
              <a:cxn ang="0">
                <a:pos x="T8" y="T9"/>
              </a:cxn>
            </a:cxnLst>
            <a:rect l="0" t="0" r="r" b="b"/>
            <a:pathLst>
              <a:path w="55" h="2">
                <a:moveTo>
                  <a:pt x="0" y="0"/>
                </a:moveTo>
                <a:cubicBezTo>
                  <a:pt x="18" y="0"/>
                  <a:pt x="37" y="0"/>
                  <a:pt x="55" y="0"/>
                </a:cubicBezTo>
                <a:cubicBezTo>
                  <a:pt x="55" y="1"/>
                  <a:pt x="55" y="1"/>
                  <a:pt x="55" y="2"/>
                </a:cubicBezTo>
                <a:cubicBezTo>
                  <a:pt x="37" y="2"/>
                  <a:pt x="18" y="2"/>
                  <a:pt x="0" y="2"/>
                </a:cubicBezTo>
                <a:cubicBezTo>
                  <a:pt x="0" y="1"/>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0" name="Freeform 314"/>
          <p:cNvSpPr/>
          <p:nvPr/>
        </p:nvSpPr>
        <p:spPr bwMode="auto">
          <a:xfrm>
            <a:off x="8068186" y="4484661"/>
            <a:ext cx="86663" cy="4974"/>
          </a:xfrm>
          <a:custGeom>
            <a:avLst/>
            <a:gdLst>
              <a:gd name="T0" fmla="*/ 0 w 55"/>
              <a:gd name="T1" fmla="*/ 0 h 3"/>
              <a:gd name="T2" fmla="*/ 55 w 55"/>
              <a:gd name="T3" fmla="*/ 0 h 3"/>
              <a:gd name="T4" fmla="*/ 55 w 55"/>
              <a:gd name="T5" fmla="*/ 3 h 3"/>
              <a:gd name="T6" fmla="*/ 0 w 55"/>
              <a:gd name="T7" fmla="*/ 3 h 3"/>
              <a:gd name="T8" fmla="*/ 0 w 55"/>
              <a:gd name="T9" fmla="*/ 0 h 3"/>
            </a:gdLst>
            <a:ahLst/>
            <a:cxnLst>
              <a:cxn ang="0">
                <a:pos x="T0" y="T1"/>
              </a:cxn>
              <a:cxn ang="0">
                <a:pos x="T2" y="T3"/>
              </a:cxn>
              <a:cxn ang="0">
                <a:pos x="T4" y="T5"/>
              </a:cxn>
              <a:cxn ang="0">
                <a:pos x="T6" y="T7"/>
              </a:cxn>
              <a:cxn ang="0">
                <a:pos x="T8" y="T9"/>
              </a:cxn>
            </a:cxnLst>
            <a:rect l="0" t="0" r="r" b="b"/>
            <a:pathLst>
              <a:path w="55" h="3">
                <a:moveTo>
                  <a:pt x="0" y="0"/>
                </a:moveTo>
                <a:cubicBezTo>
                  <a:pt x="18" y="0"/>
                  <a:pt x="37" y="0"/>
                  <a:pt x="55" y="0"/>
                </a:cubicBezTo>
                <a:cubicBezTo>
                  <a:pt x="55" y="1"/>
                  <a:pt x="55" y="2"/>
                  <a:pt x="55" y="3"/>
                </a:cubicBezTo>
                <a:cubicBezTo>
                  <a:pt x="37" y="3"/>
                  <a:pt x="18" y="3"/>
                  <a:pt x="0" y="3"/>
                </a:cubicBezTo>
                <a:cubicBezTo>
                  <a:pt x="0" y="2"/>
                  <a:pt x="0" y="1"/>
                  <a:pt x="0" y="0"/>
                </a:cubicBezTo>
                <a:close/>
              </a:path>
            </a:pathLst>
          </a:custGeom>
          <a:solidFill>
            <a:srgbClr val="43434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1" name="Rectangle 315"/>
          <p:cNvSpPr>
            <a:spLocks noChangeArrowheads="1"/>
          </p:cNvSpPr>
          <p:nvPr/>
        </p:nvSpPr>
        <p:spPr bwMode="auto">
          <a:xfrm>
            <a:off x="8068186" y="4520307"/>
            <a:ext cx="86663" cy="3316"/>
          </a:xfrm>
          <a:prstGeom prst="rect">
            <a:avLst/>
          </a:prstGeom>
          <a:solidFill>
            <a:srgbClr val="4343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342" name="Freeform 316"/>
          <p:cNvSpPr/>
          <p:nvPr/>
        </p:nvSpPr>
        <p:spPr bwMode="auto">
          <a:xfrm>
            <a:off x="8048124" y="4225190"/>
            <a:ext cx="62590" cy="174916"/>
          </a:xfrm>
          <a:custGeom>
            <a:avLst/>
            <a:gdLst>
              <a:gd name="T0" fmla="*/ 40 w 40"/>
              <a:gd name="T1" fmla="*/ 0 h 108"/>
              <a:gd name="T2" fmla="*/ 5 w 40"/>
              <a:gd name="T3" fmla="*/ 42 h 108"/>
              <a:gd name="T4" fmla="*/ 4 w 40"/>
              <a:gd name="T5" fmla="*/ 100 h 108"/>
              <a:gd name="T6" fmla="*/ 0 w 40"/>
              <a:gd name="T7" fmla="*/ 100 h 108"/>
              <a:gd name="T8" fmla="*/ 0 w 40"/>
              <a:gd name="T9" fmla="*/ 42 h 108"/>
              <a:gd name="T10" fmla="*/ 40 w 40"/>
              <a:gd name="T11" fmla="*/ 0 h 108"/>
            </a:gdLst>
            <a:ahLst/>
            <a:cxnLst>
              <a:cxn ang="0">
                <a:pos x="T0" y="T1"/>
              </a:cxn>
              <a:cxn ang="0">
                <a:pos x="T2" y="T3"/>
              </a:cxn>
              <a:cxn ang="0">
                <a:pos x="T4" y="T5"/>
              </a:cxn>
              <a:cxn ang="0">
                <a:pos x="T6" y="T7"/>
              </a:cxn>
              <a:cxn ang="0">
                <a:pos x="T8" y="T9"/>
              </a:cxn>
              <a:cxn ang="0">
                <a:pos x="T10" y="T11"/>
              </a:cxn>
            </a:cxnLst>
            <a:rect l="0" t="0" r="r" b="b"/>
            <a:pathLst>
              <a:path w="40" h="108">
                <a:moveTo>
                  <a:pt x="40" y="0"/>
                </a:moveTo>
                <a:cubicBezTo>
                  <a:pt x="40" y="0"/>
                  <a:pt x="6" y="5"/>
                  <a:pt x="5" y="42"/>
                </a:cubicBezTo>
                <a:cubicBezTo>
                  <a:pt x="5" y="42"/>
                  <a:pt x="4" y="83"/>
                  <a:pt x="4" y="100"/>
                </a:cubicBezTo>
                <a:cubicBezTo>
                  <a:pt x="4" y="107"/>
                  <a:pt x="0" y="108"/>
                  <a:pt x="0" y="100"/>
                </a:cubicBezTo>
                <a:cubicBezTo>
                  <a:pt x="0" y="42"/>
                  <a:pt x="0" y="42"/>
                  <a:pt x="0" y="42"/>
                </a:cubicBezTo>
                <a:cubicBezTo>
                  <a:pt x="0" y="21"/>
                  <a:pt x="15" y="0"/>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3" name="Freeform 317"/>
          <p:cNvSpPr/>
          <p:nvPr/>
        </p:nvSpPr>
        <p:spPr bwMode="auto">
          <a:xfrm>
            <a:off x="8110713" y="4416685"/>
            <a:ext cx="64194" cy="174916"/>
          </a:xfrm>
          <a:custGeom>
            <a:avLst/>
            <a:gdLst>
              <a:gd name="T0" fmla="*/ 0 w 41"/>
              <a:gd name="T1" fmla="*/ 107 h 108"/>
              <a:gd name="T2" fmla="*/ 36 w 41"/>
              <a:gd name="T3" fmla="*/ 65 h 108"/>
              <a:gd name="T4" fmla="*/ 37 w 41"/>
              <a:gd name="T5" fmla="*/ 8 h 108"/>
              <a:gd name="T6" fmla="*/ 41 w 41"/>
              <a:gd name="T7" fmla="*/ 8 h 108"/>
              <a:gd name="T8" fmla="*/ 41 w 41"/>
              <a:gd name="T9" fmla="*/ 65 h 108"/>
              <a:gd name="T10" fmla="*/ 0 w 41"/>
              <a:gd name="T11" fmla="*/ 107 h 108"/>
            </a:gdLst>
            <a:ahLst/>
            <a:cxnLst>
              <a:cxn ang="0">
                <a:pos x="T0" y="T1"/>
              </a:cxn>
              <a:cxn ang="0">
                <a:pos x="T2" y="T3"/>
              </a:cxn>
              <a:cxn ang="0">
                <a:pos x="T4" y="T5"/>
              </a:cxn>
              <a:cxn ang="0">
                <a:pos x="T6" y="T7"/>
              </a:cxn>
              <a:cxn ang="0">
                <a:pos x="T8" y="T9"/>
              </a:cxn>
              <a:cxn ang="0">
                <a:pos x="T10" y="T11"/>
              </a:cxn>
            </a:cxnLst>
            <a:rect l="0" t="0" r="r" b="b"/>
            <a:pathLst>
              <a:path w="41" h="108">
                <a:moveTo>
                  <a:pt x="0" y="107"/>
                </a:moveTo>
                <a:cubicBezTo>
                  <a:pt x="0" y="107"/>
                  <a:pt x="35" y="103"/>
                  <a:pt x="36" y="65"/>
                </a:cubicBezTo>
                <a:cubicBezTo>
                  <a:pt x="36" y="65"/>
                  <a:pt x="37" y="25"/>
                  <a:pt x="37" y="8"/>
                </a:cubicBezTo>
                <a:cubicBezTo>
                  <a:pt x="37" y="0"/>
                  <a:pt x="41" y="0"/>
                  <a:pt x="41" y="8"/>
                </a:cubicBezTo>
                <a:cubicBezTo>
                  <a:pt x="41" y="65"/>
                  <a:pt x="41" y="65"/>
                  <a:pt x="41" y="65"/>
                </a:cubicBezTo>
                <a:cubicBezTo>
                  <a:pt x="40" y="86"/>
                  <a:pt x="25" y="108"/>
                  <a:pt x="0"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4" name="Freeform 318"/>
          <p:cNvSpPr/>
          <p:nvPr/>
        </p:nvSpPr>
        <p:spPr bwMode="auto">
          <a:xfrm>
            <a:off x="8096270" y="4269126"/>
            <a:ext cx="29690" cy="371385"/>
          </a:xfrm>
          <a:custGeom>
            <a:avLst/>
            <a:gdLst>
              <a:gd name="T0" fmla="*/ 3 w 19"/>
              <a:gd name="T1" fmla="*/ 229 h 229"/>
              <a:gd name="T2" fmla="*/ 16 w 19"/>
              <a:gd name="T3" fmla="*/ 229 h 229"/>
              <a:gd name="T4" fmla="*/ 16 w 19"/>
              <a:gd name="T5" fmla="*/ 18 h 229"/>
              <a:gd name="T6" fmla="*/ 19 w 19"/>
              <a:gd name="T7" fmla="*/ 10 h 229"/>
              <a:gd name="T8" fmla="*/ 9 w 19"/>
              <a:gd name="T9" fmla="*/ 0 h 229"/>
              <a:gd name="T10" fmla="*/ 0 w 19"/>
              <a:gd name="T11" fmla="*/ 10 h 229"/>
              <a:gd name="T12" fmla="*/ 3 w 19"/>
              <a:gd name="T13" fmla="*/ 18 h 229"/>
              <a:gd name="T14" fmla="*/ 3 w 19"/>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29">
                <a:moveTo>
                  <a:pt x="3" y="229"/>
                </a:moveTo>
                <a:cubicBezTo>
                  <a:pt x="16" y="229"/>
                  <a:pt x="16" y="229"/>
                  <a:pt x="16" y="229"/>
                </a:cubicBezTo>
                <a:cubicBezTo>
                  <a:pt x="16" y="18"/>
                  <a:pt x="16" y="18"/>
                  <a:pt x="16" y="18"/>
                </a:cubicBezTo>
                <a:cubicBezTo>
                  <a:pt x="18" y="16"/>
                  <a:pt x="19" y="13"/>
                  <a:pt x="19" y="10"/>
                </a:cubicBezTo>
                <a:cubicBezTo>
                  <a:pt x="19" y="5"/>
                  <a:pt x="15" y="0"/>
                  <a:pt x="9" y="0"/>
                </a:cubicBezTo>
                <a:cubicBezTo>
                  <a:pt x="4" y="0"/>
                  <a:pt x="0" y="5"/>
                  <a:pt x="0" y="10"/>
                </a:cubicBezTo>
                <a:cubicBezTo>
                  <a:pt x="0" y="13"/>
                  <a:pt x="1" y="16"/>
                  <a:pt x="3" y="18"/>
                </a:cubicBezTo>
                <a:lnTo>
                  <a:pt x="3" y="229"/>
                </a:lnTo>
                <a:close/>
              </a:path>
            </a:pathLst>
          </a:custGeom>
          <a:solidFill>
            <a:srgbClr val="DADA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45" name="Picture 3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84234" y="4347050"/>
            <a:ext cx="52159" cy="30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Freeform 320"/>
          <p:cNvSpPr/>
          <p:nvPr/>
        </p:nvSpPr>
        <p:spPr bwMode="auto">
          <a:xfrm>
            <a:off x="8115528" y="4355341"/>
            <a:ext cx="3210" cy="246209"/>
          </a:xfrm>
          <a:custGeom>
            <a:avLst/>
            <a:gdLst>
              <a:gd name="T0" fmla="*/ 0 w 2"/>
              <a:gd name="T1" fmla="*/ 152 h 152"/>
              <a:gd name="T2" fmla="*/ 1 w 2"/>
              <a:gd name="T3" fmla="*/ 152 h 152"/>
              <a:gd name="T4" fmla="*/ 1 w 2"/>
              <a:gd name="T5" fmla="*/ 152 h 152"/>
              <a:gd name="T6" fmla="*/ 2 w 2"/>
              <a:gd name="T7" fmla="*/ 152 h 152"/>
              <a:gd name="T8" fmla="*/ 2 w 2"/>
              <a:gd name="T9" fmla="*/ 1 h 152"/>
              <a:gd name="T10" fmla="*/ 1 w 2"/>
              <a:gd name="T11" fmla="*/ 0 h 152"/>
              <a:gd name="T12" fmla="*/ 1 w 2"/>
              <a:gd name="T13" fmla="*/ 0 h 152"/>
              <a:gd name="T14" fmla="*/ 0 w 2"/>
              <a:gd name="T15" fmla="*/ 1 h 152"/>
              <a:gd name="T16" fmla="*/ 0 w 2"/>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52">
                <a:moveTo>
                  <a:pt x="0" y="152"/>
                </a:moveTo>
                <a:cubicBezTo>
                  <a:pt x="0" y="152"/>
                  <a:pt x="0" y="152"/>
                  <a:pt x="1" y="152"/>
                </a:cubicBezTo>
                <a:cubicBezTo>
                  <a:pt x="1" y="152"/>
                  <a:pt x="1" y="152"/>
                  <a:pt x="1" y="152"/>
                </a:cubicBezTo>
                <a:cubicBezTo>
                  <a:pt x="1" y="152"/>
                  <a:pt x="2" y="152"/>
                  <a:pt x="2" y="152"/>
                </a:cubicBezTo>
                <a:cubicBezTo>
                  <a:pt x="2" y="1"/>
                  <a:pt x="2" y="1"/>
                  <a:pt x="2" y="1"/>
                </a:cubicBezTo>
                <a:cubicBezTo>
                  <a:pt x="2" y="0"/>
                  <a:pt x="1" y="0"/>
                  <a:pt x="1" y="0"/>
                </a:cubicBezTo>
                <a:cubicBezTo>
                  <a:pt x="1" y="0"/>
                  <a:pt x="1" y="0"/>
                  <a:pt x="1" y="0"/>
                </a:cubicBezTo>
                <a:cubicBezTo>
                  <a:pt x="0" y="0"/>
                  <a:pt x="0" y="0"/>
                  <a:pt x="0" y="1"/>
                </a:cubicBezTo>
                <a:lnTo>
                  <a:pt x="0" y="152"/>
                </a:lnTo>
                <a:close/>
              </a:path>
            </a:pathLst>
          </a:custGeom>
          <a:solidFill>
            <a:srgbClr val="FF96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7" name="Freeform 321"/>
          <p:cNvSpPr/>
          <p:nvPr/>
        </p:nvSpPr>
        <p:spPr bwMode="auto">
          <a:xfrm>
            <a:off x="8115528" y="4299798"/>
            <a:ext cx="3210" cy="50568"/>
          </a:xfrm>
          <a:custGeom>
            <a:avLst/>
            <a:gdLst>
              <a:gd name="T0" fmla="*/ 0 w 2"/>
              <a:gd name="T1" fmla="*/ 31 h 31"/>
              <a:gd name="T2" fmla="*/ 1 w 2"/>
              <a:gd name="T3" fmla="*/ 31 h 31"/>
              <a:gd name="T4" fmla="*/ 1 w 2"/>
              <a:gd name="T5" fmla="*/ 31 h 31"/>
              <a:gd name="T6" fmla="*/ 2 w 2"/>
              <a:gd name="T7" fmla="*/ 31 h 31"/>
              <a:gd name="T8" fmla="*/ 2 w 2"/>
              <a:gd name="T9" fmla="*/ 0 h 31"/>
              <a:gd name="T10" fmla="*/ 1 w 2"/>
              <a:gd name="T11" fmla="*/ 0 h 31"/>
              <a:gd name="T12" fmla="*/ 1 w 2"/>
              <a:gd name="T13" fmla="*/ 0 h 31"/>
              <a:gd name="T14" fmla="*/ 0 w 2"/>
              <a:gd name="T15" fmla="*/ 0 h 31"/>
              <a:gd name="T16" fmla="*/ 0 w 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1">
                <a:moveTo>
                  <a:pt x="0" y="31"/>
                </a:moveTo>
                <a:cubicBezTo>
                  <a:pt x="0" y="31"/>
                  <a:pt x="0" y="31"/>
                  <a:pt x="1" y="31"/>
                </a:cubicBezTo>
                <a:cubicBezTo>
                  <a:pt x="1" y="31"/>
                  <a:pt x="1" y="31"/>
                  <a:pt x="1" y="31"/>
                </a:cubicBezTo>
                <a:cubicBezTo>
                  <a:pt x="1" y="31"/>
                  <a:pt x="2" y="31"/>
                  <a:pt x="2" y="31"/>
                </a:cubicBezTo>
                <a:cubicBezTo>
                  <a:pt x="2" y="0"/>
                  <a:pt x="2" y="0"/>
                  <a:pt x="2" y="0"/>
                </a:cubicBezTo>
                <a:cubicBezTo>
                  <a:pt x="2" y="0"/>
                  <a:pt x="1" y="0"/>
                  <a:pt x="1" y="0"/>
                </a:cubicBezTo>
                <a:cubicBezTo>
                  <a:pt x="1" y="0"/>
                  <a:pt x="1" y="0"/>
                  <a:pt x="1" y="0"/>
                </a:cubicBezTo>
                <a:cubicBezTo>
                  <a:pt x="0" y="0"/>
                  <a:pt x="0" y="0"/>
                  <a:pt x="0" y="0"/>
                </a:cubicBez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8" name="Freeform 322"/>
          <p:cNvSpPr/>
          <p:nvPr/>
        </p:nvSpPr>
        <p:spPr bwMode="auto">
          <a:xfrm>
            <a:off x="8115528" y="4714207"/>
            <a:ext cx="13642" cy="23212"/>
          </a:xfrm>
          <a:custGeom>
            <a:avLst/>
            <a:gdLst>
              <a:gd name="T0" fmla="*/ 7 w 9"/>
              <a:gd name="T1" fmla="*/ 9 h 14"/>
              <a:gd name="T2" fmla="*/ 1 w 9"/>
              <a:gd name="T3" fmla="*/ 13 h 14"/>
              <a:gd name="T4" fmla="*/ 1 w 9"/>
              <a:gd name="T5" fmla="*/ 6 h 14"/>
              <a:gd name="T6" fmla="*/ 7 w 9"/>
              <a:gd name="T7" fmla="*/ 1 h 14"/>
              <a:gd name="T8" fmla="*/ 7 w 9"/>
              <a:gd name="T9" fmla="*/ 9 h 14"/>
            </a:gdLst>
            <a:ahLst/>
            <a:cxnLst>
              <a:cxn ang="0">
                <a:pos x="T0" y="T1"/>
              </a:cxn>
              <a:cxn ang="0">
                <a:pos x="T2" y="T3"/>
              </a:cxn>
              <a:cxn ang="0">
                <a:pos x="T4" y="T5"/>
              </a:cxn>
              <a:cxn ang="0">
                <a:pos x="T6" y="T7"/>
              </a:cxn>
              <a:cxn ang="0">
                <a:pos x="T8" y="T9"/>
              </a:cxn>
            </a:cxnLst>
            <a:rect l="0" t="0" r="r" b="b"/>
            <a:pathLst>
              <a:path w="9" h="14">
                <a:moveTo>
                  <a:pt x="7" y="9"/>
                </a:moveTo>
                <a:cubicBezTo>
                  <a:pt x="5" y="12"/>
                  <a:pt x="3" y="14"/>
                  <a:pt x="1" y="13"/>
                </a:cubicBezTo>
                <a:cubicBezTo>
                  <a:pt x="0" y="13"/>
                  <a:pt x="0" y="9"/>
                  <a:pt x="1" y="6"/>
                </a:cubicBezTo>
                <a:cubicBezTo>
                  <a:pt x="3" y="2"/>
                  <a:pt x="6" y="0"/>
                  <a:pt x="7" y="1"/>
                </a:cubicBezTo>
                <a:cubicBezTo>
                  <a:pt x="9" y="2"/>
                  <a:pt x="9" y="5"/>
                  <a:pt x="7" y="9"/>
                </a:cubicBezTo>
                <a:close/>
              </a:path>
            </a:pathLst>
          </a:custGeom>
          <a:solidFill>
            <a:srgbClr val="FF969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49" name="Freeform 323"/>
          <p:cNvSpPr/>
          <p:nvPr/>
        </p:nvSpPr>
        <p:spPr bwMode="auto">
          <a:xfrm>
            <a:off x="8097875" y="4274100"/>
            <a:ext cx="11234" cy="15751"/>
          </a:xfrm>
          <a:custGeom>
            <a:avLst/>
            <a:gdLst>
              <a:gd name="T0" fmla="*/ 5 w 7"/>
              <a:gd name="T1" fmla="*/ 6 h 10"/>
              <a:gd name="T2" fmla="*/ 1 w 7"/>
              <a:gd name="T3" fmla="*/ 10 h 10"/>
              <a:gd name="T4" fmla="*/ 1 w 7"/>
              <a:gd name="T5" fmla="*/ 4 h 10"/>
              <a:gd name="T6" fmla="*/ 6 w 7"/>
              <a:gd name="T7" fmla="*/ 0 h 10"/>
              <a:gd name="T8" fmla="*/ 5 w 7"/>
              <a:gd name="T9" fmla="*/ 6 h 10"/>
            </a:gdLst>
            <a:ahLst/>
            <a:cxnLst>
              <a:cxn ang="0">
                <a:pos x="T0" y="T1"/>
              </a:cxn>
              <a:cxn ang="0">
                <a:pos x="T2" y="T3"/>
              </a:cxn>
              <a:cxn ang="0">
                <a:pos x="T4" y="T5"/>
              </a:cxn>
              <a:cxn ang="0">
                <a:pos x="T6" y="T7"/>
              </a:cxn>
              <a:cxn ang="0">
                <a:pos x="T8" y="T9"/>
              </a:cxn>
            </a:cxnLst>
            <a:rect l="0" t="0" r="r" b="b"/>
            <a:pathLst>
              <a:path w="7" h="10">
                <a:moveTo>
                  <a:pt x="5" y="6"/>
                </a:moveTo>
                <a:cubicBezTo>
                  <a:pt x="4" y="8"/>
                  <a:pt x="2" y="10"/>
                  <a:pt x="1" y="10"/>
                </a:cubicBezTo>
                <a:cubicBezTo>
                  <a:pt x="0" y="9"/>
                  <a:pt x="0" y="6"/>
                  <a:pt x="1" y="4"/>
                </a:cubicBezTo>
                <a:cubicBezTo>
                  <a:pt x="3" y="1"/>
                  <a:pt x="4" y="0"/>
                  <a:pt x="6" y="0"/>
                </a:cubicBezTo>
                <a:cubicBezTo>
                  <a:pt x="7" y="1"/>
                  <a:pt x="7" y="3"/>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0" name="Freeform 324"/>
          <p:cNvSpPr/>
          <p:nvPr/>
        </p:nvSpPr>
        <p:spPr bwMode="auto">
          <a:xfrm>
            <a:off x="8049729" y="4241770"/>
            <a:ext cx="36110" cy="58029"/>
          </a:xfrm>
          <a:custGeom>
            <a:avLst/>
            <a:gdLst>
              <a:gd name="T0" fmla="*/ 20 w 23"/>
              <a:gd name="T1" fmla="*/ 20 h 36"/>
              <a:gd name="T2" fmla="*/ 7 w 23"/>
              <a:gd name="T3" fmla="*/ 34 h 36"/>
              <a:gd name="T4" fmla="*/ 3 w 23"/>
              <a:gd name="T5" fmla="*/ 15 h 36"/>
              <a:gd name="T6" fmla="*/ 16 w 23"/>
              <a:gd name="T7" fmla="*/ 1 h 36"/>
              <a:gd name="T8" fmla="*/ 20 w 23"/>
              <a:gd name="T9" fmla="*/ 20 h 36"/>
            </a:gdLst>
            <a:ahLst/>
            <a:cxnLst>
              <a:cxn ang="0">
                <a:pos x="T0" y="T1"/>
              </a:cxn>
              <a:cxn ang="0">
                <a:pos x="T2" y="T3"/>
              </a:cxn>
              <a:cxn ang="0">
                <a:pos x="T4" y="T5"/>
              </a:cxn>
              <a:cxn ang="0">
                <a:pos x="T6" y="T7"/>
              </a:cxn>
              <a:cxn ang="0">
                <a:pos x="T8" y="T9"/>
              </a:cxn>
            </a:cxnLst>
            <a:rect l="0" t="0" r="r" b="b"/>
            <a:pathLst>
              <a:path w="23" h="36">
                <a:moveTo>
                  <a:pt x="20" y="20"/>
                </a:moveTo>
                <a:cubicBezTo>
                  <a:pt x="18" y="29"/>
                  <a:pt x="12" y="36"/>
                  <a:pt x="7" y="34"/>
                </a:cubicBezTo>
                <a:cubicBezTo>
                  <a:pt x="2" y="33"/>
                  <a:pt x="0" y="24"/>
                  <a:pt x="3" y="15"/>
                </a:cubicBezTo>
                <a:cubicBezTo>
                  <a:pt x="5" y="6"/>
                  <a:pt x="11" y="0"/>
                  <a:pt x="16" y="1"/>
                </a:cubicBezTo>
                <a:cubicBezTo>
                  <a:pt x="21" y="3"/>
                  <a:pt x="23" y="11"/>
                  <a:pt x="20"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1" name="Freeform 325"/>
          <p:cNvSpPr/>
          <p:nvPr/>
        </p:nvSpPr>
        <p:spPr bwMode="auto">
          <a:xfrm>
            <a:off x="8778200" y="3407946"/>
            <a:ext cx="121168" cy="371385"/>
          </a:xfrm>
          <a:custGeom>
            <a:avLst/>
            <a:gdLst>
              <a:gd name="T0" fmla="*/ 69 w 77"/>
              <a:gd name="T1" fmla="*/ 13 h 229"/>
              <a:gd name="T2" fmla="*/ 69 w 77"/>
              <a:gd name="T3" fmla="*/ 212 h 229"/>
              <a:gd name="T4" fmla="*/ 39 w 77"/>
              <a:gd name="T5" fmla="*/ 229 h 229"/>
              <a:gd name="T6" fmla="*/ 39 w 77"/>
              <a:gd name="T7" fmla="*/ 229 h 229"/>
              <a:gd name="T8" fmla="*/ 8 w 77"/>
              <a:gd name="T9" fmla="*/ 212 h 229"/>
              <a:gd name="T10" fmla="*/ 8 w 77"/>
              <a:gd name="T11" fmla="*/ 13 h 229"/>
              <a:gd name="T12" fmla="*/ 0 w 77"/>
              <a:gd name="T13" fmla="*/ 7 h 229"/>
              <a:gd name="T14" fmla="*/ 0 w 77"/>
              <a:gd name="T15" fmla="*/ 7 h 229"/>
              <a:gd name="T16" fmla="*/ 11 w 77"/>
              <a:gd name="T17" fmla="*/ 0 h 229"/>
              <a:gd name="T18" fmla="*/ 66 w 77"/>
              <a:gd name="T19" fmla="*/ 0 h 229"/>
              <a:gd name="T20" fmla="*/ 77 w 77"/>
              <a:gd name="T21" fmla="*/ 7 h 229"/>
              <a:gd name="T22" fmla="*/ 77 w 77"/>
              <a:gd name="T23" fmla="*/ 7 h 229"/>
              <a:gd name="T24" fmla="*/ 69 w 77"/>
              <a:gd name="T25" fmla="*/ 1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229">
                <a:moveTo>
                  <a:pt x="69" y="13"/>
                </a:moveTo>
                <a:cubicBezTo>
                  <a:pt x="69" y="212"/>
                  <a:pt x="69" y="212"/>
                  <a:pt x="69" y="212"/>
                </a:cubicBezTo>
                <a:cubicBezTo>
                  <a:pt x="69" y="221"/>
                  <a:pt x="55" y="229"/>
                  <a:pt x="39" y="229"/>
                </a:cubicBezTo>
                <a:cubicBezTo>
                  <a:pt x="39" y="229"/>
                  <a:pt x="39" y="229"/>
                  <a:pt x="39" y="229"/>
                </a:cubicBezTo>
                <a:cubicBezTo>
                  <a:pt x="22" y="229"/>
                  <a:pt x="8" y="221"/>
                  <a:pt x="8" y="212"/>
                </a:cubicBezTo>
                <a:cubicBezTo>
                  <a:pt x="8" y="13"/>
                  <a:pt x="8" y="13"/>
                  <a:pt x="8" y="13"/>
                </a:cubicBezTo>
                <a:cubicBezTo>
                  <a:pt x="4" y="12"/>
                  <a:pt x="0" y="9"/>
                  <a:pt x="0" y="7"/>
                </a:cubicBezTo>
                <a:cubicBezTo>
                  <a:pt x="0" y="7"/>
                  <a:pt x="0" y="7"/>
                  <a:pt x="0" y="7"/>
                </a:cubicBezTo>
                <a:cubicBezTo>
                  <a:pt x="0" y="3"/>
                  <a:pt x="5" y="0"/>
                  <a:pt x="11" y="0"/>
                </a:cubicBezTo>
                <a:cubicBezTo>
                  <a:pt x="66" y="0"/>
                  <a:pt x="66" y="0"/>
                  <a:pt x="66" y="0"/>
                </a:cubicBezTo>
                <a:cubicBezTo>
                  <a:pt x="72" y="0"/>
                  <a:pt x="77" y="3"/>
                  <a:pt x="77" y="7"/>
                </a:cubicBezTo>
                <a:cubicBezTo>
                  <a:pt x="77" y="7"/>
                  <a:pt x="77" y="7"/>
                  <a:pt x="77" y="7"/>
                </a:cubicBezTo>
                <a:cubicBezTo>
                  <a:pt x="77" y="9"/>
                  <a:pt x="73" y="12"/>
                  <a:pt x="69" y="13"/>
                </a:cubicBezTo>
                <a:close/>
              </a:path>
            </a:pathLst>
          </a:custGeom>
          <a:solidFill>
            <a:srgbClr val="B4B8B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2" name="Freeform 326"/>
          <p:cNvSpPr/>
          <p:nvPr/>
        </p:nvSpPr>
        <p:spPr bwMode="auto">
          <a:xfrm>
            <a:off x="8791040" y="3480895"/>
            <a:ext cx="95490" cy="298434"/>
          </a:xfrm>
          <a:custGeom>
            <a:avLst/>
            <a:gdLst>
              <a:gd name="T0" fmla="*/ 61 w 61"/>
              <a:gd name="T1" fmla="*/ 0 h 184"/>
              <a:gd name="T2" fmla="*/ 61 w 61"/>
              <a:gd name="T3" fmla="*/ 167 h 184"/>
              <a:gd name="T4" fmla="*/ 31 w 61"/>
              <a:gd name="T5" fmla="*/ 184 h 184"/>
              <a:gd name="T6" fmla="*/ 31 w 61"/>
              <a:gd name="T7" fmla="*/ 184 h 184"/>
              <a:gd name="T8" fmla="*/ 0 w 61"/>
              <a:gd name="T9" fmla="*/ 167 h 184"/>
              <a:gd name="T10" fmla="*/ 0 w 61"/>
              <a:gd name="T11" fmla="*/ 0 h 184"/>
              <a:gd name="T12" fmla="*/ 61 w 61"/>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61" h="184">
                <a:moveTo>
                  <a:pt x="61" y="0"/>
                </a:moveTo>
                <a:cubicBezTo>
                  <a:pt x="61" y="167"/>
                  <a:pt x="61" y="167"/>
                  <a:pt x="61" y="167"/>
                </a:cubicBezTo>
                <a:cubicBezTo>
                  <a:pt x="61" y="176"/>
                  <a:pt x="47" y="184"/>
                  <a:pt x="31" y="184"/>
                </a:cubicBezTo>
                <a:cubicBezTo>
                  <a:pt x="31" y="184"/>
                  <a:pt x="31" y="184"/>
                  <a:pt x="31" y="184"/>
                </a:cubicBezTo>
                <a:cubicBezTo>
                  <a:pt x="14" y="184"/>
                  <a:pt x="0" y="176"/>
                  <a:pt x="0" y="167"/>
                </a:cubicBezTo>
                <a:cubicBezTo>
                  <a:pt x="0" y="0"/>
                  <a:pt x="0" y="0"/>
                  <a:pt x="0" y="0"/>
                </a:cubicBezTo>
                <a:lnTo>
                  <a:pt x="61" y="0"/>
                </a:lnTo>
                <a:close/>
              </a:path>
            </a:pathLst>
          </a:custGeom>
          <a:solidFill>
            <a:srgbClr val="EE24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3" name="Oval 327"/>
          <p:cNvSpPr>
            <a:spLocks noChangeArrowheads="1"/>
          </p:cNvSpPr>
          <p:nvPr/>
        </p:nvSpPr>
        <p:spPr bwMode="auto">
          <a:xfrm>
            <a:off x="8850421" y="3514883"/>
            <a:ext cx="19259" cy="116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4" name="Freeform 328"/>
          <p:cNvSpPr/>
          <p:nvPr/>
        </p:nvSpPr>
        <p:spPr bwMode="auto">
          <a:xfrm>
            <a:off x="8852025" y="3516542"/>
            <a:ext cx="9629" cy="4974"/>
          </a:xfrm>
          <a:custGeom>
            <a:avLst/>
            <a:gdLst>
              <a:gd name="T0" fmla="*/ 2 w 6"/>
              <a:gd name="T1" fmla="*/ 0 h 3"/>
              <a:gd name="T2" fmla="*/ 6 w 6"/>
              <a:gd name="T3" fmla="*/ 0 h 3"/>
              <a:gd name="T4" fmla="*/ 4 w 6"/>
              <a:gd name="T5" fmla="*/ 2 h 3"/>
              <a:gd name="T6" fmla="*/ 1 w 6"/>
              <a:gd name="T7" fmla="*/ 2 h 3"/>
              <a:gd name="T8" fmla="*/ 2 w 6"/>
              <a:gd name="T9" fmla="*/ 0 h 3"/>
            </a:gdLst>
            <a:ahLst/>
            <a:cxnLst>
              <a:cxn ang="0">
                <a:pos x="T0" y="T1"/>
              </a:cxn>
              <a:cxn ang="0">
                <a:pos x="T2" y="T3"/>
              </a:cxn>
              <a:cxn ang="0">
                <a:pos x="T4" y="T5"/>
              </a:cxn>
              <a:cxn ang="0">
                <a:pos x="T6" y="T7"/>
              </a:cxn>
              <a:cxn ang="0">
                <a:pos x="T8" y="T9"/>
              </a:cxn>
            </a:cxnLst>
            <a:rect l="0" t="0" r="r" b="b"/>
            <a:pathLst>
              <a:path w="6" h="3">
                <a:moveTo>
                  <a:pt x="2" y="0"/>
                </a:moveTo>
                <a:cubicBezTo>
                  <a:pt x="4" y="0"/>
                  <a:pt x="5" y="0"/>
                  <a:pt x="6" y="0"/>
                </a:cubicBezTo>
                <a:cubicBezTo>
                  <a:pt x="6" y="1"/>
                  <a:pt x="6" y="2"/>
                  <a:pt x="4" y="2"/>
                </a:cubicBezTo>
                <a:cubicBezTo>
                  <a:pt x="3" y="3"/>
                  <a:pt x="1" y="2"/>
                  <a:pt x="1" y="2"/>
                </a:cubicBezTo>
                <a:cubicBezTo>
                  <a:pt x="0" y="1"/>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5" name="Freeform 329"/>
          <p:cNvSpPr/>
          <p:nvPr/>
        </p:nvSpPr>
        <p:spPr bwMode="auto">
          <a:xfrm>
            <a:off x="8863259" y="3523173"/>
            <a:ext cx="4814" cy="1658"/>
          </a:xfrm>
          <a:custGeom>
            <a:avLst/>
            <a:gdLst>
              <a:gd name="T0" fmla="*/ 1 w 3"/>
              <a:gd name="T1" fmla="*/ 1 h 1"/>
              <a:gd name="T2" fmla="*/ 3 w 3"/>
              <a:gd name="T3" fmla="*/ 0 h 1"/>
              <a:gd name="T4" fmla="*/ 2 w 3"/>
              <a:gd name="T5" fmla="*/ 1 h 1"/>
              <a:gd name="T6" fmla="*/ 1 w 3"/>
              <a:gd name="T7" fmla="*/ 1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cubicBezTo>
                  <a:pt x="1" y="0"/>
                  <a:pt x="2" y="0"/>
                  <a:pt x="3" y="0"/>
                </a:cubicBezTo>
                <a:cubicBezTo>
                  <a:pt x="3" y="0"/>
                  <a:pt x="3" y="0"/>
                  <a:pt x="2" y="1"/>
                </a:cubicBezTo>
                <a:cubicBezTo>
                  <a:pt x="2" y="1"/>
                  <a:pt x="1" y="1"/>
                  <a:pt x="1"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6" name="Oval 330"/>
          <p:cNvSpPr>
            <a:spLocks noChangeArrowheads="1"/>
          </p:cNvSpPr>
          <p:nvPr/>
        </p:nvSpPr>
        <p:spPr bwMode="auto">
          <a:xfrm>
            <a:off x="8831964" y="3484212"/>
            <a:ext cx="23270" cy="1409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7" name="Freeform 331"/>
          <p:cNvSpPr/>
          <p:nvPr/>
        </p:nvSpPr>
        <p:spPr bwMode="auto">
          <a:xfrm>
            <a:off x="8833570" y="3485869"/>
            <a:ext cx="12839" cy="4974"/>
          </a:xfrm>
          <a:custGeom>
            <a:avLst/>
            <a:gdLst>
              <a:gd name="T0" fmla="*/ 3 w 8"/>
              <a:gd name="T1" fmla="*/ 0 h 3"/>
              <a:gd name="T2" fmla="*/ 7 w 8"/>
              <a:gd name="T3" fmla="*/ 1 h 3"/>
              <a:gd name="T4" fmla="*/ 5 w 8"/>
              <a:gd name="T5" fmla="*/ 3 h 3"/>
              <a:gd name="T6" fmla="*/ 1 w 8"/>
              <a:gd name="T7" fmla="*/ 3 h 3"/>
              <a:gd name="T8" fmla="*/ 3 w 8"/>
              <a:gd name="T9" fmla="*/ 0 h 3"/>
            </a:gdLst>
            <a:ahLst/>
            <a:cxnLst>
              <a:cxn ang="0">
                <a:pos x="T0" y="T1"/>
              </a:cxn>
              <a:cxn ang="0">
                <a:pos x="T2" y="T3"/>
              </a:cxn>
              <a:cxn ang="0">
                <a:pos x="T4" y="T5"/>
              </a:cxn>
              <a:cxn ang="0">
                <a:pos x="T6" y="T7"/>
              </a:cxn>
              <a:cxn ang="0">
                <a:pos x="T8" y="T9"/>
              </a:cxn>
            </a:cxnLst>
            <a:rect l="0" t="0" r="r" b="b"/>
            <a:pathLst>
              <a:path w="8" h="3">
                <a:moveTo>
                  <a:pt x="3" y="0"/>
                </a:moveTo>
                <a:cubicBezTo>
                  <a:pt x="4" y="0"/>
                  <a:pt x="6" y="0"/>
                  <a:pt x="7" y="1"/>
                </a:cubicBezTo>
                <a:cubicBezTo>
                  <a:pt x="8" y="2"/>
                  <a:pt x="7" y="2"/>
                  <a:pt x="5" y="3"/>
                </a:cubicBezTo>
                <a:cubicBezTo>
                  <a:pt x="4" y="3"/>
                  <a:pt x="2" y="3"/>
                  <a:pt x="1" y="3"/>
                </a:cubicBezTo>
                <a:cubicBezTo>
                  <a:pt x="0" y="2"/>
                  <a:pt x="1"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8" name="Freeform 332"/>
          <p:cNvSpPr/>
          <p:nvPr/>
        </p:nvSpPr>
        <p:spPr bwMode="auto">
          <a:xfrm>
            <a:off x="8846407" y="3494160"/>
            <a:ext cx="5618" cy="2487"/>
          </a:xfrm>
          <a:custGeom>
            <a:avLst/>
            <a:gdLst>
              <a:gd name="T0" fmla="*/ 1 w 4"/>
              <a:gd name="T1" fmla="*/ 1 h 2"/>
              <a:gd name="T2" fmla="*/ 3 w 4"/>
              <a:gd name="T3" fmla="*/ 0 h 2"/>
              <a:gd name="T4" fmla="*/ 3 w 4"/>
              <a:gd name="T5" fmla="*/ 1 h 2"/>
              <a:gd name="T6" fmla="*/ 1 w 4"/>
              <a:gd name="T7" fmla="*/ 2 h 2"/>
              <a:gd name="T8" fmla="*/ 1 w 4"/>
              <a:gd name="T9" fmla="*/ 1 h 2"/>
            </a:gdLst>
            <a:ahLst/>
            <a:cxnLst>
              <a:cxn ang="0">
                <a:pos x="T0" y="T1"/>
              </a:cxn>
              <a:cxn ang="0">
                <a:pos x="T2" y="T3"/>
              </a:cxn>
              <a:cxn ang="0">
                <a:pos x="T4" y="T5"/>
              </a:cxn>
              <a:cxn ang="0">
                <a:pos x="T6" y="T7"/>
              </a:cxn>
              <a:cxn ang="0">
                <a:pos x="T8" y="T9"/>
              </a:cxn>
            </a:cxnLst>
            <a:rect l="0" t="0" r="r" b="b"/>
            <a:pathLst>
              <a:path w="4" h="2">
                <a:moveTo>
                  <a:pt x="1" y="1"/>
                </a:moveTo>
                <a:cubicBezTo>
                  <a:pt x="2" y="0"/>
                  <a:pt x="3" y="0"/>
                  <a:pt x="3" y="0"/>
                </a:cubicBezTo>
                <a:cubicBezTo>
                  <a:pt x="4" y="0"/>
                  <a:pt x="4" y="1"/>
                  <a:pt x="3" y="1"/>
                </a:cubicBezTo>
                <a:cubicBezTo>
                  <a:pt x="2" y="2"/>
                  <a:pt x="1" y="2"/>
                  <a:pt x="1" y="2"/>
                </a:cubicBezTo>
                <a:cubicBezTo>
                  <a:pt x="0" y="2"/>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59" name="Oval 333"/>
          <p:cNvSpPr>
            <a:spLocks noChangeArrowheads="1"/>
          </p:cNvSpPr>
          <p:nvPr/>
        </p:nvSpPr>
        <p:spPr bwMode="auto">
          <a:xfrm>
            <a:off x="8830359" y="3540582"/>
            <a:ext cx="18456" cy="1160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0" name="Freeform 334"/>
          <p:cNvSpPr/>
          <p:nvPr/>
        </p:nvSpPr>
        <p:spPr bwMode="auto">
          <a:xfrm>
            <a:off x="8833569" y="3542240"/>
            <a:ext cx="8024" cy="4974"/>
          </a:xfrm>
          <a:custGeom>
            <a:avLst/>
            <a:gdLst>
              <a:gd name="T0" fmla="*/ 1 w 5"/>
              <a:gd name="T1" fmla="*/ 0 h 3"/>
              <a:gd name="T2" fmla="*/ 5 w 5"/>
              <a:gd name="T3" fmla="*/ 1 h 3"/>
              <a:gd name="T4" fmla="*/ 3 w 5"/>
              <a:gd name="T5" fmla="*/ 2 h 3"/>
              <a:gd name="T6" fmla="*/ 0 w 5"/>
              <a:gd name="T7" fmla="*/ 2 h 3"/>
              <a:gd name="T8" fmla="*/ 1 w 5"/>
              <a:gd name="T9" fmla="*/ 0 h 3"/>
            </a:gdLst>
            <a:ahLst/>
            <a:cxnLst>
              <a:cxn ang="0">
                <a:pos x="T0" y="T1"/>
              </a:cxn>
              <a:cxn ang="0">
                <a:pos x="T2" y="T3"/>
              </a:cxn>
              <a:cxn ang="0">
                <a:pos x="T4" y="T5"/>
              </a:cxn>
              <a:cxn ang="0">
                <a:pos x="T6" y="T7"/>
              </a:cxn>
              <a:cxn ang="0">
                <a:pos x="T8" y="T9"/>
              </a:cxn>
            </a:cxnLst>
            <a:rect l="0" t="0" r="r" b="b"/>
            <a:pathLst>
              <a:path w="5" h="3">
                <a:moveTo>
                  <a:pt x="1" y="0"/>
                </a:moveTo>
                <a:cubicBezTo>
                  <a:pt x="3" y="0"/>
                  <a:pt x="4" y="0"/>
                  <a:pt x="5" y="1"/>
                </a:cubicBezTo>
                <a:cubicBezTo>
                  <a:pt x="5" y="1"/>
                  <a:pt x="5" y="2"/>
                  <a:pt x="3" y="2"/>
                </a:cubicBezTo>
                <a:cubicBezTo>
                  <a:pt x="2" y="3"/>
                  <a:pt x="1" y="3"/>
                  <a:pt x="0" y="2"/>
                </a:cubicBezTo>
                <a:cubicBezTo>
                  <a:pt x="0" y="1"/>
                  <a:pt x="0"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1" name="Freeform 335"/>
          <p:cNvSpPr/>
          <p:nvPr/>
        </p:nvSpPr>
        <p:spPr bwMode="auto">
          <a:xfrm>
            <a:off x="8843198" y="3548872"/>
            <a:ext cx="4814" cy="1658"/>
          </a:xfrm>
          <a:custGeom>
            <a:avLst/>
            <a:gdLst>
              <a:gd name="T0" fmla="*/ 0 w 3"/>
              <a:gd name="T1" fmla="*/ 0 h 1"/>
              <a:gd name="T2" fmla="*/ 2 w 3"/>
              <a:gd name="T3" fmla="*/ 0 h 1"/>
              <a:gd name="T4" fmla="*/ 2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1" y="0"/>
                  <a:pt x="2" y="0"/>
                  <a:pt x="2" y="0"/>
                </a:cubicBezTo>
                <a:cubicBezTo>
                  <a:pt x="3" y="0"/>
                  <a:pt x="2" y="0"/>
                  <a:pt x="2" y="1"/>
                </a:cubicBezTo>
                <a:cubicBezTo>
                  <a:pt x="1" y="1"/>
                  <a:pt x="1" y="1"/>
                  <a:pt x="0" y="1"/>
                </a:cubicBezTo>
                <a:cubicBezTo>
                  <a:pt x="0" y="1"/>
                  <a:pt x="0"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2" name="Oval 336"/>
          <p:cNvSpPr>
            <a:spLocks noChangeArrowheads="1"/>
          </p:cNvSpPr>
          <p:nvPr/>
        </p:nvSpPr>
        <p:spPr bwMode="auto">
          <a:xfrm>
            <a:off x="8853630" y="3572912"/>
            <a:ext cx="16049" cy="82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3" name="Freeform 337"/>
          <p:cNvSpPr/>
          <p:nvPr/>
        </p:nvSpPr>
        <p:spPr bwMode="auto">
          <a:xfrm>
            <a:off x="8855234" y="3572912"/>
            <a:ext cx="8024" cy="3316"/>
          </a:xfrm>
          <a:custGeom>
            <a:avLst/>
            <a:gdLst>
              <a:gd name="T0" fmla="*/ 2 w 5"/>
              <a:gd name="T1" fmla="*/ 1 h 2"/>
              <a:gd name="T2" fmla="*/ 4 w 5"/>
              <a:gd name="T3" fmla="*/ 1 h 2"/>
              <a:gd name="T4" fmla="*/ 3 w 5"/>
              <a:gd name="T5" fmla="*/ 2 h 2"/>
              <a:gd name="T6" fmla="*/ 1 w 5"/>
              <a:gd name="T7" fmla="*/ 2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0"/>
                  <a:pt x="4" y="0"/>
                  <a:pt x="4" y="1"/>
                </a:cubicBezTo>
                <a:cubicBezTo>
                  <a:pt x="5" y="1"/>
                  <a:pt x="4" y="2"/>
                  <a:pt x="3" y="2"/>
                </a:cubicBezTo>
                <a:cubicBezTo>
                  <a:pt x="2" y="2"/>
                  <a:pt x="1" y="2"/>
                  <a:pt x="1" y="2"/>
                </a:cubicBezTo>
                <a:cubicBezTo>
                  <a:pt x="0"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4" name="Freeform 338"/>
          <p:cNvSpPr/>
          <p:nvPr/>
        </p:nvSpPr>
        <p:spPr bwMode="auto">
          <a:xfrm>
            <a:off x="8864864" y="3579545"/>
            <a:ext cx="3210" cy="1658"/>
          </a:xfrm>
          <a:custGeom>
            <a:avLst/>
            <a:gdLst>
              <a:gd name="T0" fmla="*/ 0 w 2"/>
              <a:gd name="T1" fmla="*/ 0 h 1"/>
              <a:gd name="T2" fmla="*/ 1 w 2"/>
              <a:gd name="T3" fmla="*/ 0 h 1"/>
              <a:gd name="T4" fmla="*/ 1 w 2"/>
              <a:gd name="T5" fmla="*/ 0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1" y="0"/>
                </a:cubicBezTo>
                <a:cubicBezTo>
                  <a:pt x="2" y="0"/>
                  <a:pt x="2" y="0"/>
                  <a:pt x="1" y="0"/>
                </a:cubicBezTo>
                <a:cubicBezTo>
                  <a:pt x="1" y="1"/>
                  <a:pt x="0" y="1"/>
                  <a:pt x="0" y="1"/>
                </a:cubicBezTo>
                <a:cubicBezTo>
                  <a:pt x="0" y="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5" name="Oval 339"/>
          <p:cNvSpPr>
            <a:spLocks noChangeArrowheads="1"/>
          </p:cNvSpPr>
          <p:nvPr/>
        </p:nvSpPr>
        <p:spPr bwMode="auto">
          <a:xfrm>
            <a:off x="8833570" y="3618506"/>
            <a:ext cx="15247" cy="82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6" name="Freeform 340"/>
          <p:cNvSpPr/>
          <p:nvPr/>
        </p:nvSpPr>
        <p:spPr bwMode="auto">
          <a:xfrm>
            <a:off x="8835174" y="3618506"/>
            <a:ext cx="8024" cy="3316"/>
          </a:xfrm>
          <a:custGeom>
            <a:avLst/>
            <a:gdLst>
              <a:gd name="T0" fmla="*/ 2 w 5"/>
              <a:gd name="T1" fmla="*/ 0 h 2"/>
              <a:gd name="T2" fmla="*/ 4 w 5"/>
              <a:gd name="T3" fmla="*/ 1 h 2"/>
              <a:gd name="T4" fmla="*/ 3 w 5"/>
              <a:gd name="T5" fmla="*/ 2 h 2"/>
              <a:gd name="T6" fmla="*/ 0 w 5"/>
              <a:gd name="T7" fmla="*/ 2 h 2"/>
              <a:gd name="T8" fmla="*/ 2 w 5"/>
              <a:gd name="T9" fmla="*/ 0 h 2"/>
            </a:gdLst>
            <a:ahLst/>
            <a:cxnLst>
              <a:cxn ang="0">
                <a:pos x="T0" y="T1"/>
              </a:cxn>
              <a:cxn ang="0">
                <a:pos x="T2" y="T3"/>
              </a:cxn>
              <a:cxn ang="0">
                <a:pos x="T4" y="T5"/>
              </a:cxn>
              <a:cxn ang="0">
                <a:pos x="T6" y="T7"/>
              </a:cxn>
              <a:cxn ang="0">
                <a:pos x="T8" y="T9"/>
              </a:cxn>
            </a:cxnLst>
            <a:rect l="0" t="0" r="r" b="b"/>
            <a:pathLst>
              <a:path w="5" h="2">
                <a:moveTo>
                  <a:pt x="2" y="0"/>
                </a:moveTo>
                <a:cubicBezTo>
                  <a:pt x="3" y="0"/>
                  <a:pt x="4" y="0"/>
                  <a:pt x="4" y="1"/>
                </a:cubicBezTo>
                <a:cubicBezTo>
                  <a:pt x="5" y="1"/>
                  <a:pt x="4" y="2"/>
                  <a:pt x="3" y="2"/>
                </a:cubicBezTo>
                <a:cubicBezTo>
                  <a:pt x="2" y="2"/>
                  <a:pt x="1" y="2"/>
                  <a:pt x="0" y="2"/>
                </a:cubicBezTo>
                <a:cubicBezTo>
                  <a:pt x="0" y="1"/>
                  <a:pt x="1"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7" name="Freeform 341"/>
          <p:cNvSpPr/>
          <p:nvPr/>
        </p:nvSpPr>
        <p:spPr bwMode="auto">
          <a:xfrm>
            <a:off x="8843198" y="3625138"/>
            <a:ext cx="4814" cy="1658"/>
          </a:xfrm>
          <a:custGeom>
            <a:avLst/>
            <a:gdLst>
              <a:gd name="T0" fmla="*/ 1 w 3"/>
              <a:gd name="T1" fmla="*/ 0 h 1"/>
              <a:gd name="T2" fmla="*/ 2 w 3"/>
              <a:gd name="T3" fmla="*/ 0 h 1"/>
              <a:gd name="T4" fmla="*/ 2 w 3"/>
              <a:gd name="T5" fmla="*/ 0 h 1"/>
              <a:gd name="T6" fmla="*/ 1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2" y="0"/>
                  <a:pt x="2" y="0"/>
                </a:cubicBezTo>
                <a:cubicBezTo>
                  <a:pt x="3" y="0"/>
                  <a:pt x="3" y="0"/>
                  <a:pt x="2" y="0"/>
                </a:cubicBezTo>
                <a:cubicBezTo>
                  <a:pt x="2" y="0"/>
                  <a:pt x="1" y="1"/>
                  <a:pt x="1" y="1"/>
                </a:cubicBezTo>
                <a:cubicBezTo>
                  <a:pt x="0"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8" name="Freeform 342"/>
          <p:cNvSpPr/>
          <p:nvPr/>
        </p:nvSpPr>
        <p:spPr bwMode="auto">
          <a:xfrm>
            <a:off x="8803879" y="3484212"/>
            <a:ext cx="21665" cy="251183"/>
          </a:xfrm>
          <a:custGeom>
            <a:avLst/>
            <a:gdLst>
              <a:gd name="T0" fmla="*/ 0 w 14"/>
              <a:gd name="T1" fmla="*/ 0 h 155"/>
              <a:gd name="T2" fmla="*/ 0 w 14"/>
              <a:gd name="T3" fmla="*/ 151 h 155"/>
              <a:gd name="T4" fmla="*/ 7 w 14"/>
              <a:gd name="T5" fmla="*/ 155 h 155"/>
              <a:gd name="T6" fmla="*/ 14 w 14"/>
              <a:gd name="T7" fmla="*/ 151 h 155"/>
              <a:gd name="T8" fmla="*/ 14 w 14"/>
              <a:gd name="T9" fmla="*/ 0 h 155"/>
              <a:gd name="T10" fmla="*/ 0 w 14"/>
              <a:gd name="T11" fmla="*/ 0 h 155"/>
            </a:gdLst>
            <a:ahLst/>
            <a:cxnLst>
              <a:cxn ang="0">
                <a:pos x="T0" y="T1"/>
              </a:cxn>
              <a:cxn ang="0">
                <a:pos x="T2" y="T3"/>
              </a:cxn>
              <a:cxn ang="0">
                <a:pos x="T4" y="T5"/>
              </a:cxn>
              <a:cxn ang="0">
                <a:pos x="T6" y="T7"/>
              </a:cxn>
              <a:cxn ang="0">
                <a:pos x="T8" y="T9"/>
              </a:cxn>
              <a:cxn ang="0">
                <a:pos x="T10" y="T11"/>
              </a:cxn>
            </a:cxnLst>
            <a:rect l="0" t="0" r="r" b="b"/>
            <a:pathLst>
              <a:path w="14" h="155">
                <a:moveTo>
                  <a:pt x="0" y="0"/>
                </a:moveTo>
                <a:cubicBezTo>
                  <a:pt x="0" y="151"/>
                  <a:pt x="0" y="151"/>
                  <a:pt x="0" y="151"/>
                </a:cubicBezTo>
                <a:cubicBezTo>
                  <a:pt x="0" y="153"/>
                  <a:pt x="3" y="155"/>
                  <a:pt x="7" y="155"/>
                </a:cubicBezTo>
                <a:cubicBezTo>
                  <a:pt x="11" y="155"/>
                  <a:pt x="14" y="153"/>
                  <a:pt x="14" y="151"/>
                </a:cubicBezTo>
                <a:cubicBezTo>
                  <a:pt x="14" y="0"/>
                  <a:pt x="14" y="0"/>
                  <a:pt x="1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69" name="Freeform 343"/>
          <p:cNvSpPr>
            <a:spLocks noEditPoints="1"/>
          </p:cNvSpPr>
          <p:nvPr/>
        </p:nvSpPr>
        <p:spPr bwMode="auto">
          <a:xfrm>
            <a:off x="8774190" y="3406286"/>
            <a:ext cx="129995" cy="376358"/>
          </a:xfrm>
          <a:custGeom>
            <a:avLst/>
            <a:gdLst>
              <a:gd name="T0" fmla="*/ 42 w 83"/>
              <a:gd name="T1" fmla="*/ 232 h 232"/>
              <a:gd name="T2" fmla="*/ 8 w 83"/>
              <a:gd name="T3" fmla="*/ 213 h 232"/>
              <a:gd name="T4" fmla="*/ 8 w 83"/>
              <a:gd name="T5" fmla="*/ 15 h 232"/>
              <a:gd name="T6" fmla="*/ 0 w 83"/>
              <a:gd name="T7" fmla="*/ 8 h 232"/>
              <a:gd name="T8" fmla="*/ 14 w 83"/>
              <a:gd name="T9" fmla="*/ 0 h 232"/>
              <a:gd name="T10" fmla="*/ 69 w 83"/>
              <a:gd name="T11" fmla="*/ 0 h 232"/>
              <a:gd name="T12" fmla="*/ 83 w 83"/>
              <a:gd name="T13" fmla="*/ 8 h 232"/>
              <a:gd name="T14" fmla="*/ 75 w 83"/>
              <a:gd name="T15" fmla="*/ 15 h 232"/>
              <a:gd name="T16" fmla="*/ 75 w 83"/>
              <a:gd name="T17" fmla="*/ 213 h 232"/>
              <a:gd name="T18" fmla="*/ 42 w 83"/>
              <a:gd name="T19" fmla="*/ 232 h 232"/>
              <a:gd name="T20" fmla="*/ 14 w 83"/>
              <a:gd name="T21" fmla="*/ 3 h 232"/>
              <a:gd name="T22" fmla="*/ 6 w 83"/>
              <a:gd name="T23" fmla="*/ 8 h 232"/>
              <a:gd name="T24" fmla="*/ 12 w 83"/>
              <a:gd name="T25" fmla="*/ 12 h 232"/>
              <a:gd name="T26" fmla="*/ 60 w 83"/>
              <a:gd name="T27" fmla="*/ 12 h 232"/>
              <a:gd name="T28" fmla="*/ 14 w 83"/>
              <a:gd name="T29" fmla="*/ 16 h 232"/>
              <a:gd name="T30" fmla="*/ 14 w 83"/>
              <a:gd name="T31" fmla="*/ 213 h 232"/>
              <a:gd name="T32" fmla="*/ 42 w 83"/>
              <a:gd name="T33" fmla="*/ 228 h 232"/>
              <a:gd name="T34" fmla="*/ 69 w 83"/>
              <a:gd name="T35" fmla="*/ 213 h 232"/>
              <a:gd name="T36" fmla="*/ 69 w 83"/>
              <a:gd name="T37" fmla="*/ 12 h 232"/>
              <a:gd name="T38" fmla="*/ 71 w 83"/>
              <a:gd name="T39" fmla="*/ 12 h 232"/>
              <a:gd name="T40" fmla="*/ 77 w 83"/>
              <a:gd name="T41" fmla="*/ 8 h 232"/>
              <a:gd name="T42" fmla="*/ 69 w 83"/>
              <a:gd name="T43" fmla="*/ 3 h 232"/>
              <a:gd name="T44" fmla="*/ 14 w 83"/>
              <a:gd name="T45"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232">
                <a:moveTo>
                  <a:pt x="42" y="232"/>
                </a:moveTo>
                <a:cubicBezTo>
                  <a:pt x="23" y="232"/>
                  <a:pt x="8" y="223"/>
                  <a:pt x="8" y="213"/>
                </a:cubicBezTo>
                <a:cubicBezTo>
                  <a:pt x="8" y="15"/>
                  <a:pt x="8" y="15"/>
                  <a:pt x="8" y="15"/>
                </a:cubicBezTo>
                <a:cubicBezTo>
                  <a:pt x="4" y="14"/>
                  <a:pt x="0" y="11"/>
                  <a:pt x="0" y="8"/>
                </a:cubicBezTo>
                <a:cubicBezTo>
                  <a:pt x="0" y="3"/>
                  <a:pt x="7" y="0"/>
                  <a:pt x="14" y="0"/>
                </a:cubicBezTo>
                <a:cubicBezTo>
                  <a:pt x="69" y="0"/>
                  <a:pt x="69" y="0"/>
                  <a:pt x="69" y="0"/>
                </a:cubicBezTo>
                <a:cubicBezTo>
                  <a:pt x="77" y="0"/>
                  <a:pt x="83" y="3"/>
                  <a:pt x="83" y="8"/>
                </a:cubicBezTo>
                <a:cubicBezTo>
                  <a:pt x="83" y="11"/>
                  <a:pt x="80" y="14"/>
                  <a:pt x="75" y="15"/>
                </a:cubicBezTo>
                <a:cubicBezTo>
                  <a:pt x="75" y="213"/>
                  <a:pt x="75" y="213"/>
                  <a:pt x="75" y="213"/>
                </a:cubicBezTo>
                <a:cubicBezTo>
                  <a:pt x="75" y="223"/>
                  <a:pt x="60" y="232"/>
                  <a:pt x="42" y="232"/>
                </a:cubicBezTo>
                <a:close/>
                <a:moveTo>
                  <a:pt x="14" y="3"/>
                </a:moveTo>
                <a:cubicBezTo>
                  <a:pt x="10" y="3"/>
                  <a:pt x="6" y="5"/>
                  <a:pt x="6" y="8"/>
                </a:cubicBezTo>
                <a:cubicBezTo>
                  <a:pt x="6" y="10"/>
                  <a:pt x="9" y="11"/>
                  <a:pt x="12" y="12"/>
                </a:cubicBezTo>
                <a:cubicBezTo>
                  <a:pt x="60" y="12"/>
                  <a:pt x="60" y="12"/>
                  <a:pt x="60" y="12"/>
                </a:cubicBezTo>
                <a:cubicBezTo>
                  <a:pt x="14" y="16"/>
                  <a:pt x="14" y="16"/>
                  <a:pt x="14" y="16"/>
                </a:cubicBezTo>
                <a:cubicBezTo>
                  <a:pt x="14" y="213"/>
                  <a:pt x="14" y="213"/>
                  <a:pt x="14" y="213"/>
                </a:cubicBezTo>
                <a:cubicBezTo>
                  <a:pt x="14" y="221"/>
                  <a:pt x="27" y="228"/>
                  <a:pt x="42" y="228"/>
                </a:cubicBezTo>
                <a:cubicBezTo>
                  <a:pt x="57" y="228"/>
                  <a:pt x="69" y="221"/>
                  <a:pt x="69" y="213"/>
                </a:cubicBezTo>
                <a:cubicBezTo>
                  <a:pt x="69" y="12"/>
                  <a:pt x="69" y="12"/>
                  <a:pt x="69" y="12"/>
                </a:cubicBezTo>
                <a:cubicBezTo>
                  <a:pt x="71" y="12"/>
                  <a:pt x="71" y="12"/>
                  <a:pt x="71" y="12"/>
                </a:cubicBezTo>
                <a:cubicBezTo>
                  <a:pt x="74" y="11"/>
                  <a:pt x="77" y="10"/>
                  <a:pt x="77" y="8"/>
                </a:cubicBezTo>
                <a:cubicBezTo>
                  <a:pt x="77" y="5"/>
                  <a:pt x="73" y="3"/>
                  <a:pt x="69" y="3"/>
                </a:cubicBezTo>
                <a:cubicBezTo>
                  <a:pt x="14" y="3"/>
                  <a:pt x="14" y="3"/>
                  <a:pt x="14" y="3"/>
                </a:cubicBezTo>
                <a:close/>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70" name="Freeform 344"/>
          <p:cNvSpPr/>
          <p:nvPr/>
        </p:nvSpPr>
        <p:spPr bwMode="auto">
          <a:xfrm>
            <a:off x="8784620" y="3411260"/>
            <a:ext cx="67404" cy="9948"/>
          </a:xfrm>
          <a:custGeom>
            <a:avLst/>
            <a:gdLst>
              <a:gd name="T0" fmla="*/ 0 w 43"/>
              <a:gd name="T1" fmla="*/ 4 h 6"/>
              <a:gd name="T2" fmla="*/ 0 w 43"/>
              <a:gd name="T3" fmla="*/ 4 h 6"/>
              <a:gd name="T4" fmla="*/ 8 w 43"/>
              <a:gd name="T5" fmla="*/ 0 h 6"/>
              <a:gd name="T6" fmla="*/ 39 w 43"/>
              <a:gd name="T7" fmla="*/ 0 h 6"/>
              <a:gd name="T8" fmla="*/ 0 w 43"/>
              <a:gd name="T9" fmla="*/ 4 h 6"/>
            </a:gdLst>
            <a:ahLst/>
            <a:cxnLst>
              <a:cxn ang="0">
                <a:pos x="T0" y="T1"/>
              </a:cxn>
              <a:cxn ang="0">
                <a:pos x="T2" y="T3"/>
              </a:cxn>
              <a:cxn ang="0">
                <a:pos x="T4" y="T5"/>
              </a:cxn>
              <a:cxn ang="0">
                <a:pos x="T6" y="T7"/>
              </a:cxn>
              <a:cxn ang="0">
                <a:pos x="T8" y="T9"/>
              </a:cxn>
            </a:cxnLst>
            <a:rect l="0" t="0" r="r" b="b"/>
            <a:pathLst>
              <a:path w="43" h="6">
                <a:moveTo>
                  <a:pt x="0" y="4"/>
                </a:moveTo>
                <a:cubicBezTo>
                  <a:pt x="0" y="4"/>
                  <a:pt x="0" y="4"/>
                  <a:pt x="0" y="4"/>
                </a:cubicBezTo>
                <a:cubicBezTo>
                  <a:pt x="0" y="2"/>
                  <a:pt x="4" y="0"/>
                  <a:pt x="8" y="0"/>
                </a:cubicBezTo>
                <a:cubicBezTo>
                  <a:pt x="39" y="0"/>
                  <a:pt x="39" y="0"/>
                  <a:pt x="39" y="0"/>
                </a:cubicBezTo>
                <a:cubicBezTo>
                  <a:pt x="43" y="0"/>
                  <a:pt x="0" y="6"/>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1" name="Picture 34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912514" y="5131137"/>
            <a:ext cx="372329" cy="35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Freeform 346"/>
          <p:cNvSpPr/>
          <p:nvPr/>
        </p:nvSpPr>
        <p:spPr bwMode="auto">
          <a:xfrm>
            <a:off x="7945414" y="5242221"/>
            <a:ext cx="301715" cy="120203"/>
          </a:xfrm>
          <a:custGeom>
            <a:avLst/>
            <a:gdLst>
              <a:gd name="T0" fmla="*/ 0 w 192"/>
              <a:gd name="T1" fmla="*/ 43 h 74"/>
              <a:gd name="T2" fmla="*/ 21 w 192"/>
              <a:gd name="T3" fmla="*/ 43 h 74"/>
              <a:gd name="T4" fmla="*/ 35 w 192"/>
              <a:gd name="T5" fmla="*/ 18 h 74"/>
              <a:gd name="T6" fmla="*/ 35 w 192"/>
              <a:gd name="T7" fmla="*/ 65 h 74"/>
              <a:gd name="T8" fmla="*/ 42 w 192"/>
              <a:gd name="T9" fmla="*/ 50 h 74"/>
              <a:gd name="T10" fmla="*/ 46 w 192"/>
              <a:gd name="T11" fmla="*/ 74 h 74"/>
              <a:gd name="T12" fmla="*/ 62 w 192"/>
              <a:gd name="T13" fmla="*/ 14 h 74"/>
              <a:gd name="T14" fmla="*/ 65 w 192"/>
              <a:gd name="T15" fmla="*/ 38 h 74"/>
              <a:gd name="T16" fmla="*/ 73 w 192"/>
              <a:gd name="T17" fmla="*/ 32 h 74"/>
              <a:gd name="T18" fmla="*/ 76 w 192"/>
              <a:gd name="T19" fmla="*/ 45 h 74"/>
              <a:gd name="T20" fmla="*/ 84 w 192"/>
              <a:gd name="T21" fmla="*/ 34 h 74"/>
              <a:gd name="T22" fmla="*/ 88 w 192"/>
              <a:gd name="T23" fmla="*/ 43 h 74"/>
              <a:gd name="T24" fmla="*/ 96 w 192"/>
              <a:gd name="T25" fmla="*/ 63 h 74"/>
              <a:gd name="T26" fmla="*/ 107 w 192"/>
              <a:gd name="T27" fmla="*/ 29 h 74"/>
              <a:gd name="T28" fmla="*/ 119 w 192"/>
              <a:gd name="T29" fmla="*/ 56 h 74"/>
              <a:gd name="T30" fmla="*/ 132 w 192"/>
              <a:gd name="T31" fmla="*/ 0 h 74"/>
              <a:gd name="T32" fmla="*/ 132 w 192"/>
              <a:gd name="T33" fmla="*/ 58 h 74"/>
              <a:gd name="T34" fmla="*/ 133 w 192"/>
              <a:gd name="T35" fmla="*/ 70 h 74"/>
              <a:gd name="T36" fmla="*/ 147 w 192"/>
              <a:gd name="T37" fmla="*/ 40 h 74"/>
              <a:gd name="T38" fmla="*/ 151 w 192"/>
              <a:gd name="T39" fmla="*/ 46 h 74"/>
              <a:gd name="T40" fmla="*/ 159 w 192"/>
              <a:gd name="T41" fmla="*/ 40 h 74"/>
              <a:gd name="T42" fmla="*/ 192 w 19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74">
                <a:moveTo>
                  <a:pt x="0" y="43"/>
                </a:moveTo>
                <a:cubicBezTo>
                  <a:pt x="21" y="43"/>
                  <a:pt x="21" y="43"/>
                  <a:pt x="21" y="43"/>
                </a:cubicBezTo>
                <a:cubicBezTo>
                  <a:pt x="35" y="18"/>
                  <a:pt x="35" y="18"/>
                  <a:pt x="35" y="18"/>
                </a:cubicBezTo>
                <a:cubicBezTo>
                  <a:pt x="35" y="65"/>
                  <a:pt x="35" y="65"/>
                  <a:pt x="35" y="65"/>
                </a:cubicBezTo>
                <a:cubicBezTo>
                  <a:pt x="42" y="50"/>
                  <a:pt x="42" y="50"/>
                  <a:pt x="42" y="50"/>
                </a:cubicBezTo>
                <a:cubicBezTo>
                  <a:pt x="46" y="74"/>
                  <a:pt x="46" y="74"/>
                  <a:pt x="46" y="74"/>
                </a:cubicBezTo>
                <a:cubicBezTo>
                  <a:pt x="62" y="14"/>
                  <a:pt x="62" y="14"/>
                  <a:pt x="62" y="14"/>
                </a:cubicBezTo>
                <a:cubicBezTo>
                  <a:pt x="65" y="38"/>
                  <a:pt x="65" y="38"/>
                  <a:pt x="65" y="38"/>
                </a:cubicBezTo>
                <a:cubicBezTo>
                  <a:pt x="73" y="32"/>
                  <a:pt x="73" y="32"/>
                  <a:pt x="73" y="32"/>
                </a:cubicBezTo>
                <a:cubicBezTo>
                  <a:pt x="73" y="32"/>
                  <a:pt x="76" y="43"/>
                  <a:pt x="76" y="45"/>
                </a:cubicBezTo>
                <a:cubicBezTo>
                  <a:pt x="77" y="46"/>
                  <a:pt x="84" y="34"/>
                  <a:pt x="84" y="34"/>
                </a:cubicBezTo>
                <a:cubicBezTo>
                  <a:pt x="88" y="43"/>
                  <a:pt x="88" y="43"/>
                  <a:pt x="88" y="43"/>
                </a:cubicBezTo>
                <a:cubicBezTo>
                  <a:pt x="96" y="63"/>
                  <a:pt x="96" y="63"/>
                  <a:pt x="96" y="63"/>
                </a:cubicBezTo>
                <a:cubicBezTo>
                  <a:pt x="107" y="29"/>
                  <a:pt x="107" y="29"/>
                  <a:pt x="107" y="29"/>
                </a:cubicBezTo>
                <a:cubicBezTo>
                  <a:pt x="119" y="56"/>
                  <a:pt x="119" y="56"/>
                  <a:pt x="119" y="56"/>
                </a:cubicBezTo>
                <a:cubicBezTo>
                  <a:pt x="132" y="0"/>
                  <a:pt x="132" y="0"/>
                  <a:pt x="132" y="0"/>
                </a:cubicBezTo>
                <a:cubicBezTo>
                  <a:pt x="132" y="58"/>
                  <a:pt x="132" y="58"/>
                  <a:pt x="132" y="58"/>
                </a:cubicBezTo>
                <a:cubicBezTo>
                  <a:pt x="133" y="70"/>
                  <a:pt x="133" y="70"/>
                  <a:pt x="133" y="70"/>
                </a:cubicBezTo>
                <a:cubicBezTo>
                  <a:pt x="147" y="40"/>
                  <a:pt x="147" y="40"/>
                  <a:pt x="147" y="40"/>
                </a:cubicBezTo>
                <a:cubicBezTo>
                  <a:pt x="147" y="40"/>
                  <a:pt x="151" y="45"/>
                  <a:pt x="151" y="46"/>
                </a:cubicBezTo>
                <a:cubicBezTo>
                  <a:pt x="151" y="47"/>
                  <a:pt x="159" y="40"/>
                  <a:pt x="159" y="40"/>
                </a:cubicBezTo>
                <a:cubicBezTo>
                  <a:pt x="192" y="40"/>
                  <a:pt x="192" y="40"/>
                  <a:pt x="192" y="40"/>
                </a:cubicBezTo>
              </a:path>
            </a:pathLst>
          </a:custGeom>
          <a:noFill/>
          <a:ln w="9525" cap="flat">
            <a:solidFill>
              <a:srgbClr val="F7E8E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pic>
        <p:nvPicPr>
          <p:cNvPr id="373" name="Picture 34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27677" y="5136110"/>
            <a:ext cx="103514"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 name="Freeform 348"/>
          <p:cNvSpPr/>
          <p:nvPr/>
        </p:nvSpPr>
        <p:spPr bwMode="auto">
          <a:xfrm>
            <a:off x="7348540" y="5157663"/>
            <a:ext cx="62590" cy="9948"/>
          </a:xfrm>
          <a:custGeom>
            <a:avLst/>
            <a:gdLst>
              <a:gd name="T0" fmla="*/ 35 w 40"/>
              <a:gd name="T1" fmla="*/ 0 h 6"/>
              <a:gd name="T2" fmla="*/ 6 w 40"/>
              <a:gd name="T3" fmla="*/ 0 h 6"/>
              <a:gd name="T4" fmla="*/ 0 w 40"/>
              <a:gd name="T5" fmla="*/ 5 h 6"/>
              <a:gd name="T6" fmla="*/ 0 w 40"/>
              <a:gd name="T7" fmla="*/ 6 h 6"/>
              <a:gd name="T8" fmla="*/ 6 w 40"/>
              <a:gd name="T9" fmla="*/ 1 h 6"/>
              <a:gd name="T10" fmla="*/ 35 w 40"/>
              <a:gd name="T11" fmla="*/ 1 h 6"/>
              <a:gd name="T12" fmla="*/ 40 w 40"/>
              <a:gd name="T13" fmla="*/ 6 h 6"/>
              <a:gd name="T14" fmla="*/ 40 w 40"/>
              <a:gd name="T15" fmla="*/ 5 h 6"/>
              <a:gd name="T16" fmla="*/ 35 w 40"/>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
                <a:moveTo>
                  <a:pt x="35" y="0"/>
                </a:moveTo>
                <a:cubicBezTo>
                  <a:pt x="6" y="0"/>
                  <a:pt x="6" y="0"/>
                  <a:pt x="6" y="0"/>
                </a:cubicBezTo>
                <a:cubicBezTo>
                  <a:pt x="3" y="0"/>
                  <a:pt x="0" y="2"/>
                  <a:pt x="0" y="5"/>
                </a:cubicBezTo>
                <a:cubicBezTo>
                  <a:pt x="0" y="6"/>
                  <a:pt x="0" y="6"/>
                  <a:pt x="0" y="6"/>
                </a:cubicBezTo>
                <a:cubicBezTo>
                  <a:pt x="0" y="3"/>
                  <a:pt x="3" y="1"/>
                  <a:pt x="6" y="1"/>
                </a:cubicBezTo>
                <a:cubicBezTo>
                  <a:pt x="35" y="1"/>
                  <a:pt x="35" y="1"/>
                  <a:pt x="35" y="1"/>
                </a:cubicBezTo>
                <a:cubicBezTo>
                  <a:pt x="38" y="1"/>
                  <a:pt x="40" y="3"/>
                  <a:pt x="40" y="6"/>
                </a:cubicBezTo>
                <a:cubicBezTo>
                  <a:pt x="40" y="5"/>
                  <a:pt x="40" y="5"/>
                  <a:pt x="40" y="5"/>
                </a:cubicBezTo>
                <a:cubicBezTo>
                  <a:pt x="40" y="2"/>
                  <a:pt x="38" y="0"/>
                  <a:pt x="3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5" name="Picture 34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29283" y="5136111"/>
            <a:ext cx="98699"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6" name="Picture 35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34595" y="5165124"/>
            <a:ext cx="75429" cy="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 name="Freeform 351"/>
          <p:cNvSpPr/>
          <p:nvPr/>
        </p:nvSpPr>
        <p:spPr bwMode="auto">
          <a:xfrm>
            <a:off x="7251446" y="5180875"/>
            <a:ext cx="43331" cy="5804"/>
          </a:xfrm>
          <a:custGeom>
            <a:avLst/>
            <a:gdLst>
              <a:gd name="T0" fmla="*/ 25 w 28"/>
              <a:gd name="T1" fmla="*/ 0 h 4"/>
              <a:gd name="T2" fmla="*/ 4 w 28"/>
              <a:gd name="T3" fmla="*/ 0 h 4"/>
              <a:gd name="T4" fmla="*/ 0 w 28"/>
              <a:gd name="T5" fmla="*/ 3 h 4"/>
              <a:gd name="T6" fmla="*/ 0 w 28"/>
              <a:gd name="T7" fmla="*/ 4 h 4"/>
              <a:gd name="T8" fmla="*/ 4 w 28"/>
              <a:gd name="T9" fmla="*/ 1 h 4"/>
              <a:gd name="T10" fmla="*/ 25 w 28"/>
              <a:gd name="T11" fmla="*/ 1 h 4"/>
              <a:gd name="T12" fmla="*/ 28 w 28"/>
              <a:gd name="T13" fmla="*/ 4 h 4"/>
              <a:gd name="T14" fmla="*/ 28 w 28"/>
              <a:gd name="T15" fmla="*/ 3 h 4"/>
              <a:gd name="T16" fmla="*/ 25 w 2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5" y="0"/>
                </a:moveTo>
                <a:cubicBezTo>
                  <a:pt x="4" y="0"/>
                  <a:pt x="4" y="0"/>
                  <a:pt x="4" y="0"/>
                </a:cubicBezTo>
                <a:cubicBezTo>
                  <a:pt x="2" y="0"/>
                  <a:pt x="0" y="1"/>
                  <a:pt x="0" y="3"/>
                </a:cubicBezTo>
                <a:cubicBezTo>
                  <a:pt x="0" y="4"/>
                  <a:pt x="0" y="4"/>
                  <a:pt x="0" y="4"/>
                </a:cubicBezTo>
                <a:cubicBezTo>
                  <a:pt x="0" y="2"/>
                  <a:pt x="2" y="1"/>
                  <a:pt x="4" y="1"/>
                </a:cubicBezTo>
                <a:cubicBezTo>
                  <a:pt x="25" y="1"/>
                  <a:pt x="25" y="1"/>
                  <a:pt x="25" y="1"/>
                </a:cubicBezTo>
                <a:cubicBezTo>
                  <a:pt x="27" y="1"/>
                  <a:pt x="28" y="2"/>
                  <a:pt x="28" y="4"/>
                </a:cubicBezTo>
                <a:cubicBezTo>
                  <a:pt x="28" y="3"/>
                  <a:pt x="28" y="3"/>
                  <a:pt x="28" y="3"/>
                </a:cubicBezTo>
                <a:cubicBezTo>
                  <a:pt x="28" y="1"/>
                  <a:pt x="27"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78" name="Picture 352"/>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36199" y="5164296"/>
            <a:ext cx="74627"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35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447240" y="5165124"/>
            <a:ext cx="75429" cy="7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 name="Freeform 354"/>
          <p:cNvSpPr/>
          <p:nvPr/>
        </p:nvSpPr>
        <p:spPr bwMode="auto">
          <a:xfrm>
            <a:off x="7464894" y="5180875"/>
            <a:ext cx="43331" cy="5804"/>
          </a:xfrm>
          <a:custGeom>
            <a:avLst/>
            <a:gdLst>
              <a:gd name="T0" fmla="*/ 24 w 28"/>
              <a:gd name="T1" fmla="*/ 0 h 4"/>
              <a:gd name="T2" fmla="*/ 3 w 28"/>
              <a:gd name="T3" fmla="*/ 0 h 4"/>
              <a:gd name="T4" fmla="*/ 0 w 28"/>
              <a:gd name="T5" fmla="*/ 3 h 4"/>
              <a:gd name="T6" fmla="*/ 0 w 28"/>
              <a:gd name="T7" fmla="*/ 4 h 4"/>
              <a:gd name="T8" fmla="*/ 3 w 28"/>
              <a:gd name="T9" fmla="*/ 1 h 4"/>
              <a:gd name="T10" fmla="*/ 24 w 28"/>
              <a:gd name="T11" fmla="*/ 1 h 4"/>
              <a:gd name="T12" fmla="*/ 28 w 28"/>
              <a:gd name="T13" fmla="*/ 4 h 4"/>
              <a:gd name="T14" fmla="*/ 28 w 28"/>
              <a:gd name="T15" fmla="*/ 3 h 4"/>
              <a:gd name="T16" fmla="*/ 24 w 2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
                <a:moveTo>
                  <a:pt x="24" y="0"/>
                </a:moveTo>
                <a:cubicBezTo>
                  <a:pt x="3" y="0"/>
                  <a:pt x="3" y="0"/>
                  <a:pt x="3" y="0"/>
                </a:cubicBezTo>
                <a:cubicBezTo>
                  <a:pt x="1" y="0"/>
                  <a:pt x="0" y="1"/>
                  <a:pt x="0" y="3"/>
                </a:cubicBezTo>
                <a:cubicBezTo>
                  <a:pt x="0" y="4"/>
                  <a:pt x="0" y="4"/>
                  <a:pt x="0" y="4"/>
                </a:cubicBezTo>
                <a:cubicBezTo>
                  <a:pt x="0" y="2"/>
                  <a:pt x="1" y="1"/>
                  <a:pt x="3" y="1"/>
                </a:cubicBezTo>
                <a:cubicBezTo>
                  <a:pt x="24" y="1"/>
                  <a:pt x="24" y="1"/>
                  <a:pt x="24" y="1"/>
                </a:cubicBezTo>
                <a:cubicBezTo>
                  <a:pt x="26" y="1"/>
                  <a:pt x="28" y="2"/>
                  <a:pt x="28" y="4"/>
                </a:cubicBezTo>
                <a:cubicBezTo>
                  <a:pt x="28" y="3"/>
                  <a:pt x="28" y="3"/>
                  <a:pt x="28" y="3"/>
                </a:cubicBezTo>
                <a:cubicBezTo>
                  <a:pt x="28" y="1"/>
                  <a:pt x="26" y="0"/>
                  <a:pt x="2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81" name="Picture 355"/>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48042" y="5164296"/>
            <a:ext cx="75429"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 name="Picture 356"/>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3301" y="5171757"/>
            <a:ext cx="353071" cy="26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 name="Picture 357"/>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12929" y="5180876"/>
            <a:ext cx="334615" cy="24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4" name="Picture 358"/>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241817" y="5209888"/>
            <a:ext cx="277642" cy="18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 name="Picture 359"/>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245829" y="5215692"/>
            <a:ext cx="268013" cy="17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 name="Picture 360"/>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7203300" y="5172585"/>
            <a:ext cx="310542" cy="20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361"/>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212928" y="5180876"/>
            <a:ext cx="296900" cy="19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Picture 36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241817" y="5210718"/>
            <a:ext cx="253570" cy="16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Picture 363"/>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245829" y="5214863"/>
            <a:ext cx="244743" cy="1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 name="Freeform 364"/>
          <p:cNvSpPr/>
          <p:nvPr/>
        </p:nvSpPr>
        <p:spPr bwMode="auto">
          <a:xfrm>
            <a:off x="7314036" y="5235588"/>
            <a:ext cx="138019" cy="140927"/>
          </a:xfrm>
          <a:custGeom>
            <a:avLst/>
            <a:gdLst>
              <a:gd name="T0" fmla="*/ 56 w 88"/>
              <a:gd name="T1" fmla="*/ 0 h 87"/>
              <a:gd name="T2" fmla="*/ 31 w 88"/>
              <a:gd name="T3" fmla="*/ 0 h 87"/>
              <a:gd name="T4" fmla="*/ 31 w 88"/>
              <a:gd name="T5" fmla="*/ 21 h 87"/>
              <a:gd name="T6" fmla="*/ 13 w 88"/>
              <a:gd name="T7" fmla="*/ 10 h 87"/>
              <a:gd name="T8" fmla="*/ 0 w 88"/>
              <a:gd name="T9" fmla="*/ 33 h 87"/>
              <a:gd name="T10" fmla="*/ 19 w 88"/>
              <a:gd name="T11" fmla="*/ 43 h 87"/>
              <a:gd name="T12" fmla="*/ 0 w 88"/>
              <a:gd name="T13" fmla="*/ 54 h 87"/>
              <a:gd name="T14" fmla="*/ 13 w 88"/>
              <a:gd name="T15" fmla="*/ 76 h 87"/>
              <a:gd name="T16" fmla="*/ 31 w 88"/>
              <a:gd name="T17" fmla="*/ 66 h 87"/>
              <a:gd name="T18" fmla="*/ 31 w 88"/>
              <a:gd name="T19" fmla="*/ 87 h 87"/>
              <a:gd name="T20" fmla="*/ 57 w 88"/>
              <a:gd name="T21" fmla="*/ 87 h 87"/>
              <a:gd name="T22" fmla="*/ 57 w 88"/>
              <a:gd name="T23" fmla="*/ 66 h 87"/>
              <a:gd name="T24" fmla="*/ 75 w 88"/>
              <a:gd name="T25" fmla="*/ 76 h 87"/>
              <a:gd name="T26" fmla="*/ 88 w 88"/>
              <a:gd name="T27" fmla="*/ 54 h 87"/>
              <a:gd name="T28" fmla="*/ 70 w 88"/>
              <a:gd name="T29" fmla="*/ 43 h 87"/>
              <a:gd name="T30" fmla="*/ 88 w 88"/>
              <a:gd name="T31" fmla="*/ 33 h 87"/>
              <a:gd name="T32" fmla="*/ 75 w 88"/>
              <a:gd name="T33" fmla="*/ 10 h 87"/>
              <a:gd name="T34" fmla="*/ 57 w 88"/>
              <a:gd name="T35" fmla="*/ 21 h 87"/>
              <a:gd name="T36" fmla="*/ 57 w 88"/>
              <a:gd name="T37" fmla="*/ 0 h 87"/>
              <a:gd name="T38" fmla="*/ 56 w 88"/>
              <a:gd name="T3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87">
                <a:moveTo>
                  <a:pt x="56" y="0"/>
                </a:moveTo>
                <a:cubicBezTo>
                  <a:pt x="31" y="0"/>
                  <a:pt x="31" y="0"/>
                  <a:pt x="31" y="0"/>
                </a:cubicBezTo>
                <a:cubicBezTo>
                  <a:pt x="31" y="0"/>
                  <a:pt x="31" y="17"/>
                  <a:pt x="31" y="21"/>
                </a:cubicBezTo>
                <a:cubicBezTo>
                  <a:pt x="28" y="19"/>
                  <a:pt x="13" y="10"/>
                  <a:pt x="13" y="10"/>
                </a:cubicBezTo>
                <a:cubicBezTo>
                  <a:pt x="0" y="33"/>
                  <a:pt x="0" y="33"/>
                  <a:pt x="0" y="33"/>
                </a:cubicBezTo>
                <a:cubicBezTo>
                  <a:pt x="0" y="33"/>
                  <a:pt x="15" y="41"/>
                  <a:pt x="19" y="43"/>
                </a:cubicBezTo>
                <a:cubicBezTo>
                  <a:pt x="15" y="45"/>
                  <a:pt x="0" y="54"/>
                  <a:pt x="0" y="54"/>
                </a:cubicBezTo>
                <a:cubicBezTo>
                  <a:pt x="13" y="76"/>
                  <a:pt x="13" y="76"/>
                  <a:pt x="13" y="76"/>
                </a:cubicBezTo>
                <a:cubicBezTo>
                  <a:pt x="13" y="76"/>
                  <a:pt x="28" y="68"/>
                  <a:pt x="31" y="66"/>
                </a:cubicBezTo>
                <a:cubicBezTo>
                  <a:pt x="31" y="70"/>
                  <a:pt x="31" y="87"/>
                  <a:pt x="31" y="87"/>
                </a:cubicBezTo>
                <a:cubicBezTo>
                  <a:pt x="57" y="87"/>
                  <a:pt x="57" y="87"/>
                  <a:pt x="57" y="87"/>
                </a:cubicBezTo>
                <a:cubicBezTo>
                  <a:pt x="57" y="87"/>
                  <a:pt x="57" y="70"/>
                  <a:pt x="57" y="66"/>
                </a:cubicBezTo>
                <a:cubicBezTo>
                  <a:pt x="61" y="68"/>
                  <a:pt x="75" y="76"/>
                  <a:pt x="75" y="76"/>
                </a:cubicBezTo>
                <a:cubicBezTo>
                  <a:pt x="88" y="54"/>
                  <a:pt x="88" y="54"/>
                  <a:pt x="88" y="54"/>
                </a:cubicBezTo>
                <a:cubicBezTo>
                  <a:pt x="88" y="54"/>
                  <a:pt x="74" y="45"/>
                  <a:pt x="70" y="43"/>
                </a:cubicBezTo>
                <a:cubicBezTo>
                  <a:pt x="74" y="41"/>
                  <a:pt x="88" y="33"/>
                  <a:pt x="88" y="33"/>
                </a:cubicBezTo>
                <a:cubicBezTo>
                  <a:pt x="75" y="10"/>
                  <a:pt x="75" y="10"/>
                  <a:pt x="75" y="10"/>
                </a:cubicBezTo>
                <a:cubicBezTo>
                  <a:pt x="75" y="10"/>
                  <a:pt x="61" y="19"/>
                  <a:pt x="57" y="21"/>
                </a:cubicBezTo>
                <a:cubicBezTo>
                  <a:pt x="57" y="17"/>
                  <a:pt x="57" y="0"/>
                  <a:pt x="57" y="0"/>
                </a:cubicBezTo>
                <a:lnTo>
                  <a:pt x="56" y="0"/>
                </a:lnTo>
                <a:close/>
              </a:path>
            </a:pathLst>
          </a:custGeom>
          <a:solidFill>
            <a:srgbClr val="F3D2B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91" name="Freeform 365"/>
          <p:cNvSpPr/>
          <p:nvPr/>
        </p:nvSpPr>
        <p:spPr bwMode="auto">
          <a:xfrm>
            <a:off x="7314035" y="5235588"/>
            <a:ext cx="131600" cy="113571"/>
          </a:xfrm>
          <a:custGeom>
            <a:avLst/>
            <a:gdLst>
              <a:gd name="T0" fmla="*/ 57 w 84"/>
              <a:gd name="T1" fmla="*/ 21 h 70"/>
              <a:gd name="T2" fmla="*/ 57 w 84"/>
              <a:gd name="T3" fmla="*/ 0 h 70"/>
              <a:gd name="T4" fmla="*/ 56 w 84"/>
              <a:gd name="T5" fmla="*/ 0 h 70"/>
              <a:gd name="T6" fmla="*/ 31 w 84"/>
              <a:gd name="T7" fmla="*/ 0 h 70"/>
              <a:gd name="T8" fmla="*/ 31 w 84"/>
              <a:gd name="T9" fmla="*/ 21 h 70"/>
              <a:gd name="T10" fmla="*/ 13 w 84"/>
              <a:gd name="T11" fmla="*/ 10 h 70"/>
              <a:gd name="T12" fmla="*/ 0 w 84"/>
              <a:gd name="T13" fmla="*/ 33 h 70"/>
              <a:gd name="T14" fmla="*/ 19 w 84"/>
              <a:gd name="T15" fmla="*/ 43 h 70"/>
              <a:gd name="T16" fmla="*/ 0 w 84"/>
              <a:gd name="T17" fmla="*/ 54 h 70"/>
              <a:gd name="T18" fmla="*/ 10 w 84"/>
              <a:gd name="T19" fmla="*/ 70 h 70"/>
              <a:gd name="T20" fmla="*/ 14 w 84"/>
              <a:gd name="T21" fmla="*/ 68 h 70"/>
              <a:gd name="T22" fmla="*/ 14 w 84"/>
              <a:gd name="T23" fmla="*/ 69 h 70"/>
              <a:gd name="T24" fmla="*/ 84 w 84"/>
              <a:gd name="T25" fmla="*/ 25 h 70"/>
              <a:gd name="T26" fmla="*/ 75 w 84"/>
              <a:gd name="T27" fmla="*/ 10 h 70"/>
              <a:gd name="T28" fmla="*/ 57 w 84"/>
              <a:gd name="T29"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0">
                <a:moveTo>
                  <a:pt x="57" y="21"/>
                </a:moveTo>
                <a:cubicBezTo>
                  <a:pt x="57" y="17"/>
                  <a:pt x="57" y="0"/>
                  <a:pt x="57" y="0"/>
                </a:cubicBezTo>
                <a:cubicBezTo>
                  <a:pt x="56" y="0"/>
                  <a:pt x="56" y="0"/>
                  <a:pt x="56" y="0"/>
                </a:cubicBezTo>
                <a:cubicBezTo>
                  <a:pt x="31" y="0"/>
                  <a:pt x="31" y="0"/>
                  <a:pt x="31" y="0"/>
                </a:cubicBezTo>
                <a:cubicBezTo>
                  <a:pt x="31" y="0"/>
                  <a:pt x="31" y="17"/>
                  <a:pt x="31" y="21"/>
                </a:cubicBezTo>
                <a:cubicBezTo>
                  <a:pt x="28" y="19"/>
                  <a:pt x="13" y="10"/>
                  <a:pt x="13" y="10"/>
                </a:cubicBezTo>
                <a:cubicBezTo>
                  <a:pt x="0" y="33"/>
                  <a:pt x="0" y="33"/>
                  <a:pt x="0" y="33"/>
                </a:cubicBezTo>
                <a:cubicBezTo>
                  <a:pt x="0" y="33"/>
                  <a:pt x="15" y="41"/>
                  <a:pt x="19" y="43"/>
                </a:cubicBezTo>
                <a:cubicBezTo>
                  <a:pt x="15" y="45"/>
                  <a:pt x="0" y="54"/>
                  <a:pt x="0" y="54"/>
                </a:cubicBezTo>
                <a:cubicBezTo>
                  <a:pt x="10" y="70"/>
                  <a:pt x="10" y="70"/>
                  <a:pt x="10" y="70"/>
                </a:cubicBezTo>
                <a:cubicBezTo>
                  <a:pt x="11" y="70"/>
                  <a:pt x="13" y="69"/>
                  <a:pt x="14" y="68"/>
                </a:cubicBezTo>
                <a:cubicBezTo>
                  <a:pt x="14" y="69"/>
                  <a:pt x="14" y="69"/>
                  <a:pt x="14" y="69"/>
                </a:cubicBezTo>
                <a:cubicBezTo>
                  <a:pt x="14" y="69"/>
                  <a:pt x="62" y="49"/>
                  <a:pt x="84" y="25"/>
                </a:cubicBezTo>
                <a:cubicBezTo>
                  <a:pt x="75" y="10"/>
                  <a:pt x="75" y="10"/>
                  <a:pt x="75" y="10"/>
                </a:cubicBezTo>
                <a:cubicBezTo>
                  <a:pt x="75" y="10"/>
                  <a:pt x="61" y="19"/>
                  <a:pt x="57" y="21"/>
                </a:cubicBezTo>
                <a:close/>
              </a:path>
            </a:pathLst>
          </a:custGeom>
          <a:solidFill>
            <a:srgbClr val="F4E6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92" name="Picture 366"/>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981810" y="4270625"/>
            <a:ext cx="259187" cy="3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67"/>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0993847" y="4283060"/>
            <a:ext cx="235113" cy="31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368"/>
          <p:cNvSpPr/>
          <p:nvPr/>
        </p:nvSpPr>
        <p:spPr bwMode="auto">
          <a:xfrm>
            <a:off x="11009092" y="4309587"/>
            <a:ext cx="200609" cy="254498"/>
          </a:xfrm>
          <a:custGeom>
            <a:avLst/>
            <a:gdLst>
              <a:gd name="T0" fmla="*/ 123 w 128"/>
              <a:gd name="T1" fmla="*/ 157 h 157"/>
              <a:gd name="T2" fmla="*/ 128 w 128"/>
              <a:gd name="T3" fmla="*/ 152 h 157"/>
              <a:gd name="T4" fmla="*/ 128 w 128"/>
              <a:gd name="T5" fmla="*/ 4 h 157"/>
              <a:gd name="T6" fmla="*/ 123 w 128"/>
              <a:gd name="T7" fmla="*/ 0 h 157"/>
              <a:gd name="T8" fmla="*/ 4 w 128"/>
              <a:gd name="T9" fmla="*/ 0 h 157"/>
              <a:gd name="T10" fmla="*/ 0 w 128"/>
              <a:gd name="T11" fmla="*/ 4 h 157"/>
              <a:gd name="T12" fmla="*/ 0 w 128"/>
              <a:gd name="T13" fmla="*/ 100 h 157"/>
              <a:gd name="T14" fmla="*/ 3 w 128"/>
              <a:gd name="T15" fmla="*/ 108 h 157"/>
              <a:gd name="T16" fmla="*/ 44 w 128"/>
              <a:gd name="T17" fmla="*/ 154 h 157"/>
              <a:gd name="T18" fmla="*/ 51 w 128"/>
              <a:gd name="T19" fmla="*/ 157 h 157"/>
              <a:gd name="T20" fmla="*/ 123 w 128"/>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157">
                <a:moveTo>
                  <a:pt x="123" y="157"/>
                </a:moveTo>
                <a:cubicBezTo>
                  <a:pt x="126" y="157"/>
                  <a:pt x="128" y="155"/>
                  <a:pt x="128" y="152"/>
                </a:cubicBezTo>
                <a:cubicBezTo>
                  <a:pt x="128" y="4"/>
                  <a:pt x="128" y="4"/>
                  <a:pt x="128" y="4"/>
                </a:cubicBezTo>
                <a:cubicBezTo>
                  <a:pt x="128" y="2"/>
                  <a:pt x="126" y="0"/>
                  <a:pt x="123" y="0"/>
                </a:cubicBezTo>
                <a:cubicBezTo>
                  <a:pt x="4" y="0"/>
                  <a:pt x="4" y="0"/>
                  <a:pt x="4" y="0"/>
                </a:cubicBezTo>
                <a:cubicBezTo>
                  <a:pt x="1" y="0"/>
                  <a:pt x="0" y="2"/>
                  <a:pt x="0" y="4"/>
                </a:cubicBezTo>
                <a:cubicBezTo>
                  <a:pt x="0" y="100"/>
                  <a:pt x="0" y="100"/>
                  <a:pt x="0" y="100"/>
                </a:cubicBezTo>
                <a:cubicBezTo>
                  <a:pt x="0" y="103"/>
                  <a:pt x="1" y="106"/>
                  <a:pt x="3" y="108"/>
                </a:cubicBezTo>
                <a:cubicBezTo>
                  <a:pt x="44" y="154"/>
                  <a:pt x="44" y="154"/>
                  <a:pt x="44" y="154"/>
                </a:cubicBezTo>
                <a:cubicBezTo>
                  <a:pt x="45" y="156"/>
                  <a:pt x="49" y="157"/>
                  <a:pt x="51" y="157"/>
                </a:cubicBezTo>
                <a:cubicBezTo>
                  <a:pt x="123" y="157"/>
                  <a:pt x="123" y="157"/>
                  <a:pt x="123" y="157"/>
                </a:cubicBezTo>
                <a:close/>
              </a:path>
            </a:pathLst>
          </a:custGeom>
          <a:solidFill>
            <a:srgbClr val="BDB3B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395" name="Picture 369"/>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1004277" y="4302955"/>
            <a:ext cx="207028" cy="26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70"/>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11024339" y="4482015"/>
            <a:ext cx="60985" cy="6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371"/>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11014711" y="4468751"/>
            <a:ext cx="80243" cy="9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Picture 372"/>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1004277" y="4302956"/>
            <a:ext cx="207028" cy="3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 name="Picture 373"/>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1031560" y="4216741"/>
            <a:ext cx="155672"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374"/>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11031560" y="4214254"/>
            <a:ext cx="155672" cy="10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375"/>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1089336" y="4233321"/>
            <a:ext cx="42529" cy="1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376"/>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1089336" y="4239952"/>
            <a:ext cx="42529" cy="1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3" name="Picture 377"/>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11089336" y="4246584"/>
            <a:ext cx="42529" cy="1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378"/>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1089336" y="4254046"/>
            <a:ext cx="42529" cy="1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379"/>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1084520" y="4387512"/>
            <a:ext cx="103514"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380"/>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1083720" y="4388342"/>
            <a:ext cx="108329"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7" name="Picture 381"/>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11027548" y="4335286"/>
            <a:ext cx="103514" cy="9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 name="Picture 382"/>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216139" y="3363180"/>
            <a:ext cx="371527" cy="3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 name="Freeform 383"/>
          <p:cNvSpPr/>
          <p:nvPr/>
        </p:nvSpPr>
        <p:spPr bwMode="auto">
          <a:xfrm>
            <a:off x="7228977" y="3370641"/>
            <a:ext cx="346652" cy="358121"/>
          </a:xfrm>
          <a:custGeom>
            <a:avLst/>
            <a:gdLst>
              <a:gd name="T0" fmla="*/ 108 w 221"/>
              <a:gd name="T1" fmla="*/ 179 h 221"/>
              <a:gd name="T2" fmla="*/ 176 w 221"/>
              <a:gd name="T3" fmla="*/ 111 h 221"/>
              <a:gd name="T4" fmla="*/ 176 w 221"/>
              <a:gd name="T5" fmla="*/ 111 h 221"/>
              <a:gd name="T6" fmla="*/ 203 w 221"/>
              <a:gd name="T7" fmla="*/ 84 h 221"/>
              <a:gd name="T8" fmla="*/ 203 w 221"/>
              <a:gd name="T9" fmla="*/ 18 h 221"/>
              <a:gd name="T10" fmla="*/ 137 w 221"/>
              <a:gd name="T11" fmla="*/ 18 h 221"/>
              <a:gd name="T12" fmla="*/ 110 w 221"/>
              <a:gd name="T13" fmla="*/ 45 h 221"/>
              <a:gd name="T14" fmla="*/ 110 w 221"/>
              <a:gd name="T15" fmla="*/ 45 h 221"/>
              <a:gd name="T16" fmla="*/ 43 w 221"/>
              <a:gd name="T17" fmla="*/ 113 h 221"/>
              <a:gd name="T18" fmla="*/ 43 w 221"/>
              <a:gd name="T19" fmla="*/ 113 h 221"/>
              <a:gd name="T20" fmla="*/ 18 w 221"/>
              <a:gd name="T21" fmla="*/ 137 h 221"/>
              <a:gd name="T22" fmla="*/ 18 w 221"/>
              <a:gd name="T23" fmla="*/ 203 h 221"/>
              <a:gd name="T24" fmla="*/ 84 w 221"/>
              <a:gd name="T25" fmla="*/ 203 h 221"/>
              <a:gd name="T26" fmla="*/ 108 w 221"/>
              <a:gd name="T27" fmla="*/ 17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1">
                <a:moveTo>
                  <a:pt x="108" y="179"/>
                </a:moveTo>
                <a:cubicBezTo>
                  <a:pt x="176" y="111"/>
                  <a:pt x="176" y="111"/>
                  <a:pt x="176" y="111"/>
                </a:cubicBezTo>
                <a:cubicBezTo>
                  <a:pt x="176" y="111"/>
                  <a:pt x="176" y="111"/>
                  <a:pt x="176" y="111"/>
                </a:cubicBezTo>
                <a:cubicBezTo>
                  <a:pt x="203" y="84"/>
                  <a:pt x="203" y="84"/>
                  <a:pt x="203" y="84"/>
                </a:cubicBezTo>
                <a:cubicBezTo>
                  <a:pt x="221" y="66"/>
                  <a:pt x="221" y="36"/>
                  <a:pt x="203" y="18"/>
                </a:cubicBezTo>
                <a:cubicBezTo>
                  <a:pt x="185" y="0"/>
                  <a:pt x="155" y="0"/>
                  <a:pt x="137" y="18"/>
                </a:cubicBezTo>
                <a:cubicBezTo>
                  <a:pt x="110" y="45"/>
                  <a:pt x="110" y="45"/>
                  <a:pt x="110" y="45"/>
                </a:cubicBezTo>
                <a:cubicBezTo>
                  <a:pt x="110" y="45"/>
                  <a:pt x="110" y="45"/>
                  <a:pt x="110" y="45"/>
                </a:cubicBezTo>
                <a:cubicBezTo>
                  <a:pt x="43" y="113"/>
                  <a:pt x="43" y="113"/>
                  <a:pt x="43" y="113"/>
                </a:cubicBezTo>
                <a:cubicBezTo>
                  <a:pt x="43" y="113"/>
                  <a:pt x="43" y="113"/>
                  <a:pt x="43" y="113"/>
                </a:cubicBezTo>
                <a:cubicBezTo>
                  <a:pt x="18" y="137"/>
                  <a:pt x="18" y="137"/>
                  <a:pt x="18" y="137"/>
                </a:cubicBezTo>
                <a:cubicBezTo>
                  <a:pt x="0" y="155"/>
                  <a:pt x="0" y="185"/>
                  <a:pt x="18" y="203"/>
                </a:cubicBezTo>
                <a:cubicBezTo>
                  <a:pt x="36" y="221"/>
                  <a:pt x="66" y="221"/>
                  <a:pt x="84" y="203"/>
                </a:cubicBezTo>
                <a:cubicBezTo>
                  <a:pt x="108" y="179"/>
                  <a:pt x="108" y="179"/>
                  <a:pt x="108" y="179"/>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0" name="Freeform 384"/>
          <p:cNvSpPr/>
          <p:nvPr/>
        </p:nvSpPr>
        <p:spPr bwMode="auto">
          <a:xfrm>
            <a:off x="7306011" y="3453539"/>
            <a:ext cx="190178" cy="193982"/>
          </a:xfrm>
          <a:custGeom>
            <a:avLst/>
            <a:gdLst>
              <a:gd name="T0" fmla="*/ 62 w 121"/>
              <a:gd name="T1" fmla="*/ 4 h 120"/>
              <a:gd name="T2" fmla="*/ 4 w 121"/>
              <a:gd name="T3" fmla="*/ 61 h 120"/>
              <a:gd name="T4" fmla="*/ 4 w 121"/>
              <a:gd name="T5" fmla="*/ 77 h 120"/>
              <a:gd name="T6" fmla="*/ 44 w 121"/>
              <a:gd name="T7" fmla="*/ 117 h 120"/>
              <a:gd name="T8" fmla="*/ 52 w 121"/>
              <a:gd name="T9" fmla="*/ 120 h 120"/>
              <a:gd name="T10" fmla="*/ 60 w 121"/>
              <a:gd name="T11" fmla="*/ 117 h 120"/>
              <a:gd name="T12" fmla="*/ 117 w 121"/>
              <a:gd name="T13" fmla="*/ 59 h 120"/>
              <a:gd name="T14" fmla="*/ 117 w 121"/>
              <a:gd name="T15" fmla="*/ 44 h 120"/>
              <a:gd name="T16" fmla="*/ 77 w 121"/>
              <a:gd name="T17" fmla="*/ 4 h 120"/>
              <a:gd name="T18" fmla="*/ 62 w 121"/>
              <a:gd name="T19" fmla="*/ 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0">
                <a:moveTo>
                  <a:pt x="62" y="4"/>
                </a:moveTo>
                <a:cubicBezTo>
                  <a:pt x="4" y="61"/>
                  <a:pt x="4" y="61"/>
                  <a:pt x="4" y="61"/>
                </a:cubicBezTo>
                <a:cubicBezTo>
                  <a:pt x="0" y="66"/>
                  <a:pt x="0" y="72"/>
                  <a:pt x="4" y="77"/>
                </a:cubicBezTo>
                <a:cubicBezTo>
                  <a:pt x="44" y="117"/>
                  <a:pt x="44" y="117"/>
                  <a:pt x="44" y="117"/>
                </a:cubicBezTo>
                <a:cubicBezTo>
                  <a:pt x="47" y="119"/>
                  <a:pt x="49" y="120"/>
                  <a:pt x="52" y="120"/>
                </a:cubicBezTo>
                <a:cubicBezTo>
                  <a:pt x="55" y="120"/>
                  <a:pt x="58" y="119"/>
                  <a:pt x="60" y="117"/>
                </a:cubicBezTo>
                <a:cubicBezTo>
                  <a:pt x="117" y="59"/>
                  <a:pt x="117" y="59"/>
                  <a:pt x="117" y="59"/>
                </a:cubicBezTo>
                <a:cubicBezTo>
                  <a:pt x="121" y="55"/>
                  <a:pt x="121" y="48"/>
                  <a:pt x="117" y="44"/>
                </a:cubicBezTo>
                <a:cubicBezTo>
                  <a:pt x="77" y="4"/>
                  <a:pt x="77" y="4"/>
                  <a:pt x="77" y="4"/>
                </a:cubicBezTo>
                <a:cubicBezTo>
                  <a:pt x="73" y="0"/>
                  <a:pt x="66" y="0"/>
                  <a:pt x="62" y="4"/>
                </a:cubicBezTo>
                <a:close/>
              </a:path>
            </a:pathLst>
          </a:custGeom>
          <a:solidFill>
            <a:srgbClr val="8905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11" name="Freeform 385"/>
          <p:cNvSpPr/>
          <p:nvPr/>
        </p:nvSpPr>
        <p:spPr bwMode="auto">
          <a:xfrm>
            <a:off x="7312431" y="3459341"/>
            <a:ext cx="177338" cy="184034"/>
          </a:xfrm>
          <a:custGeom>
            <a:avLst/>
            <a:gdLst>
              <a:gd name="T0" fmla="*/ 110 w 113"/>
              <a:gd name="T1" fmla="*/ 53 h 113"/>
              <a:gd name="T2" fmla="*/ 110 w 113"/>
              <a:gd name="T3" fmla="*/ 43 h 113"/>
              <a:gd name="T4" fmla="*/ 70 w 113"/>
              <a:gd name="T5" fmla="*/ 3 h 113"/>
              <a:gd name="T6" fmla="*/ 60 w 113"/>
              <a:gd name="T7" fmla="*/ 3 h 113"/>
              <a:gd name="T8" fmla="*/ 3 w 113"/>
              <a:gd name="T9" fmla="*/ 60 h 113"/>
              <a:gd name="T10" fmla="*/ 3 w 113"/>
              <a:gd name="T11" fmla="*/ 70 h 113"/>
              <a:gd name="T12" fmla="*/ 43 w 113"/>
              <a:gd name="T13" fmla="*/ 110 h 113"/>
              <a:gd name="T14" fmla="*/ 53 w 113"/>
              <a:gd name="T15" fmla="*/ 110 h 113"/>
              <a:gd name="T16" fmla="*/ 110 w 113"/>
              <a:gd name="T17" fmla="*/ 5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13">
                <a:moveTo>
                  <a:pt x="110" y="53"/>
                </a:moveTo>
                <a:cubicBezTo>
                  <a:pt x="113" y="50"/>
                  <a:pt x="113" y="46"/>
                  <a:pt x="110" y="43"/>
                </a:cubicBezTo>
                <a:cubicBezTo>
                  <a:pt x="70" y="3"/>
                  <a:pt x="70" y="3"/>
                  <a:pt x="70" y="3"/>
                </a:cubicBezTo>
                <a:cubicBezTo>
                  <a:pt x="68" y="0"/>
                  <a:pt x="63" y="0"/>
                  <a:pt x="60" y="3"/>
                </a:cubicBezTo>
                <a:cubicBezTo>
                  <a:pt x="3" y="60"/>
                  <a:pt x="3" y="60"/>
                  <a:pt x="3" y="60"/>
                </a:cubicBezTo>
                <a:cubicBezTo>
                  <a:pt x="0" y="63"/>
                  <a:pt x="0" y="67"/>
                  <a:pt x="3" y="70"/>
                </a:cubicBezTo>
                <a:cubicBezTo>
                  <a:pt x="43" y="110"/>
                  <a:pt x="43" y="110"/>
                  <a:pt x="43" y="110"/>
                </a:cubicBezTo>
                <a:cubicBezTo>
                  <a:pt x="46" y="113"/>
                  <a:pt x="50" y="113"/>
                  <a:pt x="53" y="110"/>
                </a:cubicBezTo>
                <a:lnTo>
                  <a:pt x="110" y="53"/>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412" name="Picture 386"/>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7245828" y="358949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 name="Picture 387"/>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7261075" y="360607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 name="Picture 388"/>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7277925" y="362265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 name="Picture 389"/>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7293172" y="363840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6" name="Picture 390"/>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7308419" y="365415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 name="Picture 391"/>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7325269"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8" name="Picture 392"/>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7340514" y="3783392"/>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 name="Picture 393"/>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7228978" y="3606073"/>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 name="Picture 394"/>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7245828" y="362265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395"/>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7261075" y="364006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 name="Picture 396"/>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7276321" y="3655812"/>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 name="Picture 397"/>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7292369"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 name="Picture 398"/>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7308418" y="3783392"/>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5" name="Picture 399"/>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7325269" y="379997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6" name="Picture 400"/>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7228978" y="3639232"/>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7" name="Picture 401"/>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7245026" y="365664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8" name="Picture 402"/>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7260272" y="3672391"/>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 name="Picture 403"/>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7276320" y="378339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 name="Picture 404"/>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7292369" y="379997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 name="Picture 405"/>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7232989" y="366907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 name="Picture 406"/>
          <p:cNvPicPr>
            <a:picLocks noChangeAspect="1" noChangeArrowheads="1"/>
          </p:cNvPicPr>
          <p:nvPr/>
        </p:nvPicPr>
        <p:blipFill>
          <a:blip r:embed="rId58" cstate="screen">
            <a:extLst>
              <a:ext uri="{28A0092B-C50C-407E-A947-70E740481C1C}">
                <a14:useLocalDpi xmlns:a14="http://schemas.microsoft.com/office/drawing/2010/main"/>
              </a:ext>
            </a:extLst>
          </a:blip>
          <a:srcRect/>
          <a:stretch>
            <a:fillRect/>
          </a:stretch>
        </p:blipFill>
        <p:spPr bwMode="auto">
          <a:xfrm>
            <a:off x="7246631" y="378256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3" name="Picture 407"/>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a:off x="7264284" y="379582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408"/>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7261075" y="357291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5" name="Picture 409"/>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7277925" y="358949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6" name="Picture 410"/>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7293974" y="3606073"/>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 name="Picture 411"/>
          <p:cNvPicPr>
            <a:picLocks noChangeAspect="1" noChangeArrowheads="1"/>
          </p:cNvPicPr>
          <p:nvPr/>
        </p:nvPicPr>
        <p:blipFill>
          <a:blip r:embed="rId63" cstate="screen">
            <a:extLst>
              <a:ext uri="{28A0092B-C50C-407E-A947-70E740481C1C}">
                <a14:useLocalDpi xmlns:a14="http://schemas.microsoft.com/office/drawing/2010/main"/>
              </a:ext>
            </a:extLst>
          </a:blip>
          <a:srcRect/>
          <a:stretch>
            <a:fillRect/>
          </a:stretch>
        </p:blipFill>
        <p:spPr bwMode="auto">
          <a:xfrm>
            <a:off x="7309222" y="3621823"/>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 name="Picture 412"/>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7325269" y="363757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9" name="Picture 413"/>
          <p:cNvPicPr>
            <a:picLocks noChangeAspect="1" noChangeArrowheads="1"/>
          </p:cNvPicPr>
          <p:nvPr/>
        </p:nvPicPr>
        <p:blipFill>
          <a:blip r:embed="rId64" cstate="screen">
            <a:extLst>
              <a:ext uri="{28A0092B-C50C-407E-A947-70E740481C1C}">
                <a14:useLocalDpi xmlns:a14="http://schemas.microsoft.com/office/drawing/2010/main"/>
              </a:ext>
            </a:extLst>
          </a:blip>
          <a:srcRect/>
          <a:stretch>
            <a:fillRect/>
          </a:stretch>
        </p:blipFill>
        <p:spPr bwMode="auto">
          <a:xfrm>
            <a:off x="7341318" y="365415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 name="Picture 414"/>
          <p:cNvPicPr>
            <a:picLocks noChangeAspect="1" noChangeArrowheads="1"/>
          </p:cNvPicPr>
          <p:nvPr/>
        </p:nvPicPr>
        <p:blipFill>
          <a:blip r:embed="rId65" cstate="screen">
            <a:extLst>
              <a:ext uri="{28A0092B-C50C-407E-A947-70E740481C1C}">
                <a14:useLocalDpi xmlns:a14="http://schemas.microsoft.com/office/drawing/2010/main"/>
              </a:ext>
            </a:extLst>
          </a:blip>
          <a:srcRect/>
          <a:stretch>
            <a:fillRect/>
          </a:stretch>
        </p:blipFill>
        <p:spPr bwMode="auto">
          <a:xfrm>
            <a:off x="7357366" y="3671562"/>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1" name="Picture 415"/>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7277925" y="355550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2" name="Picture 416"/>
          <p:cNvPicPr>
            <a:picLocks noChangeAspect="1" noChangeArrowheads="1"/>
          </p:cNvPicPr>
          <p:nvPr/>
        </p:nvPicPr>
        <p:blipFill>
          <a:blip r:embed="rId67" cstate="screen">
            <a:extLst>
              <a:ext uri="{28A0092B-C50C-407E-A947-70E740481C1C}">
                <a14:useLocalDpi xmlns:a14="http://schemas.microsoft.com/office/drawing/2010/main"/>
              </a:ext>
            </a:extLst>
          </a:blip>
          <a:srcRect/>
          <a:stretch>
            <a:fillRect/>
          </a:stretch>
        </p:blipFill>
        <p:spPr bwMode="auto">
          <a:xfrm>
            <a:off x="7293974" y="357208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 name="Picture 417"/>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7310022" y="3589493"/>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4" name="Picture 418"/>
          <p:cNvPicPr>
            <a:picLocks noChangeAspect="1" noChangeArrowheads="1"/>
          </p:cNvPicPr>
          <p:nvPr/>
        </p:nvPicPr>
        <p:blipFill>
          <a:blip r:embed="rId69" cstate="screen">
            <a:extLst>
              <a:ext uri="{28A0092B-C50C-407E-A947-70E740481C1C}">
                <a14:useLocalDpi xmlns:a14="http://schemas.microsoft.com/office/drawing/2010/main"/>
              </a:ext>
            </a:extLst>
          </a:blip>
          <a:srcRect/>
          <a:stretch>
            <a:fillRect/>
          </a:stretch>
        </p:blipFill>
        <p:spPr bwMode="auto">
          <a:xfrm>
            <a:off x="7325270" y="360524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5" name="Picture 419"/>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7341318" y="362099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6" name="Picture 420"/>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7357366" y="363757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 name="Picture 421"/>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a:off x="7373415" y="365415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 name="Picture 422"/>
          <p:cNvPicPr>
            <a:picLocks noChangeAspect="1" noChangeArrowheads="1"/>
          </p:cNvPicPr>
          <p:nvPr/>
        </p:nvPicPr>
        <p:blipFill>
          <a:blip r:embed="rId73" cstate="screen">
            <a:extLst>
              <a:ext uri="{28A0092B-C50C-407E-A947-70E740481C1C}">
                <a14:useLocalDpi xmlns:a14="http://schemas.microsoft.com/office/drawing/2010/main"/>
              </a:ext>
            </a:extLst>
          </a:blip>
          <a:srcRect/>
          <a:stretch>
            <a:fillRect/>
          </a:stretch>
        </p:blipFill>
        <p:spPr bwMode="auto">
          <a:xfrm>
            <a:off x="7293974" y="353892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 name="Picture 423"/>
          <p:cNvPicPr>
            <a:picLocks noChangeAspect="1" noChangeArrowheads="1"/>
          </p:cNvPicPr>
          <p:nvPr/>
        </p:nvPicPr>
        <p:blipFill>
          <a:blip r:embed="rId74" cstate="screen">
            <a:extLst>
              <a:ext uri="{28A0092B-C50C-407E-A947-70E740481C1C}">
                <a14:useLocalDpi xmlns:a14="http://schemas.microsoft.com/office/drawing/2010/main"/>
              </a:ext>
            </a:extLst>
          </a:blip>
          <a:srcRect/>
          <a:stretch>
            <a:fillRect/>
          </a:stretch>
        </p:blipFill>
        <p:spPr bwMode="auto">
          <a:xfrm>
            <a:off x="7310023" y="355550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 name="Picture 424"/>
          <p:cNvPicPr>
            <a:picLocks noChangeAspect="1" noChangeArrowheads="1"/>
          </p:cNvPicPr>
          <p:nvPr/>
        </p:nvPicPr>
        <p:blipFill>
          <a:blip r:embed="rId75" cstate="screen">
            <a:extLst>
              <a:ext uri="{28A0092B-C50C-407E-A947-70E740481C1C}">
                <a14:useLocalDpi xmlns:a14="http://schemas.microsoft.com/office/drawing/2010/main"/>
              </a:ext>
            </a:extLst>
          </a:blip>
          <a:srcRect/>
          <a:stretch>
            <a:fillRect/>
          </a:stretch>
        </p:blipFill>
        <p:spPr bwMode="auto">
          <a:xfrm>
            <a:off x="7326073" y="357208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 name="Picture 425"/>
          <p:cNvPicPr>
            <a:picLocks noChangeAspect="1" noChangeArrowheads="1"/>
          </p:cNvPicPr>
          <p:nvPr/>
        </p:nvPicPr>
        <p:blipFill>
          <a:blip r:embed="rId76" cstate="screen">
            <a:extLst>
              <a:ext uri="{28A0092B-C50C-407E-A947-70E740481C1C}">
                <a14:useLocalDpi xmlns:a14="http://schemas.microsoft.com/office/drawing/2010/main"/>
              </a:ext>
            </a:extLst>
          </a:blip>
          <a:srcRect/>
          <a:stretch>
            <a:fillRect/>
          </a:stretch>
        </p:blipFill>
        <p:spPr bwMode="auto">
          <a:xfrm>
            <a:off x="7341318" y="3588664"/>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2" name="Picture 426"/>
          <p:cNvPicPr>
            <a:picLocks noChangeAspect="1" noChangeArrowheads="1"/>
          </p:cNvPicPr>
          <p:nvPr/>
        </p:nvPicPr>
        <p:blipFill>
          <a:blip r:embed="rId77" cstate="screen">
            <a:extLst>
              <a:ext uri="{28A0092B-C50C-407E-A947-70E740481C1C}">
                <a14:useLocalDpi xmlns:a14="http://schemas.microsoft.com/office/drawing/2010/main"/>
              </a:ext>
            </a:extLst>
          </a:blip>
          <a:srcRect/>
          <a:stretch>
            <a:fillRect/>
          </a:stretch>
        </p:blipFill>
        <p:spPr bwMode="auto">
          <a:xfrm>
            <a:off x="7357366" y="360441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3" name="Picture 427"/>
          <p:cNvPicPr>
            <a:picLocks noChangeAspect="1" noChangeArrowheads="1"/>
          </p:cNvPicPr>
          <p:nvPr/>
        </p:nvPicPr>
        <p:blipFill>
          <a:blip r:embed="rId78" cstate="screen">
            <a:extLst>
              <a:ext uri="{28A0092B-C50C-407E-A947-70E740481C1C}">
                <a14:useLocalDpi xmlns:a14="http://schemas.microsoft.com/office/drawing/2010/main"/>
              </a:ext>
            </a:extLst>
          </a:blip>
          <a:srcRect/>
          <a:stretch>
            <a:fillRect/>
          </a:stretch>
        </p:blipFill>
        <p:spPr bwMode="auto">
          <a:xfrm>
            <a:off x="7373415" y="362099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428"/>
          <p:cNvPicPr>
            <a:picLocks noChangeAspect="1" noChangeArrowheads="1"/>
          </p:cNvPicPr>
          <p:nvPr/>
        </p:nvPicPr>
        <p:blipFill>
          <a:blip r:embed="rId79" cstate="screen">
            <a:extLst>
              <a:ext uri="{28A0092B-C50C-407E-A947-70E740481C1C}">
                <a14:useLocalDpi xmlns:a14="http://schemas.microsoft.com/office/drawing/2010/main"/>
              </a:ext>
            </a:extLst>
          </a:blip>
          <a:srcRect/>
          <a:stretch>
            <a:fillRect/>
          </a:stretch>
        </p:blipFill>
        <p:spPr bwMode="auto">
          <a:xfrm>
            <a:off x="7389465" y="3637574"/>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 name="Picture 429"/>
          <p:cNvPicPr>
            <a:picLocks noChangeAspect="1" noChangeArrowheads="1"/>
          </p:cNvPicPr>
          <p:nvPr/>
        </p:nvPicPr>
        <p:blipFill>
          <a:blip r:embed="rId80" cstate="screen">
            <a:extLst>
              <a:ext uri="{28A0092B-C50C-407E-A947-70E740481C1C}">
                <a14:useLocalDpi xmlns:a14="http://schemas.microsoft.com/office/drawing/2010/main"/>
              </a:ext>
            </a:extLst>
          </a:blip>
          <a:srcRect/>
          <a:stretch>
            <a:fillRect/>
          </a:stretch>
        </p:blipFill>
        <p:spPr bwMode="auto">
          <a:xfrm>
            <a:off x="7310022" y="352234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6" name="Picture 430"/>
          <p:cNvPicPr>
            <a:picLocks noChangeAspect="1" noChangeArrowheads="1"/>
          </p:cNvPicPr>
          <p:nvPr/>
        </p:nvPicPr>
        <p:blipFill>
          <a:blip r:embed="rId81" cstate="screen">
            <a:extLst>
              <a:ext uri="{28A0092B-C50C-407E-A947-70E740481C1C}">
                <a14:useLocalDpi xmlns:a14="http://schemas.microsoft.com/office/drawing/2010/main"/>
              </a:ext>
            </a:extLst>
          </a:blip>
          <a:srcRect/>
          <a:stretch>
            <a:fillRect/>
          </a:stretch>
        </p:blipFill>
        <p:spPr bwMode="auto">
          <a:xfrm>
            <a:off x="7326073" y="353892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 name="Picture 431"/>
          <p:cNvPicPr>
            <a:picLocks noChangeAspect="1" noChangeArrowheads="1"/>
          </p:cNvPicPr>
          <p:nvPr/>
        </p:nvPicPr>
        <p:blipFill>
          <a:blip r:embed="rId82" cstate="screen">
            <a:extLst>
              <a:ext uri="{28A0092B-C50C-407E-A947-70E740481C1C}">
                <a14:useLocalDpi xmlns:a14="http://schemas.microsoft.com/office/drawing/2010/main"/>
              </a:ext>
            </a:extLst>
          </a:blip>
          <a:srcRect/>
          <a:stretch>
            <a:fillRect/>
          </a:stretch>
        </p:blipFill>
        <p:spPr bwMode="auto">
          <a:xfrm>
            <a:off x="7342119" y="3556334"/>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8" name="Picture 432"/>
          <p:cNvPicPr>
            <a:picLocks noChangeAspect="1" noChangeArrowheads="1"/>
          </p:cNvPicPr>
          <p:nvPr/>
        </p:nvPicPr>
        <p:blipFill>
          <a:blip r:embed="rId83" cstate="screen">
            <a:extLst>
              <a:ext uri="{28A0092B-C50C-407E-A947-70E740481C1C}">
                <a14:useLocalDpi xmlns:a14="http://schemas.microsoft.com/office/drawing/2010/main"/>
              </a:ext>
            </a:extLst>
          </a:blip>
          <a:srcRect/>
          <a:stretch>
            <a:fillRect/>
          </a:stretch>
        </p:blipFill>
        <p:spPr bwMode="auto">
          <a:xfrm>
            <a:off x="7358169" y="357125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9" name="Picture 433"/>
          <p:cNvPicPr>
            <a:picLocks noChangeAspect="1" noChangeArrowheads="1"/>
          </p:cNvPicPr>
          <p:nvPr/>
        </p:nvPicPr>
        <p:blipFill>
          <a:blip r:embed="rId84" cstate="screen">
            <a:extLst>
              <a:ext uri="{28A0092B-C50C-407E-A947-70E740481C1C}">
                <a14:useLocalDpi xmlns:a14="http://schemas.microsoft.com/office/drawing/2010/main"/>
              </a:ext>
            </a:extLst>
          </a:blip>
          <a:srcRect/>
          <a:stretch>
            <a:fillRect/>
          </a:stretch>
        </p:blipFill>
        <p:spPr bwMode="auto">
          <a:xfrm>
            <a:off x="7373415" y="358783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434"/>
          <p:cNvPicPr>
            <a:picLocks noChangeAspect="1" noChangeArrowheads="1"/>
          </p:cNvPicPr>
          <p:nvPr/>
        </p:nvPicPr>
        <p:blipFill>
          <a:blip r:embed="rId85" cstate="screen">
            <a:extLst>
              <a:ext uri="{28A0092B-C50C-407E-A947-70E740481C1C}">
                <a14:useLocalDpi xmlns:a14="http://schemas.microsoft.com/office/drawing/2010/main"/>
              </a:ext>
            </a:extLst>
          </a:blip>
          <a:srcRect/>
          <a:stretch>
            <a:fillRect/>
          </a:stretch>
        </p:blipFill>
        <p:spPr bwMode="auto">
          <a:xfrm>
            <a:off x="7389465" y="360441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 name="Picture 435"/>
          <p:cNvPicPr>
            <a:picLocks noChangeAspect="1" noChangeArrowheads="1"/>
          </p:cNvPicPr>
          <p:nvPr/>
        </p:nvPicPr>
        <p:blipFill>
          <a:blip r:embed="rId86" cstate="screen">
            <a:extLst>
              <a:ext uri="{28A0092B-C50C-407E-A947-70E740481C1C}">
                <a14:useLocalDpi xmlns:a14="http://schemas.microsoft.com/office/drawing/2010/main"/>
              </a:ext>
            </a:extLst>
          </a:blip>
          <a:srcRect/>
          <a:stretch>
            <a:fillRect/>
          </a:stretch>
        </p:blipFill>
        <p:spPr bwMode="auto">
          <a:xfrm>
            <a:off x="7405513" y="362099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2" name="Picture 436"/>
          <p:cNvPicPr>
            <a:picLocks noChangeAspect="1" noChangeArrowheads="1"/>
          </p:cNvPicPr>
          <p:nvPr/>
        </p:nvPicPr>
        <p:blipFill>
          <a:blip r:embed="rId87" cstate="screen">
            <a:extLst>
              <a:ext uri="{28A0092B-C50C-407E-A947-70E740481C1C}">
                <a14:useLocalDpi xmlns:a14="http://schemas.microsoft.com/office/drawing/2010/main"/>
              </a:ext>
            </a:extLst>
          </a:blip>
          <a:srcRect/>
          <a:stretch>
            <a:fillRect/>
          </a:stretch>
        </p:blipFill>
        <p:spPr bwMode="auto">
          <a:xfrm>
            <a:off x="7326072" y="350576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3" name="Picture 437"/>
          <p:cNvPicPr>
            <a:picLocks noChangeAspect="1" noChangeArrowheads="1"/>
          </p:cNvPicPr>
          <p:nvPr/>
        </p:nvPicPr>
        <p:blipFill>
          <a:blip r:embed="rId88" cstate="screen">
            <a:extLst>
              <a:ext uri="{28A0092B-C50C-407E-A947-70E740481C1C}">
                <a14:useLocalDpi xmlns:a14="http://schemas.microsoft.com/office/drawing/2010/main"/>
              </a:ext>
            </a:extLst>
          </a:blip>
          <a:srcRect/>
          <a:stretch>
            <a:fillRect/>
          </a:stretch>
        </p:blipFill>
        <p:spPr bwMode="auto">
          <a:xfrm>
            <a:off x="7342119" y="352234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 name="Picture 438"/>
          <p:cNvPicPr>
            <a:picLocks noChangeAspect="1" noChangeArrowheads="1"/>
          </p:cNvPicPr>
          <p:nvPr/>
        </p:nvPicPr>
        <p:blipFill>
          <a:blip r:embed="rId89" cstate="screen">
            <a:extLst>
              <a:ext uri="{28A0092B-C50C-407E-A947-70E740481C1C}">
                <a14:useLocalDpi xmlns:a14="http://schemas.microsoft.com/office/drawing/2010/main"/>
              </a:ext>
            </a:extLst>
          </a:blip>
          <a:srcRect/>
          <a:stretch>
            <a:fillRect/>
          </a:stretch>
        </p:blipFill>
        <p:spPr bwMode="auto">
          <a:xfrm>
            <a:off x="7358170" y="3539754"/>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5" name="Picture 439"/>
          <p:cNvPicPr>
            <a:picLocks noChangeAspect="1" noChangeArrowheads="1"/>
          </p:cNvPicPr>
          <p:nvPr/>
        </p:nvPicPr>
        <p:blipFill>
          <a:blip r:embed="rId90" cstate="screen">
            <a:extLst>
              <a:ext uri="{28A0092B-C50C-407E-A947-70E740481C1C}">
                <a14:useLocalDpi xmlns:a14="http://schemas.microsoft.com/office/drawing/2010/main"/>
              </a:ext>
            </a:extLst>
          </a:blip>
          <a:srcRect/>
          <a:stretch>
            <a:fillRect/>
          </a:stretch>
        </p:blipFill>
        <p:spPr bwMode="auto">
          <a:xfrm>
            <a:off x="7374217" y="3554676"/>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6" name="Picture 440"/>
          <p:cNvPicPr>
            <a:picLocks noChangeAspect="1" noChangeArrowheads="1"/>
          </p:cNvPicPr>
          <p:nvPr/>
        </p:nvPicPr>
        <p:blipFill>
          <a:blip r:embed="rId91" cstate="screen">
            <a:extLst>
              <a:ext uri="{28A0092B-C50C-407E-A947-70E740481C1C}">
                <a14:useLocalDpi xmlns:a14="http://schemas.microsoft.com/office/drawing/2010/main"/>
              </a:ext>
            </a:extLst>
          </a:blip>
          <a:srcRect/>
          <a:stretch>
            <a:fillRect/>
          </a:stretch>
        </p:blipFill>
        <p:spPr bwMode="auto">
          <a:xfrm>
            <a:off x="7389465" y="357125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7" name="Picture 441"/>
          <p:cNvPicPr>
            <a:picLocks noChangeAspect="1" noChangeArrowheads="1"/>
          </p:cNvPicPr>
          <p:nvPr/>
        </p:nvPicPr>
        <p:blipFill>
          <a:blip r:embed="rId92" cstate="screen">
            <a:extLst>
              <a:ext uri="{28A0092B-C50C-407E-A947-70E740481C1C}">
                <a14:useLocalDpi xmlns:a14="http://schemas.microsoft.com/office/drawing/2010/main"/>
              </a:ext>
            </a:extLst>
          </a:blip>
          <a:srcRect/>
          <a:stretch>
            <a:fillRect/>
          </a:stretch>
        </p:blipFill>
        <p:spPr bwMode="auto">
          <a:xfrm>
            <a:off x="7405513" y="358783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8" name="Picture 442"/>
          <p:cNvPicPr>
            <a:picLocks noChangeAspect="1" noChangeArrowheads="1"/>
          </p:cNvPicPr>
          <p:nvPr/>
        </p:nvPicPr>
        <p:blipFill>
          <a:blip r:embed="rId93" cstate="screen">
            <a:extLst>
              <a:ext uri="{28A0092B-C50C-407E-A947-70E740481C1C}">
                <a14:useLocalDpi xmlns:a14="http://schemas.microsoft.com/office/drawing/2010/main"/>
              </a:ext>
            </a:extLst>
          </a:blip>
          <a:srcRect/>
          <a:stretch>
            <a:fillRect/>
          </a:stretch>
        </p:blipFill>
        <p:spPr bwMode="auto">
          <a:xfrm>
            <a:off x="7422363" y="360441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9" name="Picture 443"/>
          <p:cNvPicPr>
            <a:picLocks noChangeAspect="1" noChangeArrowheads="1"/>
          </p:cNvPicPr>
          <p:nvPr/>
        </p:nvPicPr>
        <p:blipFill>
          <a:blip r:embed="rId94" cstate="screen">
            <a:extLst>
              <a:ext uri="{28A0092B-C50C-407E-A947-70E740481C1C}">
                <a14:useLocalDpi xmlns:a14="http://schemas.microsoft.com/office/drawing/2010/main"/>
              </a:ext>
            </a:extLst>
          </a:blip>
          <a:srcRect/>
          <a:stretch>
            <a:fillRect/>
          </a:stretch>
        </p:blipFill>
        <p:spPr bwMode="auto">
          <a:xfrm>
            <a:off x="7342923"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0" name="Picture 444"/>
          <p:cNvPicPr>
            <a:picLocks noChangeAspect="1" noChangeArrowheads="1"/>
          </p:cNvPicPr>
          <p:nvPr/>
        </p:nvPicPr>
        <p:blipFill>
          <a:blip r:embed="rId95" cstate="screen">
            <a:extLst>
              <a:ext uri="{28A0092B-C50C-407E-A947-70E740481C1C}">
                <a14:useLocalDpi xmlns:a14="http://schemas.microsoft.com/office/drawing/2010/main"/>
              </a:ext>
            </a:extLst>
          </a:blip>
          <a:srcRect/>
          <a:stretch>
            <a:fillRect/>
          </a:stretch>
        </p:blipFill>
        <p:spPr bwMode="auto">
          <a:xfrm>
            <a:off x="7358170" y="3505765"/>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Picture 445"/>
          <p:cNvPicPr>
            <a:picLocks noChangeAspect="1" noChangeArrowheads="1"/>
          </p:cNvPicPr>
          <p:nvPr/>
        </p:nvPicPr>
        <p:blipFill>
          <a:blip r:embed="rId96" cstate="screen">
            <a:extLst>
              <a:ext uri="{28A0092B-C50C-407E-A947-70E740481C1C}">
                <a14:useLocalDpi xmlns:a14="http://schemas.microsoft.com/office/drawing/2010/main"/>
              </a:ext>
            </a:extLst>
          </a:blip>
          <a:srcRect/>
          <a:stretch>
            <a:fillRect/>
          </a:stretch>
        </p:blipFill>
        <p:spPr bwMode="auto">
          <a:xfrm>
            <a:off x="7375020" y="352234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2" name="Picture 446"/>
          <p:cNvPicPr>
            <a:picLocks noChangeAspect="1" noChangeArrowheads="1"/>
          </p:cNvPicPr>
          <p:nvPr/>
        </p:nvPicPr>
        <p:blipFill>
          <a:blip r:embed="rId97" cstate="screen">
            <a:extLst>
              <a:ext uri="{28A0092B-C50C-407E-A947-70E740481C1C}">
                <a14:useLocalDpi xmlns:a14="http://schemas.microsoft.com/office/drawing/2010/main"/>
              </a:ext>
            </a:extLst>
          </a:blip>
          <a:srcRect/>
          <a:stretch>
            <a:fillRect/>
          </a:stretch>
        </p:blipFill>
        <p:spPr bwMode="auto">
          <a:xfrm>
            <a:off x="7390266" y="353809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3" name="Picture 447"/>
          <p:cNvPicPr>
            <a:picLocks noChangeAspect="1" noChangeArrowheads="1"/>
          </p:cNvPicPr>
          <p:nvPr/>
        </p:nvPicPr>
        <p:blipFill>
          <a:blip r:embed="rId98" cstate="screen">
            <a:extLst>
              <a:ext uri="{28A0092B-C50C-407E-A947-70E740481C1C}">
                <a14:useLocalDpi xmlns:a14="http://schemas.microsoft.com/office/drawing/2010/main"/>
              </a:ext>
            </a:extLst>
          </a:blip>
          <a:srcRect/>
          <a:stretch>
            <a:fillRect/>
          </a:stretch>
        </p:blipFill>
        <p:spPr bwMode="auto">
          <a:xfrm>
            <a:off x="7405513" y="3553847"/>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4" name="Picture 448"/>
          <p:cNvPicPr>
            <a:picLocks noChangeAspect="1" noChangeArrowheads="1"/>
          </p:cNvPicPr>
          <p:nvPr/>
        </p:nvPicPr>
        <p:blipFill>
          <a:blip r:embed="rId99" cstate="screen">
            <a:extLst>
              <a:ext uri="{28A0092B-C50C-407E-A947-70E740481C1C}">
                <a14:useLocalDpi xmlns:a14="http://schemas.microsoft.com/office/drawing/2010/main"/>
              </a:ext>
            </a:extLst>
          </a:blip>
          <a:srcRect/>
          <a:stretch>
            <a:fillRect/>
          </a:stretch>
        </p:blipFill>
        <p:spPr bwMode="auto">
          <a:xfrm>
            <a:off x="7422363" y="357125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5" name="Picture 449"/>
          <p:cNvPicPr>
            <a:picLocks noChangeAspect="1" noChangeArrowheads="1"/>
          </p:cNvPicPr>
          <p:nvPr/>
        </p:nvPicPr>
        <p:blipFill>
          <a:blip r:embed="rId100" cstate="screen">
            <a:extLst>
              <a:ext uri="{28A0092B-C50C-407E-A947-70E740481C1C}">
                <a14:useLocalDpi xmlns:a14="http://schemas.microsoft.com/office/drawing/2010/main"/>
              </a:ext>
            </a:extLst>
          </a:blip>
          <a:srcRect/>
          <a:stretch>
            <a:fillRect/>
          </a:stretch>
        </p:blipFill>
        <p:spPr bwMode="auto">
          <a:xfrm>
            <a:off x="7437610" y="3587835"/>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450"/>
          <p:cNvPicPr>
            <a:picLocks noChangeAspect="1" noChangeArrowheads="1"/>
          </p:cNvPicPr>
          <p:nvPr/>
        </p:nvPicPr>
        <p:blipFill>
          <a:blip r:embed="rId101" cstate="screen">
            <a:extLst>
              <a:ext uri="{28A0092B-C50C-407E-A947-70E740481C1C}">
                <a14:useLocalDpi xmlns:a14="http://schemas.microsoft.com/office/drawing/2010/main"/>
              </a:ext>
            </a:extLst>
          </a:blip>
          <a:srcRect/>
          <a:stretch>
            <a:fillRect/>
          </a:stretch>
        </p:blipFill>
        <p:spPr bwMode="auto">
          <a:xfrm>
            <a:off x="7358170" y="347260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 name="Picture 451"/>
          <p:cNvPicPr>
            <a:picLocks noChangeAspect="1" noChangeArrowheads="1"/>
          </p:cNvPicPr>
          <p:nvPr/>
        </p:nvPicPr>
        <p:blipFill>
          <a:blip r:embed="rId102" cstate="screen">
            <a:extLst>
              <a:ext uri="{28A0092B-C50C-407E-A947-70E740481C1C}">
                <a14:useLocalDpi xmlns:a14="http://schemas.microsoft.com/office/drawing/2010/main"/>
              </a:ext>
            </a:extLst>
          </a:blip>
          <a:srcRect/>
          <a:stretch>
            <a:fillRect/>
          </a:stretch>
        </p:blipFill>
        <p:spPr bwMode="auto">
          <a:xfrm>
            <a:off x="7375020"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8" name="Picture 452"/>
          <p:cNvPicPr>
            <a:picLocks noChangeAspect="1" noChangeArrowheads="1"/>
          </p:cNvPicPr>
          <p:nvPr/>
        </p:nvPicPr>
        <p:blipFill>
          <a:blip r:embed="rId103" cstate="screen">
            <a:extLst>
              <a:ext uri="{28A0092B-C50C-407E-A947-70E740481C1C}">
                <a14:useLocalDpi xmlns:a14="http://schemas.microsoft.com/office/drawing/2010/main"/>
              </a:ext>
            </a:extLst>
          </a:blip>
          <a:srcRect/>
          <a:stretch>
            <a:fillRect/>
          </a:stretch>
        </p:blipFill>
        <p:spPr bwMode="auto">
          <a:xfrm>
            <a:off x="7391068" y="3505765"/>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9" name="Picture 453"/>
          <p:cNvPicPr>
            <a:picLocks noChangeAspect="1" noChangeArrowheads="1"/>
          </p:cNvPicPr>
          <p:nvPr/>
        </p:nvPicPr>
        <p:blipFill>
          <a:blip r:embed="rId104" cstate="screen">
            <a:extLst>
              <a:ext uri="{28A0092B-C50C-407E-A947-70E740481C1C}">
                <a14:useLocalDpi xmlns:a14="http://schemas.microsoft.com/office/drawing/2010/main"/>
              </a:ext>
            </a:extLst>
          </a:blip>
          <a:srcRect/>
          <a:stretch>
            <a:fillRect/>
          </a:stretch>
        </p:blipFill>
        <p:spPr bwMode="auto">
          <a:xfrm>
            <a:off x="7406315" y="352151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0" name="Picture 454"/>
          <p:cNvPicPr>
            <a:picLocks noChangeAspect="1" noChangeArrowheads="1"/>
          </p:cNvPicPr>
          <p:nvPr/>
        </p:nvPicPr>
        <p:blipFill>
          <a:blip r:embed="rId105" cstate="screen">
            <a:extLst>
              <a:ext uri="{28A0092B-C50C-407E-A947-70E740481C1C}">
                <a14:useLocalDpi xmlns:a14="http://schemas.microsoft.com/office/drawing/2010/main"/>
              </a:ext>
            </a:extLst>
          </a:blip>
          <a:srcRect/>
          <a:stretch>
            <a:fillRect/>
          </a:stretch>
        </p:blipFill>
        <p:spPr bwMode="auto">
          <a:xfrm>
            <a:off x="7422363" y="353726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 name="Picture 455"/>
          <p:cNvPicPr>
            <a:picLocks noChangeAspect="1" noChangeArrowheads="1"/>
          </p:cNvPicPr>
          <p:nvPr/>
        </p:nvPicPr>
        <p:blipFill>
          <a:blip r:embed="rId106" cstate="screen">
            <a:extLst>
              <a:ext uri="{28A0092B-C50C-407E-A947-70E740481C1C}">
                <a14:useLocalDpi xmlns:a14="http://schemas.microsoft.com/office/drawing/2010/main"/>
              </a:ext>
            </a:extLst>
          </a:blip>
          <a:srcRect/>
          <a:stretch>
            <a:fillRect/>
          </a:stretch>
        </p:blipFill>
        <p:spPr bwMode="auto">
          <a:xfrm>
            <a:off x="7437610" y="355467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 name="Picture 456"/>
          <p:cNvPicPr>
            <a:picLocks noChangeAspect="1" noChangeArrowheads="1"/>
          </p:cNvPicPr>
          <p:nvPr/>
        </p:nvPicPr>
        <p:blipFill>
          <a:blip r:embed="rId107" cstate="screen">
            <a:extLst>
              <a:ext uri="{28A0092B-C50C-407E-A947-70E740481C1C}">
                <a14:useLocalDpi xmlns:a14="http://schemas.microsoft.com/office/drawing/2010/main"/>
              </a:ext>
            </a:extLst>
          </a:blip>
          <a:srcRect/>
          <a:stretch>
            <a:fillRect/>
          </a:stretch>
        </p:blipFill>
        <p:spPr bwMode="auto">
          <a:xfrm>
            <a:off x="7453660" y="3571255"/>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3" name="Picture 457"/>
          <p:cNvPicPr>
            <a:picLocks noChangeAspect="1" noChangeArrowheads="1"/>
          </p:cNvPicPr>
          <p:nvPr/>
        </p:nvPicPr>
        <p:blipFill>
          <a:blip r:embed="rId108" cstate="screen">
            <a:extLst>
              <a:ext uri="{28A0092B-C50C-407E-A947-70E740481C1C}">
                <a14:useLocalDpi xmlns:a14="http://schemas.microsoft.com/office/drawing/2010/main"/>
              </a:ext>
            </a:extLst>
          </a:blip>
          <a:srcRect/>
          <a:stretch>
            <a:fillRect/>
          </a:stretch>
        </p:blipFill>
        <p:spPr bwMode="auto">
          <a:xfrm>
            <a:off x="7375020" y="345519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4" name="Picture 458"/>
          <p:cNvPicPr>
            <a:picLocks noChangeAspect="1" noChangeArrowheads="1"/>
          </p:cNvPicPr>
          <p:nvPr/>
        </p:nvPicPr>
        <p:blipFill>
          <a:blip r:embed="rId109" cstate="screen">
            <a:extLst>
              <a:ext uri="{28A0092B-C50C-407E-A947-70E740481C1C}">
                <a14:useLocalDpi xmlns:a14="http://schemas.microsoft.com/office/drawing/2010/main"/>
              </a:ext>
            </a:extLst>
          </a:blip>
          <a:srcRect/>
          <a:stretch>
            <a:fillRect/>
          </a:stretch>
        </p:blipFill>
        <p:spPr bwMode="auto">
          <a:xfrm>
            <a:off x="7391068" y="347260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5" name="Picture 460"/>
          <p:cNvPicPr>
            <a:picLocks noChangeAspect="1" noChangeArrowheads="1"/>
          </p:cNvPicPr>
          <p:nvPr/>
        </p:nvPicPr>
        <p:blipFill>
          <a:blip r:embed="rId110" cstate="screen">
            <a:extLst>
              <a:ext uri="{28A0092B-C50C-407E-A947-70E740481C1C}">
                <a14:useLocalDpi xmlns:a14="http://schemas.microsoft.com/office/drawing/2010/main"/>
              </a:ext>
            </a:extLst>
          </a:blip>
          <a:srcRect/>
          <a:stretch>
            <a:fillRect/>
          </a:stretch>
        </p:blipFill>
        <p:spPr bwMode="auto">
          <a:xfrm>
            <a:off x="7407117" y="348918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 name="Picture 461"/>
          <p:cNvPicPr>
            <a:picLocks noChangeAspect="1" noChangeArrowheads="1"/>
          </p:cNvPicPr>
          <p:nvPr/>
        </p:nvPicPr>
        <p:blipFill>
          <a:blip r:embed="rId111" cstate="screen">
            <a:extLst>
              <a:ext uri="{28A0092B-C50C-407E-A947-70E740481C1C}">
                <a14:useLocalDpi xmlns:a14="http://schemas.microsoft.com/office/drawing/2010/main"/>
              </a:ext>
            </a:extLst>
          </a:blip>
          <a:srcRect/>
          <a:stretch>
            <a:fillRect/>
          </a:stretch>
        </p:blipFill>
        <p:spPr bwMode="auto">
          <a:xfrm>
            <a:off x="7422363" y="3504937"/>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7" name="Picture 462"/>
          <p:cNvPicPr>
            <a:picLocks noChangeAspect="1" noChangeArrowheads="1"/>
          </p:cNvPicPr>
          <p:nvPr/>
        </p:nvPicPr>
        <p:blipFill>
          <a:blip r:embed="rId112" cstate="screen">
            <a:extLst>
              <a:ext uri="{28A0092B-C50C-407E-A947-70E740481C1C}">
                <a14:useLocalDpi xmlns:a14="http://schemas.microsoft.com/office/drawing/2010/main"/>
              </a:ext>
            </a:extLst>
          </a:blip>
          <a:srcRect/>
          <a:stretch>
            <a:fillRect/>
          </a:stretch>
        </p:blipFill>
        <p:spPr bwMode="auto">
          <a:xfrm>
            <a:off x="7438412" y="3520687"/>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8" name="Picture 463"/>
          <p:cNvPicPr>
            <a:picLocks noChangeAspect="1" noChangeArrowheads="1"/>
          </p:cNvPicPr>
          <p:nvPr/>
        </p:nvPicPr>
        <p:blipFill>
          <a:blip r:embed="rId113" cstate="screen">
            <a:extLst>
              <a:ext uri="{28A0092B-C50C-407E-A947-70E740481C1C}">
                <a14:useLocalDpi xmlns:a14="http://schemas.microsoft.com/office/drawing/2010/main"/>
              </a:ext>
            </a:extLst>
          </a:blip>
          <a:srcRect/>
          <a:stretch>
            <a:fillRect/>
          </a:stretch>
        </p:blipFill>
        <p:spPr bwMode="auto">
          <a:xfrm>
            <a:off x="7453660" y="353809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9" name="Picture 464"/>
          <p:cNvPicPr>
            <a:picLocks noChangeAspect="1" noChangeArrowheads="1"/>
          </p:cNvPicPr>
          <p:nvPr/>
        </p:nvPicPr>
        <p:blipFill>
          <a:blip r:embed="rId114" cstate="screen">
            <a:extLst>
              <a:ext uri="{28A0092B-C50C-407E-A947-70E740481C1C}">
                <a14:useLocalDpi xmlns:a14="http://schemas.microsoft.com/office/drawing/2010/main"/>
              </a:ext>
            </a:extLst>
          </a:blip>
          <a:srcRect/>
          <a:stretch>
            <a:fillRect/>
          </a:stretch>
        </p:blipFill>
        <p:spPr bwMode="auto">
          <a:xfrm>
            <a:off x="7469707" y="3554676"/>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0" name="Picture 465"/>
          <p:cNvPicPr>
            <a:picLocks noChangeAspect="1" noChangeArrowheads="1"/>
          </p:cNvPicPr>
          <p:nvPr/>
        </p:nvPicPr>
        <p:blipFill>
          <a:blip r:embed="rId115" cstate="screen">
            <a:extLst>
              <a:ext uri="{28A0092B-C50C-407E-A947-70E740481C1C}">
                <a14:useLocalDpi xmlns:a14="http://schemas.microsoft.com/office/drawing/2010/main"/>
              </a:ext>
            </a:extLst>
          </a:blip>
          <a:srcRect/>
          <a:stretch>
            <a:fillRect/>
          </a:stretch>
        </p:blipFill>
        <p:spPr bwMode="auto">
          <a:xfrm>
            <a:off x="7391068" y="343861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 name="Picture 466"/>
          <p:cNvPicPr>
            <a:picLocks noChangeAspect="1" noChangeArrowheads="1"/>
          </p:cNvPicPr>
          <p:nvPr/>
        </p:nvPicPr>
        <p:blipFill>
          <a:blip r:embed="rId116" cstate="screen">
            <a:extLst>
              <a:ext uri="{28A0092B-C50C-407E-A947-70E740481C1C}">
                <a14:useLocalDpi xmlns:a14="http://schemas.microsoft.com/office/drawing/2010/main"/>
              </a:ext>
            </a:extLst>
          </a:blip>
          <a:srcRect/>
          <a:stretch>
            <a:fillRect/>
          </a:stretch>
        </p:blipFill>
        <p:spPr bwMode="auto">
          <a:xfrm>
            <a:off x="7407118" y="345519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 name="Picture 467"/>
          <p:cNvPicPr>
            <a:picLocks noChangeAspect="1" noChangeArrowheads="1"/>
          </p:cNvPicPr>
          <p:nvPr/>
        </p:nvPicPr>
        <p:blipFill>
          <a:blip r:embed="rId117" cstate="screen">
            <a:extLst>
              <a:ext uri="{28A0092B-C50C-407E-A947-70E740481C1C}">
                <a14:useLocalDpi xmlns:a14="http://schemas.microsoft.com/office/drawing/2010/main"/>
              </a:ext>
            </a:extLst>
          </a:blip>
          <a:srcRect/>
          <a:stretch>
            <a:fillRect/>
          </a:stretch>
        </p:blipFill>
        <p:spPr bwMode="auto">
          <a:xfrm>
            <a:off x="7423165" y="3472606"/>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3" name="Picture 468"/>
          <p:cNvPicPr>
            <a:picLocks noChangeAspect="1" noChangeArrowheads="1"/>
          </p:cNvPicPr>
          <p:nvPr/>
        </p:nvPicPr>
        <p:blipFill>
          <a:blip r:embed="rId118" cstate="screen">
            <a:extLst>
              <a:ext uri="{28A0092B-C50C-407E-A947-70E740481C1C}">
                <a14:useLocalDpi xmlns:a14="http://schemas.microsoft.com/office/drawing/2010/main"/>
              </a:ext>
            </a:extLst>
          </a:blip>
          <a:srcRect/>
          <a:stretch>
            <a:fillRect/>
          </a:stretch>
        </p:blipFill>
        <p:spPr bwMode="auto">
          <a:xfrm>
            <a:off x="7439214" y="3488357"/>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4" name="Picture 469"/>
          <p:cNvPicPr>
            <a:picLocks noChangeAspect="1" noChangeArrowheads="1"/>
          </p:cNvPicPr>
          <p:nvPr/>
        </p:nvPicPr>
        <p:blipFill>
          <a:blip r:embed="rId119" cstate="screen">
            <a:extLst>
              <a:ext uri="{28A0092B-C50C-407E-A947-70E740481C1C}">
                <a14:useLocalDpi xmlns:a14="http://schemas.microsoft.com/office/drawing/2010/main"/>
              </a:ext>
            </a:extLst>
          </a:blip>
          <a:srcRect/>
          <a:stretch>
            <a:fillRect/>
          </a:stretch>
        </p:blipFill>
        <p:spPr bwMode="auto">
          <a:xfrm>
            <a:off x="7453660" y="350410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 name="Picture 470"/>
          <p:cNvPicPr>
            <a:picLocks noChangeAspect="1" noChangeArrowheads="1"/>
          </p:cNvPicPr>
          <p:nvPr/>
        </p:nvPicPr>
        <p:blipFill>
          <a:blip r:embed="rId120" cstate="screen">
            <a:extLst>
              <a:ext uri="{28A0092B-C50C-407E-A947-70E740481C1C}">
                <a14:useLocalDpi xmlns:a14="http://schemas.microsoft.com/office/drawing/2010/main"/>
              </a:ext>
            </a:extLst>
          </a:blip>
          <a:srcRect/>
          <a:stretch>
            <a:fillRect/>
          </a:stretch>
        </p:blipFill>
        <p:spPr bwMode="auto">
          <a:xfrm>
            <a:off x="7469707" y="352151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 name="Picture 471"/>
          <p:cNvPicPr>
            <a:picLocks noChangeAspect="1" noChangeArrowheads="1"/>
          </p:cNvPicPr>
          <p:nvPr/>
        </p:nvPicPr>
        <p:blipFill>
          <a:blip r:embed="rId121" cstate="screen">
            <a:extLst>
              <a:ext uri="{28A0092B-C50C-407E-A947-70E740481C1C}">
                <a14:useLocalDpi xmlns:a14="http://schemas.microsoft.com/office/drawing/2010/main"/>
              </a:ext>
            </a:extLst>
          </a:blip>
          <a:srcRect/>
          <a:stretch>
            <a:fillRect/>
          </a:stretch>
        </p:blipFill>
        <p:spPr bwMode="auto">
          <a:xfrm>
            <a:off x="7486559" y="3537267"/>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472"/>
          <p:cNvPicPr>
            <a:picLocks noChangeAspect="1" noChangeArrowheads="1"/>
          </p:cNvPicPr>
          <p:nvPr/>
        </p:nvPicPr>
        <p:blipFill>
          <a:blip r:embed="rId122" cstate="screen">
            <a:extLst>
              <a:ext uri="{28A0092B-C50C-407E-A947-70E740481C1C}">
                <a14:useLocalDpi xmlns:a14="http://schemas.microsoft.com/office/drawing/2010/main"/>
              </a:ext>
            </a:extLst>
          </a:blip>
          <a:srcRect/>
          <a:stretch>
            <a:fillRect/>
          </a:stretch>
        </p:blipFill>
        <p:spPr bwMode="auto">
          <a:xfrm>
            <a:off x="7407118" y="342203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 name="Picture 473"/>
          <p:cNvPicPr>
            <a:picLocks noChangeAspect="1" noChangeArrowheads="1"/>
          </p:cNvPicPr>
          <p:nvPr/>
        </p:nvPicPr>
        <p:blipFill>
          <a:blip r:embed="rId123" cstate="screen">
            <a:extLst>
              <a:ext uri="{28A0092B-C50C-407E-A947-70E740481C1C}">
                <a14:useLocalDpi xmlns:a14="http://schemas.microsoft.com/office/drawing/2010/main"/>
              </a:ext>
            </a:extLst>
          </a:blip>
          <a:srcRect/>
          <a:stretch>
            <a:fillRect/>
          </a:stretch>
        </p:blipFill>
        <p:spPr bwMode="auto">
          <a:xfrm>
            <a:off x="7423166" y="343861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9" name="Picture 474"/>
          <p:cNvPicPr>
            <a:picLocks noChangeAspect="1" noChangeArrowheads="1"/>
          </p:cNvPicPr>
          <p:nvPr/>
        </p:nvPicPr>
        <p:blipFill>
          <a:blip r:embed="rId124" cstate="screen">
            <a:extLst>
              <a:ext uri="{28A0092B-C50C-407E-A947-70E740481C1C}">
                <a14:useLocalDpi xmlns:a14="http://schemas.microsoft.com/office/drawing/2010/main"/>
              </a:ext>
            </a:extLst>
          </a:blip>
          <a:srcRect/>
          <a:stretch>
            <a:fillRect/>
          </a:stretch>
        </p:blipFill>
        <p:spPr bwMode="auto">
          <a:xfrm>
            <a:off x="7440017" y="345519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475"/>
          <p:cNvPicPr>
            <a:picLocks noChangeAspect="1" noChangeArrowheads="1"/>
          </p:cNvPicPr>
          <p:nvPr/>
        </p:nvPicPr>
        <p:blipFill>
          <a:blip r:embed="rId125" cstate="screen">
            <a:extLst>
              <a:ext uri="{28A0092B-C50C-407E-A947-70E740481C1C}">
                <a14:useLocalDpi xmlns:a14="http://schemas.microsoft.com/office/drawing/2010/main"/>
              </a:ext>
            </a:extLst>
          </a:blip>
          <a:srcRect/>
          <a:stretch>
            <a:fillRect/>
          </a:stretch>
        </p:blipFill>
        <p:spPr bwMode="auto">
          <a:xfrm>
            <a:off x="7454461" y="347177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 name="Picture 476"/>
          <p:cNvPicPr>
            <a:picLocks noChangeAspect="1" noChangeArrowheads="1"/>
          </p:cNvPicPr>
          <p:nvPr/>
        </p:nvPicPr>
        <p:blipFill>
          <a:blip r:embed="rId126" cstate="screen">
            <a:extLst>
              <a:ext uri="{28A0092B-C50C-407E-A947-70E740481C1C}">
                <a14:useLocalDpi xmlns:a14="http://schemas.microsoft.com/office/drawing/2010/main"/>
              </a:ext>
            </a:extLst>
          </a:blip>
          <a:srcRect/>
          <a:stretch>
            <a:fillRect/>
          </a:stretch>
        </p:blipFill>
        <p:spPr bwMode="auto">
          <a:xfrm>
            <a:off x="7469707" y="348752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 name="Picture 477"/>
          <p:cNvPicPr>
            <a:picLocks noChangeAspect="1" noChangeArrowheads="1"/>
          </p:cNvPicPr>
          <p:nvPr/>
        </p:nvPicPr>
        <p:blipFill>
          <a:blip r:embed="rId127" cstate="screen">
            <a:extLst>
              <a:ext uri="{28A0092B-C50C-407E-A947-70E740481C1C}">
                <a14:useLocalDpi xmlns:a14="http://schemas.microsoft.com/office/drawing/2010/main"/>
              </a:ext>
            </a:extLst>
          </a:blip>
          <a:srcRect/>
          <a:stretch>
            <a:fillRect/>
          </a:stretch>
        </p:blipFill>
        <p:spPr bwMode="auto">
          <a:xfrm>
            <a:off x="7486559" y="350410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 name="Picture 478"/>
          <p:cNvPicPr>
            <a:picLocks noChangeAspect="1" noChangeArrowheads="1"/>
          </p:cNvPicPr>
          <p:nvPr/>
        </p:nvPicPr>
        <p:blipFill>
          <a:blip r:embed="rId128" cstate="screen">
            <a:extLst>
              <a:ext uri="{28A0092B-C50C-407E-A947-70E740481C1C}">
                <a14:useLocalDpi xmlns:a14="http://schemas.microsoft.com/office/drawing/2010/main"/>
              </a:ext>
            </a:extLst>
          </a:blip>
          <a:srcRect/>
          <a:stretch>
            <a:fillRect/>
          </a:stretch>
        </p:blipFill>
        <p:spPr bwMode="auto">
          <a:xfrm>
            <a:off x="7502608" y="3520687"/>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4" name="Picture 479"/>
          <p:cNvPicPr>
            <a:picLocks noChangeAspect="1" noChangeArrowheads="1"/>
          </p:cNvPicPr>
          <p:nvPr/>
        </p:nvPicPr>
        <p:blipFill>
          <a:blip r:embed="rId129" cstate="screen">
            <a:extLst>
              <a:ext uri="{28A0092B-C50C-407E-A947-70E740481C1C}">
                <a14:useLocalDpi xmlns:a14="http://schemas.microsoft.com/office/drawing/2010/main"/>
              </a:ext>
            </a:extLst>
          </a:blip>
          <a:srcRect/>
          <a:stretch>
            <a:fillRect/>
          </a:stretch>
        </p:blipFill>
        <p:spPr bwMode="auto">
          <a:xfrm>
            <a:off x="7423166" y="3405459"/>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5" name="Picture 480"/>
          <p:cNvPicPr>
            <a:picLocks noChangeAspect="1" noChangeArrowheads="1"/>
          </p:cNvPicPr>
          <p:nvPr/>
        </p:nvPicPr>
        <p:blipFill>
          <a:blip r:embed="rId130" cstate="screen">
            <a:extLst>
              <a:ext uri="{28A0092B-C50C-407E-A947-70E740481C1C}">
                <a14:useLocalDpi xmlns:a14="http://schemas.microsoft.com/office/drawing/2010/main"/>
              </a:ext>
            </a:extLst>
          </a:blip>
          <a:srcRect/>
          <a:stretch>
            <a:fillRect/>
          </a:stretch>
        </p:blipFill>
        <p:spPr bwMode="auto">
          <a:xfrm>
            <a:off x="7440017" y="342203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6" name="Picture 481"/>
          <p:cNvPicPr>
            <a:picLocks noChangeAspect="1" noChangeArrowheads="1"/>
          </p:cNvPicPr>
          <p:nvPr/>
        </p:nvPicPr>
        <p:blipFill>
          <a:blip r:embed="rId131" cstate="screen">
            <a:extLst>
              <a:ext uri="{28A0092B-C50C-407E-A947-70E740481C1C}">
                <a14:useLocalDpi xmlns:a14="http://schemas.microsoft.com/office/drawing/2010/main"/>
              </a:ext>
            </a:extLst>
          </a:blip>
          <a:srcRect/>
          <a:stretch>
            <a:fillRect/>
          </a:stretch>
        </p:blipFill>
        <p:spPr bwMode="auto">
          <a:xfrm>
            <a:off x="7456065" y="343861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7" name="Picture 482"/>
          <p:cNvPicPr>
            <a:picLocks noChangeAspect="1" noChangeArrowheads="1"/>
          </p:cNvPicPr>
          <p:nvPr/>
        </p:nvPicPr>
        <p:blipFill>
          <a:blip r:embed="rId132" cstate="screen">
            <a:extLst>
              <a:ext uri="{28A0092B-C50C-407E-A947-70E740481C1C}">
                <a14:useLocalDpi xmlns:a14="http://schemas.microsoft.com/office/drawing/2010/main"/>
              </a:ext>
            </a:extLst>
          </a:blip>
          <a:srcRect/>
          <a:stretch>
            <a:fillRect/>
          </a:stretch>
        </p:blipFill>
        <p:spPr bwMode="auto">
          <a:xfrm>
            <a:off x="7470511" y="345519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 name="Picture 483"/>
          <p:cNvPicPr>
            <a:picLocks noChangeAspect="1" noChangeArrowheads="1"/>
          </p:cNvPicPr>
          <p:nvPr/>
        </p:nvPicPr>
        <p:blipFill>
          <a:blip r:embed="rId133" cstate="screen">
            <a:extLst>
              <a:ext uri="{28A0092B-C50C-407E-A947-70E740481C1C}">
                <a14:useLocalDpi xmlns:a14="http://schemas.microsoft.com/office/drawing/2010/main"/>
              </a:ext>
            </a:extLst>
          </a:blip>
          <a:srcRect/>
          <a:stretch>
            <a:fillRect/>
          </a:stretch>
        </p:blipFill>
        <p:spPr bwMode="auto">
          <a:xfrm>
            <a:off x="7486558" y="347094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9" name="Picture 484"/>
          <p:cNvPicPr>
            <a:picLocks noChangeAspect="1" noChangeArrowheads="1"/>
          </p:cNvPicPr>
          <p:nvPr/>
        </p:nvPicPr>
        <p:blipFill>
          <a:blip r:embed="rId134" cstate="screen">
            <a:extLst>
              <a:ext uri="{28A0092B-C50C-407E-A947-70E740481C1C}">
                <a14:useLocalDpi xmlns:a14="http://schemas.microsoft.com/office/drawing/2010/main"/>
              </a:ext>
            </a:extLst>
          </a:blip>
          <a:srcRect/>
          <a:stretch>
            <a:fillRect/>
          </a:stretch>
        </p:blipFill>
        <p:spPr bwMode="auto">
          <a:xfrm>
            <a:off x="7502607" y="348752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0" name="Picture 485"/>
          <p:cNvPicPr>
            <a:picLocks noChangeAspect="1" noChangeArrowheads="1"/>
          </p:cNvPicPr>
          <p:nvPr/>
        </p:nvPicPr>
        <p:blipFill>
          <a:blip r:embed="rId135" cstate="screen">
            <a:extLst>
              <a:ext uri="{28A0092B-C50C-407E-A947-70E740481C1C}">
                <a14:useLocalDpi xmlns:a14="http://schemas.microsoft.com/office/drawing/2010/main"/>
              </a:ext>
            </a:extLst>
          </a:blip>
          <a:srcRect/>
          <a:stretch>
            <a:fillRect/>
          </a:stretch>
        </p:blipFill>
        <p:spPr bwMode="auto">
          <a:xfrm>
            <a:off x="7519458" y="350410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1" name="Picture 486"/>
          <p:cNvPicPr>
            <a:picLocks noChangeAspect="1" noChangeArrowheads="1"/>
          </p:cNvPicPr>
          <p:nvPr/>
        </p:nvPicPr>
        <p:blipFill>
          <a:blip r:embed="rId136" cstate="screen">
            <a:extLst>
              <a:ext uri="{28A0092B-C50C-407E-A947-70E740481C1C}">
                <a14:useLocalDpi xmlns:a14="http://schemas.microsoft.com/office/drawing/2010/main"/>
              </a:ext>
            </a:extLst>
          </a:blip>
          <a:srcRect/>
          <a:stretch>
            <a:fillRect/>
          </a:stretch>
        </p:blipFill>
        <p:spPr bwMode="auto">
          <a:xfrm>
            <a:off x="7440017" y="338805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 name="Picture 487"/>
          <p:cNvPicPr>
            <a:picLocks noChangeAspect="1" noChangeArrowheads="1"/>
          </p:cNvPicPr>
          <p:nvPr/>
        </p:nvPicPr>
        <p:blipFill>
          <a:blip r:embed="rId137" cstate="screen">
            <a:extLst>
              <a:ext uri="{28A0092B-C50C-407E-A947-70E740481C1C}">
                <a14:useLocalDpi xmlns:a14="http://schemas.microsoft.com/office/drawing/2010/main"/>
              </a:ext>
            </a:extLst>
          </a:blip>
          <a:srcRect/>
          <a:stretch>
            <a:fillRect/>
          </a:stretch>
        </p:blipFill>
        <p:spPr bwMode="auto">
          <a:xfrm>
            <a:off x="7456065" y="3405459"/>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 name="Picture 488"/>
          <p:cNvPicPr>
            <a:picLocks noChangeAspect="1" noChangeArrowheads="1"/>
          </p:cNvPicPr>
          <p:nvPr/>
        </p:nvPicPr>
        <p:blipFill>
          <a:blip r:embed="rId138" cstate="screen">
            <a:extLst>
              <a:ext uri="{28A0092B-C50C-407E-A947-70E740481C1C}">
                <a14:useLocalDpi xmlns:a14="http://schemas.microsoft.com/office/drawing/2010/main"/>
              </a:ext>
            </a:extLst>
          </a:blip>
          <a:srcRect/>
          <a:stretch>
            <a:fillRect/>
          </a:stretch>
        </p:blipFill>
        <p:spPr bwMode="auto">
          <a:xfrm>
            <a:off x="7471313" y="3422038"/>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 name="Picture 489"/>
          <p:cNvPicPr>
            <a:picLocks noChangeAspect="1" noChangeArrowheads="1"/>
          </p:cNvPicPr>
          <p:nvPr/>
        </p:nvPicPr>
        <p:blipFill>
          <a:blip r:embed="rId139" cstate="screen">
            <a:extLst>
              <a:ext uri="{28A0092B-C50C-407E-A947-70E740481C1C}">
                <a14:useLocalDpi xmlns:a14="http://schemas.microsoft.com/office/drawing/2010/main"/>
              </a:ext>
            </a:extLst>
          </a:blip>
          <a:srcRect/>
          <a:stretch>
            <a:fillRect/>
          </a:stretch>
        </p:blipFill>
        <p:spPr bwMode="auto">
          <a:xfrm>
            <a:off x="7487361" y="3437789"/>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 name="Picture 490"/>
          <p:cNvPicPr>
            <a:picLocks noChangeAspect="1" noChangeArrowheads="1"/>
          </p:cNvPicPr>
          <p:nvPr/>
        </p:nvPicPr>
        <p:blipFill>
          <a:blip r:embed="rId137" cstate="screen">
            <a:extLst>
              <a:ext uri="{28A0092B-C50C-407E-A947-70E740481C1C}">
                <a14:useLocalDpi xmlns:a14="http://schemas.microsoft.com/office/drawing/2010/main"/>
              </a:ext>
            </a:extLst>
          </a:blip>
          <a:srcRect/>
          <a:stretch>
            <a:fillRect/>
          </a:stretch>
        </p:blipFill>
        <p:spPr bwMode="auto">
          <a:xfrm>
            <a:off x="7502608" y="3453540"/>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 name="Picture 491"/>
          <p:cNvPicPr>
            <a:picLocks noChangeAspect="1" noChangeArrowheads="1"/>
          </p:cNvPicPr>
          <p:nvPr/>
        </p:nvPicPr>
        <p:blipFill>
          <a:blip r:embed="rId138" cstate="screen">
            <a:extLst>
              <a:ext uri="{28A0092B-C50C-407E-A947-70E740481C1C}">
                <a14:useLocalDpi xmlns:a14="http://schemas.microsoft.com/office/drawing/2010/main"/>
              </a:ext>
            </a:extLst>
          </a:blip>
          <a:srcRect/>
          <a:stretch>
            <a:fillRect/>
          </a:stretch>
        </p:blipFill>
        <p:spPr bwMode="auto">
          <a:xfrm>
            <a:off x="7518655" y="347094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7" name="Picture 492"/>
          <p:cNvPicPr>
            <a:picLocks noChangeAspect="1" noChangeArrowheads="1"/>
          </p:cNvPicPr>
          <p:nvPr/>
        </p:nvPicPr>
        <p:blipFill>
          <a:blip r:embed="rId140" cstate="screen">
            <a:extLst>
              <a:ext uri="{28A0092B-C50C-407E-A947-70E740481C1C}">
                <a14:useLocalDpi xmlns:a14="http://schemas.microsoft.com/office/drawing/2010/main"/>
              </a:ext>
            </a:extLst>
          </a:blip>
          <a:srcRect/>
          <a:stretch>
            <a:fillRect/>
          </a:stretch>
        </p:blipFill>
        <p:spPr bwMode="auto">
          <a:xfrm>
            <a:off x="7535507" y="3487528"/>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8" name="Picture 493"/>
          <p:cNvPicPr>
            <a:picLocks noChangeAspect="1" noChangeArrowheads="1"/>
          </p:cNvPicPr>
          <p:nvPr/>
        </p:nvPicPr>
        <p:blipFill>
          <a:blip r:embed="rId141" cstate="screen">
            <a:extLst>
              <a:ext uri="{28A0092B-C50C-407E-A947-70E740481C1C}">
                <a14:useLocalDpi xmlns:a14="http://schemas.microsoft.com/office/drawing/2010/main"/>
              </a:ext>
            </a:extLst>
          </a:blip>
          <a:srcRect/>
          <a:stretch>
            <a:fillRect/>
          </a:stretch>
        </p:blipFill>
        <p:spPr bwMode="auto">
          <a:xfrm>
            <a:off x="7456065" y="337147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 name="Picture 494"/>
          <p:cNvPicPr>
            <a:picLocks noChangeAspect="1" noChangeArrowheads="1"/>
          </p:cNvPicPr>
          <p:nvPr/>
        </p:nvPicPr>
        <p:blipFill>
          <a:blip r:embed="rId142" cstate="screen">
            <a:extLst>
              <a:ext uri="{28A0092B-C50C-407E-A947-70E740481C1C}">
                <a14:useLocalDpi xmlns:a14="http://schemas.microsoft.com/office/drawing/2010/main"/>
              </a:ext>
            </a:extLst>
          </a:blip>
          <a:srcRect/>
          <a:stretch>
            <a:fillRect/>
          </a:stretch>
        </p:blipFill>
        <p:spPr bwMode="auto">
          <a:xfrm>
            <a:off x="7472115" y="338805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0" name="Picture 495"/>
          <p:cNvPicPr>
            <a:picLocks noChangeAspect="1" noChangeArrowheads="1"/>
          </p:cNvPicPr>
          <p:nvPr/>
        </p:nvPicPr>
        <p:blipFill>
          <a:blip r:embed="rId143" cstate="screen">
            <a:extLst>
              <a:ext uri="{28A0092B-C50C-407E-A947-70E740481C1C}">
                <a14:useLocalDpi xmlns:a14="http://schemas.microsoft.com/office/drawing/2010/main"/>
              </a:ext>
            </a:extLst>
          </a:blip>
          <a:srcRect/>
          <a:stretch>
            <a:fillRect/>
          </a:stretch>
        </p:blipFill>
        <p:spPr bwMode="auto">
          <a:xfrm>
            <a:off x="7488163" y="340545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496"/>
          <p:cNvPicPr>
            <a:picLocks noChangeAspect="1" noChangeArrowheads="1"/>
          </p:cNvPicPr>
          <p:nvPr/>
        </p:nvPicPr>
        <p:blipFill>
          <a:blip r:embed="rId144" cstate="screen">
            <a:extLst>
              <a:ext uri="{28A0092B-C50C-407E-A947-70E740481C1C}">
                <a14:useLocalDpi xmlns:a14="http://schemas.microsoft.com/office/drawing/2010/main"/>
              </a:ext>
            </a:extLst>
          </a:blip>
          <a:srcRect/>
          <a:stretch>
            <a:fillRect/>
          </a:stretch>
        </p:blipFill>
        <p:spPr bwMode="auto">
          <a:xfrm>
            <a:off x="7503408" y="342120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 name="Picture 497"/>
          <p:cNvPicPr>
            <a:picLocks noChangeAspect="1" noChangeArrowheads="1"/>
          </p:cNvPicPr>
          <p:nvPr/>
        </p:nvPicPr>
        <p:blipFill>
          <a:blip r:embed="rId145" cstate="screen">
            <a:extLst>
              <a:ext uri="{28A0092B-C50C-407E-A947-70E740481C1C}">
                <a14:useLocalDpi xmlns:a14="http://schemas.microsoft.com/office/drawing/2010/main"/>
              </a:ext>
            </a:extLst>
          </a:blip>
          <a:srcRect/>
          <a:stretch>
            <a:fillRect/>
          </a:stretch>
        </p:blipFill>
        <p:spPr bwMode="auto">
          <a:xfrm>
            <a:off x="7519458" y="343696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 name="Picture 498"/>
          <p:cNvPicPr>
            <a:picLocks noChangeAspect="1" noChangeArrowheads="1"/>
          </p:cNvPicPr>
          <p:nvPr/>
        </p:nvPicPr>
        <p:blipFill>
          <a:blip r:embed="rId146" cstate="screen">
            <a:extLst>
              <a:ext uri="{28A0092B-C50C-407E-A947-70E740481C1C}">
                <a14:useLocalDpi xmlns:a14="http://schemas.microsoft.com/office/drawing/2010/main"/>
              </a:ext>
            </a:extLst>
          </a:blip>
          <a:srcRect/>
          <a:stretch>
            <a:fillRect/>
          </a:stretch>
        </p:blipFill>
        <p:spPr bwMode="auto">
          <a:xfrm>
            <a:off x="7535507" y="345354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 name="Picture 499"/>
          <p:cNvPicPr>
            <a:picLocks noChangeAspect="1" noChangeArrowheads="1"/>
          </p:cNvPicPr>
          <p:nvPr/>
        </p:nvPicPr>
        <p:blipFill>
          <a:blip r:embed="rId147" cstate="screen">
            <a:extLst>
              <a:ext uri="{28A0092B-C50C-407E-A947-70E740481C1C}">
                <a14:useLocalDpi xmlns:a14="http://schemas.microsoft.com/office/drawing/2010/main"/>
              </a:ext>
            </a:extLst>
          </a:blip>
          <a:srcRect/>
          <a:stretch>
            <a:fillRect/>
          </a:stretch>
        </p:blipFill>
        <p:spPr bwMode="auto">
          <a:xfrm>
            <a:off x="7550754" y="347094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5" name="Picture 500"/>
          <p:cNvPicPr>
            <a:picLocks noChangeAspect="1" noChangeArrowheads="1"/>
          </p:cNvPicPr>
          <p:nvPr/>
        </p:nvPicPr>
        <p:blipFill>
          <a:blip r:embed="rId148" cstate="screen">
            <a:extLst>
              <a:ext uri="{28A0092B-C50C-407E-A947-70E740481C1C}">
                <a14:useLocalDpi xmlns:a14="http://schemas.microsoft.com/office/drawing/2010/main"/>
              </a:ext>
            </a:extLst>
          </a:blip>
          <a:srcRect/>
          <a:stretch>
            <a:fillRect/>
          </a:stretch>
        </p:blipFill>
        <p:spPr bwMode="auto">
          <a:xfrm>
            <a:off x="7488163" y="3371470"/>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501"/>
          <p:cNvPicPr>
            <a:picLocks noChangeAspect="1" noChangeArrowheads="1"/>
          </p:cNvPicPr>
          <p:nvPr/>
        </p:nvPicPr>
        <p:blipFill>
          <a:blip r:embed="rId149" cstate="screen">
            <a:extLst>
              <a:ext uri="{28A0092B-C50C-407E-A947-70E740481C1C}">
                <a14:useLocalDpi xmlns:a14="http://schemas.microsoft.com/office/drawing/2010/main"/>
              </a:ext>
            </a:extLst>
          </a:blip>
          <a:srcRect/>
          <a:stretch>
            <a:fillRect/>
          </a:stretch>
        </p:blipFill>
        <p:spPr bwMode="auto">
          <a:xfrm>
            <a:off x="7504213" y="3388050"/>
            <a:ext cx="24073"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7" name="Picture 502"/>
          <p:cNvPicPr>
            <a:picLocks noChangeAspect="1" noChangeArrowheads="1"/>
          </p:cNvPicPr>
          <p:nvPr/>
        </p:nvPicPr>
        <p:blipFill>
          <a:blip r:embed="rId150" cstate="screen">
            <a:extLst>
              <a:ext uri="{28A0092B-C50C-407E-A947-70E740481C1C}">
                <a14:useLocalDpi xmlns:a14="http://schemas.microsoft.com/office/drawing/2010/main"/>
              </a:ext>
            </a:extLst>
          </a:blip>
          <a:srcRect/>
          <a:stretch>
            <a:fillRect/>
          </a:stretch>
        </p:blipFill>
        <p:spPr bwMode="auto">
          <a:xfrm>
            <a:off x="7519458" y="3404629"/>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8" name="Picture 503"/>
          <p:cNvPicPr>
            <a:picLocks noChangeAspect="1" noChangeArrowheads="1"/>
          </p:cNvPicPr>
          <p:nvPr/>
        </p:nvPicPr>
        <p:blipFill>
          <a:blip r:embed="rId151" cstate="screen">
            <a:extLst>
              <a:ext uri="{28A0092B-C50C-407E-A947-70E740481C1C}">
                <a14:useLocalDpi xmlns:a14="http://schemas.microsoft.com/office/drawing/2010/main"/>
              </a:ext>
            </a:extLst>
          </a:blip>
          <a:srcRect/>
          <a:stretch>
            <a:fillRect/>
          </a:stretch>
        </p:blipFill>
        <p:spPr bwMode="auto">
          <a:xfrm>
            <a:off x="7535507" y="3420381"/>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9" name="Picture 504"/>
          <p:cNvPicPr>
            <a:picLocks noChangeAspect="1" noChangeArrowheads="1"/>
          </p:cNvPicPr>
          <p:nvPr/>
        </p:nvPicPr>
        <p:blipFill>
          <a:blip r:embed="rId152" cstate="screen">
            <a:extLst>
              <a:ext uri="{28A0092B-C50C-407E-A947-70E740481C1C}">
                <a14:useLocalDpi xmlns:a14="http://schemas.microsoft.com/office/drawing/2010/main"/>
              </a:ext>
            </a:extLst>
          </a:blip>
          <a:srcRect/>
          <a:stretch>
            <a:fillRect/>
          </a:stretch>
        </p:blipFill>
        <p:spPr bwMode="auto">
          <a:xfrm>
            <a:off x="7551555" y="3436960"/>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0" name="Picture 505"/>
          <p:cNvPicPr>
            <a:picLocks noChangeAspect="1" noChangeArrowheads="1"/>
          </p:cNvPicPr>
          <p:nvPr/>
        </p:nvPicPr>
        <p:blipFill>
          <a:blip r:embed="rId153" cstate="screen">
            <a:extLst>
              <a:ext uri="{28A0092B-C50C-407E-A947-70E740481C1C}">
                <a14:useLocalDpi xmlns:a14="http://schemas.microsoft.com/office/drawing/2010/main"/>
              </a:ext>
            </a:extLst>
          </a:blip>
          <a:srcRect/>
          <a:stretch>
            <a:fillRect/>
          </a:stretch>
        </p:blipFill>
        <p:spPr bwMode="auto">
          <a:xfrm>
            <a:off x="7519458" y="3373128"/>
            <a:ext cx="23270"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 name="Picture 506"/>
          <p:cNvPicPr>
            <a:picLocks noChangeAspect="1" noChangeArrowheads="1"/>
          </p:cNvPicPr>
          <p:nvPr/>
        </p:nvPicPr>
        <p:blipFill>
          <a:blip r:embed="rId154" cstate="screen">
            <a:extLst>
              <a:ext uri="{28A0092B-C50C-407E-A947-70E740481C1C}">
                <a14:useLocalDpi xmlns:a14="http://schemas.microsoft.com/office/drawing/2010/main"/>
              </a:ext>
            </a:extLst>
          </a:blip>
          <a:srcRect/>
          <a:stretch>
            <a:fillRect/>
          </a:stretch>
        </p:blipFill>
        <p:spPr bwMode="auto">
          <a:xfrm>
            <a:off x="7533903" y="3389708"/>
            <a:ext cx="24073"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 name="Picture 507"/>
          <p:cNvPicPr>
            <a:picLocks noChangeAspect="1" noChangeArrowheads="1"/>
          </p:cNvPicPr>
          <p:nvPr/>
        </p:nvPicPr>
        <p:blipFill>
          <a:blip r:embed="rId155" cstate="screen">
            <a:extLst>
              <a:ext uri="{28A0092B-C50C-407E-A947-70E740481C1C}">
                <a14:useLocalDpi xmlns:a14="http://schemas.microsoft.com/office/drawing/2010/main"/>
              </a:ext>
            </a:extLst>
          </a:blip>
          <a:srcRect/>
          <a:stretch>
            <a:fillRect/>
          </a:stretch>
        </p:blipFill>
        <p:spPr bwMode="auto">
          <a:xfrm>
            <a:off x="7549950" y="3405459"/>
            <a:ext cx="2327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 name="Freeform 508"/>
          <p:cNvSpPr>
            <a:spLocks noEditPoints="1"/>
          </p:cNvSpPr>
          <p:nvPr/>
        </p:nvSpPr>
        <p:spPr bwMode="auto">
          <a:xfrm>
            <a:off x="7222557" y="3370641"/>
            <a:ext cx="359490" cy="366411"/>
          </a:xfrm>
          <a:custGeom>
            <a:avLst/>
            <a:gdLst>
              <a:gd name="T0" fmla="*/ 183 w 229"/>
              <a:gd name="T1" fmla="*/ 114 h 226"/>
              <a:gd name="T2" fmla="*/ 210 w 229"/>
              <a:gd name="T3" fmla="*/ 87 h 226"/>
              <a:gd name="T4" fmla="*/ 210 w 229"/>
              <a:gd name="T5" fmla="*/ 15 h 226"/>
              <a:gd name="T6" fmla="*/ 174 w 229"/>
              <a:gd name="T7" fmla="*/ 1 h 226"/>
              <a:gd name="T8" fmla="*/ 138 w 229"/>
              <a:gd name="T9" fmla="*/ 15 h 226"/>
              <a:gd name="T10" fmla="*/ 138 w 229"/>
              <a:gd name="T11" fmla="*/ 15 h 226"/>
              <a:gd name="T12" fmla="*/ 112 w 229"/>
              <a:gd name="T13" fmla="*/ 42 h 226"/>
              <a:gd name="T14" fmla="*/ 19 w 229"/>
              <a:gd name="T15" fmla="*/ 134 h 226"/>
              <a:gd name="T16" fmla="*/ 19 w 229"/>
              <a:gd name="T17" fmla="*/ 206 h 226"/>
              <a:gd name="T18" fmla="*/ 91 w 229"/>
              <a:gd name="T19" fmla="*/ 206 h 226"/>
              <a:gd name="T20" fmla="*/ 115 w 229"/>
              <a:gd name="T21" fmla="*/ 182 h 226"/>
              <a:gd name="T22" fmla="*/ 183 w 229"/>
              <a:gd name="T23" fmla="*/ 114 h 226"/>
              <a:gd name="T24" fmla="*/ 112 w 229"/>
              <a:gd name="T25" fmla="*/ 179 h 226"/>
              <a:gd name="T26" fmla="*/ 88 w 229"/>
              <a:gd name="T27" fmla="*/ 203 h 226"/>
              <a:gd name="T28" fmla="*/ 22 w 229"/>
              <a:gd name="T29" fmla="*/ 203 h 226"/>
              <a:gd name="T30" fmla="*/ 22 w 229"/>
              <a:gd name="T31" fmla="*/ 137 h 226"/>
              <a:gd name="T32" fmla="*/ 47 w 229"/>
              <a:gd name="T33" fmla="*/ 113 h 226"/>
              <a:gd name="T34" fmla="*/ 47 w 229"/>
              <a:gd name="T35" fmla="*/ 113 h 226"/>
              <a:gd name="T36" fmla="*/ 114 w 229"/>
              <a:gd name="T37" fmla="*/ 45 h 226"/>
              <a:gd name="T38" fmla="*/ 114 w 229"/>
              <a:gd name="T39" fmla="*/ 45 h 226"/>
              <a:gd name="T40" fmla="*/ 141 w 229"/>
              <a:gd name="T41" fmla="*/ 18 h 226"/>
              <a:gd name="T42" fmla="*/ 207 w 229"/>
              <a:gd name="T43" fmla="*/ 18 h 226"/>
              <a:gd name="T44" fmla="*/ 207 w 229"/>
              <a:gd name="T45" fmla="*/ 84 h 226"/>
              <a:gd name="T46" fmla="*/ 180 w 229"/>
              <a:gd name="T47" fmla="*/ 111 h 226"/>
              <a:gd name="T48" fmla="*/ 180 w 229"/>
              <a:gd name="T49" fmla="*/ 111 h 226"/>
              <a:gd name="T50" fmla="*/ 112 w 229"/>
              <a:gd name="T51" fmla="*/ 17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9" h="226">
                <a:moveTo>
                  <a:pt x="183" y="114"/>
                </a:moveTo>
                <a:cubicBezTo>
                  <a:pt x="210" y="87"/>
                  <a:pt x="210" y="87"/>
                  <a:pt x="210" y="87"/>
                </a:cubicBezTo>
                <a:cubicBezTo>
                  <a:pt x="229" y="67"/>
                  <a:pt x="229" y="35"/>
                  <a:pt x="210" y="15"/>
                </a:cubicBezTo>
                <a:cubicBezTo>
                  <a:pt x="200" y="6"/>
                  <a:pt x="187" y="1"/>
                  <a:pt x="174" y="1"/>
                </a:cubicBezTo>
                <a:cubicBezTo>
                  <a:pt x="161" y="1"/>
                  <a:pt x="148" y="6"/>
                  <a:pt x="138" y="15"/>
                </a:cubicBezTo>
                <a:cubicBezTo>
                  <a:pt x="138" y="15"/>
                  <a:pt x="138" y="15"/>
                  <a:pt x="138" y="15"/>
                </a:cubicBezTo>
                <a:cubicBezTo>
                  <a:pt x="112" y="42"/>
                  <a:pt x="112" y="42"/>
                  <a:pt x="112" y="42"/>
                </a:cubicBezTo>
                <a:cubicBezTo>
                  <a:pt x="19" y="134"/>
                  <a:pt x="19" y="134"/>
                  <a:pt x="19" y="134"/>
                </a:cubicBezTo>
                <a:cubicBezTo>
                  <a:pt x="0" y="154"/>
                  <a:pt x="0" y="186"/>
                  <a:pt x="19" y="206"/>
                </a:cubicBezTo>
                <a:cubicBezTo>
                  <a:pt x="39" y="226"/>
                  <a:pt x="71" y="226"/>
                  <a:pt x="91" y="206"/>
                </a:cubicBezTo>
                <a:cubicBezTo>
                  <a:pt x="115" y="182"/>
                  <a:pt x="115" y="182"/>
                  <a:pt x="115" y="182"/>
                </a:cubicBezTo>
                <a:lnTo>
                  <a:pt x="183" y="114"/>
                </a:lnTo>
                <a:close/>
                <a:moveTo>
                  <a:pt x="112" y="179"/>
                </a:moveTo>
                <a:cubicBezTo>
                  <a:pt x="88" y="203"/>
                  <a:pt x="88" y="203"/>
                  <a:pt x="88" y="203"/>
                </a:cubicBezTo>
                <a:cubicBezTo>
                  <a:pt x="70" y="221"/>
                  <a:pt x="40" y="221"/>
                  <a:pt x="22" y="203"/>
                </a:cubicBezTo>
                <a:cubicBezTo>
                  <a:pt x="4" y="185"/>
                  <a:pt x="4" y="155"/>
                  <a:pt x="22" y="137"/>
                </a:cubicBezTo>
                <a:cubicBezTo>
                  <a:pt x="47" y="113"/>
                  <a:pt x="47" y="113"/>
                  <a:pt x="47" y="113"/>
                </a:cubicBezTo>
                <a:cubicBezTo>
                  <a:pt x="47" y="113"/>
                  <a:pt x="47" y="113"/>
                  <a:pt x="47" y="113"/>
                </a:cubicBezTo>
                <a:cubicBezTo>
                  <a:pt x="114" y="45"/>
                  <a:pt x="114" y="45"/>
                  <a:pt x="114" y="45"/>
                </a:cubicBezTo>
                <a:cubicBezTo>
                  <a:pt x="114" y="45"/>
                  <a:pt x="114" y="45"/>
                  <a:pt x="114" y="45"/>
                </a:cubicBezTo>
                <a:cubicBezTo>
                  <a:pt x="141" y="18"/>
                  <a:pt x="141" y="18"/>
                  <a:pt x="141" y="18"/>
                </a:cubicBezTo>
                <a:cubicBezTo>
                  <a:pt x="159" y="0"/>
                  <a:pt x="189" y="0"/>
                  <a:pt x="207" y="18"/>
                </a:cubicBezTo>
                <a:cubicBezTo>
                  <a:pt x="225" y="36"/>
                  <a:pt x="225" y="66"/>
                  <a:pt x="207" y="84"/>
                </a:cubicBezTo>
                <a:cubicBezTo>
                  <a:pt x="180" y="111"/>
                  <a:pt x="180" y="111"/>
                  <a:pt x="180" y="111"/>
                </a:cubicBezTo>
                <a:cubicBezTo>
                  <a:pt x="180" y="111"/>
                  <a:pt x="180" y="111"/>
                  <a:pt x="180" y="111"/>
                </a:cubicBezTo>
                <a:cubicBezTo>
                  <a:pt x="112" y="179"/>
                  <a:pt x="112" y="179"/>
                  <a:pt x="112" y="179"/>
                </a:cubicBezTo>
                <a:close/>
              </a:path>
            </a:pathLst>
          </a:custGeom>
          <a:solidFill>
            <a:srgbClr val="7D1A0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4" name="Picture 509"/>
          <p:cNvPicPr>
            <a:picLocks noChangeAspect="1" noChangeArrowheads="1"/>
          </p:cNvPicPr>
          <p:nvPr/>
        </p:nvPicPr>
        <p:blipFill>
          <a:blip r:embed="rId156" cstate="screen">
            <a:extLst>
              <a:ext uri="{28A0092B-C50C-407E-A947-70E740481C1C}">
                <a14:useLocalDpi xmlns:a14="http://schemas.microsoft.com/office/drawing/2010/main"/>
              </a:ext>
            </a:extLst>
          </a:blip>
          <a:srcRect/>
          <a:stretch>
            <a:fillRect/>
          </a:stretch>
        </p:blipFill>
        <p:spPr bwMode="auto">
          <a:xfrm>
            <a:off x="7249141" y="4545168"/>
            <a:ext cx="108329" cy="6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5" name="Picture 510"/>
          <p:cNvPicPr>
            <a:picLocks noChangeAspect="1" noChangeArrowheads="1"/>
          </p:cNvPicPr>
          <p:nvPr/>
        </p:nvPicPr>
        <p:blipFill>
          <a:blip r:embed="rId157" cstate="screen">
            <a:extLst>
              <a:ext uri="{28A0092B-C50C-407E-A947-70E740481C1C}">
                <a14:useLocalDpi xmlns:a14="http://schemas.microsoft.com/office/drawing/2010/main"/>
              </a:ext>
            </a:extLst>
          </a:blip>
          <a:srcRect/>
          <a:stretch>
            <a:fillRect/>
          </a:stretch>
        </p:blipFill>
        <p:spPr bwMode="auto">
          <a:xfrm>
            <a:off x="7276321" y="4284876"/>
            <a:ext cx="198201" cy="3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6" name="Freeform 511"/>
          <p:cNvSpPr/>
          <p:nvPr/>
        </p:nvSpPr>
        <p:spPr bwMode="auto">
          <a:xfrm>
            <a:off x="7307616" y="4499582"/>
            <a:ext cx="44135" cy="77924"/>
          </a:xfrm>
          <a:custGeom>
            <a:avLst/>
            <a:gdLst>
              <a:gd name="T0" fmla="*/ 41 w 55"/>
              <a:gd name="T1" fmla="*/ 0 h 94"/>
              <a:gd name="T2" fmla="*/ 55 w 55"/>
              <a:gd name="T3" fmla="*/ 8 h 94"/>
              <a:gd name="T4" fmla="*/ 14 w 55"/>
              <a:gd name="T5" fmla="*/ 94 h 94"/>
              <a:gd name="T6" fmla="*/ 0 w 55"/>
              <a:gd name="T7" fmla="*/ 88 h 94"/>
              <a:gd name="T8" fmla="*/ 41 w 55"/>
              <a:gd name="T9" fmla="*/ 0 h 94"/>
            </a:gdLst>
            <a:ahLst/>
            <a:cxnLst>
              <a:cxn ang="0">
                <a:pos x="T0" y="T1"/>
              </a:cxn>
              <a:cxn ang="0">
                <a:pos x="T2" y="T3"/>
              </a:cxn>
              <a:cxn ang="0">
                <a:pos x="T4" y="T5"/>
              </a:cxn>
              <a:cxn ang="0">
                <a:pos x="T6" y="T7"/>
              </a:cxn>
              <a:cxn ang="0">
                <a:pos x="T8" y="T9"/>
              </a:cxn>
            </a:cxnLst>
            <a:rect l="0" t="0" r="r" b="b"/>
            <a:pathLst>
              <a:path w="55" h="94">
                <a:moveTo>
                  <a:pt x="41" y="0"/>
                </a:moveTo>
                <a:lnTo>
                  <a:pt x="55" y="8"/>
                </a:lnTo>
                <a:lnTo>
                  <a:pt x="14" y="94"/>
                </a:lnTo>
                <a:lnTo>
                  <a:pt x="0" y="88"/>
                </a:lnTo>
                <a:lnTo>
                  <a:pt x="41" y="0"/>
                </a:lnTo>
                <a:close/>
              </a:path>
            </a:pathLst>
          </a:custGeom>
          <a:solidFill>
            <a:srgbClr val="ADAE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7" name="Picture 512"/>
          <p:cNvPicPr>
            <a:picLocks noChangeAspect="1" noChangeArrowheads="1"/>
          </p:cNvPicPr>
          <p:nvPr/>
        </p:nvPicPr>
        <p:blipFill>
          <a:blip r:embed="rId158" cstate="screen">
            <a:extLst>
              <a:ext uri="{28A0092B-C50C-407E-A947-70E740481C1C}">
                <a14:useLocalDpi xmlns:a14="http://schemas.microsoft.com/office/drawing/2010/main"/>
              </a:ext>
            </a:extLst>
          </a:blip>
          <a:srcRect/>
          <a:stretch>
            <a:fillRect/>
          </a:stretch>
        </p:blipFill>
        <p:spPr bwMode="auto">
          <a:xfrm>
            <a:off x="7296382" y="4277416"/>
            <a:ext cx="188573" cy="25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 name="Freeform 513"/>
          <p:cNvSpPr/>
          <p:nvPr/>
        </p:nvSpPr>
        <p:spPr bwMode="auto">
          <a:xfrm>
            <a:off x="7354959" y="4286535"/>
            <a:ext cx="118760" cy="133467"/>
          </a:xfrm>
          <a:custGeom>
            <a:avLst/>
            <a:gdLst>
              <a:gd name="T0" fmla="*/ 148 w 148"/>
              <a:gd name="T1" fmla="*/ 45 h 161"/>
              <a:gd name="T2" fmla="*/ 54 w 148"/>
              <a:gd name="T3" fmla="*/ 0 h 161"/>
              <a:gd name="T4" fmla="*/ 0 w 148"/>
              <a:gd name="T5" fmla="*/ 116 h 161"/>
              <a:gd name="T6" fmla="*/ 93 w 148"/>
              <a:gd name="T7" fmla="*/ 161 h 161"/>
              <a:gd name="T8" fmla="*/ 148 w 148"/>
              <a:gd name="T9" fmla="*/ 45 h 161"/>
            </a:gdLst>
            <a:ahLst/>
            <a:cxnLst>
              <a:cxn ang="0">
                <a:pos x="T0" y="T1"/>
              </a:cxn>
              <a:cxn ang="0">
                <a:pos x="T2" y="T3"/>
              </a:cxn>
              <a:cxn ang="0">
                <a:pos x="T4" y="T5"/>
              </a:cxn>
              <a:cxn ang="0">
                <a:pos x="T6" y="T7"/>
              </a:cxn>
              <a:cxn ang="0">
                <a:pos x="T8" y="T9"/>
              </a:cxn>
            </a:cxnLst>
            <a:rect l="0" t="0" r="r" b="b"/>
            <a:pathLst>
              <a:path w="148" h="161">
                <a:moveTo>
                  <a:pt x="148" y="45"/>
                </a:moveTo>
                <a:lnTo>
                  <a:pt x="54" y="0"/>
                </a:lnTo>
                <a:lnTo>
                  <a:pt x="0" y="116"/>
                </a:lnTo>
                <a:lnTo>
                  <a:pt x="93" y="161"/>
                </a:lnTo>
                <a:lnTo>
                  <a:pt x="148" y="45"/>
                </a:lnTo>
                <a:close/>
              </a:path>
            </a:pathLst>
          </a:custGeom>
          <a:solidFill>
            <a:srgbClr val="ED1C2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39" name="Picture 514"/>
          <p:cNvPicPr>
            <a:picLocks noChangeAspect="1" noChangeArrowheads="1"/>
          </p:cNvPicPr>
          <p:nvPr/>
        </p:nvPicPr>
        <p:blipFill>
          <a:blip r:embed="rId159" cstate="screen">
            <a:extLst>
              <a:ext uri="{28A0092B-C50C-407E-A947-70E740481C1C}">
                <a14:useLocalDpi xmlns:a14="http://schemas.microsoft.com/office/drawing/2010/main"/>
              </a:ext>
            </a:extLst>
          </a:blip>
          <a:srcRect/>
          <a:stretch>
            <a:fillRect/>
          </a:stretch>
        </p:blipFill>
        <p:spPr bwMode="auto">
          <a:xfrm>
            <a:off x="7334899" y="4394303"/>
            <a:ext cx="70615" cy="11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 name="Freeform 515"/>
          <p:cNvSpPr/>
          <p:nvPr/>
        </p:nvSpPr>
        <p:spPr bwMode="auto">
          <a:xfrm>
            <a:off x="7307616" y="4390985"/>
            <a:ext cx="48949" cy="93676"/>
          </a:xfrm>
          <a:custGeom>
            <a:avLst/>
            <a:gdLst>
              <a:gd name="T0" fmla="*/ 53 w 61"/>
              <a:gd name="T1" fmla="*/ 0 h 113"/>
              <a:gd name="T2" fmla="*/ 61 w 61"/>
              <a:gd name="T3" fmla="*/ 4 h 113"/>
              <a:gd name="T4" fmla="*/ 8 w 61"/>
              <a:gd name="T5" fmla="*/ 113 h 113"/>
              <a:gd name="T6" fmla="*/ 0 w 61"/>
              <a:gd name="T7" fmla="*/ 109 h 113"/>
              <a:gd name="T8" fmla="*/ 53 w 61"/>
              <a:gd name="T9" fmla="*/ 0 h 113"/>
            </a:gdLst>
            <a:ahLst/>
            <a:cxnLst>
              <a:cxn ang="0">
                <a:pos x="T0" y="T1"/>
              </a:cxn>
              <a:cxn ang="0">
                <a:pos x="T2" y="T3"/>
              </a:cxn>
              <a:cxn ang="0">
                <a:pos x="T4" y="T5"/>
              </a:cxn>
              <a:cxn ang="0">
                <a:pos x="T6" y="T7"/>
              </a:cxn>
              <a:cxn ang="0">
                <a:pos x="T8" y="T9"/>
              </a:cxn>
            </a:cxnLst>
            <a:rect l="0" t="0" r="r" b="b"/>
            <a:pathLst>
              <a:path w="61" h="113">
                <a:moveTo>
                  <a:pt x="53" y="0"/>
                </a:moveTo>
                <a:lnTo>
                  <a:pt x="61" y="4"/>
                </a:lnTo>
                <a:lnTo>
                  <a:pt x="8" y="113"/>
                </a:lnTo>
                <a:lnTo>
                  <a:pt x="0" y="109"/>
                </a:lnTo>
                <a:lnTo>
                  <a:pt x="53" y="0"/>
                </a:lnTo>
                <a:close/>
              </a:path>
            </a:pathLst>
          </a:custGeom>
          <a:solidFill>
            <a:srgbClr val="DEDBD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1" name="Freeform 516"/>
          <p:cNvSpPr/>
          <p:nvPr/>
        </p:nvSpPr>
        <p:spPr bwMode="auto">
          <a:xfrm>
            <a:off x="7378229" y="4424975"/>
            <a:ext cx="50554" cy="95333"/>
          </a:xfrm>
          <a:custGeom>
            <a:avLst/>
            <a:gdLst>
              <a:gd name="T0" fmla="*/ 53 w 63"/>
              <a:gd name="T1" fmla="*/ 0 h 115"/>
              <a:gd name="T2" fmla="*/ 63 w 63"/>
              <a:gd name="T3" fmla="*/ 6 h 115"/>
              <a:gd name="T4" fmla="*/ 12 w 63"/>
              <a:gd name="T5" fmla="*/ 115 h 115"/>
              <a:gd name="T6" fmla="*/ 0 w 63"/>
              <a:gd name="T7" fmla="*/ 111 h 115"/>
              <a:gd name="T8" fmla="*/ 53 w 63"/>
              <a:gd name="T9" fmla="*/ 0 h 115"/>
            </a:gdLst>
            <a:ahLst/>
            <a:cxnLst>
              <a:cxn ang="0">
                <a:pos x="T0" y="T1"/>
              </a:cxn>
              <a:cxn ang="0">
                <a:pos x="T2" y="T3"/>
              </a:cxn>
              <a:cxn ang="0">
                <a:pos x="T4" y="T5"/>
              </a:cxn>
              <a:cxn ang="0">
                <a:pos x="T6" y="T7"/>
              </a:cxn>
              <a:cxn ang="0">
                <a:pos x="T8" y="T9"/>
              </a:cxn>
            </a:cxnLst>
            <a:rect l="0" t="0" r="r" b="b"/>
            <a:pathLst>
              <a:path w="63" h="115">
                <a:moveTo>
                  <a:pt x="53" y="0"/>
                </a:moveTo>
                <a:lnTo>
                  <a:pt x="63" y="6"/>
                </a:lnTo>
                <a:lnTo>
                  <a:pt x="12" y="115"/>
                </a:lnTo>
                <a:lnTo>
                  <a:pt x="0" y="111"/>
                </a:lnTo>
                <a:lnTo>
                  <a:pt x="53" y="0"/>
                </a:lnTo>
                <a:close/>
              </a:path>
            </a:pathLst>
          </a:custGeom>
          <a:solidFill>
            <a:srgbClr val="ADAEA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2" name="Freeform 517"/>
          <p:cNvSpPr/>
          <p:nvPr/>
        </p:nvSpPr>
        <p:spPr bwMode="auto">
          <a:xfrm>
            <a:off x="7350145" y="4379382"/>
            <a:ext cx="82651" cy="48911"/>
          </a:xfrm>
          <a:custGeom>
            <a:avLst/>
            <a:gdLst>
              <a:gd name="T0" fmla="*/ 103 w 103"/>
              <a:gd name="T1" fmla="*/ 47 h 59"/>
              <a:gd name="T2" fmla="*/ 6 w 103"/>
              <a:gd name="T3" fmla="*/ 0 h 59"/>
              <a:gd name="T4" fmla="*/ 0 w 103"/>
              <a:gd name="T5" fmla="*/ 14 h 59"/>
              <a:gd name="T6" fmla="*/ 98 w 103"/>
              <a:gd name="T7" fmla="*/ 59 h 59"/>
              <a:gd name="T8" fmla="*/ 103 w 103"/>
              <a:gd name="T9" fmla="*/ 47 h 59"/>
            </a:gdLst>
            <a:ahLst/>
            <a:cxnLst>
              <a:cxn ang="0">
                <a:pos x="T0" y="T1"/>
              </a:cxn>
              <a:cxn ang="0">
                <a:pos x="T2" y="T3"/>
              </a:cxn>
              <a:cxn ang="0">
                <a:pos x="T4" y="T5"/>
              </a:cxn>
              <a:cxn ang="0">
                <a:pos x="T6" y="T7"/>
              </a:cxn>
              <a:cxn ang="0">
                <a:pos x="T8" y="T9"/>
              </a:cxn>
            </a:cxnLst>
            <a:rect l="0" t="0" r="r" b="b"/>
            <a:pathLst>
              <a:path w="103" h="59">
                <a:moveTo>
                  <a:pt x="103" y="47"/>
                </a:moveTo>
                <a:lnTo>
                  <a:pt x="6" y="0"/>
                </a:lnTo>
                <a:lnTo>
                  <a:pt x="0" y="14"/>
                </a:lnTo>
                <a:lnTo>
                  <a:pt x="98" y="59"/>
                </a:lnTo>
                <a:lnTo>
                  <a:pt x="103" y="47"/>
                </a:ln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3" name="Freeform 518"/>
          <p:cNvSpPr/>
          <p:nvPr/>
        </p:nvSpPr>
        <p:spPr bwMode="auto">
          <a:xfrm>
            <a:off x="7348539" y="4387670"/>
            <a:ext cx="81046" cy="42278"/>
          </a:xfrm>
          <a:custGeom>
            <a:avLst/>
            <a:gdLst>
              <a:gd name="T0" fmla="*/ 51 w 52"/>
              <a:gd name="T1" fmla="*/ 25 h 26"/>
              <a:gd name="T2" fmla="*/ 27 w 52"/>
              <a:gd name="T3" fmla="*/ 11 h 26"/>
              <a:gd name="T4" fmla="*/ 1 w 52"/>
              <a:gd name="T5" fmla="*/ 2 h 26"/>
              <a:gd name="T6" fmla="*/ 25 w 52"/>
              <a:gd name="T7" fmla="*/ 16 h 26"/>
              <a:gd name="T8" fmla="*/ 51 w 52"/>
              <a:gd name="T9" fmla="*/ 25 h 26"/>
            </a:gdLst>
            <a:ahLst/>
            <a:cxnLst>
              <a:cxn ang="0">
                <a:pos x="T0" y="T1"/>
              </a:cxn>
              <a:cxn ang="0">
                <a:pos x="T2" y="T3"/>
              </a:cxn>
              <a:cxn ang="0">
                <a:pos x="T4" y="T5"/>
              </a:cxn>
              <a:cxn ang="0">
                <a:pos x="T6" y="T7"/>
              </a:cxn>
              <a:cxn ang="0">
                <a:pos x="T8" y="T9"/>
              </a:cxn>
            </a:cxnLst>
            <a:rect l="0" t="0" r="r" b="b"/>
            <a:pathLst>
              <a:path w="52" h="26">
                <a:moveTo>
                  <a:pt x="51" y="25"/>
                </a:moveTo>
                <a:cubicBezTo>
                  <a:pt x="52" y="24"/>
                  <a:pt x="41" y="17"/>
                  <a:pt x="27" y="11"/>
                </a:cubicBezTo>
                <a:cubicBezTo>
                  <a:pt x="13" y="4"/>
                  <a:pt x="2" y="0"/>
                  <a:pt x="1" y="2"/>
                </a:cubicBezTo>
                <a:cubicBezTo>
                  <a:pt x="0" y="3"/>
                  <a:pt x="11" y="9"/>
                  <a:pt x="25" y="16"/>
                </a:cubicBezTo>
                <a:cubicBezTo>
                  <a:pt x="39" y="22"/>
                  <a:pt x="50" y="26"/>
                  <a:pt x="51" y="2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44" name="Freeform 519"/>
          <p:cNvSpPr/>
          <p:nvPr/>
        </p:nvSpPr>
        <p:spPr bwMode="auto">
          <a:xfrm>
            <a:off x="7353355" y="4377722"/>
            <a:ext cx="79441" cy="42278"/>
          </a:xfrm>
          <a:custGeom>
            <a:avLst/>
            <a:gdLst>
              <a:gd name="T0" fmla="*/ 51 w 51"/>
              <a:gd name="T1" fmla="*/ 25 h 26"/>
              <a:gd name="T2" fmla="*/ 27 w 51"/>
              <a:gd name="T3" fmla="*/ 11 h 26"/>
              <a:gd name="T4" fmla="*/ 1 w 51"/>
              <a:gd name="T5" fmla="*/ 1 h 26"/>
              <a:gd name="T6" fmla="*/ 25 w 51"/>
              <a:gd name="T7" fmla="*/ 16 h 26"/>
              <a:gd name="T8" fmla="*/ 51 w 51"/>
              <a:gd name="T9" fmla="*/ 25 h 26"/>
            </a:gdLst>
            <a:ahLst/>
            <a:cxnLst>
              <a:cxn ang="0">
                <a:pos x="T0" y="T1"/>
              </a:cxn>
              <a:cxn ang="0">
                <a:pos x="T2" y="T3"/>
              </a:cxn>
              <a:cxn ang="0">
                <a:pos x="T4" y="T5"/>
              </a:cxn>
              <a:cxn ang="0">
                <a:pos x="T6" y="T7"/>
              </a:cxn>
              <a:cxn ang="0">
                <a:pos x="T8" y="T9"/>
              </a:cxn>
            </a:cxnLst>
            <a:rect l="0" t="0" r="r" b="b"/>
            <a:pathLst>
              <a:path w="51" h="26">
                <a:moveTo>
                  <a:pt x="51" y="25"/>
                </a:moveTo>
                <a:cubicBezTo>
                  <a:pt x="51" y="24"/>
                  <a:pt x="41" y="17"/>
                  <a:pt x="27" y="11"/>
                </a:cubicBezTo>
                <a:cubicBezTo>
                  <a:pt x="13" y="4"/>
                  <a:pt x="2" y="0"/>
                  <a:pt x="1" y="1"/>
                </a:cubicBezTo>
                <a:cubicBezTo>
                  <a:pt x="0" y="3"/>
                  <a:pt x="11" y="9"/>
                  <a:pt x="25" y="16"/>
                </a:cubicBezTo>
                <a:cubicBezTo>
                  <a:pt x="38" y="22"/>
                  <a:pt x="50" y="26"/>
                  <a:pt x="51" y="2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45" name="Picture 520"/>
          <p:cNvPicPr>
            <a:picLocks noChangeAspect="1" noChangeArrowheads="1"/>
          </p:cNvPicPr>
          <p:nvPr/>
        </p:nvPicPr>
        <p:blipFill>
          <a:blip r:embed="rId160" cstate="screen">
            <a:extLst>
              <a:ext uri="{28A0092B-C50C-407E-A947-70E740481C1C}">
                <a14:useLocalDpi xmlns:a14="http://schemas.microsoft.com/office/drawing/2010/main"/>
              </a:ext>
            </a:extLst>
          </a:blip>
          <a:srcRect/>
          <a:stretch>
            <a:fillRect/>
          </a:stretch>
        </p:blipFill>
        <p:spPr bwMode="auto">
          <a:xfrm>
            <a:off x="7391069" y="4279903"/>
            <a:ext cx="89873" cy="5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 name="Picture 521"/>
          <p:cNvPicPr>
            <a:picLocks noChangeAspect="1" noChangeArrowheads="1"/>
          </p:cNvPicPr>
          <p:nvPr/>
        </p:nvPicPr>
        <p:blipFill>
          <a:blip r:embed="rId161" cstate="screen">
            <a:extLst>
              <a:ext uri="{28A0092B-C50C-407E-A947-70E740481C1C}">
                <a14:useLocalDpi xmlns:a14="http://schemas.microsoft.com/office/drawing/2010/main"/>
              </a:ext>
            </a:extLst>
          </a:blip>
          <a:srcRect/>
          <a:stretch>
            <a:fillRect/>
          </a:stretch>
        </p:blipFill>
        <p:spPr bwMode="auto">
          <a:xfrm>
            <a:off x="7387057" y="4274928"/>
            <a:ext cx="98699" cy="5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7" name="Picture 522"/>
          <p:cNvPicPr>
            <a:picLocks noChangeAspect="1" noChangeArrowheads="1"/>
          </p:cNvPicPr>
          <p:nvPr/>
        </p:nvPicPr>
        <p:blipFill>
          <a:blip r:embed="rId162" cstate="screen">
            <a:extLst>
              <a:ext uri="{28A0092B-C50C-407E-A947-70E740481C1C}">
                <a14:useLocalDpi xmlns:a14="http://schemas.microsoft.com/office/drawing/2010/main"/>
              </a:ext>
            </a:extLst>
          </a:blip>
          <a:srcRect/>
          <a:stretch>
            <a:fillRect/>
          </a:stretch>
        </p:blipFill>
        <p:spPr bwMode="auto">
          <a:xfrm>
            <a:off x="7392674" y="4277417"/>
            <a:ext cx="89873" cy="5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 name="Picture 523"/>
          <p:cNvPicPr>
            <a:picLocks noChangeAspect="1" noChangeArrowheads="1"/>
          </p:cNvPicPr>
          <p:nvPr/>
        </p:nvPicPr>
        <p:blipFill>
          <a:blip r:embed="rId163" cstate="screen">
            <a:extLst>
              <a:ext uri="{28A0092B-C50C-407E-A947-70E740481C1C}">
                <a14:useLocalDpi xmlns:a14="http://schemas.microsoft.com/office/drawing/2010/main"/>
              </a:ext>
            </a:extLst>
          </a:blip>
          <a:srcRect/>
          <a:stretch>
            <a:fillRect/>
          </a:stretch>
        </p:blipFill>
        <p:spPr bwMode="auto">
          <a:xfrm>
            <a:off x="7417548" y="4269126"/>
            <a:ext cx="51356" cy="4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9" name="Picture 524"/>
          <p:cNvPicPr>
            <a:picLocks noChangeAspect="1" noChangeArrowheads="1"/>
          </p:cNvPicPr>
          <p:nvPr/>
        </p:nvPicPr>
        <p:blipFill>
          <a:blip r:embed="rId164" cstate="screen">
            <a:extLst>
              <a:ext uri="{28A0092B-C50C-407E-A947-70E740481C1C}">
                <a14:useLocalDpi xmlns:a14="http://schemas.microsoft.com/office/drawing/2010/main"/>
              </a:ext>
            </a:extLst>
          </a:blip>
          <a:srcRect/>
          <a:stretch>
            <a:fillRect/>
          </a:stretch>
        </p:blipFill>
        <p:spPr bwMode="auto">
          <a:xfrm>
            <a:off x="7427178" y="4267468"/>
            <a:ext cx="41726" cy="2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0" name="Picture 525"/>
          <p:cNvPicPr>
            <a:picLocks noChangeAspect="1" noChangeArrowheads="1"/>
          </p:cNvPicPr>
          <p:nvPr/>
        </p:nvPicPr>
        <p:blipFill>
          <a:blip r:embed="rId165" cstate="screen">
            <a:extLst>
              <a:ext uri="{28A0092B-C50C-407E-A947-70E740481C1C}">
                <a14:useLocalDpi xmlns:a14="http://schemas.microsoft.com/office/drawing/2010/main"/>
              </a:ext>
            </a:extLst>
          </a:blip>
          <a:srcRect/>
          <a:stretch>
            <a:fillRect/>
          </a:stretch>
        </p:blipFill>
        <p:spPr bwMode="auto">
          <a:xfrm>
            <a:off x="7432796" y="4274100"/>
            <a:ext cx="28085"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1" name="Picture 526"/>
          <p:cNvPicPr>
            <a:picLocks noChangeAspect="1" noChangeArrowheads="1"/>
          </p:cNvPicPr>
          <p:nvPr/>
        </p:nvPicPr>
        <p:blipFill>
          <a:blip r:embed="rId166" cstate="screen">
            <a:extLst>
              <a:ext uri="{28A0092B-C50C-407E-A947-70E740481C1C}">
                <a14:useLocalDpi xmlns:a14="http://schemas.microsoft.com/office/drawing/2010/main"/>
              </a:ext>
            </a:extLst>
          </a:blip>
          <a:srcRect/>
          <a:stretch>
            <a:fillRect/>
          </a:stretch>
        </p:blipFill>
        <p:spPr bwMode="auto">
          <a:xfrm>
            <a:off x="7432796" y="4268298"/>
            <a:ext cx="28887" cy="2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527"/>
          <p:cNvPicPr>
            <a:picLocks noChangeAspect="1" noChangeArrowheads="1"/>
          </p:cNvPicPr>
          <p:nvPr/>
        </p:nvPicPr>
        <p:blipFill>
          <a:blip r:embed="rId167" cstate="screen">
            <a:extLst>
              <a:ext uri="{28A0092B-C50C-407E-A947-70E740481C1C}">
                <a14:useLocalDpi xmlns:a14="http://schemas.microsoft.com/office/drawing/2010/main"/>
              </a:ext>
            </a:extLst>
          </a:blip>
          <a:srcRect/>
          <a:stretch>
            <a:fillRect/>
          </a:stretch>
        </p:blipFill>
        <p:spPr bwMode="auto">
          <a:xfrm>
            <a:off x="7434401" y="4271613"/>
            <a:ext cx="28085"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 name="Picture 528"/>
          <p:cNvPicPr>
            <a:picLocks noChangeAspect="1" noChangeArrowheads="1"/>
          </p:cNvPicPr>
          <p:nvPr/>
        </p:nvPicPr>
        <p:blipFill>
          <a:blip r:embed="rId168" cstate="screen">
            <a:extLst>
              <a:ext uri="{28A0092B-C50C-407E-A947-70E740481C1C}">
                <a14:useLocalDpi xmlns:a14="http://schemas.microsoft.com/office/drawing/2010/main"/>
              </a:ext>
            </a:extLst>
          </a:blip>
          <a:srcRect/>
          <a:stretch>
            <a:fillRect/>
          </a:stretch>
        </p:blipFill>
        <p:spPr bwMode="auto">
          <a:xfrm>
            <a:off x="7440018" y="4214412"/>
            <a:ext cx="37715" cy="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4" name="Freeform 529"/>
          <p:cNvSpPr/>
          <p:nvPr/>
        </p:nvSpPr>
        <p:spPr bwMode="auto">
          <a:xfrm>
            <a:off x="7407920" y="4313063"/>
            <a:ext cx="20864" cy="17409"/>
          </a:xfrm>
          <a:custGeom>
            <a:avLst/>
            <a:gdLst>
              <a:gd name="T0" fmla="*/ 4 w 13"/>
              <a:gd name="T1" fmla="*/ 9 h 11"/>
              <a:gd name="T2" fmla="*/ 12 w 13"/>
              <a:gd name="T3" fmla="*/ 8 h 11"/>
              <a:gd name="T4" fmla="*/ 8 w 13"/>
              <a:gd name="T5" fmla="*/ 1 h 11"/>
              <a:gd name="T6" fmla="*/ 1 w 13"/>
              <a:gd name="T7" fmla="*/ 3 h 11"/>
              <a:gd name="T8" fmla="*/ 4 w 13"/>
              <a:gd name="T9" fmla="*/ 9 h 11"/>
            </a:gdLst>
            <a:ahLst/>
            <a:cxnLst>
              <a:cxn ang="0">
                <a:pos x="T0" y="T1"/>
              </a:cxn>
              <a:cxn ang="0">
                <a:pos x="T2" y="T3"/>
              </a:cxn>
              <a:cxn ang="0">
                <a:pos x="T4" y="T5"/>
              </a:cxn>
              <a:cxn ang="0">
                <a:pos x="T6" y="T7"/>
              </a:cxn>
              <a:cxn ang="0">
                <a:pos x="T8" y="T9"/>
              </a:cxn>
            </a:cxnLst>
            <a:rect l="0" t="0" r="r" b="b"/>
            <a:pathLst>
              <a:path w="13" h="11">
                <a:moveTo>
                  <a:pt x="4" y="9"/>
                </a:moveTo>
                <a:cubicBezTo>
                  <a:pt x="7" y="11"/>
                  <a:pt x="11" y="10"/>
                  <a:pt x="12" y="8"/>
                </a:cubicBezTo>
                <a:cubicBezTo>
                  <a:pt x="13" y="5"/>
                  <a:pt x="11" y="2"/>
                  <a:pt x="8" y="1"/>
                </a:cubicBezTo>
                <a:cubicBezTo>
                  <a:pt x="5" y="0"/>
                  <a:pt x="2" y="0"/>
                  <a:pt x="1" y="3"/>
                </a:cubicBezTo>
                <a:cubicBezTo>
                  <a:pt x="0" y="5"/>
                  <a:pt x="1" y="8"/>
                  <a:pt x="4" y="9"/>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5" name="Freeform 530"/>
          <p:cNvSpPr/>
          <p:nvPr/>
        </p:nvSpPr>
        <p:spPr bwMode="auto">
          <a:xfrm>
            <a:off x="7394279" y="4323839"/>
            <a:ext cx="15247" cy="13264"/>
          </a:xfrm>
          <a:custGeom>
            <a:avLst/>
            <a:gdLst>
              <a:gd name="T0" fmla="*/ 3 w 10"/>
              <a:gd name="T1" fmla="*/ 7 h 8"/>
              <a:gd name="T2" fmla="*/ 9 w 10"/>
              <a:gd name="T3" fmla="*/ 6 h 8"/>
              <a:gd name="T4" fmla="*/ 6 w 10"/>
              <a:gd name="T5" fmla="*/ 1 h 8"/>
              <a:gd name="T6" fmla="*/ 1 w 10"/>
              <a:gd name="T7" fmla="*/ 2 h 8"/>
              <a:gd name="T8" fmla="*/ 3 w 10"/>
              <a:gd name="T9" fmla="*/ 7 h 8"/>
            </a:gdLst>
            <a:ahLst/>
            <a:cxnLst>
              <a:cxn ang="0">
                <a:pos x="T0" y="T1"/>
              </a:cxn>
              <a:cxn ang="0">
                <a:pos x="T2" y="T3"/>
              </a:cxn>
              <a:cxn ang="0">
                <a:pos x="T4" y="T5"/>
              </a:cxn>
              <a:cxn ang="0">
                <a:pos x="T6" y="T7"/>
              </a:cxn>
              <a:cxn ang="0">
                <a:pos x="T8" y="T9"/>
              </a:cxn>
            </a:cxnLst>
            <a:rect l="0" t="0" r="r" b="b"/>
            <a:pathLst>
              <a:path w="10" h="8">
                <a:moveTo>
                  <a:pt x="3" y="7"/>
                </a:moveTo>
                <a:cubicBezTo>
                  <a:pt x="6" y="8"/>
                  <a:pt x="8" y="8"/>
                  <a:pt x="9" y="6"/>
                </a:cubicBezTo>
                <a:cubicBezTo>
                  <a:pt x="10" y="4"/>
                  <a:pt x="9" y="2"/>
                  <a:pt x="6" y="1"/>
                </a:cubicBezTo>
                <a:cubicBezTo>
                  <a:pt x="4" y="0"/>
                  <a:pt x="2" y="0"/>
                  <a:pt x="1" y="2"/>
                </a:cubicBezTo>
                <a:cubicBezTo>
                  <a:pt x="0" y="4"/>
                  <a:pt x="1" y="6"/>
                  <a:pt x="3" y="7"/>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6" name="Freeform 531"/>
          <p:cNvSpPr/>
          <p:nvPr/>
        </p:nvSpPr>
        <p:spPr bwMode="auto">
          <a:xfrm>
            <a:off x="7403105" y="4343734"/>
            <a:ext cx="12839" cy="11606"/>
          </a:xfrm>
          <a:custGeom>
            <a:avLst/>
            <a:gdLst>
              <a:gd name="T0" fmla="*/ 3 w 8"/>
              <a:gd name="T1" fmla="*/ 6 h 7"/>
              <a:gd name="T2" fmla="*/ 8 w 8"/>
              <a:gd name="T3" fmla="*/ 5 h 7"/>
              <a:gd name="T4" fmla="*/ 5 w 8"/>
              <a:gd name="T5" fmla="*/ 1 h 7"/>
              <a:gd name="T6" fmla="*/ 1 w 8"/>
              <a:gd name="T7" fmla="*/ 2 h 7"/>
              <a:gd name="T8" fmla="*/ 3 w 8"/>
              <a:gd name="T9" fmla="*/ 6 h 7"/>
            </a:gdLst>
            <a:ahLst/>
            <a:cxnLst>
              <a:cxn ang="0">
                <a:pos x="T0" y="T1"/>
              </a:cxn>
              <a:cxn ang="0">
                <a:pos x="T2" y="T3"/>
              </a:cxn>
              <a:cxn ang="0">
                <a:pos x="T4" y="T5"/>
              </a:cxn>
              <a:cxn ang="0">
                <a:pos x="T6" y="T7"/>
              </a:cxn>
              <a:cxn ang="0">
                <a:pos x="T8" y="T9"/>
              </a:cxn>
            </a:cxnLst>
            <a:rect l="0" t="0" r="r" b="b"/>
            <a:pathLst>
              <a:path w="8" h="7">
                <a:moveTo>
                  <a:pt x="3" y="6"/>
                </a:moveTo>
                <a:cubicBezTo>
                  <a:pt x="5" y="7"/>
                  <a:pt x="7" y="6"/>
                  <a:pt x="8" y="5"/>
                </a:cubicBezTo>
                <a:cubicBezTo>
                  <a:pt x="8" y="3"/>
                  <a:pt x="7" y="2"/>
                  <a:pt x="5" y="1"/>
                </a:cubicBezTo>
                <a:cubicBezTo>
                  <a:pt x="4" y="0"/>
                  <a:pt x="2" y="0"/>
                  <a:pt x="1" y="2"/>
                </a:cubicBezTo>
                <a:cubicBezTo>
                  <a:pt x="0" y="3"/>
                  <a:pt x="1" y="5"/>
                  <a:pt x="3" y="6"/>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7" name="Freeform 532"/>
          <p:cNvSpPr/>
          <p:nvPr/>
        </p:nvSpPr>
        <p:spPr bwMode="auto">
          <a:xfrm>
            <a:off x="7432795" y="4333787"/>
            <a:ext cx="14444" cy="11606"/>
          </a:xfrm>
          <a:custGeom>
            <a:avLst/>
            <a:gdLst>
              <a:gd name="T0" fmla="*/ 3 w 9"/>
              <a:gd name="T1" fmla="*/ 6 h 7"/>
              <a:gd name="T2" fmla="*/ 8 w 9"/>
              <a:gd name="T3" fmla="*/ 5 h 7"/>
              <a:gd name="T4" fmla="*/ 5 w 9"/>
              <a:gd name="T5" fmla="*/ 1 h 7"/>
              <a:gd name="T6" fmla="*/ 0 w 9"/>
              <a:gd name="T7" fmla="*/ 2 h 7"/>
              <a:gd name="T8" fmla="*/ 3 w 9"/>
              <a:gd name="T9" fmla="*/ 6 h 7"/>
            </a:gdLst>
            <a:ahLst/>
            <a:cxnLst>
              <a:cxn ang="0">
                <a:pos x="T0" y="T1"/>
              </a:cxn>
              <a:cxn ang="0">
                <a:pos x="T2" y="T3"/>
              </a:cxn>
              <a:cxn ang="0">
                <a:pos x="T4" y="T5"/>
              </a:cxn>
              <a:cxn ang="0">
                <a:pos x="T6" y="T7"/>
              </a:cxn>
              <a:cxn ang="0">
                <a:pos x="T8" y="T9"/>
              </a:cxn>
            </a:cxnLst>
            <a:rect l="0" t="0" r="r" b="b"/>
            <a:pathLst>
              <a:path w="9" h="7">
                <a:moveTo>
                  <a:pt x="3" y="6"/>
                </a:moveTo>
                <a:cubicBezTo>
                  <a:pt x="5" y="7"/>
                  <a:pt x="7" y="7"/>
                  <a:pt x="8" y="5"/>
                </a:cubicBezTo>
                <a:cubicBezTo>
                  <a:pt x="9" y="4"/>
                  <a:pt x="7" y="2"/>
                  <a:pt x="5" y="1"/>
                </a:cubicBezTo>
                <a:cubicBezTo>
                  <a:pt x="3" y="0"/>
                  <a:pt x="1" y="0"/>
                  <a:pt x="0" y="2"/>
                </a:cubicBezTo>
                <a:cubicBezTo>
                  <a:pt x="0" y="3"/>
                  <a:pt x="1" y="5"/>
                  <a:pt x="3" y="6"/>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8" name="Freeform 533"/>
          <p:cNvSpPr/>
          <p:nvPr/>
        </p:nvSpPr>
        <p:spPr bwMode="auto">
          <a:xfrm>
            <a:off x="7422363" y="4355341"/>
            <a:ext cx="16852" cy="14093"/>
          </a:xfrm>
          <a:custGeom>
            <a:avLst/>
            <a:gdLst>
              <a:gd name="T0" fmla="*/ 4 w 11"/>
              <a:gd name="T1" fmla="*/ 8 h 9"/>
              <a:gd name="T2" fmla="*/ 10 w 11"/>
              <a:gd name="T3" fmla="*/ 6 h 9"/>
              <a:gd name="T4" fmla="*/ 7 w 11"/>
              <a:gd name="T5" fmla="*/ 1 h 9"/>
              <a:gd name="T6" fmla="*/ 1 w 11"/>
              <a:gd name="T7" fmla="*/ 2 h 9"/>
              <a:gd name="T8" fmla="*/ 4 w 11"/>
              <a:gd name="T9" fmla="*/ 8 h 9"/>
            </a:gdLst>
            <a:ahLst/>
            <a:cxnLst>
              <a:cxn ang="0">
                <a:pos x="T0" y="T1"/>
              </a:cxn>
              <a:cxn ang="0">
                <a:pos x="T2" y="T3"/>
              </a:cxn>
              <a:cxn ang="0">
                <a:pos x="T4" y="T5"/>
              </a:cxn>
              <a:cxn ang="0">
                <a:pos x="T6" y="T7"/>
              </a:cxn>
              <a:cxn ang="0">
                <a:pos x="T8" y="T9"/>
              </a:cxn>
            </a:cxnLst>
            <a:rect l="0" t="0" r="r" b="b"/>
            <a:pathLst>
              <a:path w="11" h="9">
                <a:moveTo>
                  <a:pt x="4" y="8"/>
                </a:moveTo>
                <a:cubicBezTo>
                  <a:pt x="6" y="9"/>
                  <a:pt x="9" y="8"/>
                  <a:pt x="10" y="6"/>
                </a:cubicBezTo>
                <a:cubicBezTo>
                  <a:pt x="11" y="4"/>
                  <a:pt x="9" y="2"/>
                  <a:pt x="7" y="1"/>
                </a:cubicBezTo>
                <a:cubicBezTo>
                  <a:pt x="5" y="0"/>
                  <a:pt x="2" y="0"/>
                  <a:pt x="1" y="2"/>
                </a:cubicBezTo>
                <a:cubicBezTo>
                  <a:pt x="0" y="4"/>
                  <a:pt x="1" y="6"/>
                  <a:pt x="4" y="8"/>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59" name="Freeform 534"/>
          <p:cNvSpPr/>
          <p:nvPr/>
        </p:nvSpPr>
        <p:spPr bwMode="auto">
          <a:xfrm>
            <a:off x="7384649" y="4352025"/>
            <a:ext cx="15247" cy="12435"/>
          </a:xfrm>
          <a:custGeom>
            <a:avLst/>
            <a:gdLst>
              <a:gd name="T0" fmla="*/ 4 w 10"/>
              <a:gd name="T1" fmla="*/ 7 h 8"/>
              <a:gd name="T2" fmla="*/ 9 w 10"/>
              <a:gd name="T3" fmla="*/ 6 h 8"/>
              <a:gd name="T4" fmla="*/ 7 w 10"/>
              <a:gd name="T5" fmla="*/ 1 h 8"/>
              <a:gd name="T6" fmla="*/ 1 w 10"/>
              <a:gd name="T7" fmla="*/ 2 h 8"/>
              <a:gd name="T8" fmla="*/ 4 w 10"/>
              <a:gd name="T9" fmla="*/ 7 h 8"/>
            </a:gdLst>
            <a:ahLst/>
            <a:cxnLst>
              <a:cxn ang="0">
                <a:pos x="T0" y="T1"/>
              </a:cxn>
              <a:cxn ang="0">
                <a:pos x="T2" y="T3"/>
              </a:cxn>
              <a:cxn ang="0">
                <a:pos x="T4" y="T5"/>
              </a:cxn>
              <a:cxn ang="0">
                <a:pos x="T6" y="T7"/>
              </a:cxn>
              <a:cxn ang="0">
                <a:pos x="T8" y="T9"/>
              </a:cxn>
            </a:cxnLst>
            <a:rect l="0" t="0" r="r" b="b"/>
            <a:pathLst>
              <a:path w="10" h="8">
                <a:moveTo>
                  <a:pt x="4" y="7"/>
                </a:moveTo>
                <a:cubicBezTo>
                  <a:pt x="6" y="8"/>
                  <a:pt x="8" y="7"/>
                  <a:pt x="9" y="6"/>
                </a:cubicBezTo>
                <a:cubicBezTo>
                  <a:pt x="10" y="4"/>
                  <a:pt x="9" y="2"/>
                  <a:pt x="7" y="1"/>
                </a:cubicBezTo>
                <a:cubicBezTo>
                  <a:pt x="4" y="0"/>
                  <a:pt x="2" y="0"/>
                  <a:pt x="1" y="2"/>
                </a:cubicBezTo>
                <a:cubicBezTo>
                  <a:pt x="0" y="4"/>
                  <a:pt x="1" y="6"/>
                  <a:pt x="4" y="7"/>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0" name="Freeform 535"/>
          <p:cNvSpPr/>
          <p:nvPr/>
        </p:nvSpPr>
        <p:spPr bwMode="auto">
          <a:xfrm>
            <a:off x="7395081" y="4372748"/>
            <a:ext cx="11234" cy="9948"/>
          </a:xfrm>
          <a:custGeom>
            <a:avLst/>
            <a:gdLst>
              <a:gd name="T0" fmla="*/ 3 w 7"/>
              <a:gd name="T1" fmla="*/ 5 h 6"/>
              <a:gd name="T2" fmla="*/ 7 w 7"/>
              <a:gd name="T3" fmla="*/ 4 h 6"/>
              <a:gd name="T4" fmla="*/ 5 w 7"/>
              <a:gd name="T5" fmla="*/ 1 h 6"/>
              <a:gd name="T6" fmla="*/ 1 w 7"/>
              <a:gd name="T7" fmla="*/ 2 h 6"/>
              <a:gd name="T8" fmla="*/ 3 w 7"/>
              <a:gd name="T9" fmla="*/ 5 h 6"/>
            </a:gdLst>
            <a:ahLst/>
            <a:cxnLst>
              <a:cxn ang="0">
                <a:pos x="T0" y="T1"/>
              </a:cxn>
              <a:cxn ang="0">
                <a:pos x="T2" y="T3"/>
              </a:cxn>
              <a:cxn ang="0">
                <a:pos x="T4" y="T5"/>
              </a:cxn>
              <a:cxn ang="0">
                <a:pos x="T6" y="T7"/>
              </a:cxn>
              <a:cxn ang="0">
                <a:pos x="T8" y="T9"/>
              </a:cxn>
            </a:cxnLst>
            <a:rect l="0" t="0" r="r" b="b"/>
            <a:pathLst>
              <a:path w="7" h="6">
                <a:moveTo>
                  <a:pt x="3" y="5"/>
                </a:moveTo>
                <a:cubicBezTo>
                  <a:pt x="4" y="6"/>
                  <a:pt x="6" y="6"/>
                  <a:pt x="7" y="4"/>
                </a:cubicBezTo>
                <a:cubicBezTo>
                  <a:pt x="7" y="3"/>
                  <a:pt x="6" y="2"/>
                  <a:pt x="5" y="1"/>
                </a:cubicBezTo>
                <a:cubicBezTo>
                  <a:pt x="3" y="0"/>
                  <a:pt x="1" y="1"/>
                  <a:pt x="1" y="2"/>
                </a:cubicBezTo>
                <a:cubicBezTo>
                  <a:pt x="0" y="3"/>
                  <a:pt x="1" y="5"/>
                  <a:pt x="3" y="5"/>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1" name="Freeform 536"/>
          <p:cNvSpPr/>
          <p:nvPr/>
        </p:nvSpPr>
        <p:spPr bwMode="auto">
          <a:xfrm>
            <a:off x="7412734" y="4366117"/>
            <a:ext cx="4814" cy="3316"/>
          </a:xfrm>
          <a:custGeom>
            <a:avLst/>
            <a:gdLst>
              <a:gd name="T0" fmla="*/ 1 w 3"/>
              <a:gd name="T1" fmla="*/ 2 h 2"/>
              <a:gd name="T2" fmla="*/ 2 w 3"/>
              <a:gd name="T3" fmla="*/ 2 h 2"/>
              <a:gd name="T4" fmla="*/ 2 w 3"/>
              <a:gd name="T5" fmla="*/ 0 h 2"/>
              <a:gd name="T6" fmla="*/ 0 w 3"/>
              <a:gd name="T7" fmla="*/ 0 h 2"/>
              <a:gd name="T8" fmla="*/ 1 w 3"/>
              <a:gd name="T9" fmla="*/ 2 h 2"/>
            </a:gdLst>
            <a:ahLst/>
            <a:cxnLst>
              <a:cxn ang="0">
                <a:pos x="T0" y="T1"/>
              </a:cxn>
              <a:cxn ang="0">
                <a:pos x="T2" y="T3"/>
              </a:cxn>
              <a:cxn ang="0">
                <a:pos x="T4" y="T5"/>
              </a:cxn>
              <a:cxn ang="0">
                <a:pos x="T6" y="T7"/>
              </a:cxn>
              <a:cxn ang="0">
                <a:pos x="T8" y="T9"/>
              </a:cxn>
            </a:cxnLst>
            <a:rect l="0" t="0" r="r" b="b"/>
            <a:pathLst>
              <a:path w="3" h="2">
                <a:moveTo>
                  <a:pt x="1" y="2"/>
                </a:moveTo>
                <a:cubicBezTo>
                  <a:pt x="1" y="2"/>
                  <a:pt x="2" y="2"/>
                  <a:pt x="2" y="2"/>
                </a:cubicBezTo>
                <a:cubicBezTo>
                  <a:pt x="3" y="1"/>
                  <a:pt x="2" y="0"/>
                  <a:pt x="2" y="0"/>
                </a:cubicBezTo>
                <a:cubicBezTo>
                  <a:pt x="1" y="0"/>
                  <a:pt x="0" y="0"/>
                  <a:pt x="0" y="0"/>
                </a:cubicBezTo>
                <a:cubicBezTo>
                  <a:pt x="0" y="1"/>
                  <a:pt x="0" y="2"/>
                  <a:pt x="1" y="2"/>
                </a:cubicBezTo>
                <a:close/>
              </a:path>
            </a:pathLst>
          </a:custGeom>
          <a:solidFill>
            <a:srgbClr val="A611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2" name="Freeform 537"/>
          <p:cNvSpPr/>
          <p:nvPr/>
        </p:nvSpPr>
        <p:spPr bwMode="auto">
          <a:xfrm>
            <a:off x="7448844" y="4357826"/>
            <a:ext cx="6419" cy="4974"/>
          </a:xfrm>
          <a:custGeom>
            <a:avLst/>
            <a:gdLst>
              <a:gd name="T0" fmla="*/ 8 w 8"/>
              <a:gd name="T1" fmla="*/ 6 h 6"/>
              <a:gd name="T2" fmla="*/ 0 w 8"/>
              <a:gd name="T3" fmla="*/ 2 h 6"/>
              <a:gd name="T4" fmla="*/ 2 w 8"/>
              <a:gd name="T5" fmla="*/ 0 h 6"/>
              <a:gd name="T6" fmla="*/ 8 w 8"/>
              <a:gd name="T7" fmla="*/ 2 h 6"/>
              <a:gd name="T8" fmla="*/ 8 w 8"/>
              <a:gd name="T9" fmla="*/ 6 h 6"/>
            </a:gdLst>
            <a:ahLst/>
            <a:cxnLst>
              <a:cxn ang="0">
                <a:pos x="T0" y="T1"/>
              </a:cxn>
              <a:cxn ang="0">
                <a:pos x="T2" y="T3"/>
              </a:cxn>
              <a:cxn ang="0">
                <a:pos x="T4" y="T5"/>
              </a:cxn>
              <a:cxn ang="0">
                <a:pos x="T6" y="T7"/>
              </a:cxn>
              <a:cxn ang="0">
                <a:pos x="T8" y="T9"/>
              </a:cxn>
            </a:cxnLst>
            <a:rect l="0" t="0" r="r" b="b"/>
            <a:pathLst>
              <a:path w="8" h="6">
                <a:moveTo>
                  <a:pt x="8" y="6"/>
                </a:moveTo>
                <a:lnTo>
                  <a:pt x="0" y="2"/>
                </a:lnTo>
                <a:lnTo>
                  <a:pt x="2" y="0"/>
                </a:lnTo>
                <a:lnTo>
                  <a:pt x="8" y="2"/>
                </a:lnTo>
                <a:lnTo>
                  <a:pt x="8"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3" name="Freeform 538"/>
          <p:cNvSpPr/>
          <p:nvPr/>
        </p:nvSpPr>
        <p:spPr bwMode="auto">
          <a:xfrm>
            <a:off x="7432795" y="4392645"/>
            <a:ext cx="8024" cy="4145"/>
          </a:xfrm>
          <a:custGeom>
            <a:avLst/>
            <a:gdLst>
              <a:gd name="T0" fmla="*/ 8 w 10"/>
              <a:gd name="T1" fmla="*/ 5 h 5"/>
              <a:gd name="T2" fmla="*/ 0 w 10"/>
              <a:gd name="T3" fmla="*/ 2 h 5"/>
              <a:gd name="T4" fmla="*/ 2 w 10"/>
              <a:gd name="T5" fmla="*/ 0 h 5"/>
              <a:gd name="T6" fmla="*/ 10 w 10"/>
              <a:gd name="T7" fmla="*/ 2 h 5"/>
              <a:gd name="T8" fmla="*/ 8 w 10"/>
              <a:gd name="T9" fmla="*/ 5 h 5"/>
            </a:gdLst>
            <a:ahLst/>
            <a:cxnLst>
              <a:cxn ang="0">
                <a:pos x="T0" y="T1"/>
              </a:cxn>
              <a:cxn ang="0">
                <a:pos x="T2" y="T3"/>
              </a:cxn>
              <a:cxn ang="0">
                <a:pos x="T4" y="T5"/>
              </a:cxn>
              <a:cxn ang="0">
                <a:pos x="T6" y="T7"/>
              </a:cxn>
              <a:cxn ang="0">
                <a:pos x="T8" y="T9"/>
              </a:cxn>
            </a:cxnLst>
            <a:rect l="0" t="0" r="r" b="b"/>
            <a:pathLst>
              <a:path w="10" h="5">
                <a:moveTo>
                  <a:pt x="8" y="5"/>
                </a:moveTo>
                <a:lnTo>
                  <a:pt x="0" y="2"/>
                </a:lnTo>
                <a:lnTo>
                  <a:pt x="2" y="0"/>
                </a:lnTo>
                <a:lnTo>
                  <a:pt x="10" y="2"/>
                </a:lnTo>
                <a:lnTo>
                  <a:pt x="8" y="5"/>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4" name="Freeform 539"/>
          <p:cNvSpPr/>
          <p:nvPr/>
        </p:nvSpPr>
        <p:spPr bwMode="auto">
          <a:xfrm>
            <a:off x="7419154" y="4424974"/>
            <a:ext cx="6419" cy="4974"/>
          </a:xfrm>
          <a:custGeom>
            <a:avLst/>
            <a:gdLst>
              <a:gd name="T0" fmla="*/ 6 w 8"/>
              <a:gd name="T1" fmla="*/ 6 h 6"/>
              <a:gd name="T2" fmla="*/ 0 w 8"/>
              <a:gd name="T3" fmla="*/ 4 h 6"/>
              <a:gd name="T4" fmla="*/ 0 w 8"/>
              <a:gd name="T5" fmla="*/ 0 h 6"/>
              <a:gd name="T6" fmla="*/ 8 w 8"/>
              <a:gd name="T7" fmla="*/ 4 h 6"/>
              <a:gd name="T8" fmla="*/ 6 w 8"/>
              <a:gd name="T9" fmla="*/ 6 h 6"/>
            </a:gdLst>
            <a:ahLst/>
            <a:cxnLst>
              <a:cxn ang="0">
                <a:pos x="T0" y="T1"/>
              </a:cxn>
              <a:cxn ang="0">
                <a:pos x="T2" y="T3"/>
              </a:cxn>
              <a:cxn ang="0">
                <a:pos x="T4" y="T5"/>
              </a:cxn>
              <a:cxn ang="0">
                <a:pos x="T6" y="T7"/>
              </a:cxn>
              <a:cxn ang="0">
                <a:pos x="T8" y="T9"/>
              </a:cxn>
            </a:cxnLst>
            <a:rect l="0" t="0" r="r" b="b"/>
            <a:pathLst>
              <a:path w="8" h="6">
                <a:moveTo>
                  <a:pt x="6" y="6"/>
                </a:moveTo>
                <a:lnTo>
                  <a:pt x="0" y="4"/>
                </a:lnTo>
                <a:lnTo>
                  <a:pt x="0" y="0"/>
                </a:lnTo>
                <a:lnTo>
                  <a:pt x="8" y="4"/>
                </a:lnTo>
                <a:lnTo>
                  <a:pt x="6"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5" name="Freeform 540"/>
          <p:cNvSpPr/>
          <p:nvPr/>
        </p:nvSpPr>
        <p:spPr bwMode="auto">
          <a:xfrm>
            <a:off x="7403105" y="4458962"/>
            <a:ext cx="6419" cy="4974"/>
          </a:xfrm>
          <a:custGeom>
            <a:avLst/>
            <a:gdLst>
              <a:gd name="T0" fmla="*/ 6 w 8"/>
              <a:gd name="T1" fmla="*/ 6 h 6"/>
              <a:gd name="T2" fmla="*/ 0 w 8"/>
              <a:gd name="T3" fmla="*/ 2 h 6"/>
              <a:gd name="T4" fmla="*/ 2 w 8"/>
              <a:gd name="T5" fmla="*/ 0 h 6"/>
              <a:gd name="T6" fmla="*/ 8 w 8"/>
              <a:gd name="T7" fmla="*/ 2 h 6"/>
              <a:gd name="T8" fmla="*/ 6 w 8"/>
              <a:gd name="T9" fmla="*/ 6 h 6"/>
            </a:gdLst>
            <a:ahLst/>
            <a:cxnLst>
              <a:cxn ang="0">
                <a:pos x="T0" y="T1"/>
              </a:cxn>
              <a:cxn ang="0">
                <a:pos x="T2" y="T3"/>
              </a:cxn>
              <a:cxn ang="0">
                <a:pos x="T4" y="T5"/>
              </a:cxn>
              <a:cxn ang="0">
                <a:pos x="T6" y="T7"/>
              </a:cxn>
              <a:cxn ang="0">
                <a:pos x="T8" y="T9"/>
              </a:cxn>
            </a:cxnLst>
            <a:rect l="0" t="0" r="r" b="b"/>
            <a:pathLst>
              <a:path w="8" h="6">
                <a:moveTo>
                  <a:pt x="6" y="6"/>
                </a:moveTo>
                <a:lnTo>
                  <a:pt x="0" y="2"/>
                </a:lnTo>
                <a:lnTo>
                  <a:pt x="2" y="0"/>
                </a:lnTo>
                <a:lnTo>
                  <a:pt x="8" y="2"/>
                </a:lnTo>
                <a:lnTo>
                  <a:pt x="6"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6" name="Freeform 541"/>
          <p:cNvSpPr/>
          <p:nvPr/>
        </p:nvSpPr>
        <p:spPr bwMode="auto">
          <a:xfrm>
            <a:off x="7453660" y="4340418"/>
            <a:ext cx="9629" cy="4974"/>
          </a:xfrm>
          <a:custGeom>
            <a:avLst/>
            <a:gdLst>
              <a:gd name="T0" fmla="*/ 10 w 12"/>
              <a:gd name="T1" fmla="*/ 6 h 6"/>
              <a:gd name="T2" fmla="*/ 0 w 12"/>
              <a:gd name="T3" fmla="*/ 2 h 6"/>
              <a:gd name="T4" fmla="*/ 2 w 12"/>
              <a:gd name="T5" fmla="*/ 0 h 6"/>
              <a:gd name="T6" fmla="*/ 12 w 12"/>
              <a:gd name="T7" fmla="*/ 4 h 6"/>
              <a:gd name="T8" fmla="*/ 10 w 12"/>
              <a:gd name="T9" fmla="*/ 6 h 6"/>
            </a:gdLst>
            <a:ahLst/>
            <a:cxnLst>
              <a:cxn ang="0">
                <a:pos x="T0" y="T1"/>
              </a:cxn>
              <a:cxn ang="0">
                <a:pos x="T2" y="T3"/>
              </a:cxn>
              <a:cxn ang="0">
                <a:pos x="T4" y="T5"/>
              </a:cxn>
              <a:cxn ang="0">
                <a:pos x="T6" y="T7"/>
              </a:cxn>
              <a:cxn ang="0">
                <a:pos x="T8" y="T9"/>
              </a:cxn>
            </a:cxnLst>
            <a:rect l="0" t="0" r="r" b="b"/>
            <a:pathLst>
              <a:path w="12" h="6">
                <a:moveTo>
                  <a:pt x="10" y="6"/>
                </a:moveTo>
                <a:lnTo>
                  <a:pt x="0" y="2"/>
                </a:lnTo>
                <a:lnTo>
                  <a:pt x="2" y="0"/>
                </a:lnTo>
                <a:lnTo>
                  <a:pt x="12" y="4"/>
                </a:lnTo>
                <a:lnTo>
                  <a:pt x="10"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7" name="Freeform 542"/>
          <p:cNvSpPr/>
          <p:nvPr/>
        </p:nvSpPr>
        <p:spPr bwMode="auto">
          <a:xfrm>
            <a:off x="7439214" y="4372748"/>
            <a:ext cx="8024" cy="6632"/>
          </a:xfrm>
          <a:custGeom>
            <a:avLst/>
            <a:gdLst>
              <a:gd name="T0" fmla="*/ 8 w 10"/>
              <a:gd name="T1" fmla="*/ 8 h 8"/>
              <a:gd name="T2" fmla="*/ 0 w 10"/>
              <a:gd name="T3" fmla="*/ 4 h 8"/>
              <a:gd name="T4" fmla="*/ 0 w 10"/>
              <a:gd name="T5" fmla="*/ 0 h 8"/>
              <a:gd name="T6" fmla="*/ 10 w 10"/>
              <a:gd name="T7" fmla="*/ 4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lnTo>
                  <a:pt x="0" y="4"/>
                </a:lnTo>
                <a:lnTo>
                  <a:pt x="0" y="0"/>
                </a:lnTo>
                <a:lnTo>
                  <a:pt x="10" y="4"/>
                </a:lnTo>
                <a:lnTo>
                  <a:pt x="8"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8" name="Freeform 543"/>
          <p:cNvSpPr/>
          <p:nvPr/>
        </p:nvSpPr>
        <p:spPr bwMode="auto">
          <a:xfrm>
            <a:off x="7423969" y="4406737"/>
            <a:ext cx="7223" cy="4974"/>
          </a:xfrm>
          <a:custGeom>
            <a:avLst/>
            <a:gdLst>
              <a:gd name="T0" fmla="*/ 7 w 9"/>
              <a:gd name="T1" fmla="*/ 6 h 6"/>
              <a:gd name="T2" fmla="*/ 0 w 9"/>
              <a:gd name="T3" fmla="*/ 2 h 6"/>
              <a:gd name="T4" fmla="*/ 2 w 9"/>
              <a:gd name="T5" fmla="*/ 0 h 6"/>
              <a:gd name="T6" fmla="*/ 9 w 9"/>
              <a:gd name="T7" fmla="*/ 4 h 6"/>
              <a:gd name="T8" fmla="*/ 7 w 9"/>
              <a:gd name="T9" fmla="*/ 6 h 6"/>
            </a:gdLst>
            <a:ahLst/>
            <a:cxnLst>
              <a:cxn ang="0">
                <a:pos x="T0" y="T1"/>
              </a:cxn>
              <a:cxn ang="0">
                <a:pos x="T2" y="T3"/>
              </a:cxn>
              <a:cxn ang="0">
                <a:pos x="T4" y="T5"/>
              </a:cxn>
              <a:cxn ang="0">
                <a:pos x="T6" y="T7"/>
              </a:cxn>
              <a:cxn ang="0">
                <a:pos x="T8" y="T9"/>
              </a:cxn>
            </a:cxnLst>
            <a:rect l="0" t="0" r="r" b="b"/>
            <a:pathLst>
              <a:path w="9" h="6">
                <a:moveTo>
                  <a:pt x="7" y="6"/>
                </a:moveTo>
                <a:lnTo>
                  <a:pt x="0" y="2"/>
                </a:lnTo>
                <a:lnTo>
                  <a:pt x="2" y="0"/>
                </a:lnTo>
                <a:lnTo>
                  <a:pt x="9" y="4"/>
                </a:lnTo>
                <a:lnTo>
                  <a:pt x="7" y="6"/>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69" name="Freeform 544"/>
          <p:cNvSpPr/>
          <p:nvPr/>
        </p:nvSpPr>
        <p:spPr bwMode="auto">
          <a:xfrm>
            <a:off x="7407920" y="4439066"/>
            <a:ext cx="8024" cy="6632"/>
          </a:xfrm>
          <a:custGeom>
            <a:avLst/>
            <a:gdLst>
              <a:gd name="T0" fmla="*/ 10 w 10"/>
              <a:gd name="T1" fmla="*/ 8 h 8"/>
              <a:gd name="T2" fmla="*/ 0 w 10"/>
              <a:gd name="T3" fmla="*/ 4 h 8"/>
              <a:gd name="T4" fmla="*/ 2 w 10"/>
              <a:gd name="T5" fmla="*/ 0 h 8"/>
              <a:gd name="T6" fmla="*/ 10 w 10"/>
              <a:gd name="T7" fmla="*/ 6 h 8"/>
              <a:gd name="T8" fmla="*/ 10 w 10"/>
              <a:gd name="T9" fmla="*/ 8 h 8"/>
            </a:gdLst>
            <a:ahLst/>
            <a:cxnLst>
              <a:cxn ang="0">
                <a:pos x="T0" y="T1"/>
              </a:cxn>
              <a:cxn ang="0">
                <a:pos x="T2" y="T3"/>
              </a:cxn>
              <a:cxn ang="0">
                <a:pos x="T4" y="T5"/>
              </a:cxn>
              <a:cxn ang="0">
                <a:pos x="T6" y="T7"/>
              </a:cxn>
              <a:cxn ang="0">
                <a:pos x="T8" y="T9"/>
              </a:cxn>
            </a:cxnLst>
            <a:rect l="0" t="0" r="r" b="b"/>
            <a:pathLst>
              <a:path w="10" h="8">
                <a:moveTo>
                  <a:pt x="10" y="8"/>
                </a:moveTo>
                <a:lnTo>
                  <a:pt x="0" y="4"/>
                </a:lnTo>
                <a:lnTo>
                  <a:pt x="2" y="0"/>
                </a:lnTo>
                <a:lnTo>
                  <a:pt x="10" y="6"/>
                </a:lnTo>
                <a:lnTo>
                  <a:pt x="10"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70" name="Freeform 545"/>
          <p:cNvSpPr/>
          <p:nvPr/>
        </p:nvSpPr>
        <p:spPr bwMode="auto">
          <a:xfrm>
            <a:off x="7392674" y="4473056"/>
            <a:ext cx="8827" cy="6632"/>
          </a:xfrm>
          <a:custGeom>
            <a:avLst/>
            <a:gdLst>
              <a:gd name="T0" fmla="*/ 9 w 11"/>
              <a:gd name="T1" fmla="*/ 8 h 8"/>
              <a:gd name="T2" fmla="*/ 0 w 11"/>
              <a:gd name="T3" fmla="*/ 2 h 8"/>
              <a:gd name="T4" fmla="*/ 2 w 11"/>
              <a:gd name="T5" fmla="*/ 0 h 8"/>
              <a:gd name="T6" fmla="*/ 11 w 11"/>
              <a:gd name="T7" fmla="*/ 4 h 8"/>
              <a:gd name="T8" fmla="*/ 9 w 11"/>
              <a:gd name="T9" fmla="*/ 8 h 8"/>
            </a:gdLst>
            <a:ahLst/>
            <a:cxnLst>
              <a:cxn ang="0">
                <a:pos x="T0" y="T1"/>
              </a:cxn>
              <a:cxn ang="0">
                <a:pos x="T2" y="T3"/>
              </a:cxn>
              <a:cxn ang="0">
                <a:pos x="T4" y="T5"/>
              </a:cxn>
              <a:cxn ang="0">
                <a:pos x="T6" y="T7"/>
              </a:cxn>
              <a:cxn ang="0">
                <a:pos x="T8" y="T9"/>
              </a:cxn>
            </a:cxnLst>
            <a:rect l="0" t="0" r="r" b="b"/>
            <a:pathLst>
              <a:path w="11" h="8">
                <a:moveTo>
                  <a:pt x="9" y="8"/>
                </a:moveTo>
                <a:lnTo>
                  <a:pt x="0" y="2"/>
                </a:lnTo>
                <a:lnTo>
                  <a:pt x="2" y="0"/>
                </a:lnTo>
                <a:lnTo>
                  <a:pt x="11" y="4"/>
                </a:lnTo>
                <a:lnTo>
                  <a:pt x="9" y="8"/>
                </a:lnTo>
                <a:close/>
              </a:path>
            </a:pathLst>
          </a:custGeom>
          <a:solidFill>
            <a:srgbClr val="48454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71" name="Picture 546"/>
          <p:cNvPicPr>
            <a:picLocks noChangeAspect="1" noChangeArrowheads="1"/>
          </p:cNvPicPr>
          <p:nvPr/>
        </p:nvPicPr>
        <p:blipFill>
          <a:blip r:embed="rId169" cstate="screen">
            <a:extLst>
              <a:ext uri="{28A0092B-C50C-407E-A947-70E740481C1C}">
                <a14:useLocalDpi xmlns:a14="http://schemas.microsoft.com/office/drawing/2010/main"/>
              </a:ext>
            </a:extLst>
          </a:blip>
          <a:srcRect/>
          <a:stretch>
            <a:fillRect/>
          </a:stretch>
        </p:blipFill>
        <p:spPr bwMode="auto">
          <a:xfrm>
            <a:off x="7442425" y="4350366"/>
            <a:ext cx="19259"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2" name="Picture 547"/>
          <p:cNvPicPr>
            <a:picLocks noChangeAspect="1" noChangeArrowheads="1"/>
          </p:cNvPicPr>
          <p:nvPr/>
        </p:nvPicPr>
        <p:blipFill>
          <a:blip r:embed="rId170" cstate="screen">
            <a:extLst>
              <a:ext uri="{28A0092B-C50C-407E-A947-70E740481C1C}">
                <a14:useLocalDpi xmlns:a14="http://schemas.microsoft.com/office/drawing/2010/main"/>
              </a:ext>
            </a:extLst>
          </a:blip>
          <a:srcRect/>
          <a:stretch>
            <a:fillRect/>
          </a:stretch>
        </p:blipFill>
        <p:spPr bwMode="auto">
          <a:xfrm>
            <a:off x="7427179" y="4383526"/>
            <a:ext cx="19259"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 name="Picture 548"/>
          <p:cNvPicPr>
            <a:picLocks noChangeAspect="1" noChangeArrowheads="1"/>
          </p:cNvPicPr>
          <p:nvPr/>
        </p:nvPicPr>
        <p:blipFill>
          <a:blip r:embed="rId171" cstate="screen">
            <a:extLst>
              <a:ext uri="{28A0092B-C50C-407E-A947-70E740481C1C}">
                <a14:useLocalDpi xmlns:a14="http://schemas.microsoft.com/office/drawing/2010/main"/>
              </a:ext>
            </a:extLst>
          </a:blip>
          <a:srcRect/>
          <a:stretch>
            <a:fillRect/>
          </a:stretch>
        </p:blipFill>
        <p:spPr bwMode="auto">
          <a:xfrm>
            <a:off x="7448041" y="4332958"/>
            <a:ext cx="18456"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 name="Picture 549"/>
          <p:cNvPicPr>
            <a:picLocks noChangeAspect="1" noChangeArrowheads="1"/>
          </p:cNvPicPr>
          <p:nvPr/>
        </p:nvPicPr>
        <p:blipFill>
          <a:blip r:embed="rId172" cstate="screen">
            <a:extLst>
              <a:ext uri="{28A0092B-C50C-407E-A947-70E740481C1C}">
                <a14:useLocalDpi xmlns:a14="http://schemas.microsoft.com/office/drawing/2010/main"/>
              </a:ext>
            </a:extLst>
          </a:blip>
          <a:srcRect/>
          <a:stretch>
            <a:fillRect/>
          </a:stretch>
        </p:blipFill>
        <p:spPr bwMode="auto">
          <a:xfrm>
            <a:off x="7432795" y="4366118"/>
            <a:ext cx="18456" cy="1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 name="Picture 550"/>
          <p:cNvPicPr>
            <a:picLocks noChangeAspect="1" noChangeArrowheads="1"/>
          </p:cNvPicPr>
          <p:nvPr/>
        </p:nvPicPr>
        <p:blipFill>
          <a:blip r:embed="rId173" cstate="screen">
            <a:extLst>
              <a:ext uri="{28A0092B-C50C-407E-A947-70E740481C1C}">
                <a14:useLocalDpi xmlns:a14="http://schemas.microsoft.com/office/drawing/2010/main"/>
              </a:ext>
            </a:extLst>
          </a:blip>
          <a:srcRect/>
          <a:stretch>
            <a:fillRect/>
          </a:stretch>
        </p:blipFill>
        <p:spPr bwMode="auto">
          <a:xfrm>
            <a:off x="7417548" y="4399276"/>
            <a:ext cx="18456" cy="1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6" name="Picture 551"/>
          <p:cNvPicPr>
            <a:picLocks noChangeAspect="1" noChangeArrowheads="1"/>
          </p:cNvPicPr>
          <p:nvPr/>
        </p:nvPicPr>
        <p:blipFill>
          <a:blip r:embed="rId174" cstate="screen">
            <a:extLst>
              <a:ext uri="{28A0092B-C50C-407E-A947-70E740481C1C}">
                <a14:useLocalDpi xmlns:a14="http://schemas.microsoft.com/office/drawing/2010/main"/>
              </a:ext>
            </a:extLst>
          </a:blip>
          <a:srcRect/>
          <a:stretch>
            <a:fillRect/>
          </a:stretch>
        </p:blipFill>
        <p:spPr bwMode="auto">
          <a:xfrm>
            <a:off x="7253854" y="4455647"/>
            <a:ext cx="178943" cy="10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 name="Picture 552"/>
          <p:cNvPicPr>
            <a:picLocks noChangeAspect="1" noChangeArrowheads="1"/>
          </p:cNvPicPr>
          <p:nvPr/>
        </p:nvPicPr>
        <p:blipFill>
          <a:blip r:embed="rId175" cstate="screen">
            <a:extLst>
              <a:ext uri="{28A0092B-C50C-407E-A947-70E740481C1C}">
                <a14:useLocalDpi xmlns:a14="http://schemas.microsoft.com/office/drawing/2010/main"/>
              </a:ext>
            </a:extLst>
          </a:blip>
          <a:srcRect/>
          <a:stretch>
            <a:fillRect/>
          </a:stretch>
        </p:blipFill>
        <p:spPr bwMode="auto">
          <a:xfrm>
            <a:off x="9476181" y="4644572"/>
            <a:ext cx="93885" cy="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8" name="Picture 553"/>
          <p:cNvPicPr>
            <a:picLocks noChangeAspect="1" noChangeArrowheads="1"/>
          </p:cNvPicPr>
          <p:nvPr/>
        </p:nvPicPr>
        <p:blipFill>
          <a:blip r:embed="rId176" cstate="screen">
            <a:extLst>
              <a:ext uri="{28A0092B-C50C-407E-A947-70E740481C1C}">
                <a14:useLocalDpi xmlns:a14="http://schemas.microsoft.com/office/drawing/2010/main"/>
              </a:ext>
            </a:extLst>
          </a:blip>
          <a:srcRect/>
          <a:stretch>
            <a:fillRect/>
          </a:stretch>
        </p:blipFill>
        <p:spPr bwMode="auto">
          <a:xfrm>
            <a:off x="9537166" y="4419172"/>
            <a:ext cx="60985" cy="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9" name="Picture 554"/>
          <p:cNvPicPr>
            <a:picLocks noChangeAspect="1" noChangeArrowheads="1"/>
          </p:cNvPicPr>
          <p:nvPr/>
        </p:nvPicPr>
        <p:blipFill>
          <a:blip r:embed="rId177" cstate="screen">
            <a:extLst>
              <a:ext uri="{28A0092B-C50C-407E-A947-70E740481C1C}">
                <a14:useLocalDpi xmlns:a14="http://schemas.microsoft.com/office/drawing/2010/main"/>
              </a:ext>
            </a:extLst>
          </a:blip>
          <a:srcRect/>
          <a:stretch>
            <a:fillRect/>
          </a:stretch>
        </p:blipFill>
        <p:spPr bwMode="auto">
          <a:xfrm>
            <a:off x="9543584" y="4250058"/>
            <a:ext cx="136414" cy="20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 name="Picture 555"/>
          <p:cNvPicPr>
            <a:picLocks noChangeAspect="1" noChangeArrowheads="1"/>
          </p:cNvPicPr>
          <p:nvPr/>
        </p:nvPicPr>
        <p:blipFill>
          <a:blip r:embed="rId178" cstate="screen">
            <a:extLst>
              <a:ext uri="{28A0092B-C50C-407E-A947-70E740481C1C}">
                <a14:useLocalDpi xmlns:a14="http://schemas.microsoft.com/office/drawing/2010/main"/>
              </a:ext>
            </a:extLst>
          </a:blip>
          <a:srcRect/>
          <a:stretch>
            <a:fillRect/>
          </a:stretch>
        </p:blipFill>
        <p:spPr bwMode="auto">
          <a:xfrm>
            <a:off x="9623828" y="4207781"/>
            <a:ext cx="65799" cy="7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1" name="Picture 556"/>
          <p:cNvPicPr>
            <a:picLocks noChangeAspect="1" noChangeArrowheads="1"/>
          </p:cNvPicPr>
          <p:nvPr/>
        </p:nvPicPr>
        <p:blipFill>
          <a:blip r:embed="rId179" cstate="screen">
            <a:extLst>
              <a:ext uri="{28A0092B-C50C-407E-A947-70E740481C1C}">
                <a14:useLocalDpi xmlns:a14="http://schemas.microsoft.com/office/drawing/2010/main"/>
              </a:ext>
            </a:extLst>
          </a:blip>
          <a:srcRect/>
          <a:stretch>
            <a:fillRect/>
          </a:stretch>
        </p:blipFill>
        <p:spPr bwMode="auto">
          <a:xfrm>
            <a:off x="9644692" y="4209440"/>
            <a:ext cx="42529" cy="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2" name="Freeform 557"/>
          <p:cNvSpPr/>
          <p:nvPr/>
        </p:nvSpPr>
        <p:spPr bwMode="auto">
          <a:xfrm>
            <a:off x="9438465" y="4501242"/>
            <a:ext cx="210238" cy="17409"/>
          </a:xfrm>
          <a:custGeom>
            <a:avLst/>
            <a:gdLst>
              <a:gd name="T0" fmla="*/ 5 w 134"/>
              <a:gd name="T1" fmla="*/ 0 h 11"/>
              <a:gd name="T2" fmla="*/ 128 w 134"/>
              <a:gd name="T3" fmla="*/ 0 h 11"/>
              <a:gd name="T4" fmla="*/ 134 w 134"/>
              <a:gd name="T5" fmla="*/ 6 h 11"/>
              <a:gd name="T6" fmla="*/ 134 w 134"/>
              <a:gd name="T7" fmla="*/ 6 h 11"/>
              <a:gd name="T8" fmla="*/ 128 w 134"/>
              <a:gd name="T9" fmla="*/ 11 h 11"/>
              <a:gd name="T10" fmla="*/ 5 w 134"/>
              <a:gd name="T11" fmla="*/ 11 h 11"/>
              <a:gd name="T12" fmla="*/ 0 w 134"/>
              <a:gd name="T13" fmla="*/ 6 h 11"/>
              <a:gd name="T14" fmla="*/ 0 w 134"/>
              <a:gd name="T15" fmla="*/ 6 h 11"/>
              <a:gd name="T16" fmla="*/ 5 w 134"/>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1">
                <a:moveTo>
                  <a:pt x="5" y="0"/>
                </a:moveTo>
                <a:cubicBezTo>
                  <a:pt x="128" y="0"/>
                  <a:pt x="128" y="0"/>
                  <a:pt x="128" y="0"/>
                </a:cubicBezTo>
                <a:cubicBezTo>
                  <a:pt x="131" y="0"/>
                  <a:pt x="134" y="3"/>
                  <a:pt x="134" y="6"/>
                </a:cubicBezTo>
                <a:cubicBezTo>
                  <a:pt x="134" y="6"/>
                  <a:pt x="134" y="6"/>
                  <a:pt x="134" y="6"/>
                </a:cubicBezTo>
                <a:cubicBezTo>
                  <a:pt x="134" y="9"/>
                  <a:pt x="131" y="11"/>
                  <a:pt x="128" y="11"/>
                </a:cubicBezTo>
                <a:cubicBezTo>
                  <a:pt x="5" y="11"/>
                  <a:pt x="5" y="11"/>
                  <a:pt x="5" y="11"/>
                </a:cubicBezTo>
                <a:cubicBezTo>
                  <a:pt x="2" y="11"/>
                  <a:pt x="0" y="9"/>
                  <a:pt x="0" y="6"/>
                </a:cubicBezTo>
                <a:cubicBezTo>
                  <a:pt x="0" y="6"/>
                  <a:pt x="0" y="6"/>
                  <a:pt x="0" y="6"/>
                </a:cubicBezTo>
                <a:cubicBezTo>
                  <a:pt x="0" y="3"/>
                  <a:pt x="2" y="0"/>
                  <a:pt x="5" y="0"/>
                </a:cubicBezTo>
                <a:close/>
              </a:path>
            </a:pathLst>
          </a:custGeom>
          <a:solidFill>
            <a:srgbClr val="82828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83" name="Picture 558"/>
          <p:cNvPicPr>
            <a:picLocks noChangeAspect="1" noChangeArrowheads="1"/>
          </p:cNvPicPr>
          <p:nvPr/>
        </p:nvPicPr>
        <p:blipFill>
          <a:blip r:embed="rId180" cstate="screen">
            <a:extLst>
              <a:ext uri="{28A0092B-C50C-407E-A947-70E740481C1C}">
                <a14:useLocalDpi xmlns:a14="http://schemas.microsoft.com/office/drawing/2010/main"/>
              </a:ext>
            </a:extLst>
          </a:blip>
          <a:srcRect/>
          <a:stretch>
            <a:fillRect/>
          </a:stretch>
        </p:blipFill>
        <p:spPr bwMode="auto">
          <a:xfrm>
            <a:off x="9395135" y="4300627"/>
            <a:ext cx="244743" cy="277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 name="Picture 559"/>
          <p:cNvPicPr>
            <a:picLocks noChangeAspect="1" noChangeArrowheads="1"/>
          </p:cNvPicPr>
          <p:nvPr/>
        </p:nvPicPr>
        <p:blipFill>
          <a:blip r:embed="rId181" cstate="screen">
            <a:extLst>
              <a:ext uri="{28A0092B-C50C-407E-A947-70E740481C1C}">
                <a14:useLocalDpi xmlns:a14="http://schemas.microsoft.com/office/drawing/2010/main"/>
              </a:ext>
            </a:extLst>
          </a:blip>
          <a:srcRect/>
          <a:stretch>
            <a:fillRect/>
          </a:stretch>
        </p:blipFill>
        <p:spPr bwMode="auto">
          <a:xfrm>
            <a:off x="9408776" y="4669442"/>
            <a:ext cx="226286" cy="6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 name="Picture 560"/>
          <p:cNvPicPr>
            <a:picLocks noChangeAspect="1" noChangeArrowheads="1"/>
          </p:cNvPicPr>
          <p:nvPr/>
        </p:nvPicPr>
        <p:blipFill>
          <a:blip r:embed="rId182" cstate="screen">
            <a:extLst>
              <a:ext uri="{28A0092B-C50C-407E-A947-70E740481C1C}">
                <a14:useLocalDpi xmlns:a14="http://schemas.microsoft.com/office/drawing/2010/main"/>
              </a:ext>
            </a:extLst>
          </a:blip>
          <a:srcRect/>
          <a:stretch>
            <a:fillRect/>
          </a:stretch>
        </p:blipFill>
        <p:spPr bwMode="auto">
          <a:xfrm>
            <a:off x="9468957" y="4483833"/>
            <a:ext cx="131600" cy="2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 name="Picture 561"/>
          <p:cNvPicPr>
            <a:picLocks noChangeAspect="1" noChangeArrowheads="1"/>
          </p:cNvPicPr>
          <p:nvPr/>
        </p:nvPicPr>
        <p:blipFill>
          <a:blip r:embed="rId183" cstate="screen">
            <a:extLst>
              <a:ext uri="{28A0092B-C50C-407E-A947-70E740481C1C}">
                <a14:useLocalDpi xmlns:a14="http://schemas.microsoft.com/office/drawing/2010/main"/>
              </a:ext>
            </a:extLst>
          </a:blip>
          <a:srcRect/>
          <a:stretch>
            <a:fillRect/>
          </a:stretch>
        </p:blipFill>
        <p:spPr bwMode="auto">
          <a:xfrm>
            <a:off x="9399146" y="4298969"/>
            <a:ext cx="146042"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Freeform 562"/>
          <p:cNvSpPr/>
          <p:nvPr/>
        </p:nvSpPr>
        <p:spPr bwMode="auto">
          <a:xfrm>
            <a:off x="9566052" y="4265811"/>
            <a:ext cx="64194" cy="135953"/>
          </a:xfrm>
          <a:custGeom>
            <a:avLst/>
            <a:gdLst>
              <a:gd name="T0" fmla="*/ 1 w 41"/>
              <a:gd name="T1" fmla="*/ 79 h 84"/>
              <a:gd name="T2" fmla="*/ 2 w 41"/>
              <a:gd name="T3" fmla="*/ 83 h 84"/>
              <a:gd name="T4" fmla="*/ 2 w 41"/>
              <a:gd name="T5" fmla="*/ 83 h 84"/>
              <a:gd name="T6" fmla="*/ 6 w 41"/>
              <a:gd name="T7" fmla="*/ 82 h 84"/>
              <a:gd name="T8" fmla="*/ 40 w 41"/>
              <a:gd name="T9" fmla="*/ 4 h 84"/>
              <a:gd name="T10" fmla="*/ 39 w 41"/>
              <a:gd name="T11" fmla="*/ 1 h 84"/>
              <a:gd name="T12" fmla="*/ 39 w 41"/>
              <a:gd name="T13" fmla="*/ 1 h 84"/>
              <a:gd name="T14" fmla="*/ 35 w 41"/>
              <a:gd name="T15" fmla="*/ 2 h 84"/>
              <a:gd name="T16" fmla="*/ 1 w 41"/>
              <a:gd name="T17" fmla="*/ 7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4">
                <a:moveTo>
                  <a:pt x="1" y="79"/>
                </a:moveTo>
                <a:cubicBezTo>
                  <a:pt x="0" y="81"/>
                  <a:pt x="1" y="82"/>
                  <a:pt x="2" y="83"/>
                </a:cubicBezTo>
                <a:cubicBezTo>
                  <a:pt x="2" y="83"/>
                  <a:pt x="2" y="83"/>
                  <a:pt x="2" y="83"/>
                </a:cubicBezTo>
                <a:cubicBezTo>
                  <a:pt x="3" y="84"/>
                  <a:pt x="5" y="83"/>
                  <a:pt x="6" y="82"/>
                </a:cubicBezTo>
                <a:cubicBezTo>
                  <a:pt x="40" y="4"/>
                  <a:pt x="40" y="4"/>
                  <a:pt x="40" y="4"/>
                </a:cubicBezTo>
                <a:cubicBezTo>
                  <a:pt x="41" y="3"/>
                  <a:pt x="40" y="1"/>
                  <a:pt x="39" y="1"/>
                </a:cubicBezTo>
                <a:cubicBezTo>
                  <a:pt x="39" y="1"/>
                  <a:pt x="39" y="1"/>
                  <a:pt x="39" y="1"/>
                </a:cubicBezTo>
                <a:cubicBezTo>
                  <a:pt x="37" y="0"/>
                  <a:pt x="36" y="1"/>
                  <a:pt x="35" y="2"/>
                </a:cubicBezTo>
                <a:lnTo>
                  <a:pt x="1" y="79"/>
                </a:lnTo>
                <a:close/>
              </a:path>
            </a:pathLst>
          </a:custGeom>
          <a:solidFill>
            <a:srgbClr val="C9C9C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588" name="Picture 563"/>
          <p:cNvPicPr>
            <a:picLocks noChangeAspect="1" noChangeArrowheads="1"/>
          </p:cNvPicPr>
          <p:nvPr/>
        </p:nvPicPr>
        <p:blipFill>
          <a:blip r:embed="rId184" cstate="screen">
            <a:extLst>
              <a:ext uri="{28A0092B-C50C-407E-A947-70E740481C1C}">
                <a14:useLocalDpi xmlns:a14="http://schemas.microsoft.com/office/drawing/2010/main"/>
              </a:ext>
            </a:extLst>
          </a:blip>
          <a:srcRect/>
          <a:stretch>
            <a:fillRect/>
          </a:stretch>
        </p:blipFill>
        <p:spPr bwMode="auto">
          <a:xfrm>
            <a:off x="9537968" y="4297312"/>
            <a:ext cx="65799" cy="6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 name="Picture 564"/>
          <p:cNvPicPr>
            <a:picLocks noChangeAspect="1" noChangeArrowheads="1"/>
          </p:cNvPicPr>
          <p:nvPr/>
        </p:nvPicPr>
        <p:blipFill>
          <a:blip r:embed="rId185" cstate="screen">
            <a:extLst>
              <a:ext uri="{28A0092B-C50C-407E-A947-70E740481C1C}">
                <a14:useLocalDpi xmlns:a14="http://schemas.microsoft.com/office/drawing/2010/main"/>
              </a:ext>
            </a:extLst>
          </a:blip>
          <a:srcRect/>
          <a:stretch>
            <a:fillRect/>
          </a:stretch>
        </p:blipFill>
        <p:spPr bwMode="auto">
          <a:xfrm>
            <a:off x="9545190" y="4304772"/>
            <a:ext cx="51356" cy="5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 name="Picture 565"/>
          <p:cNvPicPr>
            <a:picLocks noChangeAspect="1" noChangeArrowheads="1"/>
          </p:cNvPicPr>
          <p:nvPr/>
        </p:nvPicPr>
        <p:blipFill>
          <a:blip r:embed="rId186" cstate="screen">
            <a:extLst>
              <a:ext uri="{28A0092B-C50C-407E-A947-70E740481C1C}">
                <a14:useLocalDpi xmlns:a14="http://schemas.microsoft.com/office/drawing/2010/main"/>
              </a:ext>
            </a:extLst>
          </a:blip>
          <a:srcRect/>
          <a:stretch>
            <a:fillRect/>
          </a:stretch>
        </p:blipFill>
        <p:spPr bwMode="auto">
          <a:xfrm>
            <a:off x="9457725" y="4497097"/>
            <a:ext cx="197399" cy="2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Rectangle 566"/>
          <p:cNvSpPr>
            <a:spLocks noChangeArrowheads="1"/>
          </p:cNvSpPr>
          <p:nvPr/>
        </p:nvSpPr>
        <p:spPr bwMode="auto">
          <a:xfrm>
            <a:off x="9413590" y="4714207"/>
            <a:ext cx="219866" cy="11606"/>
          </a:xfrm>
          <a:prstGeom prst="rect">
            <a:avLst/>
          </a:prstGeom>
          <a:solidFill>
            <a:srgbClr val="5E5E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592" name="Freeform 567"/>
          <p:cNvSpPr/>
          <p:nvPr/>
        </p:nvSpPr>
        <p:spPr bwMode="auto">
          <a:xfrm>
            <a:off x="9465748" y="4510360"/>
            <a:ext cx="182954" cy="9948"/>
          </a:xfrm>
          <a:custGeom>
            <a:avLst/>
            <a:gdLst>
              <a:gd name="T0" fmla="*/ 2 w 117"/>
              <a:gd name="T1" fmla="*/ 6 h 6"/>
              <a:gd name="T2" fmla="*/ 0 w 117"/>
              <a:gd name="T3" fmla="*/ 4 h 6"/>
              <a:gd name="T4" fmla="*/ 112 w 117"/>
              <a:gd name="T5" fmla="*/ 4 h 6"/>
              <a:gd name="T6" fmla="*/ 117 w 117"/>
              <a:gd name="T7" fmla="*/ 0 h 6"/>
              <a:gd name="T8" fmla="*/ 112 w 117"/>
              <a:gd name="T9" fmla="*/ 6 h 6"/>
              <a:gd name="T10" fmla="*/ 112 w 117"/>
              <a:gd name="T11" fmla="*/ 6 h 6"/>
              <a:gd name="T12" fmla="*/ 4 w 117"/>
              <a:gd name="T13" fmla="*/ 6 h 6"/>
              <a:gd name="T14" fmla="*/ 2 w 11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6">
                <a:moveTo>
                  <a:pt x="2" y="6"/>
                </a:moveTo>
                <a:cubicBezTo>
                  <a:pt x="0" y="4"/>
                  <a:pt x="0" y="4"/>
                  <a:pt x="0" y="4"/>
                </a:cubicBezTo>
                <a:cubicBezTo>
                  <a:pt x="112" y="4"/>
                  <a:pt x="112" y="4"/>
                  <a:pt x="112" y="4"/>
                </a:cubicBezTo>
                <a:cubicBezTo>
                  <a:pt x="117" y="4"/>
                  <a:pt x="117" y="0"/>
                  <a:pt x="117" y="0"/>
                </a:cubicBezTo>
                <a:cubicBezTo>
                  <a:pt x="117" y="3"/>
                  <a:pt x="115" y="6"/>
                  <a:pt x="112" y="6"/>
                </a:cubicBezTo>
                <a:cubicBezTo>
                  <a:pt x="112" y="6"/>
                  <a:pt x="112" y="6"/>
                  <a:pt x="112" y="6"/>
                </a:cubicBezTo>
                <a:cubicBezTo>
                  <a:pt x="4" y="6"/>
                  <a:pt x="4" y="6"/>
                  <a:pt x="4" y="6"/>
                </a:cubicBezTo>
                <a:lnTo>
                  <a:pt x="2" y="6"/>
                </a:lnTo>
                <a:close/>
              </a:path>
            </a:pathLst>
          </a:custGeom>
          <a:solidFill>
            <a:srgbClr val="6060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3" name="Line 568"/>
          <p:cNvSpPr>
            <a:spLocks noChangeShapeType="1"/>
          </p:cNvSpPr>
          <p:nvPr/>
        </p:nvSpPr>
        <p:spPr bwMode="auto">
          <a:xfrm>
            <a:off x="9650308" y="4771406"/>
            <a:ext cx="0" cy="0"/>
          </a:xfrm>
          <a:prstGeom prst="line">
            <a:avLst/>
          </a:prstGeom>
          <a:noFill/>
          <a:ln w="3175" cap="flat">
            <a:solidFill>
              <a:srgbClr val="606061"/>
            </a:solidFill>
            <a:prstDash val="solid"/>
            <a:miter lim="800000"/>
          </a:ln>
          <a:extLst>
            <a:ext uri="{909E8E84-426E-40DD-AFC4-6F175D3DCCD1}">
              <a14:hiddenFill xmlns:a14="http://schemas.microsoft.com/office/drawing/2010/main">
                <a:noFill/>
              </a14:hiddenFill>
            </a:ext>
          </a:extLst>
        </p:spPr>
        <p:txBody>
          <a:bodyPr vert="horz" wrap="square" lIns="68580" tIns="34290" rIns="68580" bIns="34290" numCol="1" anchor="t" anchorCtr="0" compatLnSpc="1"/>
          <a:lstStyle/>
          <a:p>
            <a:endParaRPr lang="zh-CN" altLang="en-US" sz="1350"/>
          </a:p>
        </p:txBody>
      </p:sp>
      <p:sp>
        <p:nvSpPr>
          <p:cNvPr id="594" name="Oval 569"/>
          <p:cNvSpPr>
            <a:spLocks noChangeArrowheads="1"/>
          </p:cNvSpPr>
          <p:nvPr/>
        </p:nvSpPr>
        <p:spPr bwMode="auto">
          <a:xfrm>
            <a:off x="8669071" y="5189993"/>
            <a:ext cx="308937" cy="319988"/>
          </a:xfrm>
          <a:prstGeom prst="ellipse">
            <a:avLst/>
          </a:prstGeom>
          <a:noFill/>
          <a:ln w="25400" cap="flat">
            <a:solidFill>
              <a:srgbClr val="00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595" name="Freeform 570"/>
          <p:cNvSpPr/>
          <p:nvPr/>
        </p:nvSpPr>
        <p:spPr bwMode="auto">
          <a:xfrm>
            <a:off x="8667465" y="5112069"/>
            <a:ext cx="310542" cy="191495"/>
          </a:xfrm>
          <a:custGeom>
            <a:avLst/>
            <a:gdLst>
              <a:gd name="T0" fmla="*/ 5 w 387"/>
              <a:gd name="T1" fmla="*/ 223 h 231"/>
              <a:gd name="T2" fmla="*/ 385 w 387"/>
              <a:gd name="T3" fmla="*/ 231 h 231"/>
              <a:gd name="T4" fmla="*/ 387 w 387"/>
              <a:gd name="T5" fmla="*/ 110 h 231"/>
              <a:gd name="T6" fmla="*/ 287 w 387"/>
              <a:gd name="T7" fmla="*/ 0 h 231"/>
              <a:gd name="T8" fmla="*/ 111 w 387"/>
              <a:gd name="T9" fmla="*/ 0 h 231"/>
              <a:gd name="T10" fmla="*/ 2 w 387"/>
              <a:gd name="T11" fmla="*/ 114 h 231"/>
              <a:gd name="T12" fmla="*/ 0 w 387"/>
              <a:gd name="T13" fmla="*/ 225 h 231"/>
              <a:gd name="T14" fmla="*/ 5 w 387"/>
              <a:gd name="T15" fmla="*/ 223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7" h="231">
                <a:moveTo>
                  <a:pt x="5" y="223"/>
                </a:moveTo>
                <a:lnTo>
                  <a:pt x="385" y="231"/>
                </a:lnTo>
                <a:lnTo>
                  <a:pt x="387" y="110"/>
                </a:lnTo>
                <a:lnTo>
                  <a:pt x="287" y="0"/>
                </a:lnTo>
                <a:lnTo>
                  <a:pt x="111" y="0"/>
                </a:lnTo>
                <a:lnTo>
                  <a:pt x="2" y="114"/>
                </a:lnTo>
                <a:lnTo>
                  <a:pt x="0" y="225"/>
                </a:lnTo>
                <a:lnTo>
                  <a:pt x="5" y="223"/>
                </a:lnTo>
                <a:close/>
              </a:path>
            </a:pathLst>
          </a:custGeom>
          <a:solidFill>
            <a:srgbClr val="D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6" name="Freeform 571"/>
          <p:cNvSpPr/>
          <p:nvPr/>
        </p:nvSpPr>
        <p:spPr bwMode="auto">
          <a:xfrm>
            <a:off x="8766164" y="5156006"/>
            <a:ext cx="113144" cy="116887"/>
          </a:xfrm>
          <a:custGeom>
            <a:avLst/>
            <a:gdLst>
              <a:gd name="T0" fmla="*/ 141 w 141"/>
              <a:gd name="T1" fmla="*/ 51 h 141"/>
              <a:gd name="T2" fmla="*/ 90 w 141"/>
              <a:gd name="T3" fmla="*/ 51 h 141"/>
              <a:gd name="T4" fmla="*/ 90 w 141"/>
              <a:gd name="T5" fmla="*/ 0 h 141"/>
              <a:gd name="T6" fmla="*/ 49 w 141"/>
              <a:gd name="T7" fmla="*/ 0 h 141"/>
              <a:gd name="T8" fmla="*/ 49 w 141"/>
              <a:gd name="T9" fmla="*/ 51 h 141"/>
              <a:gd name="T10" fmla="*/ 0 w 141"/>
              <a:gd name="T11" fmla="*/ 51 h 141"/>
              <a:gd name="T12" fmla="*/ 0 w 141"/>
              <a:gd name="T13" fmla="*/ 92 h 141"/>
              <a:gd name="T14" fmla="*/ 49 w 141"/>
              <a:gd name="T15" fmla="*/ 92 h 141"/>
              <a:gd name="T16" fmla="*/ 49 w 141"/>
              <a:gd name="T17" fmla="*/ 141 h 141"/>
              <a:gd name="T18" fmla="*/ 90 w 141"/>
              <a:gd name="T19" fmla="*/ 141 h 141"/>
              <a:gd name="T20" fmla="*/ 90 w 141"/>
              <a:gd name="T21" fmla="*/ 92 h 141"/>
              <a:gd name="T22" fmla="*/ 141 w 141"/>
              <a:gd name="T23" fmla="*/ 92 h 141"/>
              <a:gd name="T24" fmla="*/ 141 w 141"/>
              <a:gd name="T25"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41" y="51"/>
                </a:moveTo>
                <a:lnTo>
                  <a:pt x="90" y="51"/>
                </a:lnTo>
                <a:lnTo>
                  <a:pt x="90" y="0"/>
                </a:lnTo>
                <a:lnTo>
                  <a:pt x="49" y="0"/>
                </a:lnTo>
                <a:lnTo>
                  <a:pt x="49" y="51"/>
                </a:lnTo>
                <a:lnTo>
                  <a:pt x="0" y="51"/>
                </a:lnTo>
                <a:lnTo>
                  <a:pt x="0" y="92"/>
                </a:lnTo>
                <a:lnTo>
                  <a:pt x="49" y="92"/>
                </a:lnTo>
                <a:lnTo>
                  <a:pt x="49" y="141"/>
                </a:lnTo>
                <a:lnTo>
                  <a:pt x="90" y="141"/>
                </a:lnTo>
                <a:lnTo>
                  <a:pt x="90" y="92"/>
                </a:lnTo>
                <a:lnTo>
                  <a:pt x="141" y="92"/>
                </a:lnTo>
                <a:lnTo>
                  <a:pt x="141" y="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7" name="Freeform 572"/>
          <p:cNvSpPr/>
          <p:nvPr/>
        </p:nvSpPr>
        <p:spPr bwMode="auto">
          <a:xfrm>
            <a:off x="10932057" y="3387457"/>
            <a:ext cx="331406" cy="359779"/>
          </a:xfrm>
          <a:custGeom>
            <a:avLst/>
            <a:gdLst>
              <a:gd name="T0" fmla="*/ 211 w 211"/>
              <a:gd name="T1" fmla="*/ 180 h 222"/>
              <a:gd name="T2" fmla="*/ 169 w 211"/>
              <a:gd name="T3" fmla="*/ 222 h 222"/>
              <a:gd name="T4" fmla="*/ 42 w 211"/>
              <a:gd name="T5" fmla="*/ 222 h 222"/>
              <a:gd name="T6" fmla="*/ 0 w 211"/>
              <a:gd name="T7" fmla="*/ 180 h 222"/>
              <a:gd name="T8" fmla="*/ 0 w 211"/>
              <a:gd name="T9" fmla="*/ 42 h 222"/>
              <a:gd name="T10" fmla="*/ 42 w 211"/>
              <a:gd name="T11" fmla="*/ 0 h 222"/>
              <a:gd name="T12" fmla="*/ 169 w 211"/>
              <a:gd name="T13" fmla="*/ 0 h 222"/>
              <a:gd name="T14" fmla="*/ 211 w 211"/>
              <a:gd name="T15" fmla="*/ 42 h 222"/>
              <a:gd name="T16" fmla="*/ 211 w 211"/>
              <a:gd name="T1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22">
                <a:moveTo>
                  <a:pt x="211" y="180"/>
                </a:moveTo>
                <a:cubicBezTo>
                  <a:pt x="211" y="203"/>
                  <a:pt x="192" y="222"/>
                  <a:pt x="169" y="222"/>
                </a:cubicBezTo>
                <a:cubicBezTo>
                  <a:pt x="42" y="222"/>
                  <a:pt x="42" y="222"/>
                  <a:pt x="42" y="222"/>
                </a:cubicBezTo>
                <a:cubicBezTo>
                  <a:pt x="18" y="222"/>
                  <a:pt x="0" y="203"/>
                  <a:pt x="0" y="180"/>
                </a:cubicBezTo>
                <a:cubicBezTo>
                  <a:pt x="0" y="42"/>
                  <a:pt x="0" y="42"/>
                  <a:pt x="0" y="42"/>
                </a:cubicBezTo>
                <a:cubicBezTo>
                  <a:pt x="0" y="19"/>
                  <a:pt x="18" y="0"/>
                  <a:pt x="42" y="0"/>
                </a:cubicBezTo>
                <a:cubicBezTo>
                  <a:pt x="169" y="0"/>
                  <a:pt x="169" y="0"/>
                  <a:pt x="169" y="0"/>
                </a:cubicBezTo>
                <a:cubicBezTo>
                  <a:pt x="192" y="0"/>
                  <a:pt x="211" y="19"/>
                  <a:pt x="211" y="42"/>
                </a:cubicBezTo>
                <a:lnTo>
                  <a:pt x="211" y="180"/>
                </a:lnTo>
                <a:close/>
              </a:path>
            </a:pathLst>
          </a:custGeom>
          <a:solidFill>
            <a:srgbClr val="E5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598" name="Freeform 573"/>
          <p:cNvSpPr/>
          <p:nvPr/>
        </p:nvSpPr>
        <p:spPr bwMode="auto">
          <a:xfrm>
            <a:off x="10932057" y="3387457"/>
            <a:ext cx="331406" cy="359779"/>
          </a:xfrm>
          <a:custGeom>
            <a:avLst/>
            <a:gdLst>
              <a:gd name="T0" fmla="*/ 211 w 211"/>
              <a:gd name="T1" fmla="*/ 180 h 222"/>
              <a:gd name="T2" fmla="*/ 169 w 211"/>
              <a:gd name="T3" fmla="*/ 222 h 222"/>
              <a:gd name="T4" fmla="*/ 42 w 211"/>
              <a:gd name="T5" fmla="*/ 222 h 222"/>
              <a:gd name="T6" fmla="*/ 0 w 211"/>
              <a:gd name="T7" fmla="*/ 180 h 222"/>
              <a:gd name="T8" fmla="*/ 0 w 211"/>
              <a:gd name="T9" fmla="*/ 42 h 222"/>
              <a:gd name="T10" fmla="*/ 42 w 211"/>
              <a:gd name="T11" fmla="*/ 0 h 222"/>
              <a:gd name="T12" fmla="*/ 169 w 211"/>
              <a:gd name="T13" fmla="*/ 0 h 222"/>
              <a:gd name="T14" fmla="*/ 211 w 211"/>
              <a:gd name="T15" fmla="*/ 42 h 222"/>
              <a:gd name="T16" fmla="*/ 211 w 211"/>
              <a:gd name="T17" fmla="*/ 18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22">
                <a:moveTo>
                  <a:pt x="211" y="180"/>
                </a:moveTo>
                <a:cubicBezTo>
                  <a:pt x="211" y="203"/>
                  <a:pt x="192" y="222"/>
                  <a:pt x="169" y="222"/>
                </a:cubicBezTo>
                <a:cubicBezTo>
                  <a:pt x="42" y="222"/>
                  <a:pt x="42" y="222"/>
                  <a:pt x="42" y="222"/>
                </a:cubicBezTo>
                <a:cubicBezTo>
                  <a:pt x="18" y="222"/>
                  <a:pt x="0" y="203"/>
                  <a:pt x="0" y="180"/>
                </a:cubicBezTo>
                <a:cubicBezTo>
                  <a:pt x="0" y="42"/>
                  <a:pt x="0" y="42"/>
                  <a:pt x="0" y="42"/>
                </a:cubicBezTo>
                <a:cubicBezTo>
                  <a:pt x="0" y="19"/>
                  <a:pt x="18" y="0"/>
                  <a:pt x="42" y="0"/>
                </a:cubicBezTo>
                <a:cubicBezTo>
                  <a:pt x="169" y="0"/>
                  <a:pt x="169" y="0"/>
                  <a:pt x="169" y="0"/>
                </a:cubicBezTo>
                <a:cubicBezTo>
                  <a:pt x="192" y="0"/>
                  <a:pt x="211" y="19"/>
                  <a:pt x="211" y="42"/>
                </a:cubicBezTo>
                <a:lnTo>
                  <a:pt x="211" y="180"/>
                </a:lnTo>
                <a:close/>
              </a:path>
            </a:pathLst>
          </a:custGeom>
          <a:noFill/>
          <a:ln w="12700" cap="flat">
            <a:solidFill>
              <a:srgbClr val="680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599" name="Rectangle 574"/>
          <p:cNvSpPr>
            <a:spLocks noChangeArrowheads="1"/>
          </p:cNvSpPr>
          <p:nvPr/>
        </p:nvSpPr>
        <p:spPr bwMode="auto">
          <a:xfrm>
            <a:off x="11002671" y="3455432"/>
            <a:ext cx="33702" cy="241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0" name="Rectangle 575"/>
          <p:cNvSpPr>
            <a:spLocks noChangeArrowheads="1"/>
          </p:cNvSpPr>
          <p:nvPr/>
        </p:nvSpPr>
        <p:spPr bwMode="auto">
          <a:xfrm>
            <a:off x="11156739" y="3457091"/>
            <a:ext cx="34505" cy="2362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1" name="Rectangle 576"/>
          <p:cNvSpPr>
            <a:spLocks noChangeArrowheads="1"/>
          </p:cNvSpPr>
          <p:nvPr/>
        </p:nvSpPr>
        <p:spPr bwMode="auto">
          <a:xfrm>
            <a:off x="11031560" y="3554082"/>
            <a:ext cx="133205" cy="256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02" name="Freeform 577"/>
          <p:cNvSpPr/>
          <p:nvPr/>
        </p:nvSpPr>
        <p:spPr bwMode="auto">
          <a:xfrm>
            <a:off x="7931771" y="3417893"/>
            <a:ext cx="338627" cy="310869"/>
          </a:xfrm>
          <a:custGeom>
            <a:avLst/>
            <a:gdLst>
              <a:gd name="T0" fmla="*/ 126 w 216"/>
              <a:gd name="T1" fmla="*/ 163 h 192"/>
              <a:gd name="T2" fmla="*/ 126 w 216"/>
              <a:gd name="T3" fmla="*/ 138 h 192"/>
              <a:gd name="T4" fmla="*/ 120 w 216"/>
              <a:gd name="T5" fmla="*/ 132 h 192"/>
              <a:gd name="T6" fmla="*/ 94 w 216"/>
              <a:gd name="T7" fmla="*/ 132 h 192"/>
              <a:gd name="T8" fmla="*/ 88 w 216"/>
              <a:gd name="T9" fmla="*/ 126 h 192"/>
              <a:gd name="T10" fmla="*/ 88 w 216"/>
              <a:gd name="T11" fmla="*/ 99 h 192"/>
              <a:gd name="T12" fmla="*/ 94 w 216"/>
              <a:gd name="T13" fmla="*/ 93 h 192"/>
              <a:gd name="T14" fmla="*/ 120 w 216"/>
              <a:gd name="T15" fmla="*/ 93 h 192"/>
              <a:gd name="T16" fmla="*/ 126 w 216"/>
              <a:gd name="T17" fmla="*/ 87 h 192"/>
              <a:gd name="T18" fmla="*/ 126 w 216"/>
              <a:gd name="T19" fmla="*/ 62 h 192"/>
              <a:gd name="T20" fmla="*/ 132 w 216"/>
              <a:gd name="T21" fmla="*/ 56 h 192"/>
              <a:gd name="T22" fmla="*/ 158 w 216"/>
              <a:gd name="T23" fmla="*/ 56 h 192"/>
              <a:gd name="T24" fmla="*/ 164 w 216"/>
              <a:gd name="T25" fmla="*/ 62 h 192"/>
              <a:gd name="T26" fmla="*/ 164 w 216"/>
              <a:gd name="T27" fmla="*/ 87 h 192"/>
              <a:gd name="T28" fmla="*/ 170 w 216"/>
              <a:gd name="T29" fmla="*/ 93 h 192"/>
              <a:gd name="T30" fmla="*/ 196 w 216"/>
              <a:gd name="T31" fmla="*/ 93 h 192"/>
              <a:gd name="T32" fmla="*/ 201 w 216"/>
              <a:gd name="T33" fmla="*/ 97 h 192"/>
              <a:gd name="T34" fmla="*/ 216 w 216"/>
              <a:gd name="T35" fmla="*/ 54 h 192"/>
              <a:gd name="T36" fmla="*/ 168 w 216"/>
              <a:gd name="T37" fmla="*/ 0 h 192"/>
              <a:gd name="T38" fmla="*/ 115 w 216"/>
              <a:gd name="T39" fmla="*/ 30 h 192"/>
              <a:gd name="T40" fmla="*/ 115 w 216"/>
              <a:gd name="T41" fmla="*/ 30 h 192"/>
              <a:gd name="T42" fmla="*/ 115 w 216"/>
              <a:gd name="T43" fmla="*/ 30 h 192"/>
              <a:gd name="T44" fmla="*/ 108 w 216"/>
              <a:gd name="T45" fmla="*/ 34 h 192"/>
              <a:gd name="T46" fmla="*/ 108 w 216"/>
              <a:gd name="T47" fmla="*/ 34 h 192"/>
              <a:gd name="T48" fmla="*/ 108 w 216"/>
              <a:gd name="T49" fmla="*/ 34 h 192"/>
              <a:gd name="T50" fmla="*/ 101 w 216"/>
              <a:gd name="T51" fmla="*/ 30 h 192"/>
              <a:gd name="T52" fmla="*/ 101 w 216"/>
              <a:gd name="T53" fmla="*/ 30 h 192"/>
              <a:gd name="T54" fmla="*/ 101 w 216"/>
              <a:gd name="T55" fmla="*/ 30 h 192"/>
              <a:gd name="T56" fmla="*/ 49 w 216"/>
              <a:gd name="T57" fmla="*/ 0 h 192"/>
              <a:gd name="T58" fmla="*/ 0 w 216"/>
              <a:gd name="T59" fmla="*/ 54 h 192"/>
              <a:gd name="T60" fmla="*/ 59 w 216"/>
              <a:gd name="T61" fmla="*/ 139 h 192"/>
              <a:gd name="T62" fmla="*/ 108 w 216"/>
              <a:gd name="T63" fmla="*/ 192 h 192"/>
              <a:gd name="T64" fmla="*/ 127 w 216"/>
              <a:gd name="T65" fmla="*/ 167 h 192"/>
              <a:gd name="T66" fmla="*/ 126 w 216"/>
              <a:gd name="T67"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192">
                <a:moveTo>
                  <a:pt x="126" y="163"/>
                </a:moveTo>
                <a:cubicBezTo>
                  <a:pt x="126" y="138"/>
                  <a:pt x="126" y="138"/>
                  <a:pt x="126" y="138"/>
                </a:cubicBezTo>
                <a:cubicBezTo>
                  <a:pt x="126" y="134"/>
                  <a:pt x="123" y="132"/>
                  <a:pt x="120" y="132"/>
                </a:cubicBezTo>
                <a:cubicBezTo>
                  <a:pt x="94" y="132"/>
                  <a:pt x="94" y="132"/>
                  <a:pt x="94" y="132"/>
                </a:cubicBezTo>
                <a:cubicBezTo>
                  <a:pt x="91" y="132"/>
                  <a:pt x="88" y="129"/>
                  <a:pt x="88" y="126"/>
                </a:cubicBezTo>
                <a:cubicBezTo>
                  <a:pt x="88" y="99"/>
                  <a:pt x="88" y="99"/>
                  <a:pt x="88" y="99"/>
                </a:cubicBezTo>
                <a:cubicBezTo>
                  <a:pt x="88" y="96"/>
                  <a:pt x="91" y="93"/>
                  <a:pt x="94" y="93"/>
                </a:cubicBezTo>
                <a:cubicBezTo>
                  <a:pt x="120" y="93"/>
                  <a:pt x="120" y="93"/>
                  <a:pt x="120" y="93"/>
                </a:cubicBezTo>
                <a:cubicBezTo>
                  <a:pt x="123" y="93"/>
                  <a:pt x="126" y="91"/>
                  <a:pt x="126" y="87"/>
                </a:cubicBezTo>
                <a:cubicBezTo>
                  <a:pt x="126" y="62"/>
                  <a:pt x="126" y="62"/>
                  <a:pt x="126" y="62"/>
                </a:cubicBezTo>
                <a:cubicBezTo>
                  <a:pt x="126" y="59"/>
                  <a:pt x="128" y="56"/>
                  <a:pt x="132" y="56"/>
                </a:cubicBezTo>
                <a:cubicBezTo>
                  <a:pt x="158" y="56"/>
                  <a:pt x="158" y="56"/>
                  <a:pt x="158" y="56"/>
                </a:cubicBezTo>
                <a:cubicBezTo>
                  <a:pt x="161" y="56"/>
                  <a:pt x="164" y="59"/>
                  <a:pt x="164" y="62"/>
                </a:cubicBezTo>
                <a:cubicBezTo>
                  <a:pt x="164" y="87"/>
                  <a:pt x="164" y="87"/>
                  <a:pt x="164" y="87"/>
                </a:cubicBezTo>
                <a:cubicBezTo>
                  <a:pt x="164" y="91"/>
                  <a:pt x="167" y="93"/>
                  <a:pt x="170" y="93"/>
                </a:cubicBezTo>
                <a:cubicBezTo>
                  <a:pt x="196" y="93"/>
                  <a:pt x="196" y="93"/>
                  <a:pt x="196" y="93"/>
                </a:cubicBezTo>
                <a:cubicBezTo>
                  <a:pt x="198" y="93"/>
                  <a:pt x="200" y="95"/>
                  <a:pt x="201" y="97"/>
                </a:cubicBezTo>
                <a:cubicBezTo>
                  <a:pt x="211" y="82"/>
                  <a:pt x="216" y="68"/>
                  <a:pt x="216" y="54"/>
                </a:cubicBezTo>
                <a:cubicBezTo>
                  <a:pt x="216" y="14"/>
                  <a:pt x="190" y="0"/>
                  <a:pt x="168" y="0"/>
                </a:cubicBezTo>
                <a:cubicBezTo>
                  <a:pt x="147" y="0"/>
                  <a:pt x="127" y="11"/>
                  <a:pt x="115" y="30"/>
                </a:cubicBezTo>
                <a:cubicBezTo>
                  <a:pt x="115" y="30"/>
                  <a:pt x="115" y="30"/>
                  <a:pt x="115" y="30"/>
                </a:cubicBezTo>
                <a:cubicBezTo>
                  <a:pt x="115" y="30"/>
                  <a:pt x="115" y="30"/>
                  <a:pt x="115" y="30"/>
                </a:cubicBezTo>
                <a:cubicBezTo>
                  <a:pt x="114" y="32"/>
                  <a:pt x="111" y="34"/>
                  <a:pt x="108" y="34"/>
                </a:cubicBezTo>
                <a:cubicBezTo>
                  <a:pt x="108" y="34"/>
                  <a:pt x="108" y="34"/>
                  <a:pt x="108" y="34"/>
                </a:cubicBezTo>
                <a:cubicBezTo>
                  <a:pt x="108" y="34"/>
                  <a:pt x="108" y="34"/>
                  <a:pt x="108" y="34"/>
                </a:cubicBezTo>
                <a:cubicBezTo>
                  <a:pt x="105" y="34"/>
                  <a:pt x="103" y="32"/>
                  <a:pt x="101" y="30"/>
                </a:cubicBezTo>
                <a:cubicBezTo>
                  <a:pt x="101" y="30"/>
                  <a:pt x="101" y="30"/>
                  <a:pt x="101" y="30"/>
                </a:cubicBezTo>
                <a:cubicBezTo>
                  <a:pt x="101" y="30"/>
                  <a:pt x="101" y="30"/>
                  <a:pt x="101" y="30"/>
                </a:cubicBezTo>
                <a:cubicBezTo>
                  <a:pt x="89" y="11"/>
                  <a:pt x="69" y="0"/>
                  <a:pt x="49" y="0"/>
                </a:cubicBezTo>
                <a:cubicBezTo>
                  <a:pt x="26" y="0"/>
                  <a:pt x="0" y="14"/>
                  <a:pt x="0" y="54"/>
                </a:cubicBezTo>
                <a:cubicBezTo>
                  <a:pt x="0" y="81"/>
                  <a:pt x="19" y="108"/>
                  <a:pt x="59" y="139"/>
                </a:cubicBezTo>
                <a:cubicBezTo>
                  <a:pt x="85" y="160"/>
                  <a:pt x="101" y="180"/>
                  <a:pt x="108" y="192"/>
                </a:cubicBezTo>
                <a:cubicBezTo>
                  <a:pt x="112" y="186"/>
                  <a:pt x="118" y="177"/>
                  <a:pt x="127" y="167"/>
                </a:cubicBezTo>
                <a:cubicBezTo>
                  <a:pt x="126" y="166"/>
                  <a:pt x="126" y="165"/>
                  <a:pt x="126"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3" name="Freeform 578"/>
          <p:cNvSpPr/>
          <p:nvPr/>
        </p:nvSpPr>
        <p:spPr bwMode="auto">
          <a:xfrm>
            <a:off x="9371062" y="5999778"/>
            <a:ext cx="356281" cy="329107"/>
          </a:xfrm>
          <a:custGeom>
            <a:avLst/>
            <a:gdLst>
              <a:gd name="T0" fmla="*/ 166 w 227"/>
              <a:gd name="T1" fmla="*/ 148 h 203"/>
              <a:gd name="T2" fmla="*/ 114 w 227"/>
              <a:gd name="T3" fmla="*/ 203 h 203"/>
              <a:gd name="T4" fmla="*/ 62 w 227"/>
              <a:gd name="T5" fmla="*/ 148 h 203"/>
              <a:gd name="T6" fmla="*/ 0 w 227"/>
              <a:gd name="T7" fmla="*/ 58 h 203"/>
              <a:gd name="T8" fmla="*/ 51 w 227"/>
              <a:gd name="T9" fmla="*/ 0 h 203"/>
              <a:gd name="T10" fmla="*/ 106 w 227"/>
              <a:gd name="T11" fmla="*/ 33 h 203"/>
              <a:gd name="T12" fmla="*/ 106 w 227"/>
              <a:gd name="T13" fmla="*/ 33 h 203"/>
              <a:gd name="T14" fmla="*/ 106 w 227"/>
              <a:gd name="T15" fmla="*/ 33 h 203"/>
              <a:gd name="T16" fmla="*/ 113 w 227"/>
              <a:gd name="T17" fmla="*/ 36 h 203"/>
              <a:gd name="T18" fmla="*/ 114 w 227"/>
              <a:gd name="T19" fmla="*/ 36 h 203"/>
              <a:gd name="T20" fmla="*/ 114 w 227"/>
              <a:gd name="T21" fmla="*/ 36 h 203"/>
              <a:gd name="T22" fmla="*/ 121 w 227"/>
              <a:gd name="T23" fmla="*/ 33 h 203"/>
              <a:gd name="T24" fmla="*/ 121 w 227"/>
              <a:gd name="T25" fmla="*/ 33 h 203"/>
              <a:gd name="T26" fmla="*/ 121 w 227"/>
              <a:gd name="T27" fmla="*/ 33 h 203"/>
              <a:gd name="T28" fmla="*/ 176 w 227"/>
              <a:gd name="T29" fmla="*/ 0 h 203"/>
              <a:gd name="T30" fmla="*/ 227 w 227"/>
              <a:gd name="T31" fmla="*/ 58 h 203"/>
              <a:gd name="T32" fmla="*/ 166 w 227"/>
              <a:gd name="T33"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203">
                <a:moveTo>
                  <a:pt x="166" y="148"/>
                </a:moveTo>
                <a:cubicBezTo>
                  <a:pt x="138" y="169"/>
                  <a:pt x="121" y="191"/>
                  <a:pt x="114" y="203"/>
                </a:cubicBezTo>
                <a:cubicBezTo>
                  <a:pt x="106" y="191"/>
                  <a:pt x="89" y="169"/>
                  <a:pt x="62" y="148"/>
                </a:cubicBezTo>
                <a:cubicBezTo>
                  <a:pt x="19" y="115"/>
                  <a:pt x="0" y="86"/>
                  <a:pt x="0" y="58"/>
                </a:cubicBezTo>
                <a:cubicBezTo>
                  <a:pt x="0" y="16"/>
                  <a:pt x="27" y="0"/>
                  <a:pt x="51" y="0"/>
                </a:cubicBezTo>
                <a:cubicBezTo>
                  <a:pt x="73" y="0"/>
                  <a:pt x="93" y="12"/>
                  <a:pt x="106" y="33"/>
                </a:cubicBezTo>
                <a:cubicBezTo>
                  <a:pt x="106" y="33"/>
                  <a:pt x="106" y="33"/>
                  <a:pt x="106" y="33"/>
                </a:cubicBezTo>
                <a:cubicBezTo>
                  <a:pt x="106" y="33"/>
                  <a:pt x="106" y="33"/>
                  <a:pt x="106" y="33"/>
                </a:cubicBezTo>
                <a:cubicBezTo>
                  <a:pt x="108" y="35"/>
                  <a:pt x="111" y="36"/>
                  <a:pt x="113" y="36"/>
                </a:cubicBezTo>
                <a:cubicBezTo>
                  <a:pt x="114" y="36"/>
                  <a:pt x="114" y="36"/>
                  <a:pt x="114" y="36"/>
                </a:cubicBezTo>
                <a:cubicBezTo>
                  <a:pt x="114" y="36"/>
                  <a:pt x="114" y="36"/>
                  <a:pt x="114" y="36"/>
                </a:cubicBezTo>
                <a:cubicBezTo>
                  <a:pt x="117" y="36"/>
                  <a:pt x="119" y="35"/>
                  <a:pt x="121" y="33"/>
                </a:cubicBezTo>
                <a:cubicBezTo>
                  <a:pt x="121" y="33"/>
                  <a:pt x="121" y="33"/>
                  <a:pt x="121" y="33"/>
                </a:cubicBezTo>
                <a:cubicBezTo>
                  <a:pt x="121" y="33"/>
                  <a:pt x="121" y="33"/>
                  <a:pt x="121" y="33"/>
                </a:cubicBezTo>
                <a:cubicBezTo>
                  <a:pt x="134" y="12"/>
                  <a:pt x="155" y="0"/>
                  <a:pt x="176" y="0"/>
                </a:cubicBezTo>
                <a:cubicBezTo>
                  <a:pt x="200" y="0"/>
                  <a:pt x="227" y="16"/>
                  <a:pt x="227" y="58"/>
                </a:cubicBezTo>
                <a:cubicBezTo>
                  <a:pt x="227" y="86"/>
                  <a:pt x="208" y="115"/>
                  <a:pt x="166" y="148"/>
                </a:cubicBezTo>
                <a:close/>
              </a:path>
            </a:pathLst>
          </a:custGeom>
          <a:solidFill>
            <a:srgbClr val="DB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4" name="Freeform 579"/>
          <p:cNvSpPr/>
          <p:nvPr/>
        </p:nvSpPr>
        <p:spPr bwMode="auto">
          <a:xfrm>
            <a:off x="9477786" y="6090137"/>
            <a:ext cx="142833" cy="147559"/>
          </a:xfrm>
          <a:custGeom>
            <a:avLst/>
            <a:gdLst>
              <a:gd name="T0" fmla="*/ 118 w 178"/>
              <a:gd name="T1" fmla="*/ 61 h 178"/>
              <a:gd name="T2" fmla="*/ 118 w 178"/>
              <a:gd name="T3" fmla="*/ 0 h 178"/>
              <a:gd name="T4" fmla="*/ 61 w 178"/>
              <a:gd name="T5" fmla="*/ 0 h 178"/>
              <a:gd name="T6" fmla="*/ 61 w 178"/>
              <a:gd name="T7" fmla="*/ 61 h 178"/>
              <a:gd name="T8" fmla="*/ 0 w 178"/>
              <a:gd name="T9" fmla="*/ 61 h 178"/>
              <a:gd name="T10" fmla="*/ 0 w 178"/>
              <a:gd name="T11" fmla="*/ 118 h 178"/>
              <a:gd name="T12" fmla="*/ 61 w 178"/>
              <a:gd name="T13" fmla="*/ 118 h 178"/>
              <a:gd name="T14" fmla="*/ 61 w 178"/>
              <a:gd name="T15" fmla="*/ 178 h 178"/>
              <a:gd name="T16" fmla="*/ 118 w 178"/>
              <a:gd name="T17" fmla="*/ 178 h 178"/>
              <a:gd name="T18" fmla="*/ 118 w 178"/>
              <a:gd name="T19" fmla="*/ 118 h 178"/>
              <a:gd name="T20" fmla="*/ 178 w 178"/>
              <a:gd name="T21" fmla="*/ 118 h 178"/>
              <a:gd name="T22" fmla="*/ 178 w 178"/>
              <a:gd name="T23" fmla="*/ 61 h 178"/>
              <a:gd name="T24" fmla="*/ 118 w 178"/>
              <a:gd name="T25" fmla="*/ 6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118" y="61"/>
                </a:moveTo>
                <a:lnTo>
                  <a:pt x="118" y="0"/>
                </a:lnTo>
                <a:lnTo>
                  <a:pt x="61" y="0"/>
                </a:lnTo>
                <a:lnTo>
                  <a:pt x="61" y="61"/>
                </a:lnTo>
                <a:lnTo>
                  <a:pt x="0" y="61"/>
                </a:lnTo>
                <a:lnTo>
                  <a:pt x="0" y="118"/>
                </a:lnTo>
                <a:lnTo>
                  <a:pt x="61" y="118"/>
                </a:lnTo>
                <a:lnTo>
                  <a:pt x="61" y="178"/>
                </a:lnTo>
                <a:lnTo>
                  <a:pt x="118" y="178"/>
                </a:lnTo>
                <a:lnTo>
                  <a:pt x="118" y="118"/>
                </a:lnTo>
                <a:lnTo>
                  <a:pt x="178" y="118"/>
                </a:lnTo>
                <a:lnTo>
                  <a:pt x="178" y="61"/>
                </a:lnTo>
                <a:lnTo>
                  <a:pt x="118"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5" name="Oval 580"/>
          <p:cNvSpPr>
            <a:spLocks noChangeArrowheads="1"/>
          </p:cNvSpPr>
          <p:nvPr/>
        </p:nvSpPr>
        <p:spPr bwMode="auto">
          <a:xfrm>
            <a:off x="9520315" y="5143571"/>
            <a:ext cx="31295" cy="30673"/>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6" name="Freeform 581"/>
          <p:cNvSpPr/>
          <p:nvPr/>
        </p:nvSpPr>
        <p:spPr bwMode="auto">
          <a:xfrm>
            <a:off x="9493833" y="5347501"/>
            <a:ext cx="77034" cy="84557"/>
          </a:xfrm>
          <a:custGeom>
            <a:avLst/>
            <a:gdLst>
              <a:gd name="T0" fmla="*/ 35 w 49"/>
              <a:gd name="T1" fmla="*/ 31 h 52"/>
              <a:gd name="T2" fmla="*/ 41 w 49"/>
              <a:gd name="T3" fmla="*/ 37 h 52"/>
              <a:gd name="T4" fmla="*/ 38 w 49"/>
              <a:gd name="T5" fmla="*/ 45 h 52"/>
              <a:gd name="T6" fmla="*/ 31 w 49"/>
              <a:gd name="T7" fmla="*/ 49 h 52"/>
              <a:gd name="T8" fmla="*/ 40 w 49"/>
              <a:gd name="T9" fmla="*/ 52 h 52"/>
              <a:gd name="T10" fmla="*/ 41 w 49"/>
              <a:gd name="T11" fmla="*/ 51 h 52"/>
              <a:gd name="T12" fmla="*/ 48 w 49"/>
              <a:gd name="T13" fmla="*/ 38 h 52"/>
              <a:gd name="T14" fmla="*/ 40 w 49"/>
              <a:gd name="T15" fmla="*/ 25 h 52"/>
              <a:gd name="T16" fmla="*/ 26 w 49"/>
              <a:gd name="T17" fmla="*/ 21 h 52"/>
              <a:gd name="T18" fmla="*/ 15 w 49"/>
              <a:gd name="T19" fmla="*/ 20 h 52"/>
              <a:gd name="T20" fmla="*/ 9 w 49"/>
              <a:gd name="T21" fmla="*/ 14 h 52"/>
              <a:gd name="T22" fmla="*/ 13 w 49"/>
              <a:gd name="T23" fmla="*/ 6 h 52"/>
              <a:gd name="T24" fmla="*/ 16 w 49"/>
              <a:gd name="T25" fmla="*/ 4 h 52"/>
              <a:gd name="T26" fmla="*/ 15 w 49"/>
              <a:gd name="T27" fmla="*/ 3 h 52"/>
              <a:gd name="T28" fmla="*/ 5 w 49"/>
              <a:gd name="T29" fmla="*/ 0 h 52"/>
              <a:gd name="T30" fmla="*/ 0 w 49"/>
              <a:gd name="T31" fmla="*/ 13 h 52"/>
              <a:gd name="T32" fmla="*/ 3 w 49"/>
              <a:gd name="T33" fmla="*/ 22 h 52"/>
              <a:gd name="T34" fmla="*/ 10 w 49"/>
              <a:gd name="T35" fmla="*/ 27 h 52"/>
              <a:gd name="T36" fmla="*/ 24 w 49"/>
              <a:gd name="T37" fmla="*/ 30 h 52"/>
              <a:gd name="T38" fmla="*/ 35 w 49"/>
              <a:gd name="T39"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52">
                <a:moveTo>
                  <a:pt x="35" y="31"/>
                </a:moveTo>
                <a:cubicBezTo>
                  <a:pt x="38" y="32"/>
                  <a:pt x="40" y="34"/>
                  <a:pt x="41" y="37"/>
                </a:cubicBezTo>
                <a:cubicBezTo>
                  <a:pt x="41" y="40"/>
                  <a:pt x="40" y="43"/>
                  <a:pt x="38" y="45"/>
                </a:cubicBezTo>
                <a:cubicBezTo>
                  <a:pt x="36" y="47"/>
                  <a:pt x="34" y="48"/>
                  <a:pt x="31" y="49"/>
                </a:cubicBezTo>
                <a:cubicBezTo>
                  <a:pt x="34" y="49"/>
                  <a:pt x="37" y="50"/>
                  <a:pt x="40" y="52"/>
                </a:cubicBezTo>
                <a:cubicBezTo>
                  <a:pt x="40" y="52"/>
                  <a:pt x="41" y="51"/>
                  <a:pt x="41" y="51"/>
                </a:cubicBezTo>
                <a:cubicBezTo>
                  <a:pt x="45" y="49"/>
                  <a:pt x="49" y="44"/>
                  <a:pt x="48" y="38"/>
                </a:cubicBezTo>
                <a:cubicBezTo>
                  <a:pt x="48" y="33"/>
                  <a:pt x="45" y="28"/>
                  <a:pt x="40" y="25"/>
                </a:cubicBezTo>
                <a:cubicBezTo>
                  <a:pt x="36" y="22"/>
                  <a:pt x="30" y="21"/>
                  <a:pt x="26" y="21"/>
                </a:cubicBezTo>
                <a:cubicBezTo>
                  <a:pt x="22" y="21"/>
                  <a:pt x="18" y="21"/>
                  <a:pt x="15" y="20"/>
                </a:cubicBezTo>
                <a:cubicBezTo>
                  <a:pt x="11" y="18"/>
                  <a:pt x="9" y="16"/>
                  <a:pt x="9" y="14"/>
                </a:cubicBezTo>
                <a:cubicBezTo>
                  <a:pt x="9" y="11"/>
                  <a:pt x="10" y="8"/>
                  <a:pt x="13" y="6"/>
                </a:cubicBezTo>
                <a:cubicBezTo>
                  <a:pt x="13" y="5"/>
                  <a:pt x="15" y="4"/>
                  <a:pt x="16" y="4"/>
                </a:cubicBezTo>
                <a:cubicBezTo>
                  <a:pt x="16" y="4"/>
                  <a:pt x="15" y="3"/>
                  <a:pt x="15" y="3"/>
                </a:cubicBezTo>
                <a:cubicBezTo>
                  <a:pt x="11" y="3"/>
                  <a:pt x="8" y="1"/>
                  <a:pt x="5" y="0"/>
                </a:cubicBezTo>
                <a:cubicBezTo>
                  <a:pt x="2" y="4"/>
                  <a:pt x="0" y="9"/>
                  <a:pt x="0" y="13"/>
                </a:cubicBezTo>
                <a:cubicBezTo>
                  <a:pt x="0" y="16"/>
                  <a:pt x="1" y="20"/>
                  <a:pt x="3" y="22"/>
                </a:cubicBezTo>
                <a:cubicBezTo>
                  <a:pt x="5" y="24"/>
                  <a:pt x="8" y="26"/>
                  <a:pt x="10" y="27"/>
                </a:cubicBezTo>
                <a:cubicBezTo>
                  <a:pt x="15" y="29"/>
                  <a:pt x="20" y="29"/>
                  <a:pt x="24" y="30"/>
                </a:cubicBezTo>
                <a:cubicBezTo>
                  <a:pt x="29" y="29"/>
                  <a:pt x="32" y="29"/>
                  <a:pt x="35" y="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7" name="Freeform 582"/>
          <p:cNvSpPr/>
          <p:nvPr/>
        </p:nvSpPr>
        <p:spPr bwMode="auto">
          <a:xfrm>
            <a:off x="9512290" y="5435373"/>
            <a:ext cx="39319" cy="64661"/>
          </a:xfrm>
          <a:custGeom>
            <a:avLst/>
            <a:gdLst>
              <a:gd name="T0" fmla="*/ 22 w 25"/>
              <a:gd name="T1" fmla="*/ 22 h 40"/>
              <a:gd name="T2" fmla="*/ 15 w 25"/>
              <a:gd name="T3" fmla="*/ 18 h 40"/>
              <a:gd name="T4" fmla="*/ 8 w 25"/>
              <a:gd name="T5" fmla="*/ 15 h 40"/>
              <a:gd name="T6" fmla="*/ 8 w 25"/>
              <a:gd name="T7" fmla="*/ 3 h 40"/>
              <a:gd name="T8" fmla="*/ 10 w 25"/>
              <a:gd name="T9" fmla="*/ 3 h 40"/>
              <a:gd name="T10" fmla="*/ 3 w 25"/>
              <a:gd name="T11" fmla="*/ 0 h 40"/>
              <a:gd name="T12" fmla="*/ 0 w 25"/>
              <a:gd name="T13" fmla="*/ 7 h 40"/>
              <a:gd name="T14" fmla="*/ 4 w 25"/>
              <a:gd name="T15" fmla="*/ 17 h 40"/>
              <a:gd name="T16" fmla="*/ 19 w 25"/>
              <a:gd name="T17" fmla="*/ 24 h 40"/>
              <a:gd name="T18" fmla="*/ 22 w 25"/>
              <a:gd name="T19" fmla="*/ 33 h 40"/>
              <a:gd name="T20" fmla="*/ 16 w 25"/>
              <a:gd name="T21" fmla="*/ 40 h 40"/>
              <a:gd name="T22" fmla="*/ 18 w 25"/>
              <a:gd name="T23" fmla="*/ 40 h 40"/>
              <a:gd name="T24" fmla="*/ 24 w 25"/>
              <a:gd name="T25" fmla="*/ 35 h 40"/>
              <a:gd name="T26" fmla="*/ 25 w 25"/>
              <a:gd name="T27" fmla="*/ 29 h 40"/>
              <a:gd name="T28" fmla="*/ 22 w 25"/>
              <a:gd name="T29"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40">
                <a:moveTo>
                  <a:pt x="22" y="22"/>
                </a:moveTo>
                <a:cubicBezTo>
                  <a:pt x="20" y="20"/>
                  <a:pt x="18" y="19"/>
                  <a:pt x="15" y="18"/>
                </a:cubicBezTo>
                <a:cubicBezTo>
                  <a:pt x="13" y="17"/>
                  <a:pt x="10" y="16"/>
                  <a:pt x="8" y="15"/>
                </a:cubicBezTo>
                <a:cubicBezTo>
                  <a:pt x="5" y="12"/>
                  <a:pt x="4" y="6"/>
                  <a:pt x="8" y="3"/>
                </a:cubicBezTo>
                <a:cubicBezTo>
                  <a:pt x="9" y="3"/>
                  <a:pt x="9" y="3"/>
                  <a:pt x="10" y="3"/>
                </a:cubicBezTo>
                <a:cubicBezTo>
                  <a:pt x="7" y="2"/>
                  <a:pt x="5" y="1"/>
                  <a:pt x="3" y="0"/>
                </a:cubicBezTo>
                <a:cubicBezTo>
                  <a:pt x="2" y="2"/>
                  <a:pt x="0" y="5"/>
                  <a:pt x="0" y="7"/>
                </a:cubicBezTo>
                <a:cubicBezTo>
                  <a:pt x="0" y="11"/>
                  <a:pt x="2" y="15"/>
                  <a:pt x="4" y="17"/>
                </a:cubicBezTo>
                <a:cubicBezTo>
                  <a:pt x="10" y="22"/>
                  <a:pt x="16" y="21"/>
                  <a:pt x="19" y="24"/>
                </a:cubicBezTo>
                <a:cubicBezTo>
                  <a:pt x="22" y="26"/>
                  <a:pt x="22" y="30"/>
                  <a:pt x="22" y="33"/>
                </a:cubicBezTo>
                <a:cubicBezTo>
                  <a:pt x="21" y="40"/>
                  <a:pt x="15" y="39"/>
                  <a:pt x="16" y="40"/>
                </a:cubicBezTo>
                <a:cubicBezTo>
                  <a:pt x="15" y="40"/>
                  <a:pt x="16" y="40"/>
                  <a:pt x="18" y="40"/>
                </a:cubicBezTo>
                <a:cubicBezTo>
                  <a:pt x="20" y="40"/>
                  <a:pt x="23" y="39"/>
                  <a:pt x="24" y="35"/>
                </a:cubicBezTo>
                <a:cubicBezTo>
                  <a:pt x="25" y="33"/>
                  <a:pt x="25" y="31"/>
                  <a:pt x="25" y="29"/>
                </a:cubicBezTo>
                <a:cubicBezTo>
                  <a:pt x="25" y="27"/>
                  <a:pt x="24" y="24"/>
                  <a:pt x="22" y="2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8" name="Freeform 583"/>
          <p:cNvSpPr/>
          <p:nvPr/>
        </p:nvSpPr>
        <p:spPr bwMode="auto">
          <a:xfrm>
            <a:off x="9521919" y="5471020"/>
            <a:ext cx="14444" cy="29015"/>
          </a:xfrm>
          <a:custGeom>
            <a:avLst/>
            <a:gdLst>
              <a:gd name="T0" fmla="*/ 3 w 9"/>
              <a:gd name="T1" fmla="*/ 11 h 18"/>
              <a:gd name="T2" fmla="*/ 6 w 9"/>
              <a:gd name="T3" fmla="*/ 2 h 18"/>
              <a:gd name="T4" fmla="*/ 7 w 9"/>
              <a:gd name="T5" fmla="*/ 1 h 18"/>
              <a:gd name="T6" fmla="*/ 3 w 9"/>
              <a:gd name="T7" fmla="*/ 0 h 18"/>
              <a:gd name="T8" fmla="*/ 2 w 9"/>
              <a:gd name="T9" fmla="*/ 0 h 18"/>
              <a:gd name="T10" fmla="*/ 0 w 9"/>
              <a:gd name="T11" fmla="*/ 7 h 18"/>
              <a:gd name="T12" fmla="*/ 1 w 9"/>
              <a:gd name="T13" fmla="*/ 13 h 18"/>
              <a:gd name="T14" fmla="*/ 7 w 9"/>
              <a:gd name="T15" fmla="*/ 18 h 18"/>
              <a:gd name="T16" fmla="*/ 9 w 9"/>
              <a:gd name="T17" fmla="*/ 18 h 18"/>
              <a:gd name="T18" fmla="*/ 3 w 9"/>
              <a:gd name="T1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8">
                <a:moveTo>
                  <a:pt x="3" y="11"/>
                </a:moveTo>
                <a:cubicBezTo>
                  <a:pt x="2" y="8"/>
                  <a:pt x="3" y="4"/>
                  <a:pt x="6" y="2"/>
                </a:cubicBezTo>
                <a:cubicBezTo>
                  <a:pt x="6" y="2"/>
                  <a:pt x="6" y="2"/>
                  <a:pt x="7" y="1"/>
                </a:cubicBezTo>
                <a:cubicBezTo>
                  <a:pt x="5" y="1"/>
                  <a:pt x="4" y="0"/>
                  <a:pt x="3" y="0"/>
                </a:cubicBezTo>
                <a:cubicBezTo>
                  <a:pt x="3" y="0"/>
                  <a:pt x="3" y="0"/>
                  <a:pt x="2" y="0"/>
                </a:cubicBezTo>
                <a:cubicBezTo>
                  <a:pt x="1" y="2"/>
                  <a:pt x="0" y="5"/>
                  <a:pt x="0" y="7"/>
                </a:cubicBezTo>
                <a:cubicBezTo>
                  <a:pt x="0" y="9"/>
                  <a:pt x="0" y="11"/>
                  <a:pt x="1" y="13"/>
                </a:cubicBezTo>
                <a:cubicBezTo>
                  <a:pt x="2" y="17"/>
                  <a:pt x="5" y="18"/>
                  <a:pt x="7" y="18"/>
                </a:cubicBezTo>
                <a:cubicBezTo>
                  <a:pt x="8" y="18"/>
                  <a:pt x="9" y="18"/>
                  <a:pt x="9" y="18"/>
                </a:cubicBezTo>
                <a:cubicBezTo>
                  <a:pt x="9" y="17"/>
                  <a:pt x="4" y="18"/>
                  <a:pt x="3" y="1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09" name="Freeform 584"/>
          <p:cNvSpPr/>
          <p:nvPr/>
        </p:nvSpPr>
        <p:spPr bwMode="auto">
          <a:xfrm>
            <a:off x="9503464" y="5394752"/>
            <a:ext cx="56171" cy="72950"/>
          </a:xfrm>
          <a:custGeom>
            <a:avLst/>
            <a:gdLst>
              <a:gd name="T0" fmla="*/ 36 w 36"/>
              <a:gd name="T1" fmla="*/ 32 h 45"/>
              <a:gd name="T2" fmla="*/ 30 w 36"/>
              <a:gd name="T3" fmla="*/ 23 h 45"/>
              <a:gd name="T4" fmla="*/ 19 w 36"/>
              <a:gd name="T5" fmla="*/ 20 h 45"/>
              <a:gd name="T6" fmla="*/ 10 w 36"/>
              <a:gd name="T7" fmla="*/ 16 h 45"/>
              <a:gd name="T8" fmla="*/ 8 w 36"/>
              <a:gd name="T9" fmla="*/ 8 h 45"/>
              <a:gd name="T10" fmla="*/ 12 w 36"/>
              <a:gd name="T11" fmla="*/ 3 h 45"/>
              <a:gd name="T12" fmla="*/ 10 w 36"/>
              <a:gd name="T13" fmla="*/ 2 h 45"/>
              <a:gd name="T14" fmla="*/ 4 w 36"/>
              <a:gd name="T15" fmla="*/ 0 h 45"/>
              <a:gd name="T16" fmla="*/ 1 w 36"/>
              <a:gd name="T17" fmla="*/ 9 h 45"/>
              <a:gd name="T18" fmla="*/ 8 w 36"/>
              <a:gd name="T19" fmla="*/ 22 h 45"/>
              <a:gd name="T20" fmla="*/ 20 w 36"/>
              <a:gd name="T21" fmla="*/ 26 h 45"/>
              <a:gd name="T22" fmla="*/ 28 w 36"/>
              <a:gd name="T23" fmla="*/ 28 h 45"/>
              <a:gd name="T24" fmla="*/ 28 w 36"/>
              <a:gd name="T25" fmla="*/ 40 h 45"/>
              <a:gd name="T26" fmla="*/ 23 w 36"/>
              <a:gd name="T27" fmla="*/ 42 h 45"/>
              <a:gd name="T28" fmla="*/ 29 w 36"/>
              <a:gd name="T29" fmla="*/ 45 h 45"/>
              <a:gd name="T30" fmla="*/ 32 w 36"/>
              <a:gd name="T31" fmla="*/ 42 h 45"/>
              <a:gd name="T32" fmla="*/ 36 w 36"/>
              <a:gd name="T33"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32"/>
                </a:moveTo>
                <a:cubicBezTo>
                  <a:pt x="36" y="29"/>
                  <a:pt x="33" y="24"/>
                  <a:pt x="30" y="23"/>
                </a:cubicBezTo>
                <a:cubicBezTo>
                  <a:pt x="26" y="21"/>
                  <a:pt x="22" y="20"/>
                  <a:pt x="19" y="20"/>
                </a:cubicBezTo>
                <a:cubicBezTo>
                  <a:pt x="16" y="19"/>
                  <a:pt x="13" y="18"/>
                  <a:pt x="10" y="16"/>
                </a:cubicBezTo>
                <a:cubicBezTo>
                  <a:pt x="8" y="14"/>
                  <a:pt x="7" y="11"/>
                  <a:pt x="8" y="8"/>
                </a:cubicBezTo>
                <a:cubicBezTo>
                  <a:pt x="9" y="6"/>
                  <a:pt x="10" y="4"/>
                  <a:pt x="12" y="3"/>
                </a:cubicBezTo>
                <a:cubicBezTo>
                  <a:pt x="11" y="2"/>
                  <a:pt x="11" y="2"/>
                  <a:pt x="10" y="2"/>
                </a:cubicBezTo>
                <a:cubicBezTo>
                  <a:pt x="8" y="2"/>
                  <a:pt x="6" y="1"/>
                  <a:pt x="4" y="0"/>
                </a:cubicBezTo>
                <a:cubicBezTo>
                  <a:pt x="2" y="3"/>
                  <a:pt x="1" y="6"/>
                  <a:pt x="1" y="9"/>
                </a:cubicBezTo>
                <a:cubicBezTo>
                  <a:pt x="0" y="15"/>
                  <a:pt x="4" y="20"/>
                  <a:pt x="8" y="22"/>
                </a:cubicBezTo>
                <a:cubicBezTo>
                  <a:pt x="11" y="25"/>
                  <a:pt x="16" y="26"/>
                  <a:pt x="20" y="26"/>
                </a:cubicBezTo>
                <a:cubicBezTo>
                  <a:pt x="23" y="26"/>
                  <a:pt x="26" y="27"/>
                  <a:pt x="28" y="28"/>
                </a:cubicBezTo>
                <a:cubicBezTo>
                  <a:pt x="32" y="31"/>
                  <a:pt x="32" y="37"/>
                  <a:pt x="28" y="40"/>
                </a:cubicBezTo>
                <a:cubicBezTo>
                  <a:pt x="27" y="41"/>
                  <a:pt x="25" y="42"/>
                  <a:pt x="23" y="42"/>
                </a:cubicBezTo>
                <a:cubicBezTo>
                  <a:pt x="25" y="43"/>
                  <a:pt x="27" y="44"/>
                  <a:pt x="29" y="45"/>
                </a:cubicBezTo>
                <a:cubicBezTo>
                  <a:pt x="30" y="44"/>
                  <a:pt x="31" y="43"/>
                  <a:pt x="32" y="42"/>
                </a:cubicBezTo>
                <a:cubicBezTo>
                  <a:pt x="35" y="40"/>
                  <a:pt x="36" y="36"/>
                  <a:pt x="36" y="3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0" name="Freeform 585"/>
          <p:cNvSpPr/>
          <p:nvPr/>
        </p:nvSpPr>
        <p:spPr bwMode="auto">
          <a:xfrm>
            <a:off x="9480994" y="5293616"/>
            <a:ext cx="97094" cy="96162"/>
          </a:xfrm>
          <a:custGeom>
            <a:avLst/>
            <a:gdLst>
              <a:gd name="T0" fmla="*/ 55 w 62"/>
              <a:gd name="T1" fmla="*/ 31 h 59"/>
              <a:gd name="T2" fmla="*/ 40 w 62"/>
              <a:gd name="T3" fmla="*/ 25 h 59"/>
              <a:gd name="T4" fmla="*/ 27 w 62"/>
              <a:gd name="T5" fmla="*/ 25 h 59"/>
              <a:gd name="T6" fmla="*/ 12 w 62"/>
              <a:gd name="T7" fmla="*/ 15 h 59"/>
              <a:gd name="T8" fmla="*/ 22 w 62"/>
              <a:gd name="T9" fmla="*/ 4 h 59"/>
              <a:gd name="T10" fmla="*/ 8 w 62"/>
              <a:gd name="T11" fmla="*/ 0 h 59"/>
              <a:gd name="T12" fmla="*/ 7 w 62"/>
              <a:gd name="T13" fmla="*/ 0 h 59"/>
              <a:gd name="T14" fmla="*/ 1 w 62"/>
              <a:gd name="T15" fmla="*/ 16 h 59"/>
              <a:gd name="T16" fmla="*/ 5 w 62"/>
              <a:gd name="T17" fmla="*/ 25 h 59"/>
              <a:gd name="T18" fmla="*/ 12 w 62"/>
              <a:gd name="T19" fmla="*/ 30 h 59"/>
              <a:gd name="T20" fmla="*/ 27 w 62"/>
              <a:gd name="T21" fmla="*/ 35 h 59"/>
              <a:gd name="T22" fmla="*/ 41 w 62"/>
              <a:gd name="T23" fmla="*/ 35 h 59"/>
              <a:gd name="T24" fmla="*/ 50 w 62"/>
              <a:gd name="T25" fmla="*/ 39 h 59"/>
              <a:gd name="T26" fmla="*/ 53 w 62"/>
              <a:gd name="T27" fmla="*/ 47 h 59"/>
              <a:gd name="T28" fmla="*/ 48 w 62"/>
              <a:gd name="T29" fmla="*/ 53 h 59"/>
              <a:gd name="T30" fmla="*/ 45 w 62"/>
              <a:gd name="T31" fmla="*/ 54 h 59"/>
              <a:gd name="T32" fmla="*/ 55 w 62"/>
              <a:gd name="T33" fmla="*/ 59 h 59"/>
              <a:gd name="T34" fmla="*/ 59 w 62"/>
              <a:gd name="T35" fmla="*/ 55 h 59"/>
              <a:gd name="T36" fmla="*/ 62 w 62"/>
              <a:gd name="T37" fmla="*/ 46 h 59"/>
              <a:gd name="T38" fmla="*/ 55 w 62"/>
              <a:gd name="T39"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59">
                <a:moveTo>
                  <a:pt x="55" y="31"/>
                </a:moveTo>
                <a:cubicBezTo>
                  <a:pt x="51" y="27"/>
                  <a:pt x="45" y="26"/>
                  <a:pt x="40" y="25"/>
                </a:cubicBezTo>
                <a:cubicBezTo>
                  <a:pt x="35" y="25"/>
                  <a:pt x="31" y="25"/>
                  <a:pt x="27" y="25"/>
                </a:cubicBezTo>
                <a:cubicBezTo>
                  <a:pt x="19" y="24"/>
                  <a:pt x="11" y="19"/>
                  <a:pt x="12" y="15"/>
                </a:cubicBezTo>
                <a:cubicBezTo>
                  <a:pt x="12" y="9"/>
                  <a:pt x="16" y="6"/>
                  <a:pt x="22" y="4"/>
                </a:cubicBezTo>
                <a:cubicBezTo>
                  <a:pt x="17" y="3"/>
                  <a:pt x="12" y="2"/>
                  <a:pt x="8" y="0"/>
                </a:cubicBezTo>
                <a:cubicBezTo>
                  <a:pt x="8" y="0"/>
                  <a:pt x="7" y="0"/>
                  <a:pt x="7" y="0"/>
                </a:cubicBezTo>
                <a:cubicBezTo>
                  <a:pt x="3" y="3"/>
                  <a:pt x="0" y="10"/>
                  <a:pt x="1" y="16"/>
                </a:cubicBezTo>
                <a:cubicBezTo>
                  <a:pt x="1" y="19"/>
                  <a:pt x="3" y="23"/>
                  <a:pt x="5" y="25"/>
                </a:cubicBezTo>
                <a:cubicBezTo>
                  <a:pt x="7" y="28"/>
                  <a:pt x="9" y="29"/>
                  <a:pt x="12" y="30"/>
                </a:cubicBezTo>
                <a:cubicBezTo>
                  <a:pt x="17" y="33"/>
                  <a:pt x="22" y="34"/>
                  <a:pt x="27" y="35"/>
                </a:cubicBezTo>
                <a:cubicBezTo>
                  <a:pt x="32" y="35"/>
                  <a:pt x="37" y="35"/>
                  <a:pt x="41" y="35"/>
                </a:cubicBezTo>
                <a:cubicBezTo>
                  <a:pt x="44" y="36"/>
                  <a:pt x="48" y="37"/>
                  <a:pt x="50" y="39"/>
                </a:cubicBezTo>
                <a:cubicBezTo>
                  <a:pt x="52" y="41"/>
                  <a:pt x="53" y="44"/>
                  <a:pt x="53" y="47"/>
                </a:cubicBezTo>
                <a:cubicBezTo>
                  <a:pt x="53" y="49"/>
                  <a:pt x="51" y="51"/>
                  <a:pt x="48" y="53"/>
                </a:cubicBezTo>
                <a:cubicBezTo>
                  <a:pt x="47" y="53"/>
                  <a:pt x="46" y="53"/>
                  <a:pt x="45" y="54"/>
                </a:cubicBezTo>
                <a:cubicBezTo>
                  <a:pt x="48" y="55"/>
                  <a:pt x="51" y="57"/>
                  <a:pt x="55" y="59"/>
                </a:cubicBezTo>
                <a:cubicBezTo>
                  <a:pt x="56" y="58"/>
                  <a:pt x="58" y="57"/>
                  <a:pt x="59" y="55"/>
                </a:cubicBezTo>
                <a:cubicBezTo>
                  <a:pt x="61" y="53"/>
                  <a:pt x="62" y="49"/>
                  <a:pt x="62" y="46"/>
                </a:cubicBezTo>
                <a:cubicBezTo>
                  <a:pt x="62" y="41"/>
                  <a:pt x="60" y="35"/>
                  <a:pt x="55" y="3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1" name="Freeform 586"/>
          <p:cNvSpPr>
            <a:spLocks noEditPoints="1"/>
          </p:cNvSpPr>
          <p:nvPr/>
        </p:nvSpPr>
        <p:spPr bwMode="auto">
          <a:xfrm>
            <a:off x="9468156" y="5216521"/>
            <a:ext cx="122774" cy="127664"/>
          </a:xfrm>
          <a:custGeom>
            <a:avLst/>
            <a:gdLst>
              <a:gd name="T0" fmla="*/ 71 w 78"/>
              <a:gd name="T1" fmla="*/ 47 h 79"/>
              <a:gd name="T2" fmla="*/ 57 w 78"/>
              <a:gd name="T3" fmla="*/ 40 h 79"/>
              <a:gd name="T4" fmla="*/ 42 w 78"/>
              <a:gd name="T5" fmla="*/ 38 h 79"/>
              <a:gd name="T6" fmla="*/ 30 w 78"/>
              <a:gd name="T7" fmla="*/ 37 h 79"/>
              <a:gd name="T8" fmla="*/ 14 w 78"/>
              <a:gd name="T9" fmla="*/ 29 h 79"/>
              <a:gd name="T10" fmla="*/ 12 w 78"/>
              <a:gd name="T11" fmla="*/ 22 h 79"/>
              <a:gd name="T12" fmla="*/ 15 w 78"/>
              <a:gd name="T13" fmla="*/ 15 h 79"/>
              <a:gd name="T14" fmla="*/ 30 w 78"/>
              <a:gd name="T15" fmla="*/ 13 h 79"/>
              <a:gd name="T16" fmla="*/ 38 w 78"/>
              <a:gd name="T17" fmla="*/ 8 h 79"/>
              <a:gd name="T18" fmla="*/ 38 w 78"/>
              <a:gd name="T19" fmla="*/ 8 h 79"/>
              <a:gd name="T20" fmla="*/ 29 w 78"/>
              <a:gd name="T21" fmla="*/ 0 h 79"/>
              <a:gd name="T22" fmla="*/ 8 w 78"/>
              <a:gd name="T23" fmla="*/ 7 h 79"/>
              <a:gd name="T24" fmla="*/ 0 w 78"/>
              <a:gd name="T25" fmla="*/ 21 h 79"/>
              <a:gd name="T26" fmla="*/ 0 w 78"/>
              <a:gd name="T27" fmla="*/ 28 h 79"/>
              <a:gd name="T28" fmla="*/ 3 w 78"/>
              <a:gd name="T29" fmla="*/ 35 h 79"/>
              <a:gd name="T30" fmla="*/ 54 w 78"/>
              <a:gd name="T31" fmla="*/ 51 h 79"/>
              <a:gd name="T32" fmla="*/ 67 w 78"/>
              <a:gd name="T33" fmla="*/ 63 h 79"/>
              <a:gd name="T34" fmla="*/ 54 w 78"/>
              <a:gd name="T35" fmla="*/ 72 h 79"/>
              <a:gd name="T36" fmla="*/ 67 w 78"/>
              <a:gd name="T37" fmla="*/ 79 h 79"/>
              <a:gd name="T38" fmla="*/ 67 w 78"/>
              <a:gd name="T39" fmla="*/ 78 h 79"/>
              <a:gd name="T40" fmla="*/ 74 w 78"/>
              <a:gd name="T41" fmla="*/ 73 h 79"/>
              <a:gd name="T42" fmla="*/ 78 w 78"/>
              <a:gd name="T43" fmla="*/ 64 h 79"/>
              <a:gd name="T44" fmla="*/ 71 w 78"/>
              <a:gd name="T45" fmla="*/ 47 h 79"/>
              <a:gd name="T46" fmla="*/ 30 w 78"/>
              <a:gd name="T47" fmla="*/ 3 h 79"/>
              <a:gd name="T48" fmla="*/ 31 w 78"/>
              <a:gd name="T49" fmla="*/ 4 h 79"/>
              <a:gd name="T50" fmla="*/ 30 w 78"/>
              <a:gd name="T51" fmla="*/ 5 h 79"/>
              <a:gd name="T52" fmla="*/ 29 w 78"/>
              <a:gd name="T53" fmla="*/ 4 h 79"/>
              <a:gd name="T54" fmla="*/ 30 w 78"/>
              <a:gd name="T55" fmla="*/ 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9">
                <a:moveTo>
                  <a:pt x="71" y="47"/>
                </a:moveTo>
                <a:cubicBezTo>
                  <a:pt x="67" y="43"/>
                  <a:pt x="61" y="41"/>
                  <a:pt x="57" y="40"/>
                </a:cubicBezTo>
                <a:cubicBezTo>
                  <a:pt x="52" y="39"/>
                  <a:pt x="47" y="38"/>
                  <a:pt x="42" y="38"/>
                </a:cubicBezTo>
                <a:cubicBezTo>
                  <a:pt x="38" y="38"/>
                  <a:pt x="34" y="38"/>
                  <a:pt x="30" y="37"/>
                </a:cubicBezTo>
                <a:cubicBezTo>
                  <a:pt x="23" y="36"/>
                  <a:pt x="16" y="33"/>
                  <a:pt x="14" y="29"/>
                </a:cubicBezTo>
                <a:cubicBezTo>
                  <a:pt x="12" y="27"/>
                  <a:pt x="12" y="25"/>
                  <a:pt x="12" y="22"/>
                </a:cubicBezTo>
                <a:cubicBezTo>
                  <a:pt x="13" y="20"/>
                  <a:pt x="13" y="16"/>
                  <a:pt x="15" y="15"/>
                </a:cubicBezTo>
                <a:cubicBezTo>
                  <a:pt x="22" y="8"/>
                  <a:pt x="25" y="13"/>
                  <a:pt x="30" y="13"/>
                </a:cubicBezTo>
                <a:cubicBezTo>
                  <a:pt x="33" y="13"/>
                  <a:pt x="37" y="11"/>
                  <a:pt x="38" y="8"/>
                </a:cubicBezTo>
                <a:cubicBezTo>
                  <a:pt x="39" y="8"/>
                  <a:pt x="38" y="8"/>
                  <a:pt x="38" y="8"/>
                </a:cubicBezTo>
                <a:cubicBezTo>
                  <a:pt x="36" y="4"/>
                  <a:pt x="33" y="0"/>
                  <a:pt x="29" y="0"/>
                </a:cubicBezTo>
                <a:cubicBezTo>
                  <a:pt x="23" y="1"/>
                  <a:pt x="15" y="1"/>
                  <a:pt x="8" y="7"/>
                </a:cubicBezTo>
                <a:cubicBezTo>
                  <a:pt x="4" y="10"/>
                  <a:pt x="1" y="16"/>
                  <a:pt x="0" y="21"/>
                </a:cubicBezTo>
                <a:cubicBezTo>
                  <a:pt x="0" y="23"/>
                  <a:pt x="0" y="25"/>
                  <a:pt x="0" y="28"/>
                </a:cubicBezTo>
                <a:cubicBezTo>
                  <a:pt x="1" y="31"/>
                  <a:pt x="2" y="33"/>
                  <a:pt x="3" y="35"/>
                </a:cubicBezTo>
                <a:cubicBezTo>
                  <a:pt x="17" y="53"/>
                  <a:pt x="40" y="48"/>
                  <a:pt x="54" y="51"/>
                </a:cubicBezTo>
                <a:cubicBezTo>
                  <a:pt x="61" y="53"/>
                  <a:pt x="67" y="56"/>
                  <a:pt x="67" y="63"/>
                </a:cubicBezTo>
                <a:cubicBezTo>
                  <a:pt x="68" y="67"/>
                  <a:pt x="61" y="71"/>
                  <a:pt x="54" y="72"/>
                </a:cubicBezTo>
                <a:cubicBezTo>
                  <a:pt x="59" y="73"/>
                  <a:pt x="63" y="75"/>
                  <a:pt x="67" y="79"/>
                </a:cubicBezTo>
                <a:cubicBezTo>
                  <a:pt x="67" y="79"/>
                  <a:pt x="67" y="79"/>
                  <a:pt x="67" y="78"/>
                </a:cubicBezTo>
                <a:cubicBezTo>
                  <a:pt x="69" y="77"/>
                  <a:pt x="72" y="76"/>
                  <a:pt x="74" y="73"/>
                </a:cubicBezTo>
                <a:cubicBezTo>
                  <a:pt x="76" y="71"/>
                  <a:pt x="78" y="67"/>
                  <a:pt x="78" y="64"/>
                </a:cubicBezTo>
                <a:cubicBezTo>
                  <a:pt x="78" y="58"/>
                  <a:pt x="76" y="51"/>
                  <a:pt x="71" y="47"/>
                </a:cubicBezTo>
                <a:close/>
                <a:moveTo>
                  <a:pt x="30" y="3"/>
                </a:moveTo>
                <a:cubicBezTo>
                  <a:pt x="30" y="3"/>
                  <a:pt x="31" y="3"/>
                  <a:pt x="31" y="4"/>
                </a:cubicBezTo>
                <a:cubicBezTo>
                  <a:pt x="31" y="5"/>
                  <a:pt x="30" y="5"/>
                  <a:pt x="30" y="5"/>
                </a:cubicBezTo>
                <a:cubicBezTo>
                  <a:pt x="29" y="5"/>
                  <a:pt x="29" y="5"/>
                  <a:pt x="29" y="4"/>
                </a:cubicBezTo>
                <a:cubicBezTo>
                  <a:pt x="29" y="3"/>
                  <a:pt x="29" y="3"/>
                  <a:pt x="3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2" name="Freeform 587"/>
          <p:cNvSpPr>
            <a:spLocks noEditPoints="1"/>
          </p:cNvSpPr>
          <p:nvPr/>
        </p:nvSpPr>
        <p:spPr bwMode="auto">
          <a:xfrm>
            <a:off x="9543586" y="5216521"/>
            <a:ext cx="61787" cy="72950"/>
          </a:xfrm>
          <a:custGeom>
            <a:avLst/>
            <a:gdLst>
              <a:gd name="T0" fmla="*/ 38 w 39"/>
              <a:gd name="T1" fmla="*/ 21 h 45"/>
              <a:gd name="T2" fmla="*/ 31 w 39"/>
              <a:gd name="T3" fmla="*/ 7 h 45"/>
              <a:gd name="T4" fmla="*/ 9 w 39"/>
              <a:gd name="T5" fmla="*/ 0 h 45"/>
              <a:gd name="T6" fmla="*/ 0 w 39"/>
              <a:gd name="T7" fmla="*/ 8 h 45"/>
              <a:gd name="T8" fmla="*/ 9 w 39"/>
              <a:gd name="T9" fmla="*/ 13 h 45"/>
              <a:gd name="T10" fmla="*/ 24 w 39"/>
              <a:gd name="T11" fmla="*/ 15 h 45"/>
              <a:gd name="T12" fmla="*/ 26 w 39"/>
              <a:gd name="T13" fmla="*/ 22 h 45"/>
              <a:gd name="T14" fmla="*/ 25 w 39"/>
              <a:gd name="T15" fmla="*/ 29 h 45"/>
              <a:gd name="T16" fmla="*/ 8 w 39"/>
              <a:gd name="T17" fmla="*/ 37 h 45"/>
              <a:gd name="T18" fmla="*/ 8 w 39"/>
              <a:gd name="T19" fmla="*/ 37 h 45"/>
              <a:gd name="T20" fmla="*/ 9 w 39"/>
              <a:gd name="T21" fmla="*/ 38 h 45"/>
              <a:gd name="T22" fmla="*/ 16 w 39"/>
              <a:gd name="T23" fmla="*/ 41 h 45"/>
              <a:gd name="T24" fmla="*/ 24 w 39"/>
              <a:gd name="T25" fmla="*/ 45 h 45"/>
              <a:gd name="T26" fmla="*/ 35 w 39"/>
              <a:gd name="T27" fmla="*/ 35 h 45"/>
              <a:gd name="T28" fmla="*/ 38 w 39"/>
              <a:gd name="T29" fmla="*/ 28 h 45"/>
              <a:gd name="T30" fmla="*/ 38 w 39"/>
              <a:gd name="T31" fmla="*/ 21 h 45"/>
              <a:gd name="T32" fmla="*/ 9 w 39"/>
              <a:gd name="T33" fmla="*/ 5 h 45"/>
              <a:gd name="T34" fmla="*/ 8 w 39"/>
              <a:gd name="T35" fmla="*/ 4 h 45"/>
              <a:gd name="T36" fmla="*/ 9 w 39"/>
              <a:gd name="T37" fmla="*/ 3 h 45"/>
              <a:gd name="T38" fmla="*/ 10 w 39"/>
              <a:gd name="T39" fmla="*/ 4 h 45"/>
              <a:gd name="T40" fmla="*/ 9 w 39"/>
              <a:gd name="T4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45">
                <a:moveTo>
                  <a:pt x="38" y="21"/>
                </a:moveTo>
                <a:cubicBezTo>
                  <a:pt x="38" y="16"/>
                  <a:pt x="35" y="10"/>
                  <a:pt x="31" y="7"/>
                </a:cubicBezTo>
                <a:cubicBezTo>
                  <a:pt x="23" y="1"/>
                  <a:pt x="13" y="0"/>
                  <a:pt x="9" y="0"/>
                </a:cubicBezTo>
                <a:cubicBezTo>
                  <a:pt x="5" y="1"/>
                  <a:pt x="2" y="4"/>
                  <a:pt x="0" y="8"/>
                </a:cubicBezTo>
                <a:cubicBezTo>
                  <a:pt x="0" y="11"/>
                  <a:pt x="5" y="13"/>
                  <a:pt x="9" y="13"/>
                </a:cubicBezTo>
                <a:cubicBezTo>
                  <a:pt x="14" y="13"/>
                  <a:pt x="17" y="8"/>
                  <a:pt x="24" y="15"/>
                </a:cubicBezTo>
                <a:cubicBezTo>
                  <a:pt x="25" y="16"/>
                  <a:pt x="26" y="20"/>
                  <a:pt x="26" y="22"/>
                </a:cubicBezTo>
                <a:cubicBezTo>
                  <a:pt x="26" y="25"/>
                  <a:pt x="26" y="27"/>
                  <a:pt x="25" y="29"/>
                </a:cubicBezTo>
                <a:cubicBezTo>
                  <a:pt x="22" y="33"/>
                  <a:pt x="15" y="36"/>
                  <a:pt x="8" y="37"/>
                </a:cubicBezTo>
                <a:cubicBezTo>
                  <a:pt x="8" y="37"/>
                  <a:pt x="8" y="37"/>
                  <a:pt x="8" y="37"/>
                </a:cubicBezTo>
                <a:cubicBezTo>
                  <a:pt x="8" y="37"/>
                  <a:pt x="8" y="38"/>
                  <a:pt x="9" y="38"/>
                </a:cubicBezTo>
                <a:cubicBezTo>
                  <a:pt x="11" y="38"/>
                  <a:pt x="14" y="39"/>
                  <a:pt x="16" y="41"/>
                </a:cubicBezTo>
                <a:cubicBezTo>
                  <a:pt x="19" y="42"/>
                  <a:pt x="22" y="43"/>
                  <a:pt x="24" y="45"/>
                </a:cubicBezTo>
                <a:cubicBezTo>
                  <a:pt x="28" y="43"/>
                  <a:pt x="32" y="40"/>
                  <a:pt x="35" y="35"/>
                </a:cubicBezTo>
                <a:cubicBezTo>
                  <a:pt x="37" y="33"/>
                  <a:pt x="38" y="31"/>
                  <a:pt x="38" y="28"/>
                </a:cubicBezTo>
                <a:cubicBezTo>
                  <a:pt x="39" y="25"/>
                  <a:pt x="38" y="23"/>
                  <a:pt x="38" y="21"/>
                </a:cubicBezTo>
                <a:close/>
                <a:moveTo>
                  <a:pt x="9" y="5"/>
                </a:moveTo>
                <a:cubicBezTo>
                  <a:pt x="8" y="5"/>
                  <a:pt x="8" y="5"/>
                  <a:pt x="8" y="4"/>
                </a:cubicBezTo>
                <a:cubicBezTo>
                  <a:pt x="8" y="3"/>
                  <a:pt x="8" y="3"/>
                  <a:pt x="9" y="3"/>
                </a:cubicBezTo>
                <a:cubicBezTo>
                  <a:pt x="9" y="3"/>
                  <a:pt x="10" y="3"/>
                  <a:pt x="10" y="4"/>
                </a:cubicBezTo>
                <a:cubicBezTo>
                  <a:pt x="10" y="5"/>
                  <a:pt x="9" y="5"/>
                  <a:pt x="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3" name="Freeform 588"/>
          <p:cNvSpPr/>
          <p:nvPr/>
        </p:nvSpPr>
        <p:spPr bwMode="auto">
          <a:xfrm>
            <a:off x="9531549" y="5300249"/>
            <a:ext cx="8827" cy="30673"/>
          </a:xfrm>
          <a:custGeom>
            <a:avLst/>
            <a:gdLst>
              <a:gd name="T0" fmla="*/ 0 w 6"/>
              <a:gd name="T1" fmla="*/ 0 h 19"/>
              <a:gd name="T2" fmla="*/ 0 w 6"/>
              <a:gd name="T3" fmla="*/ 19 h 19"/>
              <a:gd name="T4" fmla="*/ 6 w 6"/>
              <a:gd name="T5" fmla="*/ 19 h 19"/>
              <a:gd name="T6" fmla="*/ 6 w 6"/>
              <a:gd name="T7" fmla="*/ 0 h 19"/>
              <a:gd name="T8" fmla="*/ 0 w 6"/>
              <a:gd name="T9" fmla="*/ 0 h 19"/>
            </a:gdLst>
            <a:ahLst/>
            <a:cxnLst>
              <a:cxn ang="0">
                <a:pos x="T0" y="T1"/>
              </a:cxn>
              <a:cxn ang="0">
                <a:pos x="T2" y="T3"/>
              </a:cxn>
              <a:cxn ang="0">
                <a:pos x="T4" y="T5"/>
              </a:cxn>
              <a:cxn ang="0">
                <a:pos x="T6" y="T7"/>
              </a:cxn>
              <a:cxn ang="0">
                <a:pos x="T8" y="T9"/>
              </a:cxn>
            </a:cxnLst>
            <a:rect l="0" t="0" r="r" b="b"/>
            <a:pathLst>
              <a:path w="6" h="19">
                <a:moveTo>
                  <a:pt x="0" y="0"/>
                </a:moveTo>
                <a:cubicBezTo>
                  <a:pt x="0" y="6"/>
                  <a:pt x="0" y="13"/>
                  <a:pt x="0" y="19"/>
                </a:cubicBezTo>
                <a:cubicBezTo>
                  <a:pt x="6" y="19"/>
                  <a:pt x="6" y="19"/>
                  <a:pt x="6" y="19"/>
                </a:cubicBezTo>
                <a:cubicBezTo>
                  <a:pt x="6" y="13"/>
                  <a:pt x="6" y="6"/>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4" name="Freeform 589"/>
          <p:cNvSpPr/>
          <p:nvPr/>
        </p:nvSpPr>
        <p:spPr bwMode="auto">
          <a:xfrm>
            <a:off x="9531549" y="5354133"/>
            <a:ext cx="8827" cy="27357"/>
          </a:xfrm>
          <a:custGeom>
            <a:avLst/>
            <a:gdLst>
              <a:gd name="T0" fmla="*/ 0 w 6"/>
              <a:gd name="T1" fmla="*/ 0 h 17"/>
              <a:gd name="T2" fmla="*/ 0 w 6"/>
              <a:gd name="T3" fmla="*/ 17 h 17"/>
              <a:gd name="T4" fmla="*/ 6 w 6"/>
              <a:gd name="T5" fmla="*/ 17 h 17"/>
              <a:gd name="T6" fmla="*/ 6 w 6"/>
              <a:gd name="T7" fmla="*/ 0 h 17"/>
              <a:gd name="T8" fmla="*/ 0 w 6"/>
              <a:gd name="T9" fmla="*/ 0 h 17"/>
            </a:gdLst>
            <a:ahLst/>
            <a:cxnLst>
              <a:cxn ang="0">
                <a:pos x="T0" y="T1"/>
              </a:cxn>
              <a:cxn ang="0">
                <a:pos x="T2" y="T3"/>
              </a:cxn>
              <a:cxn ang="0">
                <a:pos x="T4" y="T5"/>
              </a:cxn>
              <a:cxn ang="0">
                <a:pos x="T6" y="T7"/>
              </a:cxn>
              <a:cxn ang="0">
                <a:pos x="T8" y="T9"/>
              </a:cxn>
            </a:cxnLst>
            <a:rect l="0" t="0" r="r" b="b"/>
            <a:pathLst>
              <a:path w="6" h="17">
                <a:moveTo>
                  <a:pt x="0" y="0"/>
                </a:moveTo>
                <a:cubicBezTo>
                  <a:pt x="0" y="5"/>
                  <a:pt x="0" y="11"/>
                  <a:pt x="0" y="17"/>
                </a:cubicBezTo>
                <a:cubicBezTo>
                  <a:pt x="6" y="17"/>
                  <a:pt x="6" y="17"/>
                  <a:pt x="6" y="17"/>
                </a:cubicBezTo>
                <a:cubicBezTo>
                  <a:pt x="6" y="11"/>
                  <a:pt x="6" y="5"/>
                  <a:pt x="6"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5" name="Freeform 590"/>
          <p:cNvSpPr/>
          <p:nvPr/>
        </p:nvSpPr>
        <p:spPr bwMode="auto">
          <a:xfrm>
            <a:off x="9531549" y="5396412"/>
            <a:ext cx="8827" cy="27357"/>
          </a:xfrm>
          <a:custGeom>
            <a:avLst/>
            <a:gdLst>
              <a:gd name="T0" fmla="*/ 5 w 6"/>
              <a:gd name="T1" fmla="*/ 17 h 17"/>
              <a:gd name="T2" fmla="*/ 6 w 6"/>
              <a:gd name="T3" fmla="*/ 0 h 17"/>
              <a:gd name="T4" fmla="*/ 0 w 6"/>
              <a:gd name="T5" fmla="*/ 0 h 17"/>
              <a:gd name="T6" fmla="*/ 1 w 6"/>
              <a:gd name="T7" fmla="*/ 17 h 17"/>
              <a:gd name="T8" fmla="*/ 5 w 6"/>
              <a:gd name="T9" fmla="*/ 17 h 17"/>
            </a:gdLst>
            <a:ahLst/>
            <a:cxnLst>
              <a:cxn ang="0">
                <a:pos x="T0" y="T1"/>
              </a:cxn>
              <a:cxn ang="0">
                <a:pos x="T2" y="T3"/>
              </a:cxn>
              <a:cxn ang="0">
                <a:pos x="T4" y="T5"/>
              </a:cxn>
              <a:cxn ang="0">
                <a:pos x="T6" y="T7"/>
              </a:cxn>
              <a:cxn ang="0">
                <a:pos x="T8" y="T9"/>
              </a:cxn>
            </a:cxnLst>
            <a:rect l="0" t="0" r="r" b="b"/>
            <a:pathLst>
              <a:path w="6" h="17">
                <a:moveTo>
                  <a:pt x="5" y="17"/>
                </a:moveTo>
                <a:cubicBezTo>
                  <a:pt x="5" y="12"/>
                  <a:pt x="5" y="6"/>
                  <a:pt x="6" y="0"/>
                </a:cubicBezTo>
                <a:cubicBezTo>
                  <a:pt x="0" y="0"/>
                  <a:pt x="0" y="0"/>
                  <a:pt x="0" y="0"/>
                </a:cubicBezTo>
                <a:cubicBezTo>
                  <a:pt x="0" y="6"/>
                  <a:pt x="1" y="12"/>
                  <a:pt x="1" y="17"/>
                </a:cubicBezTo>
                <a:lnTo>
                  <a:pt x="5"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6" name="Freeform 591"/>
          <p:cNvSpPr/>
          <p:nvPr/>
        </p:nvSpPr>
        <p:spPr bwMode="auto">
          <a:xfrm>
            <a:off x="9533153" y="5440347"/>
            <a:ext cx="5618" cy="22383"/>
          </a:xfrm>
          <a:custGeom>
            <a:avLst/>
            <a:gdLst>
              <a:gd name="T0" fmla="*/ 4 w 4"/>
              <a:gd name="T1" fmla="*/ 14 h 14"/>
              <a:gd name="T2" fmla="*/ 4 w 4"/>
              <a:gd name="T3" fmla="*/ 0 h 14"/>
              <a:gd name="T4" fmla="*/ 0 w 4"/>
              <a:gd name="T5" fmla="*/ 0 h 14"/>
              <a:gd name="T6" fmla="*/ 0 w 4"/>
              <a:gd name="T7" fmla="*/ 14 h 14"/>
              <a:gd name="T8" fmla="*/ 4 w 4"/>
              <a:gd name="T9" fmla="*/ 14 h 14"/>
            </a:gdLst>
            <a:ahLst/>
            <a:cxnLst>
              <a:cxn ang="0">
                <a:pos x="T0" y="T1"/>
              </a:cxn>
              <a:cxn ang="0">
                <a:pos x="T2" y="T3"/>
              </a:cxn>
              <a:cxn ang="0">
                <a:pos x="T4" y="T5"/>
              </a:cxn>
              <a:cxn ang="0">
                <a:pos x="T6" y="T7"/>
              </a:cxn>
              <a:cxn ang="0">
                <a:pos x="T8" y="T9"/>
              </a:cxn>
            </a:cxnLst>
            <a:rect l="0" t="0" r="r" b="b"/>
            <a:pathLst>
              <a:path w="4" h="14">
                <a:moveTo>
                  <a:pt x="4" y="14"/>
                </a:moveTo>
                <a:cubicBezTo>
                  <a:pt x="4" y="9"/>
                  <a:pt x="4" y="5"/>
                  <a:pt x="4" y="0"/>
                </a:cubicBezTo>
                <a:cubicBezTo>
                  <a:pt x="0" y="0"/>
                  <a:pt x="0" y="0"/>
                  <a:pt x="0" y="0"/>
                </a:cubicBezTo>
                <a:cubicBezTo>
                  <a:pt x="0" y="5"/>
                  <a:pt x="0" y="9"/>
                  <a:pt x="0" y="1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7" name="Freeform 592"/>
          <p:cNvSpPr/>
          <p:nvPr/>
        </p:nvSpPr>
        <p:spPr bwMode="auto">
          <a:xfrm>
            <a:off x="9533153" y="5474336"/>
            <a:ext cx="5618" cy="46423"/>
          </a:xfrm>
          <a:custGeom>
            <a:avLst/>
            <a:gdLst>
              <a:gd name="T0" fmla="*/ 0 w 4"/>
              <a:gd name="T1" fmla="*/ 0 h 29"/>
              <a:gd name="T2" fmla="*/ 2 w 4"/>
              <a:gd name="T3" fmla="*/ 28 h 29"/>
              <a:gd name="T4" fmla="*/ 4 w 4"/>
              <a:gd name="T5" fmla="*/ 0 h 29"/>
              <a:gd name="T6" fmla="*/ 0 w 4"/>
              <a:gd name="T7" fmla="*/ 0 h 29"/>
            </a:gdLst>
            <a:ahLst/>
            <a:cxnLst>
              <a:cxn ang="0">
                <a:pos x="T0" y="T1"/>
              </a:cxn>
              <a:cxn ang="0">
                <a:pos x="T2" y="T3"/>
              </a:cxn>
              <a:cxn ang="0">
                <a:pos x="T4" y="T5"/>
              </a:cxn>
              <a:cxn ang="0">
                <a:pos x="T6" y="T7"/>
              </a:cxn>
            </a:cxnLst>
            <a:rect l="0" t="0" r="r" b="b"/>
            <a:pathLst>
              <a:path w="4" h="29">
                <a:moveTo>
                  <a:pt x="0" y="0"/>
                </a:moveTo>
                <a:cubicBezTo>
                  <a:pt x="1" y="17"/>
                  <a:pt x="1" y="29"/>
                  <a:pt x="2" y="28"/>
                </a:cubicBezTo>
                <a:cubicBezTo>
                  <a:pt x="3" y="28"/>
                  <a:pt x="3" y="17"/>
                  <a:pt x="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8" name="Freeform 593"/>
          <p:cNvSpPr/>
          <p:nvPr/>
        </p:nvSpPr>
        <p:spPr bwMode="auto">
          <a:xfrm>
            <a:off x="9523524" y="5177559"/>
            <a:ext cx="24876" cy="10777"/>
          </a:xfrm>
          <a:custGeom>
            <a:avLst/>
            <a:gdLst>
              <a:gd name="T0" fmla="*/ 8 w 16"/>
              <a:gd name="T1" fmla="*/ 2 h 7"/>
              <a:gd name="T2" fmla="*/ 1 w 16"/>
              <a:gd name="T3" fmla="*/ 1 h 7"/>
              <a:gd name="T4" fmla="*/ 8 w 16"/>
              <a:gd name="T5" fmla="*/ 7 h 7"/>
              <a:gd name="T6" fmla="*/ 15 w 16"/>
              <a:gd name="T7" fmla="*/ 1 h 7"/>
              <a:gd name="T8" fmla="*/ 8 w 16"/>
              <a:gd name="T9" fmla="*/ 2 h 7"/>
            </a:gdLst>
            <a:ahLst/>
            <a:cxnLst>
              <a:cxn ang="0">
                <a:pos x="T0" y="T1"/>
              </a:cxn>
              <a:cxn ang="0">
                <a:pos x="T2" y="T3"/>
              </a:cxn>
              <a:cxn ang="0">
                <a:pos x="T4" y="T5"/>
              </a:cxn>
              <a:cxn ang="0">
                <a:pos x="T6" y="T7"/>
              </a:cxn>
              <a:cxn ang="0">
                <a:pos x="T8" y="T9"/>
              </a:cxn>
            </a:cxnLst>
            <a:rect l="0" t="0" r="r" b="b"/>
            <a:pathLst>
              <a:path w="16" h="7">
                <a:moveTo>
                  <a:pt x="8" y="2"/>
                </a:moveTo>
                <a:cubicBezTo>
                  <a:pt x="5" y="2"/>
                  <a:pt x="2" y="0"/>
                  <a:pt x="1" y="1"/>
                </a:cubicBezTo>
                <a:cubicBezTo>
                  <a:pt x="0" y="2"/>
                  <a:pt x="3" y="7"/>
                  <a:pt x="8" y="7"/>
                </a:cubicBezTo>
                <a:cubicBezTo>
                  <a:pt x="13" y="7"/>
                  <a:pt x="16" y="2"/>
                  <a:pt x="15" y="1"/>
                </a:cubicBezTo>
                <a:cubicBezTo>
                  <a:pt x="14" y="0"/>
                  <a:pt x="11" y="2"/>
                  <a:pt x="8" y="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19" name="Line 594"/>
          <p:cNvSpPr>
            <a:spLocks noChangeShapeType="1"/>
          </p:cNvSpPr>
          <p:nvPr/>
        </p:nvSpPr>
        <p:spPr bwMode="auto">
          <a:xfrm>
            <a:off x="9534758" y="52115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0" name="Line 595"/>
          <p:cNvSpPr>
            <a:spLocks noChangeShapeType="1"/>
          </p:cNvSpPr>
          <p:nvPr/>
        </p:nvSpPr>
        <p:spPr bwMode="auto">
          <a:xfrm>
            <a:off x="9534758" y="521154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1" name="Freeform 596"/>
          <p:cNvSpPr/>
          <p:nvPr/>
        </p:nvSpPr>
        <p:spPr bwMode="auto">
          <a:xfrm>
            <a:off x="9529944" y="5185020"/>
            <a:ext cx="12037" cy="89531"/>
          </a:xfrm>
          <a:custGeom>
            <a:avLst/>
            <a:gdLst>
              <a:gd name="T0" fmla="*/ 8 w 8"/>
              <a:gd name="T1" fmla="*/ 34 h 55"/>
              <a:gd name="T2" fmla="*/ 8 w 8"/>
              <a:gd name="T3" fmla="*/ 0 h 55"/>
              <a:gd name="T4" fmla="*/ 0 w 8"/>
              <a:gd name="T5" fmla="*/ 0 h 55"/>
              <a:gd name="T6" fmla="*/ 0 w 8"/>
              <a:gd name="T7" fmla="*/ 34 h 55"/>
              <a:gd name="T8" fmla="*/ 0 w 8"/>
              <a:gd name="T9" fmla="*/ 34 h 55"/>
              <a:gd name="T10" fmla="*/ 1 w 8"/>
              <a:gd name="T11" fmla="*/ 55 h 55"/>
              <a:gd name="T12" fmla="*/ 8 w 8"/>
              <a:gd name="T13" fmla="*/ 55 h 55"/>
              <a:gd name="T14" fmla="*/ 8 w 8"/>
              <a:gd name="T15" fmla="*/ 34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5">
                <a:moveTo>
                  <a:pt x="8" y="34"/>
                </a:moveTo>
                <a:cubicBezTo>
                  <a:pt x="8" y="0"/>
                  <a:pt x="8" y="0"/>
                  <a:pt x="8" y="0"/>
                </a:cubicBezTo>
                <a:cubicBezTo>
                  <a:pt x="0" y="0"/>
                  <a:pt x="0" y="0"/>
                  <a:pt x="0" y="0"/>
                </a:cubicBezTo>
                <a:cubicBezTo>
                  <a:pt x="0" y="34"/>
                  <a:pt x="0" y="34"/>
                  <a:pt x="0" y="34"/>
                </a:cubicBezTo>
                <a:cubicBezTo>
                  <a:pt x="0" y="34"/>
                  <a:pt x="0" y="34"/>
                  <a:pt x="0" y="34"/>
                </a:cubicBezTo>
                <a:cubicBezTo>
                  <a:pt x="0" y="40"/>
                  <a:pt x="0" y="48"/>
                  <a:pt x="1" y="55"/>
                </a:cubicBezTo>
                <a:cubicBezTo>
                  <a:pt x="8" y="55"/>
                  <a:pt x="8" y="55"/>
                  <a:pt x="8" y="55"/>
                </a:cubicBezTo>
                <a:cubicBezTo>
                  <a:pt x="8" y="48"/>
                  <a:pt x="8" y="40"/>
                  <a:pt x="8" y="3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2" name="Freeform 597"/>
          <p:cNvSpPr/>
          <p:nvPr/>
        </p:nvSpPr>
        <p:spPr bwMode="auto">
          <a:xfrm>
            <a:off x="9543585" y="5144399"/>
            <a:ext cx="199806" cy="96162"/>
          </a:xfrm>
          <a:custGeom>
            <a:avLst/>
            <a:gdLst>
              <a:gd name="T0" fmla="*/ 64 w 127"/>
              <a:gd name="T1" fmla="*/ 20 h 59"/>
              <a:gd name="T2" fmla="*/ 64 w 127"/>
              <a:gd name="T3" fmla="*/ 20 h 59"/>
              <a:gd name="T4" fmla="*/ 26 w 127"/>
              <a:gd name="T5" fmla="*/ 2 h 59"/>
              <a:gd name="T6" fmla="*/ 14 w 127"/>
              <a:gd name="T7" fmla="*/ 11 h 59"/>
              <a:gd name="T8" fmla="*/ 0 w 127"/>
              <a:gd name="T9" fmla="*/ 32 h 59"/>
              <a:gd name="T10" fmla="*/ 0 w 127"/>
              <a:gd name="T11" fmla="*/ 48 h 59"/>
              <a:gd name="T12" fmla="*/ 4 w 127"/>
              <a:gd name="T13" fmla="*/ 44 h 59"/>
              <a:gd name="T14" fmla="*/ 24 w 127"/>
              <a:gd name="T15" fmla="*/ 45 h 59"/>
              <a:gd name="T16" fmla="*/ 39 w 127"/>
              <a:gd name="T17" fmla="*/ 58 h 59"/>
              <a:gd name="T18" fmla="*/ 124 w 127"/>
              <a:gd name="T19" fmla="*/ 32 h 59"/>
              <a:gd name="T20" fmla="*/ 64 w 127"/>
              <a:gd name="T21"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59">
                <a:moveTo>
                  <a:pt x="64" y="20"/>
                </a:moveTo>
                <a:cubicBezTo>
                  <a:pt x="64" y="20"/>
                  <a:pt x="76" y="23"/>
                  <a:pt x="64" y="20"/>
                </a:cubicBezTo>
                <a:cubicBezTo>
                  <a:pt x="52" y="17"/>
                  <a:pt x="38" y="3"/>
                  <a:pt x="26" y="2"/>
                </a:cubicBezTo>
                <a:cubicBezTo>
                  <a:pt x="15" y="0"/>
                  <a:pt x="14" y="8"/>
                  <a:pt x="14" y="11"/>
                </a:cubicBezTo>
                <a:cubicBezTo>
                  <a:pt x="14" y="15"/>
                  <a:pt x="17" y="32"/>
                  <a:pt x="0" y="32"/>
                </a:cubicBezTo>
                <a:cubicBezTo>
                  <a:pt x="0" y="48"/>
                  <a:pt x="0" y="48"/>
                  <a:pt x="0" y="48"/>
                </a:cubicBezTo>
                <a:cubicBezTo>
                  <a:pt x="1" y="48"/>
                  <a:pt x="2" y="45"/>
                  <a:pt x="4" y="44"/>
                </a:cubicBezTo>
                <a:cubicBezTo>
                  <a:pt x="10" y="41"/>
                  <a:pt x="20" y="43"/>
                  <a:pt x="24" y="45"/>
                </a:cubicBezTo>
                <a:cubicBezTo>
                  <a:pt x="28" y="47"/>
                  <a:pt x="35" y="51"/>
                  <a:pt x="39" y="58"/>
                </a:cubicBezTo>
                <a:cubicBezTo>
                  <a:pt x="71" y="59"/>
                  <a:pt x="122" y="39"/>
                  <a:pt x="124" y="32"/>
                </a:cubicBezTo>
                <a:cubicBezTo>
                  <a:pt x="127" y="26"/>
                  <a:pt x="82" y="26"/>
                  <a:pt x="64"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3" name="Freeform 598"/>
          <p:cNvSpPr/>
          <p:nvPr/>
        </p:nvSpPr>
        <p:spPr bwMode="auto">
          <a:xfrm>
            <a:off x="9328533" y="5144399"/>
            <a:ext cx="199806" cy="96162"/>
          </a:xfrm>
          <a:custGeom>
            <a:avLst/>
            <a:gdLst>
              <a:gd name="T0" fmla="*/ 63 w 127"/>
              <a:gd name="T1" fmla="*/ 20 h 59"/>
              <a:gd name="T2" fmla="*/ 63 w 127"/>
              <a:gd name="T3" fmla="*/ 20 h 59"/>
              <a:gd name="T4" fmla="*/ 101 w 127"/>
              <a:gd name="T5" fmla="*/ 2 h 59"/>
              <a:gd name="T6" fmla="*/ 113 w 127"/>
              <a:gd name="T7" fmla="*/ 11 h 59"/>
              <a:gd name="T8" fmla="*/ 127 w 127"/>
              <a:gd name="T9" fmla="*/ 32 h 59"/>
              <a:gd name="T10" fmla="*/ 127 w 127"/>
              <a:gd name="T11" fmla="*/ 48 h 59"/>
              <a:gd name="T12" fmla="*/ 123 w 127"/>
              <a:gd name="T13" fmla="*/ 44 h 59"/>
              <a:gd name="T14" fmla="*/ 103 w 127"/>
              <a:gd name="T15" fmla="*/ 45 h 59"/>
              <a:gd name="T16" fmla="*/ 88 w 127"/>
              <a:gd name="T17" fmla="*/ 58 h 59"/>
              <a:gd name="T18" fmla="*/ 3 w 127"/>
              <a:gd name="T19" fmla="*/ 32 h 59"/>
              <a:gd name="T20" fmla="*/ 63 w 127"/>
              <a:gd name="T21"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 h="59">
                <a:moveTo>
                  <a:pt x="63" y="20"/>
                </a:moveTo>
                <a:cubicBezTo>
                  <a:pt x="63" y="20"/>
                  <a:pt x="51" y="23"/>
                  <a:pt x="63" y="20"/>
                </a:cubicBezTo>
                <a:cubicBezTo>
                  <a:pt x="75" y="17"/>
                  <a:pt x="89" y="3"/>
                  <a:pt x="101" y="2"/>
                </a:cubicBezTo>
                <a:cubicBezTo>
                  <a:pt x="112" y="0"/>
                  <a:pt x="113" y="8"/>
                  <a:pt x="113" y="11"/>
                </a:cubicBezTo>
                <a:cubicBezTo>
                  <a:pt x="113" y="15"/>
                  <a:pt x="110" y="32"/>
                  <a:pt x="127" y="32"/>
                </a:cubicBezTo>
                <a:cubicBezTo>
                  <a:pt x="127" y="48"/>
                  <a:pt x="127" y="48"/>
                  <a:pt x="127" y="48"/>
                </a:cubicBezTo>
                <a:cubicBezTo>
                  <a:pt x="126" y="48"/>
                  <a:pt x="125" y="45"/>
                  <a:pt x="123" y="44"/>
                </a:cubicBezTo>
                <a:cubicBezTo>
                  <a:pt x="117" y="41"/>
                  <a:pt x="107" y="43"/>
                  <a:pt x="103" y="45"/>
                </a:cubicBezTo>
                <a:cubicBezTo>
                  <a:pt x="99" y="47"/>
                  <a:pt x="92" y="51"/>
                  <a:pt x="88" y="58"/>
                </a:cubicBezTo>
                <a:cubicBezTo>
                  <a:pt x="56" y="59"/>
                  <a:pt x="6" y="39"/>
                  <a:pt x="3" y="32"/>
                </a:cubicBezTo>
                <a:cubicBezTo>
                  <a:pt x="0" y="26"/>
                  <a:pt x="45" y="26"/>
                  <a:pt x="63"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4" name="Freeform 599"/>
          <p:cNvSpPr>
            <a:spLocks noEditPoints="1"/>
          </p:cNvSpPr>
          <p:nvPr/>
        </p:nvSpPr>
        <p:spPr bwMode="auto">
          <a:xfrm>
            <a:off x="8684316" y="6005580"/>
            <a:ext cx="301715" cy="347345"/>
          </a:xfrm>
          <a:custGeom>
            <a:avLst/>
            <a:gdLst>
              <a:gd name="T0" fmla="*/ 143 w 192"/>
              <a:gd name="T1" fmla="*/ 1 h 214"/>
              <a:gd name="T2" fmla="*/ 96 w 192"/>
              <a:gd name="T3" fmla="*/ 13 h 214"/>
              <a:gd name="T4" fmla="*/ 49 w 192"/>
              <a:gd name="T5" fmla="*/ 1 h 214"/>
              <a:gd name="T6" fmla="*/ 25 w 192"/>
              <a:gd name="T7" fmla="*/ 78 h 214"/>
              <a:gd name="T8" fmla="*/ 41 w 192"/>
              <a:gd name="T9" fmla="*/ 155 h 214"/>
              <a:gd name="T10" fmla="*/ 62 w 192"/>
              <a:gd name="T11" fmla="*/ 214 h 214"/>
              <a:gd name="T12" fmla="*/ 75 w 192"/>
              <a:gd name="T13" fmla="*/ 146 h 214"/>
              <a:gd name="T14" fmla="*/ 117 w 192"/>
              <a:gd name="T15" fmla="*/ 146 h 214"/>
              <a:gd name="T16" fmla="*/ 129 w 192"/>
              <a:gd name="T17" fmla="*/ 214 h 214"/>
              <a:gd name="T18" fmla="*/ 150 w 192"/>
              <a:gd name="T19" fmla="*/ 155 h 214"/>
              <a:gd name="T20" fmla="*/ 167 w 192"/>
              <a:gd name="T21" fmla="*/ 78 h 214"/>
              <a:gd name="T22" fmla="*/ 143 w 192"/>
              <a:gd name="T23" fmla="*/ 1 h 214"/>
              <a:gd name="T24" fmla="*/ 128 w 192"/>
              <a:gd name="T25" fmla="*/ 25 h 214"/>
              <a:gd name="T26" fmla="*/ 110 w 192"/>
              <a:gd name="T27" fmla="*/ 33 h 214"/>
              <a:gd name="T28" fmla="*/ 106 w 192"/>
              <a:gd name="T29" fmla="*/ 37 h 214"/>
              <a:gd name="T30" fmla="*/ 124 w 192"/>
              <a:gd name="T31" fmla="*/ 50 h 214"/>
              <a:gd name="T32" fmla="*/ 118 w 192"/>
              <a:gd name="T33" fmla="*/ 56 h 214"/>
              <a:gd name="T34" fmla="*/ 61 w 192"/>
              <a:gd name="T35" fmla="*/ 29 h 214"/>
              <a:gd name="T36" fmla="*/ 63 w 192"/>
              <a:gd name="T37" fmla="*/ 21 h 214"/>
              <a:gd name="T38" fmla="*/ 98 w 192"/>
              <a:gd name="T39" fmla="*/ 33 h 214"/>
              <a:gd name="T40" fmla="*/ 125 w 192"/>
              <a:gd name="T41" fmla="*/ 16 h 214"/>
              <a:gd name="T42" fmla="*/ 128 w 192"/>
              <a:gd name="T43" fmla="*/ 2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14">
                <a:moveTo>
                  <a:pt x="143" y="1"/>
                </a:moveTo>
                <a:cubicBezTo>
                  <a:pt x="116" y="0"/>
                  <a:pt x="118" y="12"/>
                  <a:pt x="96" y="13"/>
                </a:cubicBezTo>
                <a:cubicBezTo>
                  <a:pt x="74" y="12"/>
                  <a:pt x="76" y="0"/>
                  <a:pt x="49" y="1"/>
                </a:cubicBezTo>
                <a:cubicBezTo>
                  <a:pt x="0" y="3"/>
                  <a:pt x="19" y="63"/>
                  <a:pt x="25" y="78"/>
                </a:cubicBezTo>
                <a:cubicBezTo>
                  <a:pt x="42" y="123"/>
                  <a:pt x="42" y="134"/>
                  <a:pt x="41" y="155"/>
                </a:cubicBezTo>
                <a:cubicBezTo>
                  <a:pt x="39" y="214"/>
                  <a:pt x="48" y="214"/>
                  <a:pt x="62" y="214"/>
                </a:cubicBezTo>
                <a:cubicBezTo>
                  <a:pt x="72" y="214"/>
                  <a:pt x="74" y="164"/>
                  <a:pt x="75" y="146"/>
                </a:cubicBezTo>
                <a:cubicBezTo>
                  <a:pt x="76" y="116"/>
                  <a:pt x="118" y="120"/>
                  <a:pt x="117" y="146"/>
                </a:cubicBezTo>
                <a:cubicBezTo>
                  <a:pt x="117" y="164"/>
                  <a:pt x="120" y="214"/>
                  <a:pt x="129" y="214"/>
                </a:cubicBezTo>
                <a:cubicBezTo>
                  <a:pt x="143" y="214"/>
                  <a:pt x="152" y="214"/>
                  <a:pt x="150" y="155"/>
                </a:cubicBezTo>
                <a:cubicBezTo>
                  <a:pt x="150" y="134"/>
                  <a:pt x="150" y="123"/>
                  <a:pt x="167" y="78"/>
                </a:cubicBezTo>
                <a:cubicBezTo>
                  <a:pt x="173" y="63"/>
                  <a:pt x="192" y="3"/>
                  <a:pt x="143" y="1"/>
                </a:cubicBezTo>
                <a:close/>
                <a:moveTo>
                  <a:pt x="128" y="25"/>
                </a:moveTo>
                <a:cubicBezTo>
                  <a:pt x="121" y="26"/>
                  <a:pt x="115" y="29"/>
                  <a:pt x="110" y="33"/>
                </a:cubicBezTo>
                <a:cubicBezTo>
                  <a:pt x="109" y="34"/>
                  <a:pt x="107" y="36"/>
                  <a:pt x="106" y="37"/>
                </a:cubicBezTo>
                <a:cubicBezTo>
                  <a:pt x="112" y="41"/>
                  <a:pt x="118" y="45"/>
                  <a:pt x="124" y="50"/>
                </a:cubicBezTo>
                <a:cubicBezTo>
                  <a:pt x="128" y="54"/>
                  <a:pt x="122" y="60"/>
                  <a:pt x="118" y="56"/>
                </a:cubicBezTo>
                <a:cubicBezTo>
                  <a:pt x="103" y="42"/>
                  <a:pt x="80" y="35"/>
                  <a:pt x="61" y="29"/>
                </a:cubicBezTo>
                <a:cubicBezTo>
                  <a:pt x="55" y="27"/>
                  <a:pt x="58" y="19"/>
                  <a:pt x="63" y="21"/>
                </a:cubicBezTo>
                <a:cubicBezTo>
                  <a:pt x="74" y="24"/>
                  <a:pt x="86" y="28"/>
                  <a:pt x="98" y="33"/>
                </a:cubicBezTo>
                <a:cubicBezTo>
                  <a:pt x="105" y="25"/>
                  <a:pt x="115" y="18"/>
                  <a:pt x="125" y="16"/>
                </a:cubicBezTo>
                <a:cubicBezTo>
                  <a:pt x="131" y="16"/>
                  <a:pt x="133" y="24"/>
                  <a:pt x="128"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5" name="Oval 600"/>
          <p:cNvSpPr>
            <a:spLocks noChangeArrowheads="1"/>
          </p:cNvSpPr>
          <p:nvPr/>
        </p:nvSpPr>
        <p:spPr bwMode="auto">
          <a:xfrm>
            <a:off x="7963066" y="6226920"/>
            <a:ext cx="56171" cy="66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6" name="Oval 601"/>
          <p:cNvSpPr>
            <a:spLocks noChangeArrowheads="1"/>
          </p:cNvSpPr>
          <p:nvPr/>
        </p:nvSpPr>
        <p:spPr bwMode="auto">
          <a:xfrm>
            <a:off x="8145219" y="6226920"/>
            <a:ext cx="56171" cy="6631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7" name="Freeform 602"/>
          <p:cNvSpPr>
            <a:spLocks noEditPoints="1"/>
          </p:cNvSpPr>
          <p:nvPr/>
        </p:nvSpPr>
        <p:spPr bwMode="auto">
          <a:xfrm>
            <a:off x="7886033" y="6044543"/>
            <a:ext cx="381157" cy="216365"/>
          </a:xfrm>
          <a:custGeom>
            <a:avLst/>
            <a:gdLst>
              <a:gd name="T0" fmla="*/ 217 w 243"/>
              <a:gd name="T1" fmla="*/ 4 h 133"/>
              <a:gd name="T2" fmla="*/ 83 w 243"/>
              <a:gd name="T3" fmla="*/ 1 h 133"/>
              <a:gd name="T4" fmla="*/ 34 w 243"/>
              <a:gd name="T5" fmla="*/ 22 h 133"/>
              <a:gd name="T6" fmla="*/ 1 w 243"/>
              <a:gd name="T7" fmla="*/ 121 h 133"/>
              <a:gd name="T8" fmla="*/ 10 w 243"/>
              <a:gd name="T9" fmla="*/ 131 h 133"/>
              <a:gd name="T10" fmla="*/ 45 w 243"/>
              <a:gd name="T11" fmla="*/ 132 h 133"/>
              <a:gd name="T12" fmla="*/ 67 w 243"/>
              <a:gd name="T13" fmla="*/ 107 h 133"/>
              <a:gd name="T14" fmla="*/ 90 w 243"/>
              <a:gd name="T15" fmla="*/ 132 h 133"/>
              <a:gd name="T16" fmla="*/ 160 w 243"/>
              <a:gd name="T17" fmla="*/ 133 h 133"/>
              <a:gd name="T18" fmla="*/ 183 w 243"/>
              <a:gd name="T19" fmla="*/ 107 h 133"/>
              <a:gd name="T20" fmla="*/ 205 w 243"/>
              <a:gd name="T21" fmla="*/ 132 h 133"/>
              <a:gd name="T22" fmla="*/ 239 w 243"/>
              <a:gd name="T23" fmla="*/ 131 h 133"/>
              <a:gd name="T24" fmla="*/ 238 w 243"/>
              <a:gd name="T25" fmla="*/ 26 h 133"/>
              <a:gd name="T26" fmla="*/ 217 w 243"/>
              <a:gd name="T27" fmla="*/ 4 h 133"/>
              <a:gd name="T28" fmla="*/ 78 w 243"/>
              <a:gd name="T29" fmla="*/ 79 h 133"/>
              <a:gd name="T30" fmla="*/ 32 w 243"/>
              <a:gd name="T31" fmla="*/ 79 h 133"/>
              <a:gd name="T32" fmla="*/ 24 w 243"/>
              <a:gd name="T33" fmla="*/ 73 h 133"/>
              <a:gd name="T34" fmla="*/ 54 w 243"/>
              <a:gd name="T35" fmla="*/ 22 h 133"/>
              <a:gd name="T36" fmla="*/ 78 w 243"/>
              <a:gd name="T37" fmla="*/ 13 h 133"/>
              <a:gd name="T38" fmla="*/ 78 w 243"/>
              <a:gd name="T39" fmla="*/ 79 h 133"/>
              <a:gd name="T40" fmla="*/ 175 w 243"/>
              <a:gd name="T41" fmla="*/ 60 h 133"/>
              <a:gd name="T42" fmla="*/ 174 w 243"/>
              <a:gd name="T43" fmla="*/ 61 h 133"/>
              <a:gd name="T44" fmla="*/ 152 w 243"/>
              <a:gd name="T45" fmla="*/ 61 h 133"/>
              <a:gd name="T46" fmla="*/ 152 w 243"/>
              <a:gd name="T47" fmla="*/ 86 h 133"/>
              <a:gd name="T48" fmla="*/ 151 w 243"/>
              <a:gd name="T49" fmla="*/ 87 h 133"/>
              <a:gd name="T50" fmla="*/ 137 w 243"/>
              <a:gd name="T51" fmla="*/ 87 h 133"/>
              <a:gd name="T52" fmla="*/ 136 w 243"/>
              <a:gd name="T53" fmla="*/ 86 h 133"/>
              <a:gd name="T54" fmla="*/ 136 w 243"/>
              <a:gd name="T55" fmla="*/ 61 h 133"/>
              <a:gd name="T56" fmla="*/ 115 w 243"/>
              <a:gd name="T57" fmla="*/ 61 h 133"/>
              <a:gd name="T58" fmla="*/ 114 w 243"/>
              <a:gd name="T59" fmla="*/ 60 h 133"/>
              <a:gd name="T60" fmla="*/ 114 w 243"/>
              <a:gd name="T61" fmla="*/ 44 h 133"/>
              <a:gd name="T62" fmla="*/ 115 w 243"/>
              <a:gd name="T63" fmla="*/ 42 h 133"/>
              <a:gd name="T64" fmla="*/ 136 w 243"/>
              <a:gd name="T65" fmla="*/ 42 h 133"/>
              <a:gd name="T66" fmla="*/ 136 w 243"/>
              <a:gd name="T67" fmla="*/ 18 h 133"/>
              <a:gd name="T68" fmla="*/ 137 w 243"/>
              <a:gd name="T69" fmla="*/ 17 h 133"/>
              <a:gd name="T70" fmla="*/ 151 w 243"/>
              <a:gd name="T71" fmla="*/ 17 h 133"/>
              <a:gd name="T72" fmla="*/ 152 w 243"/>
              <a:gd name="T73" fmla="*/ 18 h 133"/>
              <a:gd name="T74" fmla="*/ 152 w 243"/>
              <a:gd name="T75" fmla="*/ 42 h 133"/>
              <a:gd name="T76" fmla="*/ 174 w 243"/>
              <a:gd name="T77" fmla="*/ 42 h 133"/>
              <a:gd name="T78" fmla="*/ 175 w 243"/>
              <a:gd name="T79" fmla="*/ 44 h 133"/>
              <a:gd name="T80" fmla="*/ 175 w 243"/>
              <a:gd name="T81" fmla="*/ 6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3" h="133">
                <a:moveTo>
                  <a:pt x="217" y="4"/>
                </a:moveTo>
                <a:cubicBezTo>
                  <a:pt x="198" y="0"/>
                  <a:pt x="108" y="1"/>
                  <a:pt x="83" y="1"/>
                </a:cubicBezTo>
                <a:cubicBezTo>
                  <a:pt x="64" y="1"/>
                  <a:pt x="48" y="8"/>
                  <a:pt x="34" y="22"/>
                </a:cubicBezTo>
                <a:cubicBezTo>
                  <a:pt x="11" y="44"/>
                  <a:pt x="2" y="86"/>
                  <a:pt x="1" y="121"/>
                </a:cubicBezTo>
                <a:cubicBezTo>
                  <a:pt x="0" y="124"/>
                  <a:pt x="0" y="131"/>
                  <a:pt x="10" y="131"/>
                </a:cubicBezTo>
                <a:cubicBezTo>
                  <a:pt x="18" y="132"/>
                  <a:pt x="30" y="132"/>
                  <a:pt x="45" y="132"/>
                </a:cubicBezTo>
                <a:cubicBezTo>
                  <a:pt x="45" y="118"/>
                  <a:pt x="55" y="107"/>
                  <a:pt x="67" y="107"/>
                </a:cubicBezTo>
                <a:cubicBezTo>
                  <a:pt x="80" y="107"/>
                  <a:pt x="89" y="118"/>
                  <a:pt x="90" y="132"/>
                </a:cubicBezTo>
                <a:cubicBezTo>
                  <a:pt x="132" y="132"/>
                  <a:pt x="119" y="133"/>
                  <a:pt x="160" y="133"/>
                </a:cubicBezTo>
                <a:cubicBezTo>
                  <a:pt x="160" y="118"/>
                  <a:pt x="170" y="107"/>
                  <a:pt x="183" y="107"/>
                </a:cubicBezTo>
                <a:cubicBezTo>
                  <a:pt x="195" y="107"/>
                  <a:pt x="205" y="118"/>
                  <a:pt x="205" y="132"/>
                </a:cubicBezTo>
                <a:cubicBezTo>
                  <a:pt x="224" y="132"/>
                  <a:pt x="237" y="132"/>
                  <a:pt x="239" y="131"/>
                </a:cubicBezTo>
                <a:cubicBezTo>
                  <a:pt x="243" y="110"/>
                  <a:pt x="241" y="36"/>
                  <a:pt x="238" y="26"/>
                </a:cubicBezTo>
                <a:cubicBezTo>
                  <a:pt x="233" y="13"/>
                  <a:pt x="228" y="7"/>
                  <a:pt x="217" y="4"/>
                </a:cubicBezTo>
                <a:close/>
                <a:moveTo>
                  <a:pt x="78" y="79"/>
                </a:moveTo>
                <a:cubicBezTo>
                  <a:pt x="58" y="79"/>
                  <a:pt x="42" y="79"/>
                  <a:pt x="32" y="79"/>
                </a:cubicBezTo>
                <a:cubicBezTo>
                  <a:pt x="23" y="79"/>
                  <a:pt x="24" y="75"/>
                  <a:pt x="24" y="73"/>
                </a:cubicBezTo>
                <a:cubicBezTo>
                  <a:pt x="25" y="56"/>
                  <a:pt x="33" y="34"/>
                  <a:pt x="54" y="22"/>
                </a:cubicBezTo>
                <a:cubicBezTo>
                  <a:pt x="61" y="18"/>
                  <a:pt x="69" y="15"/>
                  <a:pt x="78" y="13"/>
                </a:cubicBezTo>
                <a:lnTo>
                  <a:pt x="78" y="79"/>
                </a:lnTo>
                <a:close/>
                <a:moveTo>
                  <a:pt x="175" y="60"/>
                </a:moveTo>
                <a:cubicBezTo>
                  <a:pt x="175" y="61"/>
                  <a:pt x="174" y="61"/>
                  <a:pt x="174" y="61"/>
                </a:cubicBezTo>
                <a:cubicBezTo>
                  <a:pt x="152" y="61"/>
                  <a:pt x="152" y="61"/>
                  <a:pt x="152" y="61"/>
                </a:cubicBezTo>
                <a:cubicBezTo>
                  <a:pt x="152" y="86"/>
                  <a:pt x="152" y="86"/>
                  <a:pt x="152" y="86"/>
                </a:cubicBezTo>
                <a:cubicBezTo>
                  <a:pt x="152" y="86"/>
                  <a:pt x="152" y="87"/>
                  <a:pt x="151" y="87"/>
                </a:cubicBezTo>
                <a:cubicBezTo>
                  <a:pt x="137" y="87"/>
                  <a:pt x="137" y="87"/>
                  <a:pt x="137" y="87"/>
                </a:cubicBezTo>
                <a:cubicBezTo>
                  <a:pt x="136" y="87"/>
                  <a:pt x="136" y="86"/>
                  <a:pt x="136" y="86"/>
                </a:cubicBezTo>
                <a:cubicBezTo>
                  <a:pt x="136" y="61"/>
                  <a:pt x="136" y="61"/>
                  <a:pt x="136" y="61"/>
                </a:cubicBezTo>
                <a:cubicBezTo>
                  <a:pt x="115" y="61"/>
                  <a:pt x="115" y="61"/>
                  <a:pt x="115" y="61"/>
                </a:cubicBezTo>
                <a:cubicBezTo>
                  <a:pt x="114" y="61"/>
                  <a:pt x="114" y="61"/>
                  <a:pt x="114" y="60"/>
                </a:cubicBezTo>
                <a:cubicBezTo>
                  <a:pt x="114" y="44"/>
                  <a:pt x="114" y="44"/>
                  <a:pt x="114" y="44"/>
                </a:cubicBezTo>
                <a:cubicBezTo>
                  <a:pt x="114" y="43"/>
                  <a:pt x="114" y="42"/>
                  <a:pt x="115" y="42"/>
                </a:cubicBezTo>
                <a:cubicBezTo>
                  <a:pt x="136" y="42"/>
                  <a:pt x="136" y="42"/>
                  <a:pt x="136" y="42"/>
                </a:cubicBezTo>
                <a:cubicBezTo>
                  <a:pt x="136" y="18"/>
                  <a:pt x="136" y="18"/>
                  <a:pt x="136" y="18"/>
                </a:cubicBezTo>
                <a:cubicBezTo>
                  <a:pt x="136" y="17"/>
                  <a:pt x="136" y="17"/>
                  <a:pt x="137" y="17"/>
                </a:cubicBezTo>
                <a:cubicBezTo>
                  <a:pt x="151" y="17"/>
                  <a:pt x="151" y="17"/>
                  <a:pt x="151" y="17"/>
                </a:cubicBezTo>
                <a:cubicBezTo>
                  <a:pt x="152" y="17"/>
                  <a:pt x="152" y="17"/>
                  <a:pt x="152" y="18"/>
                </a:cubicBezTo>
                <a:cubicBezTo>
                  <a:pt x="152" y="42"/>
                  <a:pt x="152" y="42"/>
                  <a:pt x="152" y="42"/>
                </a:cubicBezTo>
                <a:cubicBezTo>
                  <a:pt x="174" y="42"/>
                  <a:pt x="174" y="42"/>
                  <a:pt x="174" y="42"/>
                </a:cubicBezTo>
                <a:cubicBezTo>
                  <a:pt x="174" y="42"/>
                  <a:pt x="175" y="43"/>
                  <a:pt x="175" y="44"/>
                </a:cubicBezTo>
                <a:lnTo>
                  <a:pt x="175"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28" name="Freeform 603"/>
          <p:cNvSpPr/>
          <p:nvPr/>
        </p:nvSpPr>
        <p:spPr bwMode="auto">
          <a:xfrm>
            <a:off x="7228977" y="5955841"/>
            <a:ext cx="265607" cy="388793"/>
          </a:xfrm>
          <a:custGeom>
            <a:avLst/>
            <a:gdLst>
              <a:gd name="T0" fmla="*/ 13 w 169"/>
              <a:gd name="T1" fmla="*/ 192 h 240"/>
              <a:gd name="T2" fmla="*/ 54 w 169"/>
              <a:gd name="T3" fmla="*/ 240 h 240"/>
              <a:gd name="T4" fmla="*/ 156 w 169"/>
              <a:gd name="T5" fmla="*/ 103 h 240"/>
              <a:gd name="T6" fmla="*/ 125 w 169"/>
              <a:gd name="T7" fmla="*/ 19 h 240"/>
              <a:gd name="T8" fmla="*/ 57 w 169"/>
              <a:gd name="T9" fmla="*/ 27 h 240"/>
              <a:gd name="T10" fmla="*/ 53 w 169"/>
              <a:gd name="T11" fmla="*/ 124 h 240"/>
              <a:gd name="T12" fmla="*/ 89 w 169"/>
              <a:gd name="T13" fmla="*/ 82 h 240"/>
              <a:gd name="T14" fmla="*/ 79 w 169"/>
              <a:gd name="T15" fmla="*/ 45 h 240"/>
              <a:gd name="T16" fmla="*/ 113 w 169"/>
              <a:gd name="T17" fmla="*/ 43 h 240"/>
              <a:gd name="T18" fmla="*/ 102 w 169"/>
              <a:gd name="T19" fmla="*/ 83 h 240"/>
              <a:gd name="T20" fmla="*/ 13 w 169"/>
              <a:gd name="T21" fmla="*/ 19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240">
                <a:moveTo>
                  <a:pt x="13" y="192"/>
                </a:moveTo>
                <a:cubicBezTo>
                  <a:pt x="54" y="240"/>
                  <a:pt x="54" y="240"/>
                  <a:pt x="54" y="240"/>
                </a:cubicBezTo>
                <a:cubicBezTo>
                  <a:pt x="156" y="103"/>
                  <a:pt x="156" y="103"/>
                  <a:pt x="156" y="103"/>
                </a:cubicBezTo>
                <a:cubicBezTo>
                  <a:pt x="156" y="103"/>
                  <a:pt x="169" y="31"/>
                  <a:pt x="125" y="19"/>
                </a:cubicBezTo>
                <a:cubicBezTo>
                  <a:pt x="125" y="19"/>
                  <a:pt x="89" y="0"/>
                  <a:pt x="57" y="27"/>
                </a:cubicBezTo>
                <a:cubicBezTo>
                  <a:pt x="57" y="27"/>
                  <a:pt x="0" y="75"/>
                  <a:pt x="53" y="124"/>
                </a:cubicBezTo>
                <a:cubicBezTo>
                  <a:pt x="89" y="82"/>
                  <a:pt x="89" y="82"/>
                  <a:pt x="89" y="82"/>
                </a:cubicBezTo>
                <a:cubicBezTo>
                  <a:pt x="89" y="82"/>
                  <a:pt x="63" y="55"/>
                  <a:pt x="79" y="45"/>
                </a:cubicBezTo>
                <a:cubicBezTo>
                  <a:pt x="113" y="43"/>
                  <a:pt x="113" y="43"/>
                  <a:pt x="113" y="43"/>
                </a:cubicBezTo>
                <a:cubicBezTo>
                  <a:pt x="113" y="43"/>
                  <a:pt x="138" y="66"/>
                  <a:pt x="102" y="83"/>
                </a:cubicBezTo>
                <a:lnTo>
                  <a:pt x="13" y="192"/>
                </a:lnTo>
                <a:close/>
              </a:path>
            </a:pathLst>
          </a:custGeom>
          <a:solidFill>
            <a:srgbClr val="FF0000"/>
          </a:solidFill>
          <a:ln w="6350" cap="flat">
            <a:solidFill>
              <a:srgbClr val="6B0000"/>
            </a:solidFill>
            <a:prstDash val="solid"/>
            <a:miter lim="800000"/>
          </a:ln>
        </p:spPr>
        <p:txBody>
          <a:bodyPr vert="horz" wrap="square" lIns="68580" tIns="34290" rIns="68580" bIns="34290" numCol="1" anchor="t" anchorCtr="0" compatLnSpc="1"/>
          <a:lstStyle/>
          <a:p>
            <a:endParaRPr lang="zh-CN" altLang="en-US" sz="1350"/>
          </a:p>
        </p:txBody>
      </p:sp>
      <p:sp>
        <p:nvSpPr>
          <p:cNvPr id="629" name="Freeform 604"/>
          <p:cNvSpPr/>
          <p:nvPr/>
        </p:nvSpPr>
        <p:spPr bwMode="auto">
          <a:xfrm>
            <a:off x="7391068" y="6195417"/>
            <a:ext cx="121970" cy="152533"/>
          </a:xfrm>
          <a:custGeom>
            <a:avLst/>
            <a:gdLst>
              <a:gd name="T0" fmla="*/ 68 w 152"/>
              <a:gd name="T1" fmla="*/ 0 h 184"/>
              <a:gd name="T2" fmla="*/ 0 w 152"/>
              <a:gd name="T3" fmla="*/ 88 h 184"/>
              <a:gd name="T4" fmla="*/ 74 w 152"/>
              <a:gd name="T5" fmla="*/ 184 h 184"/>
              <a:gd name="T6" fmla="*/ 152 w 152"/>
              <a:gd name="T7" fmla="*/ 98 h 184"/>
              <a:gd name="T8" fmla="*/ 68 w 152"/>
              <a:gd name="T9" fmla="*/ 0 h 184"/>
            </a:gdLst>
            <a:ahLst/>
            <a:cxnLst>
              <a:cxn ang="0">
                <a:pos x="T0" y="T1"/>
              </a:cxn>
              <a:cxn ang="0">
                <a:pos x="T2" y="T3"/>
              </a:cxn>
              <a:cxn ang="0">
                <a:pos x="T4" y="T5"/>
              </a:cxn>
              <a:cxn ang="0">
                <a:pos x="T6" y="T7"/>
              </a:cxn>
              <a:cxn ang="0">
                <a:pos x="T8" y="T9"/>
              </a:cxn>
            </a:cxnLst>
            <a:rect l="0" t="0" r="r" b="b"/>
            <a:pathLst>
              <a:path w="152" h="184">
                <a:moveTo>
                  <a:pt x="68" y="0"/>
                </a:moveTo>
                <a:lnTo>
                  <a:pt x="0" y="88"/>
                </a:lnTo>
                <a:lnTo>
                  <a:pt x="74" y="184"/>
                </a:lnTo>
                <a:lnTo>
                  <a:pt x="152" y="98"/>
                </a:lnTo>
                <a:lnTo>
                  <a:pt x="68" y="0"/>
                </a:lnTo>
                <a:close/>
              </a:path>
            </a:pathLst>
          </a:custGeom>
          <a:solidFill>
            <a:srgbClr val="FF0000"/>
          </a:solidFill>
          <a:ln w="6350" cap="flat">
            <a:solidFill>
              <a:srgbClr val="6B0000"/>
            </a:solidFill>
            <a:prstDash val="solid"/>
            <a:miter lim="800000"/>
          </a:ln>
        </p:spPr>
        <p:txBody>
          <a:bodyPr vert="horz" wrap="square" lIns="68580" tIns="34290" rIns="68580" bIns="34290" numCol="1" anchor="t" anchorCtr="0" compatLnSpc="1"/>
          <a:lstStyle/>
          <a:p>
            <a:endParaRPr lang="zh-CN" altLang="en-US" sz="1350"/>
          </a:p>
        </p:txBody>
      </p:sp>
      <p:sp>
        <p:nvSpPr>
          <p:cNvPr id="630" name="Freeform 605"/>
          <p:cNvSpPr>
            <a:spLocks noEditPoints="1"/>
          </p:cNvSpPr>
          <p:nvPr/>
        </p:nvSpPr>
        <p:spPr bwMode="auto">
          <a:xfrm>
            <a:off x="10952923" y="2557978"/>
            <a:ext cx="269618" cy="416979"/>
          </a:xfrm>
          <a:custGeom>
            <a:avLst/>
            <a:gdLst>
              <a:gd name="T0" fmla="*/ 115 w 172"/>
              <a:gd name="T1" fmla="*/ 91 h 257"/>
              <a:gd name="T2" fmla="*/ 115 w 172"/>
              <a:gd name="T3" fmla="*/ 20 h 257"/>
              <a:gd name="T4" fmla="*/ 97 w 172"/>
              <a:gd name="T5" fmla="*/ 0 h 257"/>
              <a:gd name="T6" fmla="*/ 74 w 172"/>
              <a:gd name="T7" fmla="*/ 0 h 257"/>
              <a:gd name="T8" fmla="*/ 57 w 172"/>
              <a:gd name="T9" fmla="*/ 20 h 257"/>
              <a:gd name="T10" fmla="*/ 57 w 172"/>
              <a:gd name="T11" fmla="*/ 91 h 257"/>
              <a:gd name="T12" fmla="*/ 17 w 172"/>
              <a:gd name="T13" fmla="*/ 120 h 257"/>
              <a:gd name="T14" fmla="*/ 0 w 172"/>
              <a:gd name="T15" fmla="*/ 172 h 257"/>
              <a:gd name="T16" fmla="*/ 86 w 172"/>
              <a:gd name="T17" fmla="*/ 257 h 257"/>
              <a:gd name="T18" fmla="*/ 172 w 172"/>
              <a:gd name="T19" fmla="*/ 172 h 257"/>
              <a:gd name="T20" fmla="*/ 154 w 172"/>
              <a:gd name="T21" fmla="*/ 120 h 257"/>
              <a:gd name="T22" fmla="*/ 115 w 172"/>
              <a:gd name="T23" fmla="*/ 91 h 257"/>
              <a:gd name="T24" fmla="*/ 86 w 172"/>
              <a:gd name="T25" fmla="*/ 247 h 257"/>
              <a:gd name="T26" fmla="*/ 10 w 172"/>
              <a:gd name="T27" fmla="*/ 172 h 257"/>
              <a:gd name="T28" fmla="*/ 64 w 172"/>
              <a:gd name="T29" fmla="*/ 99 h 257"/>
              <a:gd name="T30" fmla="*/ 67 w 172"/>
              <a:gd name="T31" fmla="*/ 98 h 257"/>
              <a:gd name="T32" fmla="*/ 67 w 172"/>
              <a:gd name="T33" fmla="*/ 20 h 257"/>
              <a:gd name="T34" fmla="*/ 74 w 172"/>
              <a:gd name="T35" fmla="*/ 11 h 257"/>
              <a:gd name="T36" fmla="*/ 97 w 172"/>
              <a:gd name="T37" fmla="*/ 11 h 257"/>
              <a:gd name="T38" fmla="*/ 105 w 172"/>
              <a:gd name="T39" fmla="*/ 20 h 257"/>
              <a:gd name="T40" fmla="*/ 105 w 172"/>
              <a:gd name="T41" fmla="*/ 98 h 257"/>
              <a:gd name="T42" fmla="*/ 108 w 172"/>
              <a:gd name="T43" fmla="*/ 99 h 257"/>
              <a:gd name="T44" fmla="*/ 161 w 172"/>
              <a:gd name="T45" fmla="*/ 172 h 257"/>
              <a:gd name="T46" fmla="*/ 86 w 172"/>
              <a:gd name="T47" fmla="*/ 2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57">
                <a:moveTo>
                  <a:pt x="115" y="91"/>
                </a:moveTo>
                <a:cubicBezTo>
                  <a:pt x="115" y="20"/>
                  <a:pt x="115" y="20"/>
                  <a:pt x="115" y="20"/>
                </a:cubicBezTo>
                <a:cubicBezTo>
                  <a:pt x="115" y="9"/>
                  <a:pt x="107" y="0"/>
                  <a:pt x="97" y="0"/>
                </a:cubicBezTo>
                <a:cubicBezTo>
                  <a:pt x="74" y="0"/>
                  <a:pt x="74" y="0"/>
                  <a:pt x="74" y="0"/>
                </a:cubicBezTo>
                <a:cubicBezTo>
                  <a:pt x="65" y="0"/>
                  <a:pt x="57" y="9"/>
                  <a:pt x="57" y="20"/>
                </a:cubicBezTo>
                <a:cubicBezTo>
                  <a:pt x="57" y="91"/>
                  <a:pt x="57" y="91"/>
                  <a:pt x="57" y="91"/>
                </a:cubicBezTo>
                <a:cubicBezTo>
                  <a:pt x="41" y="96"/>
                  <a:pt x="27" y="107"/>
                  <a:pt x="17" y="120"/>
                </a:cubicBezTo>
                <a:cubicBezTo>
                  <a:pt x="6" y="135"/>
                  <a:pt x="0" y="153"/>
                  <a:pt x="0" y="172"/>
                </a:cubicBezTo>
                <a:cubicBezTo>
                  <a:pt x="0" y="219"/>
                  <a:pt x="39" y="257"/>
                  <a:pt x="86" y="257"/>
                </a:cubicBezTo>
                <a:cubicBezTo>
                  <a:pt x="133" y="257"/>
                  <a:pt x="172" y="219"/>
                  <a:pt x="172" y="172"/>
                </a:cubicBezTo>
                <a:cubicBezTo>
                  <a:pt x="172" y="153"/>
                  <a:pt x="166" y="135"/>
                  <a:pt x="154" y="120"/>
                </a:cubicBezTo>
                <a:cubicBezTo>
                  <a:pt x="144" y="107"/>
                  <a:pt x="130" y="96"/>
                  <a:pt x="115" y="91"/>
                </a:cubicBezTo>
                <a:close/>
                <a:moveTo>
                  <a:pt x="86" y="247"/>
                </a:moveTo>
                <a:cubicBezTo>
                  <a:pt x="44" y="247"/>
                  <a:pt x="10" y="213"/>
                  <a:pt x="10" y="172"/>
                </a:cubicBezTo>
                <a:cubicBezTo>
                  <a:pt x="10" y="138"/>
                  <a:pt x="32" y="109"/>
                  <a:pt x="64" y="99"/>
                </a:cubicBezTo>
                <a:cubicBezTo>
                  <a:pt x="67" y="98"/>
                  <a:pt x="67" y="98"/>
                  <a:pt x="67" y="98"/>
                </a:cubicBezTo>
                <a:cubicBezTo>
                  <a:pt x="67" y="20"/>
                  <a:pt x="67" y="20"/>
                  <a:pt x="67" y="20"/>
                </a:cubicBezTo>
                <a:cubicBezTo>
                  <a:pt x="67" y="15"/>
                  <a:pt x="70" y="11"/>
                  <a:pt x="74" y="11"/>
                </a:cubicBezTo>
                <a:cubicBezTo>
                  <a:pt x="97" y="11"/>
                  <a:pt x="97" y="11"/>
                  <a:pt x="97" y="11"/>
                </a:cubicBezTo>
                <a:cubicBezTo>
                  <a:pt x="101" y="11"/>
                  <a:pt x="105" y="15"/>
                  <a:pt x="105" y="20"/>
                </a:cubicBezTo>
                <a:cubicBezTo>
                  <a:pt x="105" y="98"/>
                  <a:pt x="105" y="98"/>
                  <a:pt x="105" y="98"/>
                </a:cubicBezTo>
                <a:cubicBezTo>
                  <a:pt x="108" y="99"/>
                  <a:pt x="108" y="99"/>
                  <a:pt x="108" y="99"/>
                </a:cubicBezTo>
                <a:cubicBezTo>
                  <a:pt x="140" y="109"/>
                  <a:pt x="161" y="138"/>
                  <a:pt x="161" y="172"/>
                </a:cubicBezTo>
                <a:cubicBezTo>
                  <a:pt x="161" y="213"/>
                  <a:pt x="128" y="247"/>
                  <a:pt x="86"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1" name="Freeform 606"/>
          <p:cNvSpPr/>
          <p:nvPr/>
        </p:nvSpPr>
        <p:spPr bwMode="auto">
          <a:xfrm>
            <a:off x="11034772" y="2540570"/>
            <a:ext cx="106724" cy="32330"/>
          </a:xfrm>
          <a:custGeom>
            <a:avLst/>
            <a:gdLst>
              <a:gd name="T0" fmla="*/ 61 w 68"/>
              <a:gd name="T1" fmla="*/ 0 h 20"/>
              <a:gd name="T2" fmla="*/ 7 w 68"/>
              <a:gd name="T3" fmla="*/ 0 h 20"/>
              <a:gd name="T4" fmla="*/ 0 w 68"/>
              <a:gd name="T5" fmla="*/ 10 h 20"/>
              <a:gd name="T6" fmla="*/ 7 w 68"/>
              <a:gd name="T7" fmla="*/ 20 h 20"/>
              <a:gd name="T8" fmla="*/ 61 w 68"/>
              <a:gd name="T9" fmla="*/ 20 h 20"/>
              <a:gd name="T10" fmla="*/ 68 w 68"/>
              <a:gd name="T11" fmla="*/ 10 h 20"/>
              <a:gd name="T12" fmla="*/ 61 w 6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61" y="0"/>
                </a:moveTo>
                <a:cubicBezTo>
                  <a:pt x="7" y="0"/>
                  <a:pt x="7" y="0"/>
                  <a:pt x="7" y="0"/>
                </a:cubicBezTo>
                <a:cubicBezTo>
                  <a:pt x="3" y="0"/>
                  <a:pt x="0" y="4"/>
                  <a:pt x="0" y="10"/>
                </a:cubicBezTo>
                <a:cubicBezTo>
                  <a:pt x="0" y="15"/>
                  <a:pt x="3" y="20"/>
                  <a:pt x="7" y="20"/>
                </a:cubicBezTo>
                <a:cubicBezTo>
                  <a:pt x="61" y="20"/>
                  <a:pt x="61" y="20"/>
                  <a:pt x="61" y="20"/>
                </a:cubicBezTo>
                <a:cubicBezTo>
                  <a:pt x="65" y="20"/>
                  <a:pt x="68" y="15"/>
                  <a:pt x="68" y="10"/>
                </a:cubicBezTo>
                <a:cubicBezTo>
                  <a:pt x="68" y="4"/>
                  <a:pt x="65" y="0"/>
                  <a:pt x="6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2" name="Freeform 607"/>
          <p:cNvSpPr/>
          <p:nvPr/>
        </p:nvSpPr>
        <p:spPr bwMode="auto">
          <a:xfrm>
            <a:off x="10979406" y="2825738"/>
            <a:ext cx="215053" cy="121861"/>
          </a:xfrm>
          <a:custGeom>
            <a:avLst/>
            <a:gdLst>
              <a:gd name="T0" fmla="*/ 1 w 137"/>
              <a:gd name="T1" fmla="*/ 0 h 75"/>
              <a:gd name="T2" fmla="*/ 0 w 137"/>
              <a:gd name="T3" fmla="*/ 7 h 75"/>
              <a:gd name="T4" fmla="*/ 69 w 137"/>
              <a:gd name="T5" fmla="*/ 75 h 75"/>
              <a:gd name="T6" fmla="*/ 137 w 137"/>
              <a:gd name="T7" fmla="*/ 7 h 75"/>
              <a:gd name="T8" fmla="*/ 137 w 137"/>
              <a:gd name="T9" fmla="*/ 0 h 75"/>
              <a:gd name="T10" fmla="*/ 1 w 137"/>
              <a:gd name="T11" fmla="*/ 0 h 75"/>
            </a:gdLst>
            <a:ahLst/>
            <a:cxnLst>
              <a:cxn ang="0">
                <a:pos x="T0" y="T1"/>
              </a:cxn>
              <a:cxn ang="0">
                <a:pos x="T2" y="T3"/>
              </a:cxn>
              <a:cxn ang="0">
                <a:pos x="T4" y="T5"/>
              </a:cxn>
              <a:cxn ang="0">
                <a:pos x="T6" y="T7"/>
              </a:cxn>
              <a:cxn ang="0">
                <a:pos x="T8" y="T9"/>
              </a:cxn>
              <a:cxn ang="0">
                <a:pos x="T10" y="T11"/>
              </a:cxn>
            </a:cxnLst>
            <a:rect l="0" t="0" r="r" b="b"/>
            <a:pathLst>
              <a:path w="137" h="75">
                <a:moveTo>
                  <a:pt x="1" y="0"/>
                </a:moveTo>
                <a:cubicBezTo>
                  <a:pt x="0" y="2"/>
                  <a:pt x="0" y="4"/>
                  <a:pt x="0" y="7"/>
                </a:cubicBezTo>
                <a:cubicBezTo>
                  <a:pt x="0" y="44"/>
                  <a:pt x="31" y="75"/>
                  <a:pt x="69" y="75"/>
                </a:cubicBezTo>
                <a:cubicBezTo>
                  <a:pt x="107" y="75"/>
                  <a:pt x="137" y="44"/>
                  <a:pt x="137" y="7"/>
                </a:cubicBezTo>
                <a:cubicBezTo>
                  <a:pt x="137" y="4"/>
                  <a:pt x="137" y="2"/>
                  <a:pt x="137" y="0"/>
                </a:cubicBezTo>
                <a:lnTo>
                  <a:pt x="1" y="0"/>
                </a:lnTo>
                <a:close/>
              </a:path>
            </a:pathLst>
          </a:custGeom>
          <a:solidFill>
            <a:srgbClr val="00C2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5" name="Freeform 2233"/>
          <p:cNvSpPr/>
          <p:nvPr/>
        </p:nvSpPr>
        <p:spPr bwMode="auto">
          <a:xfrm>
            <a:off x="3666341" y="2669816"/>
            <a:ext cx="201889" cy="201787"/>
          </a:xfrm>
          <a:custGeom>
            <a:avLst/>
            <a:gdLst>
              <a:gd name="T0" fmla="*/ 168 w 168"/>
              <a:gd name="T1" fmla="*/ 84 h 168"/>
              <a:gd name="T2" fmla="*/ 84 w 168"/>
              <a:gd name="T3" fmla="*/ 168 h 168"/>
              <a:gd name="T4" fmla="*/ 0 w 168"/>
              <a:gd name="T5" fmla="*/ 84 h 168"/>
              <a:gd name="T6" fmla="*/ 84 w 168"/>
              <a:gd name="T7" fmla="*/ 0 h 168"/>
              <a:gd name="T8" fmla="*/ 168 w 168"/>
              <a:gd name="T9" fmla="*/ 84 h 168"/>
            </a:gdLst>
            <a:ahLst/>
            <a:cxnLst>
              <a:cxn ang="0">
                <a:pos x="T0" y="T1"/>
              </a:cxn>
              <a:cxn ang="0">
                <a:pos x="T2" y="T3"/>
              </a:cxn>
              <a:cxn ang="0">
                <a:pos x="T4" y="T5"/>
              </a:cxn>
              <a:cxn ang="0">
                <a:pos x="T6" y="T7"/>
              </a:cxn>
              <a:cxn ang="0">
                <a:pos x="T8" y="T9"/>
              </a:cxn>
            </a:cxnLst>
            <a:rect l="0" t="0" r="r" b="b"/>
            <a:pathLst>
              <a:path w="168" h="168">
                <a:moveTo>
                  <a:pt x="168" y="84"/>
                </a:moveTo>
                <a:cubicBezTo>
                  <a:pt x="168" y="130"/>
                  <a:pt x="130" y="168"/>
                  <a:pt x="84" y="168"/>
                </a:cubicBezTo>
                <a:cubicBezTo>
                  <a:pt x="38" y="168"/>
                  <a:pt x="0" y="130"/>
                  <a:pt x="0" y="84"/>
                </a:cubicBezTo>
                <a:cubicBezTo>
                  <a:pt x="0" y="37"/>
                  <a:pt x="38" y="0"/>
                  <a:pt x="84" y="0"/>
                </a:cubicBezTo>
                <a:cubicBezTo>
                  <a:pt x="134" y="0"/>
                  <a:pt x="168" y="41"/>
                  <a:pt x="168" y="84"/>
                </a:cubicBezTo>
                <a:close/>
              </a:path>
            </a:pathLst>
          </a:custGeom>
          <a:solidFill>
            <a:srgbClr val="4F3D3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6" name="Rectangle 2234"/>
          <p:cNvSpPr>
            <a:spLocks noChangeArrowheads="1"/>
          </p:cNvSpPr>
          <p:nvPr/>
        </p:nvSpPr>
        <p:spPr bwMode="auto">
          <a:xfrm>
            <a:off x="2808135" y="2680685"/>
            <a:ext cx="2719" cy="680"/>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637" name="Oval 2235"/>
          <p:cNvSpPr>
            <a:spLocks noChangeArrowheads="1"/>
          </p:cNvSpPr>
          <p:nvPr/>
        </p:nvSpPr>
        <p:spPr bwMode="auto">
          <a:xfrm>
            <a:off x="1718129" y="2455119"/>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8" name="Freeform 2236"/>
          <p:cNvSpPr/>
          <p:nvPr/>
        </p:nvSpPr>
        <p:spPr bwMode="auto">
          <a:xfrm>
            <a:off x="1794263" y="2632448"/>
            <a:ext cx="451360" cy="348541"/>
          </a:xfrm>
          <a:custGeom>
            <a:avLst/>
            <a:gdLst>
              <a:gd name="T0" fmla="*/ 370 w 376"/>
              <a:gd name="T1" fmla="*/ 125 h 290"/>
              <a:gd name="T2" fmla="*/ 364 w 376"/>
              <a:gd name="T3" fmla="*/ 119 h 290"/>
              <a:gd name="T4" fmla="*/ 360 w 376"/>
              <a:gd name="T5" fmla="*/ 115 h 290"/>
              <a:gd name="T6" fmla="*/ 354 w 376"/>
              <a:gd name="T7" fmla="*/ 109 h 290"/>
              <a:gd name="T8" fmla="*/ 350 w 376"/>
              <a:gd name="T9" fmla="*/ 105 h 290"/>
              <a:gd name="T10" fmla="*/ 344 w 376"/>
              <a:gd name="T11" fmla="*/ 99 h 290"/>
              <a:gd name="T12" fmla="*/ 340 w 376"/>
              <a:gd name="T13" fmla="*/ 95 h 290"/>
              <a:gd name="T14" fmla="*/ 334 w 376"/>
              <a:gd name="T15" fmla="*/ 89 h 290"/>
              <a:gd name="T16" fmla="*/ 330 w 376"/>
              <a:gd name="T17" fmla="*/ 85 h 290"/>
              <a:gd name="T18" fmla="*/ 324 w 376"/>
              <a:gd name="T19" fmla="*/ 79 h 290"/>
              <a:gd name="T20" fmla="*/ 320 w 376"/>
              <a:gd name="T21" fmla="*/ 75 h 290"/>
              <a:gd name="T22" fmla="*/ 4 w 376"/>
              <a:gd name="T23" fmla="*/ 79 h 290"/>
              <a:gd name="T24" fmla="*/ 8 w 376"/>
              <a:gd name="T25" fmla="*/ 83 h 290"/>
              <a:gd name="T26" fmla="*/ 14 w 376"/>
              <a:gd name="T27" fmla="*/ 89 h 290"/>
              <a:gd name="T28" fmla="*/ 18 w 376"/>
              <a:gd name="T29" fmla="*/ 93 h 290"/>
              <a:gd name="T30" fmla="*/ 24 w 376"/>
              <a:gd name="T31" fmla="*/ 99 h 290"/>
              <a:gd name="T32" fmla="*/ 28 w 376"/>
              <a:gd name="T33" fmla="*/ 103 h 290"/>
              <a:gd name="T34" fmla="*/ 34 w 376"/>
              <a:gd name="T35" fmla="*/ 109 h 290"/>
              <a:gd name="T36" fmla="*/ 38 w 376"/>
              <a:gd name="T37" fmla="*/ 113 h 290"/>
              <a:gd name="T38" fmla="*/ 44 w 376"/>
              <a:gd name="T39" fmla="*/ 119 h 290"/>
              <a:gd name="T40" fmla="*/ 48 w 376"/>
              <a:gd name="T41" fmla="*/ 123 h 290"/>
              <a:gd name="T42" fmla="*/ 54 w 376"/>
              <a:gd name="T43" fmla="*/ 129 h 290"/>
              <a:gd name="T44" fmla="*/ 58 w 376"/>
              <a:gd name="T45" fmla="*/ 133 h 290"/>
              <a:gd name="T46" fmla="*/ 64 w 376"/>
              <a:gd name="T47" fmla="*/ 139 h 290"/>
              <a:gd name="T48" fmla="*/ 68 w 376"/>
              <a:gd name="T49" fmla="*/ 143 h 290"/>
              <a:gd name="T50" fmla="*/ 74 w 376"/>
              <a:gd name="T51" fmla="*/ 149 h 290"/>
              <a:gd name="T52" fmla="*/ 78 w 376"/>
              <a:gd name="T53" fmla="*/ 153 h 290"/>
              <a:gd name="T54" fmla="*/ 84 w 376"/>
              <a:gd name="T55" fmla="*/ 159 h 290"/>
              <a:gd name="T56" fmla="*/ 88 w 376"/>
              <a:gd name="T57" fmla="*/ 163 h 290"/>
              <a:gd name="T58" fmla="*/ 94 w 376"/>
              <a:gd name="T59" fmla="*/ 169 h 290"/>
              <a:gd name="T60" fmla="*/ 98 w 376"/>
              <a:gd name="T61" fmla="*/ 173 h 290"/>
              <a:gd name="T62" fmla="*/ 104 w 376"/>
              <a:gd name="T63" fmla="*/ 179 h 290"/>
              <a:gd name="T64" fmla="*/ 108 w 376"/>
              <a:gd name="T65" fmla="*/ 183 h 290"/>
              <a:gd name="T66" fmla="*/ 114 w 376"/>
              <a:gd name="T67" fmla="*/ 189 h 290"/>
              <a:gd name="T68" fmla="*/ 118 w 376"/>
              <a:gd name="T69" fmla="*/ 193 h 290"/>
              <a:gd name="T70" fmla="*/ 124 w 376"/>
              <a:gd name="T71" fmla="*/ 199 h 290"/>
              <a:gd name="T72" fmla="*/ 128 w 376"/>
              <a:gd name="T73" fmla="*/ 203 h 290"/>
              <a:gd name="T74" fmla="*/ 134 w 376"/>
              <a:gd name="T75" fmla="*/ 209 h 290"/>
              <a:gd name="T76" fmla="*/ 138 w 376"/>
              <a:gd name="T77" fmla="*/ 213 h 290"/>
              <a:gd name="T78" fmla="*/ 144 w 376"/>
              <a:gd name="T79" fmla="*/ 219 h 290"/>
              <a:gd name="T80" fmla="*/ 148 w 376"/>
              <a:gd name="T81" fmla="*/ 223 h 290"/>
              <a:gd name="T82" fmla="*/ 154 w 376"/>
              <a:gd name="T83" fmla="*/ 229 h 290"/>
              <a:gd name="T84" fmla="*/ 158 w 376"/>
              <a:gd name="T85" fmla="*/ 233 h 290"/>
              <a:gd name="T86" fmla="*/ 164 w 376"/>
              <a:gd name="T87" fmla="*/ 239 h 290"/>
              <a:gd name="T88" fmla="*/ 168 w 376"/>
              <a:gd name="T89" fmla="*/ 243 h 290"/>
              <a:gd name="T90" fmla="*/ 174 w 376"/>
              <a:gd name="T91" fmla="*/ 249 h 290"/>
              <a:gd name="T92" fmla="*/ 178 w 376"/>
              <a:gd name="T93" fmla="*/ 253 h 290"/>
              <a:gd name="T94" fmla="*/ 184 w 376"/>
              <a:gd name="T95" fmla="*/ 259 h 290"/>
              <a:gd name="T96" fmla="*/ 188 w 376"/>
              <a:gd name="T97" fmla="*/ 263 h 290"/>
              <a:gd name="T98" fmla="*/ 194 w 376"/>
              <a:gd name="T99" fmla="*/ 269 h 290"/>
              <a:gd name="T100" fmla="*/ 198 w 376"/>
              <a:gd name="T101" fmla="*/ 273 h 290"/>
              <a:gd name="T102" fmla="*/ 374 w 376"/>
              <a:gd name="T103" fmla="*/ 12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 h="290">
                <a:moveTo>
                  <a:pt x="374" y="129"/>
                </a:moveTo>
                <a:cubicBezTo>
                  <a:pt x="373" y="128"/>
                  <a:pt x="373" y="128"/>
                  <a:pt x="372" y="127"/>
                </a:cubicBezTo>
                <a:cubicBezTo>
                  <a:pt x="372" y="127"/>
                  <a:pt x="372" y="127"/>
                  <a:pt x="372" y="127"/>
                </a:cubicBezTo>
                <a:cubicBezTo>
                  <a:pt x="371" y="126"/>
                  <a:pt x="371" y="126"/>
                  <a:pt x="370" y="125"/>
                </a:cubicBezTo>
                <a:cubicBezTo>
                  <a:pt x="370" y="125"/>
                  <a:pt x="370" y="125"/>
                  <a:pt x="370" y="125"/>
                </a:cubicBezTo>
                <a:cubicBezTo>
                  <a:pt x="369" y="124"/>
                  <a:pt x="369" y="124"/>
                  <a:pt x="368" y="123"/>
                </a:cubicBezTo>
                <a:cubicBezTo>
                  <a:pt x="368" y="123"/>
                  <a:pt x="368" y="123"/>
                  <a:pt x="368" y="123"/>
                </a:cubicBezTo>
                <a:cubicBezTo>
                  <a:pt x="367" y="122"/>
                  <a:pt x="367" y="122"/>
                  <a:pt x="366" y="121"/>
                </a:cubicBezTo>
                <a:cubicBezTo>
                  <a:pt x="366" y="121"/>
                  <a:pt x="366" y="121"/>
                  <a:pt x="366" y="121"/>
                </a:cubicBezTo>
                <a:cubicBezTo>
                  <a:pt x="365" y="120"/>
                  <a:pt x="365" y="120"/>
                  <a:pt x="364" y="119"/>
                </a:cubicBezTo>
                <a:cubicBezTo>
                  <a:pt x="364" y="119"/>
                  <a:pt x="364" y="119"/>
                  <a:pt x="364" y="119"/>
                </a:cubicBezTo>
                <a:cubicBezTo>
                  <a:pt x="363" y="118"/>
                  <a:pt x="363" y="118"/>
                  <a:pt x="362" y="117"/>
                </a:cubicBezTo>
                <a:cubicBezTo>
                  <a:pt x="362" y="117"/>
                  <a:pt x="362" y="117"/>
                  <a:pt x="362" y="117"/>
                </a:cubicBezTo>
                <a:cubicBezTo>
                  <a:pt x="361" y="116"/>
                  <a:pt x="361" y="116"/>
                  <a:pt x="360" y="115"/>
                </a:cubicBezTo>
                <a:cubicBezTo>
                  <a:pt x="360" y="115"/>
                  <a:pt x="360" y="115"/>
                  <a:pt x="360" y="115"/>
                </a:cubicBezTo>
                <a:cubicBezTo>
                  <a:pt x="359" y="114"/>
                  <a:pt x="359" y="114"/>
                  <a:pt x="358" y="113"/>
                </a:cubicBezTo>
                <a:cubicBezTo>
                  <a:pt x="358" y="113"/>
                  <a:pt x="358" y="113"/>
                  <a:pt x="358" y="113"/>
                </a:cubicBezTo>
                <a:cubicBezTo>
                  <a:pt x="357" y="112"/>
                  <a:pt x="357" y="112"/>
                  <a:pt x="356" y="111"/>
                </a:cubicBezTo>
                <a:cubicBezTo>
                  <a:pt x="356" y="111"/>
                  <a:pt x="356" y="111"/>
                  <a:pt x="356" y="111"/>
                </a:cubicBezTo>
                <a:cubicBezTo>
                  <a:pt x="355" y="110"/>
                  <a:pt x="355" y="110"/>
                  <a:pt x="354" y="109"/>
                </a:cubicBezTo>
                <a:cubicBezTo>
                  <a:pt x="354" y="109"/>
                  <a:pt x="354" y="109"/>
                  <a:pt x="354" y="109"/>
                </a:cubicBezTo>
                <a:cubicBezTo>
                  <a:pt x="353" y="108"/>
                  <a:pt x="353" y="108"/>
                  <a:pt x="352" y="107"/>
                </a:cubicBezTo>
                <a:cubicBezTo>
                  <a:pt x="352" y="107"/>
                  <a:pt x="352" y="107"/>
                  <a:pt x="352" y="107"/>
                </a:cubicBezTo>
                <a:cubicBezTo>
                  <a:pt x="351" y="106"/>
                  <a:pt x="351" y="106"/>
                  <a:pt x="350" y="105"/>
                </a:cubicBezTo>
                <a:cubicBezTo>
                  <a:pt x="350" y="105"/>
                  <a:pt x="350" y="105"/>
                  <a:pt x="350" y="105"/>
                </a:cubicBezTo>
                <a:cubicBezTo>
                  <a:pt x="349" y="104"/>
                  <a:pt x="349" y="104"/>
                  <a:pt x="348" y="103"/>
                </a:cubicBezTo>
                <a:cubicBezTo>
                  <a:pt x="348" y="103"/>
                  <a:pt x="348" y="103"/>
                  <a:pt x="348" y="103"/>
                </a:cubicBezTo>
                <a:cubicBezTo>
                  <a:pt x="347" y="102"/>
                  <a:pt x="347" y="102"/>
                  <a:pt x="346" y="101"/>
                </a:cubicBezTo>
                <a:cubicBezTo>
                  <a:pt x="346" y="101"/>
                  <a:pt x="346" y="101"/>
                  <a:pt x="346" y="101"/>
                </a:cubicBezTo>
                <a:cubicBezTo>
                  <a:pt x="345" y="100"/>
                  <a:pt x="345" y="100"/>
                  <a:pt x="344" y="99"/>
                </a:cubicBezTo>
                <a:cubicBezTo>
                  <a:pt x="344" y="99"/>
                  <a:pt x="344" y="99"/>
                  <a:pt x="344" y="99"/>
                </a:cubicBezTo>
                <a:cubicBezTo>
                  <a:pt x="343" y="98"/>
                  <a:pt x="343" y="98"/>
                  <a:pt x="342" y="97"/>
                </a:cubicBezTo>
                <a:cubicBezTo>
                  <a:pt x="342" y="97"/>
                  <a:pt x="342" y="97"/>
                  <a:pt x="342" y="97"/>
                </a:cubicBezTo>
                <a:cubicBezTo>
                  <a:pt x="341" y="96"/>
                  <a:pt x="341" y="96"/>
                  <a:pt x="340" y="95"/>
                </a:cubicBezTo>
                <a:cubicBezTo>
                  <a:pt x="340" y="95"/>
                  <a:pt x="340" y="95"/>
                  <a:pt x="340" y="95"/>
                </a:cubicBezTo>
                <a:cubicBezTo>
                  <a:pt x="339" y="94"/>
                  <a:pt x="339" y="94"/>
                  <a:pt x="338" y="93"/>
                </a:cubicBezTo>
                <a:cubicBezTo>
                  <a:pt x="338" y="93"/>
                  <a:pt x="338" y="93"/>
                  <a:pt x="338" y="93"/>
                </a:cubicBezTo>
                <a:cubicBezTo>
                  <a:pt x="337" y="92"/>
                  <a:pt x="337" y="92"/>
                  <a:pt x="336" y="91"/>
                </a:cubicBezTo>
                <a:cubicBezTo>
                  <a:pt x="336" y="91"/>
                  <a:pt x="336" y="91"/>
                  <a:pt x="336" y="91"/>
                </a:cubicBezTo>
                <a:cubicBezTo>
                  <a:pt x="335" y="90"/>
                  <a:pt x="335" y="90"/>
                  <a:pt x="334" y="89"/>
                </a:cubicBezTo>
                <a:cubicBezTo>
                  <a:pt x="334" y="89"/>
                  <a:pt x="334" y="89"/>
                  <a:pt x="334" y="89"/>
                </a:cubicBezTo>
                <a:cubicBezTo>
                  <a:pt x="333" y="88"/>
                  <a:pt x="333" y="88"/>
                  <a:pt x="332" y="87"/>
                </a:cubicBezTo>
                <a:cubicBezTo>
                  <a:pt x="332" y="87"/>
                  <a:pt x="332" y="87"/>
                  <a:pt x="332" y="87"/>
                </a:cubicBezTo>
                <a:cubicBezTo>
                  <a:pt x="331" y="86"/>
                  <a:pt x="331" y="86"/>
                  <a:pt x="330" y="85"/>
                </a:cubicBezTo>
                <a:cubicBezTo>
                  <a:pt x="330" y="85"/>
                  <a:pt x="330" y="85"/>
                  <a:pt x="330" y="85"/>
                </a:cubicBezTo>
                <a:cubicBezTo>
                  <a:pt x="329" y="84"/>
                  <a:pt x="329" y="84"/>
                  <a:pt x="328" y="83"/>
                </a:cubicBezTo>
                <a:cubicBezTo>
                  <a:pt x="328" y="83"/>
                  <a:pt x="328" y="83"/>
                  <a:pt x="328" y="83"/>
                </a:cubicBezTo>
                <a:cubicBezTo>
                  <a:pt x="327" y="82"/>
                  <a:pt x="327" y="82"/>
                  <a:pt x="326" y="81"/>
                </a:cubicBezTo>
                <a:cubicBezTo>
                  <a:pt x="326" y="81"/>
                  <a:pt x="326" y="81"/>
                  <a:pt x="326" y="81"/>
                </a:cubicBezTo>
                <a:cubicBezTo>
                  <a:pt x="325" y="80"/>
                  <a:pt x="325" y="80"/>
                  <a:pt x="324" y="79"/>
                </a:cubicBezTo>
                <a:cubicBezTo>
                  <a:pt x="324" y="79"/>
                  <a:pt x="324" y="79"/>
                  <a:pt x="324" y="79"/>
                </a:cubicBezTo>
                <a:cubicBezTo>
                  <a:pt x="323" y="78"/>
                  <a:pt x="323" y="78"/>
                  <a:pt x="322" y="77"/>
                </a:cubicBezTo>
                <a:cubicBezTo>
                  <a:pt x="322" y="77"/>
                  <a:pt x="322" y="77"/>
                  <a:pt x="322" y="77"/>
                </a:cubicBezTo>
                <a:cubicBezTo>
                  <a:pt x="321" y="76"/>
                  <a:pt x="321" y="76"/>
                  <a:pt x="320" y="75"/>
                </a:cubicBezTo>
                <a:cubicBezTo>
                  <a:pt x="320" y="75"/>
                  <a:pt x="320" y="75"/>
                  <a:pt x="320" y="75"/>
                </a:cubicBezTo>
                <a:cubicBezTo>
                  <a:pt x="300" y="57"/>
                  <a:pt x="233" y="0"/>
                  <a:pt x="160" y="0"/>
                </a:cubicBezTo>
                <a:cubicBezTo>
                  <a:pt x="87" y="0"/>
                  <a:pt x="20" y="57"/>
                  <a:pt x="0" y="75"/>
                </a:cubicBezTo>
                <a:cubicBezTo>
                  <a:pt x="1" y="76"/>
                  <a:pt x="1" y="76"/>
                  <a:pt x="2" y="77"/>
                </a:cubicBezTo>
                <a:cubicBezTo>
                  <a:pt x="2" y="77"/>
                  <a:pt x="2" y="77"/>
                  <a:pt x="2" y="77"/>
                </a:cubicBezTo>
                <a:cubicBezTo>
                  <a:pt x="3" y="78"/>
                  <a:pt x="3" y="78"/>
                  <a:pt x="4" y="79"/>
                </a:cubicBezTo>
                <a:cubicBezTo>
                  <a:pt x="4" y="79"/>
                  <a:pt x="4" y="79"/>
                  <a:pt x="4" y="79"/>
                </a:cubicBezTo>
                <a:cubicBezTo>
                  <a:pt x="5" y="80"/>
                  <a:pt x="5" y="80"/>
                  <a:pt x="6" y="81"/>
                </a:cubicBezTo>
                <a:cubicBezTo>
                  <a:pt x="6" y="81"/>
                  <a:pt x="6" y="81"/>
                  <a:pt x="6" y="81"/>
                </a:cubicBezTo>
                <a:cubicBezTo>
                  <a:pt x="7" y="82"/>
                  <a:pt x="7" y="82"/>
                  <a:pt x="8" y="83"/>
                </a:cubicBezTo>
                <a:cubicBezTo>
                  <a:pt x="8" y="83"/>
                  <a:pt x="8" y="83"/>
                  <a:pt x="8" y="83"/>
                </a:cubicBezTo>
                <a:cubicBezTo>
                  <a:pt x="9" y="84"/>
                  <a:pt x="9" y="84"/>
                  <a:pt x="10" y="85"/>
                </a:cubicBezTo>
                <a:cubicBezTo>
                  <a:pt x="10" y="85"/>
                  <a:pt x="10" y="85"/>
                  <a:pt x="10" y="85"/>
                </a:cubicBezTo>
                <a:cubicBezTo>
                  <a:pt x="11" y="86"/>
                  <a:pt x="11" y="86"/>
                  <a:pt x="12" y="87"/>
                </a:cubicBezTo>
                <a:cubicBezTo>
                  <a:pt x="12" y="87"/>
                  <a:pt x="12" y="87"/>
                  <a:pt x="12" y="87"/>
                </a:cubicBezTo>
                <a:cubicBezTo>
                  <a:pt x="13" y="88"/>
                  <a:pt x="13" y="88"/>
                  <a:pt x="14" y="89"/>
                </a:cubicBezTo>
                <a:cubicBezTo>
                  <a:pt x="14" y="89"/>
                  <a:pt x="14" y="89"/>
                  <a:pt x="14" y="89"/>
                </a:cubicBezTo>
                <a:cubicBezTo>
                  <a:pt x="15" y="90"/>
                  <a:pt x="15" y="90"/>
                  <a:pt x="16" y="91"/>
                </a:cubicBezTo>
                <a:cubicBezTo>
                  <a:pt x="16" y="91"/>
                  <a:pt x="16" y="91"/>
                  <a:pt x="16" y="91"/>
                </a:cubicBezTo>
                <a:cubicBezTo>
                  <a:pt x="17" y="92"/>
                  <a:pt x="17" y="92"/>
                  <a:pt x="18" y="93"/>
                </a:cubicBezTo>
                <a:cubicBezTo>
                  <a:pt x="18" y="93"/>
                  <a:pt x="18" y="93"/>
                  <a:pt x="18" y="93"/>
                </a:cubicBezTo>
                <a:cubicBezTo>
                  <a:pt x="19" y="94"/>
                  <a:pt x="19" y="94"/>
                  <a:pt x="20" y="95"/>
                </a:cubicBezTo>
                <a:cubicBezTo>
                  <a:pt x="20" y="95"/>
                  <a:pt x="20" y="95"/>
                  <a:pt x="20" y="95"/>
                </a:cubicBezTo>
                <a:cubicBezTo>
                  <a:pt x="21" y="96"/>
                  <a:pt x="21" y="96"/>
                  <a:pt x="22" y="97"/>
                </a:cubicBezTo>
                <a:cubicBezTo>
                  <a:pt x="22" y="97"/>
                  <a:pt x="22" y="97"/>
                  <a:pt x="22" y="97"/>
                </a:cubicBezTo>
                <a:cubicBezTo>
                  <a:pt x="23" y="98"/>
                  <a:pt x="23" y="98"/>
                  <a:pt x="24" y="99"/>
                </a:cubicBezTo>
                <a:cubicBezTo>
                  <a:pt x="24" y="99"/>
                  <a:pt x="24" y="99"/>
                  <a:pt x="24" y="99"/>
                </a:cubicBezTo>
                <a:cubicBezTo>
                  <a:pt x="25" y="100"/>
                  <a:pt x="25" y="100"/>
                  <a:pt x="26" y="101"/>
                </a:cubicBezTo>
                <a:cubicBezTo>
                  <a:pt x="26" y="101"/>
                  <a:pt x="26" y="101"/>
                  <a:pt x="26" y="101"/>
                </a:cubicBezTo>
                <a:cubicBezTo>
                  <a:pt x="27" y="102"/>
                  <a:pt x="27" y="102"/>
                  <a:pt x="28" y="103"/>
                </a:cubicBezTo>
                <a:cubicBezTo>
                  <a:pt x="28" y="103"/>
                  <a:pt x="28" y="103"/>
                  <a:pt x="28" y="103"/>
                </a:cubicBezTo>
                <a:cubicBezTo>
                  <a:pt x="29" y="104"/>
                  <a:pt x="29" y="104"/>
                  <a:pt x="30" y="105"/>
                </a:cubicBezTo>
                <a:cubicBezTo>
                  <a:pt x="30" y="105"/>
                  <a:pt x="30" y="105"/>
                  <a:pt x="30" y="105"/>
                </a:cubicBezTo>
                <a:cubicBezTo>
                  <a:pt x="31" y="106"/>
                  <a:pt x="31" y="106"/>
                  <a:pt x="32" y="107"/>
                </a:cubicBezTo>
                <a:cubicBezTo>
                  <a:pt x="32" y="107"/>
                  <a:pt x="32" y="107"/>
                  <a:pt x="32" y="107"/>
                </a:cubicBezTo>
                <a:cubicBezTo>
                  <a:pt x="33" y="108"/>
                  <a:pt x="33" y="108"/>
                  <a:pt x="34" y="109"/>
                </a:cubicBezTo>
                <a:cubicBezTo>
                  <a:pt x="34" y="109"/>
                  <a:pt x="34" y="109"/>
                  <a:pt x="34" y="109"/>
                </a:cubicBezTo>
                <a:cubicBezTo>
                  <a:pt x="35" y="110"/>
                  <a:pt x="35" y="110"/>
                  <a:pt x="36" y="111"/>
                </a:cubicBezTo>
                <a:cubicBezTo>
                  <a:pt x="36" y="111"/>
                  <a:pt x="36" y="111"/>
                  <a:pt x="36" y="111"/>
                </a:cubicBezTo>
                <a:cubicBezTo>
                  <a:pt x="37" y="112"/>
                  <a:pt x="37" y="112"/>
                  <a:pt x="38" y="113"/>
                </a:cubicBezTo>
                <a:cubicBezTo>
                  <a:pt x="38" y="113"/>
                  <a:pt x="38" y="113"/>
                  <a:pt x="38" y="113"/>
                </a:cubicBezTo>
                <a:cubicBezTo>
                  <a:pt x="39" y="114"/>
                  <a:pt x="39" y="114"/>
                  <a:pt x="40" y="115"/>
                </a:cubicBezTo>
                <a:cubicBezTo>
                  <a:pt x="40" y="115"/>
                  <a:pt x="40" y="115"/>
                  <a:pt x="40" y="115"/>
                </a:cubicBezTo>
                <a:cubicBezTo>
                  <a:pt x="41" y="116"/>
                  <a:pt x="41" y="116"/>
                  <a:pt x="42" y="117"/>
                </a:cubicBezTo>
                <a:cubicBezTo>
                  <a:pt x="42" y="117"/>
                  <a:pt x="42" y="117"/>
                  <a:pt x="42" y="117"/>
                </a:cubicBezTo>
                <a:cubicBezTo>
                  <a:pt x="43" y="118"/>
                  <a:pt x="43" y="118"/>
                  <a:pt x="44" y="119"/>
                </a:cubicBezTo>
                <a:cubicBezTo>
                  <a:pt x="44" y="119"/>
                  <a:pt x="44" y="119"/>
                  <a:pt x="44" y="119"/>
                </a:cubicBezTo>
                <a:cubicBezTo>
                  <a:pt x="45" y="120"/>
                  <a:pt x="45" y="120"/>
                  <a:pt x="46" y="121"/>
                </a:cubicBezTo>
                <a:cubicBezTo>
                  <a:pt x="46" y="121"/>
                  <a:pt x="46" y="121"/>
                  <a:pt x="46" y="121"/>
                </a:cubicBezTo>
                <a:cubicBezTo>
                  <a:pt x="47" y="122"/>
                  <a:pt x="47" y="122"/>
                  <a:pt x="48" y="123"/>
                </a:cubicBezTo>
                <a:cubicBezTo>
                  <a:pt x="48" y="123"/>
                  <a:pt x="48" y="123"/>
                  <a:pt x="48" y="123"/>
                </a:cubicBezTo>
                <a:cubicBezTo>
                  <a:pt x="49" y="124"/>
                  <a:pt x="49" y="124"/>
                  <a:pt x="50" y="125"/>
                </a:cubicBezTo>
                <a:cubicBezTo>
                  <a:pt x="50" y="125"/>
                  <a:pt x="50" y="125"/>
                  <a:pt x="50" y="125"/>
                </a:cubicBezTo>
                <a:cubicBezTo>
                  <a:pt x="51" y="126"/>
                  <a:pt x="51" y="126"/>
                  <a:pt x="52" y="127"/>
                </a:cubicBezTo>
                <a:cubicBezTo>
                  <a:pt x="52" y="127"/>
                  <a:pt x="52" y="127"/>
                  <a:pt x="52" y="127"/>
                </a:cubicBezTo>
                <a:cubicBezTo>
                  <a:pt x="53" y="128"/>
                  <a:pt x="53" y="128"/>
                  <a:pt x="54" y="129"/>
                </a:cubicBezTo>
                <a:cubicBezTo>
                  <a:pt x="54" y="129"/>
                  <a:pt x="54" y="129"/>
                  <a:pt x="54" y="129"/>
                </a:cubicBezTo>
                <a:cubicBezTo>
                  <a:pt x="55" y="130"/>
                  <a:pt x="55" y="130"/>
                  <a:pt x="56" y="131"/>
                </a:cubicBezTo>
                <a:cubicBezTo>
                  <a:pt x="56" y="131"/>
                  <a:pt x="56" y="131"/>
                  <a:pt x="56" y="131"/>
                </a:cubicBezTo>
                <a:cubicBezTo>
                  <a:pt x="57" y="132"/>
                  <a:pt x="57" y="132"/>
                  <a:pt x="58" y="133"/>
                </a:cubicBezTo>
                <a:cubicBezTo>
                  <a:pt x="58" y="133"/>
                  <a:pt x="58" y="133"/>
                  <a:pt x="58" y="133"/>
                </a:cubicBezTo>
                <a:cubicBezTo>
                  <a:pt x="59" y="134"/>
                  <a:pt x="59" y="134"/>
                  <a:pt x="60" y="135"/>
                </a:cubicBezTo>
                <a:cubicBezTo>
                  <a:pt x="60" y="135"/>
                  <a:pt x="60" y="135"/>
                  <a:pt x="60" y="135"/>
                </a:cubicBezTo>
                <a:cubicBezTo>
                  <a:pt x="61" y="136"/>
                  <a:pt x="61" y="136"/>
                  <a:pt x="62" y="137"/>
                </a:cubicBezTo>
                <a:cubicBezTo>
                  <a:pt x="62" y="137"/>
                  <a:pt x="62" y="137"/>
                  <a:pt x="62" y="137"/>
                </a:cubicBezTo>
                <a:cubicBezTo>
                  <a:pt x="63" y="138"/>
                  <a:pt x="63" y="138"/>
                  <a:pt x="64" y="139"/>
                </a:cubicBezTo>
                <a:cubicBezTo>
                  <a:pt x="64" y="139"/>
                  <a:pt x="64" y="139"/>
                  <a:pt x="64" y="139"/>
                </a:cubicBezTo>
                <a:cubicBezTo>
                  <a:pt x="65" y="140"/>
                  <a:pt x="65" y="140"/>
                  <a:pt x="66" y="141"/>
                </a:cubicBezTo>
                <a:cubicBezTo>
                  <a:pt x="66" y="141"/>
                  <a:pt x="66" y="141"/>
                  <a:pt x="66" y="141"/>
                </a:cubicBezTo>
                <a:cubicBezTo>
                  <a:pt x="67" y="142"/>
                  <a:pt x="67" y="142"/>
                  <a:pt x="68" y="143"/>
                </a:cubicBezTo>
                <a:cubicBezTo>
                  <a:pt x="68" y="143"/>
                  <a:pt x="68" y="143"/>
                  <a:pt x="68" y="143"/>
                </a:cubicBezTo>
                <a:cubicBezTo>
                  <a:pt x="69" y="144"/>
                  <a:pt x="69" y="144"/>
                  <a:pt x="70" y="145"/>
                </a:cubicBezTo>
                <a:cubicBezTo>
                  <a:pt x="70" y="145"/>
                  <a:pt x="70" y="145"/>
                  <a:pt x="70" y="145"/>
                </a:cubicBezTo>
                <a:cubicBezTo>
                  <a:pt x="71" y="146"/>
                  <a:pt x="71" y="146"/>
                  <a:pt x="72" y="147"/>
                </a:cubicBezTo>
                <a:cubicBezTo>
                  <a:pt x="72" y="147"/>
                  <a:pt x="72" y="147"/>
                  <a:pt x="72" y="147"/>
                </a:cubicBezTo>
                <a:cubicBezTo>
                  <a:pt x="73" y="148"/>
                  <a:pt x="73" y="148"/>
                  <a:pt x="74" y="149"/>
                </a:cubicBezTo>
                <a:cubicBezTo>
                  <a:pt x="74" y="149"/>
                  <a:pt x="74" y="149"/>
                  <a:pt x="74" y="149"/>
                </a:cubicBezTo>
                <a:cubicBezTo>
                  <a:pt x="75" y="150"/>
                  <a:pt x="75" y="150"/>
                  <a:pt x="76" y="151"/>
                </a:cubicBezTo>
                <a:cubicBezTo>
                  <a:pt x="76" y="151"/>
                  <a:pt x="76" y="151"/>
                  <a:pt x="76" y="151"/>
                </a:cubicBezTo>
                <a:cubicBezTo>
                  <a:pt x="77" y="152"/>
                  <a:pt x="77" y="152"/>
                  <a:pt x="78" y="153"/>
                </a:cubicBezTo>
                <a:cubicBezTo>
                  <a:pt x="78" y="153"/>
                  <a:pt x="78" y="153"/>
                  <a:pt x="78" y="153"/>
                </a:cubicBezTo>
                <a:cubicBezTo>
                  <a:pt x="79" y="154"/>
                  <a:pt x="79" y="154"/>
                  <a:pt x="80" y="155"/>
                </a:cubicBezTo>
                <a:cubicBezTo>
                  <a:pt x="80" y="155"/>
                  <a:pt x="80" y="155"/>
                  <a:pt x="80" y="155"/>
                </a:cubicBezTo>
                <a:cubicBezTo>
                  <a:pt x="81" y="156"/>
                  <a:pt x="81" y="156"/>
                  <a:pt x="82" y="157"/>
                </a:cubicBezTo>
                <a:cubicBezTo>
                  <a:pt x="82" y="157"/>
                  <a:pt x="82" y="157"/>
                  <a:pt x="82" y="157"/>
                </a:cubicBezTo>
                <a:cubicBezTo>
                  <a:pt x="83" y="158"/>
                  <a:pt x="83" y="158"/>
                  <a:pt x="84" y="159"/>
                </a:cubicBezTo>
                <a:cubicBezTo>
                  <a:pt x="84" y="159"/>
                  <a:pt x="84" y="159"/>
                  <a:pt x="84" y="159"/>
                </a:cubicBezTo>
                <a:cubicBezTo>
                  <a:pt x="85" y="160"/>
                  <a:pt x="85" y="160"/>
                  <a:pt x="86" y="161"/>
                </a:cubicBezTo>
                <a:cubicBezTo>
                  <a:pt x="86" y="161"/>
                  <a:pt x="86" y="161"/>
                  <a:pt x="86" y="161"/>
                </a:cubicBezTo>
                <a:cubicBezTo>
                  <a:pt x="87" y="162"/>
                  <a:pt x="87" y="162"/>
                  <a:pt x="88" y="163"/>
                </a:cubicBezTo>
                <a:cubicBezTo>
                  <a:pt x="88" y="163"/>
                  <a:pt x="88" y="163"/>
                  <a:pt x="88" y="163"/>
                </a:cubicBezTo>
                <a:cubicBezTo>
                  <a:pt x="89" y="164"/>
                  <a:pt x="89" y="164"/>
                  <a:pt x="90" y="165"/>
                </a:cubicBezTo>
                <a:cubicBezTo>
                  <a:pt x="90" y="165"/>
                  <a:pt x="90" y="165"/>
                  <a:pt x="90" y="165"/>
                </a:cubicBezTo>
                <a:cubicBezTo>
                  <a:pt x="91" y="166"/>
                  <a:pt x="91" y="166"/>
                  <a:pt x="92" y="167"/>
                </a:cubicBezTo>
                <a:cubicBezTo>
                  <a:pt x="92" y="167"/>
                  <a:pt x="92" y="167"/>
                  <a:pt x="92" y="167"/>
                </a:cubicBezTo>
                <a:cubicBezTo>
                  <a:pt x="93" y="168"/>
                  <a:pt x="93" y="168"/>
                  <a:pt x="94" y="169"/>
                </a:cubicBezTo>
                <a:cubicBezTo>
                  <a:pt x="94" y="169"/>
                  <a:pt x="94" y="169"/>
                  <a:pt x="94" y="169"/>
                </a:cubicBezTo>
                <a:cubicBezTo>
                  <a:pt x="95" y="170"/>
                  <a:pt x="95" y="170"/>
                  <a:pt x="96" y="171"/>
                </a:cubicBezTo>
                <a:cubicBezTo>
                  <a:pt x="96" y="171"/>
                  <a:pt x="96" y="171"/>
                  <a:pt x="96" y="171"/>
                </a:cubicBezTo>
                <a:cubicBezTo>
                  <a:pt x="97" y="172"/>
                  <a:pt x="97" y="172"/>
                  <a:pt x="98" y="173"/>
                </a:cubicBezTo>
                <a:cubicBezTo>
                  <a:pt x="98" y="173"/>
                  <a:pt x="98" y="173"/>
                  <a:pt x="98" y="173"/>
                </a:cubicBezTo>
                <a:cubicBezTo>
                  <a:pt x="99" y="174"/>
                  <a:pt x="99" y="174"/>
                  <a:pt x="100" y="175"/>
                </a:cubicBezTo>
                <a:cubicBezTo>
                  <a:pt x="100" y="175"/>
                  <a:pt x="100" y="175"/>
                  <a:pt x="100" y="175"/>
                </a:cubicBezTo>
                <a:cubicBezTo>
                  <a:pt x="101" y="176"/>
                  <a:pt x="101" y="176"/>
                  <a:pt x="102" y="177"/>
                </a:cubicBezTo>
                <a:cubicBezTo>
                  <a:pt x="102" y="177"/>
                  <a:pt x="102" y="177"/>
                  <a:pt x="102" y="177"/>
                </a:cubicBezTo>
                <a:cubicBezTo>
                  <a:pt x="103" y="178"/>
                  <a:pt x="103" y="178"/>
                  <a:pt x="104" y="179"/>
                </a:cubicBezTo>
                <a:cubicBezTo>
                  <a:pt x="104" y="179"/>
                  <a:pt x="104" y="179"/>
                  <a:pt x="104" y="179"/>
                </a:cubicBezTo>
                <a:cubicBezTo>
                  <a:pt x="105" y="180"/>
                  <a:pt x="105" y="180"/>
                  <a:pt x="106" y="181"/>
                </a:cubicBezTo>
                <a:cubicBezTo>
                  <a:pt x="106" y="181"/>
                  <a:pt x="106" y="181"/>
                  <a:pt x="106" y="181"/>
                </a:cubicBezTo>
                <a:cubicBezTo>
                  <a:pt x="107" y="182"/>
                  <a:pt x="107" y="182"/>
                  <a:pt x="108" y="183"/>
                </a:cubicBezTo>
                <a:cubicBezTo>
                  <a:pt x="108" y="183"/>
                  <a:pt x="108" y="183"/>
                  <a:pt x="108" y="183"/>
                </a:cubicBezTo>
                <a:cubicBezTo>
                  <a:pt x="109" y="184"/>
                  <a:pt x="109" y="184"/>
                  <a:pt x="110" y="185"/>
                </a:cubicBezTo>
                <a:cubicBezTo>
                  <a:pt x="110" y="185"/>
                  <a:pt x="110" y="185"/>
                  <a:pt x="110" y="185"/>
                </a:cubicBezTo>
                <a:cubicBezTo>
                  <a:pt x="111" y="186"/>
                  <a:pt x="111" y="186"/>
                  <a:pt x="112" y="187"/>
                </a:cubicBezTo>
                <a:cubicBezTo>
                  <a:pt x="112" y="187"/>
                  <a:pt x="112" y="187"/>
                  <a:pt x="112" y="187"/>
                </a:cubicBezTo>
                <a:cubicBezTo>
                  <a:pt x="113" y="188"/>
                  <a:pt x="113" y="188"/>
                  <a:pt x="114" y="189"/>
                </a:cubicBezTo>
                <a:cubicBezTo>
                  <a:pt x="114" y="189"/>
                  <a:pt x="114" y="189"/>
                  <a:pt x="114" y="189"/>
                </a:cubicBezTo>
                <a:cubicBezTo>
                  <a:pt x="115" y="190"/>
                  <a:pt x="115" y="190"/>
                  <a:pt x="116" y="191"/>
                </a:cubicBezTo>
                <a:cubicBezTo>
                  <a:pt x="116" y="191"/>
                  <a:pt x="116" y="191"/>
                  <a:pt x="116" y="191"/>
                </a:cubicBezTo>
                <a:cubicBezTo>
                  <a:pt x="117" y="192"/>
                  <a:pt x="117" y="192"/>
                  <a:pt x="118" y="193"/>
                </a:cubicBezTo>
                <a:cubicBezTo>
                  <a:pt x="118" y="193"/>
                  <a:pt x="118" y="193"/>
                  <a:pt x="118" y="193"/>
                </a:cubicBezTo>
                <a:cubicBezTo>
                  <a:pt x="119" y="194"/>
                  <a:pt x="119" y="194"/>
                  <a:pt x="120" y="195"/>
                </a:cubicBezTo>
                <a:cubicBezTo>
                  <a:pt x="120" y="195"/>
                  <a:pt x="120" y="195"/>
                  <a:pt x="120" y="195"/>
                </a:cubicBezTo>
                <a:cubicBezTo>
                  <a:pt x="121" y="196"/>
                  <a:pt x="121" y="196"/>
                  <a:pt x="122" y="197"/>
                </a:cubicBezTo>
                <a:cubicBezTo>
                  <a:pt x="122" y="197"/>
                  <a:pt x="122" y="197"/>
                  <a:pt x="122" y="197"/>
                </a:cubicBezTo>
                <a:cubicBezTo>
                  <a:pt x="123" y="198"/>
                  <a:pt x="123" y="198"/>
                  <a:pt x="124" y="199"/>
                </a:cubicBezTo>
                <a:cubicBezTo>
                  <a:pt x="124" y="199"/>
                  <a:pt x="124" y="199"/>
                  <a:pt x="124" y="199"/>
                </a:cubicBezTo>
                <a:cubicBezTo>
                  <a:pt x="125" y="200"/>
                  <a:pt x="125" y="200"/>
                  <a:pt x="126" y="201"/>
                </a:cubicBezTo>
                <a:cubicBezTo>
                  <a:pt x="126" y="201"/>
                  <a:pt x="126" y="201"/>
                  <a:pt x="126" y="201"/>
                </a:cubicBezTo>
                <a:cubicBezTo>
                  <a:pt x="127" y="202"/>
                  <a:pt x="127" y="202"/>
                  <a:pt x="128" y="203"/>
                </a:cubicBezTo>
                <a:cubicBezTo>
                  <a:pt x="128" y="203"/>
                  <a:pt x="128" y="203"/>
                  <a:pt x="128" y="203"/>
                </a:cubicBezTo>
                <a:cubicBezTo>
                  <a:pt x="129" y="204"/>
                  <a:pt x="129" y="204"/>
                  <a:pt x="130" y="205"/>
                </a:cubicBezTo>
                <a:cubicBezTo>
                  <a:pt x="130" y="205"/>
                  <a:pt x="130" y="205"/>
                  <a:pt x="130" y="205"/>
                </a:cubicBezTo>
                <a:cubicBezTo>
                  <a:pt x="131" y="206"/>
                  <a:pt x="131" y="206"/>
                  <a:pt x="132" y="207"/>
                </a:cubicBezTo>
                <a:cubicBezTo>
                  <a:pt x="132" y="207"/>
                  <a:pt x="132" y="207"/>
                  <a:pt x="132" y="207"/>
                </a:cubicBezTo>
                <a:cubicBezTo>
                  <a:pt x="133" y="208"/>
                  <a:pt x="133" y="208"/>
                  <a:pt x="134" y="209"/>
                </a:cubicBezTo>
                <a:cubicBezTo>
                  <a:pt x="134" y="209"/>
                  <a:pt x="134" y="209"/>
                  <a:pt x="134" y="209"/>
                </a:cubicBezTo>
                <a:cubicBezTo>
                  <a:pt x="135" y="210"/>
                  <a:pt x="135" y="210"/>
                  <a:pt x="136" y="211"/>
                </a:cubicBezTo>
                <a:cubicBezTo>
                  <a:pt x="136" y="211"/>
                  <a:pt x="136" y="211"/>
                  <a:pt x="136" y="211"/>
                </a:cubicBezTo>
                <a:cubicBezTo>
                  <a:pt x="137" y="212"/>
                  <a:pt x="137" y="212"/>
                  <a:pt x="138" y="213"/>
                </a:cubicBezTo>
                <a:cubicBezTo>
                  <a:pt x="138" y="213"/>
                  <a:pt x="138" y="213"/>
                  <a:pt x="138" y="213"/>
                </a:cubicBezTo>
                <a:cubicBezTo>
                  <a:pt x="139" y="214"/>
                  <a:pt x="139" y="214"/>
                  <a:pt x="140" y="215"/>
                </a:cubicBezTo>
                <a:cubicBezTo>
                  <a:pt x="140" y="215"/>
                  <a:pt x="140" y="215"/>
                  <a:pt x="140" y="215"/>
                </a:cubicBezTo>
                <a:cubicBezTo>
                  <a:pt x="141" y="216"/>
                  <a:pt x="141" y="216"/>
                  <a:pt x="142" y="217"/>
                </a:cubicBezTo>
                <a:cubicBezTo>
                  <a:pt x="142" y="217"/>
                  <a:pt x="142" y="217"/>
                  <a:pt x="142" y="217"/>
                </a:cubicBezTo>
                <a:cubicBezTo>
                  <a:pt x="143" y="218"/>
                  <a:pt x="143" y="218"/>
                  <a:pt x="144" y="219"/>
                </a:cubicBezTo>
                <a:cubicBezTo>
                  <a:pt x="144" y="219"/>
                  <a:pt x="144" y="219"/>
                  <a:pt x="144" y="219"/>
                </a:cubicBezTo>
                <a:cubicBezTo>
                  <a:pt x="145" y="220"/>
                  <a:pt x="145" y="220"/>
                  <a:pt x="146" y="221"/>
                </a:cubicBezTo>
                <a:cubicBezTo>
                  <a:pt x="146" y="221"/>
                  <a:pt x="146" y="221"/>
                  <a:pt x="146" y="221"/>
                </a:cubicBezTo>
                <a:cubicBezTo>
                  <a:pt x="147" y="222"/>
                  <a:pt x="147" y="222"/>
                  <a:pt x="148" y="223"/>
                </a:cubicBezTo>
                <a:cubicBezTo>
                  <a:pt x="148" y="223"/>
                  <a:pt x="148" y="223"/>
                  <a:pt x="148" y="223"/>
                </a:cubicBezTo>
                <a:cubicBezTo>
                  <a:pt x="149" y="224"/>
                  <a:pt x="149" y="224"/>
                  <a:pt x="150" y="225"/>
                </a:cubicBezTo>
                <a:cubicBezTo>
                  <a:pt x="150" y="225"/>
                  <a:pt x="150" y="225"/>
                  <a:pt x="150" y="225"/>
                </a:cubicBezTo>
                <a:cubicBezTo>
                  <a:pt x="151" y="226"/>
                  <a:pt x="151" y="226"/>
                  <a:pt x="152" y="227"/>
                </a:cubicBezTo>
                <a:cubicBezTo>
                  <a:pt x="152" y="227"/>
                  <a:pt x="152" y="227"/>
                  <a:pt x="152" y="227"/>
                </a:cubicBezTo>
                <a:cubicBezTo>
                  <a:pt x="153" y="228"/>
                  <a:pt x="153" y="228"/>
                  <a:pt x="154" y="229"/>
                </a:cubicBezTo>
                <a:cubicBezTo>
                  <a:pt x="154" y="229"/>
                  <a:pt x="154" y="229"/>
                  <a:pt x="154" y="229"/>
                </a:cubicBezTo>
                <a:cubicBezTo>
                  <a:pt x="155" y="230"/>
                  <a:pt x="155" y="230"/>
                  <a:pt x="156" y="231"/>
                </a:cubicBezTo>
                <a:cubicBezTo>
                  <a:pt x="156" y="231"/>
                  <a:pt x="156" y="231"/>
                  <a:pt x="156" y="231"/>
                </a:cubicBezTo>
                <a:cubicBezTo>
                  <a:pt x="157" y="232"/>
                  <a:pt x="157" y="232"/>
                  <a:pt x="158" y="233"/>
                </a:cubicBezTo>
                <a:cubicBezTo>
                  <a:pt x="158" y="233"/>
                  <a:pt x="158" y="233"/>
                  <a:pt x="158" y="233"/>
                </a:cubicBezTo>
                <a:cubicBezTo>
                  <a:pt x="159" y="234"/>
                  <a:pt x="159" y="234"/>
                  <a:pt x="160" y="235"/>
                </a:cubicBezTo>
                <a:cubicBezTo>
                  <a:pt x="160" y="235"/>
                  <a:pt x="160" y="235"/>
                  <a:pt x="160" y="235"/>
                </a:cubicBezTo>
                <a:cubicBezTo>
                  <a:pt x="161" y="236"/>
                  <a:pt x="161" y="236"/>
                  <a:pt x="162" y="237"/>
                </a:cubicBezTo>
                <a:cubicBezTo>
                  <a:pt x="162" y="237"/>
                  <a:pt x="162" y="237"/>
                  <a:pt x="162" y="237"/>
                </a:cubicBezTo>
                <a:cubicBezTo>
                  <a:pt x="163" y="238"/>
                  <a:pt x="163" y="238"/>
                  <a:pt x="164" y="239"/>
                </a:cubicBezTo>
                <a:cubicBezTo>
                  <a:pt x="164" y="239"/>
                  <a:pt x="164" y="239"/>
                  <a:pt x="164" y="239"/>
                </a:cubicBezTo>
                <a:cubicBezTo>
                  <a:pt x="165" y="240"/>
                  <a:pt x="165" y="240"/>
                  <a:pt x="166" y="241"/>
                </a:cubicBezTo>
                <a:cubicBezTo>
                  <a:pt x="166" y="241"/>
                  <a:pt x="166" y="241"/>
                  <a:pt x="166" y="241"/>
                </a:cubicBezTo>
                <a:cubicBezTo>
                  <a:pt x="167" y="242"/>
                  <a:pt x="167" y="242"/>
                  <a:pt x="168" y="243"/>
                </a:cubicBezTo>
                <a:cubicBezTo>
                  <a:pt x="168" y="243"/>
                  <a:pt x="168" y="243"/>
                  <a:pt x="168" y="243"/>
                </a:cubicBezTo>
                <a:cubicBezTo>
                  <a:pt x="169" y="244"/>
                  <a:pt x="169" y="244"/>
                  <a:pt x="170" y="245"/>
                </a:cubicBezTo>
                <a:cubicBezTo>
                  <a:pt x="170" y="245"/>
                  <a:pt x="170" y="245"/>
                  <a:pt x="170" y="245"/>
                </a:cubicBezTo>
                <a:cubicBezTo>
                  <a:pt x="171" y="246"/>
                  <a:pt x="171" y="246"/>
                  <a:pt x="172" y="247"/>
                </a:cubicBezTo>
                <a:cubicBezTo>
                  <a:pt x="172" y="247"/>
                  <a:pt x="172" y="247"/>
                  <a:pt x="172" y="247"/>
                </a:cubicBezTo>
                <a:cubicBezTo>
                  <a:pt x="173" y="248"/>
                  <a:pt x="173" y="248"/>
                  <a:pt x="174" y="249"/>
                </a:cubicBezTo>
                <a:cubicBezTo>
                  <a:pt x="174" y="249"/>
                  <a:pt x="174" y="249"/>
                  <a:pt x="174" y="249"/>
                </a:cubicBezTo>
                <a:cubicBezTo>
                  <a:pt x="175" y="250"/>
                  <a:pt x="175" y="250"/>
                  <a:pt x="176" y="251"/>
                </a:cubicBezTo>
                <a:cubicBezTo>
                  <a:pt x="176" y="251"/>
                  <a:pt x="176" y="251"/>
                  <a:pt x="176" y="251"/>
                </a:cubicBezTo>
                <a:cubicBezTo>
                  <a:pt x="177" y="252"/>
                  <a:pt x="177" y="252"/>
                  <a:pt x="178" y="253"/>
                </a:cubicBezTo>
                <a:cubicBezTo>
                  <a:pt x="178" y="253"/>
                  <a:pt x="178" y="253"/>
                  <a:pt x="178" y="253"/>
                </a:cubicBezTo>
                <a:cubicBezTo>
                  <a:pt x="179" y="254"/>
                  <a:pt x="179" y="254"/>
                  <a:pt x="180" y="255"/>
                </a:cubicBezTo>
                <a:cubicBezTo>
                  <a:pt x="180" y="255"/>
                  <a:pt x="180" y="255"/>
                  <a:pt x="180" y="255"/>
                </a:cubicBezTo>
                <a:cubicBezTo>
                  <a:pt x="181" y="256"/>
                  <a:pt x="181" y="256"/>
                  <a:pt x="182" y="257"/>
                </a:cubicBezTo>
                <a:cubicBezTo>
                  <a:pt x="182" y="257"/>
                  <a:pt x="182" y="257"/>
                  <a:pt x="182" y="257"/>
                </a:cubicBezTo>
                <a:cubicBezTo>
                  <a:pt x="183" y="258"/>
                  <a:pt x="183" y="258"/>
                  <a:pt x="184" y="259"/>
                </a:cubicBezTo>
                <a:cubicBezTo>
                  <a:pt x="184" y="259"/>
                  <a:pt x="184" y="259"/>
                  <a:pt x="184" y="259"/>
                </a:cubicBezTo>
                <a:cubicBezTo>
                  <a:pt x="185" y="260"/>
                  <a:pt x="185" y="260"/>
                  <a:pt x="186" y="261"/>
                </a:cubicBezTo>
                <a:cubicBezTo>
                  <a:pt x="186" y="261"/>
                  <a:pt x="186" y="261"/>
                  <a:pt x="186" y="261"/>
                </a:cubicBezTo>
                <a:cubicBezTo>
                  <a:pt x="187" y="262"/>
                  <a:pt x="187" y="262"/>
                  <a:pt x="188" y="263"/>
                </a:cubicBezTo>
                <a:cubicBezTo>
                  <a:pt x="188" y="263"/>
                  <a:pt x="188" y="263"/>
                  <a:pt x="188" y="263"/>
                </a:cubicBezTo>
                <a:cubicBezTo>
                  <a:pt x="189" y="264"/>
                  <a:pt x="189" y="264"/>
                  <a:pt x="190" y="265"/>
                </a:cubicBezTo>
                <a:cubicBezTo>
                  <a:pt x="190" y="265"/>
                  <a:pt x="190" y="265"/>
                  <a:pt x="190" y="265"/>
                </a:cubicBezTo>
                <a:cubicBezTo>
                  <a:pt x="191" y="266"/>
                  <a:pt x="191" y="266"/>
                  <a:pt x="192" y="267"/>
                </a:cubicBezTo>
                <a:cubicBezTo>
                  <a:pt x="192" y="267"/>
                  <a:pt x="192" y="267"/>
                  <a:pt x="192" y="267"/>
                </a:cubicBezTo>
                <a:cubicBezTo>
                  <a:pt x="193" y="268"/>
                  <a:pt x="193" y="268"/>
                  <a:pt x="194" y="269"/>
                </a:cubicBezTo>
                <a:cubicBezTo>
                  <a:pt x="194" y="269"/>
                  <a:pt x="194" y="269"/>
                  <a:pt x="194" y="269"/>
                </a:cubicBezTo>
                <a:cubicBezTo>
                  <a:pt x="195" y="270"/>
                  <a:pt x="195" y="270"/>
                  <a:pt x="196" y="271"/>
                </a:cubicBezTo>
                <a:cubicBezTo>
                  <a:pt x="196" y="271"/>
                  <a:pt x="196" y="271"/>
                  <a:pt x="196" y="271"/>
                </a:cubicBezTo>
                <a:cubicBezTo>
                  <a:pt x="197" y="272"/>
                  <a:pt x="197" y="272"/>
                  <a:pt x="198" y="273"/>
                </a:cubicBezTo>
                <a:cubicBezTo>
                  <a:pt x="198" y="273"/>
                  <a:pt x="198" y="273"/>
                  <a:pt x="198" y="273"/>
                </a:cubicBezTo>
                <a:cubicBezTo>
                  <a:pt x="199" y="274"/>
                  <a:pt x="199" y="274"/>
                  <a:pt x="200" y="275"/>
                </a:cubicBezTo>
                <a:cubicBezTo>
                  <a:pt x="200" y="275"/>
                  <a:pt x="200" y="275"/>
                  <a:pt x="200" y="275"/>
                </a:cubicBezTo>
                <a:cubicBezTo>
                  <a:pt x="204" y="279"/>
                  <a:pt x="210" y="284"/>
                  <a:pt x="218" y="290"/>
                </a:cubicBezTo>
                <a:cubicBezTo>
                  <a:pt x="295" y="269"/>
                  <a:pt x="356" y="208"/>
                  <a:pt x="376" y="131"/>
                </a:cubicBezTo>
                <a:cubicBezTo>
                  <a:pt x="375" y="130"/>
                  <a:pt x="375" y="130"/>
                  <a:pt x="374" y="129"/>
                </a:cubicBezTo>
                <a:cubicBezTo>
                  <a:pt x="374" y="129"/>
                  <a:pt x="374" y="129"/>
                  <a:pt x="374" y="129"/>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39" name="Freeform 2237"/>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0" name="Freeform 2238"/>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1" name="Freeform 2239"/>
          <p:cNvSpPr>
            <a:spLocks noEditPoints="1"/>
          </p:cNvSpPr>
          <p:nvPr/>
        </p:nvSpPr>
        <p:spPr bwMode="auto">
          <a:xfrm>
            <a:off x="1794263" y="2632448"/>
            <a:ext cx="384064" cy="180725"/>
          </a:xfrm>
          <a:custGeom>
            <a:avLst/>
            <a:gdLst>
              <a:gd name="T0" fmla="*/ 0 w 320"/>
              <a:gd name="T1" fmla="*/ 75 h 150"/>
              <a:gd name="T2" fmla="*/ 160 w 320"/>
              <a:gd name="T3" fmla="*/ 150 h 150"/>
              <a:gd name="T4" fmla="*/ 320 w 320"/>
              <a:gd name="T5" fmla="*/ 75 h 150"/>
              <a:gd name="T6" fmla="*/ 160 w 320"/>
              <a:gd name="T7" fmla="*/ 0 h 150"/>
              <a:gd name="T8" fmla="*/ 0 w 320"/>
              <a:gd name="T9" fmla="*/ 75 h 150"/>
              <a:gd name="T10" fmla="*/ 160 w 320"/>
              <a:gd name="T11" fmla="*/ 141 h 150"/>
              <a:gd name="T12" fmla="*/ 13 w 320"/>
              <a:gd name="T13" fmla="*/ 75 h 150"/>
              <a:gd name="T14" fmla="*/ 160 w 320"/>
              <a:gd name="T15" fmla="*/ 9 h 150"/>
              <a:gd name="T16" fmla="*/ 307 w 320"/>
              <a:gd name="T17" fmla="*/ 75 h 150"/>
              <a:gd name="T18" fmla="*/ 160 w 320"/>
              <a:gd name="T19" fmla="*/ 14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150">
                <a:moveTo>
                  <a:pt x="0" y="75"/>
                </a:moveTo>
                <a:cubicBezTo>
                  <a:pt x="20" y="93"/>
                  <a:pt x="87" y="150"/>
                  <a:pt x="160" y="150"/>
                </a:cubicBezTo>
                <a:cubicBezTo>
                  <a:pt x="233" y="150"/>
                  <a:pt x="300" y="93"/>
                  <a:pt x="320" y="75"/>
                </a:cubicBezTo>
                <a:cubicBezTo>
                  <a:pt x="300" y="57"/>
                  <a:pt x="233" y="0"/>
                  <a:pt x="160" y="0"/>
                </a:cubicBezTo>
                <a:cubicBezTo>
                  <a:pt x="87" y="0"/>
                  <a:pt x="20" y="57"/>
                  <a:pt x="0" y="75"/>
                </a:cubicBezTo>
                <a:close/>
                <a:moveTo>
                  <a:pt x="160" y="141"/>
                </a:moveTo>
                <a:cubicBezTo>
                  <a:pt x="98" y="141"/>
                  <a:pt x="38" y="97"/>
                  <a:pt x="13" y="75"/>
                </a:cubicBezTo>
                <a:cubicBezTo>
                  <a:pt x="38" y="53"/>
                  <a:pt x="98" y="9"/>
                  <a:pt x="160" y="9"/>
                </a:cubicBezTo>
                <a:cubicBezTo>
                  <a:pt x="222" y="9"/>
                  <a:pt x="282" y="53"/>
                  <a:pt x="307" y="75"/>
                </a:cubicBezTo>
                <a:cubicBezTo>
                  <a:pt x="282" y="97"/>
                  <a:pt x="222" y="141"/>
                  <a:pt x="160" y="14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2" name="Freeform 2240"/>
          <p:cNvSpPr/>
          <p:nvPr/>
        </p:nvSpPr>
        <p:spPr bwMode="auto">
          <a:xfrm>
            <a:off x="1904384" y="2639920"/>
            <a:ext cx="163822" cy="165778"/>
          </a:xfrm>
          <a:custGeom>
            <a:avLst/>
            <a:gdLst>
              <a:gd name="T0" fmla="*/ 134 w 136"/>
              <a:gd name="T1" fmla="*/ 52 h 138"/>
              <a:gd name="T2" fmla="*/ 131 w 136"/>
              <a:gd name="T3" fmla="*/ 57 h 138"/>
              <a:gd name="T4" fmla="*/ 127 w 136"/>
              <a:gd name="T5" fmla="*/ 61 h 138"/>
              <a:gd name="T6" fmla="*/ 127 w 136"/>
              <a:gd name="T7" fmla="*/ 69 h 138"/>
              <a:gd name="T8" fmla="*/ 68 w 136"/>
              <a:gd name="T9" fmla="*/ 128 h 138"/>
              <a:gd name="T10" fmla="*/ 9 w 136"/>
              <a:gd name="T11" fmla="*/ 69 h 138"/>
              <a:gd name="T12" fmla="*/ 68 w 136"/>
              <a:gd name="T13" fmla="*/ 10 h 138"/>
              <a:gd name="T14" fmla="*/ 99 w 136"/>
              <a:gd name="T15" fmla="*/ 19 h 138"/>
              <a:gd name="T16" fmla="*/ 104 w 136"/>
              <a:gd name="T17" fmla="*/ 16 h 138"/>
              <a:gd name="T18" fmla="*/ 110 w 136"/>
              <a:gd name="T19" fmla="*/ 15 h 138"/>
              <a:gd name="T20" fmla="*/ 68 w 136"/>
              <a:gd name="T21" fmla="*/ 0 h 138"/>
              <a:gd name="T22" fmla="*/ 0 w 136"/>
              <a:gd name="T23" fmla="*/ 69 h 138"/>
              <a:gd name="T24" fmla="*/ 68 w 136"/>
              <a:gd name="T25" fmla="*/ 138 h 138"/>
              <a:gd name="T26" fmla="*/ 136 w 136"/>
              <a:gd name="T27" fmla="*/ 69 h 138"/>
              <a:gd name="T28" fmla="*/ 134 w 136"/>
              <a:gd name="T29"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38">
                <a:moveTo>
                  <a:pt x="134" y="52"/>
                </a:moveTo>
                <a:cubicBezTo>
                  <a:pt x="133" y="54"/>
                  <a:pt x="132" y="56"/>
                  <a:pt x="131" y="57"/>
                </a:cubicBezTo>
                <a:cubicBezTo>
                  <a:pt x="129" y="59"/>
                  <a:pt x="128" y="60"/>
                  <a:pt x="127" y="61"/>
                </a:cubicBezTo>
                <a:cubicBezTo>
                  <a:pt x="127" y="64"/>
                  <a:pt x="127" y="66"/>
                  <a:pt x="127" y="69"/>
                </a:cubicBezTo>
                <a:cubicBezTo>
                  <a:pt x="127" y="102"/>
                  <a:pt x="101" y="128"/>
                  <a:pt x="68" y="128"/>
                </a:cubicBezTo>
                <a:cubicBezTo>
                  <a:pt x="35" y="128"/>
                  <a:pt x="9" y="102"/>
                  <a:pt x="9" y="69"/>
                </a:cubicBezTo>
                <a:cubicBezTo>
                  <a:pt x="9" y="36"/>
                  <a:pt x="35" y="10"/>
                  <a:pt x="68" y="10"/>
                </a:cubicBezTo>
                <a:cubicBezTo>
                  <a:pt x="79" y="10"/>
                  <a:pt x="90" y="13"/>
                  <a:pt x="99" y="19"/>
                </a:cubicBezTo>
                <a:cubicBezTo>
                  <a:pt x="101" y="18"/>
                  <a:pt x="102" y="17"/>
                  <a:pt x="104" y="16"/>
                </a:cubicBezTo>
                <a:cubicBezTo>
                  <a:pt x="106" y="16"/>
                  <a:pt x="108" y="15"/>
                  <a:pt x="110" y="15"/>
                </a:cubicBezTo>
                <a:cubicBezTo>
                  <a:pt x="98" y="6"/>
                  <a:pt x="84" y="0"/>
                  <a:pt x="68" y="0"/>
                </a:cubicBezTo>
                <a:cubicBezTo>
                  <a:pt x="30" y="0"/>
                  <a:pt x="0" y="31"/>
                  <a:pt x="0" y="69"/>
                </a:cubicBezTo>
                <a:cubicBezTo>
                  <a:pt x="0" y="107"/>
                  <a:pt x="30" y="138"/>
                  <a:pt x="68" y="138"/>
                </a:cubicBezTo>
                <a:cubicBezTo>
                  <a:pt x="106" y="138"/>
                  <a:pt x="136" y="107"/>
                  <a:pt x="136" y="69"/>
                </a:cubicBezTo>
                <a:cubicBezTo>
                  <a:pt x="136" y="63"/>
                  <a:pt x="136" y="58"/>
                  <a:pt x="134" y="5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3" name="Freeform 2241"/>
          <p:cNvSpPr/>
          <p:nvPr/>
        </p:nvSpPr>
        <p:spPr bwMode="auto">
          <a:xfrm>
            <a:off x="1921377" y="2658266"/>
            <a:ext cx="129834" cy="129769"/>
          </a:xfrm>
          <a:custGeom>
            <a:avLst/>
            <a:gdLst>
              <a:gd name="T0" fmla="*/ 0 w 108"/>
              <a:gd name="T1" fmla="*/ 54 h 108"/>
              <a:gd name="T2" fmla="*/ 54 w 108"/>
              <a:gd name="T3" fmla="*/ 108 h 108"/>
              <a:gd name="T4" fmla="*/ 108 w 108"/>
              <a:gd name="T5" fmla="*/ 54 h 108"/>
              <a:gd name="T6" fmla="*/ 107 w 108"/>
              <a:gd name="T7" fmla="*/ 47 h 108"/>
              <a:gd name="T8" fmla="*/ 94 w 108"/>
              <a:gd name="T9" fmla="*/ 51 h 108"/>
              <a:gd name="T10" fmla="*/ 71 w 108"/>
              <a:gd name="T11" fmla="*/ 28 h 108"/>
              <a:gd name="T12" fmla="*/ 83 w 108"/>
              <a:gd name="T13" fmla="*/ 8 h 108"/>
              <a:gd name="T14" fmla="*/ 54 w 108"/>
              <a:gd name="T15" fmla="*/ 0 h 108"/>
              <a:gd name="T16" fmla="*/ 0 w 108"/>
              <a:gd name="T17"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108">
                <a:moveTo>
                  <a:pt x="0" y="54"/>
                </a:moveTo>
                <a:cubicBezTo>
                  <a:pt x="0" y="84"/>
                  <a:pt x="24" y="108"/>
                  <a:pt x="54" y="108"/>
                </a:cubicBezTo>
                <a:cubicBezTo>
                  <a:pt x="84" y="108"/>
                  <a:pt x="108" y="84"/>
                  <a:pt x="108" y="54"/>
                </a:cubicBezTo>
                <a:cubicBezTo>
                  <a:pt x="108" y="52"/>
                  <a:pt x="108" y="49"/>
                  <a:pt x="107" y="47"/>
                </a:cubicBezTo>
                <a:cubicBezTo>
                  <a:pt x="104" y="49"/>
                  <a:pt x="99" y="51"/>
                  <a:pt x="94" y="51"/>
                </a:cubicBezTo>
                <a:cubicBezTo>
                  <a:pt x="82" y="51"/>
                  <a:pt x="71" y="40"/>
                  <a:pt x="71" y="28"/>
                </a:cubicBezTo>
                <a:cubicBezTo>
                  <a:pt x="71" y="19"/>
                  <a:pt x="76" y="12"/>
                  <a:pt x="83" y="8"/>
                </a:cubicBezTo>
                <a:cubicBezTo>
                  <a:pt x="74" y="3"/>
                  <a:pt x="64" y="0"/>
                  <a:pt x="54" y="0"/>
                </a:cubicBezTo>
                <a:cubicBezTo>
                  <a:pt x="24" y="0"/>
                  <a:pt x="0" y="24"/>
                  <a:pt x="0" y="54"/>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4" name="Oval 2242"/>
          <p:cNvSpPr>
            <a:spLocks noChangeArrowheads="1"/>
          </p:cNvSpPr>
          <p:nvPr/>
        </p:nvSpPr>
        <p:spPr bwMode="auto">
          <a:xfrm>
            <a:off x="10037905" y="5039679"/>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5" name="Freeform 2243"/>
          <p:cNvSpPr/>
          <p:nvPr/>
        </p:nvSpPr>
        <p:spPr bwMode="auto">
          <a:xfrm>
            <a:off x="10161621" y="5156539"/>
            <a:ext cx="409214" cy="419200"/>
          </a:xfrm>
          <a:custGeom>
            <a:avLst/>
            <a:gdLst>
              <a:gd name="T0" fmla="*/ 332 w 340"/>
              <a:gd name="T1" fmla="*/ 152 h 349"/>
              <a:gd name="T2" fmla="*/ 326 w 340"/>
              <a:gd name="T3" fmla="*/ 146 h 349"/>
              <a:gd name="T4" fmla="*/ 320 w 340"/>
              <a:gd name="T5" fmla="*/ 140 h 349"/>
              <a:gd name="T6" fmla="*/ 314 w 340"/>
              <a:gd name="T7" fmla="*/ 134 h 349"/>
              <a:gd name="T8" fmla="*/ 308 w 340"/>
              <a:gd name="T9" fmla="*/ 128 h 349"/>
              <a:gd name="T10" fmla="*/ 302 w 340"/>
              <a:gd name="T11" fmla="*/ 122 h 349"/>
              <a:gd name="T12" fmla="*/ 296 w 340"/>
              <a:gd name="T13" fmla="*/ 116 h 349"/>
              <a:gd name="T14" fmla="*/ 290 w 340"/>
              <a:gd name="T15" fmla="*/ 110 h 349"/>
              <a:gd name="T16" fmla="*/ 284 w 340"/>
              <a:gd name="T17" fmla="*/ 104 h 349"/>
              <a:gd name="T18" fmla="*/ 278 w 340"/>
              <a:gd name="T19" fmla="*/ 98 h 349"/>
              <a:gd name="T20" fmla="*/ 272 w 340"/>
              <a:gd name="T21" fmla="*/ 92 h 349"/>
              <a:gd name="T22" fmla="*/ 266 w 340"/>
              <a:gd name="T23" fmla="*/ 86 h 349"/>
              <a:gd name="T24" fmla="*/ 260 w 340"/>
              <a:gd name="T25" fmla="*/ 80 h 349"/>
              <a:gd name="T26" fmla="*/ 254 w 340"/>
              <a:gd name="T27" fmla="*/ 74 h 349"/>
              <a:gd name="T28" fmla="*/ 248 w 340"/>
              <a:gd name="T29" fmla="*/ 68 h 349"/>
              <a:gd name="T30" fmla="*/ 242 w 340"/>
              <a:gd name="T31" fmla="*/ 62 h 349"/>
              <a:gd name="T32" fmla="*/ 236 w 340"/>
              <a:gd name="T33" fmla="*/ 56 h 349"/>
              <a:gd name="T34" fmla="*/ 230 w 340"/>
              <a:gd name="T35" fmla="*/ 50 h 349"/>
              <a:gd name="T36" fmla="*/ 224 w 340"/>
              <a:gd name="T37" fmla="*/ 44 h 349"/>
              <a:gd name="T38" fmla="*/ 218 w 340"/>
              <a:gd name="T39" fmla="*/ 38 h 349"/>
              <a:gd name="T40" fmla="*/ 212 w 340"/>
              <a:gd name="T41" fmla="*/ 32 h 349"/>
              <a:gd name="T42" fmla="*/ 206 w 340"/>
              <a:gd name="T43" fmla="*/ 26 h 349"/>
              <a:gd name="T44" fmla="*/ 200 w 340"/>
              <a:gd name="T45" fmla="*/ 20 h 349"/>
              <a:gd name="T46" fmla="*/ 194 w 340"/>
              <a:gd name="T47" fmla="*/ 14 h 349"/>
              <a:gd name="T48" fmla="*/ 188 w 340"/>
              <a:gd name="T49" fmla="*/ 8 h 349"/>
              <a:gd name="T50" fmla="*/ 175 w 340"/>
              <a:gd name="T51" fmla="*/ 0 h 349"/>
              <a:gd name="T52" fmla="*/ 54 w 340"/>
              <a:gd name="T53" fmla="*/ 64 h 349"/>
              <a:gd name="T54" fmla="*/ 58 w 340"/>
              <a:gd name="T55" fmla="*/ 66 h 349"/>
              <a:gd name="T56" fmla="*/ 60 w 340"/>
              <a:gd name="T57" fmla="*/ 69 h 349"/>
              <a:gd name="T58" fmla="*/ 0 w 340"/>
              <a:gd name="T59" fmla="*/ 225 h 349"/>
              <a:gd name="T60" fmla="*/ 8 w 340"/>
              <a:gd name="T61" fmla="*/ 238 h 349"/>
              <a:gd name="T62" fmla="*/ 14 w 340"/>
              <a:gd name="T63" fmla="*/ 244 h 349"/>
              <a:gd name="T64" fmla="*/ 20 w 340"/>
              <a:gd name="T65" fmla="*/ 250 h 349"/>
              <a:gd name="T66" fmla="*/ 26 w 340"/>
              <a:gd name="T67" fmla="*/ 256 h 349"/>
              <a:gd name="T68" fmla="*/ 32 w 340"/>
              <a:gd name="T69" fmla="*/ 262 h 349"/>
              <a:gd name="T70" fmla="*/ 38 w 340"/>
              <a:gd name="T71" fmla="*/ 268 h 349"/>
              <a:gd name="T72" fmla="*/ 44 w 340"/>
              <a:gd name="T73" fmla="*/ 274 h 349"/>
              <a:gd name="T74" fmla="*/ 50 w 340"/>
              <a:gd name="T75" fmla="*/ 280 h 349"/>
              <a:gd name="T76" fmla="*/ 56 w 340"/>
              <a:gd name="T77" fmla="*/ 286 h 349"/>
              <a:gd name="T78" fmla="*/ 62 w 340"/>
              <a:gd name="T79" fmla="*/ 292 h 349"/>
              <a:gd name="T80" fmla="*/ 68 w 340"/>
              <a:gd name="T81" fmla="*/ 298 h 349"/>
              <a:gd name="T82" fmla="*/ 74 w 340"/>
              <a:gd name="T83" fmla="*/ 304 h 349"/>
              <a:gd name="T84" fmla="*/ 80 w 340"/>
              <a:gd name="T85" fmla="*/ 310 h 349"/>
              <a:gd name="T86" fmla="*/ 86 w 340"/>
              <a:gd name="T87" fmla="*/ 316 h 349"/>
              <a:gd name="T88" fmla="*/ 92 w 340"/>
              <a:gd name="T89" fmla="*/ 322 h 349"/>
              <a:gd name="T90" fmla="*/ 98 w 340"/>
              <a:gd name="T91" fmla="*/ 328 h 349"/>
              <a:gd name="T92" fmla="*/ 104 w 340"/>
              <a:gd name="T93" fmla="*/ 334 h 349"/>
              <a:gd name="T94" fmla="*/ 110 w 340"/>
              <a:gd name="T95" fmla="*/ 340 h 349"/>
              <a:gd name="T96" fmla="*/ 116 w 340"/>
              <a:gd name="T97" fmla="*/ 346 h 349"/>
              <a:gd name="T98" fmla="*/ 120 w 340"/>
              <a:gd name="T99" fmla="*/ 349 h 349"/>
              <a:gd name="T100" fmla="*/ 336 w 340"/>
              <a:gd name="T101" fmla="*/ 15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 h="349">
                <a:moveTo>
                  <a:pt x="336" y="156"/>
                </a:moveTo>
                <a:cubicBezTo>
                  <a:pt x="335" y="155"/>
                  <a:pt x="335" y="155"/>
                  <a:pt x="334" y="154"/>
                </a:cubicBezTo>
                <a:cubicBezTo>
                  <a:pt x="333" y="153"/>
                  <a:pt x="333" y="153"/>
                  <a:pt x="332" y="152"/>
                </a:cubicBezTo>
                <a:cubicBezTo>
                  <a:pt x="331" y="151"/>
                  <a:pt x="331" y="151"/>
                  <a:pt x="330" y="150"/>
                </a:cubicBezTo>
                <a:cubicBezTo>
                  <a:pt x="329" y="149"/>
                  <a:pt x="329" y="149"/>
                  <a:pt x="328" y="148"/>
                </a:cubicBezTo>
                <a:cubicBezTo>
                  <a:pt x="327" y="147"/>
                  <a:pt x="327" y="147"/>
                  <a:pt x="326" y="146"/>
                </a:cubicBezTo>
                <a:cubicBezTo>
                  <a:pt x="325" y="145"/>
                  <a:pt x="325" y="145"/>
                  <a:pt x="324" y="144"/>
                </a:cubicBezTo>
                <a:cubicBezTo>
                  <a:pt x="323" y="143"/>
                  <a:pt x="323" y="143"/>
                  <a:pt x="322" y="142"/>
                </a:cubicBezTo>
                <a:cubicBezTo>
                  <a:pt x="321" y="141"/>
                  <a:pt x="321" y="141"/>
                  <a:pt x="320" y="140"/>
                </a:cubicBezTo>
                <a:cubicBezTo>
                  <a:pt x="319" y="139"/>
                  <a:pt x="319" y="139"/>
                  <a:pt x="318" y="138"/>
                </a:cubicBezTo>
                <a:cubicBezTo>
                  <a:pt x="317" y="137"/>
                  <a:pt x="317" y="137"/>
                  <a:pt x="316" y="136"/>
                </a:cubicBezTo>
                <a:cubicBezTo>
                  <a:pt x="315" y="135"/>
                  <a:pt x="315" y="135"/>
                  <a:pt x="314" y="134"/>
                </a:cubicBezTo>
                <a:cubicBezTo>
                  <a:pt x="313" y="133"/>
                  <a:pt x="313" y="133"/>
                  <a:pt x="312" y="132"/>
                </a:cubicBezTo>
                <a:cubicBezTo>
                  <a:pt x="311" y="131"/>
                  <a:pt x="311" y="131"/>
                  <a:pt x="310" y="130"/>
                </a:cubicBezTo>
                <a:cubicBezTo>
                  <a:pt x="309" y="129"/>
                  <a:pt x="309" y="129"/>
                  <a:pt x="308" y="128"/>
                </a:cubicBezTo>
                <a:cubicBezTo>
                  <a:pt x="307" y="127"/>
                  <a:pt x="307" y="127"/>
                  <a:pt x="306" y="126"/>
                </a:cubicBezTo>
                <a:cubicBezTo>
                  <a:pt x="305" y="125"/>
                  <a:pt x="305" y="125"/>
                  <a:pt x="304" y="124"/>
                </a:cubicBezTo>
                <a:cubicBezTo>
                  <a:pt x="303" y="123"/>
                  <a:pt x="303" y="123"/>
                  <a:pt x="302" y="122"/>
                </a:cubicBezTo>
                <a:cubicBezTo>
                  <a:pt x="301" y="121"/>
                  <a:pt x="301" y="121"/>
                  <a:pt x="300" y="120"/>
                </a:cubicBezTo>
                <a:cubicBezTo>
                  <a:pt x="299" y="119"/>
                  <a:pt x="299" y="119"/>
                  <a:pt x="298" y="118"/>
                </a:cubicBezTo>
                <a:cubicBezTo>
                  <a:pt x="297" y="117"/>
                  <a:pt x="297" y="117"/>
                  <a:pt x="296" y="116"/>
                </a:cubicBezTo>
                <a:cubicBezTo>
                  <a:pt x="295" y="115"/>
                  <a:pt x="295" y="115"/>
                  <a:pt x="294" y="114"/>
                </a:cubicBezTo>
                <a:cubicBezTo>
                  <a:pt x="293" y="113"/>
                  <a:pt x="293" y="113"/>
                  <a:pt x="292" y="112"/>
                </a:cubicBezTo>
                <a:cubicBezTo>
                  <a:pt x="291" y="111"/>
                  <a:pt x="291" y="111"/>
                  <a:pt x="290" y="110"/>
                </a:cubicBezTo>
                <a:cubicBezTo>
                  <a:pt x="289" y="109"/>
                  <a:pt x="289" y="109"/>
                  <a:pt x="288" y="108"/>
                </a:cubicBezTo>
                <a:cubicBezTo>
                  <a:pt x="287" y="107"/>
                  <a:pt x="287" y="107"/>
                  <a:pt x="286" y="106"/>
                </a:cubicBezTo>
                <a:cubicBezTo>
                  <a:pt x="285" y="105"/>
                  <a:pt x="285" y="105"/>
                  <a:pt x="284" y="104"/>
                </a:cubicBezTo>
                <a:cubicBezTo>
                  <a:pt x="283" y="103"/>
                  <a:pt x="283" y="103"/>
                  <a:pt x="282" y="102"/>
                </a:cubicBezTo>
                <a:cubicBezTo>
                  <a:pt x="281" y="101"/>
                  <a:pt x="281" y="101"/>
                  <a:pt x="280" y="100"/>
                </a:cubicBezTo>
                <a:cubicBezTo>
                  <a:pt x="279" y="99"/>
                  <a:pt x="279" y="99"/>
                  <a:pt x="278" y="98"/>
                </a:cubicBezTo>
                <a:cubicBezTo>
                  <a:pt x="277" y="97"/>
                  <a:pt x="277" y="97"/>
                  <a:pt x="276" y="96"/>
                </a:cubicBezTo>
                <a:cubicBezTo>
                  <a:pt x="275" y="95"/>
                  <a:pt x="275" y="95"/>
                  <a:pt x="274" y="94"/>
                </a:cubicBezTo>
                <a:cubicBezTo>
                  <a:pt x="273" y="93"/>
                  <a:pt x="273" y="93"/>
                  <a:pt x="272" y="92"/>
                </a:cubicBezTo>
                <a:cubicBezTo>
                  <a:pt x="271" y="91"/>
                  <a:pt x="271" y="91"/>
                  <a:pt x="270" y="90"/>
                </a:cubicBezTo>
                <a:cubicBezTo>
                  <a:pt x="269" y="89"/>
                  <a:pt x="269" y="89"/>
                  <a:pt x="268" y="88"/>
                </a:cubicBezTo>
                <a:cubicBezTo>
                  <a:pt x="267" y="87"/>
                  <a:pt x="267" y="87"/>
                  <a:pt x="266" y="86"/>
                </a:cubicBezTo>
                <a:cubicBezTo>
                  <a:pt x="265" y="85"/>
                  <a:pt x="265" y="85"/>
                  <a:pt x="264" y="84"/>
                </a:cubicBezTo>
                <a:cubicBezTo>
                  <a:pt x="263" y="83"/>
                  <a:pt x="263" y="83"/>
                  <a:pt x="262" y="82"/>
                </a:cubicBezTo>
                <a:cubicBezTo>
                  <a:pt x="261" y="81"/>
                  <a:pt x="261" y="81"/>
                  <a:pt x="260" y="80"/>
                </a:cubicBezTo>
                <a:cubicBezTo>
                  <a:pt x="259" y="79"/>
                  <a:pt x="259" y="79"/>
                  <a:pt x="258" y="78"/>
                </a:cubicBezTo>
                <a:cubicBezTo>
                  <a:pt x="257" y="77"/>
                  <a:pt x="257" y="77"/>
                  <a:pt x="256" y="76"/>
                </a:cubicBezTo>
                <a:cubicBezTo>
                  <a:pt x="255" y="75"/>
                  <a:pt x="255" y="75"/>
                  <a:pt x="254" y="74"/>
                </a:cubicBezTo>
                <a:cubicBezTo>
                  <a:pt x="253" y="73"/>
                  <a:pt x="253" y="73"/>
                  <a:pt x="252" y="72"/>
                </a:cubicBezTo>
                <a:cubicBezTo>
                  <a:pt x="251" y="71"/>
                  <a:pt x="251" y="71"/>
                  <a:pt x="250" y="70"/>
                </a:cubicBezTo>
                <a:cubicBezTo>
                  <a:pt x="249" y="69"/>
                  <a:pt x="249" y="69"/>
                  <a:pt x="248" y="68"/>
                </a:cubicBezTo>
                <a:cubicBezTo>
                  <a:pt x="247" y="67"/>
                  <a:pt x="247" y="67"/>
                  <a:pt x="246" y="66"/>
                </a:cubicBezTo>
                <a:cubicBezTo>
                  <a:pt x="245" y="65"/>
                  <a:pt x="245" y="65"/>
                  <a:pt x="244" y="64"/>
                </a:cubicBezTo>
                <a:cubicBezTo>
                  <a:pt x="243" y="63"/>
                  <a:pt x="243" y="63"/>
                  <a:pt x="242" y="62"/>
                </a:cubicBezTo>
                <a:cubicBezTo>
                  <a:pt x="241" y="61"/>
                  <a:pt x="241" y="61"/>
                  <a:pt x="240" y="60"/>
                </a:cubicBezTo>
                <a:cubicBezTo>
                  <a:pt x="239" y="59"/>
                  <a:pt x="239" y="59"/>
                  <a:pt x="238" y="58"/>
                </a:cubicBezTo>
                <a:cubicBezTo>
                  <a:pt x="237" y="57"/>
                  <a:pt x="237" y="57"/>
                  <a:pt x="236" y="56"/>
                </a:cubicBezTo>
                <a:cubicBezTo>
                  <a:pt x="235" y="55"/>
                  <a:pt x="235" y="55"/>
                  <a:pt x="234" y="54"/>
                </a:cubicBezTo>
                <a:cubicBezTo>
                  <a:pt x="233" y="53"/>
                  <a:pt x="233" y="53"/>
                  <a:pt x="232" y="52"/>
                </a:cubicBezTo>
                <a:cubicBezTo>
                  <a:pt x="231" y="51"/>
                  <a:pt x="231" y="51"/>
                  <a:pt x="230" y="50"/>
                </a:cubicBezTo>
                <a:cubicBezTo>
                  <a:pt x="229" y="49"/>
                  <a:pt x="229" y="49"/>
                  <a:pt x="228" y="48"/>
                </a:cubicBezTo>
                <a:cubicBezTo>
                  <a:pt x="227" y="47"/>
                  <a:pt x="227" y="47"/>
                  <a:pt x="226" y="46"/>
                </a:cubicBezTo>
                <a:cubicBezTo>
                  <a:pt x="225" y="45"/>
                  <a:pt x="225" y="45"/>
                  <a:pt x="224" y="44"/>
                </a:cubicBezTo>
                <a:cubicBezTo>
                  <a:pt x="223" y="43"/>
                  <a:pt x="223" y="43"/>
                  <a:pt x="222" y="42"/>
                </a:cubicBezTo>
                <a:cubicBezTo>
                  <a:pt x="221" y="41"/>
                  <a:pt x="221" y="41"/>
                  <a:pt x="220" y="40"/>
                </a:cubicBezTo>
                <a:cubicBezTo>
                  <a:pt x="219" y="39"/>
                  <a:pt x="219" y="39"/>
                  <a:pt x="218" y="38"/>
                </a:cubicBezTo>
                <a:cubicBezTo>
                  <a:pt x="217" y="37"/>
                  <a:pt x="217" y="37"/>
                  <a:pt x="216" y="36"/>
                </a:cubicBezTo>
                <a:cubicBezTo>
                  <a:pt x="215" y="35"/>
                  <a:pt x="215" y="35"/>
                  <a:pt x="214" y="34"/>
                </a:cubicBezTo>
                <a:cubicBezTo>
                  <a:pt x="213" y="33"/>
                  <a:pt x="213" y="33"/>
                  <a:pt x="212" y="32"/>
                </a:cubicBezTo>
                <a:cubicBezTo>
                  <a:pt x="211" y="31"/>
                  <a:pt x="211" y="31"/>
                  <a:pt x="210" y="30"/>
                </a:cubicBezTo>
                <a:cubicBezTo>
                  <a:pt x="209" y="29"/>
                  <a:pt x="209" y="29"/>
                  <a:pt x="208" y="28"/>
                </a:cubicBezTo>
                <a:cubicBezTo>
                  <a:pt x="207" y="27"/>
                  <a:pt x="207" y="27"/>
                  <a:pt x="206" y="26"/>
                </a:cubicBezTo>
                <a:cubicBezTo>
                  <a:pt x="205" y="25"/>
                  <a:pt x="205" y="25"/>
                  <a:pt x="204" y="24"/>
                </a:cubicBezTo>
                <a:cubicBezTo>
                  <a:pt x="203" y="23"/>
                  <a:pt x="203" y="23"/>
                  <a:pt x="202" y="22"/>
                </a:cubicBezTo>
                <a:cubicBezTo>
                  <a:pt x="201" y="21"/>
                  <a:pt x="201" y="21"/>
                  <a:pt x="200" y="20"/>
                </a:cubicBezTo>
                <a:cubicBezTo>
                  <a:pt x="199" y="19"/>
                  <a:pt x="199" y="19"/>
                  <a:pt x="198" y="18"/>
                </a:cubicBezTo>
                <a:cubicBezTo>
                  <a:pt x="197" y="17"/>
                  <a:pt x="197" y="17"/>
                  <a:pt x="196" y="16"/>
                </a:cubicBezTo>
                <a:cubicBezTo>
                  <a:pt x="195" y="15"/>
                  <a:pt x="195" y="15"/>
                  <a:pt x="194" y="14"/>
                </a:cubicBezTo>
                <a:cubicBezTo>
                  <a:pt x="193" y="13"/>
                  <a:pt x="193" y="13"/>
                  <a:pt x="192" y="12"/>
                </a:cubicBezTo>
                <a:cubicBezTo>
                  <a:pt x="191" y="11"/>
                  <a:pt x="191" y="11"/>
                  <a:pt x="190" y="10"/>
                </a:cubicBezTo>
                <a:cubicBezTo>
                  <a:pt x="189" y="9"/>
                  <a:pt x="189" y="9"/>
                  <a:pt x="188" y="8"/>
                </a:cubicBezTo>
                <a:cubicBezTo>
                  <a:pt x="187" y="7"/>
                  <a:pt x="187" y="7"/>
                  <a:pt x="186" y="6"/>
                </a:cubicBezTo>
                <a:cubicBezTo>
                  <a:pt x="185" y="5"/>
                  <a:pt x="185" y="5"/>
                  <a:pt x="184" y="4"/>
                </a:cubicBezTo>
                <a:cubicBezTo>
                  <a:pt x="182" y="2"/>
                  <a:pt x="179" y="0"/>
                  <a:pt x="175" y="0"/>
                </a:cubicBezTo>
                <a:cubicBezTo>
                  <a:pt x="65" y="0"/>
                  <a:pt x="65" y="0"/>
                  <a:pt x="65" y="0"/>
                </a:cubicBezTo>
                <a:cubicBezTo>
                  <a:pt x="59" y="0"/>
                  <a:pt x="54" y="5"/>
                  <a:pt x="54" y="11"/>
                </a:cubicBezTo>
                <a:cubicBezTo>
                  <a:pt x="54" y="64"/>
                  <a:pt x="54" y="64"/>
                  <a:pt x="54" y="64"/>
                </a:cubicBezTo>
                <a:cubicBezTo>
                  <a:pt x="56" y="64"/>
                  <a:pt x="56" y="64"/>
                  <a:pt x="56" y="64"/>
                </a:cubicBezTo>
                <a:cubicBezTo>
                  <a:pt x="56" y="66"/>
                  <a:pt x="56" y="66"/>
                  <a:pt x="56" y="66"/>
                </a:cubicBezTo>
                <a:cubicBezTo>
                  <a:pt x="58" y="66"/>
                  <a:pt x="58" y="66"/>
                  <a:pt x="58" y="66"/>
                </a:cubicBezTo>
                <a:cubicBezTo>
                  <a:pt x="58" y="68"/>
                  <a:pt x="58" y="68"/>
                  <a:pt x="58" y="68"/>
                </a:cubicBezTo>
                <a:cubicBezTo>
                  <a:pt x="60" y="68"/>
                  <a:pt x="60" y="68"/>
                  <a:pt x="60" y="68"/>
                </a:cubicBezTo>
                <a:cubicBezTo>
                  <a:pt x="60" y="69"/>
                  <a:pt x="60" y="69"/>
                  <a:pt x="60" y="69"/>
                </a:cubicBezTo>
                <a:cubicBezTo>
                  <a:pt x="11" y="69"/>
                  <a:pt x="11" y="69"/>
                  <a:pt x="11" y="69"/>
                </a:cubicBezTo>
                <a:cubicBezTo>
                  <a:pt x="5" y="69"/>
                  <a:pt x="0" y="74"/>
                  <a:pt x="0" y="80"/>
                </a:cubicBezTo>
                <a:cubicBezTo>
                  <a:pt x="0" y="225"/>
                  <a:pt x="0" y="225"/>
                  <a:pt x="0" y="225"/>
                </a:cubicBezTo>
                <a:cubicBezTo>
                  <a:pt x="0" y="229"/>
                  <a:pt x="2" y="232"/>
                  <a:pt x="4" y="234"/>
                </a:cubicBezTo>
                <a:cubicBezTo>
                  <a:pt x="5" y="235"/>
                  <a:pt x="6" y="235"/>
                  <a:pt x="6" y="236"/>
                </a:cubicBezTo>
                <a:cubicBezTo>
                  <a:pt x="7" y="237"/>
                  <a:pt x="8" y="237"/>
                  <a:pt x="8" y="238"/>
                </a:cubicBezTo>
                <a:cubicBezTo>
                  <a:pt x="9" y="239"/>
                  <a:pt x="10" y="239"/>
                  <a:pt x="10" y="240"/>
                </a:cubicBezTo>
                <a:cubicBezTo>
                  <a:pt x="11" y="241"/>
                  <a:pt x="12" y="241"/>
                  <a:pt x="12" y="242"/>
                </a:cubicBezTo>
                <a:cubicBezTo>
                  <a:pt x="13" y="243"/>
                  <a:pt x="14" y="243"/>
                  <a:pt x="14" y="244"/>
                </a:cubicBezTo>
                <a:cubicBezTo>
                  <a:pt x="15" y="245"/>
                  <a:pt x="16" y="245"/>
                  <a:pt x="16" y="246"/>
                </a:cubicBezTo>
                <a:cubicBezTo>
                  <a:pt x="17" y="247"/>
                  <a:pt x="18" y="247"/>
                  <a:pt x="18" y="248"/>
                </a:cubicBezTo>
                <a:cubicBezTo>
                  <a:pt x="19" y="249"/>
                  <a:pt x="20" y="249"/>
                  <a:pt x="20" y="250"/>
                </a:cubicBezTo>
                <a:cubicBezTo>
                  <a:pt x="21" y="251"/>
                  <a:pt x="22" y="251"/>
                  <a:pt x="22" y="252"/>
                </a:cubicBezTo>
                <a:cubicBezTo>
                  <a:pt x="23" y="253"/>
                  <a:pt x="24" y="253"/>
                  <a:pt x="24" y="254"/>
                </a:cubicBezTo>
                <a:cubicBezTo>
                  <a:pt x="25" y="255"/>
                  <a:pt x="26" y="255"/>
                  <a:pt x="26" y="256"/>
                </a:cubicBezTo>
                <a:cubicBezTo>
                  <a:pt x="27" y="257"/>
                  <a:pt x="28" y="257"/>
                  <a:pt x="28" y="258"/>
                </a:cubicBezTo>
                <a:cubicBezTo>
                  <a:pt x="29" y="259"/>
                  <a:pt x="30" y="259"/>
                  <a:pt x="30" y="260"/>
                </a:cubicBezTo>
                <a:cubicBezTo>
                  <a:pt x="31" y="261"/>
                  <a:pt x="32" y="261"/>
                  <a:pt x="32" y="262"/>
                </a:cubicBezTo>
                <a:cubicBezTo>
                  <a:pt x="33" y="263"/>
                  <a:pt x="34" y="263"/>
                  <a:pt x="34" y="264"/>
                </a:cubicBezTo>
                <a:cubicBezTo>
                  <a:pt x="35" y="265"/>
                  <a:pt x="36" y="265"/>
                  <a:pt x="36" y="266"/>
                </a:cubicBezTo>
                <a:cubicBezTo>
                  <a:pt x="37" y="267"/>
                  <a:pt x="38" y="267"/>
                  <a:pt x="38" y="268"/>
                </a:cubicBezTo>
                <a:cubicBezTo>
                  <a:pt x="39" y="269"/>
                  <a:pt x="40" y="269"/>
                  <a:pt x="40" y="270"/>
                </a:cubicBezTo>
                <a:cubicBezTo>
                  <a:pt x="41" y="271"/>
                  <a:pt x="42" y="271"/>
                  <a:pt x="42" y="272"/>
                </a:cubicBezTo>
                <a:cubicBezTo>
                  <a:pt x="43" y="273"/>
                  <a:pt x="44" y="273"/>
                  <a:pt x="44" y="274"/>
                </a:cubicBezTo>
                <a:cubicBezTo>
                  <a:pt x="45" y="275"/>
                  <a:pt x="46" y="275"/>
                  <a:pt x="46" y="276"/>
                </a:cubicBezTo>
                <a:cubicBezTo>
                  <a:pt x="47" y="277"/>
                  <a:pt x="48" y="277"/>
                  <a:pt x="48" y="278"/>
                </a:cubicBezTo>
                <a:cubicBezTo>
                  <a:pt x="49" y="279"/>
                  <a:pt x="50" y="279"/>
                  <a:pt x="50" y="280"/>
                </a:cubicBezTo>
                <a:cubicBezTo>
                  <a:pt x="51" y="281"/>
                  <a:pt x="52" y="281"/>
                  <a:pt x="52" y="282"/>
                </a:cubicBezTo>
                <a:cubicBezTo>
                  <a:pt x="53" y="283"/>
                  <a:pt x="54" y="283"/>
                  <a:pt x="54" y="284"/>
                </a:cubicBezTo>
                <a:cubicBezTo>
                  <a:pt x="55" y="285"/>
                  <a:pt x="56" y="285"/>
                  <a:pt x="56" y="286"/>
                </a:cubicBezTo>
                <a:cubicBezTo>
                  <a:pt x="57" y="287"/>
                  <a:pt x="58" y="287"/>
                  <a:pt x="58" y="288"/>
                </a:cubicBezTo>
                <a:cubicBezTo>
                  <a:pt x="59" y="289"/>
                  <a:pt x="60" y="289"/>
                  <a:pt x="60" y="290"/>
                </a:cubicBezTo>
                <a:cubicBezTo>
                  <a:pt x="61" y="291"/>
                  <a:pt x="62" y="291"/>
                  <a:pt x="62" y="292"/>
                </a:cubicBezTo>
                <a:cubicBezTo>
                  <a:pt x="63" y="293"/>
                  <a:pt x="64" y="293"/>
                  <a:pt x="64" y="294"/>
                </a:cubicBezTo>
                <a:cubicBezTo>
                  <a:pt x="65" y="295"/>
                  <a:pt x="66" y="295"/>
                  <a:pt x="66" y="296"/>
                </a:cubicBezTo>
                <a:cubicBezTo>
                  <a:pt x="67" y="297"/>
                  <a:pt x="68" y="297"/>
                  <a:pt x="68" y="298"/>
                </a:cubicBezTo>
                <a:cubicBezTo>
                  <a:pt x="69" y="299"/>
                  <a:pt x="70" y="299"/>
                  <a:pt x="70" y="300"/>
                </a:cubicBezTo>
                <a:cubicBezTo>
                  <a:pt x="71" y="301"/>
                  <a:pt x="72" y="301"/>
                  <a:pt x="72" y="302"/>
                </a:cubicBezTo>
                <a:cubicBezTo>
                  <a:pt x="73" y="303"/>
                  <a:pt x="74" y="303"/>
                  <a:pt x="74" y="304"/>
                </a:cubicBezTo>
                <a:cubicBezTo>
                  <a:pt x="75" y="305"/>
                  <a:pt x="76" y="305"/>
                  <a:pt x="76" y="306"/>
                </a:cubicBezTo>
                <a:cubicBezTo>
                  <a:pt x="77" y="307"/>
                  <a:pt x="78" y="307"/>
                  <a:pt x="78" y="308"/>
                </a:cubicBezTo>
                <a:cubicBezTo>
                  <a:pt x="79" y="309"/>
                  <a:pt x="80" y="309"/>
                  <a:pt x="80" y="310"/>
                </a:cubicBezTo>
                <a:cubicBezTo>
                  <a:pt x="81" y="311"/>
                  <a:pt x="82" y="311"/>
                  <a:pt x="82" y="312"/>
                </a:cubicBezTo>
                <a:cubicBezTo>
                  <a:pt x="83" y="313"/>
                  <a:pt x="84" y="313"/>
                  <a:pt x="84" y="314"/>
                </a:cubicBezTo>
                <a:cubicBezTo>
                  <a:pt x="85" y="315"/>
                  <a:pt x="86" y="315"/>
                  <a:pt x="86" y="316"/>
                </a:cubicBezTo>
                <a:cubicBezTo>
                  <a:pt x="87" y="317"/>
                  <a:pt x="88" y="317"/>
                  <a:pt x="88" y="318"/>
                </a:cubicBezTo>
                <a:cubicBezTo>
                  <a:pt x="89" y="319"/>
                  <a:pt x="90" y="319"/>
                  <a:pt x="90" y="320"/>
                </a:cubicBezTo>
                <a:cubicBezTo>
                  <a:pt x="91" y="321"/>
                  <a:pt x="92" y="321"/>
                  <a:pt x="92" y="322"/>
                </a:cubicBezTo>
                <a:cubicBezTo>
                  <a:pt x="93" y="323"/>
                  <a:pt x="94" y="323"/>
                  <a:pt x="94" y="324"/>
                </a:cubicBezTo>
                <a:cubicBezTo>
                  <a:pt x="95" y="325"/>
                  <a:pt x="96" y="325"/>
                  <a:pt x="96" y="326"/>
                </a:cubicBezTo>
                <a:cubicBezTo>
                  <a:pt x="97" y="327"/>
                  <a:pt x="98" y="327"/>
                  <a:pt x="98" y="328"/>
                </a:cubicBezTo>
                <a:cubicBezTo>
                  <a:pt x="99" y="329"/>
                  <a:pt x="100" y="329"/>
                  <a:pt x="100" y="330"/>
                </a:cubicBezTo>
                <a:cubicBezTo>
                  <a:pt x="101" y="331"/>
                  <a:pt x="102" y="331"/>
                  <a:pt x="102" y="332"/>
                </a:cubicBezTo>
                <a:cubicBezTo>
                  <a:pt x="103" y="333"/>
                  <a:pt x="104" y="333"/>
                  <a:pt x="104" y="334"/>
                </a:cubicBezTo>
                <a:cubicBezTo>
                  <a:pt x="105" y="335"/>
                  <a:pt x="106" y="335"/>
                  <a:pt x="106" y="336"/>
                </a:cubicBezTo>
                <a:cubicBezTo>
                  <a:pt x="107" y="337"/>
                  <a:pt x="108" y="337"/>
                  <a:pt x="108" y="338"/>
                </a:cubicBezTo>
                <a:cubicBezTo>
                  <a:pt x="109" y="339"/>
                  <a:pt x="110" y="339"/>
                  <a:pt x="110" y="340"/>
                </a:cubicBezTo>
                <a:cubicBezTo>
                  <a:pt x="111" y="341"/>
                  <a:pt x="112" y="341"/>
                  <a:pt x="112" y="342"/>
                </a:cubicBezTo>
                <a:cubicBezTo>
                  <a:pt x="113" y="343"/>
                  <a:pt x="114" y="343"/>
                  <a:pt x="114" y="344"/>
                </a:cubicBezTo>
                <a:cubicBezTo>
                  <a:pt x="115" y="345"/>
                  <a:pt x="116" y="345"/>
                  <a:pt x="116" y="346"/>
                </a:cubicBezTo>
                <a:cubicBezTo>
                  <a:pt x="117" y="347"/>
                  <a:pt x="118" y="347"/>
                  <a:pt x="118" y="348"/>
                </a:cubicBezTo>
                <a:cubicBezTo>
                  <a:pt x="119" y="348"/>
                  <a:pt x="119" y="348"/>
                  <a:pt x="119" y="349"/>
                </a:cubicBezTo>
                <a:cubicBezTo>
                  <a:pt x="119" y="349"/>
                  <a:pt x="120" y="349"/>
                  <a:pt x="120" y="349"/>
                </a:cubicBezTo>
                <a:cubicBezTo>
                  <a:pt x="231" y="349"/>
                  <a:pt x="324" y="267"/>
                  <a:pt x="340" y="160"/>
                </a:cubicBezTo>
                <a:cubicBezTo>
                  <a:pt x="339" y="159"/>
                  <a:pt x="339" y="159"/>
                  <a:pt x="338" y="158"/>
                </a:cubicBezTo>
                <a:cubicBezTo>
                  <a:pt x="337" y="157"/>
                  <a:pt x="337" y="157"/>
                  <a:pt x="336" y="156"/>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6" name="Freeform 2244"/>
          <p:cNvSpPr/>
          <p:nvPr/>
        </p:nvSpPr>
        <p:spPr bwMode="auto">
          <a:xfrm>
            <a:off x="10226878" y="5156540"/>
            <a:ext cx="158384" cy="76775"/>
          </a:xfrm>
          <a:custGeom>
            <a:avLst/>
            <a:gdLst>
              <a:gd name="T0" fmla="*/ 6 w 132"/>
              <a:gd name="T1" fmla="*/ 64 h 64"/>
              <a:gd name="T2" fmla="*/ 6 w 132"/>
              <a:gd name="T3" fmla="*/ 11 h 64"/>
              <a:gd name="T4" fmla="*/ 11 w 132"/>
              <a:gd name="T5" fmla="*/ 6 h 64"/>
              <a:gd name="T6" fmla="*/ 121 w 132"/>
              <a:gd name="T7" fmla="*/ 6 h 64"/>
              <a:gd name="T8" fmla="*/ 126 w 132"/>
              <a:gd name="T9" fmla="*/ 11 h 64"/>
              <a:gd name="T10" fmla="*/ 126 w 132"/>
              <a:gd name="T11" fmla="*/ 64 h 64"/>
              <a:gd name="T12" fmla="*/ 132 w 132"/>
              <a:gd name="T13" fmla="*/ 64 h 64"/>
              <a:gd name="T14" fmla="*/ 132 w 132"/>
              <a:gd name="T15" fmla="*/ 11 h 64"/>
              <a:gd name="T16" fmla="*/ 121 w 132"/>
              <a:gd name="T17" fmla="*/ 0 h 64"/>
              <a:gd name="T18" fmla="*/ 11 w 132"/>
              <a:gd name="T19" fmla="*/ 0 h 64"/>
              <a:gd name="T20" fmla="*/ 0 w 132"/>
              <a:gd name="T21" fmla="*/ 11 h 64"/>
              <a:gd name="T22" fmla="*/ 0 w 132"/>
              <a:gd name="T23" fmla="*/ 64 h 64"/>
              <a:gd name="T24" fmla="*/ 6 w 132"/>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4">
                <a:moveTo>
                  <a:pt x="6" y="64"/>
                </a:moveTo>
                <a:cubicBezTo>
                  <a:pt x="6" y="11"/>
                  <a:pt x="6" y="11"/>
                  <a:pt x="6" y="11"/>
                </a:cubicBezTo>
                <a:cubicBezTo>
                  <a:pt x="6" y="8"/>
                  <a:pt x="8" y="6"/>
                  <a:pt x="11" y="6"/>
                </a:cubicBezTo>
                <a:cubicBezTo>
                  <a:pt x="121" y="6"/>
                  <a:pt x="121" y="6"/>
                  <a:pt x="121" y="6"/>
                </a:cubicBezTo>
                <a:cubicBezTo>
                  <a:pt x="124" y="6"/>
                  <a:pt x="126" y="8"/>
                  <a:pt x="126" y="11"/>
                </a:cubicBezTo>
                <a:cubicBezTo>
                  <a:pt x="126" y="64"/>
                  <a:pt x="126" y="64"/>
                  <a:pt x="126" y="64"/>
                </a:cubicBezTo>
                <a:cubicBezTo>
                  <a:pt x="132" y="64"/>
                  <a:pt x="132" y="64"/>
                  <a:pt x="132" y="64"/>
                </a:cubicBezTo>
                <a:cubicBezTo>
                  <a:pt x="132" y="11"/>
                  <a:pt x="132" y="11"/>
                  <a:pt x="132" y="11"/>
                </a:cubicBezTo>
                <a:cubicBezTo>
                  <a:pt x="132" y="5"/>
                  <a:pt x="127" y="0"/>
                  <a:pt x="121" y="0"/>
                </a:cubicBezTo>
                <a:cubicBezTo>
                  <a:pt x="11" y="0"/>
                  <a:pt x="11" y="0"/>
                  <a:pt x="11" y="0"/>
                </a:cubicBezTo>
                <a:cubicBezTo>
                  <a:pt x="5" y="0"/>
                  <a:pt x="0" y="5"/>
                  <a:pt x="0" y="11"/>
                </a:cubicBezTo>
                <a:cubicBezTo>
                  <a:pt x="0" y="64"/>
                  <a:pt x="0" y="64"/>
                  <a:pt x="0" y="64"/>
                </a:cubicBezTo>
                <a:lnTo>
                  <a:pt x="6" y="6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7" name="Freeform 2245"/>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8" name="Freeform 2246"/>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49" name="Freeform 2247"/>
          <p:cNvSpPr/>
          <p:nvPr/>
        </p:nvSpPr>
        <p:spPr bwMode="auto">
          <a:xfrm>
            <a:off x="10239794" y="5169448"/>
            <a:ext cx="132553" cy="63865"/>
          </a:xfrm>
          <a:custGeom>
            <a:avLst/>
            <a:gdLst>
              <a:gd name="T0" fmla="*/ 16 w 195"/>
              <a:gd name="T1" fmla="*/ 94 h 94"/>
              <a:gd name="T2" fmla="*/ 16 w 195"/>
              <a:gd name="T3" fmla="*/ 16 h 94"/>
              <a:gd name="T4" fmla="*/ 179 w 195"/>
              <a:gd name="T5" fmla="*/ 16 h 94"/>
              <a:gd name="T6" fmla="*/ 179 w 195"/>
              <a:gd name="T7" fmla="*/ 94 h 94"/>
              <a:gd name="T8" fmla="*/ 195 w 195"/>
              <a:gd name="T9" fmla="*/ 94 h 94"/>
              <a:gd name="T10" fmla="*/ 195 w 195"/>
              <a:gd name="T11" fmla="*/ 0 h 94"/>
              <a:gd name="T12" fmla="*/ 0 w 195"/>
              <a:gd name="T13" fmla="*/ 0 h 94"/>
              <a:gd name="T14" fmla="*/ 0 w 195"/>
              <a:gd name="T15" fmla="*/ 94 h 94"/>
              <a:gd name="T16" fmla="*/ 16 w 195"/>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94">
                <a:moveTo>
                  <a:pt x="16" y="94"/>
                </a:moveTo>
                <a:lnTo>
                  <a:pt x="16" y="16"/>
                </a:lnTo>
                <a:lnTo>
                  <a:pt x="179" y="16"/>
                </a:lnTo>
                <a:lnTo>
                  <a:pt x="179" y="94"/>
                </a:lnTo>
                <a:lnTo>
                  <a:pt x="195" y="94"/>
                </a:lnTo>
                <a:lnTo>
                  <a:pt x="195" y="0"/>
                </a:lnTo>
                <a:lnTo>
                  <a:pt x="0" y="0"/>
                </a:lnTo>
                <a:lnTo>
                  <a:pt x="0" y="94"/>
                </a:lnTo>
                <a:lnTo>
                  <a:pt x="16"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0" name="Freeform 2248"/>
          <p:cNvSpPr>
            <a:spLocks noEditPoints="1"/>
          </p:cNvSpPr>
          <p:nvPr/>
        </p:nvSpPr>
        <p:spPr bwMode="auto">
          <a:xfrm>
            <a:off x="10161621" y="5239427"/>
            <a:ext cx="288898" cy="200428"/>
          </a:xfrm>
          <a:custGeom>
            <a:avLst/>
            <a:gdLst>
              <a:gd name="T0" fmla="*/ 229 w 240"/>
              <a:gd name="T1" fmla="*/ 0 h 167"/>
              <a:gd name="T2" fmla="*/ 11 w 240"/>
              <a:gd name="T3" fmla="*/ 0 h 167"/>
              <a:gd name="T4" fmla="*/ 0 w 240"/>
              <a:gd name="T5" fmla="*/ 11 h 167"/>
              <a:gd name="T6" fmla="*/ 0 w 240"/>
              <a:gd name="T7" fmla="*/ 156 h 167"/>
              <a:gd name="T8" fmla="*/ 11 w 240"/>
              <a:gd name="T9" fmla="*/ 167 h 167"/>
              <a:gd name="T10" fmla="*/ 229 w 240"/>
              <a:gd name="T11" fmla="*/ 167 h 167"/>
              <a:gd name="T12" fmla="*/ 240 w 240"/>
              <a:gd name="T13" fmla="*/ 156 h 167"/>
              <a:gd name="T14" fmla="*/ 240 w 240"/>
              <a:gd name="T15" fmla="*/ 11 h 167"/>
              <a:gd name="T16" fmla="*/ 229 w 240"/>
              <a:gd name="T17" fmla="*/ 0 h 167"/>
              <a:gd name="T18" fmla="*/ 233 w 240"/>
              <a:gd name="T19" fmla="*/ 156 h 167"/>
              <a:gd name="T20" fmla="*/ 229 w 240"/>
              <a:gd name="T21" fmla="*/ 161 h 167"/>
              <a:gd name="T22" fmla="*/ 11 w 240"/>
              <a:gd name="T23" fmla="*/ 161 h 167"/>
              <a:gd name="T24" fmla="*/ 7 w 240"/>
              <a:gd name="T25" fmla="*/ 156 h 167"/>
              <a:gd name="T26" fmla="*/ 7 w 240"/>
              <a:gd name="T27" fmla="*/ 11 h 167"/>
              <a:gd name="T28" fmla="*/ 11 w 240"/>
              <a:gd name="T29" fmla="*/ 7 h 167"/>
              <a:gd name="T30" fmla="*/ 229 w 240"/>
              <a:gd name="T31" fmla="*/ 7 h 167"/>
              <a:gd name="T32" fmla="*/ 233 w 240"/>
              <a:gd name="T33" fmla="*/ 11 h 167"/>
              <a:gd name="T34" fmla="*/ 233 w 240"/>
              <a:gd name="T35"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167">
                <a:moveTo>
                  <a:pt x="229" y="0"/>
                </a:moveTo>
                <a:cubicBezTo>
                  <a:pt x="11" y="0"/>
                  <a:pt x="11" y="0"/>
                  <a:pt x="11" y="0"/>
                </a:cubicBezTo>
                <a:cubicBezTo>
                  <a:pt x="5" y="0"/>
                  <a:pt x="0" y="5"/>
                  <a:pt x="0" y="11"/>
                </a:cubicBezTo>
                <a:cubicBezTo>
                  <a:pt x="0" y="156"/>
                  <a:pt x="0" y="156"/>
                  <a:pt x="0" y="156"/>
                </a:cubicBezTo>
                <a:cubicBezTo>
                  <a:pt x="0" y="162"/>
                  <a:pt x="5" y="167"/>
                  <a:pt x="11" y="167"/>
                </a:cubicBezTo>
                <a:cubicBezTo>
                  <a:pt x="229" y="167"/>
                  <a:pt x="229" y="167"/>
                  <a:pt x="229" y="167"/>
                </a:cubicBezTo>
                <a:cubicBezTo>
                  <a:pt x="235" y="167"/>
                  <a:pt x="240" y="162"/>
                  <a:pt x="240" y="156"/>
                </a:cubicBezTo>
                <a:cubicBezTo>
                  <a:pt x="240" y="11"/>
                  <a:pt x="240" y="11"/>
                  <a:pt x="240" y="11"/>
                </a:cubicBezTo>
                <a:cubicBezTo>
                  <a:pt x="240" y="5"/>
                  <a:pt x="235" y="0"/>
                  <a:pt x="229" y="0"/>
                </a:cubicBezTo>
                <a:close/>
                <a:moveTo>
                  <a:pt x="233" y="156"/>
                </a:moveTo>
                <a:cubicBezTo>
                  <a:pt x="233" y="159"/>
                  <a:pt x="231" y="161"/>
                  <a:pt x="229" y="161"/>
                </a:cubicBezTo>
                <a:cubicBezTo>
                  <a:pt x="11" y="161"/>
                  <a:pt x="11" y="161"/>
                  <a:pt x="11" y="161"/>
                </a:cubicBezTo>
                <a:cubicBezTo>
                  <a:pt x="9" y="161"/>
                  <a:pt x="7" y="159"/>
                  <a:pt x="7" y="156"/>
                </a:cubicBezTo>
                <a:cubicBezTo>
                  <a:pt x="7" y="11"/>
                  <a:pt x="7" y="11"/>
                  <a:pt x="7" y="11"/>
                </a:cubicBezTo>
                <a:cubicBezTo>
                  <a:pt x="7" y="9"/>
                  <a:pt x="9" y="7"/>
                  <a:pt x="11" y="7"/>
                </a:cubicBezTo>
                <a:cubicBezTo>
                  <a:pt x="229" y="7"/>
                  <a:pt x="229" y="7"/>
                  <a:pt x="229" y="7"/>
                </a:cubicBezTo>
                <a:cubicBezTo>
                  <a:pt x="231" y="7"/>
                  <a:pt x="233" y="9"/>
                  <a:pt x="233" y="11"/>
                </a:cubicBezTo>
                <a:lnTo>
                  <a:pt x="233" y="156"/>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1" name="Freeform 2249"/>
          <p:cNvSpPr>
            <a:spLocks noEditPoints="1"/>
          </p:cNvSpPr>
          <p:nvPr/>
        </p:nvSpPr>
        <p:spPr bwMode="auto">
          <a:xfrm>
            <a:off x="10175218" y="5253016"/>
            <a:ext cx="261707" cy="173930"/>
          </a:xfrm>
          <a:custGeom>
            <a:avLst/>
            <a:gdLst>
              <a:gd name="T0" fmla="*/ 0 w 218"/>
              <a:gd name="T1" fmla="*/ 0 h 145"/>
              <a:gd name="T2" fmla="*/ 0 w 218"/>
              <a:gd name="T3" fmla="*/ 145 h 145"/>
              <a:gd name="T4" fmla="*/ 218 w 218"/>
              <a:gd name="T5" fmla="*/ 145 h 145"/>
              <a:gd name="T6" fmla="*/ 218 w 218"/>
              <a:gd name="T7" fmla="*/ 0 h 145"/>
              <a:gd name="T8" fmla="*/ 0 w 218"/>
              <a:gd name="T9" fmla="*/ 0 h 145"/>
              <a:gd name="T10" fmla="*/ 109 w 218"/>
              <a:gd name="T11" fmla="*/ 128 h 145"/>
              <a:gd name="T12" fmla="*/ 54 w 218"/>
              <a:gd name="T13" fmla="*/ 73 h 145"/>
              <a:gd name="T14" fmla="*/ 109 w 218"/>
              <a:gd name="T15" fmla="*/ 17 h 145"/>
              <a:gd name="T16" fmla="*/ 164 w 218"/>
              <a:gd name="T17" fmla="*/ 73 h 145"/>
              <a:gd name="T18" fmla="*/ 109 w 218"/>
              <a:gd name="T19" fmla="*/ 12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145">
                <a:moveTo>
                  <a:pt x="0" y="0"/>
                </a:moveTo>
                <a:cubicBezTo>
                  <a:pt x="0" y="145"/>
                  <a:pt x="0" y="145"/>
                  <a:pt x="0" y="145"/>
                </a:cubicBezTo>
                <a:cubicBezTo>
                  <a:pt x="218" y="145"/>
                  <a:pt x="218" y="145"/>
                  <a:pt x="218" y="145"/>
                </a:cubicBezTo>
                <a:cubicBezTo>
                  <a:pt x="218" y="0"/>
                  <a:pt x="218" y="0"/>
                  <a:pt x="218" y="0"/>
                </a:cubicBezTo>
                <a:lnTo>
                  <a:pt x="0" y="0"/>
                </a:lnTo>
                <a:close/>
                <a:moveTo>
                  <a:pt x="109" y="128"/>
                </a:moveTo>
                <a:cubicBezTo>
                  <a:pt x="78" y="128"/>
                  <a:pt x="54" y="103"/>
                  <a:pt x="54" y="73"/>
                </a:cubicBezTo>
                <a:cubicBezTo>
                  <a:pt x="54" y="42"/>
                  <a:pt x="78" y="17"/>
                  <a:pt x="109" y="17"/>
                </a:cubicBezTo>
                <a:cubicBezTo>
                  <a:pt x="140" y="17"/>
                  <a:pt x="164" y="42"/>
                  <a:pt x="164" y="73"/>
                </a:cubicBezTo>
                <a:cubicBezTo>
                  <a:pt x="164" y="103"/>
                  <a:pt x="140" y="128"/>
                  <a:pt x="109" y="128"/>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2" name="Freeform 2250"/>
          <p:cNvSpPr>
            <a:spLocks noEditPoints="1"/>
          </p:cNvSpPr>
          <p:nvPr/>
        </p:nvSpPr>
        <p:spPr bwMode="auto">
          <a:xfrm>
            <a:off x="10244553" y="5278835"/>
            <a:ext cx="123037" cy="122975"/>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95 h 102"/>
              <a:gd name="T12" fmla="*/ 7 w 102"/>
              <a:gd name="T13" fmla="*/ 51 h 102"/>
              <a:gd name="T14" fmla="*/ 51 w 102"/>
              <a:gd name="T15" fmla="*/ 6 h 102"/>
              <a:gd name="T16" fmla="*/ 95 w 102"/>
              <a:gd name="T17" fmla="*/ 51 h 102"/>
              <a:gd name="T18" fmla="*/ 51 w 102"/>
              <a:gd name="T19"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95"/>
                </a:moveTo>
                <a:cubicBezTo>
                  <a:pt x="27" y="95"/>
                  <a:pt x="7" y="75"/>
                  <a:pt x="7" y="51"/>
                </a:cubicBezTo>
                <a:cubicBezTo>
                  <a:pt x="7" y="26"/>
                  <a:pt x="27" y="6"/>
                  <a:pt x="51" y="6"/>
                </a:cubicBezTo>
                <a:cubicBezTo>
                  <a:pt x="75" y="6"/>
                  <a:pt x="95" y="26"/>
                  <a:pt x="95" y="51"/>
                </a:cubicBezTo>
                <a:cubicBezTo>
                  <a:pt x="95" y="75"/>
                  <a:pt x="75" y="95"/>
                  <a:pt x="51" y="95"/>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3" name="Freeform 2251"/>
          <p:cNvSpPr/>
          <p:nvPr/>
        </p:nvSpPr>
        <p:spPr bwMode="auto">
          <a:xfrm>
            <a:off x="10294174" y="5301935"/>
            <a:ext cx="23792" cy="21741"/>
          </a:xfrm>
          <a:custGeom>
            <a:avLst/>
            <a:gdLst>
              <a:gd name="T0" fmla="*/ 20 w 20"/>
              <a:gd name="T1" fmla="*/ 18 h 18"/>
              <a:gd name="T2" fmla="*/ 20 w 20"/>
              <a:gd name="T3" fmla="*/ 6 h 18"/>
              <a:gd name="T4" fmla="*/ 15 w 20"/>
              <a:gd name="T5" fmla="*/ 0 h 18"/>
              <a:gd name="T6" fmla="*/ 5 w 20"/>
              <a:gd name="T7" fmla="*/ 0 h 18"/>
              <a:gd name="T8" fmla="*/ 0 w 20"/>
              <a:gd name="T9" fmla="*/ 6 h 18"/>
              <a:gd name="T10" fmla="*/ 0 w 20"/>
              <a:gd name="T11" fmla="*/ 18 h 18"/>
              <a:gd name="T12" fmla="*/ 20 w 2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20" y="18"/>
                </a:moveTo>
                <a:cubicBezTo>
                  <a:pt x="20" y="6"/>
                  <a:pt x="20" y="6"/>
                  <a:pt x="20" y="6"/>
                </a:cubicBezTo>
                <a:cubicBezTo>
                  <a:pt x="20" y="3"/>
                  <a:pt x="18" y="0"/>
                  <a:pt x="15" y="0"/>
                </a:cubicBezTo>
                <a:cubicBezTo>
                  <a:pt x="5" y="0"/>
                  <a:pt x="5" y="0"/>
                  <a:pt x="5" y="0"/>
                </a:cubicBezTo>
                <a:cubicBezTo>
                  <a:pt x="2" y="0"/>
                  <a:pt x="0" y="3"/>
                  <a:pt x="0" y="6"/>
                </a:cubicBezTo>
                <a:cubicBezTo>
                  <a:pt x="0" y="18"/>
                  <a:pt x="0" y="18"/>
                  <a:pt x="0" y="18"/>
                </a:cubicBezTo>
                <a:lnTo>
                  <a:pt x="20" y="18"/>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4" name="Freeform 2252"/>
          <p:cNvSpPr/>
          <p:nvPr/>
        </p:nvSpPr>
        <p:spPr bwMode="auto">
          <a:xfrm>
            <a:off x="10294174" y="5356287"/>
            <a:ext cx="23792" cy="21062"/>
          </a:xfrm>
          <a:custGeom>
            <a:avLst/>
            <a:gdLst>
              <a:gd name="T0" fmla="*/ 0 w 20"/>
              <a:gd name="T1" fmla="*/ 0 h 18"/>
              <a:gd name="T2" fmla="*/ 0 w 20"/>
              <a:gd name="T3" fmla="*/ 13 h 18"/>
              <a:gd name="T4" fmla="*/ 5 w 20"/>
              <a:gd name="T5" fmla="*/ 18 h 18"/>
              <a:gd name="T6" fmla="*/ 15 w 20"/>
              <a:gd name="T7" fmla="*/ 18 h 18"/>
              <a:gd name="T8" fmla="*/ 20 w 20"/>
              <a:gd name="T9" fmla="*/ 13 h 18"/>
              <a:gd name="T10" fmla="*/ 20 w 20"/>
              <a:gd name="T11" fmla="*/ 0 h 18"/>
              <a:gd name="T12" fmla="*/ 0 w 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0"/>
                </a:moveTo>
                <a:cubicBezTo>
                  <a:pt x="0" y="13"/>
                  <a:pt x="0" y="13"/>
                  <a:pt x="0" y="13"/>
                </a:cubicBezTo>
                <a:cubicBezTo>
                  <a:pt x="0" y="16"/>
                  <a:pt x="2" y="18"/>
                  <a:pt x="5" y="18"/>
                </a:cubicBezTo>
                <a:cubicBezTo>
                  <a:pt x="15" y="18"/>
                  <a:pt x="15" y="18"/>
                  <a:pt x="15" y="18"/>
                </a:cubicBezTo>
                <a:cubicBezTo>
                  <a:pt x="18" y="18"/>
                  <a:pt x="20" y="16"/>
                  <a:pt x="20" y="13"/>
                </a:cubicBezTo>
                <a:cubicBezTo>
                  <a:pt x="20" y="0"/>
                  <a:pt x="20" y="0"/>
                  <a:pt x="20"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5" name="Freeform 2253"/>
          <p:cNvSpPr/>
          <p:nvPr/>
        </p:nvSpPr>
        <p:spPr bwMode="auto">
          <a:xfrm>
            <a:off x="10267664" y="5328431"/>
            <a:ext cx="76813" cy="23780"/>
          </a:xfrm>
          <a:custGeom>
            <a:avLst/>
            <a:gdLst>
              <a:gd name="T0" fmla="*/ 58 w 64"/>
              <a:gd name="T1" fmla="*/ 0 h 20"/>
              <a:gd name="T2" fmla="*/ 64 w 64"/>
              <a:gd name="T3" fmla="*/ 5 h 20"/>
              <a:gd name="T4" fmla="*/ 64 w 64"/>
              <a:gd name="T5" fmla="*/ 15 h 20"/>
              <a:gd name="T6" fmla="*/ 58 w 64"/>
              <a:gd name="T7" fmla="*/ 20 h 20"/>
              <a:gd name="T8" fmla="*/ 6 w 64"/>
              <a:gd name="T9" fmla="*/ 20 h 20"/>
              <a:gd name="T10" fmla="*/ 0 w 64"/>
              <a:gd name="T11" fmla="*/ 15 h 20"/>
              <a:gd name="T12" fmla="*/ 0 w 64"/>
              <a:gd name="T13" fmla="*/ 5 h 20"/>
              <a:gd name="T14" fmla="*/ 6 w 64"/>
              <a:gd name="T15" fmla="*/ 0 h 20"/>
              <a:gd name="T16" fmla="*/ 58 w 64"/>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0">
                <a:moveTo>
                  <a:pt x="58" y="0"/>
                </a:moveTo>
                <a:cubicBezTo>
                  <a:pt x="61" y="0"/>
                  <a:pt x="64" y="2"/>
                  <a:pt x="64" y="5"/>
                </a:cubicBezTo>
                <a:cubicBezTo>
                  <a:pt x="64" y="15"/>
                  <a:pt x="64" y="15"/>
                  <a:pt x="64" y="15"/>
                </a:cubicBezTo>
                <a:cubicBezTo>
                  <a:pt x="64" y="18"/>
                  <a:pt x="61" y="20"/>
                  <a:pt x="58" y="20"/>
                </a:cubicBezTo>
                <a:cubicBezTo>
                  <a:pt x="6" y="20"/>
                  <a:pt x="6" y="20"/>
                  <a:pt x="6" y="20"/>
                </a:cubicBezTo>
                <a:cubicBezTo>
                  <a:pt x="3" y="20"/>
                  <a:pt x="0" y="18"/>
                  <a:pt x="0" y="15"/>
                </a:cubicBezTo>
                <a:cubicBezTo>
                  <a:pt x="0" y="5"/>
                  <a:pt x="0" y="5"/>
                  <a:pt x="0" y="5"/>
                </a:cubicBezTo>
                <a:cubicBezTo>
                  <a:pt x="0" y="2"/>
                  <a:pt x="3" y="0"/>
                  <a:pt x="6" y="0"/>
                </a:cubicBezTo>
                <a:lnTo>
                  <a:pt x="58"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6" name="Oval 2254"/>
          <p:cNvSpPr>
            <a:spLocks noChangeArrowheads="1"/>
          </p:cNvSpPr>
          <p:nvPr/>
        </p:nvSpPr>
        <p:spPr bwMode="auto">
          <a:xfrm>
            <a:off x="10018813" y="4172407"/>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7" name="Freeform 2255"/>
          <p:cNvSpPr/>
          <p:nvPr/>
        </p:nvSpPr>
        <p:spPr bwMode="auto">
          <a:xfrm>
            <a:off x="10103105" y="4309650"/>
            <a:ext cx="449321" cy="387947"/>
          </a:xfrm>
          <a:custGeom>
            <a:avLst/>
            <a:gdLst>
              <a:gd name="T0" fmla="*/ 367 w 374"/>
              <a:gd name="T1" fmla="*/ 124 h 323"/>
              <a:gd name="T2" fmla="*/ 361 w 374"/>
              <a:gd name="T3" fmla="*/ 118 h 323"/>
              <a:gd name="T4" fmla="*/ 355 w 374"/>
              <a:gd name="T5" fmla="*/ 112 h 323"/>
              <a:gd name="T6" fmla="*/ 349 w 374"/>
              <a:gd name="T7" fmla="*/ 106 h 323"/>
              <a:gd name="T8" fmla="*/ 343 w 374"/>
              <a:gd name="T9" fmla="*/ 100 h 323"/>
              <a:gd name="T10" fmla="*/ 337 w 374"/>
              <a:gd name="T11" fmla="*/ 94 h 323"/>
              <a:gd name="T12" fmla="*/ 331 w 374"/>
              <a:gd name="T13" fmla="*/ 88 h 323"/>
              <a:gd name="T14" fmla="*/ 325 w 374"/>
              <a:gd name="T15" fmla="*/ 82 h 323"/>
              <a:gd name="T16" fmla="*/ 319 w 374"/>
              <a:gd name="T17" fmla="*/ 76 h 323"/>
              <a:gd name="T18" fmla="*/ 313 w 374"/>
              <a:gd name="T19" fmla="*/ 70 h 323"/>
              <a:gd name="T20" fmla="*/ 307 w 374"/>
              <a:gd name="T21" fmla="*/ 64 h 323"/>
              <a:gd name="T22" fmla="*/ 301 w 374"/>
              <a:gd name="T23" fmla="*/ 58 h 323"/>
              <a:gd name="T24" fmla="*/ 295 w 374"/>
              <a:gd name="T25" fmla="*/ 52 h 323"/>
              <a:gd name="T26" fmla="*/ 289 w 374"/>
              <a:gd name="T27" fmla="*/ 46 h 323"/>
              <a:gd name="T28" fmla="*/ 283 w 374"/>
              <a:gd name="T29" fmla="*/ 40 h 323"/>
              <a:gd name="T30" fmla="*/ 277 w 374"/>
              <a:gd name="T31" fmla="*/ 34 h 323"/>
              <a:gd name="T32" fmla="*/ 271 w 374"/>
              <a:gd name="T33" fmla="*/ 28 h 323"/>
              <a:gd name="T34" fmla="*/ 154 w 374"/>
              <a:gd name="T35" fmla="*/ 43 h 323"/>
              <a:gd name="T36" fmla="*/ 148 w 374"/>
              <a:gd name="T37" fmla="*/ 37 h 323"/>
              <a:gd name="T38" fmla="*/ 142 w 374"/>
              <a:gd name="T39" fmla="*/ 31 h 323"/>
              <a:gd name="T40" fmla="*/ 57 w 374"/>
              <a:gd name="T41" fmla="*/ 13 h 323"/>
              <a:gd name="T42" fmla="*/ 45 w 374"/>
              <a:gd name="T43" fmla="*/ 154 h 323"/>
              <a:gd name="T44" fmla="*/ 51 w 374"/>
              <a:gd name="T45" fmla="*/ 160 h 323"/>
              <a:gd name="T46" fmla="*/ 57 w 374"/>
              <a:gd name="T47" fmla="*/ 166 h 323"/>
              <a:gd name="T48" fmla="*/ 63 w 374"/>
              <a:gd name="T49" fmla="*/ 172 h 323"/>
              <a:gd name="T50" fmla="*/ 69 w 374"/>
              <a:gd name="T51" fmla="*/ 178 h 323"/>
              <a:gd name="T52" fmla="*/ 75 w 374"/>
              <a:gd name="T53" fmla="*/ 184 h 323"/>
              <a:gd name="T54" fmla="*/ 81 w 374"/>
              <a:gd name="T55" fmla="*/ 190 h 323"/>
              <a:gd name="T56" fmla="*/ 87 w 374"/>
              <a:gd name="T57" fmla="*/ 196 h 323"/>
              <a:gd name="T58" fmla="*/ 93 w 374"/>
              <a:gd name="T59" fmla="*/ 202 h 323"/>
              <a:gd name="T60" fmla="*/ 99 w 374"/>
              <a:gd name="T61" fmla="*/ 208 h 323"/>
              <a:gd name="T62" fmla="*/ 105 w 374"/>
              <a:gd name="T63" fmla="*/ 214 h 323"/>
              <a:gd name="T64" fmla="*/ 111 w 374"/>
              <a:gd name="T65" fmla="*/ 220 h 323"/>
              <a:gd name="T66" fmla="*/ 117 w 374"/>
              <a:gd name="T67" fmla="*/ 226 h 323"/>
              <a:gd name="T68" fmla="*/ 123 w 374"/>
              <a:gd name="T69" fmla="*/ 232 h 323"/>
              <a:gd name="T70" fmla="*/ 129 w 374"/>
              <a:gd name="T71" fmla="*/ 238 h 323"/>
              <a:gd name="T72" fmla="*/ 135 w 374"/>
              <a:gd name="T73" fmla="*/ 244 h 323"/>
              <a:gd name="T74" fmla="*/ 141 w 374"/>
              <a:gd name="T75" fmla="*/ 250 h 323"/>
              <a:gd name="T76" fmla="*/ 147 w 374"/>
              <a:gd name="T77" fmla="*/ 256 h 323"/>
              <a:gd name="T78" fmla="*/ 153 w 374"/>
              <a:gd name="T79" fmla="*/ 262 h 323"/>
              <a:gd name="T80" fmla="*/ 159 w 374"/>
              <a:gd name="T81" fmla="*/ 268 h 323"/>
              <a:gd name="T82" fmla="*/ 165 w 374"/>
              <a:gd name="T83" fmla="*/ 274 h 323"/>
              <a:gd name="T84" fmla="*/ 171 w 374"/>
              <a:gd name="T85" fmla="*/ 280 h 323"/>
              <a:gd name="T86" fmla="*/ 177 w 374"/>
              <a:gd name="T87" fmla="*/ 286 h 323"/>
              <a:gd name="T88" fmla="*/ 183 w 374"/>
              <a:gd name="T89" fmla="*/ 292 h 323"/>
              <a:gd name="T90" fmla="*/ 189 w 374"/>
              <a:gd name="T91" fmla="*/ 298 h 323"/>
              <a:gd name="T92" fmla="*/ 195 w 374"/>
              <a:gd name="T93" fmla="*/ 304 h 323"/>
              <a:gd name="T94" fmla="*/ 201 w 374"/>
              <a:gd name="T95" fmla="*/ 310 h 323"/>
              <a:gd name="T96" fmla="*/ 207 w 374"/>
              <a:gd name="T97" fmla="*/ 316 h 323"/>
              <a:gd name="T98" fmla="*/ 213 w 374"/>
              <a:gd name="T99" fmla="*/ 322 h 323"/>
              <a:gd name="T100" fmla="*/ 373 w 374"/>
              <a:gd name="T101" fmla="*/ 13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4" h="323">
                <a:moveTo>
                  <a:pt x="371" y="128"/>
                </a:moveTo>
                <a:cubicBezTo>
                  <a:pt x="370" y="127"/>
                  <a:pt x="370" y="126"/>
                  <a:pt x="369" y="126"/>
                </a:cubicBezTo>
                <a:cubicBezTo>
                  <a:pt x="368" y="125"/>
                  <a:pt x="368" y="124"/>
                  <a:pt x="367" y="124"/>
                </a:cubicBezTo>
                <a:cubicBezTo>
                  <a:pt x="366" y="123"/>
                  <a:pt x="366" y="122"/>
                  <a:pt x="365" y="122"/>
                </a:cubicBezTo>
                <a:cubicBezTo>
                  <a:pt x="364" y="121"/>
                  <a:pt x="364" y="120"/>
                  <a:pt x="363" y="120"/>
                </a:cubicBezTo>
                <a:cubicBezTo>
                  <a:pt x="362" y="119"/>
                  <a:pt x="362" y="118"/>
                  <a:pt x="361" y="118"/>
                </a:cubicBezTo>
                <a:cubicBezTo>
                  <a:pt x="360" y="117"/>
                  <a:pt x="360" y="116"/>
                  <a:pt x="359" y="116"/>
                </a:cubicBezTo>
                <a:cubicBezTo>
                  <a:pt x="358" y="115"/>
                  <a:pt x="358" y="114"/>
                  <a:pt x="357" y="114"/>
                </a:cubicBezTo>
                <a:cubicBezTo>
                  <a:pt x="356" y="113"/>
                  <a:pt x="356" y="112"/>
                  <a:pt x="355" y="112"/>
                </a:cubicBezTo>
                <a:cubicBezTo>
                  <a:pt x="354" y="111"/>
                  <a:pt x="354" y="110"/>
                  <a:pt x="353" y="110"/>
                </a:cubicBezTo>
                <a:cubicBezTo>
                  <a:pt x="352" y="109"/>
                  <a:pt x="352" y="108"/>
                  <a:pt x="351" y="108"/>
                </a:cubicBezTo>
                <a:cubicBezTo>
                  <a:pt x="350" y="107"/>
                  <a:pt x="350" y="106"/>
                  <a:pt x="349" y="106"/>
                </a:cubicBezTo>
                <a:cubicBezTo>
                  <a:pt x="348" y="105"/>
                  <a:pt x="348" y="104"/>
                  <a:pt x="347" y="104"/>
                </a:cubicBezTo>
                <a:cubicBezTo>
                  <a:pt x="346" y="103"/>
                  <a:pt x="346" y="102"/>
                  <a:pt x="345" y="102"/>
                </a:cubicBezTo>
                <a:cubicBezTo>
                  <a:pt x="344" y="101"/>
                  <a:pt x="344" y="100"/>
                  <a:pt x="343" y="100"/>
                </a:cubicBezTo>
                <a:cubicBezTo>
                  <a:pt x="342" y="99"/>
                  <a:pt x="342" y="98"/>
                  <a:pt x="341" y="98"/>
                </a:cubicBezTo>
                <a:cubicBezTo>
                  <a:pt x="340" y="97"/>
                  <a:pt x="340" y="96"/>
                  <a:pt x="339" y="96"/>
                </a:cubicBezTo>
                <a:cubicBezTo>
                  <a:pt x="338" y="95"/>
                  <a:pt x="338" y="94"/>
                  <a:pt x="337" y="94"/>
                </a:cubicBezTo>
                <a:cubicBezTo>
                  <a:pt x="336" y="93"/>
                  <a:pt x="336" y="92"/>
                  <a:pt x="335" y="92"/>
                </a:cubicBezTo>
                <a:cubicBezTo>
                  <a:pt x="334" y="91"/>
                  <a:pt x="334" y="90"/>
                  <a:pt x="333" y="90"/>
                </a:cubicBezTo>
                <a:cubicBezTo>
                  <a:pt x="332" y="89"/>
                  <a:pt x="332" y="88"/>
                  <a:pt x="331" y="88"/>
                </a:cubicBezTo>
                <a:cubicBezTo>
                  <a:pt x="330" y="87"/>
                  <a:pt x="330" y="86"/>
                  <a:pt x="329" y="86"/>
                </a:cubicBezTo>
                <a:cubicBezTo>
                  <a:pt x="328" y="85"/>
                  <a:pt x="328" y="84"/>
                  <a:pt x="327" y="84"/>
                </a:cubicBezTo>
                <a:cubicBezTo>
                  <a:pt x="326" y="83"/>
                  <a:pt x="326" y="82"/>
                  <a:pt x="325" y="82"/>
                </a:cubicBezTo>
                <a:cubicBezTo>
                  <a:pt x="324" y="81"/>
                  <a:pt x="324" y="80"/>
                  <a:pt x="323" y="80"/>
                </a:cubicBezTo>
                <a:cubicBezTo>
                  <a:pt x="322" y="79"/>
                  <a:pt x="322" y="78"/>
                  <a:pt x="321" y="78"/>
                </a:cubicBezTo>
                <a:cubicBezTo>
                  <a:pt x="320" y="77"/>
                  <a:pt x="320" y="76"/>
                  <a:pt x="319" y="76"/>
                </a:cubicBezTo>
                <a:cubicBezTo>
                  <a:pt x="318" y="75"/>
                  <a:pt x="318" y="74"/>
                  <a:pt x="317" y="74"/>
                </a:cubicBezTo>
                <a:cubicBezTo>
                  <a:pt x="316" y="73"/>
                  <a:pt x="316" y="72"/>
                  <a:pt x="315" y="72"/>
                </a:cubicBezTo>
                <a:cubicBezTo>
                  <a:pt x="314" y="71"/>
                  <a:pt x="314" y="70"/>
                  <a:pt x="313" y="70"/>
                </a:cubicBezTo>
                <a:cubicBezTo>
                  <a:pt x="312" y="69"/>
                  <a:pt x="312" y="68"/>
                  <a:pt x="311" y="68"/>
                </a:cubicBezTo>
                <a:cubicBezTo>
                  <a:pt x="310" y="67"/>
                  <a:pt x="310" y="66"/>
                  <a:pt x="309" y="66"/>
                </a:cubicBezTo>
                <a:cubicBezTo>
                  <a:pt x="308" y="65"/>
                  <a:pt x="308" y="64"/>
                  <a:pt x="307" y="64"/>
                </a:cubicBezTo>
                <a:cubicBezTo>
                  <a:pt x="306" y="63"/>
                  <a:pt x="306" y="62"/>
                  <a:pt x="305" y="62"/>
                </a:cubicBezTo>
                <a:cubicBezTo>
                  <a:pt x="304" y="61"/>
                  <a:pt x="304" y="60"/>
                  <a:pt x="303" y="60"/>
                </a:cubicBezTo>
                <a:cubicBezTo>
                  <a:pt x="302" y="59"/>
                  <a:pt x="302" y="58"/>
                  <a:pt x="301" y="58"/>
                </a:cubicBezTo>
                <a:cubicBezTo>
                  <a:pt x="300" y="57"/>
                  <a:pt x="300" y="56"/>
                  <a:pt x="299" y="56"/>
                </a:cubicBezTo>
                <a:cubicBezTo>
                  <a:pt x="298" y="55"/>
                  <a:pt x="298" y="54"/>
                  <a:pt x="297" y="54"/>
                </a:cubicBezTo>
                <a:cubicBezTo>
                  <a:pt x="296" y="53"/>
                  <a:pt x="296" y="52"/>
                  <a:pt x="295" y="52"/>
                </a:cubicBezTo>
                <a:cubicBezTo>
                  <a:pt x="294" y="51"/>
                  <a:pt x="294" y="50"/>
                  <a:pt x="293" y="50"/>
                </a:cubicBezTo>
                <a:cubicBezTo>
                  <a:pt x="292" y="49"/>
                  <a:pt x="292" y="48"/>
                  <a:pt x="291" y="48"/>
                </a:cubicBezTo>
                <a:cubicBezTo>
                  <a:pt x="290" y="47"/>
                  <a:pt x="290" y="46"/>
                  <a:pt x="289" y="46"/>
                </a:cubicBezTo>
                <a:cubicBezTo>
                  <a:pt x="288" y="45"/>
                  <a:pt x="288" y="44"/>
                  <a:pt x="287" y="44"/>
                </a:cubicBezTo>
                <a:cubicBezTo>
                  <a:pt x="286" y="43"/>
                  <a:pt x="286" y="42"/>
                  <a:pt x="285" y="42"/>
                </a:cubicBezTo>
                <a:cubicBezTo>
                  <a:pt x="284" y="41"/>
                  <a:pt x="284" y="40"/>
                  <a:pt x="283" y="40"/>
                </a:cubicBezTo>
                <a:cubicBezTo>
                  <a:pt x="282" y="39"/>
                  <a:pt x="282" y="38"/>
                  <a:pt x="281" y="38"/>
                </a:cubicBezTo>
                <a:cubicBezTo>
                  <a:pt x="280" y="37"/>
                  <a:pt x="280" y="36"/>
                  <a:pt x="279" y="36"/>
                </a:cubicBezTo>
                <a:cubicBezTo>
                  <a:pt x="278" y="35"/>
                  <a:pt x="278" y="34"/>
                  <a:pt x="277" y="34"/>
                </a:cubicBezTo>
                <a:cubicBezTo>
                  <a:pt x="276" y="33"/>
                  <a:pt x="276" y="32"/>
                  <a:pt x="275" y="32"/>
                </a:cubicBezTo>
                <a:cubicBezTo>
                  <a:pt x="274" y="31"/>
                  <a:pt x="274" y="30"/>
                  <a:pt x="273" y="30"/>
                </a:cubicBezTo>
                <a:cubicBezTo>
                  <a:pt x="272" y="29"/>
                  <a:pt x="272" y="28"/>
                  <a:pt x="271" y="28"/>
                </a:cubicBezTo>
                <a:cubicBezTo>
                  <a:pt x="265" y="21"/>
                  <a:pt x="258" y="16"/>
                  <a:pt x="249" y="13"/>
                </a:cubicBezTo>
                <a:cubicBezTo>
                  <a:pt x="221" y="0"/>
                  <a:pt x="175" y="4"/>
                  <a:pt x="156" y="45"/>
                </a:cubicBezTo>
                <a:cubicBezTo>
                  <a:pt x="155" y="44"/>
                  <a:pt x="155" y="43"/>
                  <a:pt x="154" y="43"/>
                </a:cubicBezTo>
                <a:cubicBezTo>
                  <a:pt x="153" y="42"/>
                  <a:pt x="153" y="41"/>
                  <a:pt x="152" y="41"/>
                </a:cubicBezTo>
                <a:cubicBezTo>
                  <a:pt x="151" y="40"/>
                  <a:pt x="151" y="39"/>
                  <a:pt x="150" y="39"/>
                </a:cubicBezTo>
                <a:cubicBezTo>
                  <a:pt x="149" y="38"/>
                  <a:pt x="149" y="37"/>
                  <a:pt x="148" y="37"/>
                </a:cubicBezTo>
                <a:cubicBezTo>
                  <a:pt x="147" y="36"/>
                  <a:pt x="147" y="35"/>
                  <a:pt x="146" y="35"/>
                </a:cubicBezTo>
                <a:cubicBezTo>
                  <a:pt x="145" y="34"/>
                  <a:pt x="145" y="33"/>
                  <a:pt x="144" y="33"/>
                </a:cubicBezTo>
                <a:cubicBezTo>
                  <a:pt x="143" y="32"/>
                  <a:pt x="143" y="31"/>
                  <a:pt x="142" y="31"/>
                </a:cubicBezTo>
                <a:cubicBezTo>
                  <a:pt x="141" y="30"/>
                  <a:pt x="141" y="29"/>
                  <a:pt x="140" y="29"/>
                </a:cubicBezTo>
                <a:cubicBezTo>
                  <a:pt x="139" y="28"/>
                  <a:pt x="139" y="27"/>
                  <a:pt x="138" y="27"/>
                </a:cubicBezTo>
                <a:cubicBezTo>
                  <a:pt x="116" y="3"/>
                  <a:pt x="80" y="2"/>
                  <a:pt x="57" y="13"/>
                </a:cubicBezTo>
                <a:cubicBezTo>
                  <a:pt x="14" y="31"/>
                  <a:pt x="0" y="89"/>
                  <a:pt x="26" y="131"/>
                </a:cubicBezTo>
                <a:cubicBezTo>
                  <a:pt x="30" y="138"/>
                  <a:pt x="36" y="145"/>
                  <a:pt x="43" y="152"/>
                </a:cubicBezTo>
                <a:cubicBezTo>
                  <a:pt x="44" y="152"/>
                  <a:pt x="44" y="153"/>
                  <a:pt x="45" y="154"/>
                </a:cubicBezTo>
                <a:cubicBezTo>
                  <a:pt x="46" y="154"/>
                  <a:pt x="46" y="155"/>
                  <a:pt x="47" y="156"/>
                </a:cubicBezTo>
                <a:cubicBezTo>
                  <a:pt x="48" y="156"/>
                  <a:pt x="48" y="157"/>
                  <a:pt x="49" y="158"/>
                </a:cubicBezTo>
                <a:cubicBezTo>
                  <a:pt x="50" y="158"/>
                  <a:pt x="50" y="159"/>
                  <a:pt x="51" y="160"/>
                </a:cubicBezTo>
                <a:cubicBezTo>
                  <a:pt x="52" y="160"/>
                  <a:pt x="52" y="161"/>
                  <a:pt x="53" y="162"/>
                </a:cubicBezTo>
                <a:cubicBezTo>
                  <a:pt x="54" y="162"/>
                  <a:pt x="54" y="163"/>
                  <a:pt x="55" y="164"/>
                </a:cubicBezTo>
                <a:cubicBezTo>
                  <a:pt x="56" y="164"/>
                  <a:pt x="56" y="165"/>
                  <a:pt x="57" y="166"/>
                </a:cubicBezTo>
                <a:cubicBezTo>
                  <a:pt x="58" y="166"/>
                  <a:pt x="58" y="167"/>
                  <a:pt x="59" y="168"/>
                </a:cubicBezTo>
                <a:cubicBezTo>
                  <a:pt x="60" y="168"/>
                  <a:pt x="60" y="169"/>
                  <a:pt x="61" y="170"/>
                </a:cubicBezTo>
                <a:cubicBezTo>
                  <a:pt x="62" y="170"/>
                  <a:pt x="62" y="171"/>
                  <a:pt x="63" y="172"/>
                </a:cubicBezTo>
                <a:cubicBezTo>
                  <a:pt x="64" y="172"/>
                  <a:pt x="64" y="173"/>
                  <a:pt x="65" y="174"/>
                </a:cubicBezTo>
                <a:cubicBezTo>
                  <a:pt x="66" y="174"/>
                  <a:pt x="66" y="175"/>
                  <a:pt x="67" y="176"/>
                </a:cubicBezTo>
                <a:cubicBezTo>
                  <a:pt x="68" y="176"/>
                  <a:pt x="68" y="177"/>
                  <a:pt x="69" y="178"/>
                </a:cubicBezTo>
                <a:cubicBezTo>
                  <a:pt x="70" y="178"/>
                  <a:pt x="70" y="179"/>
                  <a:pt x="71" y="180"/>
                </a:cubicBezTo>
                <a:cubicBezTo>
                  <a:pt x="72" y="180"/>
                  <a:pt x="72" y="181"/>
                  <a:pt x="73" y="182"/>
                </a:cubicBezTo>
                <a:cubicBezTo>
                  <a:pt x="74" y="182"/>
                  <a:pt x="74" y="183"/>
                  <a:pt x="75" y="184"/>
                </a:cubicBezTo>
                <a:cubicBezTo>
                  <a:pt x="76" y="184"/>
                  <a:pt x="76" y="185"/>
                  <a:pt x="77" y="186"/>
                </a:cubicBezTo>
                <a:cubicBezTo>
                  <a:pt x="78" y="186"/>
                  <a:pt x="78" y="187"/>
                  <a:pt x="79" y="188"/>
                </a:cubicBezTo>
                <a:cubicBezTo>
                  <a:pt x="80" y="188"/>
                  <a:pt x="80" y="189"/>
                  <a:pt x="81" y="190"/>
                </a:cubicBezTo>
                <a:cubicBezTo>
                  <a:pt x="82" y="190"/>
                  <a:pt x="82" y="191"/>
                  <a:pt x="83" y="192"/>
                </a:cubicBezTo>
                <a:cubicBezTo>
                  <a:pt x="84" y="192"/>
                  <a:pt x="84" y="193"/>
                  <a:pt x="85" y="194"/>
                </a:cubicBezTo>
                <a:cubicBezTo>
                  <a:pt x="86" y="194"/>
                  <a:pt x="86" y="195"/>
                  <a:pt x="87" y="196"/>
                </a:cubicBezTo>
                <a:cubicBezTo>
                  <a:pt x="88" y="196"/>
                  <a:pt x="88" y="197"/>
                  <a:pt x="89" y="198"/>
                </a:cubicBezTo>
                <a:cubicBezTo>
                  <a:pt x="90" y="198"/>
                  <a:pt x="90" y="199"/>
                  <a:pt x="91" y="200"/>
                </a:cubicBezTo>
                <a:cubicBezTo>
                  <a:pt x="92" y="200"/>
                  <a:pt x="92" y="201"/>
                  <a:pt x="93" y="202"/>
                </a:cubicBezTo>
                <a:cubicBezTo>
                  <a:pt x="94" y="202"/>
                  <a:pt x="94" y="203"/>
                  <a:pt x="95" y="204"/>
                </a:cubicBezTo>
                <a:cubicBezTo>
                  <a:pt x="96" y="204"/>
                  <a:pt x="96" y="205"/>
                  <a:pt x="97" y="206"/>
                </a:cubicBezTo>
                <a:cubicBezTo>
                  <a:pt x="98" y="206"/>
                  <a:pt x="98" y="207"/>
                  <a:pt x="99" y="208"/>
                </a:cubicBezTo>
                <a:cubicBezTo>
                  <a:pt x="100" y="208"/>
                  <a:pt x="100" y="209"/>
                  <a:pt x="101" y="210"/>
                </a:cubicBezTo>
                <a:cubicBezTo>
                  <a:pt x="102" y="210"/>
                  <a:pt x="102" y="211"/>
                  <a:pt x="103" y="212"/>
                </a:cubicBezTo>
                <a:cubicBezTo>
                  <a:pt x="104" y="212"/>
                  <a:pt x="104" y="213"/>
                  <a:pt x="105" y="214"/>
                </a:cubicBezTo>
                <a:cubicBezTo>
                  <a:pt x="106" y="214"/>
                  <a:pt x="106" y="215"/>
                  <a:pt x="107" y="216"/>
                </a:cubicBezTo>
                <a:cubicBezTo>
                  <a:pt x="108" y="216"/>
                  <a:pt x="108" y="217"/>
                  <a:pt x="109" y="218"/>
                </a:cubicBezTo>
                <a:cubicBezTo>
                  <a:pt x="110" y="218"/>
                  <a:pt x="110" y="219"/>
                  <a:pt x="111" y="220"/>
                </a:cubicBezTo>
                <a:cubicBezTo>
                  <a:pt x="112" y="220"/>
                  <a:pt x="112" y="221"/>
                  <a:pt x="113" y="222"/>
                </a:cubicBezTo>
                <a:cubicBezTo>
                  <a:pt x="114" y="222"/>
                  <a:pt x="114" y="223"/>
                  <a:pt x="115" y="224"/>
                </a:cubicBezTo>
                <a:cubicBezTo>
                  <a:pt x="116" y="224"/>
                  <a:pt x="116" y="225"/>
                  <a:pt x="117" y="226"/>
                </a:cubicBezTo>
                <a:cubicBezTo>
                  <a:pt x="118" y="226"/>
                  <a:pt x="118" y="227"/>
                  <a:pt x="119" y="228"/>
                </a:cubicBezTo>
                <a:cubicBezTo>
                  <a:pt x="120" y="228"/>
                  <a:pt x="120" y="229"/>
                  <a:pt x="121" y="230"/>
                </a:cubicBezTo>
                <a:cubicBezTo>
                  <a:pt x="122" y="230"/>
                  <a:pt x="122" y="231"/>
                  <a:pt x="123" y="232"/>
                </a:cubicBezTo>
                <a:cubicBezTo>
                  <a:pt x="124" y="232"/>
                  <a:pt x="124" y="233"/>
                  <a:pt x="125" y="234"/>
                </a:cubicBezTo>
                <a:cubicBezTo>
                  <a:pt x="126" y="234"/>
                  <a:pt x="126" y="235"/>
                  <a:pt x="127" y="236"/>
                </a:cubicBezTo>
                <a:cubicBezTo>
                  <a:pt x="128" y="236"/>
                  <a:pt x="128" y="237"/>
                  <a:pt x="129" y="238"/>
                </a:cubicBezTo>
                <a:cubicBezTo>
                  <a:pt x="130" y="238"/>
                  <a:pt x="130" y="239"/>
                  <a:pt x="131" y="240"/>
                </a:cubicBezTo>
                <a:cubicBezTo>
                  <a:pt x="132" y="240"/>
                  <a:pt x="132" y="241"/>
                  <a:pt x="133" y="242"/>
                </a:cubicBezTo>
                <a:cubicBezTo>
                  <a:pt x="134" y="242"/>
                  <a:pt x="134" y="243"/>
                  <a:pt x="135" y="244"/>
                </a:cubicBezTo>
                <a:cubicBezTo>
                  <a:pt x="136" y="244"/>
                  <a:pt x="136" y="245"/>
                  <a:pt x="137" y="246"/>
                </a:cubicBezTo>
                <a:cubicBezTo>
                  <a:pt x="138" y="246"/>
                  <a:pt x="138" y="247"/>
                  <a:pt x="139" y="248"/>
                </a:cubicBezTo>
                <a:cubicBezTo>
                  <a:pt x="140" y="248"/>
                  <a:pt x="140" y="249"/>
                  <a:pt x="141" y="250"/>
                </a:cubicBezTo>
                <a:cubicBezTo>
                  <a:pt x="142" y="250"/>
                  <a:pt x="142" y="251"/>
                  <a:pt x="143" y="252"/>
                </a:cubicBezTo>
                <a:cubicBezTo>
                  <a:pt x="144" y="252"/>
                  <a:pt x="144" y="253"/>
                  <a:pt x="145" y="254"/>
                </a:cubicBezTo>
                <a:cubicBezTo>
                  <a:pt x="146" y="254"/>
                  <a:pt x="146" y="255"/>
                  <a:pt x="147" y="256"/>
                </a:cubicBezTo>
                <a:cubicBezTo>
                  <a:pt x="148" y="256"/>
                  <a:pt x="148" y="257"/>
                  <a:pt x="149" y="258"/>
                </a:cubicBezTo>
                <a:cubicBezTo>
                  <a:pt x="150" y="258"/>
                  <a:pt x="150" y="259"/>
                  <a:pt x="151" y="260"/>
                </a:cubicBezTo>
                <a:cubicBezTo>
                  <a:pt x="152" y="260"/>
                  <a:pt x="152" y="261"/>
                  <a:pt x="153" y="262"/>
                </a:cubicBezTo>
                <a:cubicBezTo>
                  <a:pt x="154" y="262"/>
                  <a:pt x="154" y="263"/>
                  <a:pt x="155" y="264"/>
                </a:cubicBezTo>
                <a:cubicBezTo>
                  <a:pt x="156" y="264"/>
                  <a:pt x="156" y="265"/>
                  <a:pt x="157" y="266"/>
                </a:cubicBezTo>
                <a:cubicBezTo>
                  <a:pt x="158" y="266"/>
                  <a:pt x="158" y="267"/>
                  <a:pt x="159" y="268"/>
                </a:cubicBezTo>
                <a:cubicBezTo>
                  <a:pt x="160" y="268"/>
                  <a:pt x="160" y="269"/>
                  <a:pt x="161" y="270"/>
                </a:cubicBezTo>
                <a:cubicBezTo>
                  <a:pt x="162" y="270"/>
                  <a:pt x="162" y="271"/>
                  <a:pt x="163" y="272"/>
                </a:cubicBezTo>
                <a:cubicBezTo>
                  <a:pt x="164" y="272"/>
                  <a:pt x="164" y="273"/>
                  <a:pt x="165" y="274"/>
                </a:cubicBezTo>
                <a:cubicBezTo>
                  <a:pt x="166" y="274"/>
                  <a:pt x="166" y="275"/>
                  <a:pt x="167" y="276"/>
                </a:cubicBezTo>
                <a:cubicBezTo>
                  <a:pt x="168" y="276"/>
                  <a:pt x="168" y="277"/>
                  <a:pt x="169" y="278"/>
                </a:cubicBezTo>
                <a:cubicBezTo>
                  <a:pt x="170" y="278"/>
                  <a:pt x="170" y="279"/>
                  <a:pt x="171" y="280"/>
                </a:cubicBezTo>
                <a:cubicBezTo>
                  <a:pt x="172" y="280"/>
                  <a:pt x="172" y="281"/>
                  <a:pt x="173" y="282"/>
                </a:cubicBezTo>
                <a:cubicBezTo>
                  <a:pt x="174" y="282"/>
                  <a:pt x="174" y="283"/>
                  <a:pt x="175" y="284"/>
                </a:cubicBezTo>
                <a:cubicBezTo>
                  <a:pt x="176" y="284"/>
                  <a:pt x="176" y="285"/>
                  <a:pt x="177" y="286"/>
                </a:cubicBezTo>
                <a:cubicBezTo>
                  <a:pt x="178" y="286"/>
                  <a:pt x="178" y="287"/>
                  <a:pt x="179" y="288"/>
                </a:cubicBezTo>
                <a:cubicBezTo>
                  <a:pt x="180" y="288"/>
                  <a:pt x="180" y="289"/>
                  <a:pt x="181" y="290"/>
                </a:cubicBezTo>
                <a:cubicBezTo>
                  <a:pt x="182" y="290"/>
                  <a:pt x="182" y="291"/>
                  <a:pt x="183" y="292"/>
                </a:cubicBezTo>
                <a:cubicBezTo>
                  <a:pt x="184" y="292"/>
                  <a:pt x="184" y="293"/>
                  <a:pt x="185" y="294"/>
                </a:cubicBezTo>
                <a:cubicBezTo>
                  <a:pt x="186" y="294"/>
                  <a:pt x="186" y="295"/>
                  <a:pt x="187" y="296"/>
                </a:cubicBezTo>
                <a:cubicBezTo>
                  <a:pt x="188" y="296"/>
                  <a:pt x="188" y="297"/>
                  <a:pt x="189" y="298"/>
                </a:cubicBezTo>
                <a:cubicBezTo>
                  <a:pt x="190" y="298"/>
                  <a:pt x="190" y="299"/>
                  <a:pt x="191" y="300"/>
                </a:cubicBezTo>
                <a:cubicBezTo>
                  <a:pt x="192" y="300"/>
                  <a:pt x="192" y="301"/>
                  <a:pt x="193" y="302"/>
                </a:cubicBezTo>
                <a:cubicBezTo>
                  <a:pt x="194" y="302"/>
                  <a:pt x="194" y="303"/>
                  <a:pt x="195" y="304"/>
                </a:cubicBezTo>
                <a:cubicBezTo>
                  <a:pt x="196" y="304"/>
                  <a:pt x="196" y="305"/>
                  <a:pt x="197" y="306"/>
                </a:cubicBezTo>
                <a:cubicBezTo>
                  <a:pt x="198" y="306"/>
                  <a:pt x="198" y="307"/>
                  <a:pt x="199" y="308"/>
                </a:cubicBezTo>
                <a:cubicBezTo>
                  <a:pt x="200" y="308"/>
                  <a:pt x="200" y="309"/>
                  <a:pt x="201" y="310"/>
                </a:cubicBezTo>
                <a:cubicBezTo>
                  <a:pt x="202" y="310"/>
                  <a:pt x="202" y="311"/>
                  <a:pt x="203" y="312"/>
                </a:cubicBezTo>
                <a:cubicBezTo>
                  <a:pt x="204" y="312"/>
                  <a:pt x="204" y="313"/>
                  <a:pt x="205" y="314"/>
                </a:cubicBezTo>
                <a:cubicBezTo>
                  <a:pt x="206" y="314"/>
                  <a:pt x="206" y="315"/>
                  <a:pt x="207" y="316"/>
                </a:cubicBezTo>
                <a:cubicBezTo>
                  <a:pt x="208" y="316"/>
                  <a:pt x="208" y="317"/>
                  <a:pt x="209" y="318"/>
                </a:cubicBezTo>
                <a:cubicBezTo>
                  <a:pt x="210" y="318"/>
                  <a:pt x="210" y="319"/>
                  <a:pt x="211" y="320"/>
                </a:cubicBezTo>
                <a:cubicBezTo>
                  <a:pt x="212" y="320"/>
                  <a:pt x="212" y="321"/>
                  <a:pt x="213" y="322"/>
                </a:cubicBezTo>
                <a:cubicBezTo>
                  <a:pt x="214" y="322"/>
                  <a:pt x="214" y="322"/>
                  <a:pt x="215" y="323"/>
                </a:cubicBezTo>
                <a:cubicBezTo>
                  <a:pt x="301" y="298"/>
                  <a:pt x="365" y="223"/>
                  <a:pt x="374" y="131"/>
                </a:cubicBezTo>
                <a:cubicBezTo>
                  <a:pt x="374" y="131"/>
                  <a:pt x="374" y="130"/>
                  <a:pt x="373" y="130"/>
                </a:cubicBezTo>
                <a:cubicBezTo>
                  <a:pt x="372" y="129"/>
                  <a:pt x="372" y="128"/>
                  <a:pt x="371" y="128"/>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8" name="Freeform 2256"/>
          <p:cNvSpPr>
            <a:spLocks noEditPoints="1"/>
          </p:cNvSpPr>
          <p:nvPr/>
        </p:nvSpPr>
        <p:spPr bwMode="auto">
          <a:xfrm>
            <a:off x="10103104" y="4308291"/>
            <a:ext cx="367750" cy="275164"/>
          </a:xfrm>
          <a:custGeom>
            <a:avLst/>
            <a:gdLst>
              <a:gd name="T0" fmla="*/ 249 w 306"/>
              <a:gd name="T1" fmla="*/ 14 h 229"/>
              <a:gd name="T2" fmla="*/ 153 w 306"/>
              <a:gd name="T3" fmla="*/ 52 h 229"/>
              <a:gd name="T4" fmla="*/ 57 w 306"/>
              <a:gd name="T5" fmla="*/ 14 h 229"/>
              <a:gd name="T6" fmla="*/ 26 w 306"/>
              <a:gd name="T7" fmla="*/ 132 h 229"/>
              <a:gd name="T8" fmla="*/ 153 w 306"/>
              <a:gd name="T9" fmla="*/ 229 h 229"/>
              <a:gd name="T10" fmla="*/ 280 w 306"/>
              <a:gd name="T11" fmla="*/ 132 h 229"/>
              <a:gd name="T12" fmla="*/ 249 w 306"/>
              <a:gd name="T13" fmla="*/ 14 h 229"/>
              <a:gd name="T14" fmla="*/ 271 w 306"/>
              <a:gd name="T15" fmla="*/ 95 h 229"/>
              <a:gd name="T16" fmla="*/ 267 w 306"/>
              <a:gd name="T17" fmla="*/ 99 h 229"/>
              <a:gd name="T18" fmla="*/ 233 w 306"/>
              <a:gd name="T19" fmla="*/ 99 h 229"/>
              <a:gd name="T20" fmla="*/ 233 w 306"/>
              <a:gd name="T21" fmla="*/ 133 h 229"/>
              <a:gd name="T22" fmla="*/ 229 w 306"/>
              <a:gd name="T23" fmla="*/ 137 h 229"/>
              <a:gd name="T24" fmla="*/ 213 w 306"/>
              <a:gd name="T25" fmla="*/ 137 h 229"/>
              <a:gd name="T26" fmla="*/ 209 w 306"/>
              <a:gd name="T27" fmla="*/ 133 h 229"/>
              <a:gd name="T28" fmla="*/ 209 w 306"/>
              <a:gd name="T29" fmla="*/ 99 h 229"/>
              <a:gd name="T30" fmla="*/ 175 w 306"/>
              <a:gd name="T31" fmla="*/ 99 h 229"/>
              <a:gd name="T32" fmla="*/ 171 w 306"/>
              <a:gd name="T33" fmla="*/ 95 h 229"/>
              <a:gd name="T34" fmla="*/ 171 w 306"/>
              <a:gd name="T35" fmla="*/ 79 h 229"/>
              <a:gd name="T36" fmla="*/ 175 w 306"/>
              <a:gd name="T37" fmla="*/ 75 h 229"/>
              <a:gd name="T38" fmla="*/ 209 w 306"/>
              <a:gd name="T39" fmla="*/ 75 h 229"/>
              <a:gd name="T40" fmla="*/ 209 w 306"/>
              <a:gd name="T41" fmla="*/ 40 h 229"/>
              <a:gd name="T42" fmla="*/ 213 w 306"/>
              <a:gd name="T43" fmla="*/ 37 h 229"/>
              <a:gd name="T44" fmla="*/ 229 w 306"/>
              <a:gd name="T45" fmla="*/ 37 h 229"/>
              <a:gd name="T46" fmla="*/ 233 w 306"/>
              <a:gd name="T47" fmla="*/ 40 h 229"/>
              <a:gd name="T48" fmla="*/ 233 w 306"/>
              <a:gd name="T49" fmla="*/ 75 h 229"/>
              <a:gd name="T50" fmla="*/ 267 w 306"/>
              <a:gd name="T51" fmla="*/ 75 h 229"/>
              <a:gd name="T52" fmla="*/ 271 w 306"/>
              <a:gd name="T53" fmla="*/ 79 h 229"/>
              <a:gd name="T54" fmla="*/ 271 w 306"/>
              <a:gd name="T55" fmla="*/ 9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6" h="229">
                <a:moveTo>
                  <a:pt x="249" y="14"/>
                </a:moveTo>
                <a:cubicBezTo>
                  <a:pt x="219" y="0"/>
                  <a:pt x="171" y="6"/>
                  <a:pt x="153" y="52"/>
                </a:cubicBezTo>
                <a:cubicBezTo>
                  <a:pt x="135" y="6"/>
                  <a:pt x="87" y="0"/>
                  <a:pt x="57" y="14"/>
                </a:cubicBezTo>
                <a:cubicBezTo>
                  <a:pt x="14" y="32"/>
                  <a:pt x="0" y="90"/>
                  <a:pt x="26" y="132"/>
                </a:cubicBezTo>
                <a:cubicBezTo>
                  <a:pt x="52" y="174"/>
                  <a:pt x="153" y="229"/>
                  <a:pt x="153" y="229"/>
                </a:cubicBezTo>
                <a:cubicBezTo>
                  <a:pt x="153" y="229"/>
                  <a:pt x="254" y="174"/>
                  <a:pt x="280" y="132"/>
                </a:cubicBezTo>
                <a:cubicBezTo>
                  <a:pt x="306" y="90"/>
                  <a:pt x="292" y="32"/>
                  <a:pt x="249" y="14"/>
                </a:cubicBezTo>
                <a:close/>
                <a:moveTo>
                  <a:pt x="271" y="95"/>
                </a:moveTo>
                <a:cubicBezTo>
                  <a:pt x="271" y="97"/>
                  <a:pt x="269" y="99"/>
                  <a:pt x="267" y="99"/>
                </a:cubicBezTo>
                <a:cubicBezTo>
                  <a:pt x="233" y="99"/>
                  <a:pt x="233" y="99"/>
                  <a:pt x="233" y="99"/>
                </a:cubicBezTo>
                <a:cubicBezTo>
                  <a:pt x="233" y="133"/>
                  <a:pt x="233" y="133"/>
                  <a:pt x="233" y="133"/>
                </a:cubicBezTo>
                <a:cubicBezTo>
                  <a:pt x="233" y="135"/>
                  <a:pt x="231" y="137"/>
                  <a:pt x="229" y="137"/>
                </a:cubicBezTo>
                <a:cubicBezTo>
                  <a:pt x="213" y="137"/>
                  <a:pt x="213" y="137"/>
                  <a:pt x="213" y="137"/>
                </a:cubicBezTo>
                <a:cubicBezTo>
                  <a:pt x="211" y="137"/>
                  <a:pt x="209" y="135"/>
                  <a:pt x="209" y="133"/>
                </a:cubicBezTo>
                <a:cubicBezTo>
                  <a:pt x="209" y="99"/>
                  <a:pt x="209" y="99"/>
                  <a:pt x="209" y="99"/>
                </a:cubicBezTo>
                <a:cubicBezTo>
                  <a:pt x="175" y="99"/>
                  <a:pt x="175" y="99"/>
                  <a:pt x="175" y="99"/>
                </a:cubicBezTo>
                <a:cubicBezTo>
                  <a:pt x="173" y="99"/>
                  <a:pt x="171" y="97"/>
                  <a:pt x="171" y="95"/>
                </a:cubicBezTo>
                <a:cubicBezTo>
                  <a:pt x="171" y="79"/>
                  <a:pt x="171" y="79"/>
                  <a:pt x="171" y="79"/>
                </a:cubicBezTo>
                <a:cubicBezTo>
                  <a:pt x="171" y="76"/>
                  <a:pt x="173" y="75"/>
                  <a:pt x="175" y="75"/>
                </a:cubicBezTo>
                <a:cubicBezTo>
                  <a:pt x="209" y="75"/>
                  <a:pt x="209" y="75"/>
                  <a:pt x="209" y="75"/>
                </a:cubicBezTo>
                <a:cubicBezTo>
                  <a:pt x="209" y="40"/>
                  <a:pt x="209" y="40"/>
                  <a:pt x="209" y="40"/>
                </a:cubicBezTo>
                <a:cubicBezTo>
                  <a:pt x="209" y="38"/>
                  <a:pt x="211" y="37"/>
                  <a:pt x="213" y="37"/>
                </a:cubicBezTo>
                <a:cubicBezTo>
                  <a:pt x="229" y="37"/>
                  <a:pt x="229" y="37"/>
                  <a:pt x="229" y="37"/>
                </a:cubicBezTo>
                <a:cubicBezTo>
                  <a:pt x="231" y="37"/>
                  <a:pt x="233" y="38"/>
                  <a:pt x="233" y="40"/>
                </a:cubicBezTo>
                <a:cubicBezTo>
                  <a:pt x="233" y="75"/>
                  <a:pt x="233" y="75"/>
                  <a:pt x="233" y="75"/>
                </a:cubicBezTo>
                <a:cubicBezTo>
                  <a:pt x="267" y="75"/>
                  <a:pt x="267" y="75"/>
                  <a:pt x="267" y="75"/>
                </a:cubicBezTo>
                <a:cubicBezTo>
                  <a:pt x="269" y="75"/>
                  <a:pt x="271" y="76"/>
                  <a:pt x="271" y="79"/>
                </a:cubicBezTo>
                <a:lnTo>
                  <a:pt x="271" y="9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59" name="Oval 2257"/>
          <p:cNvSpPr>
            <a:spLocks noChangeArrowheads="1"/>
          </p:cNvSpPr>
          <p:nvPr/>
        </p:nvSpPr>
        <p:spPr bwMode="auto">
          <a:xfrm>
            <a:off x="10043334" y="331272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0" name="Freeform 2258"/>
          <p:cNvSpPr/>
          <p:nvPr/>
        </p:nvSpPr>
        <p:spPr bwMode="auto">
          <a:xfrm>
            <a:off x="10185404" y="3390856"/>
            <a:ext cx="394260" cy="457927"/>
          </a:xfrm>
          <a:custGeom>
            <a:avLst/>
            <a:gdLst>
              <a:gd name="T0" fmla="*/ 318 w 328"/>
              <a:gd name="T1" fmla="*/ 147 h 381"/>
              <a:gd name="T2" fmla="*/ 310 w 328"/>
              <a:gd name="T3" fmla="*/ 139 h 381"/>
              <a:gd name="T4" fmla="*/ 302 w 328"/>
              <a:gd name="T5" fmla="*/ 131 h 381"/>
              <a:gd name="T6" fmla="*/ 294 w 328"/>
              <a:gd name="T7" fmla="*/ 123 h 381"/>
              <a:gd name="T8" fmla="*/ 286 w 328"/>
              <a:gd name="T9" fmla="*/ 115 h 381"/>
              <a:gd name="T10" fmla="*/ 278 w 328"/>
              <a:gd name="T11" fmla="*/ 107 h 381"/>
              <a:gd name="T12" fmla="*/ 270 w 328"/>
              <a:gd name="T13" fmla="*/ 99 h 381"/>
              <a:gd name="T14" fmla="*/ 262 w 328"/>
              <a:gd name="T15" fmla="*/ 91 h 381"/>
              <a:gd name="T16" fmla="*/ 254 w 328"/>
              <a:gd name="T17" fmla="*/ 83 h 381"/>
              <a:gd name="T18" fmla="*/ 246 w 328"/>
              <a:gd name="T19" fmla="*/ 75 h 381"/>
              <a:gd name="T20" fmla="*/ 238 w 328"/>
              <a:gd name="T21" fmla="*/ 67 h 381"/>
              <a:gd name="T22" fmla="*/ 230 w 328"/>
              <a:gd name="T23" fmla="*/ 59 h 381"/>
              <a:gd name="T24" fmla="*/ 222 w 328"/>
              <a:gd name="T25" fmla="*/ 51 h 381"/>
              <a:gd name="T26" fmla="*/ 214 w 328"/>
              <a:gd name="T27" fmla="*/ 43 h 381"/>
              <a:gd name="T28" fmla="*/ 206 w 328"/>
              <a:gd name="T29" fmla="*/ 35 h 381"/>
              <a:gd name="T30" fmla="*/ 79 w 328"/>
              <a:gd name="T31" fmla="*/ 126 h 381"/>
              <a:gd name="T32" fmla="*/ 100 w 328"/>
              <a:gd name="T33" fmla="*/ 151 h 381"/>
              <a:gd name="T34" fmla="*/ 107 w 328"/>
              <a:gd name="T35" fmla="*/ 158 h 381"/>
              <a:gd name="T36" fmla="*/ 46 w 328"/>
              <a:gd name="T37" fmla="*/ 242 h 381"/>
              <a:gd name="T38" fmla="*/ 50 w 328"/>
              <a:gd name="T39" fmla="*/ 246 h 381"/>
              <a:gd name="T40" fmla="*/ 8 w 328"/>
              <a:gd name="T41" fmla="*/ 227 h 381"/>
              <a:gd name="T42" fmla="*/ 12 w 328"/>
              <a:gd name="T43" fmla="*/ 231 h 381"/>
              <a:gd name="T44" fmla="*/ 17 w 328"/>
              <a:gd name="T45" fmla="*/ 234 h 381"/>
              <a:gd name="T46" fmla="*/ 5 w 328"/>
              <a:gd name="T47" fmla="*/ 238 h 381"/>
              <a:gd name="T48" fmla="*/ 9 w 328"/>
              <a:gd name="T49" fmla="*/ 242 h 381"/>
              <a:gd name="T50" fmla="*/ 0 w 328"/>
              <a:gd name="T51" fmla="*/ 241 h 381"/>
              <a:gd name="T52" fmla="*/ 4 w 328"/>
              <a:gd name="T53" fmla="*/ 245 h 381"/>
              <a:gd name="T54" fmla="*/ 8 w 328"/>
              <a:gd name="T55" fmla="*/ 249 h 381"/>
              <a:gd name="T56" fmla="*/ 12 w 328"/>
              <a:gd name="T57" fmla="*/ 253 h 381"/>
              <a:gd name="T58" fmla="*/ 16 w 328"/>
              <a:gd name="T59" fmla="*/ 257 h 381"/>
              <a:gd name="T60" fmla="*/ 20 w 328"/>
              <a:gd name="T61" fmla="*/ 261 h 381"/>
              <a:gd name="T62" fmla="*/ 24 w 328"/>
              <a:gd name="T63" fmla="*/ 265 h 381"/>
              <a:gd name="T64" fmla="*/ 28 w 328"/>
              <a:gd name="T65" fmla="*/ 269 h 381"/>
              <a:gd name="T66" fmla="*/ 16 w 328"/>
              <a:gd name="T67" fmla="*/ 300 h 381"/>
              <a:gd name="T68" fmla="*/ 20 w 328"/>
              <a:gd name="T69" fmla="*/ 304 h 381"/>
              <a:gd name="T70" fmla="*/ 24 w 328"/>
              <a:gd name="T71" fmla="*/ 308 h 381"/>
              <a:gd name="T72" fmla="*/ 28 w 328"/>
              <a:gd name="T73" fmla="*/ 312 h 381"/>
              <a:gd name="T74" fmla="*/ 32 w 328"/>
              <a:gd name="T75" fmla="*/ 316 h 381"/>
              <a:gd name="T76" fmla="*/ 36 w 328"/>
              <a:gd name="T77" fmla="*/ 320 h 381"/>
              <a:gd name="T78" fmla="*/ 40 w 328"/>
              <a:gd name="T79" fmla="*/ 324 h 381"/>
              <a:gd name="T80" fmla="*/ 44 w 328"/>
              <a:gd name="T81" fmla="*/ 328 h 381"/>
              <a:gd name="T82" fmla="*/ 48 w 328"/>
              <a:gd name="T83" fmla="*/ 332 h 381"/>
              <a:gd name="T84" fmla="*/ 52 w 328"/>
              <a:gd name="T85" fmla="*/ 336 h 381"/>
              <a:gd name="T86" fmla="*/ 56 w 328"/>
              <a:gd name="T87" fmla="*/ 340 h 381"/>
              <a:gd name="T88" fmla="*/ 60 w 328"/>
              <a:gd name="T89" fmla="*/ 344 h 381"/>
              <a:gd name="T90" fmla="*/ 64 w 328"/>
              <a:gd name="T91" fmla="*/ 348 h 381"/>
              <a:gd name="T92" fmla="*/ 68 w 328"/>
              <a:gd name="T93" fmla="*/ 352 h 381"/>
              <a:gd name="T94" fmla="*/ 72 w 328"/>
              <a:gd name="T95" fmla="*/ 356 h 381"/>
              <a:gd name="T96" fmla="*/ 76 w 328"/>
              <a:gd name="T97" fmla="*/ 360 h 381"/>
              <a:gd name="T98" fmla="*/ 80 w 328"/>
              <a:gd name="T99" fmla="*/ 364 h 381"/>
              <a:gd name="T100" fmla="*/ 84 w 328"/>
              <a:gd name="T101" fmla="*/ 368 h 381"/>
              <a:gd name="T102" fmla="*/ 88 w 328"/>
              <a:gd name="T103" fmla="*/ 372 h 381"/>
              <a:gd name="T104" fmla="*/ 92 w 328"/>
              <a:gd name="T105" fmla="*/ 376 h 381"/>
              <a:gd name="T106" fmla="*/ 96 w 328"/>
              <a:gd name="T107" fmla="*/ 380 h 381"/>
              <a:gd name="T108" fmla="*/ 328 w 328"/>
              <a:gd name="T109" fmla="*/ 15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381">
                <a:moveTo>
                  <a:pt x="324" y="153"/>
                </a:moveTo>
                <a:cubicBezTo>
                  <a:pt x="324" y="152"/>
                  <a:pt x="323" y="151"/>
                  <a:pt x="322" y="151"/>
                </a:cubicBezTo>
                <a:cubicBezTo>
                  <a:pt x="322" y="150"/>
                  <a:pt x="321" y="149"/>
                  <a:pt x="320" y="149"/>
                </a:cubicBezTo>
                <a:cubicBezTo>
                  <a:pt x="320" y="148"/>
                  <a:pt x="319" y="147"/>
                  <a:pt x="318" y="147"/>
                </a:cubicBezTo>
                <a:cubicBezTo>
                  <a:pt x="318" y="146"/>
                  <a:pt x="317" y="145"/>
                  <a:pt x="316" y="145"/>
                </a:cubicBezTo>
                <a:cubicBezTo>
                  <a:pt x="316" y="144"/>
                  <a:pt x="315" y="143"/>
                  <a:pt x="314" y="143"/>
                </a:cubicBezTo>
                <a:cubicBezTo>
                  <a:pt x="314" y="142"/>
                  <a:pt x="313" y="141"/>
                  <a:pt x="312" y="141"/>
                </a:cubicBezTo>
                <a:cubicBezTo>
                  <a:pt x="312" y="140"/>
                  <a:pt x="311" y="139"/>
                  <a:pt x="310" y="139"/>
                </a:cubicBezTo>
                <a:cubicBezTo>
                  <a:pt x="310" y="138"/>
                  <a:pt x="309" y="137"/>
                  <a:pt x="308" y="137"/>
                </a:cubicBezTo>
                <a:cubicBezTo>
                  <a:pt x="308" y="136"/>
                  <a:pt x="307" y="135"/>
                  <a:pt x="306" y="135"/>
                </a:cubicBezTo>
                <a:cubicBezTo>
                  <a:pt x="306" y="134"/>
                  <a:pt x="305" y="133"/>
                  <a:pt x="304" y="133"/>
                </a:cubicBezTo>
                <a:cubicBezTo>
                  <a:pt x="304" y="132"/>
                  <a:pt x="303" y="131"/>
                  <a:pt x="302" y="131"/>
                </a:cubicBezTo>
                <a:cubicBezTo>
                  <a:pt x="302" y="130"/>
                  <a:pt x="301" y="129"/>
                  <a:pt x="300" y="129"/>
                </a:cubicBezTo>
                <a:cubicBezTo>
                  <a:pt x="300" y="128"/>
                  <a:pt x="299" y="127"/>
                  <a:pt x="298" y="127"/>
                </a:cubicBezTo>
                <a:cubicBezTo>
                  <a:pt x="298" y="126"/>
                  <a:pt x="297" y="125"/>
                  <a:pt x="296" y="125"/>
                </a:cubicBezTo>
                <a:cubicBezTo>
                  <a:pt x="296" y="124"/>
                  <a:pt x="295" y="123"/>
                  <a:pt x="294" y="123"/>
                </a:cubicBezTo>
                <a:cubicBezTo>
                  <a:pt x="294" y="122"/>
                  <a:pt x="293" y="121"/>
                  <a:pt x="292" y="121"/>
                </a:cubicBezTo>
                <a:cubicBezTo>
                  <a:pt x="292" y="120"/>
                  <a:pt x="291" y="119"/>
                  <a:pt x="290" y="119"/>
                </a:cubicBezTo>
                <a:cubicBezTo>
                  <a:pt x="290" y="118"/>
                  <a:pt x="289" y="117"/>
                  <a:pt x="288" y="117"/>
                </a:cubicBezTo>
                <a:cubicBezTo>
                  <a:pt x="288" y="116"/>
                  <a:pt x="287" y="115"/>
                  <a:pt x="286" y="115"/>
                </a:cubicBezTo>
                <a:cubicBezTo>
                  <a:pt x="286" y="114"/>
                  <a:pt x="285" y="113"/>
                  <a:pt x="284" y="113"/>
                </a:cubicBezTo>
                <a:cubicBezTo>
                  <a:pt x="284" y="112"/>
                  <a:pt x="283" y="111"/>
                  <a:pt x="282" y="111"/>
                </a:cubicBezTo>
                <a:cubicBezTo>
                  <a:pt x="282" y="110"/>
                  <a:pt x="281" y="109"/>
                  <a:pt x="280" y="109"/>
                </a:cubicBezTo>
                <a:cubicBezTo>
                  <a:pt x="280" y="108"/>
                  <a:pt x="279" y="107"/>
                  <a:pt x="278" y="107"/>
                </a:cubicBezTo>
                <a:cubicBezTo>
                  <a:pt x="278" y="106"/>
                  <a:pt x="277" y="105"/>
                  <a:pt x="276" y="105"/>
                </a:cubicBezTo>
                <a:cubicBezTo>
                  <a:pt x="276" y="104"/>
                  <a:pt x="275" y="103"/>
                  <a:pt x="274" y="103"/>
                </a:cubicBezTo>
                <a:cubicBezTo>
                  <a:pt x="274" y="102"/>
                  <a:pt x="273" y="101"/>
                  <a:pt x="272" y="101"/>
                </a:cubicBezTo>
                <a:cubicBezTo>
                  <a:pt x="272" y="100"/>
                  <a:pt x="271" y="99"/>
                  <a:pt x="270" y="99"/>
                </a:cubicBezTo>
                <a:cubicBezTo>
                  <a:pt x="270" y="98"/>
                  <a:pt x="269" y="97"/>
                  <a:pt x="268" y="97"/>
                </a:cubicBezTo>
                <a:cubicBezTo>
                  <a:pt x="268" y="96"/>
                  <a:pt x="267" y="95"/>
                  <a:pt x="266" y="95"/>
                </a:cubicBezTo>
                <a:cubicBezTo>
                  <a:pt x="266" y="94"/>
                  <a:pt x="265" y="93"/>
                  <a:pt x="264" y="93"/>
                </a:cubicBezTo>
                <a:cubicBezTo>
                  <a:pt x="264" y="92"/>
                  <a:pt x="263" y="91"/>
                  <a:pt x="262" y="91"/>
                </a:cubicBezTo>
                <a:cubicBezTo>
                  <a:pt x="262" y="90"/>
                  <a:pt x="261" y="89"/>
                  <a:pt x="260" y="89"/>
                </a:cubicBezTo>
                <a:cubicBezTo>
                  <a:pt x="260" y="88"/>
                  <a:pt x="259" y="87"/>
                  <a:pt x="258" y="87"/>
                </a:cubicBezTo>
                <a:cubicBezTo>
                  <a:pt x="258" y="86"/>
                  <a:pt x="257" y="85"/>
                  <a:pt x="256" y="85"/>
                </a:cubicBezTo>
                <a:cubicBezTo>
                  <a:pt x="256" y="84"/>
                  <a:pt x="255" y="83"/>
                  <a:pt x="254" y="83"/>
                </a:cubicBezTo>
                <a:cubicBezTo>
                  <a:pt x="254" y="82"/>
                  <a:pt x="253" y="81"/>
                  <a:pt x="252" y="81"/>
                </a:cubicBezTo>
                <a:cubicBezTo>
                  <a:pt x="252" y="80"/>
                  <a:pt x="251" y="79"/>
                  <a:pt x="250" y="79"/>
                </a:cubicBezTo>
                <a:cubicBezTo>
                  <a:pt x="250" y="78"/>
                  <a:pt x="249" y="77"/>
                  <a:pt x="248" y="77"/>
                </a:cubicBezTo>
                <a:cubicBezTo>
                  <a:pt x="248" y="76"/>
                  <a:pt x="247" y="75"/>
                  <a:pt x="246" y="75"/>
                </a:cubicBezTo>
                <a:cubicBezTo>
                  <a:pt x="246" y="74"/>
                  <a:pt x="245" y="73"/>
                  <a:pt x="244" y="73"/>
                </a:cubicBezTo>
                <a:cubicBezTo>
                  <a:pt x="244" y="72"/>
                  <a:pt x="243" y="71"/>
                  <a:pt x="242" y="71"/>
                </a:cubicBezTo>
                <a:cubicBezTo>
                  <a:pt x="242" y="70"/>
                  <a:pt x="241" y="69"/>
                  <a:pt x="240" y="69"/>
                </a:cubicBezTo>
                <a:cubicBezTo>
                  <a:pt x="240" y="68"/>
                  <a:pt x="239" y="67"/>
                  <a:pt x="238" y="67"/>
                </a:cubicBezTo>
                <a:cubicBezTo>
                  <a:pt x="238" y="66"/>
                  <a:pt x="237" y="65"/>
                  <a:pt x="236" y="65"/>
                </a:cubicBezTo>
                <a:cubicBezTo>
                  <a:pt x="236" y="64"/>
                  <a:pt x="235" y="63"/>
                  <a:pt x="234" y="63"/>
                </a:cubicBezTo>
                <a:cubicBezTo>
                  <a:pt x="234" y="62"/>
                  <a:pt x="233" y="61"/>
                  <a:pt x="232" y="61"/>
                </a:cubicBezTo>
                <a:cubicBezTo>
                  <a:pt x="232" y="60"/>
                  <a:pt x="231" y="59"/>
                  <a:pt x="230" y="59"/>
                </a:cubicBezTo>
                <a:cubicBezTo>
                  <a:pt x="230" y="58"/>
                  <a:pt x="229" y="57"/>
                  <a:pt x="228" y="57"/>
                </a:cubicBezTo>
                <a:cubicBezTo>
                  <a:pt x="228" y="56"/>
                  <a:pt x="227" y="55"/>
                  <a:pt x="226" y="55"/>
                </a:cubicBezTo>
                <a:cubicBezTo>
                  <a:pt x="226" y="54"/>
                  <a:pt x="225" y="53"/>
                  <a:pt x="224" y="53"/>
                </a:cubicBezTo>
                <a:cubicBezTo>
                  <a:pt x="224" y="52"/>
                  <a:pt x="223" y="51"/>
                  <a:pt x="222" y="51"/>
                </a:cubicBezTo>
                <a:cubicBezTo>
                  <a:pt x="222" y="50"/>
                  <a:pt x="221" y="49"/>
                  <a:pt x="220" y="49"/>
                </a:cubicBezTo>
                <a:cubicBezTo>
                  <a:pt x="220" y="48"/>
                  <a:pt x="219" y="47"/>
                  <a:pt x="218" y="47"/>
                </a:cubicBezTo>
                <a:cubicBezTo>
                  <a:pt x="218" y="46"/>
                  <a:pt x="217" y="45"/>
                  <a:pt x="216" y="45"/>
                </a:cubicBezTo>
                <a:cubicBezTo>
                  <a:pt x="216" y="44"/>
                  <a:pt x="215" y="43"/>
                  <a:pt x="214" y="43"/>
                </a:cubicBezTo>
                <a:cubicBezTo>
                  <a:pt x="214" y="42"/>
                  <a:pt x="213" y="41"/>
                  <a:pt x="212" y="41"/>
                </a:cubicBezTo>
                <a:cubicBezTo>
                  <a:pt x="212" y="40"/>
                  <a:pt x="211" y="39"/>
                  <a:pt x="210" y="39"/>
                </a:cubicBezTo>
                <a:cubicBezTo>
                  <a:pt x="210" y="38"/>
                  <a:pt x="209" y="37"/>
                  <a:pt x="208" y="37"/>
                </a:cubicBezTo>
                <a:cubicBezTo>
                  <a:pt x="208" y="36"/>
                  <a:pt x="207" y="35"/>
                  <a:pt x="206" y="35"/>
                </a:cubicBezTo>
                <a:cubicBezTo>
                  <a:pt x="206" y="34"/>
                  <a:pt x="205" y="33"/>
                  <a:pt x="204" y="33"/>
                </a:cubicBezTo>
                <a:cubicBezTo>
                  <a:pt x="204" y="32"/>
                  <a:pt x="203" y="31"/>
                  <a:pt x="202" y="31"/>
                </a:cubicBezTo>
                <a:cubicBezTo>
                  <a:pt x="178" y="6"/>
                  <a:pt x="139" y="0"/>
                  <a:pt x="108" y="19"/>
                </a:cubicBezTo>
                <a:cubicBezTo>
                  <a:pt x="70" y="40"/>
                  <a:pt x="57" y="88"/>
                  <a:pt x="79" y="126"/>
                </a:cubicBezTo>
                <a:cubicBezTo>
                  <a:pt x="83" y="133"/>
                  <a:pt x="88" y="139"/>
                  <a:pt x="94" y="145"/>
                </a:cubicBezTo>
                <a:cubicBezTo>
                  <a:pt x="95" y="145"/>
                  <a:pt x="95" y="146"/>
                  <a:pt x="96" y="147"/>
                </a:cubicBezTo>
                <a:cubicBezTo>
                  <a:pt x="97" y="147"/>
                  <a:pt x="97" y="148"/>
                  <a:pt x="98" y="149"/>
                </a:cubicBezTo>
                <a:cubicBezTo>
                  <a:pt x="99" y="149"/>
                  <a:pt x="99" y="150"/>
                  <a:pt x="100" y="151"/>
                </a:cubicBezTo>
                <a:cubicBezTo>
                  <a:pt x="101" y="151"/>
                  <a:pt x="101" y="152"/>
                  <a:pt x="102" y="153"/>
                </a:cubicBezTo>
                <a:cubicBezTo>
                  <a:pt x="103" y="153"/>
                  <a:pt x="103" y="154"/>
                  <a:pt x="104" y="155"/>
                </a:cubicBezTo>
                <a:cubicBezTo>
                  <a:pt x="105" y="155"/>
                  <a:pt x="105" y="156"/>
                  <a:pt x="106" y="157"/>
                </a:cubicBezTo>
                <a:cubicBezTo>
                  <a:pt x="106" y="157"/>
                  <a:pt x="107" y="158"/>
                  <a:pt x="107" y="158"/>
                </a:cubicBezTo>
                <a:cubicBezTo>
                  <a:pt x="103" y="156"/>
                  <a:pt x="103" y="156"/>
                  <a:pt x="103" y="156"/>
                </a:cubicBezTo>
                <a:cubicBezTo>
                  <a:pt x="101" y="154"/>
                  <a:pt x="101" y="154"/>
                  <a:pt x="101" y="154"/>
                </a:cubicBezTo>
                <a:cubicBezTo>
                  <a:pt x="98" y="152"/>
                  <a:pt x="98" y="152"/>
                  <a:pt x="98" y="152"/>
                </a:cubicBezTo>
                <a:cubicBezTo>
                  <a:pt x="46" y="242"/>
                  <a:pt x="46" y="242"/>
                  <a:pt x="46" y="242"/>
                </a:cubicBezTo>
                <a:cubicBezTo>
                  <a:pt x="48" y="243"/>
                  <a:pt x="48" y="243"/>
                  <a:pt x="48" y="243"/>
                </a:cubicBezTo>
                <a:cubicBezTo>
                  <a:pt x="48" y="244"/>
                  <a:pt x="48" y="244"/>
                  <a:pt x="48" y="244"/>
                </a:cubicBezTo>
                <a:cubicBezTo>
                  <a:pt x="50" y="245"/>
                  <a:pt x="50" y="245"/>
                  <a:pt x="50" y="245"/>
                </a:cubicBezTo>
                <a:cubicBezTo>
                  <a:pt x="50" y="246"/>
                  <a:pt x="50" y="246"/>
                  <a:pt x="50" y="246"/>
                </a:cubicBezTo>
                <a:cubicBezTo>
                  <a:pt x="52" y="247"/>
                  <a:pt x="52" y="247"/>
                  <a:pt x="52" y="247"/>
                </a:cubicBezTo>
                <a:cubicBezTo>
                  <a:pt x="52" y="248"/>
                  <a:pt x="52" y="248"/>
                  <a:pt x="52" y="248"/>
                </a:cubicBezTo>
                <a:cubicBezTo>
                  <a:pt x="10" y="224"/>
                  <a:pt x="10" y="224"/>
                  <a:pt x="10" y="224"/>
                </a:cubicBezTo>
                <a:cubicBezTo>
                  <a:pt x="8" y="227"/>
                  <a:pt x="8" y="227"/>
                  <a:pt x="8" y="227"/>
                </a:cubicBezTo>
                <a:cubicBezTo>
                  <a:pt x="11" y="228"/>
                  <a:pt x="11" y="228"/>
                  <a:pt x="11" y="228"/>
                </a:cubicBezTo>
                <a:cubicBezTo>
                  <a:pt x="10" y="229"/>
                  <a:pt x="10" y="229"/>
                  <a:pt x="10" y="229"/>
                </a:cubicBezTo>
                <a:cubicBezTo>
                  <a:pt x="13" y="230"/>
                  <a:pt x="13" y="230"/>
                  <a:pt x="13" y="230"/>
                </a:cubicBezTo>
                <a:cubicBezTo>
                  <a:pt x="12" y="231"/>
                  <a:pt x="12" y="231"/>
                  <a:pt x="12" y="231"/>
                </a:cubicBezTo>
                <a:cubicBezTo>
                  <a:pt x="15" y="232"/>
                  <a:pt x="15" y="232"/>
                  <a:pt x="15" y="232"/>
                </a:cubicBezTo>
                <a:cubicBezTo>
                  <a:pt x="14" y="233"/>
                  <a:pt x="14" y="233"/>
                  <a:pt x="14" y="233"/>
                </a:cubicBezTo>
                <a:cubicBezTo>
                  <a:pt x="17" y="234"/>
                  <a:pt x="17" y="234"/>
                  <a:pt x="17" y="234"/>
                </a:cubicBezTo>
                <a:cubicBezTo>
                  <a:pt x="17" y="234"/>
                  <a:pt x="17" y="234"/>
                  <a:pt x="17" y="234"/>
                </a:cubicBezTo>
                <a:cubicBezTo>
                  <a:pt x="7" y="229"/>
                  <a:pt x="7" y="229"/>
                  <a:pt x="7" y="229"/>
                </a:cubicBezTo>
                <a:cubicBezTo>
                  <a:pt x="3" y="236"/>
                  <a:pt x="3" y="236"/>
                  <a:pt x="3" y="236"/>
                </a:cubicBezTo>
                <a:cubicBezTo>
                  <a:pt x="6" y="237"/>
                  <a:pt x="6" y="237"/>
                  <a:pt x="6" y="237"/>
                </a:cubicBezTo>
                <a:cubicBezTo>
                  <a:pt x="5" y="238"/>
                  <a:pt x="5" y="238"/>
                  <a:pt x="5" y="238"/>
                </a:cubicBezTo>
                <a:cubicBezTo>
                  <a:pt x="8" y="239"/>
                  <a:pt x="8" y="239"/>
                  <a:pt x="8" y="239"/>
                </a:cubicBezTo>
                <a:cubicBezTo>
                  <a:pt x="7" y="240"/>
                  <a:pt x="7" y="240"/>
                  <a:pt x="7" y="240"/>
                </a:cubicBezTo>
                <a:cubicBezTo>
                  <a:pt x="10" y="241"/>
                  <a:pt x="10" y="241"/>
                  <a:pt x="10" y="241"/>
                </a:cubicBezTo>
                <a:cubicBezTo>
                  <a:pt x="9" y="242"/>
                  <a:pt x="9" y="242"/>
                  <a:pt x="9" y="242"/>
                </a:cubicBezTo>
                <a:cubicBezTo>
                  <a:pt x="12" y="243"/>
                  <a:pt x="12" y="243"/>
                  <a:pt x="12" y="243"/>
                </a:cubicBezTo>
                <a:cubicBezTo>
                  <a:pt x="12" y="243"/>
                  <a:pt x="12" y="243"/>
                  <a:pt x="12" y="243"/>
                </a:cubicBezTo>
                <a:cubicBezTo>
                  <a:pt x="2" y="238"/>
                  <a:pt x="2" y="238"/>
                  <a:pt x="2" y="238"/>
                </a:cubicBezTo>
                <a:cubicBezTo>
                  <a:pt x="0" y="241"/>
                  <a:pt x="0" y="241"/>
                  <a:pt x="0" y="241"/>
                </a:cubicBezTo>
                <a:cubicBezTo>
                  <a:pt x="3" y="242"/>
                  <a:pt x="3" y="242"/>
                  <a:pt x="3" y="242"/>
                </a:cubicBezTo>
                <a:cubicBezTo>
                  <a:pt x="2" y="243"/>
                  <a:pt x="2" y="243"/>
                  <a:pt x="2" y="243"/>
                </a:cubicBezTo>
                <a:cubicBezTo>
                  <a:pt x="5" y="244"/>
                  <a:pt x="5" y="244"/>
                  <a:pt x="5" y="244"/>
                </a:cubicBezTo>
                <a:cubicBezTo>
                  <a:pt x="4" y="245"/>
                  <a:pt x="4" y="245"/>
                  <a:pt x="4" y="245"/>
                </a:cubicBezTo>
                <a:cubicBezTo>
                  <a:pt x="7" y="246"/>
                  <a:pt x="7" y="246"/>
                  <a:pt x="7" y="246"/>
                </a:cubicBezTo>
                <a:cubicBezTo>
                  <a:pt x="6" y="247"/>
                  <a:pt x="6" y="247"/>
                  <a:pt x="6" y="247"/>
                </a:cubicBezTo>
                <a:cubicBezTo>
                  <a:pt x="9" y="248"/>
                  <a:pt x="9" y="248"/>
                  <a:pt x="9" y="248"/>
                </a:cubicBezTo>
                <a:cubicBezTo>
                  <a:pt x="8" y="249"/>
                  <a:pt x="8" y="249"/>
                  <a:pt x="8" y="249"/>
                </a:cubicBezTo>
                <a:cubicBezTo>
                  <a:pt x="11" y="250"/>
                  <a:pt x="11" y="250"/>
                  <a:pt x="11" y="250"/>
                </a:cubicBezTo>
                <a:cubicBezTo>
                  <a:pt x="10" y="251"/>
                  <a:pt x="10" y="251"/>
                  <a:pt x="10" y="251"/>
                </a:cubicBezTo>
                <a:cubicBezTo>
                  <a:pt x="13" y="252"/>
                  <a:pt x="13" y="252"/>
                  <a:pt x="13" y="252"/>
                </a:cubicBezTo>
                <a:cubicBezTo>
                  <a:pt x="12" y="253"/>
                  <a:pt x="12" y="253"/>
                  <a:pt x="12" y="253"/>
                </a:cubicBezTo>
                <a:cubicBezTo>
                  <a:pt x="15" y="254"/>
                  <a:pt x="15" y="254"/>
                  <a:pt x="15" y="254"/>
                </a:cubicBezTo>
                <a:cubicBezTo>
                  <a:pt x="14" y="255"/>
                  <a:pt x="14" y="255"/>
                  <a:pt x="14" y="255"/>
                </a:cubicBezTo>
                <a:cubicBezTo>
                  <a:pt x="17" y="256"/>
                  <a:pt x="17" y="256"/>
                  <a:pt x="17" y="256"/>
                </a:cubicBezTo>
                <a:cubicBezTo>
                  <a:pt x="16" y="257"/>
                  <a:pt x="16" y="257"/>
                  <a:pt x="16" y="257"/>
                </a:cubicBezTo>
                <a:cubicBezTo>
                  <a:pt x="19" y="258"/>
                  <a:pt x="19" y="258"/>
                  <a:pt x="19" y="258"/>
                </a:cubicBezTo>
                <a:cubicBezTo>
                  <a:pt x="18" y="259"/>
                  <a:pt x="18" y="259"/>
                  <a:pt x="18" y="259"/>
                </a:cubicBezTo>
                <a:cubicBezTo>
                  <a:pt x="21" y="260"/>
                  <a:pt x="21" y="260"/>
                  <a:pt x="21" y="260"/>
                </a:cubicBezTo>
                <a:cubicBezTo>
                  <a:pt x="20" y="261"/>
                  <a:pt x="20" y="261"/>
                  <a:pt x="20" y="261"/>
                </a:cubicBezTo>
                <a:cubicBezTo>
                  <a:pt x="23" y="262"/>
                  <a:pt x="23" y="262"/>
                  <a:pt x="23" y="262"/>
                </a:cubicBezTo>
                <a:cubicBezTo>
                  <a:pt x="22" y="263"/>
                  <a:pt x="22" y="263"/>
                  <a:pt x="22" y="263"/>
                </a:cubicBezTo>
                <a:cubicBezTo>
                  <a:pt x="25" y="264"/>
                  <a:pt x="25" y="264"/>
                  <a:pt x="25" y="264"/>
                </a:cubicBezTo>
                <a:cubicBezTo>
                  <a:pt x="24" y="265"/>
                  <a:pt x="24" y="265"/>
                  <a:pt x="24" y="265"/>
                </a:cubicBezTo>
                <a:cubicBezTo>
                  <a:pt x="27" y="266"/>
                  <a:pt x="27" y="266"/>
                  <a:pt x="27" y="266"/>
                </a:cubicBezTo>
                <a:cubicBezTo>
                  <a:pt x="26" y="267"/>
                  <a:pt x="26" y="267"/>
                  <a:pt x="26" y="267"/>
                </a:cubicBezTo>
                <a:cubicBezTo>
                  <a:pt x="29" y="268"/>
                  <a:pt x="29" y="268"/>
                  <a:pt x="29" y="268"/>
                </a:cubicBezTo>
                <a:cubicBezTo>
                  <a:pt x="28" y="269"/>
                  <a:pt x="28" y="269"/>
                  <a:pt x="28" y="269"/>
                </a:cubicBezTo>
                <a:cubicBezTo>
                  <a:pt x="30" y="270"/>
                  <a:pt x="30" y="270"/>
                  <a:pt x="30" y="270"/>
                </a:cubicBezTo>
                <a:cubicBezTo>
                  <a:pt x="14" y="298"/>
                  <a:pt x="14" y="298"/>
                  <a:pt x="14" y="298"/>
                </a:cubicBezTo>
                <a:cubicBezTo>
                  <a:pt x="16" y="299"/>
                  <a:pt x="16" y="299"/>
                  <a:pt x="16" y="299"/>
                </a:cubicBezTo>
                <a:cubicBezTo>
                  <a:pt x="16" y="300"/>
                  <a:pt x="16" y="300"/>
                  <a:pt x="16" y="300"/>
                </a:cubicBezTo>
                <a:cubicBezTo>
                  <a:pt x="18" y="301"/>
                  <a:pt x="18" y="301"/>
                  <a:pt x="18" y="301"/>
                </a:cubicBezTo>
                <a:cubicBezTo>
                  <a:pt x="18" y="302"/>
                  <a:pt x="18" y="302"/>
                  <a:pt x="18" y="302"/>
                </a:cubicBezTo>
                <a:cubicBezTo>
                  <a:pt x="20" y="303"/>
                  <a:pt x="20" y="303"/>
                  <a:pt x="20" y="303"/>
                </a:cubicBezTo>
                <a:cubicBezTo>
                  <a:pt x="20" y="304"/>
                  <a:pt x="20" y="304"/>
                  <a:pt x="20" y="304"/>
                </a:cubicBezTo>
                <a:cubicBezTo>
                  <a:pt x="22" y="305"/>
                  <a:pt x="22" y="305"/>
                  <a:pt x="22" y="305"/>
                </a:cubicBezTo>
                <a:cubicBezTo>
                  <a:pt x="22" y="306"/>
                  <a:pt x="22" y="306"/>
                  <a:pt x="22" y="306"/>
                </a:cubicBezTo>
                <a:cubicBezTo>
                  <a:pt x="24" y="307"/>
                  <a:pt x="24" y="307"/>
                  <a:pt x="24" y="307"/>
                </a:cubicBezTo>
                <a:cubicBezTo>
                  <a:pt x="24" y="308"/>
                  <a:pt x="24" y="308"/>
                  <a:pt x="24" y="308"/>
                </a:cubicBezTo>
                <a:cubicBezTo>
                  <a:pt x="26" y="309"/>
                  <a:pt x="26" y="309"/>
                  <a:pt x="26" y="309"/>
                </a:cubicBezTo>
                <a:cubicBezTo>
                  <a:pt x="26" y="310"/>
                  <a:pt x="26" y="310"/>
                  <a:pt x="26" y="310"/>
                </a:cubicBezTo>
                <a:cubicBezTo>
                  <a:pt x="28" y="311"/>
                  <a:pt x="28" y="311"/>
                  <a:pt x="28" y="311"/>
                </a:cubicBezTo>
                <a:cubicBezTo>
                  <a:pt x="28" y="312"/>
                  <a:pt x="28" y="312"/>
                  <a:pt x="28" y="312"/>
                </a:cubicBezTo>
                <a:cubicBezTo>
                  <a:pt x="30" y="313"/>
                  <a:pt x="30" y="313"/>
                  <a:pt x="30" y="313"/>
                </a:cubicBezTo>
                <a:cubicBezTo>
                  <a:pt x="30" y="314"/>
                  <a:pt x="30" y="314"/>
                  <a:pt x="30" y="314"/>
                </a:cubicBezTo>
                <a:cubicBezTo>
                  <a:pt x="32" y="315"/>
                  <a:pt x="32" y="315"/>
                  <a:pt x="32" y="315"/>
                </a:cubicBezTo>
                <a:cubicBezTo>
                  <a:pt x="32" y="316"/>
                  <a:pt x="32" y="316"/>
                  <a:pt x="32" y="316"/>
                </a:cubicBezTo>
                <a:cubicBezTo>
                  <a:pt x="34" y="317"/>
                  <a:pt x="34" y="317"/>
                  <a:pt x="34" y="317"/>
                </a:cubicBezTo>
                <a:cubicBezTo>
                  <a:pt x="34" y="318"/>
                  <a:pt x="34" y="318"/>
                  <a:pt x="34" y="318"/>
                </a:cubicBezTo>
                <a:cubicBezTo>
                  <a:pt x="36" y="319"/>
                  <a:pt x="36" y="319"/>
                  <a:pt x="36" y="319"/>
                </a:cubicBezTo>
                <a:cubicBezTo>
                  <a:pt x="36" y="320"/>
                  <a:pt x="36" y="320"/>
                  <a:pt x="36" y="320"/>
                </a:cubicBezTo>
                <a:cubicBezTo>
                  <a:pt x="38" y="321"/>
                  <a:pt x="38" y="321"/>
                  <a:pt x="38" y="321"/>
                </a:cubicBezTo>
                <a:cubicBezTo>
                  <a:pt x="38" y="322"/>
                  <a:pt x="38" y="322"/>
                  <a:pt x="38" y="322"/>
                </a:cubicBezTo>
                <a:cubicBezTo>
                  <a:pt x="40" y="323"/>
                  <a:pt x="40" y="323"/>
                  <a:pt x="40" y="323"/>
                </a:cubicBezTo>
                <a:cubicBezTo>
                  <a:pt x="40" y="324"/>
                  <a:pt x="40" y="324"/>
                  <a:pt x="40" y="324"/>
                </a:cubicBezTo>
                <a:cubicBezTo>
                  <a:pt x="42" y="325"/>
                  <a:pt x="42" y="325"/>
                  <a:pt x="42" y="325"/>
                </a:cubicBezTo>
                <a:cubicBezTo>
                  <a:pt x="42" y="326"/>
                  <a:pt x="42" y="326"/>
                  <a:pt x="42" y="326"/>
                </a:cubicBezTo>
                <a:cubicBezTo>
                  <a:pt x="44" y="327"/>
                  <a:pt x="44" y="327"/>
                  <a:pt x="44" y="327"/>
                </a:cubicBezTo>
                <a:cubicBezTo>
                  <a:pt x="44" y="328"/>
                  <a:pt x="44" y="328"/>
                  <a:pt x="44" y="328"/>
                </a:cubicBezTo>
                <a:cubicBezTo>
                  <a:pt x="46" y="329"/>
                  <a:pt x="46" y="329"/>
                  <a:pt x="46" y="329"/>
                </a:cubicBezTo>
                <a:cubicBezTo>
                  <a:pt x="46" y="330"/>
                  <a:pt x="46" y="330"/>
                  <a:pt x="46" y="330"/>
                </a:cubicBezTo>
                <a:cubicBezTo>
                  <a:pt x="48" y="331"/>
                  <a:pt x="48" y="331"/>
                  <a:pt x="48" y="331"/>
                </a:cubicBezTo>
                <a:cubicBezTo>
                  <a:pt x="48" y="332"/>
                  <a:pt x="48" y="332"/>
                  <a:pt x="48" y="332"/>
                </a:cubicBezTo>
                <a:cubicBezTo>
                  <a:pt x="50" y="333"/>
                  <a:pt x="50" y="333"/>
                  <a:pt x="50" y="333"/>
                </a:cubicBezTo>
                <a:cubicBezTo>
                  <a:pt x="50" y="334"/>
                  <a:pt x="50" y="334"/>
                  <a:pt x="50" y="334"/>
                </a:cubicBezTo>
                <a:cubicBezTo>
                  <a:pt x="52" y="335"/>
                  <a:pt x="52" y="335"/>
                  <a:pt x="52" y="335"/>
                </a:cubicBezTo>
                <a:cubicBezTo>
                  <a:pt x="52" y="336"/>
                  <a:pt x="52" y="336"/>
                  <a:pt x="52" y="336"/>
                </a:cubicBezTo>
                <a:cubicBezTo>
                  <a:pt x="54" y="337"/>
                  <a:pt x="54" y="337"/>
                  <a:pt x="54" y="337"/>
                </a:cubicBezTo>
                <a:cubicBezTo>
                  <a:pt x="54" y="338"/>
                  <a:pt x="54" y="338"/>
                  <a:pt x="54" y="338"/>
                </a:cubicBezTo>
                <a:cubicBezTo>
                  <a:pt x="56" y="339"/>
                  <a:pt x="56" y="339"/>
                  <a:pt x="56" y="339"/>
                </a:cubicBezTo>
                <a:cubicBezTo>
                  <a:pt x="56" y="340"/>
                  <a:pt x="56" y="340"/>
                  <a:pt x="56" y="340"/>
                </a:cubicBezTo>
                <a:cubicBezTo>
                  <a:pt x="58" y="341"/>
                  <a:pt x="58" y="341"/>
                  <a:pt x="58" y="341"/>
                </a:cubicBezTo>
                <a:cubicBezTo>
                  <a:pt x="58" y="342"/>
                  <a:pt x="58" y="342"/>
                  <a:pt x="58" y="342"/>
                </a:cubicBezTo>
                <a:cubicBezTo>
                  <a:pt x="60" y="343"/>
                  <a:pt x="60" y="343"/>
                  <a:pt x="60" y="343"/>
                </a:cubicBezTo>
                <a:cubicBezTo>
                  <a:pt x="60" y="344"/>
                  <a:pt x="60" y="344"/>
                  <a:pt x="60" y="344"/>
                </a:cubicBezTo>
                <a:cubicBezTo>
                  <a:pt x="62" y="345"/>
                  <a:pt x="62" y="345"/>
                  <a:pt x="62" y="345"/>
                </a:cubicBezTo>
                <a:cubicBezTo>
                  <a:pt x="62" y="346"/>
                  <a:pt x="62" y="346"/>
                  <a:pt x="62" y="346"/>
                </a:cubicBezTo>
                <a:cubicBezTo>
                  <a:pt x="64" y="347"/>
                  <a:pt x="64" y="347"/>
                  <a:pt x="64" y="347"/>
                </a:cubicBezTo>
                <a:cubicBezTo>
                  <a:pt x="64" y="348"/>
                  <a:pt x="64" y="348"/>
                  <a:pt x="64" y="348"/>
                </a:cubicBezTo>
                <a:cubicBezTo>
                  <a:pt x="66" y="349"/>
                  <a:pt x="66" y="349"/>
                  <a:pt x="66" y="349"/>
                </a:cubicBezTo>
                <a:cubicBezTo>
                  <a:pt x="66" y="350"/>
                  <a:pt x="66" y="350"/>
                  <a:pt x="66" y="350"/>
                </a:cubicBezTo>
                <a:cubicBezTo>
                  <a:pt x="68" y="351"/>
                  <a:pt x="68" y="351"/>
                  <a:pt x="68" y="351"/>
                </a:cubicBezTo>
                <a:cubicBezTo>
                  <a:pt x="68" y="352"/>
                  <a:pt x="68" y="352"/>
                  <a:pt x="68" y="352"/>
                </a:cubicBezTo>
                <a:cubicBezTo>
                  <a:pt x="70" y="353"/>
                  <a:pt x="70" y="353"/>
                  <a:pt x="70" y="353"/>
                </a:cubicBezTo>
                <a:cubicBezTo>
                  <a:pt x="70" y="354"/>
                  <a:pt x="70" y="354"/>
                  <a:pt x="70" y="354"/>
                </a:cubicBezTo>
                <a:cubicBezTo>
                  <a:pt x="72" y="355"/>
                  <a:pt x="72" y="355"/>
                  <a:pt x="72" y="355"/>
                </a:cubicBezTo>
                <a:cubicBezTo>
                  <a:pt x="72" y="356"/>
                  <a:pt x="72" y="356"/>
                  <a:pt x="72" y="356"/>
                </a:cubicBezTo>
                <a:cubicBezTo>
                  <a:pt x="74" y="357"/>
                  <a:pt x="74" y="357"/>
                  <a:pt x="74" y="357"/>
                </a:cubicBezTo>
                <a:cubicBezTo>
                  <a:pt x="74" y="358"/>
                  <a:pt x="74" y="358"/>
                  <a:pt x="74" y="358"/>
                </a:cubicBezTo>
                <a:cubicBezTo>
                  <a:pt x="76" y="359"/>
                  <a:pt x="76" y="359"/>
                  <a:pt x="76" y="359"/>
                </a:cubicBezTo>
                <a:cubicBezTo>
                  <a:pt x="76" y="360"/>
                  <a:pt x="76" y="360"/>
                  <a:pt x="76" y="360"/>
                </a:cubicBezTo>
                <a:cubicBezTo>
                  <a:pt x="78" y="361"/>
                  <a:pt x="78" y="361"/>
                  <a:pt x="78" y="361"/>
                </a:cubicBezTo>
                <a:cubicBezTo>
                  <a:pt x="78" y="362"/>
                  <a:pt x="78" y="362"/>
                  <a:pt x="78" y="362"/>
                </a:cubicBezTo>
                <a:cubicBezTo>
                  <a:pt x="80" y="363"/>
                  <a:pt x="80" y="363"/>
                  <a:pt x="80" y="363"/>
                </a:cubicBezTo>
                <a:cubicBezTo>
                  <a:pt x="80" y="364"/>
                  <a:pt x="80" y="364"/>
                  <a:pt x="80" y="364"/>
                </a:cubicBezTo>
                <a:cubicBezTo>
                  <a:pt x="82" y="365"/>
                  <a:pt x="82" y="365"/>
                  <a:pt x="82" y="365"/>
                </a:cubicBezTo>
                <a:cubicBezTo>
                  <a:pt x="82" y="366"/>
                  <a:pt x="82" y="366"/>
                  <a:pt x="82" y="366"/>
                </a:cubicBezTo>
                <a:cubicBezTo>
                  <a:pt x="84" y="367"/>
                  <a:pt x="84" y="367"/>
                  <a:pt x="84" y="367"/>
                </a:cubicBezTo>
                <a:cubicBezTo>
                  <a:pt x="84" y="368"/>
                  <a:pt x="84" y="368"/>
                  <a:pt x="84" y="368"/>
                </a:cubicBezTo>
                <a:cubicBezTo>
                  <a:pt x="86" y="369"/>
                  <a:pt x="86" y="369"/>
                  <a:pt x="86" y="369"/>
                </a:cubicBezTo>
                <a:cubicBezTo>
                  <a:pt x="86" y="370"/>
                  <a:pt x="86" y="370"/>
                  <a:pt x="86" y="370"/>
                </a:cubicBezTo>
                <a:cubicBezTo>
                  <a:pt x="88" y="371"/>
                  <a:pt x="88" y="371"/>
                  <a:pt x="88" y="371"/>
                </a:cubicBezTo>
                <a:cubicBezTo>
                  <a:pt x="88" y="372"/>
                  <a:pt x="88" y="372"/>
                  <a:pt x="88" y="372"/>
                </a:cubicBezTo>
                <a:cubicBezTo>
                  <a:pt x="90" y="373"/>
                  <a:pt x="90" y="373"/>
                  <a:pt x="90" y="373"/>
                </a:cubicBezTo>
                <a:cubicBezTo>
                  <a:pt x="90" y="374"/>
                  <a:pt x="90" y="374"/>
                  <a:pt x="90" y="374"/>
                </a:cubicBezTo>
                <a:cubicBezTo>
                  <a:pt x="92" y="375"/>
                  <a:pt x="92" y="375"/>
                  <a:pt x="92" y="375"/>
                </a:cubicBezTo>
                <a:cubicBezTo>
                  <a:pt x="92" y="376"/>
                  <a:pt x="92" y="376"/>
                  <a:pt x="92" y="376"/>
                </a:cubicBezTo>
                <a:cubicBezTo>
                  <a:pt x="94" y="377"/>
                  <a:pt x="94" y="377"/>
                  <a:pt x="94" y="377"/>
                </a:cubicBezTo>
                <a:cubicBezTo>
                  <a:pt x="94" y="378"/>
                  <a:pt x="94" y="378"/>
                  <a:pt x="94" y="378"/>
                </a:cubicBezTo>
                <a:cubicBezTo>
                  <a:pt x="96" y="379"/>
                  <a:pt x="96" y="379"/>
                  <a:pt x="96" y="379"/>
                </a:cubicBezTo>
                <a:cubicBezTo>
                  <a:pt x="96" y="380"/>
                  <a:pt x="96" y="380"/>
                  <a:pt x="96" y="380"/>
                </a:cubicBezTo>
                <a:cubicBezTo>
                  <a:pt x="96" y="380"/>
                  <a:pt x="96" y="380"/>
                  <a:pt x="96" y="380"/>
                </a:cubicBezTo>
                <a:cubicBezTo>
                  <a:pt x="99" y="380"/>
                  <a:pt x="102" y="381"/>
                  <a:pt x="105" y="381"/>
                </a:cubicBezTo>
                <a:cubicBezTo>
                  <a:pt x="228" y="381"/>
                  <a:pt x="328" y="281"/>
                  <a:pt x="328" y="158"/>
                </a:cubicBezTo>
                <a:cubicBezTo>
                  <a:pt x="328" y="157"/>
                  <a:pt x="328" y="157"/>
                  <a:pt x="328" y="156"/>
                </a:cubicBezTo>
                <a:cubicBezTo>
                  <a:pt x="327" y="156"/>
                  <a:pt x="327" y="155"/>
                  <a:pt x="326" y="155"/>
                </a:cubicBezTo>
                <a:cubicBezTo>
                  <a:pt x="326" y="154"/>
                  <a:pt x="325" y="153"/>
                  <a:pt x="324" y="153"/>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1" name="Freeform 2259"/>
          <p:cNvSpPr>
            <a:spLocks noEditPoints="1"/>
          </p:cNvSpPr>
          <p:nvPr/>
        </p:nvSpPr>
        <p:spPr bwMode="auto">
          <a:xfrm>
            <a:off x="10254060" y="3387458"/>
            <a:ext cx="216164" cy="216734"/>
          </a:xfrm>
          <a:custGeom>
            <a:avLst/>
            <a:gdLst>
              <a:gd name="T0" fmla="*/ 158 w 180"/>
              <a:gd name="T1" fmla="*/ 50 h 180"/>
              <a:gd name="T2" fmla="*/ 51 w 180"/>
              <a:gd name="T3" fmla="*/ 22 h 180"/>
              <a:gd name="T4" fmla="*/ 22 w 180"/>
              <a:gd name="T5" fmla="*/ 129 h 180"/>
              <a:gd name="T6" fmla="*/ 129 w 180"/>
              <a:gd name="T7" fmla="*/ 158 h 180"/>
              <a:gd name="T8" fmla="*/ 158 w 180"/>
              <a:gd name="T9" fmla="*/ 50 h 180"/>
              <a:gd name="T10" fmla="*/ 25 w 180"/>
              <a:gd name="T11" fmla="*/ 127 h 180"/>
              <a:gd name="T12" fmla="*/ 52 w 180"/>
              <a:gd name="T13" fmla="*/ 25 h 180"/>
              <a:gd name="T14" fmla="*/ 155 w 180"/>
              <a:gd name="T15" fmla="*/ 52 h 180"/>
              <a:gd name="T16" fmla="*/ 128 w 180"/>
              <a:gd name="T17" fmla="*/ 155 h 180"/>
              <a:gd name="T18" fmla="*/ 25 w 180"/>
              <a:gd name="T19" fmla="*/ 1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158" y="50"/>
                </a:moveTo>
                <a:cubicBezTo>
                  <a:pt x="136" y="13"/>
                  <a:pt x="88" y="0"/>
                  <a:pt x="51" y="22"/>
                </a:cubicBezTo>
                <a:cubicBezTo>
                  <a:pt x="13" y="43"/>
                  <a:pt x="0" y="91"/>
                  <a:pt x="22" y="129"/>
                </a:cubicBezTo>
                <a:cubicBezTo>
                  <a:pt x="44" y="167"/>
                  <a:pt x="92" y="180"/>
                  <a:pt x="129" y="158"/>
                </a:cubicBezTo>
                <a:cubicBezTo>
                  <a:pt x="167" y="136"/>
                  <a:pt x="180" y="88"/>
                  <a:pt x="158" y="50"/>
                </a:cubicBezTo>
                <a:close/>
                <a:moveTo>
                  <a:pt x="25" y="127"/>
                </a:moveTo>
                <a:cubicBezTo>
                  <a:pt x="4" y="91"/>
                  <a:pt x="17" y="45"/>
                  <a:pt x="52" y="25"/>
                </a:cubicBezTo>
                <a:cubicBezTo>
                  <a:pt x="88" y="4"/>
                  <a:pt x="134" y="16"/>
                  <a:pt x="155" y="52"/>
                </a:cubicBezTo>
                <a:cubicBezTo>
                  <a:pt x="176" y="88"/>
                  <a:pt x="164" y="134"/>
                  <a:pt x="128" y="155"/>
                </a:cubicBezTo>
                <a:cubicBezTo>
                  <a:pt x="92" y="176"/>
                  <a:pt x="46" y="163"/>
                  <a:pt x="25" y="127"/>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2" name="Freeform 2260"/>
          <p:cNvSpPr>
            <a:spLocks noEditPoints="1"/>
          </p:cNvSpPr>
          <p:nvPr/>
        </p:nvSpPr>
        <p:spPr bwMode="auto">
          <a:xfrm>
            <a:off x="10262218" y="3395611"/>
            <a:ext cx="199169" cy="199748"/>
          </a:xfrm>
          <a:custGeom>
            <a:avLst/>
            <a:gdLst>
              <a:gd name="T0" fmla="*/ 146 w 166"/>
              <a:gd name="T1" fmla="*/ 46 h 166"/>
              <a:gd name="T2" fmla="*/ 47 w 166"/>
              <a:gd name="T3" fmla="*/ 20 h 166"/>
              <a:gd name="T4" fmla="*/ 20 w 166"/>
              <a:gd name="T5" fmla="*/ 119 h 166"/>
              <a:gd name="T6" fmla="*/ 119 w 166"/>
              <a:gd name="T7" fmla="*/ 146 h 166"/>
              <a:gd name="T8" fmla="*/ 146 w 166"/>
              <a:gd name="T9" fmla="*/ 46 h 166"/>
              <a:gd name="T10" fmla="*/ 26 w 166"/>
              <a:gd name="T11" fmla="*/ 115 h 166"/>
              <a:gd name="T12" fmla="*/ 50 w 166"/>
              <a:gd name="T13" fmla="*/ 26 h 166"/>
              <a:gd name="T14" fmla="*/ 140 w 166"/>
              <a:gd name="T15" fmla="*/ 50 h 166"/>
              <a:gd name="T16" fmla="*/ 116 w 166"/>
              <a:gd name="T17" fmla="*/ 139 h 166"/>
              <a:gd name="T18" fmla="*/ 26 w 166"/>
              <a:gd name="T19" fmla="*/ 1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66">
                <a:moveTo>
                  <a:pt x="146" y="46"/>
                </a:moveTo>
                <a:cubicBezTo>
                  <a:pt x="126" y="12"/>
                  <a:pt x="81" y="0"/>
                  <a:pt x="47" y="20"/>
                </a:cubicBezTo>
                <a:cubicBezTo>
                  <a:pt x="12" y="40"/>
                  <a:pt x="0" y="84"/>
                  <a:pt x="20" y="119"/>
                </a:cubicBezTo>
                <a:cubicBezTo>
                  <a:pt x="40" y="154"/>
                  <a:pt x="85" y="166"/>
                  <a:pt x="119" y="146"/>
                </a:cubicBezTo>
                <a:cubicBezTo>
                  <a:pt x="154" y="126"/>
                  <a:pt x="166" y="81"/>
                  <a:pt x="146" y="46"/>
                </a:cubicBezTo>
                <a:close/>
                <a:moveTo>
                  <a:pt x="26" y="115"/>
                </a:moveTo>
                <a:cubicBezTo>
                  <a:pt x="8" y="84"/>
                  <a:pt x="19" y="44"/>
                  <a:pt x="50" y="26"/>
                </a:cubicBezTo>
                <a:cubicBezTo>
                  <a:pt x="82" y="8"/>
                  <a:pt x="122" y="19"/>
                  <a:pt x="140" y="50"/>
                </a:cubicBezTo>
                <a:cubicBezTo>
                  <a:pt x="158" y="81"/>
                  <a:pt x="147" y="121"/>
                  <a:pt x="116" y="139"/>
                </a:cubicBezTo>
                <a:cubicBezTo>
                  <a:pt x="85" y="158"/>
                  <a:pt x="44" y="147"/>
                  <a:pt x="26" y="115"/>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3" name="Freeform 2261"/>
          <p:cNvSpPr>
            <a:spLocks noEditPoints="1"/>
          </p:cNvSpPr>
          <p:nvPr/>
        </p:nvSpPr>
        <p:spPr bwMode="auto">
          <a:xfrm>
            <a:off x="10275133" y="3409199"/>
            <a:ext cx="173339" cy="173252"/>
          </a:xfrm>
          <a:custGeom>
            <a:avLst/>
            <a:gdLst>
              <a:gd name="T0" fmla="*/ 127 w 144"/>
              <a:gd name="T1" fmla="*/ 40 h 144"/>
              <a:gd name="T2" fmla="*/ 41 w 144"/>
              <a:gd name="T3" fmla="*/ 17 h 144"/>
              <a:gd name="T4" fmla="*/ 18 w 144"/>
              <a:gd name="T5" fmla="*/ 103 h 144"/>
              <a:gd name="T6" fmla="*/ 104 w 144"/>
              <a:gd name="T7" fmla="*/ 126 h 144"/>
              <a:gd name="T8" fmla="*/ 127 w 144"/>
              <a:gd name="T9" fmla="*/ 40 h 144"/>
              <a:gd name="T10" fmla="*/ 21 w 144"/>
              <a:gd name="T11" fmla="*/ 101 h 144"/>
              <a:gd name="T12" fmla="*/ 42 w 144"/>
              <a:gd name="T13" fmla="*/ 20 h 144"/>
              <a:gd name="T14" fmla="*/ 124 w 144"/>
              <a:gd name="T15" fmla="*/ 42 h 144"/>
              <a:gd name="T16" fmla="*/ 102 w 144"/>
              <a:gd name="T17" fmla="*/ 123 h 144"/>
              <a:gd name="T18" fmla="*/ 21 w 144"/>
              <a:gd name="T19"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127" y="40"/>
                </a:moveTo>
                <a:cubicBezTo>
                  <a:pt x="109" y="10"/>
                  <a:pt x="71" y="0"/>
                  <a:pt x="41" y="17"/>
                </a:cubicBezTo>
                <a:cubicBezTo>
                  <a:pt x="11" y="35"/>
                  <a:pt x="0" y="73"/>
                  <a:pt x="18" y="103"/>
                </a:cubicBezTo>
                <a:cubicBezTo>
                  <a:pt x="35" y="133"/>
                  <a:pt x="73" y="144"/>
                  <a:pt x="104" y="126"/>
                </a:cubicBezTo>
                <a:cubicBezTo>
                  <a:pt x="134" y="109"/>
                  <a:pt x="144" y="70"/>
                  <a:pt x="127" y="40"/>
                </a:cubicBezTo>
                <a:close/>
                <a:moveTo>
                  <a:pt x="21" y="101"/>
                </a:moveTo>
                <a:cubicBezTo>
                  <a:pt x="4" y="73"/>
                  <a:pt x="14" y="37"/>
                  <a:pt x="42" y="20"/>
                </a:cubicBezTo>
                <a:cubicBezTo>
                  <a:pt x="71" y="4"/>
                  <a:pt x="107" y="14"/>
                  <a:pt x="124" y="42"/>
                </a:cubicBezTo>
                <a:cubicBezTo>
                  <a:pt x="140" y="70"/>
                  <a:pt x="130" y="107"/>
                  <a:pt x="102" y="123"/>
                </a:cubicBezTo>
                <a:cubicBezTo>
                  <a:pt x="73" y="140"/>
                  <a:pt x="37" y="130"/>
                  <a:pt x="21" y="10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4" name="Freeform 2262"/>
          <p:cNvSpPr/>
          <p:nvPr/>
        </p:nvSpPr>
        <p:spPr bwMode="auto">
          <a:xfrm>
            <a:off x="10202398" y="3802713"/>
            <a:ext cx="27191" cy="44162"/>
          </a:xfrm>
          <a:custGeom>
            <a:avLst/>
            <a:gdLst>
              <a:gd name="T0" fmla="*/ 35 w 40"/>
              <a:gd name="T1" fmla="*/ 0 h 65"/>
              <a:gd name="T2" fmla="*/ 0 w 40"/>
              <a:gd name="T3" fmla="*/ 62 h 65"/>
              <a:gd name="T4" fmla="*/ 5 w 40"/>
              <a:gd name="T5" fmla="*/ 65 h 65"/>
              <a:gd name="T6" fmla="*/ 40 w 40"/>
              <a:gd name="T7" fmla="*/ 1 h 65"/>
              <a:gd name="T8" fmla="*/ 35 w 40"/>
              <a:gd name="T9" fmla="*/ 0 h 65"/>
            </a:gdLst>
            <a:ahLst/>
            <a:cxnLst>
              <a:cxn ang="0">
                <a:pos x="T0" y="T1"/>
              </a:cxn>
              <a:cxn ang="0">
                <a:pos x="T2" y="T3"/>
              </a:cxn>
              <a:cxn ang="0">
                <a:pos x="T4" y="T5"/>
              </a:cxn>
              <a:cxn ang="0">
                <a:pos x="T6" y="T7"/>
              </a:cxn>
              <a:cxn ang="0">
                <a:pos x="T8" y="T9"/>
              </a:cxn>
            </a:cxnLst>
            <a:rect l="0" t="0" r="r" b="b"/>
            <a:pathLst>
              <a:path w="40" h="65">
                <a:moveTo>
                  <a:pt x="35" y="0"/>
                </a:moveTo>
                <a:lnTo>
                  <a:pt x="0" y="62"/>
                </a:lnTo>
                <a:lnTo>
                  <a:pt x="5" y="65"/>
                </a:lnTo>
                <a:lnTo>
                  <a:pt x="40" y="1"/>
                </a:lnTo>
                <a:lnTo>
                  <a:pt x="35"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5" name="Freeform 2263"/>
          <p:cNvSpPr/>
          <p:nvPr/>
        </p:nvSpPr>
        <p:spPr bwMode="auto">
          <a:xfrm>
            <a:off x="10240465" y="3573619"/>
            <a:ext cx="65937" cy="110745"/>
          </a:xfrm>
          <a:custGeom>
            <a:avLst/>
            <a:gdLst>
              <a:gd name="T0" fmla="*/ 5 w 97"/>
              <a:gd name="T1" fmla="*/ 163 h 163"/>
              <a:gd name="T2" fmla="*/ 97 w 97"/>
              <a:gd name="T3" fmla="*/ 4 h 163"/>
              <a:gd name="T4" fmla="*/ 92 w 97"/>
              <a:gd name="T5" fmla="*/ 0 h 163"/>
              <a:gd name="T6" fmla="*/ 0 w 97"/>
              <a:gd name="T7" fmla="*/ 159 h 163"/>
              <a:gd name="T8" fmla="*/ 5 w 97"/>
              <a:gd name="T9" fmla="*/ 163 h 163"/>
            </a:gdLst>
            <a:ahLst/>
            <a:cxnLst>
              <a:cxn ang="0">
                <a:pos x="T0" y="T1"/>
              </a:cxn>
              <a:cxn ang="0">
                <a:pos x="T2" y="T3"/>
              </a:cxn>
              <a:cxn ang="0">
                <a:pos x="T4" y="T5"/>
              </a:cxn>
              <a:cxn ang="0">
                <a:pos x="T6" y="T7"/>
              </a:cxn>
              <a:cxn ang="0">
                <a:pos x="T8" y="T9"/>
              </a:cxn>
            </a:cxnLst>
            <a:rect l="0" t="0" r="r" b="b"/>
            <a:pathLst>
              <a:path w="97" h="163">
                <a:moveTo>
                  <a:pt x="5" y="163"/>
                </a:moveTo>
                <a:lnTo>
                  <a:pt x="97" y="4"/>
                </a:lnTo>
                <a:lnTo>
                  <a:pt x="92" y="0"/>
                </a:lnTo>
                <a:lnTo>
                  <a:pt x="0" y="159"/>
                </a:lnTo>
                <a:lnTo>
                  <a:pt x="5" y="16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6" name="Freeform 2264"/>
          <p:cNvSpPr/>
          <p:nvPr/>
        </p:nvSpPr>
        <p:spPr bwMode="auto">
          <a:xfrm>
            <a:off x="10218712" y="3812224"/>
            <a:ext cx="27870" cy="44162"/>
          </a:xfrm>
          <a:custGeom>
            <a:avLst/>
            <a:gdLst>
              <a:gd name="T0" fmla="*/ 36 w 41"/>
              <a:gd name="T1" fmla="*/ 0 h 65"/>
              <a:gd name="T2" fmla="*/ 0 w 41"/>
              <a:gd name="T3" fmla="*/ 62 h 65"/>
              <a:gd name="T4" fmla="*/ 6 w 41"/>
              <a:gd name="T5" fmla="*/ 65 h 65"/>
              <a:gd name="T6" fmla="*/ 41 w 41"/>
              <a:gd name="T7" fmla="*/ 3 h 65"/>
              <a:gd name="T8" fmla="*/ 36 w 41"/>
              <a:gd name="T9" fmla="*/ 0 h 65"/>
            </a:gdLst>
            <a:ahLst/>
            <a:cxnLst>
              <a:cxn ang="0">
                <a:pos x="T0" y="T1"/>
              </a:cxn>
              <a:cxn ang="0">
                <a:pos x="T2" y="T3"/>
              </a:cxn>
              <a:cxn ang="0">
                <a:pos x="T4" y="T5"/>
              </a:cxn>
              <a:cxn ang="0">
                <a:pos x="T6" y="T7"/>
              </a:cxn>
              <a:cxn ang="0">
                <a:pos x="T8" y="T9"/>
              </a:cxn>
            </a:cxnLst>
            <a:rect l="0" t="0" r="r" b="b"/>
            <a:pathLst>
              <a:path w="41" h="65">
                <a:moveTo>
                  <a:pt x="36" y="0"/>
                </a:moveTo>
                <a:lnTo>
                  <a:pt x="0" y="62"/>
                </a:lnTo>
                <a:lnTo>
                  <a:pt x="6" y="65"/>
                </a:lnTo>
                <a:lnTo>
                  <a:pt x="41" y="3"/>
                </a:lnTo>
                <a:lnTo>
                  <a:pt x="36"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7" name="Freeform 2265"/>
          <p:cNvSpPr/>
          <p:nvPr/>
        </p:nvSpPr>
        <p:spPr bwMode="auto">
          <a:xfrm>
            <a:off x="10257459" y="3584488"/>
            <a:ext cx="65937" cy="109386"/>
          </a:xfrm>
          <a:custGeom>
            <a:avLst/>
            <a:gdLst>
              <a:gd name="T0" fmla="*/ 5 w 97"/>
              <a:gd name="T1" fmla="*/ 161 h 161"/>
              <a:gd name="T2" fmla="*/ 97 w 97"/>
              <a:gd name="T3" fmla="*/ 2 h 161"/>
              <a:gd name="T4" fmla="*/ 92 w 97"/>
              <a:gd name="T5" fmla="*/ 0 h 161"/>
              <a:gd name="T6" fmla="*/ 0 w 97"/>
              <a:gd name="T7" fmla="*/ 158 h 161"/>
              <a:gd name="T8" fmla="*/ 5 w 97"/>
              <a:gd name="T9" fmla="*/ 161 h 161"/>
            </a:gdLst>
            <a:ahLst/>
            <a:cxnLst>
              <a:cxn ang="0">
                <a:pos x="T0" y="T1"/>
              </a:cxn>
              <a:cxn ang="0">
                <a:pos x="T2" y="T3"/>
              </a:cxn>
              <a:cxn ang="0">
                <a:pos x="T4" y="T5"/>
              </a:cxn>
              <a:cxn ang="0">
                <a:pos x="T6" y="T7"/>
              </a:cxn>
              <a:cxn ang="0">
                <a:pos x="T8" y="T9"/>
              </a:cxn>
            </a:cxnLst>
            <a:rect l="0" t="0" r="r" b="b"/>
            <a:pathLst>
              <a:path w="97" h="161">
                <a:moveTo>
                  <a:pt x="5" y="161"/>
                </a:moveTo>
                <a:lnTo>
                  <a:pt x="97" y="2"/>
                </a:lnTo>
                <a:lnTo>
                  <a:pt x="92" y="0"/>
                </a:lnTo>
                <a:lnTo>
                  <a:pt x="0" y="158"/>
                </a:lnTo>
                <a:lnTo>
                  <a:pt x="5" y="161"/>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8" name="Freeform 2266"/>
          <p:cNvSpPr/>
          <p:nvPr/>
        </p:nvSpPr>
        <p:spPr bwMode="auto">
          <a:xfrm>
            <a:off x="10246582" y="3578374"/>
            <a:ext cx="70016" cy="112104"/>
          </a:xfrm>
          <a:custGeom>
            <a:avLst/>
            <a:gdLst>
              <a:gd name="T0" fmla="*/ 12 w 103"/>
              <a:gd name="T1" fmla="*/ 165 h 165"/>
              <a:gd name="T2" fmla="*/ 103 w 103"/>
              <a:gd name="T3" fmla="*/ 6 h 165"/>
              <a:gd name="T4" fmla="*/ 92 w 103"/>
              <a:gd name="T5" fmla="*/ 0 h 165"/>
              <a:gd name="T6" fmla="*/ 0 w 103"/>
              <a:gd name="T7" fmla="*/ 158 h 165"/>
              <a:gd name="T8" fmla="*/ 12 w 103"/>
              <a:gd name="T9" fmla="*/ 165 h 165"/>
            </a:gdLst>
            <a:ahLst/>
            <a:cxnLst>
              <a:cxn ang="0">
                <a:pos x="T0" y="T1"/>
              </a:cxn>
              <a:cxn ang="0">
                <a:pos x="T2" y="T3"/>
              </a:cxn>
              <a:cxn ang="0">
                <a:pos x="T4" y="T5"/>
              </a:cxn>
              <a:cxn ang="0">
                <a:pos x="T6" y="T7"/>
              </a:cxn>
              <a:cxn ang="0">
                <a:pos x="T8" y="T9"/>
              </a:cxn>
            </a:cxnLst>
            <a:rect l="0" t="0" r="r" b="b"/>
            <a:pathLst>
              <a:path w="103" h="165">
                <a:moveTo>
                  <a:pt x="12" y="165"/>
                </a:moveTo>
                <a:lnTo>
                  <a:pt x="103" y="6"/>
                </a:lnTo>
                <a:lnTo>
                  <a:pt x="92" y="0"/>
                </a:lnTo>
                <a:lnTo>
                  <a:pt x="0" y="158"/>
                </a:lnTo>
                <a:lnTo>
                  <a:pt x="12" y="16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69" name="Freeform 2267"/>
          <p:cNvSpPr/>
          <p:nvPr/>
        </p:nvSpPr>
        <p:spPr bwMode="auto">
          <a:xfrm>
            <a:off x="10207837" y="3806110"/>
            <a:ext cx="32629" cy="46880"/>
          </a:xfrm>
          <a:custGeom>
            <a:avLst/>
            <a:gdLst>
              <a:gd name="T0" fmla="*/ 36 w 48"/>
              <a:gd name="T1" fmla="*/ 0 h 69"/>
              <a:gd name="T2" fmla="*/ 0 w 48"/>
              <a:gd name="T3" fmla="*/ 62 h 69"/>
              <a:gd name="T4" fmla="*/ 11 w 48"/>
              <a:gd name="T5" fmla="*/ 69 h 69"/>
              <a:gd name="T6" fmla="*/ 48 w 48"/>
              <a:gd name="T7" fmla="*/ 5 h 69"/>
              <a:gd name="T8" fmla="*/ 36 w 48"/>
              <a:gd name="T9" fmla="*/ 0 h 69"/>
            </a:gdLst>
            <a:ahLst/>
            <a:cxnLst>
              <a:cxn ang="0">
                <a:pos x="T0" y="T1"/>
              </a:cxn>
              <a:cxn ang="0">
                <a:pos x="T2" y="T3"/>
              </a:cxn>
              <a:cxn ang="0">
                <a:pos x="T4" y="T5"/>
              </a:cxn>
              <a:cxn ang="0">
                <a:pos x="T6" y="T7"/>
              </a:cxn>
              <a:cxn ang="0">
                <a:pos x="T8" y="T9"/>
              </a:cxn>
            </a:cxnLst>
            <a:rect l="0" t="0" r="r" b="b"/>
            <a:pathLst>
              <a:path w="48" h="69">
                <a:moveTo>
                  <a:pt x="36" y="0"/>
                </a:moveTo>
                <a:lnTo>
                  <a:pt x="0" y="62"/>
                </a:lnTo>
                <a:lnTo>
                  <a:pt x="11" y="69"/>
                </a:lnTo>
                <a:lnTo>
                  <a:pt x="48" y="5"/>
                </a:lnTo>
                <a:lnTo>
                  <a:pt x="36"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0" name="Freeform 2268"/>
          <p:cNvSpPr/>
          <p:nvPr/>
        </p:nvSpPr>
        <p:spPr bwMode="auto">
          <a:xfrm>
            <a:off x="10185404" y="3772140"/>
            <a:ext cx="106722" cy="63865"/>
          </a:xfrm>
          <a:custGeom>
            <a:avLst/>
            <a:gdLst>
              <a:gd name="T0" fmla="*/ 157 w 157"/>
              <a:gd name="T1" fmla="*/ 89 h 94"/>
              <a:gd name="T2" fmla="*/ 154 w 157"/>
              <a:gd name="T3" fmla="*/ 94 h 94"/>
              <a:gd name="T4" fmla="*/ 0 w 157"/>
              <a:gd name="T5" fmla="*/ 6 h 94"/>
              <a:gd name="T6" fmla="*/ 3 w 157"/>
              <a:gd name="T7" fmla="*/ 0 h 94"/>
              <a:gd name="T8" fmla="*/ 157 w 157"/>
              <a:gd name="T9" fmla="*/ 89 h 94"/>
            </a:gdLst>
            <a:ahLst/>
            <a:cxnLst>
              <a:cxn ang="0">
                <a:pos x="T0" y="T1"/>
              </a:cxn>
              <a:cxn ang="0">
                <a:pos x="T2" y="T3"/>
              </a:cxn>
              <a:cxn ang="0">
                <a:pos x="T4" y="T5"/>
              </a:cxn>
              <a:cxn ang="0">
                <a:pos x="T6" y="T7"/>
              </a:cxn>
              <a:cxn ang="0">
                <a:pos x="T8" y="T9"/>
              </a:cxn>
            </a:cxnLst>
            <a:rect l="0" t="0" r="r" b="b"/>
            <a:pathLst>
              <a:path w="157" h="94">
                <a:moveTo>
                  <a:pt x="157" y="89"/>
                </a:moveTo>
                <a:lnTo>
                  <a:pt x="154" y="94"/>
                </a:lnTo>
                <a:lnTo>
                  <a:pt x="0" y="6"/>
                </a:lnTo>
                <a:lnTo>
                  <a:pt x="3" y="0"/>
                </a:lnTo>
                <a:lnTo>
                  <a:pt x="157" y="89"/>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1" name="Freeform 2269"/>
          <p:cNvSpPr/>
          <p:nvPr/>
        </p:nvSpPr>
        <p:spPr bwMode="auto">
          <a:xfrm>
            <a:off x="10194920" y="3660583"/>
            <a:ext cx="106722" cy="63186"/>
          </a:xfrm>
          <a:custGeom>
            <a:avLst/>
            <a:gdLst>
              <a:gd name="T0" fmla="*/ 157 w 157"/>
              <a:gd name="T1" fmla="*/ 88 h 93"/>
              <a:gd name="T2" fmla="*/ 154 w 157"/>
              <a:gd name="T3" fmla="*/ 93 h 93"/>
              <a:gd name="T4" fmla="*/ 0 w 157"/>
              <a:gd name="T5" fmla="*/ 5 h 93"/>
              <a:gd name="T6" fmla="*/ 3 w 157"/>
              <a:gd name="T7" fmla="*/ 0 h 93"/>
              <a:gd name="T8" fmla="*/ 157 w 157"/>
              <a:gd name="T9" fmla="*/ 88 h 93"/>
            </a:gdLst>
            <a:ahLst/>
            <a:cxnLst>
              <a:cxn ang="0">
                <a:pos x="T0" y="T1"/>
              </a:cxn>
              <a:cxn ang="0">
                <a:pos x="T2" y="T3"/>
              </a:cxn>
              <a:cxn ang="0">
                <a:pos x="T4" y="T5"/>
              </a:cxn>
              <a:cxn ang="0">
                <a:pos x="T6" y="T7"/>
              </a:cxn>
              <a:cxn ang="0">
                <a:pos x="T8" y="T9"/>
              </a:cxn>
            </a:cxnLst>
            <a:rect l="0" t="0" r="r" b="b"/>
            <a:pathLst>
              <a:path w="157" h="93">
                <a:moveTo>
                  <a:pt x="157" y="88"/>
                </a:moveTo>
                <a:lnTo>
                  <a:pt x="154" y="93"/>
                </a:lnTo>
                <a:lnTo>
                  <a:pt x="0" y="5"/>
                </a:lnTo>
                <a:lnTo>
                  <a:pt x="3" y="0"/>
                </a:lnTo>
                <a:lnTo>
                  <a:pt x="157" y="88"/>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2" name="Freeform 2270"/>
          <p:cNvSpPr/>
          <p:nvPr/>
        </p:nvSpPr>
        <p:spPr bwMode="auto">
          <a:xfrm>
            <a:off x="10188803" y="3666020"/>
            <a:ext cx="109442" cy="68621"/>
          </a:xfrm>
          <a:custGeom>
            <a:avLst/>
            <a:gdLst>
              <a:gd name="T0" fmla="*/ 161 w 161"/>
              <a:gd name="T1" fmla="*/ 89 h 101"/>
              <a:gd name="T2" fmla="*/ 154 w 161"/>
              <a:gd name="T3" fmla="*/ 101 h 101"/>
              <a:gd name="T4" fmla="*/ 0 w 161"/>
              <a:gd name="T5" fmla="*/ 13 h 101"/>
              <a:gd name="T6" fmla="*/ 7 w 161"/>
              <a:gd name="T7" fmla="*/ 0 h 101"/>
              <a:gd name="T8" fmla="*/ 161 w 161"/>
              <a:gd name="T9" fmla="*/ 89 h 101"/>
            </a:gdLst>
            <a:ahLst/>
            <a:cxnLst>
              <a:cxn ang="0">
                <a:pos x="T0" y="T1"/>
              </a:cxn>
              <a:cxn ang="0">
                <a:pos x="T2" y="T3"/>
              </a:cxn>
              <a:cxn ang="0">
                <a:pos x="T4" y="T5"/>
              </a:cxn>
              <a:cxn ang="0">
                <a:pos x="T6" y="T7"/>
              </a:cxn>
              <a:cxn ang="0">
                <a:pos x="T8" y="T9"/>
              </a:cxn>
            </a:cxnLst>
            <a:rect l="0" t="0" r="r" b="b"/>
            <a:pathLst>
              <a:path w="161" h="101">
                <a:moveTo>
                  <a:pt x="161" y="89"/>
                </a:moveTo>
                <a:lnTo>
                  <a:pt x="154" y="101"/>
                </a:lnTo>
                <a:lnTo>
                  <a:pt x="0" y="13"/>
                </a:lnTo>
                <a:lnTo>
                  <a:pt x="7" y="0"/>
                </a:lnTo>
                <a:lnTo>
                  <a:pt x="161" y="89"/>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3" name="Oval 2271"/>
          <p:cNvSpPr>
            <a:spLocks noChangeArrowheads="1"/>
          </p:cNvSpPr>
          <p:nvPr/>
        </p:nvSpPr>
        <p:spPr bwMode="auto">
          <a:xfrm>
            <a:off x="10069298" y="2457234"/>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4" name="Freeform 2272"/>
          <p:cNvSpPr>
            <a:spLocks noEditPoints="1"/>
          </p:cNvSpPr>
          <p:nvPr/>
        </p:nvSpPr>
        <p:spPr bwMode="auto">
          <a:xfrm>
            <a:off x="10205249" y="2536726"/>
            <a:ext cx="400378" cy="456568"/>
          </a:xfrm>
          <a:custGeom>
            <a:avLst/>
            <a:gdLst>
              <a:gd name="T0" fmla="*/ 324 w 333"/>
              <a:gd name="T1" fmla="*/ 146 h 380"/>
              <a:gd name="T2" fmla="*/ 316 w 333"/>
              <a:gd name="T3" fmla="*/ 138 h 380"/>
              <a:gd name="T4" fmla="*/ 308 w 333"/>
              <a:gd name="T5" fmla="*/ 130 h 380"/>
              <a:gd name="T6" fmla="*/ 300 w 333"/>
              <a:gd name="T7" fmla="*/ 122 h 380"/>
              <a:gd name="T8" fmla="*/ 292 w 333"/>
              <a:gd name="T9" fmla="*/ 114 h 380"/>
              <a:gd name="T10" fmla="*/ 284 w 333"/>
              <a:gd name="T11" fmla="*/ 106 h 380"/>
              <a:gd name="T12" fmla="*/ 276 w 333"/>
              <a:gd name="T13" fmla="*/ 98 h 380"/>
              <a:gd name="T14" fmla="*/ 268 w 333"/>
              <a:gd name="T15" fmla="*/ 90 h 380"/>
              <a:gd name="T16" fmla="*/ 260 w 333"/>
              <a:gd name="T17" fmla="*/ 82 h 380"/>
              <a:gd name="T18" fmla="*/ 252 w 333"/>
              <a:gd name="T19" fmla="*/ 74 h 380"/>
              <a:gd name="T20" fmla="*/ 244 w 333"/>
              <a:gd name="T21" fmla="*/ 66 h 380"/>
              <a:gd name="T22" fmla="*/ 236 w 333"/>
              <a:gd name="T23" fmla="*/ 58 h 380"/>
              <a:gd name="T24" fmla="*/ 228 w 333"/>
              <a:gd name="T25" fmla="*/ 50 h 380"/>
              <a:gd name="T26" fmla="*/ 220 w 333"/>
              <a:gd name="T27" fmla="*/ 42 h 380"/>
              <a:gd name="T28" fmla="*/ 212 w 333"/>
              <a:gd name="T29" fmla="*/ 34 h 380"/>
              <a:gd name="T30" fmla="*/ 117 w 333"/>
              <a:gd name="T31" fmla="*/ 17 h 380"/>
              <a:gd name="T32" fmla="*/ 108 w 333"/>
              <a:gd name="T33" fmla="*/ 140 h 380"/>
              <a:gd name="T34" fmla="*/ 116 w 333"/>
              <a:gd name="T35" fmla="*/ 148 h 380"/>
              <a:gd name="T36" fmla="*/ 110 w 333"/>
              <a:gd name="T37" fmla="*/ 146 h 380"/>
              <a:gd name="T38" fmla="*/ 45 w 333"/>
              <a:gd name="T39" fmla="*/ 252 h 380"/>
              <a:gd name="T40" fmla="*/ 41 w 333"/>
              <a:gd name="T41" fmla="*/ 248 h 380"/>
              <a:gd name="T42" fmla="*/ 37 w 333"/>
              <a:gd name="T43" fmla="*/ 244 h 380"/>
              <a:gd name="T44" fmla="*/ 33 w 333"/>
              <a:gd name="T45" fmla="*/ 240 h 380"/>
              <a:gd name="T46" fmla="*/ 29 w 333"/>
              <a:gd name="T47" fmla="*/ 236 h 380"/>
              <a:gd name="T48" fmla="*/ 25 w 333"/>
              <a:gd name="T49" fmla="*/ 232 h 380"/>
              <a:gd name="T50" fmla="*/ 19 w 333"/>
              <a:gd name="T51" fmla="*/ 229 h 380"/>
              <a:gd name="T52" fmla="*/ 15 w 333"/>
              <a:gd name="T53" fmla="*/ 226 h 380"/>
              <a:gd name="T54" fmla="*/ 6 w 333"/>
              <a:gd name="T55" fmla="*/ 221 h 380"/>
              <a:gd name="T56" fmla="*/ 21 w 333"/>
              <a:gd name="T57" fmla="*/ 294 h 380"/>
              <a:gd name="T58" fmla="*/ 24 w 333"/>
              <a:gd name="T59" fmla="*/ 307 h 380"/>
              <a:gd name="T60" fmla="*/ 28 w 333"/>
              <a:gd name="T61" fmla="*/ 311 h 380"/>
              <a:gd name="T62" fmla="*/ 32 w 333"/>
              <a:gd name="T63" fmla="*/ 315 h 380"/>
              <a:gd name="T64" fmla="*/ 36 w 333"/>
              <a:gd name="T65" fmla="*/ 319 h 380"/>
              <a:gd name="T66" fmla="*/ 40 w 333"/>
              <a:gd name="T67" fmla="*/ 323 h 380"/>
              <a:gd name="T68" fmla="*/ 44 w 333"/>
              <a:gd name="T69" fmla="*/ 327 h 380"/>
              <a:gd name="T70" fmla="*/ 48 w 333"/>
              <a:gd name="T71" fmla="*/ 331 h 380"/>
              <a:gd name="T72" fmla="*/ 52 w 333"/>
              <a:gd name="T73" fmla="*/ 335 h 380"/>
              <a:gd name="T74" fmla="*/ 56 w 333"/>
              <a:gd name="T75" fmla="*/ 339 h 380"/>
              <a:gd name="T76" fmla="*/ 60 w 333"/>
              <a:gd name="T77" fmla="*/ 343 h 380"/>
              <a:gd name="T78" fmla="*/ 64 w 333"/>
              <a:gd name="T79" fmla="*/ 347 h 380"/>
              <a:gd name="T80" fmla="*/ 68 w 333"/>
              <a:gd name="T81" fmla="*/ 351 h 380"/>
              <a:gd name="T82" fmla="*/ 72 w 333"/>
              <a:gd name="T83" fmla="*/ 355 h 380"/>
              <a:gd name="T84" fmla="*/ 76 w 333"/>
              <a:gd name="T85" fmla="*/ 359 h 380"/>
              <a:gd name="T86" fmla="*/ 80 w 333"/>
              <a:gd name="T87" fmla="*/ 363 h 380"/>
              <a:gd name="T88" fmla="*/ 84 w 333"/>
              <a:gd name="T89" fmla="*/ 367 h 380"/>
              <a:gd name="T90" fmla="*/ 88 w 333"/>
              <a:gd name="T91" fmla="*/ 371 h 380"/>
              <a:gd name="T92" fmla="*/ 92 w 333"/>
              <a:gd name="T93" fmla="*/ 375 h 380"/>
              <a:gd name="T94" fmla="*/ 96 w 333"/>
              <a:gd name="T95" fmla="*/ 379 h 380"/>
              <a:gd name="T96" fmla="*/ 333 w 333"/>
              <a:gd name="T97" fmla="*/ 157 h 380"/>
              <a:gd name="T98" fmla="*/ 118 w 333"/>
              <a:gd name="T99" fmla="*/ 15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3" h="380">
                <a:moveTo>
                  <a:pt x="330" y="152"/>
                </a:moveTo>
                <a:cubicBezTo>
                  <a:pt x="330" y="152"/>
                  <a:pt x="329" y="151"/>
                  <a:pt x="328" y="150"/>
                </a:cubicBezTo>
                <a:cubicBezTo>
                  <a:pt x="328" y="150"/>
                  <a:pt x="327" y="149"/>
                  <a:pt x="326" y="148"/>
                </a:cubicBezTo>
                <a:cubicBezTo>
                  <a:pt x="326" y="148"/>
                  <a:pt x="325" y="147"/>
                  <a:pt x="324" y="146"/>
                </a:cubicBezTo>
                <a:cubicBezTo>
                  <a:pt x="324" y="146"/>
                  <a:pt x="323" y="145"/>
                  <a:pt x="322" y="144"/>
                </a:cubicBezTo>
                <a:cubicBezTo>
                  <a:pt x="322" y="144"/>
                  <a:pt x="321" y="143"/>
                  <a:pt x="320" y="142"/>
                </a:cubicBezTo>
                <a:cubicBezTo>
                  <a:pt x="320" y="142"/>
                  <a:pt x="319" y="141"/>
                  <a:pt x="318" y="140"/>
                </a:cubicBezTo>
                <a:cubicBezTo>
                  <a:pt x="318" y="140"/>
                  <a:pt x="317" y="139"/>
                  <a:pt x="316" y="138"/>
                </a:cubicBezTo>
                <a:cubicBezTo>
                  <a:pt x="316" y="138"/>
                  <a:pt x="315" y="137"/>
                  <a:pt x="314" y="136"/>
                </a:cubicBezTo>
                <a:cubicBezTo>
                  <a:pt x="314" y="136"/>
                  <a:pt x="313" y="135"/>
                  <a:pt x="312" y="134"/>
                </a:cubicBezTo>
                <a:cubicBezTo>
                  <a:pt x="312" y="134"/>
                  <a:pt x="311" y="133"/>
                  <a:pt x="310" y="132"/>
                </a:cubicBezTo>
                <a:cubicBezTo>
                  <a:pt x="310" y="132"/>
                  <a:pt x="309" y="131"/>
                  <a:pt x="308" y="130"/>
                </a:cubicBezTo>
                <a:cubicBezTo>
                  <a:pt x="308" y="130"/>
                  <a:pt x="307" y="129"/>
                  <a:pt x="306" y="128"/>
                </a:cubicBezTo>
                <a:cubicBezTo>
                  <a:pt x="306" y="128"/>
                  <a:pt x="305" y="127"/>
                  <a:pt x="304" y="126"/>
                </a:cubicBezTo>
                <a:cubicBezTo>
                  <a:pt x="304" y="126"/>
                  <a:pt x="303" y="125"/>
                  <a:pt x="302" y="124"/>
                </a:cubicBezTo>
                <a:cubicBezTo>
                  <a:pt x="302" y="124"/>
                  <a:pt x="301" y="123"/>
                  <a:pt x="300" y="122"/>
                </a:cubicBezTo>
                <a:cubicBezTo>
                  <a:pt x="300" y="122"/>
                  <a:pt x="299" y="121"/>
                  <a:pt x="298" y="120"/>
                </a:cubicBezTo>
                <a:cubicBezTo>
                  <a:pt x="298" y="120"/>
                  <a:pt x="297" y="119"/>
                  <a:pt x="296" y="118"/>
                </a:cubicBezTo>
                <a:cubicBezTo>
                  <a:pt x="296" y="118"/>
                  <a:pt x="295" y="117"/>
                  <a:pt x="294" y="116"/>
                </a:cubicBezTo>
                <a:cubicBezTo>
                  <a:pt x="294" y="116"/>
                  <a:pt x="293" y="115"/>
                  <a:pt x="292" y="114"/>
                </a:cubicBezTo>
                <a:cubicBezTo>
                  <a:pt x="292" y="114"/>
                  <a:pt x="291" y="113"/>
                  <a:pt x="290" y="112"/>
                </a:cubicBezTo>
                <a:cubicBezTo>
                  <a:pt x="290" y="112"/>
                  <a:pt x="289" y="111"/>
                  <a:pt x="288" y="110"/>
                </a:cubicBezTo>
                <a:cubicBezTo>
                  <a:pt x="288" y="110"/>
                  <a:pt x="287" y="109"/>
                  <a:pt x="286" y="108"/>
                </a:cubicBezTo>
                <a:cubicBezTo>
                  <a:pt x="286" y="108"/>
                  <a:pt x="285" y="107"/>
                  <a:pt x="284" y="106"/>
                </a:cubicBezTo>
                <a:cubicBezTo>
                  <a:pt x="284" y="106"/>
                  <a:pt x="283" y="105"/>
                  <a:pt x="282" y="104"/>
                </a:cubicBezTo>
                <a:cubicBezTo>
                  <a:pt x="282" y="104"/>
                  <a:pt x="281" y="103"/>
                  <a:pt x="280" y="102"/>
                </a:cubicBezTo>
                <a:cubicBezTo>
                  <a:pt x="280" y="102"/>
                  <a:pt x="279" y="101"/>
                  <a:pt x="278" y="100"/>
                </a:cubicBezTo>
                <a:cubicBezTo>
                  <a:pt x="278" y="100"/>
                  <a:pt x="277" y="99"/>
                  <a:pt x="276" y="98"/>
                </a:cubicBezTo>
                <a:cubicBezTo>
                  <a:pt x="276" y="98"/>
                  <a:pt x="275" y="97"/>
                  <a:pt x="274" y="96"/>
                </a:cubicBezTo>
                <a:cubicBezTo>
                  <a:pt x="274" y="96"/>
                  <a:pt x="273" y="95"/>
                  <a:pt x="272" y="94"/>
                </a:cubicBezTo>
                <a:cubicBezTo>
                  <a:pt x="272" y="94"/>
                  <a:pt x="271" y="93"/>
                  <a:pt x="270" y="92"/>
                </a:cubicBezTo>
                <a:cubicBezTo>
                  <a:pt x="270" y="92"/>
                  <a:pt x="269" y="91"/>
                  <a:pt x="268" y="90"/>
                </a:cubicBezTo>
                <a:cubicBezTo>
                  <a:pt x="268" y="90"/>
                  <a:pt x="267" y="89"/>
                  <a:pt x="266" y="88"/>
                </a:cubicBezTo>
                <a:cubicBezTo>
                  <a:pt x="266" y="88"/>
                  <a:pt x="265" y="87"/>
                  <a:pt x="264" y="86"/>
                </a:cubicBezTo>
                <a:cubicBezTo>
                  <a:pt x="264" y="86"/>
                  <a:pt x="263" y="85"/>
                  <a:pt x="262" y="84"/>
                </a:cubicBezTo>
                <a:cubicBezTo>
                  <a:pt x="262" y="84"/>
                  <a:pt x="261" y="83"/>
                  <a:pt x="260" y="82"/>
                </a:cubicBezTo>
                <a:cubicBezTo>
                  <a:pt x="260" y="82"/>
                  <a:pt x="259" y="81"/>
                  <a:pt x="258" y="80"/>
                </a:cubicBezTo>
                <a:cubicBezTo>
                  <a:pt x="258" y="80"/>
                  <a:pt x="257" y="79"/>
                  <a:pt x="256" y="78"/>
                </a:cubicBezTo>
                <a:cubicBezTo>
                  <a:pt x="256" y="78"/>
                  <a:pt x="255" y="77"/>
                  <a:pt x="254" y="76"/>
                </a:cubicBezTo>
                <a:cubicBezTo>
                  <a:pt x="254" y="76"/>
                  <a:pt x="253" y="75"/>
                  <a:pt x="252" y="74"/>
                </a:cubicBezTo>
                <a:cubicBezTo>
                  <a:pt x="252" y="74"/>
                  <a:pt x="251" y="73"/>
                  <a:pt x="250" y="72"/>
                </a:cubicBezTo>
                <a:cubicBezTo>
                  <a:pt x="250" y="72"/>
                  <a:pt x="249" y="71"/>
                  <a:pt x="248" y="70"/>
                </a:cubicBezTo>
                <a:cubicBezTo>
                  <a:pt x="248" y="70"/>
                  <a:pt x="247" y="69"/>
                  <a:pt x="246" y="68"/>
                </a:cubicBezTo>
                <a:cubicBezTo>
                  <a:pt x="246" y="68"/>
                  <a:pt x="245" y="67"/>
                  <a:pt x="244" y="66"/>
                </a:cubicBezTo>
                <a:cubicBezTo>
                  <a:pt x="244" y="66"/>
                  <a:pt x="243" y="65"/>
                  <a:pt x="242" y="64"/>
                </a:cubicBezTo>
                <a:cubicBezTo>
                  <a:pt x="242" y="64"/>
                  <a:pt x="241" y="63"/>
                  <a:pt x="240" y="62"/>
                </a:cubicBezTo>
                <a:cubicBezTo>
                  <a:pt x="240" y="62"/>
                  <a:pt x="239" y="61"/>
                  <a:pt x="238" y="60"/>
                </a:cubicBezTo>
                <a:cubicBezTo>
                  <a:pt x="238" y="60"/>
                  <a:pt x="237" y="59"/>
                  <a:pt x="236" y="58"/>
                </a:cubicBezTo>
                <a:cubicBezTo>
                  <a:pt x="236" y="58"/>
                  <a:pt x="235" y="57"/>
                  <a:pt x="234" y="56"/>
                </a:cubicBezTo>
                <a:cubicBezTo>
                  <a:pt x="234" y="56"/>
                  <a:pt x="233" y="55"/>
                  <a:pt x="232" y="54"/>
                </a:cubicBezTo>
                <a:cubicBezTo>
                  <a:pt x="232" y="54"/>
                  <a:pt x="231" y="53"/>
                  <a:pt x="230" y="52"/>
                </a:cubicBezTo>
                <a:cubicBezTo>
                  <a:pt x="230" y="52"/>
                  <a:pt x="229" y="51"/>
                  <a:pt x="228" y="50"/>
                </a:cubicBezTo>
                <a:cubicBezTo>
                  <a:pt x="228" y="50"/>
                  <a:pt x="227" y="49"/>
                  <a:pt x="226" y="48"/>
                </a:cubicBezTo>
                <a:cubicBezTo>
                  <a:pt x="226" y="48"/>
                  <a:pt x="225" y="47"/>
                  <a:pt x="224" y="46"/>
                </a:cubicBezTo>
                <a:cubicBezTo>
                  <a:pt x="224" y="46"/>
                  <a:pt x="223" y="45"/>
                  <a:pt x="222" y="44"/>
                </a:cubicBezTo>
                <a:cubicBezTo>
                  <a:pt x="222" y="44"/>
                  <a:pt x="221" y="43"/>
                  <a:pt x="220" y="42"/>
                </a:cubicBezTo>
                <a:cubicBezTo>
                  <a:pt x="220" y="42"/>
                  <a:pt x="219" y="41"/>
                  <a:pt x="218" y="40"/>
                </a:cubicBezTo>
                <a:cubicBezTo>
                  <a:pt x="218" y="40"/>
                  <a:pt x="217" y="39"/>
                  <a:pt x="216" y="38"/>
                </a:cubicBezTo>
                <a:cubicBezTo>
                  <a:pt x="216" y="38"/>
                  <a:pt x="215" y="37"/>
                  <a:pt x="214" y="36"/>
                </a:cubicBezTo>
                <a:cubicBezTo>
                  <a:pt x="214" y="36"/>
                  <a:pt x="213" y="35"/>
                  <a:pt x="212" y="34"/>
                </a:cubicBezTo>
                <a:cubicBezTo>
                  <a:pt x="212" y="34"/>
                  <a:pt x="211" y="33"/>
                  <a:pt x="210" y="32"/>
                </a:cubicBezTo>
                <a:cubicBezTo>
                  <a:pt x="210" y="32"/>
                  <a:pt x="209" y="31"/>
                  <a:pt x="208" y="30"/>
                </a:cubicBezTo>
                <a:cubicBezTo>
                  <a:pt x="208" y="30"/>
                  <a:pt x="207" y="29"/>
                  <a:pt x="206" y="28"/>
                </a:cubicBezTo>
                <a:cubicBezTo>
                  <a:pt x="183" y="6"/>
                  <a:pt x="147" y="0"/>
                  <a:pt x="117" y="17"/>
                </a:cubicBezTo>
                <a:cubicBezTo>
                  <a:pt x="82" y="37"/>
                  <a:pt x="70" y="83"/>
                  <a:pt x="90" y="118"/>
                </a:cubicBezTo>
                <a:cubicBezTo>
                  <a:pt x="94" y="125"/>
                  <a:pt x="99" y="131"/>
                  <a:pt x="104" y="136"/>
                </a:cubicBezTo>
                <a:cubicBezTo>
                  <a:pt x="105" y="137"/>
                  <a:pt x="105" y="137"/>
                  <a:pt x="106" y="138"/>
                </a:cubicBezTo>
                <a:cubicBezTo>
                  <a:pt x="107" y="139"/>
                  <a:pt x="107" y="139"/>
                  <a:pt x="108" y="140"/>
                </a:cubicBezTo>
                <a:cubicBezTo>
                  <a:pt x="109" y="141"/>
                  <a:pt x="109" y="141"/>
                  <a:pt x="110" y="142"/>
                </a:cubicBezTo>
                <a:cubicBezTo>
                  <a:pt x="111" y="143"/>
                  <a:pt x="111" y="143"/>
                  <a:pt x="112" y="144"/>
                </a:cubicBezTo>
                <a:cubicBezTo>
                  <a:pt x="113" y="145"/>
                  <a:pt x="113" y="145"/>
                  <a:pt x="114" y="146"/>
                </a:cubicBezTo>
                <a:cubicBezTo>
                  <a:pt x="115" y="147"/>
                  <a:pt x="115" y="147"/>
                  <a:pt x="116" y="148"/>
                </a:cubicBezTo>
                <a:cubicBezTo>
                  <a:pt x="116" y="148"/>
                  <a:pt x="116" y="148"/>
                  <a:pt x="117" y="148"/>
                </a:cubicBezTo>
                <a:cubicBezTo>
                  <a:pt x="113" y="146"/>
                  <a:pt x="113" y="146"/>
                  <a:pt x="113" y="146"/>
                </a:cubicBezTo>
                <a:cubicBezTo>
                  <a:pt x="112" y="147"/>
                  <a:pt x="112" y="147"/>
                  <a:pt x="112" y="147"/>
                </a:cubicBezTo>
                <a:cubicBezTo>
                  <a:pt x="110" y="146"/>
                  <a:pt x="110" y="146"/>
                  <a:pt x="110" y="146"/>
                </a:cubicBezTo>
                <a:cubicBezTo>
                  <a:pt x="111" y="145"/>
                  <a:pt x="111" y="145"/>
                  <a:pt x="111" y="145"/>
                </a:cubicBezTo>
                <a:cubicBezTo>
                  <a:pt x="108" y="143"/>
                  <a:pt x="108" y="143"/>
                  <a:pt x="108" y="143"/>
                </a:cubicBezTo>
                <a:cubicBezTo>
                  <a:pt x="45" y="252"/>
                  <a:pt x="45" y="252"/>
                  <a:pt x="45" y="252"/>
                </a:cubicBezTo>
                <a:cubicBezTo>
                  <a:pt x="45" y="252"/>
                  <a:pt x="45" y="252"/>
                  <a:pt x="45" y="252"/>
                </a:cubicBezTo>
                <a:cubicBezTo>
                  <a:pt x="43" y="251"/>
                  <a:pt x="43" y="251"/>
                  <a:pt x="43" y="251"/>
                </a:cubicBezTo>
                <a:cubicBezTo>
                  <a:pt x="43" y="250"/>
                  <a:pt x="43" y="250"/>
                  <a:pt x="43" y="250"/>
                </a:cubicBezTo>
                <a:cubicBezTo>
                  <a:pt x="41" y="249"/>
                  <a:pt x="41" y="249"/>
                  <a:pt x="41" y="249"/>
                </a:cubicBezTo>
                <a:cubicBezTo>
                  <a:pt x="41" y="248"/>
                  <a:pt x="41" y="248"/>
                  <a:pt x="41" y="248"/>
                </a:cubicBezTo>
                <a:cubicBezTo>
                  <a:pt x="39" y="247"/>
                  <a:pt x="39" y="247"/>
                  <a:pt x="39" y="247"/>
                </a:cubicBezTo>
                <a:cubicBezTo>
                  <a:pt x="39" y="246"/>
                  <a:pt x="39" y="246"/>
                  <a:pt x="39" y="246"/>
                </a:cubicBezTo>
                <a:cubicBezTo>
                  <a:pt x="37" y="245"/>
                  <a:pt x="37" y="245"/>
                  <a:pt x="37" y="245"/>
                </a:cubicBezTo>
                <a:cubicBezTo>
                  <a:pt x="37" y="244"/>
                  <a:pt x="37" y="244"/>
                  <a:pt x="37" y="244"/>
                </a:cubicBezTo>
                <a:cubicBezTo>
                  <a:pt x="35" y="243"/>
                  <a:pt x="35" y="243"/>
                  <a:pt x="35" y="243"/>
                </a:cubicBezTo>
                <a:cubicBezTo>
                  <a:pt x="35" y="242"/>
                  <a:pt x="35" y="242"/>
                  <a:pt x="35" y="242"/>
                </a:cubicBezTo>
                <a:cubicBezTo>
                  <a:pt x="33" y="241"/>
                  <a:pt x="33" y="241"/>
                  <a:pt x="33" y="241"/>
                </a:cubicBezTo>
                <a:cubicBezTo>
                  <a:pt x="33" y="240"/>
                  <a:pt x="33" y="240"/>
                  <a:pt x="33" y="240"/>
                </a:cubicBezTo>
                <a:cubicBezTo>
                  <a:pt x="31" y="239"/>
                  <a:pt x="31" y="239"/>
                  <a:pt x="31" y="239"/>
                </a:cubicBezTo>
                <a:cubicBezTo>
                  <a:pt x="31" y="238"/>
                  <a:pt x="31" y="238"/>
                  <a:pt x="31" y="238"/>
                </a:cubicBezTo>
                <a:cubicBezTo>
                  <a:pt x="29" y="237"/>
                  <a:pt x="29" y="237"/>
                  <a:pt x="29" y="237"/>
                </a:cubicBezTo>
                <a:cubicBezTo>
                  <a:pt x="29" y="236"/>
                  <a:pt x="29" y="236"/>
                  <a:pt x="29" y="236"/>
                </a:cubicBezTo>
                <a:cubicBezTo>
                  <a:pt x="27" y="235"/>
                  <a:pt x="27" y="235"/>
                  <a:pt x="27" y="235"/>
                </a:cubicBezTo>
                <a:cubicBezTo>
                  <a:pt x="27" y="234"/>
                  <a:pt x="27" y="234"/>
                  <a:pt x="27" y="234"/>
                </a:cubicBezTo>
                <a:cubicBezTo>
                  <a:pt x="25" y="233"/>
                  <a:pt x="25" y="233"/>
                  <a:pt x="25" y="233"/>
                </a:cubicBezTo>
                <a:cubicBezTo>
                  <a:pt x="25" y="232"/>
                  <a:pt x="25" y="232"/>
                  <a:pt x="25" y="232"/>
                </a:cubicBezTo>
                <a:cubicBezTo>
                  <a:pt x="23" y="231"/>
                  <a:pt x="23" y="231"/>
                  <a:pt x="23" y="231"/>
                </a:cubicBezTo>
                <a:cubicBezTo>
                  <a:pt x="23" y="230"/>
                  <a:pt x="23" y="230"/>
                  <a:pt x="23" y="230"/>
                </a:cubicBezTo>
                <a:cubicBezTo>
                  <a:pt x="18" y="227"/>
                  <a:pt x="18" y="227"/>
                  <a:pt x="18" y="227"/>
                </a:cubicBezTo>
                <a:cubicBezTo>
                  <a:pt x="19" y="229"/>
                  <a:pt x="19" y="229"/>
                  <a:pt x="19" y="229"/>
                </a:cubicBezTo>
                <a:cubicBezTo>
                  <a:pt x="18" y="229"/>
                  <a:pt x="18" y="229"/>
                  <a:pt x="18" y="229"/>
                </a:cubicBezTo>
                <a:cubicBezTo>
                  <a:pt x="17" y="228"/>
                  <a:pt x="17" y="228"/>
                  <a:pt x="17" y="228"/>
                </a:cubicBezTo>
                <a:cubicBezTo>
                  <a:pt x="16" y="227"/>
                  <a:pt x="16" y="227"/>
                  <a:pt x="16" y="227"/>
                </a:cubicBezTo>
                <a:cubicBezTo>
                  <a:pt x="15" y="226"/>
                  <a:pt x="15" y="226"/>
                  <a:pt x="15" y="226"/>
                </a:cubicBezTo>
                <a:cubicBezTo>
                  <a:pt x="7" y="221"/>
                  <a:pt x="7" y="221"/>
                  <a:pt x="7" y="221"/>
                </a:cubicBezTo>
                <a:cubicBezTo>
                  <a:pt x="7" y="223"/>
                  <a:pt x="7" y="223"/>
                  <a:pt x="7" y="223"/>
                </a:cubicBezTo>
                <a:cubicBezTo>
                  <a:pt x="6" y="222"/>
                  <a:pt x="6" y="222"/>
                  <a:pt x="6" y="222"/>
                </a:cubicBezTo>
                <a:cubicBezTo>
                  <a:pt x="6" y="221"/>
                  <a:pt x="6" y="221"/>
                  <a:pt x="6" y="221"/>
                </a:cubicBezTo>
                <a:cubicBezTo>
                  <a:pt x="4" y="220"/>
                  <a:pt x="4" y="220"/>
                  <a:pt x="4" y="220"/>
                </a:cubicBezTo>
                <a:cubicBezTo>
                  <a:pt x="4" y="219"/>
                  <a:pt x="4" y="219"/>
                  <a:pt x="4" y="219"/>
                </a:cubicBezTo>
                <a:cubicBezTo>
                  <a:pt x="0" y="216"/>
                  <a:pt x="0" y="216"/>
                  <a:pt x="0" y="216"/>
                </a:cubicBezTo>
                <a:cubicBezTo>
                  <a:pt x="21" y="294"/>
                  <a:pt x="21" y="294"/>
                  <a:pt x="21" y="294"/>
                </a:cubicBezTo>
                <a:cubicBezTo>
                  <a:pt x="22" y="301"/>
                  <a:pt x="22" y="301"/>
                  <a:pt x="22" y="301"/>
                </a:cubicBezTo>
                <a:cubicBezTo>
                  <a:pt x="22" y="301"/>
                  <a:pt x="22" y="301"/>
                  <a:pt x="22" y="301"/>
                </a:cubicBezTo>
                <a:cubicBezTo>
                  <a:pt x="23" y="304"/>
                  <a:pt x="23" y="304"/>
                  <a:pt x="23" y="304"/>
                </a:cubicBezTo>
                <a:cubicBezTo>
                  <a:pt x="24" y="307"/>
                  <a:pt x="24" y="307"/>
                  <a:pt x="24" y="307"/>
                </a:cubicBezTo>
                <a:cubicBezTo>
                  <a:pt x="25" y="307"/>
                  <a:pt x="25" y="307"/>
                  <a:pt x="25" y="307"/>
                </a:cubicBezTo>
                <a:cubicBezTo>
                  <a:pt x="26" y="309"/>
                  <a:pt x="26" y="309"/>
                  <a:pt x="26" y="309"/>
                </a:cubicBezTo>
                <a:cubicBezTo>
                  <a:pt x="27" y="309"/>
                  <a:pt x="27" y="309"/>
                  <a:pt x="27" y="309"/>
                </a:cubicBezTo>
                <a:cubicBezTo>
                  <a:pt x="28" y="311"/>
                  <a:pt x="28" y="311"/>
                  <a:pt x="28" y="311"/>
                </a:cubicBezTo>
                <a:cubicBezTo>
                  <a:pt x="29" y="311"/>
                  <a:pt x="29" y="311"/>
                  <a:pt x="29" y="311"/>
                </a:cubicBezTo>
                <a:cubicBezTo>
                  <a:pt x="30" y="313"/>
                  <a:pt x="30" y="313"/>
                  <a:pt x="30" y="313"/>
                </a:cubicBezTo>
                <a:cubicBezTo>
                  <a:pt x="31" y="313"/>
                  <a:pt x="31" y="313"/>
                  <a:pt x="31" y="313"/>
                </a:cubicBezTo>
                <a:cubicBezTo>
                  <a:pt x="32" y="315"/>
                  <a:pt x="32" y="315"/>
                  <a:pt x="32" y="315"/>
                </a:cubicBezTo>
                <a:cubicBezTo>
                  <a:pt x="33" y="315"/>
                  <a:pt x="33" y="315"/>
                  <a:pt x="33" y="315"/>
                </a:cubicBezTo>
                <a:cubicBezTo>
                  <a:pt x="34" y="317"/>
                  <a:pt x="34" y="317"/>
                  <a:pt x="34" y="317"/>
                </a:cubicBezTo>
                <a:cubicBezTo>
                  <a:pt x="35" y="317"/>
                  <a:pt x="35" y="317"/>
                  <a:pt x="35" y="317"/>
                </a:cubicBezTo>
                <a:cubicBezTo>
                  <a:pt x="36" y="319"/>
                  <a:pt x="36" y="319"/>
                  <a:pt x="36" y="319"/>
                </a:cubicBezTo>
                <a:cubicBezTo>
                  <a:pt x="37" y="319"/>
                  <a:pt x="37" y="319"/>
                  <a:pt x="37" y="319"/>
                </a:cubicBezTo>
                <a:cubicBezTo>
                  <a:pt x="38" y="321"/>
                  <a:pt x="38" y="321"/>
                  <a:pt x="38" y="321"/>
                </a:cubicBezTo>
                <a:cubicBezTo>
                  <a:pt x="39" y="321"/>
                  <a:pt x="39" y="321"/>
                  <a:pt x="39" y="321"/>
                </a:cubicBezTo>
                <a:cubicBezTo>
                  <a:pt x="40" y="323"/>
                  <a:pt x="40" y="323"/>
                  <a:pt x="40" y="323"/>
                </a:cubicBezTo>
                <a:cubicBezTo>
                  <a:pt x="41" y="323"/>
                  <a:pt x="41" y="323"/>
                  <a:pt x="41" y="323"/>
                </a:cubicBezTo>
                <a:cubicBezTo>
                  <a:pt x="42" y="325"/>
                  <a:pt x="42" y="325"/>
                  <a:pt x="42" y="325"/>
                </a:cubicBezTo>
                <a:cubicBezTo>
                  <a:pt x="43" y="325"/>
                  <a:pt x="43" y="325"/>
                  <a:pt x="43" y="325"/>
                </a:cubicBezTo>
                <a:cubicBezTo>
                  <a:pt x="44" y="327"/>
                  <a:pt x="44" y="327"/>
                  <a:pt x="44" y="327"/>
                </a:cubicBezTo>
                <a:cubicBezTo>
                  <a:pt x="45" y="327"/>
                  <a:pt x="45" y="327"/>
                  <a:pt x="45" y="327"/>
                </a:cubicBezTo>
                <a:cubicBezTo>
                  <a:pt x="46" y="329"/>
                  <a:pt x="46" y="329"/>
                  <a:pt x="46" y="329"/>
                </a:cubicBezTo>
                <a:cubicBezTo>
                  <a:pt x="47" y="329"/>
                  <a:pt x="47" y="329"/>
                  <a:pt x="47" y="329"/>
                </a:cubicBezTo>
                <a:cubicBezTo>
                  <a:pt x="48" y="331"/>
                  <a:pt x="48" y="331"/>
                  <a:pt x="48" y="331"/>
                </a:cubicBezTo>
                <a:cubicBezTo>
                  <a:pt x="49" y="331"/>
                  <a:pt x="49" y="331"/>
                  <a:pt x="49" y="331"/>
                </a:cubicBezTo>
                <a:cubicBezTo>
                  <a:pt x="50" y="333"/>
                  <a:pt x="50" y="333"/>
                  <a:pt x="50" y="333"/>
                </a:cubicBezTo>
                <a:cubicBezTo>
                  <a:pt x="51" y="333"/>
                  <a:pt x="51" y="333"/>
                  <a:pt x="51" y="333"/>
                </a:cubicBezTo>
                <a:cubicBezTo>
                  <a:pt x="52" y="335"/>
                  <a:pt x="52" y="335"/>
                  <a:pt x="52" y="335"/>
                </a:cubicBezTo>
                <a:cubicBezTo>
                  <a:pt x="53" y="335"/>
                  <a:pt x="53" y="335"/>
                  <a:pt x="53" y="335"/>
                </a:cubicBezTo>
                <a:cubicBezTo>
                  <a:pt x="54" y="337"/>
                  <a:pt x="54" y="337"/>
                  <a:pt x="54" y="337"/>
                </a:cubicBezTo>
                <a:cubicBezTo>
                  <a:pt x="55" y="337"/>
                  <a:pt x="55" y="337"/>
                  <a:pt x="55" y="337"/>
                </a:cubicBezTo>
                <a:cubicBezTo>
                  <a:pt x="56" y="339"/>
                  <a:pt x="56" y="339"/>
                  <a:pt x="56" y="339"/>
                </a:cubicBezTo>
                <a:cubicBezTo>
                  <a:pt x="57" y="339"/>
                  <a:pt x="57" y="339"/>
                  <a:pt x="57" y="339"/>
                </a:cubicBezTo>
                <a:cubicBezTo>
                  <a:pt x="58" y="341"/>
                  <a:pt x="58" y="341"/>
                  <a:pt x="58" y="341"/>
                </a:cubicBezTo>
                <a:cubicBezTo>
                  <a:pt x="59" y="341"/>
                  <a:pt x="59" y="341"/>
                  <a:pt x="59" y="341"/>
                </a:cubicBezTo>
                <a:cubicBezTo>
                  <a:pt x="60" y="343"/>
                  <a:pt x="60" y="343"/>
                  <a:pt x="60" y="343"/>
                </a:cubicBezTo>
                <a:cubicBezTo>
                  <a:pt x="61" y="343"/>
                  <a:pt x="61" y="343"/>
                  <a:pt x="61" y="343"/>
                </a:cubicBezTo>
                <a:cubicBezTo>
                  <a:pt x="62" y="345"/>
                  <a:pt x="62" y="345"/>
                  <a:pt x="62" y="345"/>
                </a:cubicBezTo>
                <a:cubicBezTo>
                  <a:pt x="63" y="345"/>
                  <a:pt x="63" y="345"/>
                  <a:pt x="63" y="345"/>
                </a:cubicBezTo>
                <a:cubicBezTo>
                  <a:pt x="64" y="347"/>
                  <a:pt x="64" y="347"/>
                  <a:pt x="64" y="347"/>
                </a:cubicBezTo>
                <a:cubicBezTo>
                  <a:pt x="65" y="347"/>
                  <a:pt x="65" y="347"/>
                  <a:pt x="65" y="347"/>
                </a:cubicBezTo>
                <a:cubicBezTo>
                  <a:pt x="66" y="349"/>
                  <a:pt x="66" y="349"/>
                  <a:pt x="66" y="349"/>
                </a:cubicBezTo>
                <a:cubicBezTo>
                  <a:pt x="67" y="349"/>
                  <a:pt x="67" y="349"/>
                  <a:pt x="67" y="349"/>
                </a:cubicBezTo>
                <a:cubicBezTo>
                  <a:pt x="68" y="351"/>
                  <a:pt x="68" y="351"/>
                  <a:pt x="68" y="351"/>
                </a:cubicBezTo>
                <a:cubicBezTo>
                  <a:pt x="69" y="351"/>
                  <a:pt x="69" y="351"/>
                  <a:pt x="69" y="351"/>
                </a:cubicBezTo>
                <a:cubicBezTo>
                  <a:pt x="70" y="353"/>
                  <a:pt x="70" y="353"/>
                  <a:pt x="70" y="353"/>
                </a:cubicBezTo>
                <a:cubicBezTo>
                  <a:pt x="71" y="353"/>
                  <a:pt x="71" y="353"/>
                  <a:pt x="71" y="353"/>
                </a:cubicBezTo>
                <a:cubicBezTo>
                  <a:pt x="72" y="355"/>
                  <a:pt x="72" y="355"/>
                  <a:pt x="72" y="355"/>
                </a:cubicBezTo>
                <a:cubicBezTo>
                  <a:pt x="73" y="355"/>
                  <a:pt x="73" y="355"/>
                  <a:pt x="73" y="355"/>
                </a:cubicBezTo>
                <a:cubicBezTo>
                  <a:pt x="74" y="357"/>
                  <a:pt x="74" y="357"/>
                  <a:pt x="74" y="357"/>
                </a:cubicBezTo>
                <a:cubicBezTo>
                  <a:pt x="75" y="357"/>
                  <a:pt x="75" y="357"/>
                  <a:pt x="75" y="357"/>
                </a:cubicBezTo>
                <a:cubicBezTo>
                  <a:pt x="76" y="359"/>
                  <a:pt x="76" y="359"/>
                  <a:pt x="76" y="359"/>
                </a:cubicBezTo>
                <a:cubicBezTo>
                  <a:pt x="77" y="359"/>
                  <a:pt x="77" y="359"/>
                  <a:pt x="77" y="359"/>
                </a:cubicBezTo>
                <a:cubicBezTo>
                  <a:pt x="78" y="361"/>
                  <a:pt x="78" y="361"/>
                  <a:pt x="78" y="361"/>
                </a:cubicBezTo>
                <a:cubicBezTo>
                  <a:pt x="79" y="361"/>
                  <a:pt x="79" y="361"/>
                  <a:pt x="79" y="361"/>
                </a:cubicBezTo>
                <a:cubicBezTo>
                  <a:pt x="80" y="363"/>
                  <a:pt x="80" y="363"/>
                  <a:pt x="80" y="363"/>
                </a:cubicBezTo>
                <a:cubicBezTo>
                  <a:pt x="81" y="363"/>
                  <a:pt x="81" y="363"/>
                  <a:pt x="81" y="363"/>
                </a:cubicBezTo>
                <a:cubicBezTo>
                  <a:pt x="82" y="365"/>
                  <a:pt x="82" y="365"/>
                  <a:pt x="82" y="365"/>
                </a:cubicBezTo>
                <a:cubicBezTo>
                  <a:pt x="83" y="365"/>
                  <a:pt x="83" y="365"/>
                  <a:pt x="83" y="365"/>
                </a:cubicBezTo>
                <a:cubicBezTo>
                  <a:pt x="84" y="367"/>
                  <a:pt x="84" y="367"/>
                  <a:pt x="84" y="367"/>
                </a:cubicBezTo>
                <a:cubicBezTo>
                  <a:pt x="85" y="367"/>
                  <a:pt x="85" y="367"/>
                  <a:pt x="85" y="367"/>
                </a:cubicBezTo>
                <a:cubicBezTo>
                  <a:pt x="86" y="369"/>
                  <a:pt x="86" y="369"/>
                  <a:pt x="86" y="369"/>
                </a:cubicBezTo>
                <a:cubicBezTo>
                  <a:pt x="87" y="369"/>
                  <a:pt x="87" y="369"/>
                  <a:pt x="87" y="369"/>
                </a:cubicBezTo>
                <a:cubicBezTo>
                  <a:pt x="88" y="371"/>
                  <a:pt x="88" y="371"/>
                  <a:pt x="88" y="371"/>
                </a:cubicBezTo>
                <a:cubicBezTo>
                  <a:pt x="89" y="371"/>
                  <a:pt x="89" y="371"/>
                  <a:pt x="89" y="371"/>
                </a:cubicBezTo>
                <a:cubicBezTo>
                  <a:pt x="90" y="373"/>
                  <a:pt x="90" y="373"/>
                  <a:pt x="90" y="373"/>
                </a:cubicBezTo>
                <a:cubicBezTo>
                  <a:pt x="91" y="373"/>
                  <a:pt x="91" y="373"/>
                  <a:pt x="91" y="373"/>
                </a:cubicBezTo>
                <a:cubicBezTo>
                  <a:pt x="92" y="375"/>
                  <a:pt x="92" y="375"/>
                  <a:pt x="92" y="375"/>
                </a:cubicBezTo>
                <a:cubicBezTo>
                  <a:pt x="93" y="375"/>
                  <a:pt x="93" y="375"/>
                  <a:pt x="93" y="375"/>
                </a:cubicBezTo>
                <a:cubicBezTo>
                  <a:pt x="94" y="377"/>
                  <a:pt x="94" y="377"/>
                  <a:pt x="94" y="377"/>
                </a:cubicBezTo>
                <a:cubicBezTo>
                  <a:pt x="95" y="377"/>
                  <a:pt x="95" y="377"/>
                  <a:pt x="95" y="377"/>
                </a:cubicBezTo>
                <a:cubicBezTo>
                  <a:pt x="96" y="379"/>
                  <a:pt x="96" y="379"/>
                  <a:pt x="96" y="379"/>
                </a:cubicBezTo>
                <a:cubicBezTo>
                  <a:pt x="97" y="379"/>
                  <a:pt x="97" y="379"/>
                  <a:pt x="97" y="379"/>
                </a:cubicBezTo>
                <a:cubicBezTo>
                  <a:pt x="97" y="379"/>
                  <a:pt x="97" y="379"/>
                  <a:pt x="97" y="379"/>
                </a:cubicBezTo>
                <a:cubicBezTo>
                  <a:pt x="102" y="379"/>
                  <a:pt x="106" y="380"/>
                  <a:pt x="110" y="380"/>
                </a:cubicBezTo>
                <a:cubicBezTo>
                  <a:pt x="233" y="380"/>
                  <a:pt x="333" y="280"/>
                  <a:pt x="333" y="157"/>
                </a:cubicBezTo>
                <a:cubicBezTo>
                  <a:pt x="333" y="156"/>
                  <a:pt x="333" y="155"/>
                  <a:pt x="333" y="155"/>
                </a:cubicBezTo>
                <a:cubicBezTo>
                  <a:pt x="332" y="155"/>
                  <a:pt x="332" y="155"/>
                  <a:pt x="332" y="154"/>
                </a:cubicBezTo>
                <a:cubicBezTo>
                  <a:pt x="332" y="154"/>
                  <a:pt x="331" y="153"/>
                  <a:pt x="330" y="152"/>
                </a:cubicBezTo>
                <a:close/>
                <a:moveTo>
                  <a:pt x="118" y="150"/>
                </a:moveTo>
                <a:cubicBezTo>
                  <a:pt x="118" y="150"/>
                  <a:pt x="118" y="150"/>
                  <a:pt x="118" y="150"/>
                </a:cubicBezTo>
                <a:cubicBezTo>
                  <a:pt x="119" y="150"/>
                  <a:pt x="119" y="150"/>
                  <a:pt x="119" y="150"/>
                </a:cubicBezTo>
                <a:lnTo>
                  <a:pt x="118" y="150"/>
                </a:ln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5" name="Freeform 2273"/>
          <p:cNvSpPr>
            <a:spLocks noEditPoints="1"/>
          </p:cNvSpPr>
          <p:nvPr/>
        </p:nvSpPr>
        <p:spPr bwMode="auto">
          <a:xfrm>
            <a:off x="10289540" y="2531971"/>
            <a:ext cx="202568" cy="204505"/>
          </a:xfrm>
          <a:custGeom>
            <a:avLst/>
            <a:gdLst>
              <a:gd name="T0" fmla="*/ 148 w 169"/>
              <a:gd name="T1" fmla="*/ 48 h 170"/>
              <a:gd name="T2" fmla="*/ 47 w 169"/>
              <a:gd name="T3" fmla="*/ 21 h 170"/>
              <a:gd name="T4" fmla="*/ 20 w 169"/>
              <a:gd name="T5" fmla="*/ 122 h 170"/>
              <a:gd name="T6" fmla="*/ 121 w 169"/>
              <a:gd name="T7" fmla="*/ 149 h 170"/>
              <a:gd name="T8" fmla="*/ 148 w 169"/>
              <a:gd name="T9" fmla="*/ 48 h 170"/>
              <a:gd name="T10" fmla="*/ 23 w 169"/>
              <a:gd name="T11" fmla="*/ 121 h 170"/>
              <a:gd name="T12" fmla="*/ 49 w 169"/>
              <a:gd name="T13" fmla="*/ 24 h 170"/>
              <a:gd name="T14" fmla="*/ 146 w 169"/>
              <a:gd name="T15" fmla="*/ 50 h 170"/>
              <a:gd name="T16" fmla="*/ 120 w 169"/>
              <a:gd name="T17" fmla="*/ 147 h 170"/>
              <a:gd name="T18" fmla="*/ 23 w 169"/>
              <a:gd name="T19" fmla="*/ 12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70">
                <a:moveTo>
                  <a:pt x="148" y="48"/>
                </a:moveTo>
                <a:cubicBezTo>
                  <a:pt x="128" y="13"/>
                  <a:pt x="83" y="0"/>
                  <a:pt x="47" y="21"/>
                </a:cubicBezTo>
                <a:cubicBezTo>
                  <a:pt x="12" y="41"/>
                  <a:pt x="0" y="87"/>
                  <a:pt x="20" y="122"/>
                </a:cubicBezTo>
                <a:cubicBezTo>
                  <a:pt x="41" y="158"/>
                  <a:pt x="86" y="170"/>
                  <a:pt x="121" y="149"/>
                </a:cubicBezTo>
                <a:cubicBezTo>
                  <a:pt x="157" y="129"/>
                  <a:pt x="169" y="84"/>
                  <a:pt x="148" y="48"/>
                </a:cubicBezTo>
                <a:close/>
                <a:moveTo>
                  <a:pt x="23" y="121"/>
                </a:moveTo>
                <a:cubicBezTo>
                  <a:pt x="3" y="87"/>
                  <a:pt x="15" y="43"/>
                  <a:pt x="49" y="24"/>
                </a:cubicBezTo>
                <a:cubicBezTo>
                  <a:pt x="83" y="4"/>
                  <a:pt x="126" y="16"/>
                  <a:pt x="146" y="50"/>
                </a:cubicBezTo>
                <a:cubicBezTo>
                  <a:pt x="165" y="84"/>
                  <a:pt x="154" y="127"/>
                  <a:pt x="120" y="147"/>
                </a:cubicBezTo>
                <a:cubicBezTo>
                  <a:pt x="86" y="166"/>
                  <a:pt x="42" y="154"/>
                  <a:pt x="23" y="12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6" name="Freeform 2274"/>
          <p:cNvSpPr>
            <a:spLocks noEditPoints="1"/>
          </p:cNvSpPr>
          <p:nvPr/>
        </p:nvSpPr>
        <p:spPr bwMode="auto">
          <a:xfrm>
            <a:off x="10296338" y="2540124"/>
            <a:ext cx="187613" cy="187519"/>
          </a:xfrm>
          <a:custGeom>
            <a:avLst/>
            <a:gdLst>
              <a:gd name="T0" fmla="*/ 137 w 156"/>
              <a:gd name="T1" fmla="*/ 44 h 156"/>
              <a:gd name="T2" fmla="*/ 44 w 156"/>
              <a:gd name="T3" fmla="*/ 19 h 156"/>
              <a:gd name="T4" fmla="*/ 19 w 156"/>
              <a:gd name="T5" fmla="*/ 112 h 156"/>
              <a:gd name="T6" fmla="*/ 112 w 156"/>
              <a:gd name="T7" fmla="*/ 137 h 156"/>
              <a:gd name="T8" fmla="*/ 137 w 156"/>
              <a:gd name="T9" fmla="*/ 44 h 156"/>
              <a:gd name="T10" fmla="*/ 25 w 156"/>
              <a:gd name="T11" fmla="*/ 109 h 156"/>
              <a:gd name="T12" fmla="*/ 47 w 156"/>
              <a:gd name="T13" fmla="*/ 25 h 156"/>
              <a:gd name="T14" fmla="*/ 132 w 156"/>
              <a:gd name="T15" fmla="*/ 47 h 156"/>
              <a:gd name="T16" fmla="*/ 109 w 156"/>
              <a:gd name="T17" fmla="*/ 132 h 156"/>
              <a:gd name="T18" fmla="*/ 25 w 156"/>
              <a:gd name="T19" fmla="*/ 10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6">
                <a:moveTo>
                  <a:pt x="137" y="44"/>
                </a:moveTo>
                <a:cubicBezTo>
                  <a:pt x="119" y="11"/>
                  <a:pt x="77" y="0"/>
                  <a:pt x="44" y="19"/>
                </a:cubicBezTo>
                <a:cubicBezTo>
                  <a:pt x="11" y="38"/>
                  <a:pt x="0" y="80"/>
                  <a:pt x="19" y="112"/>
                </a:cubicBezTo>
                <a:cubicBezTo>
                  <a:pt x="38" y="145"/>
                  <a:pt x="80" y="156"/>
                  <a:pt x="112" y="137"/>
                </a:cubicBezTo>
                <a:cubicBezTo>
                  <a:pt x="145" y="119"/>
                  <a:pt x="156" y="77"/>
                  <a:pt x="137" y="44"/>
                </a:cubicBezTo>
                <a:close/>
                <a:moveTo>
                  <a:pt x="25" y="109"/>
                </a:moveTo>
                <a:cubicBezTo>
                  <a:pt x="8" y="80"/>
                  <a:pt x="18" y="42"/>
                  <a:pt x="47" y="25"/>
                </a:cubicBezTo>
                <a:cubicBezTo>
                  <a:pt x="77" y="8"/>
                  <a:pt x="115" y="18"/>
                  <a:pt x="132" y="47"/>
                </a:cubicBezTo>
                <a:cubicBezTo>
                  <a:pt x="149" y="77"/>
                  <a:pt x="139" y="115"/>
                  <a:pt x="109" y="132"/>
                </a:cubicBezTo>
                <a:cubicBezTo>
                  <a:pt x="80" y="149"/>
                  <a:pt x="42" y="139"/>
                  <a:pt x="25" y="109"/>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7" name="Freeform 2275"/>
          <p:cNvSpPr>
            <a:spLocks noEditPoints="1"/>
          </p:cNvSpPr>
          <p:nvPr/>
        </p:nvSpPr>
        <p:spPr bwMode="auto">
          <a:xfrm>
            <a:off x="10309933" y="2552353"/>
            <a:ext cx="161783" cy="163739"/>
          </a:xfrm>
          <a:custGeom>
            <a:avLst/>
            <a:gdLst>
              <a:gd name="T0" fmla="*/ 119 w 135"/>
              <a:gd name="T1" fmla="*/ 39 h 136"/>
              <a:gd name="T2" fmla="*/ 38 w 135"/>
              <a:gd name="T3" fmla="*/ 17 h 136"/>
              <a:gd name="T4" fmla="*/ 16 w 135"/>
              <a:gd name="T5" fmla="*/ 98 h 136"/>
              <a:gd name="T6" fmla="*/ 97 w 135"/>
              <a:gd name="T7" fmla="*/ 120 h 136"/>
              <a:gd name="T8" fmla="*/ 119 w 135"/>
              <a:gd name="T9" fmla="*/ 39 h 136"/>
              <a:gd name="T10" fmla="*/ 19 w 135"/>
              <a:gd name="T11" fmla="*/ 96 h 136"/>
              <a:gd name="T12" fmla="*/ 39 w 135"/>
              <a:gd name="T13" fmla="*/ 20 h 136"/>
              <a:gd name="T14" fmla="*/ 116 w 135"/>
              <a:gd name="T15" fmla="*/ 40 h 136"/>
              <a:gd name="T16" fmla="*/ 95 w 135"/>
              <a:gd name="T17" fmla="*/ 117 h 136"/>
              <a:gd name="T18" fmla="*/ 19 w 135"/>
              <a:gd name="T1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19" y="39"/>
                </a:moveTo>
                <a:cubicBezTo>
                  <a:pt x="102" y="10"/>
                  <a:pt x="66" y="0"/>
                  <a:pt x="38" y="17"/>
                </a:cubicBezTo>
                <a:cubicBezTo>
                  <a:pt x="9" y="33"/>
                  <a:pt x="0" y="70"/>
                  <a:pt x="16" y="98"/>
                </a:cubicBezTo>
                <a:cubicBezTo>
                  <a:pt x="32" y="126"/>
                  <a:pt x="69" y="136"/>
                  <a:pt x="97" y="120"/>
                </a:cubicBezTo>
                <a:cubicBezTo>
                  <a:pt x="125" y="103"/>
                  <a:pt x="135" y="67"/>
                  <a:pt x="119" y="39"/>
                </a:cubicBezTo>
                <a:close/>
                <a:moveTo>
                  <a:pt x="19" y="96"/>
                </a:moveTo>
                <a:cubicBezTo>
                  <a:pt x="3" y="69"/>
                  <a:pt x="12" y="35"/>
                  <a:pt x="39" y="20"/>
                </a:cubicBezTo>
                <a:cubicBezTo>
                  <a:pt x="66" y="4"/>
                  <a:pt x="100" y="13"/>
                  <a:pt x="116" y="40"/>
                </a:cubicBezTo>
                <a:cubicBezTo>
                  <a:pt x="131" y="67"/>
                  <a:pt x="122" y="101"/>
                  <a:pt x="95" y="117"/>
                </a:cubicBezTo>
                <a:cubicBezTo>
                  <a:pt x="69" y="132"/>
                  <a:pt x="34" y="123"/>
                  <a:pt x="19" y="96"/>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8" name="Freeform 2276"/>
          <p:cNvSpPr/>
          <p:nvPr/>
        </p:nvSpPr>
        <p:spPr bwMode="auto">
          <a:xfrm>
            <a:off x="10247394" y="2708618"/>
            <a:ext cx="91088" cy="156266"/>
          </a:xfrm>
          <a:custGeom>
            <a:avLst/>
            <a:gdLst>
              <a:gd name="T0" fmla="*/ 3 w 134"/>
              <a:gd name="T1" fmla="*/ 230 h 230"/>
              <a:gd name="T2" fmla="*/ 0 w 134"/>
              <a:gd name="T3" fmla="*/ 221 h 230"/>
              <a:gd name="T4" fmla="*/ 129 w 134"/>
              <a:gd name="T5" fmla="*/ 0 h 230"/>
              <a:gd name="T6" fmla="*/ 134 w 134"/>
              <a:gd name="T7" fmla="*/ 4 h 230"/>
              <a:gd name="T8" fmla="*/ 3 w 134"/>
              <a:gd name="T9" fmla="*/ 230 h 230"/>
            </a:gdLst>
            <a:ahLst/>
            <a:cxnLst>
              <a:cxn ang="0">
                <a:pos x="T0" y="T1"/>
              </a:cxn>
              <a:cxn ang="0">
                <a:pos x="T2" y="T3"/>
              </a:cxn>
              <a:cxn ang="0">
                <a:pos x="T4" y="T5"/>
              </a:cxn>
              <a:cxn ang="0">
                <a:pos x="T6" y="T7"/>
              </a:cxn>
              <a:cxn ang="0">
                <a:pos x="T8" y="T9"/>
              </a:cxn>
            </a:cxnLst>
            <a:rect l="0" t="0" r="r" b="b"/>
            <a:pathLst>
              <a:path w="134" h="230">
                <a:moveTo>
                  <a:pt x="3" y="230"/>
                </a:moveTo>
                <a:lnTo>
                  <a:pt x="0" y="221"/>
                </a:lnTo>
                <a:lnTo>
                  <a:pt x="129" y="0"/>
                </a:lnTo>
                <a:lnTo>
                  <a:pt x="134" y="4"/>
                </a:lnTo>
                <a:lnTo>
                  <a:pt x="3" y="23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79" name="Freeform 2277"/>
          <p:cNvSpPr/>
          <p:nvPr/>
        </p:nvSpPr>
        <p:spPr bwMode="auto">
          <a:xfrm>
            <a:off x="10261671" y="2718130"/>
            <a:ext cx="92447" cy="154228"/>
          </a:xfrm>
          <a:custGeom>
            <a:avLst/>
            <a:gdLst>
              <a:gd name="T0" fmla="*/ 9 w 136"/>
              <a:gd name="T1" fmla="*/ 225 h 227"/>
              <a:gd name="T2" fmla="*/ 0 w 136"/>
              <a:gd name="T3" fmla="*/ 227 h 227"/>
              <a:gd name="T4" fmla="*/ 131 w 136"/>
              <a:gd name="T5" fmla="*/ 0 h 227"/>
              <a:gd name="T6" fmla="*/ 136 w 136"/>
              <a:gd name="T7" fmla="*/ 4 h 227"/>
              <a:gd name="T8" fmla="*/ 9 w 136"/>
              <a:gd name="T9" fmla="*/ 225 h 227"/>
            </a:gdLst>
            <a:ahLst/>
            <a:cxnLst>
              <a:cxn ang="0">
                <a:pos x="T0" y="T1"/>
              </a:cxn>
              <a:cxn ang="0">
                <a:pos x="T2" y="T3"/>
              </a:cxn>
              <a:cxn ang="0">
                <a:pos x="T4" y="T5"/>
              </a:cxn>
              <a:cxn ang="0">
                <a:pos x="T6" y="T7"/>
              </a:cxn>
              <a:cxn ang="0">
                <a:pos x="T8" y="T9"/>
              </a:cxn>
            </a:cxnLst>
            <a:rect l="0" t="0" r="r" b="b"/>
            <a:pathLst>
              <a:path w="136" h="227">
                <a:moveTo>
                  <a:pt x="9" y="225"/>
                </a:moveTo>
                <a:lnTo>
                  <a:pt x="0" y="227"/>
                </a:lnTo>
                <a:lnTo>
                  <a:pt x="131" y="0"/>
                </a:lnTo>
                <a:lnTo>
                  <a:pt x="136" y="4"/>
                </a:lnTo>
                <a:lnTo>
                  <a:pt x="9" y="22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0" name="Freeform 2278"/>
          <p:cNvSpPr/>
          <p:nvPr/>
        </p:nvSpPr>
        <p:spPr bwMode="auto">
          <a:xfrm>
            <a:off x="10250793" y="2712016"/>
            <a:ext cx="97206" cy="162381"/>
          </a:xfrm>
          <a:custGeom>
            <a:avLst/>
            <a:gdLst>
              <a:gd name="T0" fmla="*/ 11 w 143"/>
              <a:gd name="T1" fmla="*/ 237 h 239"/>
              <a:gd name="T2" fmla="*/ 2 w 143"/>
              <a:gd name="T3" fmla="*/ 239 h 239"/>
              <a:gd name="T4" fmla="*/ 0 w 143"/>
              <a:gd name="T5" fmla="*/ 230 h 239"/>
              <a:gd name="T6" fmla="*/ 133 w 143"/>
              <a:gd name="T7" fmla="*/ 0 h 239"/>
              <a:gd name="T8" fmla="*/ 143 w 143"/>
              <a:gd name="T9" fmla="*/ 8 h 239"/>
              <a:gd name="T10" fmla="*/ 11 w 143"/>
              <a:gd name="T11" fmla="*/ 237 h 239"/>
            </a:gdLst>
            <a:ahLst/>
            <a:cxnLst>
              <a:cxn ang="0">
                <a:pos x="T0" y="T1"/>
              </a:cxn>
              <a:cxn ang="0">
                <a:pos x="T2" y="T3"/>
              </a:cxn>
              <a:cxn ang="0">
                <a:pos x="T4" y="T5"/>
              </a:cxn>
              <a:cxn ang="0">
                <a:pos x="T6" y="T7"/>
              </a:cxn>
              <a:cxn ang="0">
                <a:pos x="T8" y="T9"/>
              </a:cxn>
              <a:cxn ang="0">
                <a:pos x="T10" y="T11"/>
              </a:cxn>
            </a:cxnLst>
            <a:rect l="0" t="0" r="r" b="b"/>
            <a:pathLst>
              <a:path w="143" h="239">
                <a:moveTo>
                  <a:pt x="11" y="237"/>
                </a:moveTo>
                <a:lnTo>
                  <a:pt x="2" y="239"/>
                </a:lnTo>
                <a:lnTo>
                  <a:pt x="0" y="230"/>
                </a:lnTo>
                <a:lnTo>
                  <a:pt x="133" y="0"/>
                </a:lnTo>
                <a:lnTo>
                  <a:pt x="143" y="8"/>
                </a:lnTo>
                <a:lnTo>
                  <a:pt x="11" y="237"/>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1" name="Freeform 2279"/>
          <p:cNvSpPr/>
          <p:nvPr/>
        </p:nvSpPr>
        <p:spPr bwMode="auto">
          <a:xfrm>
            <a:off x="10227003" y="2809852"/>
            <a:ext cx="93807" cy="73377"/>
          </a:xfrm>
          <a:custGeom>
            <a:avLst/>
            <a:gdLst>
              <a:gd name="T0" fmla="*/ 129 w 138"/>
              <a:gd name="T1" fmla="*/ 74 h 108"/>
              <a:gd name="T2" fmla="*/ 33 w 138"/>
              <a:gd name="T3" fmla="*/ 101 h 108"/>
              <a:gd name="T4" fmla="*/ 9 w 138"/>
              <a:gd name="T5" fmla="*/ 5 h 108"/>
              <a:gd name="T6" fmla="*/ 0 w 138"/>
              <a:gd name="T7" fmla="*/ 0 h 108"/>
              <a:gd name="T8" fmla="*/ 30 w 138"/>
              <a:gd name="T9" fmla="*/ 108 h 108"/>
              <a:gd name="T10" fmla="*/ 35 w 138"/>
              <a:gd name="T11" fmla="*/ 106 h 108"/>
              <a:gd name="T12" fmla="*/ 138 w 138"/>
              <a:gd name="T13" fmla="*/ 79 h 108"/>
              <a:gd name="T14" fmla="*/ 129 w 138"/>
              <a:gd name="T15" fmla="*/ 7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108">
                <a:moveTo>
                  <a:pt x="129" y="74"/>
                </a:moveTo>
                <a:lnTo>
                  <a:pt x="33" y="101"/>
                </a:lnTo>
                <a:lnTo>
                  <a:pt x="9" y="5"/>
                </a:lnTo>
                <a:lnTo>
                  <a:pt x="0" y="0"/>
                </a:lnTo>
                <a:lnTo>
                  <a:pt x="30" y="108"/>
                </a:lnTo>
                <a:lnTo>
                  <a:pt x="35" y="106"/>
                </a:lnTo>
                <a:lnTo>
                  <a:pt x="138" y="79"/>
                </a:lnTo>
                <a:lnTo>
                  <a:pt x="129" y="7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2" name="Freeform 2280"/>
          <p:cNvSpPr/>
          <p:nvPr/>
        </p:nvSpPr>
        <p:spPr bwMode="auto">
          <a:xfrm>
            <a:off x="10205250" y="2796263"/>
            <a:ext cx="137991" cy="109386"/>
          </a:xfrm>
          <a:custGeom>
            <a:avLst/>
            <a:gdLst>
              <a:gd name="T0" fmla="*/ 194 w 203"/>
              <a:gd name="T1" fmla="*/ 113 h 161"/>
              <a:gd name="T2" fmla="*/ 72 w 203"/>
              <a:gd name="T3" fmla="*/ 147 h 161"/>
              <a:gd name="T4" fmla="*/ 67 w 203"/>
              <a:gd name="T5" fmla="*/ 149 h 161"/>
              <a:gd name="T6" fmla="*/ 46 w 203"/>
              <a:gd name="T7" fmla="*/ 154 h 161"/>
              <a:gd name="T8" fmla="*/ 46 w 203"/>
              <a:gd name="T9" fmla="*/ 149 h 161"/>
              <a:gd name="T10" fmla="*/ 42 w 203"/>
              <a:gd name="T11" fmla="*/ 138 h 161"/>
              <a:gd name="T12" fmla="*/ 41 w 203"/>
              <a:gd name="T13" fmla="*/ 133 h 161"/>
              <a:gd name="T14" fmla="*/ 39 w 203"/>
              <a:gd name="T15" fmla="*/ 128 h 161"/>
              <a:gd name="T16" fmla="*/ 7 w 203"/>
              <a:gd name="T17" fmla="*/ 6 h 161"/>
              <a:gd name="T18" fmla="*/ 0 w 203"/>
              <a:gd name="T19" fmla="*/ 0 h 161"/>
              <a:gd name="T20" fmla="*/ 37 w 203"/>
              <a:gd name="T21" fmla="*/ 140 h 161"/>
              <a:gd name="T22" fmla="*/ 39 w 203"/>
              <a:gd name="T23" fmla="*/ 151 h 161"/>
              <a:gd name="T24" fmla="*/ 39 w 203"/>
              <a:gd name="T25" fmla="*/ 151 h 161"/>
              <a:gd name="T26" fmla="*/ 41 w 203"/>
              <a:gd name="T27" fmla="*/ 156 h 161"/>
              <a:gd name="T28" fmla="*/ 41 w 203"/>
              <a:gd name="T29" fmla="*/ 156 h 161"/>
              <a:gd name="T30" fmla="*/ 42 w 203"/>
              <a:gd name="T31" fmla="*/ 161 h 161"/>
              <a:gd name="T32" fmla="*/ 48 w 203"/>
              <a:gd name="T33" fmla="*/ 159 h 161"/>
              <a:gd name="T34" fmla="*/ 203 w 203"/>
              <a:gd name="T35" fmla="*/ 119 h 161"/>
              <a:gd name="T36" fmla="*/ 194 w 203"/>
              <a:gd name="T37" fmla="*/ 1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 h="161">
                <a:moveTo>
                  <a:pt x="194" y="113"/>
                </a:moveTo>
                <a:lnTo>
                  <a:pt x="72" y="147"/>
                </a:lnTo>
                <a:lnTo>
                  <a:pt x="67" y="149"/>
                </a:lnTo>
                <a:lnTo>
                  <a:pt x="46" y="154"/>
                </a:lnTo>
                <a:lnTo>
                  <a:pt x="46" y="149"/>
                </a:lnTo>
                <a:lnTo>
                  <a:pt x="42" y="138"/>
                </a:lnTo>
                <a:lnTo>
                  <a:pt x="41" y="133"/>
                </a:lnTo>
                <a:lnTo>
                  <a:pt x="39" y="128"/>
                </a:lnTo>
                <a:lnTo>
                  <a:pt x="7" y="6"/>
                </a:lnTo>
                <a:lnTo>
                  <a:pt x="0" y="0"/>
                </a:lnTo>
                <a:lnTo>
                  <a:pt x="37" y="140"/>
                </a:lnTo>
                <a:lnTo>
                  <a:pt x="39" y="151"/>
                </a:lnTo>
                <a:lnTo>
                  <a:pt x="39" y="151"/>
                </a:lnTo>
                <a:lnTo>
                  <a:pt x="41" y="156"/>
                </a:lnTo>
                <a:lnTo>
                  <a:pt x="41" y="156"/>
                </a:lnTo>
                <a:lnTo>
                  <a:pt x="42" y="161"/>
                </a:lnTo>
                <a:lnTo>
                  <a:pt x="48" y="159"/>
                </a:lnTo>
                <a:lnTo>
                  <a:pt x="203" y="119"/>
                </a:lnTo>
                <a:lnTo>
                  <a:pt x="194" y="1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3" name="Freeform 2281"/>
          <p:cNvSpPr/>
          <p:nvPr/>
        </p:nvSpPr>
        <p:spPr bwMode="auto">
          <a:xfrm>
            <a:off x="10213407" y="2802377"/>
            <a:ext cx="120317" cy="95118"/>
          </a:xfrm>
          <a:custGeom>
            <a:avLst/>
            <a:gdLst>
              <a:gd name="T0" fmla="*/ 163 w 177"/>
              <a:gd name="T1" fmla="*/ 94 h 140"/>
              <a:gd name="T2" fmla="*/ 57 w 177"/>
              <a:gd name="T3" fmla="*/ 122 h 140"/>
              <a:gd name="T4" fmla="*/ 50 w 177"/>
              <a:gd name="T5" fmla="*/ 124 h 140"/>
              <a:gd name="T6" fmla="*/ 46 w 177"/>
              <a:gd name="T7" fmla="*/ 124 h 140"/>
              <a:gd name="T8" fmla="*/ 44 w 177"/>
              <a:gd name="T9" fmla="*/ 120 h 140"/>
              <a:gd name="T10" fmla="*/ 44 w 177"/>
              <a:gd name="T11" fmla="*/ 113 h 140"/>
              <a:gd name="T12" fmla="*/ 14 w 177"/>
              <a:gd name="T13" fmla="*/ 9 h 140"/>
              <a:gd name="T14" fmla="*/ 0 w 177"/>
              <a:gd name="T15" fmla="*/ 0 h 140"/>
              <a:gd name="T16" fmla="*/ 32 w 177"/>
              <a:gd name="T17" fmla="*/ 117 h 140"/>
              <a:gd name="T18" fmla="*/ 37 w 177"/>
              <a:gd name="T19" fmla="*/ 140 h 140"/>
              <a:gd name="T20" fmla="*/ 50 w 177"/>
              <a:gd name="T21" fmla="*/ 136 h 140"/>
              <a:gd name="T22" fmla="*/ 60 w 177"/>
              <a:gd name="T23" fmla="*/ 133 h 140"/>
              <a:gd name="T24" fmla="*/ 177 w 177"/>
              <a:gd name="T25" fmla="*/ 103 h 140"/>
              <a:gd name="T26" fmla="*/ 163 w 177"/>
              <a:gd name="T27" fmla="*/ 9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140">
                <a:moveTo>
                  <a:pt x="163" y="94"/>
                </a:moveTo>
                <a:lnTo>
                  <a:pt x="57" y="122"/>
                </a:lnTo>
                <a:lnTo>
                  <a:pt x="50" y="124"/>
                </a:lnTo>
                <a:lnTo>
                  <a:pt x="46" y="124"/>
                </a:lnTo>
                <a:lnTo>
                  <a:pt x="44" y="120"/>
                </a:lnTo>
                <a:lnTo>
                  <a:pt x="44" y="113"/>
                </a:lnTo>
                <a:lnTo>
                  <a:pt x="14" y="9"/>
                </a:lnTo>
                <a:lnTo>
                  <a:pt x="0" y="0"/>
                </a:lnTo>
                <a:lnTo>
                  <a:pt x="32" y="117"/>
                </a:lnTo>
                <a:lnTo>
                  <a:pt x="37" y="140"/>
                </a:lnTo>
                <a:lnTo>
                  <a:pt x="50" y="136"/>
                </a:lnTo>
                <a:lnTo>
                  <a:pt x="60" y="133"/>
                </a:lnTo>
                <a:lnTo>
                  <a:pt x="177" y="103"/>
                </a:lnTo>
                <a:lnTo>
                  <a:pt x="163" y="9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4" name="Oval 2282"/>
          <p:cNvSpPr>
            <a:spLocks noChangeArrowheads="1"/>
          </p:cNvSpPr>
          <p:nvPr/>
        </p:nvSpPr>
        <p:spPr bwMode="auto">
          <a:xfrm>
            <a:off x="9278046" y="244005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5" name="Freeform 2283"/>
          <p:cNvSpPr/>
          <p:nvPr/>
        </p:nvSpPr>
        <p:spPr bwMode="auto">
          <a:xfrm>
            <a:off x="9370494" y="2576615"/>
            <a:ext cx="441164" cy="388626"/>
          </a:xfrm>
          <a:custGeom>
            <a:avLst/>
            <a:gdLst>
              <a:gd name="T0" fmla="*/ 361 w 367"/>
              <a:gd name="T1" fmla="*/ 124 h 323"/>
              <a:gd name="T2" fmla="*/ 355 w 367"/>
              <a:gd name="T3" fmla="*/ 118 h 323"/>
              <a:gd name="T4" fmla="*/ 349 w 367"/>
              <a:gd name="T5" fmla="*/ 112 h 323"/>
              <a:gd name="T6" fmla="*/ 343 w 367"/>
              <a:gd name="T7" fmla="*/ 106 h 323"/>
              <a:gd name="T8" fmla="*/ 337 w 367"/>
              <a:gd name="T9" fmla="*/ 100 h 323"/>
              <a:gd name="T10" fmla="*/ 331 w 367"/>
              <a:gd name="T11" fmla="*/ 94 h 323"/>
              <a:gd name="T12" fmla="*/ 325 w 367"/>
              <a:gd name="T13" fmla="*/ 88 h 323"/>
              <a:gd name="T14" fmla="*/ 319 w 367"/>
              <a:gd name="T15" fmla="*/ 82 h 323"/>
              <a:gd name="T16" fmla="*/ 313 w 367"/>
              <a:gd name="T17" fmla="*/ 76 h 323"/>
              <a:gd name="T18" fmla="*/ 307 w 367"/>
              <a:gd name="T19" fmla="*/ 70 h 323"/>
              <a:gd name="T20" fmla="*/ 301 w 367"/>
              <a:gd name="T21" fmla="*/ 64 h 323"/>
              <a:gd name="T22" fmla="*/ 295 w 367"/>
              <a:gd name="T23" fmla="*/ 58 h 323"/>
              <a:gd name="T24" fmla="*/ 289 w 367"/>
              <a:gd name="T25" fmla="*/ 52 h 323"/>
              <a:gd name="T26" fmla="*/ 283 w 367"/>
              <a:gd name="T27" fmla="*/ 46 h 323"/>
              <a:gd name="T28" fmla="*/ 277 w 367"/>
              <a:gd name="T29" fmla="*/ 40 h 323"/>
              <a:gd name="T30" fmla="*/ 271 w 367"/>
              <a:gd name="T31" fmla="*/ 34 h 323"/>
              <a:gd name="T32" fmla="*/ 265 w 367"/>
              <a:gd name="T33" fmla="*/ 28 h 323"/>
              <a:gd name="T34" fmla="*/ 147 w 367"/>
              <a:gd name="T35" fmla="*/ 43 h 323"/>
              <a:gd name="T36" fmla="*/ 141 w 367"/>
              <a:gd name="T37" fmla="*/ 37 h 323"/>
              <a:gd name="T38" fmla="*/ 135 w 367"/>
              <a:gd name="T39" fmla="*/ 31 h 323"/>
              <a:gd name="T40" fmla="*/ 50 w 367"/>
              <a:gd name="T41" fmla="*/ 13 h 323"/>
              <a:gd name="T42" fmla="*/ 10 w 367"/>
              <a:gd name="T43" fmla="*/ 107 h 323"/>
              <a:gd name="T44" fmla="*/ 14 w 367"/>
              <a:gd name="T45" fmla="*/ 109 h 323"/>
              <a:gd name="T46" fmla="*/ 16 w 367"/>
              <a:gd name="T47" fmla="*/ 113 h 323"/>
              <a:gd name="T48" fmla="*/ 20 w 367"/>
              <a:gd name="T49" fmla="*/ 115 h 323"/>
              <a:gd name="T50" fmla="*/ 22 w 367"/>
              <a:gd name="T51" fmla="*/ 119 h 323"/>
              <a:gd name="T52" fmla="*/ 26 w 367"/>
              <a:gd name="T53" fmla="*/ 121 h 323"/>
              <a:gd name="T54" fmla="*/ 28 w 367"/>
              <a:gd name="T55" fmla="*/ 124 h 323"/>
              <a:gd name="T56" fmla="*/ 19 w 367"/>
              <a:gd name="T57" fmla="*/ 131 h 323"/>
              <a:gd name="T58" fmla="*/ 40 w 367"/>
              <a:gd name="T59" fmla="*/ 156 h 323"/>
              <a:gd name="T60" fmla="*/ 46 w 367"/>
              <a:gd name="T61" fmla="*/ 162 h 323"/>
              <a:gd name="T62" fmla="*/ 52 w 367"/>
              <a:gd name="T63" fmla="*/ 168 h 323"/>
              <a:gd name="T64" fmla="*/ 58 w 367"/>
              <a:gd name="T65" fmla="*/ 174 h 323"/>
              <a:gd name="T66" fmla="*/ 64 w 367"/>
              <a:gd name="T67" fmla="*/ 180 h 323"/>
              <a:gd name="T68" fmla="*/ 70 w 367"/>
              <a:gd name="T69" fmla="*/ 186 h 323"/>
              <a:gd name="T70" fmla="*/ 76 w 367"/>
              <a:gd name="T71" fmla="*/ 192 h 323"/>
              <a:gd name="T72" fmla="*/ 82 w 367"/>
              <a:gd name="T73" fmla="*/ 198 h 323"/>
              <a:gd name="T74" fmla="*/ 88 w 367"/>
              <a:gd name="T75" fmla="*/ 204 h 323"/>
              <a:gd name="T76" fmla="*/ 94 w 367"/>
              <a:gd name="T77" fmla="*/ 210 h 323"/>
              <a:gd name="T78" fmla="*/ 100 w 367"/>
              <a:gd name="T79" fmla="*/ 216 h 323"/>
              <a:gd name="T80" fmla="*/ 106 w 367"/>
              <a:gd name="T81" fmla="*/ 222 h 323"/>
              <a:gd name="T82" fmla="*/ 112 w 367"/>
              <a:gd name="T83" fmla="*/ 228 h 323"/>
              <a:gd name="T84" fmla="*/ 118 w 367"/>
              <a:gd name="T85" fmla="*/ 234 h 323"/>
              <a:gd name="T86" fmla="*/ 124 w 367"/>
              <a:gd name="T87" fmla="*/ 240 h 323"/>
              <a:gd name="T88" fmla="*/ 130 w 367"/>
              <a:gd name="T89" fmla="*/ 246 h 323"/>
              <a:gd name="T90" fmla="*/ 136 w 367"/>
              <a:gd name="T91" fmla="*/ 252 h 323"/>
              <a:gd name="T92" fmla="*/ 142 w 367"/>
              <a:gd name="T93" fmla="*/ 258 h 323"/>
              <a:gd name="T94" fmla="*/ 148 w 367"/>
              <a:gd name="T95" fmla="*/ 264 h 323"/>
              <a:gd name="T96" fmla="*/ 154 w 367"/>
              <a:gd name="T97" fmla="*/ 270 h 323"/>
              <a:gd name="T98" fmla="*/ 160 w 367"/>
              <a:gd name="T99" fmla="*/ 276 h 323"/>
              <a:gd name="T100" fmla="*/ 166 w 367"/>
              <a:gd name="T101" fmla="*/ 282 h 323"/>
              <a:gd name="T102" fmla="*/ 172 w 367"/>
              <a:gd name="T103" fmla="*/ 288 h 323"/>
              <a:gd name="T104" fmla="*/ 178 w 367"/>
              <a:gd name="T105" fmla="*/ 294 h 323"/>
              <a:gd name="T106" fmla="*/ 184 w 367"/>
              <a:gd name="T107" fmla="*/ 300 h 323"/>
              <a:gd name="T108" fmla="*/ 190 w 367"/>
              <a:gd name="T109" fmla="*/ 306 h 323"/>
              <a:gd name="T110" fmla="*/ 196 w 367"/>
              <a:gd name="T111" fmla="*/ 312 h 323"/>
              <a:gd name="T112" fmla="*/ 202 w 367"/>
              <a:gd name="T113" fmla="*/ 318 h 323"/>
              <a:gd name="T114" fmla="*/ 207 w 367"/>
              <a:gd name="T115" fmla="*/ 323 h 323"/>
              <a:gd name="T116" fmla="*/ 365 w 367"/>
              <a:gd name="T117" fmla="*/ 12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323">
                <a:moveTo>
                  <a:pt x="365" y="128"/>
                </a:moveTo>
                <a:cubicBezTo>
                  <a:pt x="364" y="128"/>
                  <a:pt x="363" y="127"/>
                  <a:pt x="363" y="126"/>
                </a:cubicBezTo>
                <a:cubicBezTo>
                  <a:pt x="362" y="126"/>
                  <a:pt x="361" y="125"/>
                  <a:pt x="361" y="124"/>
                </a:cubicBezTo>
                <a:cubicBezTo>
                  <a:pt x="360" y="124"/>
                  <a:pt x="359" y="123"/>
                  <a:pt x="359" y="122"/>
                </a:cubicBezTo>
                <a:cubicBezTo>
                  <a:pt x="358" y="122"/>
                  <a:pt x="357" y="121"/>
                  <a:pt x="357" y="120"/>
                </a:cubicBezTo>
                <a:cubicBezTo>
                  <a:pt x="356" y="120"/>
                  <a:pt x="355" y="119"/>
                  <a:pt x="355" y="118"/>
                </a:cubicBezTo>
                <a:cubicBezTo>
                  <a:pt x="354" y="118"/>
                  <a:pt x="353" y="117"/>
                  <a:pt x="353" y="116"/>
                </a:cubicBezTo>
                <a:cubicBezTo>
                  <a:pt x="352" y="116"/>
                  <a:pt x="351" y="115"/>
                  <a:pt x="351" y="114"/>
                </a:cubicBezTo>
                <a:cubicBezTo>
                  <a:pt x="350" y="114"/>
                  <a:pt x="349" y="113"/>
                  <a:pt x="349" y="112"/>
                </a:cubicBezTo>
                <a:cubicBezTo>
                  <a:pt x="348" y="112"/>
                  <a:pt x="347" y="111"/>
                  <a:pt x="347" y="110"/>
                </a:cubicBezTo>
                <a:cubicBezTo>
                  <a:pt x="346" y="110"/>
                  <a:pt x="345" y="109"/>
                  <a:pt x="345" y="108"/>
                </a:cubicBezTo>
                <a:cubicBezTo>
                  <a:pt x="344" y="108"/>
                  <a:pt x="343" y="107"/>
                  <a:pt x="343" y="106"/>
                </a:cubicBezTo>
                <a:cubicBezTo>
                  <a:pt x="342" y="106"/>
                  <a:pt x="341" y="105"/>
                  <a:pt x="341" y="104"/>
                </a:cubicBezTo>
                <a:cubicBezTo>
                  <a:pt x="340" y="104"/>
                  <a:pt x="339" y="103"/>
                  <a:pt x="339" y="102"/>
                </a:cubicBezTo>
                <a:cubicBezTo>
                  <a:pt x="338" y="102"/>
                  <a:pt x="337" y="101"/>
                  <a:pt x="337" y="100"/>
                </a:cubicBezTo>
                <a:cubicBezTo>
                  <a:pt x="336" y="100"/>
                  <a:pt x="335" y="99"/>
                  <a:pt x="335" y="98"/>
                </a:cubicBezTo>
                <a:cubicBezTo>
                  <a:pt x="334" y="98"/>
                  <a:pt x="333" y="97"/>
                  <a:pt x="333" y="96"/>
                </a:cubicBezTo>
                <a:cubicBezTo>
                  <a:pt x="332" y="96"/>
                  <a:pt x="331" y="95"/>
                  <a:pt x="331" y="94"/>
                </a:cubicBezTo>
                <a:cubicBezTo>
                  <a:pt x="330" y="94"/>
                  <a:pt x="329" y="93"/>
                  <a:pt x="329" y="92"/>
                </a:cubicBezTo>
                <a:cubicBezTo>
                  <a:pt x="328" y="92"/>
                  <a:pt x="327" y="91"/>
                  <a:pt x="327" y="90"/>
                </a:cubicBezTo>
                <a:cubicBezTo>
                  <a:pt x="326" y="90"/>
                  <a:pt x="325" y="89"/>
                  <a:pt x="325" y="88"/>
                </a:cubicBezTo>
                <a:cubicBezTo>
                  <a:pt x="324" y="88"/>
                  <a:pt x="323" y="87"/>
                  <a:pt x="323" y="86"/>
                </a:cubicBezTo>
                <a:cubicBezTo>
                  <a:pt x="322" y="86"/>
                  <a:pt x="321" y="85"/>
                  <a:pt x="321" y="84"/>
                </a:cubicBezTo>
                <a:cubicBezTo>
                  <a:pt x="320" y="84"/>
                  <a:pt x="319" y="83"/>
                  <a:pt x="319" y="82"/>
                </a:cubicBezTo>
                <a:cubicBezTo>
                  <a:pt x="318" y="82"/>
                  <a:pt x="317" y="81"/>
                  <a:pt x="317" y="80"/>
                </a:cubicBezTo>
                <a:cubicBezTo>
                  <a:pt x="316" y="80"/>
                  <a:pt x="315" y="79"/>
                  <a:pt x="315" y="78"/>
                </a:cubicBezTo>
                <a:cubicBezTo>
                  <a:pt x="314" y="78"/>
                  <a:pt x="313" y="77"/>
                  <a:pt x="313" y="76"/>
                </a:cubicBezTo>
                <a:cubicBezTo>
                  <a:pt x="312" y="76"/>
                  <a:pt x="311" y="75"/>
                  <a:pt x="311" y="74"/>
                </a:cubicBezTo>
                <a:cubicBezTo>
                  <a:pt x="310" y="74"/>
                  <a:pt x="309" y="73"/>
                  <a:pt x="309" y="72"/>
                </a:cubicBezTo>
                <a:cubicBezTo>
                  <a:pt x="308" y="72"/>
                  <a:pt x="307" y="71"/>
                  <a:pt x="307" y="70"/>
                </a:cubicBezTo>
                <a:cubicBezTo>
                  <a:pt x="306" y="70"/>
                  <a:pt x="305" y="69"/>
                  <a:pt x="305" y="68"/>
                </a:cubicBezTo>
                <a:cubicBezTo>
                  <a:pt x="304" y="68"/>
                  <a:pt x="303" y="67"/>
                  <a:pt x="303" y="66"/>
                </a:cubicBezTo>
                <a:cubicBezTo>
                  <a:pt x="302" y="66"/>
                  <a:pt x="301" y="65"/>
                  <a:pt x="301" y="64"/>
                </a:cubicBezTo>
                <a:cubicBezTo>
                  <a:pt x="300" y="64"/>
                  <a:pt x="299" y="63"/>
                  <a:pt x="299" y="62"/>
                </a:cubicBezTo>
                <a:cubicBezTo>
                  <a:pt x="298" y="62"/>
                  <a:pt x="297" y="61"/>
                  <a:pt x="297" y="60"/>
                </a:cubicBezTo>
                <a:cubicBezTo>
                  <a:pt x="296" y="60"/>
                  <a:pt x="295" y="59"/>
                  <a:pt x="295" y="58"/>
                </a:cubicBezTo>
                <a:cubicBezTo>
                  <a:pt x="294" y="58"/>
                  <a:pt x="293" y="57"/>
                  <a:pt x="293" y="56"/>
                </a:cubicBezTo>
                <a:cubicBezTo>
                  <a:pt x="292" y="56"/>
                  <a:pt x="291" y="55"/>
                  <a:pt x="291" y="54"/>
                </a:cubicBezTo>
                <a:cubicBezTo>
                  <a:pt x="290" y="54"/>
                  <a:pt x="289" y="53"/>
                  <a:pt x="289" y="52"/>
                </a:cubicBezTo>
                <a:cubicBezTo>
                  <a:pt x="288" y="52"/>
                  <a:pt x="287" y="51"/>
                  <a:pt x="287" y="50"/>
                </a:cubicBezTo>
                <a:cubicBezTo>
                  <a:pt x="286" y="50"/>
                  <a:pt x="285" y="49"/>
                  <a:pt x="285" y="48"/>
                </a:cubicBezTo>
                <a:cubicBezTo>
                  <a:pt x="284" y="48"/>
                  <a:pt x="283" y="47"/>
                  <a:pt x="283" y="46"/>
                </a:cubicBezTo>
                <a:cubicBezTo>
                  <a:pt x="282" y="46"/>
                  <a:pt x="281" y="45"/>
                  <a:pt x="281" y="44"/>
                </a:cubicBezTo>
                <a:cubicBezTo>
                  <a:pt x="280" y="44"/>
                  <a:pt x="279" y="43"/>
                  <a:pt x="279" y="42"/>
                </a:cubicBezTo>
                <a:cubicBezTo>
                  <a:pt x="278" y="42"/>
                  <a:pt x="277" y="41"/>
                  <a:pt x="277" y="40"/>
                </a:cubicBezTo>
                <a:cubicBezTo>
                  <a:pt x="276" y="40"/>
                  <a:pt x="275" y="39"/>
                  <a:pt x="275" y="38"/>
                </a:cubicBezTo>
                <a:cubicBezTo>
                  <a:pt x="274" y="38"/>
                  <a:pt x="273" y="37"/>
                  <a:pt x="273" y="36"/>
                </a:cubicBezTo>
                <a:cubicBezTo>
                  <a:pt x="272" y="36"/>
                  <a:pt x="271" y="35"/>
                  <a:pt x="271" y="34"/>
                </a:cubicBezTo>
                <a:cubicBezTo>
                  <a:pt x="270" y="34"/>
                  <a:pt x="269" y="33"/>
                  <a:pt x="269" y="32"/>
                </a:cubicBezTo>
                <a:cubicBezTo>
                  <a:pt x="268" y="32"/>
                  <a:pt x="267" y="31"/>
                  <a:pt x="267" y="30"/>
                </a:cubicBezTo>
                <a:cubicBezTo>
                  <a:pt x="266" y="30"/>
                  <a:pt x="265" y="29"/>
                  <a:pt x="265" y="28"/>
                </a:cubicBezTo>
                <a:cubicBezTo>
                  <a:pt x="259" y="22"/>
                  <a:pt x="251" y="16"/>
                  <a:pt x="242" y="13"/>
                </a:cubicBezTo>
                <a:cubicBezTo>
                  <a:pt x="214" y="0"/>
                  <a:pt x="168" y="4"/>
                  <a:pt x="149" y="45"/>
                </a:cubicBezTo>
                <a:cubicBezTo>
                  <a:pt x="148" y="44"/>
                  <a:pt x="148" y="43"/>
                  <a:pt x="147" y="43"/>
                </a:cubicBezTo>
                <a:cubicBezTo>
                  <a:pt x="146" y="42"/>
                  <a:pt x="146" y="41"/>
                  <a:pt x="145" y="41"/>
                </a:cubicBezTo>
                <a:cubicBezTo>
                  <a:pt x="144" y="40"/>
                  <a:pt x="144" y="39"/>
                  <a:pt x="143" y="39"/>
                </a:cubicBezTo>
                <a:cubicBezTo>
                  <a:pt x="142" y="38"/>
                  <a:pt x="142" y="37"/>
                  <a:pt x="141" y="37"/>
                </a:cubicBezTo>
                <a:cubicBezTo>
                  <a:pt x="140" y="36"/>
                  <a:pt x="140" y="35"/>
                  <a:pt x="139" y="35"/>
                </a:cubicBezTo>
                <a:cubicBezTo>
                  <a:pt x="138" y="34"/>
                  <a:pt x="138" y="33"/>
                  <a:pt x="137" y="33"/>
                </a:cubicBezTo>
                <a:cubicBezTo>
                  <a:pt x="136" y="32"/>
                  <a:pt x="136" y="31"/>
                  <a:pt x="135" y="31"/>
                </a:cubicBezTo>
                <a:cubicBezTo>
                  <a:pt x="134" y="30"/>
                  <a:pt x="134" y="29"/>
                  <a:pt x="133" y="29"/>
                </a:cubicBezTo>
                <a:cubicBezTo>
                  <a:pt x="132" y="28"/>
                  <a:pt x="132" y="27"/>
                  <a:pt x="131" y="27"/>
                </a:cubicBezTo>
                <a:cubicBezTo>
                  <a:pt x="109" y="3"/>
                  <a:pt x="73" y="2"/>
                  <a:pt x="50" y="13"/>
                </a:cubicBezTo>
                <a:cubicBezTo>
                  <a:pt x="16" y="27"/>
                  <a:pt x="0" y="68"/>
                  <a:pt x="8" y="105"/>
                </a:cubicBezTo>
                <a:cubicBezTo>
                  <a:pt x="10" y="105"/>
                  <a:pt x="10" y="105"/>
                  <a:pt x="10" y="105"/>
                </a:cubicBezTo>
                <a:cubicBezTo>
                  <a:pt x="10" y="106"/>
                  <a:pt x="10" y="106"/>
                  <a:pt x="10" y="107"/>
                </a:cubicBezTo>
                <a:cubicBezTo>
                  <a:pt x="12" y="107"/>
                  <a:pt x="12" y="107"/>
                  <a:pt x="12" y="107"/>
                </a:cubicBezTo>
                <a:cubicBezTo>
                  <a:pt x="12" y="108"/>
                  <a:pt x="12" y="108"/>
                  <a:pt x="12" y="109"/>
                </a:cubicBezTo>
                <a:cubicBezTo>
                  <a:pt x="14" y="109"/>
                  <a:pt x="14" y="109"/>
                  <a:pt x="14" y="109"/>
                </a:cubicBezTo>
                <a:cubicBezTo>
                  <a:pt x="14" y="110"/>
                  <a:pt x="14" y="110"/>
                  <a:pt x="14" y="111"/>
                </a:cubicBezTo>
                <a:cubicBezTo>
                  <a:pt x="16" y="111"/>
                  <a:pt x="16" y="111"/>
                  <a:pt x="16" y="111"/>
                </a:cubicBezTo>
                <a:cubicBezTo>
                  <a:pt x="16" y="112"/>
                  <a:pt x="16" y="112"/>
                  <a:pt x="16" y="113"/>
                </a:cubicBezTo>
                <a:cubicBezTo>
                  <a:pt x="18" y="113"/>
                  <a:pt x="18" y="113"/>
                  <a:pt x="18" y="113"/>
                </a:cubicBezTo>
                <a:cubicBezTo>
                  <a:pt x="18" y="114"/>
                  <a:pt x="18" y="114"/>
                  <a:pt x="18" y="115"/>
                </a:cubicBezTo>
                <a:cubicBezTo>
                  <a:pt x="20" y="115"/>
                  <a:pt x="20" y="115"/>
                  <a:pt x="20" y="115"/>
                </a:cubicBezTo>
                <a:cubicBezTo>
                  <a:pt x="20" y="116"/>
                  <a:pt x="20" y="116"/>
                  <a:pt x="20" y="117"/>
                </a:cubicBezTo>
                <a:cubicBezTo>
                  <a:pt x="22" y="117"/>
                  <a:pt x="22" y="117"/>
                  <a:pt x="22" y="117"/>
                </a:cubicBezTo>
                <a:cubicBezTo>
                  <a:pt x="22" y="118"/>
                  <a:pt x="22" y="118"/>
                  <a:pt x="22" y="119"/>
                </a:cubicBezTo>
                <a:cubicBezTo>
                  <a:pt x="24" y="119"/>
                  <a:pt x="24" y="119"/>
                  <a:pt x="24" y="119"/>
                </a:cubicBezTo>
                <a:cubicBezTo>
                  <a:pt x="24" y="120"/>
                  <a:pt x="24" y="120"/>
                  <a:pt x="24" y="121"/>
                </a:cubicBezTo>
                <a:cubicBezTo>
                  <a:pt x="26" y="121"/>
                  <a:pt x="26" y="121"/>
                  <a:pt x="26" y="121"/>
                </a:cubicBezTo>
                <a:cubicBezTo>
                  <a:pt x="26" y="122"/>
                  <a:pt x="26" y="122"/>
                  <a:pt x="26" y="123"/>
                </a:cubicBezTo>
                <a:cubicBezTo>
                  <a:pt x="28" y="123"/>
                  <a:pt x="28" y="123"/>
                  <a:pt x="28" y="123"/>
                </a:cubicBezTo>
                <a:cubicBezTo>
                  <a:pt x="28" y="123"/>
                  <a:pt x="28" y="124"/>
                  <a:pt x="28" y="124"/>
                </a:cubicBezTo>
                <a:cubicBezTo>
                  <a:pt x="18" y="124"/>
                  <a:pt x="18" y="124"/>
                  <a:pt x="18" y="124"/>
                </a:cubicBezTo>
                <a:cubicBezTo>
                  <a:pt x="15" y="124"/>
                  <a:pt x="15" y="124"/>
                  <a:pt x="15" y="124"/>
                </a:cubicBezTo>
                <a:cubicBezTo>
                  <a:pt x="16" y="126"/>
                  <a:pt x="17" y="129"/>
                  <a:pt x="19" y="131"/>
                </a:cubicBezTo>
                <a:cubicBezTo>
                  <a:pt x="23" y="138"/>
                  <a:pt x="29" y="145"/>
                  <a:pt x="36" y="152"/>
                </a:cubicBezTo>
                <a:cubicBezTo>
                  <a:pt x="37" y="152"/>
                  <a:pt x="37" y="153"/>
                  <a:pt x="38" y="154"/>
                </a:cubicBezTo>
                <a:cubicBezTo>
                  <a:pt x="39" y="154"/>
                  <a:pt x="39" y="155"/>
                  <a:pt x="40" y="156"/>
                </a:cubicBezTo>
                <a:cubicBezTo>
                  <a:pt x="41" y="156"/>
                  <a:pt x="41" y="157"/>
                  <a:pt x="42" y="158"/>
                </a:cubicBezTo>
                <a:cubicBezTo>
                  <a:pt x="43" y="158"/>
                  <a:pt x="43" y="159"/>
                  <a:pt x="44" y="160"/>
                </a:cubicBezTo>
                <a:cubicBezTo>
                  <a:pt x="45" y="160"/>
                  <a:pt x="45" y="161"/>
                  <a:pt x="46" y="162"/>
                </a:cubicBezTo>
                <a:cubicBezTo>
                  <a:pt x="47" y="162"/>
                  <a:pt x="47" y="163"/>
                  <a:pt x="48" y="164"/>
                </a:cubicBezTo>
                <a:cubicBezTo>
                  <a:pt x="49" y="164"/>
                  <a:pt x="49" y="165"/>
                  <a:pt x="50" y="166"/>
                </a:cubicBezTo>
                <a:cubicBezTo>
                  <a:pt x="51" y="166"/>
                  <a:pt x="51" y="167"/>
                  <a:pt x="52" y="168"/>
                </a:cubicBezTo>
                <a:cubicBezTo>
                  <a:pt x="53" y="168"/>
                  <a:pt x="53" y="169"/>
                  <a:pt x="54" y="170"/>
                </a:cubicBezTo>
                <a:cubicBezTo>
                  <a:pt x="55" y="170"/>
                  <a:pt x="55" y="171"/>
                  <a:pt x="56" y="172"/>
                </a:cubicBezTo>
                <a:cubicBezTo>
                  <a:pt x="57" y="172"/>
                  <a:pt x="57" y="173"/>
                  <a:pt x="58" y="174"/>
                </a:cubicBezTo>
                <a:cubicBezTo>
                  <a:pt x="59" y="174"/>
                  <a:pt x="59" y="175"/>
                  <a:pt x="60" y="176"/>
                </a:cubicBezTo>
                <a:cubicBezTo>
                  <a:pt x="61" y="176"/>
                  <a:pt x="61" y="177"/>
                  <a:pt x="62" y="178"/>
                </a:cubicBezTo>
                <a:cubicBezTo>
                  <a:pt x="63" y="178"/>
                  <a:pt x="63" y="179"/>
                  <a:pt x="64" y="180"/>
                </a:cubicBezTo>
                <a:cubicBezTo>
                  <a:pt x="65" y="180"/>
                  <a:pt x="65" y="181"/>
                  <a:pt x="66" y="182"/>
                </a:cubicBezTo>
                <a:cubicBezTo>
                  <a:pt x="67" y="182"/>
                  <a:pt x="67" y="183"/>
                  <a:pt x="68" y="184"/>
                </a:cubicBezTo>
                <a:cubicBezTo>
                  <a:pt x="69" y="184"/>
                  <a:pt x="69" y="185"/>
                  <a:pt x="70" y="186"/>
                </a:cubicBezTo>
                <a:cubicBezTo>
                  <a:pt x="71" y="186"/>
                  <a:pt x="71" y="187"/>
                  <a:pt x="72" y="188"/>
                </a:cubicBezTo>
                <a:cubicBezTo>
                  <a:pt x="73" y="188"/>
                  <a:pt x="73" y="189"/>
                  <a:pt x="74" y="190"/>
                </a:cubicBezTo>
                <a:cubicBezTo>
                  <a:pt x="75" y="190"/>
                  <a:pt x="75" y="191"/>
                  <a:pt x="76" y="192"/>
                </a:cubicBezTo>
                <a:cubicBezTo>
                  <a:pt x="77" y="192"/>
                  <a:pt x="77" y="193"/>
                  <a:pt x="78" y="194"/>
                </a:cubicBezTo>
                <a:cubicBezTo>
                  <a:pt x="79" y="194"/>
                  <a:pt x="79" y="195"/>
                  <a:pt x="80" y="196"/>
                </a:cubicBezTo>
                <a:cubicBezTo>
                  <a:pt x="81" y="196"/>
                  <a:pt x="81" y="197"/>
                  <a:pt x="82" y="198"/>
                </a:cubicBezTo>
                <a:cubicBezTo>
                  <a:pt x="83" y="198"/>
                  <a:pt x="83" y="199"/>
                  <a:pt x="84" y="200"/>
                </a:cubicBezTo>
                <a:cubicBezTo>
                  <a:pt x="85" y="200"/>
                  <a:pt x="85" y="201"/>
                  <a:pt x="86" y="202"/>
                </a:cubicBezTo>
                <a:cubicBezTo>
                  <a:pt x="87" y="202"/>
                  <a:pt x="87" y="203"/>
                  <a:pt x="88" y="204"/>
                </a:cubicBezTo>
                <a:cubicBezTo>
                  <a:pt x="89" y="204"/>
                  <a:pt x="89" y="205"/>
                  <a:pt x="90" y="206"/>
                </a:cubicBezTo>
                <a:cubicBezTo>
                  <a:pt x="91" y="206"/>
                  <a:pt x="91" y="207"/>
                  <a:pt x="92" y="208"/>
                </a:cubicBezTo>
                <a:cubicBezTo>
                  <a:pt x="93" y="208"/>
                  <a:pt x="93" y="209"/>
                  <a:pt x="94" y="210"/>
                </a:cubicBezTo>
                <a:cubicBezTo>
                  <a:pt x="95" y="210"/>
                  <a:pt x="95" y="211"/>
                  <a:pt x="96" y="212"/>
                </a:cubicBezTo>
                <a:cubicBezTo>
                  <a:pt x="97" y="212"/>
                  <a:pt x="97" y="213"/>
                  <a:pt x="98" y="214"/>
                </a:cubicBezTo>
                <a:cubicBezTo>
                  <a:pt x="99" y="214"/>
                  <a:pt x="99" y="215"/>
                  <a:pt x="100" y="216"/>
                </a:cubicBezTo>
                <a:cubicBezTo>
                  <a:pt x="101" y="216"/>
                  <a:pt x="101" y="217"/>
                  <a:pt x="102" y="218"/>
                </a:cubicBezTo>
                <a:cubicBezTo>
                  <a:pt x="103" y="218"/>
                  <a:pt x="103" y="219"/>
                  <a:pt x="104" y="220"/>
                </a:cubicBezTo>
                <a:cubicBezTo>
                  <a:pt x="105" y="220"/>
                  <a:pt x="105" y="221"/>
                  <a:pt x="106" y="222"/>
                </a:cubicBezTo>
                <a:cubicBezTo>
                  <a:pt x="107" y="222"/>
                  <a:pt x="107" y="223"/>
                  <a:pt x="108" y="224"/>
                </a:cubicBezTo>
                <a:cubicBezTo>
                  <a:pt x="109" y="224"/>
                  <a:pt x="109" y="225"/>
                  <a:pt x="110" y="226"/>
                </a:cubicBezTo>
                <a:cubicBezTo>
                  <a:pt x="111" y="226"/>
                  <a:pt x="111" y="227"/>
                  <a:pt x="112" y="228"/>
                </a:cubicBezTo>
                <a:cubicBezTo>
                  <a:pt x="113" y="228"/>
                  <a:pt x="113" y="229"/>
                  <a:pt x="114" y="230"/>
                </a:cubicBezTo>
                <a:cubicBezTo>
                  <a:pt x="115" y="230"/>
                  <a:pt x="115" y="231"/>
                  <a:pt x="116" y="232"/>
                </a:cubicBezTo>
                <a:cubicBezTo>
                  <a:pt x="117" y="232"/>
                  <a:pt x="117" y="233"/>
                  <a:pt x="118" y="234"/>
                </a:cubicBezTo>
                <a:cubicBezTo>
                  <a:pt x="119" y="234"/>
                  <a:pt x="119" y="235"/>
                  <a:pt x="120" y="236"/>
                </a:cubicBezTo>
                <a:cubicBezTo>
                  <a:pt x="121" y="236"/>
                  <a:pt x="121" y="237"/>
                  <a:pt x="122" y="238"/>
                </a:cubicBezTo>
                <a:cubicBezTo>
                  <a:pt x="123" y="238"/>
                  <a:pt x="123" y="239"/>
                  <a:pt x="124" y="240"/>
                </a:cubicBezTo>
                <a:cubicBezTo>
                  <a:pt x="125" y="240"/>
                  <a:pt x="125" y="241"/>
                  <a:pt x="126" y="242"/>
                </a:cubicBezTo>
                <a:cubicBezTo>
                  <a:pt x="127" y="242"/>
                  <a:pt x="127" y="243"/>
                  <a:pt x="128" y="244"/>
                </a:cubicBezTo>
                <a:cubicBezTo>
                  <a:pt x="129" y="244"/>
                  <a:pt x="129" y="245"/>
                  <a:pt x="130" y="246"/>
                </a:cubicBezTo>
                <a:cubicBezTo>
                  <a:pt x="131" y="246"/>
                  <a:pt x="131" y="247"/>
                  <a:pt x="132" y="248"/>
                </a:cubicBezTo>
                <a:cubicBezTo>
                  <a:pt x="133" y="248"/>
                  <a:pt x="133" y="249"/>
                  <a:pt x="134" y="250"/>
                </a:cubicBezTo>
                <a:cubicBezTo>
                  <a:pt x="135" y="250"/>
                  <a:pt x="135" y="251"/>
                  <a:pt x="136" y="252"/>
                </a:cubicBezTo>
                <a:cubicBezTo>
                  <a:pt x="137" y="252"/>
                  <a:pt x="137" y="253"/>
                  <a:pt x="138" y="254"/>
                </a:cubicBezTo>
                <a:cubicBezTo>
                  <a:pt x="139" y="254"/>
                  <a:pt x="139" y="255"/>
                  <a:pt x="140" y="256"/>
                </a:cubicBezTo>
                <a:cubicBezTo>
                  <a:pt x="141" y="256"/>
                  <a:pt x="141" y="257"/>
                  <a:pt x="142" y="258"/>
                </a:cubicBezTo>
                <a:cubicBezTo>
                  <a:pt x="143" y="258"/>
                  <a:pt x="143" y="259"/>
                  <a:pt x="144" y="260"/>
                </a:cubicBezTo>
                <a:cubicBezTo>
                  <a:pt x="145" y="260"/>
                  <a:pt x="145" y="261"/>
                  <a:pt x="146" y="262"/>
                </a:cubicBezTo>
                <a:cubicBezTo>
                  <a:pt x="147" y="262"/>
                  <a:pt x="147" y="263"/>
                  <a:pt x="148" y="264"/>
                </a:cubicBezTo>
                <a:cubicBezTo>
                  <a:pt x="149" y="264"/>
                  <a:pt x="149" y="265"/>
                  <a:pt x="150" y="266"/>
                </a:cubicBezTo>
                <a:cubicBezTo>
                  <a:pt x="151" y="266"/>
                  <a:pt x="151" y="267"/>
                  <a:pt x="152" y="268"/>
                </a:cubicBezTo>
                <a:cubicBezTo>
                  <a:pt x="153" y="268"/>
                  <a:pt x="153" y="269"/>
                  <a:pt x="154" y="270"/>
                </a:cubicBezTo>
                <a:cubicBezTo>
                  <a:pt x="155" y="270"/>
                  <a:pt x="155" y="271"/>
                  <a:pt x="156" y="272"/>
                </a:cubicBezTo>
                <a:cubicBezTo>
                  <a:pt x="157" y="272"/>
                  <a:pt x="157" y="273"/>
                  <a:pt x="158" y="274"/>
                </a:cubicBezTo>
                <a:cubicBezTo>
                  <a:pt x="159" y="274"/>
                  <a:pt x="159" y="275"/>
                  <a:pt x="160" y="276"/>
                </a:cubicBezTo>
                <a:cubicBezTo>
                  <a:pt x="161" y="276"/>
                  <a:pt x="161" y="277"/>
                  <a:pt x="162" y="278"/>
                </a:cubicBezTo>
                <a:cubicBezTo>
                  <a:pt x="163" y="278"/>
                  <a:pt x="163" y="279"/>
                  <a:pt x="164" y="280"/>
                </a:cubicBezTo>
                <a:cubicBezTo>
                  <a:pt x="165" y="280"/>
                  <a:pt x="165" y="281"/>
                  <a:pt x="166" y="282"/>
                </a:cubicBezTo>
                <a:cubicBezTo>
                  <a:pt x="167" y="282"/>
                  <a:pt x="167" y="283"/>
                  <a:pt x="168" y="284"/>
                </a:cubicBezTo>
                <a:cubicBezTo>
                  <a:pt x="169" y="284"/>
                  <a:pt x="169" y="285"/>
                  <a:pt x="170" y="286"/>
                </a:cubicBezTo>
                <a:cubicBezTo>
                  <a:pt x="171" y="286"/>
                  <a:pt x="171" y="287"/>
                  <a:pt x="172" y="288"/>
                </a:cubicBezTo>
                <a:cubicBezTo>
                  <a:pt x="173" y="288"/>
                  <a:pt x="173" y="289"/>
                  <a:pt x="174" y="290"/>
                </a:cubicBezTo>
                <a:cubicBezTo>
                  <a:pt x="175" y="290"/>
                  <a:pt x="175" y="291"/>
                  <a:pt x="176" y="292"/>
                </a:cubicBezTo>
                <a:cubicBezTo>
                  <a:pt x="177" y="292"/>
                  <a:pt x="177" y="293"/>
                  <a:pt x="178" y="294"/>
                </a:cubicBezTo>
                <a:cubicBezTo>
                  <a:pt x="179" y="294"/>
                  <a:pt x="179" y="295"/>
                  <a:pt x="180" y="296"/>
                </a:cubicBezTo>
                <a:cubicBezTo>
                  <a:pt x="181" y="296"/>
                  <a:pt x="181" y="297"/>
                  <a:pt x="182" y="298"/>
                </a:cubicBezTo>
                <a:cubicBezTo>
                  <a:pt x="183" y="298"/>
                  <a:pt x="183" y="299"/>
                  <a:pt x="184" y="300"/>
                </a:cubicBezTo>
                <a:cubicBezTo>
                  <a:pt x="185" y="300"/>
                  <a:pt x="185" y="301"/>
                  <a:pt x="186" y="302"/>
                </a:cubicBezTo>
                <a:cubicBezTo>
                  <a:pt x="187" y="302"/>
                  <a:pt x="187" y="303"/>
                  <a:pt x="188" y="304"/>
                </a:cubicBezTo>
                <a:cubicBezTo>
                  <a:pt x="189" y="304"/>
                  <a:pt x="189" y="305"/>
                  <a:pt x="190" y="306"/>
                </a:cubicBezTo>
                <a:cubicBezTo>
                  <a:pt x="191" y="306"/>
                  <a:pt x="191" y="307"/>
                  <a:pt x="192" y="308"/>
                </a:cubicBezTo>
                <a:cubicBezTo>
                  <a:pt x="193" y="308"/>
                  <a:pt x="193" y="309"/>
                  <a:pt x="194" y="310"/>
                </a:cubicBezTo>
                <a:cubicBezTo>
                  <a:pt x="195" y="310"/>
                  <a:pt x="195" y="311"/>
                  <a:pt x="196" y="312"/>
                </a:cubicBezTo>
                <a:cubicBezTo>
                  <a:pt x="197" y="312"/>
                  <a:pt x="197" y="313"/>
                  <a:pt x="198" y="314"/>
                </a:cubicBezTo>
                <a:cubicBezTo>
                  <a:pt x="199" y="314"/>
                  <a:pt x="199" y="315"/>
                  <a:pt x="200" y="316"/>
                </a:cubicBezTo>
                <a:cubicBezTo>
                  <a:pt x="201" y="316"/>
                  <a:pt x="201" y="317"/>
                  <a:pt x="202" y="318"/>
                </a:cubicBezTo>
                <a:cubicBezTo>
                  <a:pt x="203" y="318"/>
                  <a:pt x="203" y="319"/>
                  <a:pt x="204" y="320"/>
                </a:cubicBezTo>
                <a:cubicBezTo>
                  <a:pt x="205" y="320"/>
                  <a:pt x="205" y="321"/>
                  <a:pt x="206" y="322"/>
                </a:cubicBezTo>
                <a:cubicBezTo>
                  <a:pt x="207" y="322"/>
                  <a:pt x="207" y="322"/>
                  <a:pt x="207" y="323"/>
                </a:cubicBezTo>
                <a:cubicBezTo>
                  <a:pt x="294" y="298"/>
                  <a:pt x="358" y="223"/>
                  <a:pt x="367" y="131"/>
                </a:cubicBezTo>
                <a:cubicBezTo>
                  <a:pt x="367" y="131"/>
                  <a:pt x="367" y="131"/>
                  <a:pt x="367" y="130"/>
                </a:cubicBezTo>
                <a:cubicBezTo>
                  <a:pt x="366" y="130"/>
                  <a:pt x="365" y="129"/>
                  <a:pt x="365" y="128"/>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6" name="Freeform 2284"/>
          <p:cNvSpPr/>
          <p:nvPr/>
        </p:nvSpPr>
        <p:spPr bwMode="auto">
          <a:xfrm>
            <a:off x="9370495" y="2575937"/>
            <a:ext cx="351435" cy="183443"/>
          </a:xfrm>
          <a:custGeom>
            <a:avLst/>
            <a:gdLst>
              <a:gd name="T0" fmla="*/ 242 w 292"/>
              <a:gd name="T1" fmla="*/ 14 h 153"/>
              <a:gd name="T2" fmla="*/ 146 w 292"/>
              <a:gd name="T3" fmla="*/ 52 h 153"/>
              <a:gd name="T4" fmla="*/ 50 w 292"/>
              <a:gd name="T5" fmla="*/ 14 h 153"/>
              <a:gd name="T6" fmla="*/ 8 w 292"/>
              <a:gd name="T7" fmla="*/ 106 h 153"/>
              <a:gd name="T8" fmla="*/ 11 w 292"/>
              <a:gd name="T9" fmla="*/ 106 h 153"/>
              <a:gd name="T10" fmla="*/ 70 w 292"/>
              <a:gd name="T11" fmla="*/ 106 h 153"/>
              <a:gd name="T12" fmla="*/ 102 w 292"/>
              <a:gd name="T13" fmla="*/ 37 h 153"/>
              <a:gd name="T14" fmla="*/ 150 w 292"/>
              <a:gd name="T15" fmla="*/ 153 h 153"/>
              <a:gd name="T16" fmla="*/ 185 w 292"/>
              <a:gd name="T17" fmla="*/ 67 h 153"/>
              <a:gd name="T18" fmla="*/ 207 w 292"/>
              <a:gd name="T19" fmla="*/ 106 h 153"/>
              <a:gd name="T20" fmla="*/ 281 w 292"/>
              <a:gd name="T21" fmla="*/ 106 h 153"/>
              <a:gd name="T22" fmla="*/ 284 w 292"/>
              <a:gd name="T23" fmla="*/ 106 h 153"/>
              <a:gd name="T24" fmla="*/ 242 w 292"/>
              <a:gd name="T25" fmla="*/ 1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2" h="153">
                <a:moveTo>
                  <a:pt x="242" y="14"/>
                </a:moveTo>
                <a:cubicBezTo>
                  <a:pt x="212" y="0"/>
                  <a:pt x="164" y="6"/>
                  <a:pt x="146" y="52"/>
                </a:cubicBezTo>
                <a:cubicBezTo>
                  <a:pt x="128" y="6"/>
                  <a:pt x="80" y="0"/>
                  <a:pt x="50" y="14"/>
                </a:cubicBezTo>
                <a:cubicBezTo>
                  <a:pt x="16" y="28"/>
                  <a:pt x="0" y="69"/>
                  <a:pt x="8" y="106"/>
                </a:cubicBezTo>
                <a:cubicBezTo>
                  <a:pt x="11" y="106"/>
                  <a:pt x="11" y="106"/>
                  <a:pt x="11" y="106"/>
                </a:cubicBezTo>
                <a:cubicBezTo>
                  <a:pt x="70" y="106"/>
                  <a:pt x="70" y="106"/>
                  <a:pt x="70" y="106"/>
                </a:cubicBezTo>
                <a:cubicBezTo>
                  <a:pt x="102" y="37"/>
                  <a:pt x="102" y="37"/>
                  <a:pt x="102" y="37"/>
                </a:cubicBezTo>
                <a:cubicBezTo>
                  <a:pt x="150" y="153"/>
                  <a:pt x="150" y="153"/>
                  <a:pt x="150" y="153"/>
                </a:cubicBezTo>
                <a:cubicBezTo>
                  <a:pt x="185" y="67"/>
                  <a:pt x="185" y="67"/>
                  <a:pt x="185" y="67"/>
                </a:cubicBezTo>
                <a:cubicBezTo>
                  <a:pt x="207" y="106"/>
                  <a:pt x="207" y="106"/>
                  <a:pt x="207" y="106"/>
                </a:cubicBezTo>
                <a:cubicBezTo>
                  <a:pt x="281" y="106"/>
                  <a:pt x="281" y="106"/>
                  <a:pt x="281" y="106"/>
                </a:cubicBezTo>
                <a:cubicBezTo>
                  <a:pt x="284" y="106"/>
                  <a:pt x="284" y="106"/>
                  <a:pt x="284" y="106"/>
                </a:cubicBezTo>
                <a:cubicBezTo>
                  <a:pt x="292" y="69"/>
                  <a:pt x="276" y="28"/>
                  <a:pt x="242" y="14"/>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7" name="Freeform 2285"/>
          <p:cNvSpPr/>
          <p:nvPr/>
        </p:nvSpPr>
        <p:spPr bwMode="auto">
          <a:xfrm>
            <a:off x="9388848" y="2676490"/>
            <a:ext cx="314729" cy="174611"/>
          </a:xfrm>
          <a:custGeom>
            <a:avLst/>
            <a:gdLst>
              <a:gd name="T0" fmla="*/ 259 w 262"/>
              <a:gd name="T1" fmla="*/ 41 h 145"/>
              <a:gd name="T2" fmla="*/ 181 w 262"/>
              <a:gd name="T3" fmla="*/ 41 h 145"/>
              <a:gd name="T4" fmla="*/ 173 w 262"/>
              <a:gd name="T5" fmla="*/ 26 h 145"/>
              <a:gd name="T6" fmla="*/ 135 w 262"/>
              <a:gd name="T7" fmla="*/ 119 h 145"/>
              <a:gd name="T8" fmla="*/ 86 w 262"/>
              <a:gd name="T9" fmla="*/ 0 h 145"/>
              <a:gd name="T10" fmla="*/ 67 w 262"/>
              <a:gd name="T11" fmla="*/ 41 h 145"/>
              <a:gd name="T12" fmla="*/ 3 w 262"/>
              <a:gd name="T13" fmla="*/ 41 h 145"/>
              <a:gd name="T14" fmla="*/ 0 w 262"/>
              <a:gd name="T15" fmla="*/ 41 h 145"/>
              <a:gd name="T16" fmla="*/ 4 w 262"/>
              <a:gd name="T17" fmla="*/ 48 h 145"/>
              <a:gd name="T18" fmla="*/ 131 w 262"/>
              <a:gd name="T19" fmla="*/ 145 h 145"/>
              <a:gd name="T20" fmla="*/ 258 w 262"/>
              <a:gd name="T21" fmla="*/ 48 h 145"/>
              <a:gd name="T22" fmla="*/ 262 w 262"/>
              <a:gd name="T23" fmla="*/ 41 h 145"/>
              <a:gd name="T24" fmla="*/ 259 w 262"/>
              <a:gd name="T25" fmla="*/ 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2" h="145">
                <a:moveTo>
                  <a:pt x="259" y="41"/>
                </a:moveTo>
                <a:cubicBezTo>
                  <a:pt x="181" y="41"/>
                  <a:pt x="181" y="41"/>
                  <a:pt x="181" y="41"/>
                </a:cubicBezTo>
                <a:cubicBezTo>
                  <a:pt x="173" y="26"/>
                  <a:pt x="173" y="26"/>
                  <a:pt x="173" y="26"/>
                </a:cubicBezTo>
                <a:cubicBezTo>
                  <a:pt x="135" y="119"/>
                  <a:pt x="135" y="119"/>
                  <a:pt x="135" y="119"/>
                </a:cubicBezTo>
                <a:cubicBezTo>
                  <a:pt x="86" y="0"/>
                  <a:pt x="86" y="0"/>
                  <a:pt x="86" y="0"/>
                </a:cubicBezTo>
                <a:cubicBezTo>
                  <a:pt x="67" y="41"/>
                  <a:pt x="67" y="41"/>
                  <a:pt x="67" y="41"/>
                </a:cubicBezTo>
                <a:cubicBezTo>
                  <a:pt x="3" y="41"/>
                  <a:pt x="3" y="41"/>
                  <a:pt x="3" y="41"/>
                </a:cubicBezTo>
                <a:cubicBezTo>
                  <a:pt x="0" y="41"/>
                  <a:pt x="0" y="41"/>
                  <a:pt x="0" y="41"/>
                </a:cubicBezTo>
                <a:cubicBezTo>
                  <a:pt x="1" y="43"/>
                  <a:pt x="2" y="46"/>
                  <a:pt x="4" y="48"/>
                </a:cubicBezTo>
                <a:cubicBezTo>
                  <a:pt x="30" y="90"/>
                  <a:pt x="131" y="145"/>
                  <a:pt x="131" y="145"/>
                </a:cubicBezTo>
                <a:cubicBezTo>
                  <a:pt x="131" y="145"/>
                  <a:pt x="232" y="90"/>
                  <a:pt x="258" y="48"/>
                </a:cubicBezTo>
                <a:cubicBezTo>
                  <a:pt x="260" y="46"/>
                  <a:pt x="261" y="43"/>
                  <a:pt x="262" y="41"/>
                </a:cubicBezTo>
                <a:lnTo>
                  <a:pt x="259" y="41"/>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8" name="Oval 2286"/>
          <p:cNvSpPr>
            <a:spLocks noChangeArrowheads="1"/>
          </p:cNvSpPr>
          <p:nvPr/>
        </p:nvSpPr>
        <p:spPr bwMode="auto">
          <a:xfrm>
            <a:off x="8556823" y="2440052"/>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89" name="Freeform 2287"/>
          <p:cNvSpPr/>
          <p:nvPr/>
        </p:nvSpPr>
        <p:spPr bwMode="auto">
          <a:xfrm>
            <a:off x="8747156" y="2527697"/>
            <a:ext cx="341919" cy="444338"/>
          </a:xfrm>
          <a:custGeom>
            <a:avLst/>
            <a:gdLst>
              <a:gd name="T0" fmla="*/ 277 w 285"/>
              <a:gd name="T1" fmla="*/ 179 h 370"/>
              <a:gd name="T2" fmla="*/ 271 w 285"/>
              <a:gd name="T3" fmla="*/ 173 h 370"/>
              <a:gd name="T4" fmla="*/ 265 w 285"/>
              <a:gd name="T5" fmla="*/ 167 h 370"/>
              <a:gd name="T6" fmla="*/ 259 w 285"/>
              <a:gd name="T7" fmla="*/ 161 h 370"/>
              <a:gd name="T8" fmla="*/ 253 w 285"/>
              <a:gd name="T9" fmla="*/ 155 h 370"/>
              <a:gd name="T10" fmla="*/ 247 w 285"/>
              <a:gd name="T11" fmla="*/ 149 h 370"/>
              <a:gd name="T12" fmla="*/ 241 w 285"/>
              <a:gd name="T13" fmla="*/ 143 h 370"/>
              <a:gd name="T14" fmla="*/ 235 w 285"/>
              <a:gd name="T15" fmla="*/ 137 h 370"/>
              <a:gd name="T16" fmla="*/ 229 w 285"/>
              <a:gd name="T17" fmla="*/ 131 h 370"/>
              <a:gd name="T18" fmla="*/ 223 w 285"/>
              <a:gd name="T19" fmla="*/ 125 h 370"/>
              <a:gd name="T20" fmla="*/ 217 w 285"/>
              <a:gd name="T21" fmla="*/ 119 h 370"/>
              <a:gd name="T22" fmla="*/ 211 w 285"/>
              <a:gd name="T23" fmla="*/ 113 h 370"/>
              <a:gd name="T24" fmla="*/ 205 w 285"/>
              <a:gd name="T25" fmla="*/ 107 h 370"/>
              <a:gd name="T26" fmla="*/ 199 w 285"/>
              <a:gd name="T27" fmla="*/ 101 h 370"/>
              <a:gd name="T28" fmla="*/ 193 w 285"/>
              <a:gd name="T29" fmla="*/ 95 h 370"/>
              <a:gd name="T30" fmla="*/ 187 w 285"/>
              <a:gd name="T31" fmla="*/ 89 h 370"/>
              <a:gd name="T32" fmla="*/ 181 w 285"/>
              <a:gd name="T33" fmla="*/ 83 h 370"/>
              <a:gd name="T34" fmla="*/ 175 w 285"/>
              <a:gd name="T35" fmla="*/ 77 h 370"/>
              <a:gd name="T36" fmla="*/ 169 w 285"/>
              <a:gd name="T37" fmla="*/ 71 h 370"/>
              <a:gd name="T38" fmla="*/ 163 w 285"/>
              <a:gd name="T39" fmla="*/ 65 h 370"/>
              <a:gd name="T40" fmla="*/ 157 w 285"/>
              <a:gd name="T41" fmla="*/ 59 h 370"/>
              <a:gd name="T42" fmla="*/ 151 w 285"/>
              <a:gd name="T43" fmla="*/ 53 h 370"/>
              <a:gd name="T44" fmla="*/ 145 w 285"/>
              <a:gd name="T45" fmla="*/ 47 h 370"/>
              <a:gd name="T46" fmla="*/ 139 w 285"/>
              <a:gd name="T47" fmla="*/ 41 h 370"/>
              <a:gd name="T48" fmla="*/ 133 w 285"/>
              <a:gd name="T49" fmla="*/ 35 h 370"/>
              <a:gd name="T50" fmla="*/ 127 w 285"/>
              <a:gd name="T51" fmla="*/ 29 h 370"/>
              <a:gd name="T52" fmla="*/ 121 w 285"/>
              <a:gd name="T53" fmla="*/ 23 h 370"/>
              <a:gd name="T54" fmla="*/ 115 w 285"/>
              <a:gd name="T55" fmla="*/ 17 h 370"/>
              <a:gd name="T56" fmla="*/ 0 w 285"/>
              <a:gd name="T57" fmla="*/ 55 h 370"/>
              <a:gd name="T58" fmla="*/ 19 w 285"/>
              <a:gd name="T59" fmla="*/ 287 h 370"/>
              <a:gd name="T60" fmla="*/ 25 w 285"/>
              <a:gd name="T61" fmla="*/ 293 h 370"/>
              <a:gd name="T62" fmla="*/ 31 w 285"/>
              <a:gd name="T63" fmla="*/ 299 h 370"/>
              <a:gd name="T64" fmla="*/ 37 w 285"/>
              <a:gd name="T65" fmla="*/ 305 h 370"/>
              <a:gd name="T66" fmla="*/ 43 w 285"/>
              <a:gd name="T67" fmla="*/ 311 h 370"/>
              <a:gd name="T68" fmla="*/ 49 w 285"/>
              <a:gd name="T69" fmla="*/ 317 h 370"/>
              <a:gd name="T70" fmla="*/ 55 w 285"/>
              <a:gd name="T71" fmla="*/ 323 h 370"/>
              <a:gd name="T72" fmla="*/ 61 w 285"/>
              <a:gd name="T73" fmla="*/ 329 h 370"/>
              <a:gd name="T74" fmla="*/ 67 w 285"/>
              <a:gd name="T75" fmla="*/ 335 h 370"/>
              <a:gd name="T76" fmla="*/ 73 w 285"/>
              <a:gd name="T77" fmla="*/ 341 h 370"/>
              <a:gd name="T78" fmla="*/ 79 w 285"/>
              <a:gd name="T79" fmla="*/ 347 h 370"/>
              <a:gd name="T80" fmla="*/ 85 w 285"/>
              <a:gd name="T81" fmla="*/ 353 h 370"/>
              <a:gd name="T82" fmla="*/ 91 w 285"/>
              <a:gd name="T83" fmla="*/ 359 h 370"/>
              <a:gd name="T84" fmla="*/ 97 w 285"/>
              <a:gd name="T85" fmla="*/ 365 h 370"/>
              <a:gd name="T86" fmla="*/ 102 w 285"/>
              <a:gd name="T87" fmla="*/ 370 h 370"/>
              <a:gd name="T88" fmla="*/ 281 w 285"/>
              <a:gd name="T89" fmla="*/ 18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5" h="370">
                <a:moveTo>
                  <a:pt x="281" y="183"/>
                </a:moveTo>
                <a:cubicBezTo>
                  <a:pt x="280" y="182"/>
                  <a:pt x="280" y="182"/>
                  <a:pt x="279" y="181"/>
                </a:cubicBezTo>
                <a:cubicBezTo>
                  <a:pt x="278" y="180"/>
                  <a:pt x="278" y="180"/>
                  <a:pt x="277" y="179"/>
                </a:cubicBezTo>
                <a:cubicBezTo>
                  <a:pt x="276" y="178"/>
                  <a:pt x="276" y="178"/>
                  <a:pt x="275" y="177"/>
                </a:cubicBezTo>
                <a:cubicBezTo>
                  <a:pt x="274" y="176"/>
                  <a:pt x="274" y="176"/>
                  <a:pt x="273" y="175"/>
                </a:cubicBezTo>
                <a:cubicBezTo>
                  <a:pt x="272" y="174"/>
                  <a:pt x="272" y="174"/>
                  <a:pt x="271" y="173"/>
                </a:cubicBezTo>
                <a:cubicBezTo>
                  <a:pt x="270" y="172"/>
                  <a:pt x="270" y="172"/>
                  <a:pt x="269" y="171"/>
                </a:cubicBezTo>
                <a:cubicBezTo>
                  <a:pt x="268" y="170"/>
                  <a:pt x="268" y="170"/>
                  <a:pt x="267" y="169"/>
                </a:cubicBezTo>
                <a:cubicBezTo>
                  <a:pt x="266" y="168"/>
                  <a:pt x="266" y="168"/>
                  <a:pt x="265" y="167"/>
                </a:cubicBezTo>
                <a:cubicBezTo>
                  <a:pt x="264" y="166"/>
                  <a:pt x="264" y="166"/>
                  <a:pt x="263" y="165"/>
                </a:cubicBezTo>
                <a:cubicBezTo>
                  <a:pt x="262" y="164"/>
                  <a:pt x="262" y="164"/>
                  <a:pt x="261" y="163"/>
                </a:cubicBezTo>
                <a:cubicBezTo>
                  <a:pt x="260" y="162"/>
                  <a:pt x="260" y="162"/>
                  <a:pt x="259" y="161"/>
                </a:cubicBezTo>
                <a:cubicBezTo>
                  <a:pt x="258" y="160"/>
                  <a:pt x="258" y="160"/>
                  <a:pt x="257" y="159"/>
                </a:cubicBezTo>
                <a:cubicBezTo>
                  <a:pt x="256" y="158"/>
                  <a:pt x="256" y="158"/>
                  <a:pt x="255" y="157"/>
                </a:cubicBezTo>
                <a:cubicBezTo>
                  <a:pt x="254" y="156"/>
                  <a:pt x="254" y="156"/>
                  <a:pt x="253" y="155"/>
                </a:cubicBezTo>
                <a:cubicBezTo>
                  <a:pt x="252" y="154"/>
                  <a:pt x="252" y="154"/>
                  <a:pt x="251" y="153"/>
                </a:cubicBezTo>
                <a:cubicBezTo>
                  <a:pt x="250" y="152"/>
                  <a:pt x="250" y="152"/>
                  <a:pt x="249" y="151"/>
                </a:cubicBezTo>
                <a:cubicBezTo>
                  <a:pt x="248" y="150"/>
                  <a:pt x="248" y="150"/>
                  <a:pt x="247" y="149"/>
                </a:cubicBezTo>
                <a:cubicBezTo>
                  <a:pt x="246" y="148"/>
                  <a:pt x="246" y="148"/>
                  <a:pt x="245" y="147"/>
                </a:cubicBezTo>
                <a:cubicBezTo>
                  <a:pt x="244" y="146"/>
                  <a:pt x="244" y="146"/>
                  <a:pt x="243" y="145"/>
                </a:cubicBezTo>
                <a:cubicBezTo>
                  <a:pt x="242" y="144"/>
                  <a:pt x="242" y="144"/>
                  <a:pt x="241" y="143"/>
                </a:cubicBezTo>
                <a:cubicBezTo>
                  <a:pt x="240" y="142"/>
                  <a:pt x="240" y="142"/>
                  <a:pt x="239" y="141"/>
                </a:cubicBezTo>
                <a:cubicBezTo>
                  <a:pt x="238" y="140"/>
                  <a:pt x="238" y="140"/>
                  <a:pt x="237" y="139"/>
                </a:cubicBezTo>
                <a:cubicBezTo>
                  <a:pt x="236" y="138"/>
                  <a:pt x="236" y="138"/>
                  <a:pt x="235" y="137"/>
                </a:cubicBezTo>
                <a:cubicBezTo>
                  <a:pt x="234" y="136"/>
                  <a:pt x="234" y="136"/>
                  <a:pt x="233" y="135"/>
                </a:cubicBezTo>
                <a:cubicBezTo>
                  <a:pt x="232" y="134"/>
                  <a:pt x="232" y="134"/>
                  <a:pt x="231" y="133"/>
                </a:cubicBezTo>
                <a:cubicBezTo>
                  <a:pt x="230" y="132"/>
                  <a:pt x="230" y="132"/>
                  <a:pt x="229" y="131"/>
                </a:cubicBezTo>
                <a:cubicBezTo>
                  <a:pt x="228" y="130"/>
                  <a:pt x="228" y="130"/>
                  <a:pt x="227" y="129"/>
                </a:cubicBezTo>
                <a:cubicBezTo>
                  <a:pt x="226" y="128"/>
                  <a:pt x="226" y="128"/>
                  <a:pt x="225" y="127"/>
                </a:cubicBezTo>
                <a:cubicBezTo>
                  <a:pt x="224" y="126"/>
                  <a:pt x="224" y="126"/>
                  <a:pt x="223" y="125"/>
                </a:cubicBezTo>
                <a:cubicBezTo>
                  <a:pt x="222" y="124"/>
                  <a:pt x="222" y="124"/>
                  <a:pt x="221" y="123"/>
                </a:cubicBezTo>
                <a:cubicBezTo>
                  <a:pt x="220" y="122"/>
                  <a:pt x="220" y="122"/>
                  <a:pt x="219" y="121"/>
                </a:cubicBezTo>
                <a:cubicBezTo>
                  <a:pt x="218" y="120"/>
                  <a:pt x="218" y="120"/>
                  <a:pt x="217" y="119"/>
                </a:cubicBezTo>
                <a:cubicBezTo>
                  <a:pt x="216" y="118"/>
                  <a:pt x="216" y="118"/>
                  <a:pt x="215" y="117"/>
                </a:cubicBezTo>
                <a:cubicBezTo>
                  <a:pt x="214" y="116"/>
                  <a:pt x="214" y="116"/>
                  <a:pt x="213" y="115"/>
                </a:cubicBezTo>
                <a:cubicBezTo>
                  <a:pt x="212" y="114"/>
                  <a:pt x="212" y="114"/>
                  <a:pt x="211" y="113"/>
                </a:cubicBezTo>
                <a:cubicBezTo>
                  <a:pt x="210" y="112"/>
                  <a:pt x="210" y="112"/>
                  <a:pt x="209" y="111"/>
                </a:cubicBezTo>
                <a:cubicBezTo>
                  <a:pt x="208" y="110"/>
                  <a:pt x="208" y="110"/>
                  <a:pt x="207" y="109"/>
                </a:cubicBezTo>
                <a:cubicBezTo>
                  <a:pt x="206" y="108"/>
                  <a:pt x="206" y="108"/>
                  <a:pt x="205" y="107"/>
                </a:cubicBezTo>
                <a:cubicBezTo>
                  <a:pt x="204" y="106"/>
                  <a:pt x="204" y="106"/>
                  <a:pt x="203" y="105"/>
                </a:cubicBezTo>
                <a:cubicBezTo>
                  <a:pt x="202" y="104"/>
                  <a:pt x="202" y="104"/>
                  <a:pt x="201" y="103"/>
                </a:cubicBezTo>
                <a:cubicBezTo>
                  <a:pt x="200" y="102"/>
                  <a:pt x="200" y="102"/>
                  <a:pt x="199" y="101"/>
                </a:cubicBezTo>
                <a:cubicBezTo>
                  <a:pt x="198" y="100"/>
                  <a:pt x="198" y="100"/>
                  <a:pt x="197" y="99"/>
                </a:cubicBezTo>
                <a:cubicBezTo>
                  <a:pt x="196" y="98"/>
                  <a:pt x="196" y="98"/>
                  <a:pt x="195" y="97"/>
                </a:cubicBezTo>
                <a:cubicBezTo>
                  <a:pt x="194" y="96"/>
                  <a:pt x="194" y="96"/>
                  <a:pt x="193" y="95"/>
                </a:cubicBezTo>
                <a:cubicBezTo>
                  <a:pt x="192" y="94"/>
                  <a:pt x="192" y="94"/>
                  <a:pt x="191" y="93"/>
                </a:cubicBezTo>
                <a:cubicBezTo>
                  <a:pt x="190" y="92"/>
                  <a:pt x="190" y="92"/>
                  <a:pt x="189" y="91"/>
                </a:cubicBezTo>
                <a:cubicBezTo>
                  <a:pt x="188" y="90"/>
                  <a:pt x="188" y="90"/>
                  <a:pt x="187" y="89"/>
                </a:cubicBezTo>
                <a:cubicBezTo>
                  <a:pt x="186" y="88"/>
                  <a:pt x="186" y="88"/>
                  <a:pt x="185" y="87"/>
                </a:cubicBezTo>
                <a:cubicBezTo>
                  <a:pt x="184" y="86"/>
                  <a:pt x="184" y="86"/>
                  <a:pt x="183" y="85"/>
                </a:cubicBezTo>
                <a:cubicBezTo>
                  <a:pt x="182" y="84"/>
                  <a:pt x="182" y="84"/>
                  <a:pt x="181" y="83"/>
                </a:cubicBezTo>
                <a:cubicBezTo>
                  <a:pt x="180" y="82"/>
                  <a:pt x="180" y="82"/>
                  <a:pt x="179" y="81"/>
                </a:cubicBezTo>
                <a:cubicBezTo>
                  <a:pt x="178" y="80"/>
                  <a:pt x="178" y="80"/>
                  <a:pt x="177" y="79"/>
                </a:cubicBezTo>
                <a:cubicBezTo>
                  <a:pt x="176" y="78"/>
                  <a:pt x="176" y="78"/>
                  <a:pt x="175" y="77"/>
                </a:cubicBezTo>
                <a:cubicBezTo>
                  <a:pt x="174" y="76"/>
                  <a:pt x="174" y="76"/>
                  <a:pt x="173" y="75"/>
                </a:cubicBezTo>
                <a:cubicBezTo>
                  <a:pt x="172" y="74"/>
                  <a:pt x="172" y="74"/>
                  <a:pt x="171" y="73"/>
                </a:cubicBezTo>
                <a:cubicBezTo>
                  <a:pt x="170" y="72"/>
                  <a:pt x="170" y="72"/>
                  <a:pt x="169" y="71"/>
                </a:cubicBezTo>
                <a:cubicBezTo>
                  <a:pt x="168" y="70"/>
                  <a:pt x="168" y="70"/>
                  <a:pt x="167" y="69"/>
                </a:cubicBezTo>
                <a:cubicBezTo>
                  <a:pt x="166" y="68"/>
                  <a:pt x="166" y="68"/>
                  <a:pt x="165" y="67"/>
                </a:cubicBezTo>
                <a:cubicBezTo>
                  <a:pt x="164" y="66"/>
                  <a:pt x="164" y="66"/>
                  <a:pt x="163" y="65"/>
                </a:cubicBezTo>
                <a:cubicBezTo>
                  <a:pt x="162" y="64"/>
                  <a:pt x="162" y="64"/>
                  <a:pt x="161" y="63"/>
                </a:cubicBezTo>
                <a:cubicBezTo>
                  <a:pt x="160" y="62"/>
                  <a:pt x="160" y="62"/>
                  <a:pt x="159" y="61"/>
                </a:cubicBezTo>
                <a:cubicBezTo>
                  <a:pt x="158" y="60"/>
                  <a:pt x="158" y="60"/>
                  <a:pt x="157" y="59"/>
                </a:cubicBezTo>
                <a:cubicBezTo>
                  <a:pt x="156" y="58"/>
                  <a:pt x="156" y="58"/>
                  <a:pt x="155" y="57"/>
                </a:cubicBezTo>
                <a:cubicBezTo>
                  <a:pt x="154" y="56"/>
                  <a:pt x="154" y="56"/>
                  <a:pt x="153" y="55"/>
                </a:cubicBezTo>
                <a:cubicBezTo>
                  <a:pt x="152" y="54"/>
                  <a:pt x="152" y="54"/>
                  <a:pt x="151" y="53"/>
                </a:cubicBezTo>
                <a:cubicBezTo>
                  <a:pt x="150" y="52"/>
                  <a:pt x="150" y="52"/>
                  <a:pt x="149" y="51"/>
                </a:cubicBezTo>
                <a:cubicBezTo>
                  <a:pt x="148" y="50"/>
                  <a:pt x="148" y="50"/>
                  <a:pt x="147" y="49"/>
                </a:cubicBezTo>
                <a:cubicBezTo>
                  <a:pt x="146" y="48"/>
                  <a:pt x="146" y="48"/>
                  <a:pt x="145" y="47"/>
                </a:cubicBezTo>
                <a:cubicBezTo>
                  <a:pt x="144" y="46"/>
                  <a:pt x="144" y="46"/>
                  <a:pt x="143" y="45"/>
                </a:cubicBezTo>
                <a:cubicBezTo>
                  <a:pt x="142" y="44"/>
                  <a:pt x="142" y="44"/>
                  <a:pt x="141" y="43"/>
                </a:cubicBezTo>
                <a:cubicBezTo>
                  <a:pt x="140" y="42"/>
                  <a:pt x="140" y="42"/>
                  <a:pt x="139" y="41"/>
                </a:cubicBezTo>
                <a:cubicBezTo>
                  <a:pt x="138" y="40"/>
                  <a:pt x="138" y="40"/>
                  <a:pt x="137" y="39"/>
                </a:cubicBezTo>
                <a:cubicBezTo>
                  <a:pt x="136" y="38"/>
                  <a:pt x="136" y="38"/>
                  <a:pt x="135" y="37"/>
                </a:cubicBezTo>
                <a:cubicBezTo>
                  <a:pt x="134" y="36"/>
                  <a:pt x="134" y="36"/>
                  <a:pt x="133" y="35"/>
                </a:cubicBezTo>
                <a:cubicBezTo>
                  <a:pt x="132" y="34"/>
                  <a:pt x="132" y="34"/>
                  <a:pt x="131" y="33"/>
                </a:cubicBezTo>
                <a:cubicBezTo>
                  <a:pt x="130" y="32"/>
                  <a:pt x="130" y="32"/>
                  <a:pt x="129" y="31"/>
                </a:cubicBezTo>
                <a:cubicBezTo>
                  <a:pt x="128" y="30"/>
                  <a:pt x="128" y="30"/>
                  <a:pt x="127" y="29"/>
                </a:cubicBezTo>
                <a:cubicBezTo>
                  <a:pt x="126" y="28"/>
                  <a:pt x="126" y="28"/>
                  <a:pt x="125" y="27"/>
                </a:cubicBezTo>
                <a:cubicBezTo>
                  <a:pt x="124" y="26"/>
                  <a:pt x="124" y="26"/>
                  <a:pt x="123" y="25"/>
                </a:cubicBezTo>
                <a:cubicBezTo>
                  <a:pt x="122" y="24"/>
                  <a:pt x="122" y="24"/>
                  <a:pt x="121" y="23"/>
                </a:cubicBezTo>
                <a:cubicBezTo>
                  <a:pt x="120" y="22"/>
                  <a:pt x="120" y="22"/>
                  <a:pt x="119" y="21"/>
                </a:cubicBezTo>
                <a:cubicBezTo>
                  <a:pt x="118" y="20"/>
                  <a:pt x="118" y="20"/>
                  <a:pt x="117" y="19"/>
                </a:cubicBezTo>
                <a:cubicBezTo>
                  <a:pt x="116" y="18"/>
                  <a:pt x="116" y="18"/>
                  <a:pt x="115" y="17"/>
                </a:cubicBezTo>
                <a:cubicBezTo>
                  <a:pt x="105" y="7"/>
                  <a:pt x="91" y="0"/>
                  <a:pt x="75" y="0"/>
                </a:cubicBezTo>
                <a:cubicBezTo>
                  <a:pt x="55" y="0"/>
                  <a:pt x="55" y="0"/>
                  <a:pt x="55" y="0"/>
                </a:cubicBezTo>
                <a:cubicBezTo>
                  <a:pt x="25" y="0"/>
                  <a:pt x="0" y="25"/>
                  <a:pt x="0" y="55"/>
                </a:cubicBezTo>
                <a:cubicBezTo>
                  <a:pt x="0" y="245"/>
                  <a:pt x="0" y="245"/>
                  <a:pt x="0" y="245"/>
                </a:cubicBezTo>
                <a:cubicBezTo>
                  <a:pt x="0" y="261"/>
                  <a:pt x="7" y="275"/>
                  <a:pt x="17" y="285"/>
                </a:cubicBezTo>
                <a:cubicBezTo>
                  <a:pt x="18" y="286"/>
                  <a:pt x="18" y="286"/>
                  <a:pt x="19" y="287"/>
                </a:cubicBezTo>
                <a:cubicBezTo>
                  <a:pt x="20" y="288"/>
                  <a:pt x="20" y="288"/>
                  <a:pt x="21" y="289"/>
                </a:cubicBezTo>
                <a:cubicBezTo>
                  <a:pt x="22" y="290"/>
                  <a:pt x="22" y="290"/>
                  <a:pt x="23" y="291"/>
                </a:cubicBezTo>
                <a:cubicBezTo>
                  <a:pt x="24" y="292"/>
                  <a:pt x="24" y="292"/>
                  <a:pt x="25" y="293"/>
                </a:cubicBezTo>
                <a:cubicBezTo>
                  <a:pt x="26" y="294"/>
                  <a:pt x="26" y="294"/>
                  <a:pt x="27" y="295"/>
                </a:cubicBezTo>
                <a:cubicBezTo>
                  <a:pt x="28" y="296"/>
                  <a:pt x="28" y="296"/>
                  <a:pt x="29" y="297"/>
                </a:cubicBezTo>
                <a:cubicBezTo>
                  <a:pt x="30" y="298"/>
                  <a:pt x="30" y="298"/>
                  <a:pt x="31" y="299"/>
                </a:cubicBezTo>
                <a:cubicBezTo>
                  <a:pt x="32" y="300"/>
                  <a:pt x="32" y="300"/>
                  <a:pt x="33" y="301"/>
                </a:cubicBezTo>
                <a:cubicBezTo>
                  <a:pt x="34" y="302"/>
                  <a:pt x="34" y="302"/>
                  <a:pt x="35" y="303"/>
                </a:cubicBezTo>
                <a:cubicBezTo>
                  <a:pt x="36" y="304"/>
                  <a:pt x="36" y="304"/>
                  <a:pt x="37" y="305"/>
                </a:cubicBezTo>
                <a:cubicBezTo>
                  <a:pt x="38" y="306"/>
                  <a:pt x="38" y="306"/>
                  <a:pt x="39" y="307"/>
                </a:cubicBezTo>
                <a:cubicBezTo>
                  <a:pt x="40" y="308"/>
                  <a:pt x="40" y="308"/>
                  <a:pt x="41" y="309"/>
                </a:cubicBezTo>
                <a:cubicBezTo>
                  <a:pt x="42" y="310"/>
                  <a:pt x="42" y="310"/>
                  <a:pt x="43" y="311"/>
                </a:cubicBezTo>
                <a:cubicBezTo>
                  <a:pt x="44" y="312"/>
                  <a:pt x="44" y="312"/>
                  <a:pt x="45" y="313"/>
                </a:cubicBezTo>
                <a:cubicBezTo>
                  <a:pt x="46" y="314"/>
                  <a:pt x="46" y="314"/>
                  <a:pt x="47" y="315"/>
                </a:cubicBezTo>
                <a:cubicBezTo>
                  <a:pt x="48" y="316"/>
                  <a:pt x="48" y="316"/>
                  <a:pt x="49" y="317"/>
                </a:cubicBezTo>
                <a:cubicBezTo>
                  <a:pt x="50" y="318"/>
                  <a:pt x="50" y="318"/>
                  <a:pt x="51" y="319"/>
                </a:cubicBezTo>
                <a:cubicBezTo>
                  <a:pt x="52" y="320"/>
                  <a:pt x="52" y="320"/>
                  <a:pt x="53" y="321"/>
                </a:cubicBezTo>
                <a:cubicBezTo>
                  <a:pt x="54" y="322"/>
                  <a:pt x="54" y="322"/>
                  <a:pt x="55" y="323"/>
                </a:cubicBezTo>
                <a:cubicBezTo>
                  <a:pt x="56" y="324"/>
                  <a:pt x="56" y="324"/>
                  <a:pt x="57" y="325"/>
                </a:cubicBezTo>
                <a:cubicBezTo>
                  <a:pt x="58" y="326"/>
                  <a:pt x="58" y="326"/>
                  <a:pt x="59" y="327"/>
                </a:cubicBezTo>
                <a:cubicBezTo>
                  <a:pt x="60" y="328"/>
                  <a:pt x="60" y="328"/>
                  <a:pt x="61" y="329"/>
                </a:cubicBezTo>
                <a:cubicBezTo>
                  <a:pt x="62" y="330"/>
                  <a:pt x="62" y="330"/>
                  <a:pt x="63" y="331"/>
                </a:cubicBezTo>
                <a:cubicBezTo>
                  <a:pt x="64" y="332"/>
                  <a:pt x="64" y="332"/>
                  <a:pt x="65" y="333"/>
                </a:cubicBezTo>
                <a:cubicBezTo>
                  <a:pt x="66" y="334"/>
                  <a:pt x="66" y="334"/>
                  <a:pt x="67" y="335"/>
                </a:cubicBezTo>
                <a:cubicBezTo>
                  <a:pt x="68" y="336"/>
                  <a:pt x="68" y="336"/>
                  <a:pt x="69" y="337"/>
                </a:cubicBezTo>
                <a:cubicBezTo>
                  <a:pt x="70" y="338"/>
                  <a:pt x="70" y="338"/>
                  <a:pt x="71" y="339"/>
                </a:cubicBezTo>
                <a:cubicBezTo>
                  <a:pt x="72" y="340"/>
                  <a:pt x="72" y="340"/>
                  <a:pt x="73" y="341"/>
                </a:cubicBezTo>
                <a:cubicBezTo>
                  <a:pt x="74" y="342"/>
                  <a:pt x="74" y="342"/>
                  <a:pt x="75" y="343"/>
                </a:cubicBezTo>
                <a:cubicBezTo>
                  <a:pt x="76" y="344"/>
                  <a:pt x="76" y="344"/>
                  <a:pt x="77" y="345"/>
                </a:cubicBezTo>
                <a:cubicBezTo>
                  <a:pt x="78" y="346"/>
                  <a:pt x="78" y="346"/>
                  <a:pt x="79" y="347"/>
                </a:cubicBezTo>
                <a:cubicBezTo>
                  <a:pt x="80" y="348"/>
                  <a:pt x="80" y="348"/>
                  <a:pt x="81" y="349"/>
                </a:cubicBezTo>
                <a:cubicBezTo>
                  <a:pt x="82" y="350"/>
                  <a:pt x="82" y="350"/>
                  <a:pt x="83" y="351"/>
                </a:cubicBezTo>
                <a:cubicBezTo>
                  <a:pt x="84" y="352"/>
                  <a:pt x="84" y="352"/>
                  <a:pt x="85" y="353"/>
                </a:cubicBezTo>
                <a:cubicBezTo>
                  <a:pt x="86" y="354"/>
                  <a:pt x="86" y="354"/>
                  <a:pt x="87" y="355"/>
                </a:cubicBezTo>
                <a:cubicBezTo>
                  <a:pt x="88" y="356"/>
                  <a:pt x="88" y="356"/>
                  <a:pt x="89" y="357"/>
                </a:cubicBezTo>
                <a:cubicBezTo>
                  <a:pt x="90" y="358"/>
                  <a:pt x="90" y="358"/>
                  <a:pt x="91" y="359"/>
                </a:cubicBezTo>
                <a:cubicBezTo>
                  <a:pt x="92" y="360"/>
                  <a:pt x="92" y="360"/>
                  <a:pt x="93" y="361"/>
                </a:cubicBezTo>
                <a:cubicBezTo>
                  <a:pt x="94" y="362"/>
                  <a:pt x="94" y="362"/>
                  <a:pt x="95" y="363"/>
                </a:cubicBezTo>
                <a:cubicBezTo>
                  <a:pt x="96" y="364"/>
                  <a:pt x="96" y="364"/>
                  <a:pt x="97" y="365"/>
                </a:cubicBezTo>
                <a:cubicBezTo>
                  <a:pt x="98" y="366"/>
                  <a:pt x="98" y="366"/>
                  <a:pt x="99" y="367"/>
                </a:cubicBezTo>
                <a:cubicBezTo>
                  <a:pt x="100" y="368"/>
                  <a:pt x="100" y="368"/>
                  <a:pt x="101" y="369"/>
                </a:cubicBezTo>
                <a:cubicBezTo>
                  <a:pt x="101" y="369"/>
                  <a:pt x="102" y="369"/>
                  <a:pt x="102" y="370"/>
                </a:cubicBezTo>
                <a:cubicBezTo>
                  <a:pt x="195" y="354"/>
                  <a:pt x="269" y="280"/>
                  <a:pt x="285" y="187"/>
                </a:cubicBezTo>
                <a:cubicBezTo>
                  <a:pt x="284" y="186"/>
                  <a:pt x="283" y="186"/>
                  <a:pt x="283" y="185"/>
                </a:cubicBezTo>
                <a:cubicBezTo>
                  <a:pt x="282" y="184"/>
                  <a:pt x="282" y="184"/>
                  <a:pt x="281" y="183"/>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0" name="Freeform 2288"/>
          <p:cNvSpPr>
            <a:spLocks noEditPoints="1"/>
          </p:cNvSpPr>
          <p:nvPr/>
        </p:nvSpPr>
        <p:spPr bwMode="auto">
          <a:xfrm>
            <a:off x="8747156" y="2527697"/>
            <a:ext cx="155665" cy="360770"/>
          </a:xfrm>
          <a:custGeom>
            <a:avLst/>
            <a:gdLst>
              <a:gd name="T0" fmla="*/ 75 w 130"/>
              <a:gd name="T1" fmla="*/ 0 h 300"/>
              <a:gd name="T2" fmla="*/ 55 w 130"/>
              <a:gd name="T3" fmla="*/ 0 h 300"/>
              <a:gd name="T4" fmla="*/ 0 w 130"/>
              <a:gd name="T5" fmla="*/ 55 h 300"/>
              <a:gd name="T6" fmla="*/ 0 w 130"/>
              <a:gd name="T7" fmla="*/ 245 h 300"/>
              <a:gd name="T8" fmla="*/ 55 w 130"/>
              <a:gd name="T9" fmla="*/ 300 h 300"/>
              <a:gd name="T10" fmla="*/ 75 w 130"/>
              <a:gd name="T11" fmla="*/ 300 h 300"/>
              <a:gd name="T12" fmla="*/ 130 w 130"/>
              <a:gd name="T13" fmla="*/ 245 h 300"/>
              <a:gd name="T14" fmla="*/ 130 w 130"/>
              <a:gd name="T15" fmla="*/ 55 h 300"/>
              <a:gd name="T16" fmla="*/ 75 w 130"/>
              <a:gd name="T17" fmla="*/ 0 h 300"/>
              <a:gd name="T18" fmla="*/ 112 w 130"/>
              <a:gd name="T19" fmla="*/ 145 h 300"/>
              <a:gd name="T20" fmla="*/ 18 w 130"/>
              <a:gd name="T21" fmla="*/ 145 h 300"/>
              <a:gd name="T22" fmla="*/ 18 w 130"/>
              <a:gd name="T23" fmla="*/ 55 h 300"/>
              <a:gd name="T24" fmla="*/ 55 w 130"/>
              <a:gd name="T25" fmla="*/ 18 h 300"/>
              <a:gd name="T26" fmla="*/ 75 w 130"/>
              <a:gd name="T27" fmla="*/ 18 h 300"/>
              <a:gd name="T28" fmla="*/ 112 w 130"/>
              <a:gd name="T29" fmla="*/ 55 h 300"/>
              <a:gd name="T30" fmla="*/ 112 w 130"/>
              <a:gd name="T31" fmla="*/ 1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300">
                <a:moveTo>
                  <a:pt x="75" y="0"/>
                </a:moveTo>
                <a:cubicBezTo>
                  <a:pt x="55" y="0"/>
                  <a:pt x="55" y="0"/>
                  <a:pt x="55" y="0"/>
                </a:cubicBezTo>
                <a:cubicBezTo>
                  <a:pt x="25" y="0"/>
                  <a:pt x="0" y="25"/>
                  <a:pt x="0" y="55"/>
                </a:cubicBezTo>
                <a:cubicBezTo>
                  <a:pt x="0" y="245"/>
                  <a:pt x="0" y="245"/>
                  <a:pt x="0" y="245"/>
                </a:cubicBezTo>
                <a:cubicBezTo>
                  <a:pt x="0" y="275"/>
                  <a:pt x="25" y="300"/>
                  <a:pt x="55" y="300"/>
                </a:cubicBezTo>
                <a:cubicBezTo>
                  <a:pt x="75" y="300"/>
                  <a:pt x="75" y="300"/>
                  <a:pt x="75" y="300"/>
                </a:cubicBezTo>
                <a:cubicBezTo>
                  <a:pt x="105" y="300"/>
                  <a:pt x="130" y="275"/>
                  <a:pt x="130" y="245"/>
                </a:cubicBezTo>
                <a:cubicBezTo>
                  <a:pt x="130" y="55"/>
                  <a:pt x="130" y="55"/>
                  <a:pt x="130" y="55"/>
                </a:cubicBezTo>
                <a:cubicBezTo>
                  <a:pt x="130" y="25"/>
                  <a:pt x="105" y="0"/>
                  <a:pt x="75" y="0"/>
                </a:cubicBezTo>
                <a:close/>
                <a:moveTo>
                  <a:pt x="112" y="145"/>
                </a:moveTo>
                <a:cubicBezTo>
                  <a:pt x="18" y="145"/>
                  <a:pt x="18" y="145"/>
                  <a:pt x="18" y="145"/>
                </a:cubicBezTo>
                <a:cubicBezTo>
                  <a:pt x="18" y="55"/>
                  <a:pt x="18" y="55"/>
                  <a:pt x="18" y="55"/>
                </a:cubicBezTo>
                <a:cubicBezTo>
                  <a:pt x="18" y="35"/>
                  <a:pt x="35" y="18"/>
                  <a:pt x="55" y="18"/>
                </a:cubicBezTo>
                <a:cubicBezTo>
                  <a:pt x="75" y="18"/>
                  <a:pt x="75" y="18"/>
                  <a:pt x="75" y="18"/>
                </a:cubicBezTo>
                <a:cubicBezTo>
                  <a:pt x="95" y="18"/>
                  <a:pt x="112" y="35"/>
                  <a:pt x="112" y="55"/>
                </a:cubicBezTo>
                <a:lnTo>
                  <a:pt x="112" y="14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1" name="Oval 2289"/>
          <p:cNvSpPr>
            <a:spLocks noChangeArrowheads="1"/>
          </p:cNvSpPr>
          <p:nvPr/>
        </p:nvSpPr>
        <p:spPr bwMode="auto">
          <a:xfrm>
            <a:off x="7835599" y="2440052"/>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2" name="Freeform 2290"/>
          <p:cNvSpPr/>
          <p:nvPr/>
        </p:nvSpPr>
        <p:spPr bwMode="auto">
          <a:xfrm>
            <a:off x="8021173" y="2520224"/>
            <a:ext cx="349396" cy="454530"/>
          </a:xfrm>
          <a:custGeom>
            <a:avLst/>
            <a:gdLst>
              <a:gd name="T0" fmla="*/ 285 w 291"/>
              <a:gd name="T1" fmla="*/ 165 h 378"/>
              <a:gd name="T2" fmla="*/ 281 w 291"/>
              <a:gd name="T3" fmla="*/ 161 h 378"/>
              <a:gd name="T4" fmla="*/ 277 w 291"/>
              <a:gd name="T5" fmla="*/ 157 h 378"/>
              <a:gd name="T6" fmla="*/ 273 w 291"/>
              <a:gd name="T7" fmla="*/ 153 h 378"/>
              <a:gd name="T8" fmla="*/ 269 w 291"/>
              <a:gd name="T9" fmla="*/ 149 h 378"/>
              <a:gd name="T10" fmla="*/ 265 w 291"/>
              <a:gd name="T11" fmla="*/ 145 h 378"/>
              <a:gd name="T12" fmla="*/ 261 w 291"/>
              <a:gd name="T13" fmla="*/ 141 h 378"/>
              <a:gd name="T14" fmla="*/ 257 w 291"/>
              <a:gd name="T15" fmla="*/ 137 h 378"/>
              <a:gd name="T16" fmla="*/ 253 w 291"/>
              <a:gd name="T17" fmla="*/ 133 h 378"/>
              <a:gd name="T18" fmla="*/ 249 w 291"/>
              <a:gd name="T19" fmla="*/ 129 h 378"/>
              <a:gd name="T20" fmla="*/ 245 w 291"/>
              <a:gd name="T21" fmla="*/ 125 h 378"/>
              <a:gd name="T22" fmla="*/ 241 w 291"/>
              <a:gd name="T23" fmla="*/ 121 h 378"/>
              <a:gd name="T24" fmla="*/ 237 w 291"/>
              <a:gd name="T25" fmla="*/ 117 h 378"/>
              <a:gd name="T26" fmla="*/ 233 w 291"/>
              <a:gd name="T27" fmla="*/ 113 h 378"/>
              <a:gd name="T28" fmla="*/ 229 w 291"/>
              <a:gd name="T29" fmla="*/ 109 h 378"/>
              <a:gd name="T30" fmla="*/ 225 w 291"/>
              <a:gd name="T31" fmla="*/ 105 h 378"/>
              <a:gd name="T32" fmla="*/ 221 w 291"/>
              <a:gd name="T33" fmla="*/ 101 h 378"/>
              <a:gd name="T34" fmla="*/ 217 w 291"/>
              <a:gd name="T35" fmla="*/ 97 h 378"/>
              <a:gd name="T36" fmla="*/ 213 w 291"/>
              <a:gd name="T37" fmla="*/ 93 h 378"/>
              <a:gd name="T38" fmla="*/ 209 w 291"/>
              <a:gd name="T39" fmla="*/ 89 h 378"/>
              <a:gd name="T40" fmla="*/ 205 w 291"/>
              <a:gd name="T41" fmla="*/ 85 h 378"/>
              <a:gd name="T42" fmla="*/ 201 w 291"/>
              <a:gd name="T43" fmla="*/ 81 h 378"/>
              <a:gd name="T44" fmla="*/ 197 w 291"/>
              <a:gd name="T45" fmla="*/ 77 h 378"/>
              <a:gd name="T46" fmla="*/ 193 w 291"/>
              <a:gd name="T47" fmla="*/ 73 h 378"/>
              <a:gd name="T48" fmla="*/ 189 w 291"/>
              <a:gd name="T49" fmla="*/ 69 h 378"/>
              <a:gd name="T50" fmla="*/ 185 w 291"/>
              <a:gd name="T51" fmla="*/ 65 h 378"/>
              <a:gd name="T52" fmla="*/ 181 w 291"/>
              <a:gd name="T53" fmla="*/ 61 h 378"/>
              <a:gd name="T54" fmla="*/ 177 w 291"/>
              <a:gd name="T55" fmla="*/ 57 h 378"/>
              <a:gd name="T56" fmla="*/ 173 w 291"/>
              <a:gd name="T57" fmla="*/ 53 h 378"/>
              <a:gd name="T58" fmla="*/ 169 w 291"/>
              <a:gd name="T59" fmla="*/ 49 h 378"/>
              <a:gd name="T60" fmla="*/ 165 w 291"/>
              <a:gd name="T61" fmla="*/ 45 h 378"/>
              <a:gd name="T62" fmla="*/ 161 w 291"/>
              <a:gd name="T63" fmla="*/ 41 h 378"/>
              <a:gd name="T64" fmla="*/ 157 w 291"/>
              <a:gd name="T65" fmla="*/ 37 h 378"/>
              <a:gd name="T66" fmla="*/ 153 w 291"/>
              <a:gd name="T67" fmla="*/ 33 h 378"/>
              <a:gd name="T68" fmla="*/ 149 w 291"/>
              <a:gd name="T69" fmla="*/ 29 h 378"/>
              <a:gd name="T70" fmla="*/ 145 w 291"/>
              <a:gd name="T71" fmla="*/ 25 h 378"/>
              <a:gd name="T72" fmla="*/ 141 w 291"/>
              <a:gd name="T73" fmla="*/ 21 h 378"/>
              <a:gd name="T74" fmla="*/ 101 w 291"/>
              <a:gd name="T75" fmla="*/ 3 h 378"/>
              <a:gd name="T76" fmla="*/ 2 w 291"/>
              <a:gd name="T77" fmla="*/ 220 h 378"/>
              <a:gd name="T78" fmla="*/ 13 w 291"/>
              <a:gd name="T79" fmla="*/ 265 h 378"/>
              <a:gd name="T80" fmla="*/ 4 w 291"/>
              <a:gd name="T81" fmla="*/ 309 h 378"/>
              <a:gd name="T82" fmla="*/ 8 w 291"/>
              <a:gd name="T83" fmla="*/ 313 h 378"/>
              <a:gd name="T84" fmla="*/ 12 w 291"/>
              <a:gd name="T85" fmla="*/ 317 h 378"/>
              <a:gd name="T86" fmla="*/ 16 w 291"/>
              <a:gd name="T87" fmla="*/ 321 h 378"/>
              <a:gd name="T88" fmla="*/ 20 w 291"/>
              <a:gd name="T89" fmla="*/ 325 h 378"/>
              <a:gd name="T90" fmla="*/ 24 w 291"/>
              <a:gd name="T91" fmla="*/ 329 h 378"/>
              <a:gd name="T92" fmla="*/ 28 w 291"/>
              <a:gd name="T93" fmla="*/ 333 h 378"/>
              <a:gd name="T94" fmla="*/ 32 w 291"/>
              <a:gd name="T95" fmla="*/ 337 h 378"/>
              <a:gd name="T96" fmla="*/ 36 w 291"/>
              <a:gd name="T97" fmla="*/ 341 h 378"/>
              <a:gd name="T98" fmla="*/ 40 w 291"/>
              <a:gd name="T99" fmla="*/ 345 h 378"/>
              <a:gd name="T100" fmla="*/ 44 w 291"/>
              <a:gd name="T101" fmla="*/ 349 h 378"/>
              <a:gd name="T102" fmla="*/ 48 w 291"/>
              <a:gd name="T103" fmla="*/ 353 h 378"/>
              <a:gd name="T104" fmla="*/ 52 w 291"/>
              <a:gd name="T105" fmla="*/ 357 h 378"/>
              <a:gd name="T106" fmla="*/ 56 w 291"/>
              <a:gd name="T107" fmla="*/ 361 h 378"/>
              <a:gd name="T108" fmla="*/ 60 w 291"/>
              <a:gd name="T109" fmla="*/ 365 h 378"/>
              <a:gd name="T110" fmla="*/ 64 w 291"/>
              <a:gd name="T111" fmla="*/ 369 h 378"/>
              <a:gd name="T112" fmla="*/ 68 w 291"/>
              <a:gd name="T113" fmla="*/ 373 h 378"/>
              <a:gd name="T114" fmla="*/ 72 w 291"/>
              <a:gd name="T115" fmla="*/ 377 h 378"/>
              <a:gd name="T116" fmla="*/ 291 w 291"/>
              <a:gd name="T117" fmla="*/ 171 h 378"/>
              <a:gd name="T118" fmla="*/ 287 w 291"/>
              <a:gd name="T119" fmla="*/ 16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78">
                <a:moveTo>
                  <a:pt x="287" y="167"/>
                </a:moveTo>
                <a:cubicBezTo>
                  <a:pt x="287" y="166"/>
                  <a:pt x="286" y="166"/>
                  <a:pt x="285" y="165"/>
                </a:cubicBezTo>
                <a:cubicBezTo>
                  <a:pt x="285" y="164"/>
                  <a:pt x="284" y="164"/>
                  <a:pt x="283" y="163"/>
                </a:cubicBezTo>
                <a:cubicBezTo>
                  <a:pt x="283" y="162"/>
                  <a:pt x="282" y="162"/>
                  <a:pt x="281" y="161"/>
                </a:cubicBezTo>
                <a:cubicBezTo>
                  <a:pt x="281" y="160"/>
                  <a:pt x="280" y="160"/>
                  <a:pt x="279" y="159"/>
                </a:cubicBezTo>
                <a:cubicBezTo>
                  <a:pt x="279" y="158"/>
                  <a:pt x="278" y="158"/>
                  <a:pt x="277" y="157"/>
                </a:cubicBezTo>
                <a:cubicBezTo>
                  <a:pt x="277" y="156"/>
                  <a:pt x="276" y="156"/>
                  <a:pt x="275" y="155"/>
                </a:cubicBezTo>
                <a:cubicBezTo>
                  <a:pt x="275" y="154"/>
                  <a:pt x="274" y="154"/>
                  <a:pt x="273" y="153"/>
                </a:cubicBezTo>
                <a:cubicBezTo>
                  <a:pt x="273" y="152"/>
                  <a:pt x="272" y="152"/>
                  <a:pt x="271" y="151"/>
                </a:cubicBezTo>
                <a:cubicBezTo>
                  <a:pt x="271" y="150"/>
                  <a:pt x="270" y="150"/>
                  <a:pt x="269" y="149"/>
                </a:cubicBezTo>
                <a:cubicBezTo>
                  <a:pt x="269" y="148"/>
                  <a:pt x="268" y="148"/>
                  <a:pt x="267" y="147"/>
                </a:cubicBezTo>
                <a:cubicBezTo>
                  <a:pt x="267" y="146"/>
                  <a:pt x="266" y="146"/>
                  <a:pt x="265" y="145"/>
                </a:cubicBezTo>
                <a:cubicBezTo>
                  <a:pt x="265" y="144"/>
                  <a:pt x="264" y="144"/>
                  <a:pt x="263" y="143"/>
                </a:cubicBezTo>
                <a:cubicBezTo>
                  <a:pt x="263" y="142"/>
                  <a:pt x="262" y="142"/>
                  <a:pt x="261" y="141"/>
                </a:cubicBezTo>
                <a:cubicBezTo>
                  <a:pt x="261" y="140"/>
                  <a:pt x="260" y="140"/>
                  <a:pt x="259" y="139"/>
                </a:cubicBezTo>
                <a:cubicBezTo>
                  <a:pt x="259" y="138"/>
                  <a:pt x="258" y="138"/>
                  <a:pt x="257" y="137"/>
                </a:cubicBezTo>
                <a:cubicBezTo>
                  <a:pt x="257" y="136"/>
                  <a:pt x="256" y="136"/>
                  <a:pt x="255" y="135"/>
                </a:cubicBezTo>
                <a:cubicBezTo>
                  <a:pt x="255" y="134"/>
                  <a:pt x="254" y="134"/>
                  <a:pt x="253" y="133"/>
                </a:cubicBezTo>
                <a:cubicBezTo>
                  <a:pt x="253" y="132"/>
                  <a:pt x="252" y="132"/>
                  <a:pt x="251" y="131"/>
                </a:cubicBezTo>
                <a:cubicBezTo>
                  <a:pt x="251" y="130"/>
                  <a:pt x="250" y="130"/>
                  <a:pt x="249" y="129"/>
                </a:cubicBezTo>
                <a:cubicBezTo>
                  <a:pt x="249" y="128"/>
                  <a:pt x="248" y="128"/>
                  <a:pt x="247" y="127"/>
                </a:cubicBezTo>
                <a:cubicBezTo>
                  <a:pt x="247" y="126"/>
                  <a:pt x="246" y="126"/>
                  <a:pt x="245" y="125"/>
                </a:cubicBezTo>
                <a:cubicBezTo>
                  <a:pt x="245" y="124"/>
                  <a:pt x="244" y="124"/>
                  <a:pt x="243" y="123"/>
                </a:cubicBezTo>
                <a:cubicBezTo>
                  <a:pt x="243" y="122"/>
                  <a:pt x="242" y="122"/>
                  <a:pt x="241" y="121"/>
                </a:cubicBezTo>
                <a:cubicBezTo>
                  <a:pt x="241" y="120"/>
                  <a:pt x="240" y="120"/>
                  <a:pt x="239" y="119"/>
                </a:cubicBezTo>
                <a:cubicBezTo>
                  <a:pt x="239" y="118"/>
                  <a:pt x="238" y="118"/>
                  <a:pt x="237" y="117"/>
                </a:cubicBezTo>
                <a:cubicBezTo>
                  <a:pt x="237" y="116"/>
                  <a:pt x="236" y="116"/>
                  <a:pt x="235" y="115"/>
                </a:cubicBezTo>
                <a:cubicBezTo>
                  <a:pt x="235" y="114"/>
                  <a:pt x="234" y="114"/>
                  <a:pt x="233" y="113"/>
                </a:cubicBezTo>
                <a:cubicBezTo>
                  <a:pt x="233" y="112"/>
                  <a:pt x="232" y="112"/>
                  <a:pt x="231" y="111"/>
                </a:cubicBezTo>
                <a:cubicBezTo>
                  <a:pt x="231" y="110"/>
                  <a:pt x="230" y="110"/>
                  <a:pt x="229" y="109"/>
                </a:cubicBezTo>
                <a:cubicBezTo>
                  <a:pt x="229" y="108"/>
                  <a:pt x="228" y="108"/>
                  <a:pt x="227" y="107"/>
                </a:cubicBezTo>
                <a:cubicBezTo>
                  <a:pt x="227" y="106"/>
                  <a:pt x="226" y="106"/>
                  <a:pt x="225" y="105"/>
                </a:cubicBezTo>
                <a:cubicBezTo>
                  <a:pt x="225" y="104"/>
                  <a:pt x="224" y="104"/>
                  <a:pt x="223" y="103"/>
                </a:cubicBezTo>
                <a:cubicBezTo>
                  <a:pt x="223" y="102"/>
                  <a:pt x="222" y="102"/>
                  <a:pt x="221" y="101"/>
                </a:cubicBezTo>
                <a:cubicBezTo>
                  <a:pt x="221" y="100"/>
                  <a:pt x="220" y="100"/>
                  <a:pt x="219" y="99"/>
                </a:cubicBezTo>
                <a:cubicBezTo>
                  <a:pt x="219" y="98"/>
                  <a:pt x="218" y="98"/>
                  <a:pt x="217" y="97"/>
                </a:cubicBezTo>
                <a:cubicBezTo>
                  <a:pt x="217" y="96"/>
                  <a:pt x="216" y="96"/>
                  <a:pt x="215" y="95"/>
                </a:cubicBezTo>
                <a:cubicBezTo>
                  <a:pt x="215" y="94"/>
                  <a:pt x="214" y="94"/>
                  <a:pt x="213" y="93"/>
                </a:cubicBezTo>
                <a:cubicBezTo>
                  <a:pt x="213" y="92"/>
                  <a:pt x="212" y="92"/>
                  <a:pt x="211" y="91"/>
                </a:cubicBezTo>
                <a:cubicBezTo>
                  <a:pt x="211" y="90"/>
                  <a:pt x="210" y="90"/>
                  <a:pt x="209" y="89"/>
                </a:cubicBezTo>
                <a:cubicBezTo>
                  <a:pt x="209" y="88"/>
                  <a:pt x="208" y="88"/>
                  <a:pt x="207" y="87"/>
                </a:cubicBezTo>
                <a:cubicBezTo>
                  <a:pt x="207" y="86"/>
                  <a:pt x="206" y="86"/>
                  <a:pt x="205" y="85"/>
                </a:cubicBezTo>
                <a:cubicBezTo>
                  <a:pt x="205" y="84"/>
                  <a:pt x="204" y="84"/>
                  <a:pt x="203" y="83"/>
                </a:cubicBezTo>
                <a:cubicBezTo>
                  <a:pt x="203" y="82"/>
                  <a:pt x="202" y="82"/>
                  <a:pt x="201" y="81"/>
                </a:cubicBezTo>
                <a:cubicBezTo>
                  <a:pt x="201" y="80"/>
                  <a:pt x="200" y="80"/>
                  <a:pt x="199" y="79"/>
                </a:cubicBezTo>
                <a:cubicBezTo>
                  <a:pt x="199" y="78"/>
                  <a:pt x="198" y="78"/>
                  <a:pt x="197" y="77"/>
                </a:cubicBezTo>
                <a:cubicBezTo>
                  <a:pt x="197" y="76"/>
                  <a:pt x="196" y="76"/>
                  <a:pt x="195" y="75"/>
                </a:cubicBezTo>
                <a:cubicBezTo>
                  <a:pt x="195" y="74"/>
                  <a:pt x="194" y="74"/>
                  <a:pt x="193" y="73"/>
                </a:cubicBezTo>
                <a:cubicBezTo>
                  <a:pt x="193" y="72"/>
                  <a:pt x="192" y="72"/>
                  <a:pt x="191" y="71"/>
                </a:cubicBezTo>
                <a:cubicBezTo>
                  <a:pt x="191" y="70"/>
                  <a:pt x="190" y="70"/>
                  <a:pt x="189" y="69"/>
                </a:cubicBezTo>
                <a:cubicBezTo>
                  <a:pt x="189" y="68"/>
                  <a:pt x="188" y="68"/>
                  <a:pt x="187" y="67"/>
                </a:cubicBezTo>
                <a:cubicBezTo>
                  <a:pt x="187" y="66"/>
                  <a:pt x="186" y="66"/>
                  <a:pt x="185" y="65"/>
                </a:cubicBezTo>
                <a:cubicBezTo>
                  <a:pt x="185" y="64"/>
                  <a:pt x="184" y="64"/>
                  <a:pt x="183" y="63"/>
                </a:cubicBezTo>
                <a:cubicBezTo>
                  <a:pt x="183" y="62"/>
                  <a:pt x="182" y="62"/>
                  <a:pt x="181" y="61"/>
                </a:cubicBezTo>
                <a:cubicBezTo>
                  <a:pt x="181" y="60"/>
                  <a:pt x="180" y="60"/>
                  <a:pt x="179" y="59"/>
                </a:cubicBezTo>
                <a:cubicBezTo>
                  <a:pt x="179" y="58"/>
                  <a:pt x="178" y="58"/>
                  <a:pt x="177" y="57"/>
                </a:cubicBezTo>
                <a:cubicBezTo>
                  <a:pt x="177" y="56"/>
                  <a:pt x="176" y="56"/>
                  <a:pt x="175" y="55"/>
                </a:cubicBezTo>
                <a:cubicBezTo>
                  <a:pt x="175" y="54"/>
                  <a:pt x="174" y="54"/>
                  <a:pt x="173" y="53"/>
                </a:cubicBezTo>
                <a:cubicBezTo>
                  <a:pt x="173" y="52"/>
                  <a:pt x="172" y="52"/>
                  <a:pt x="171" y="51"/>
                </a:cubicBezTo>
                <a:cubicBezTo>
                  <a:pt x="171" y="50"/>
                  <a:pt x="170" y="50"/>
                  <a:pt x="169" y="49"/>
                </a:cubicBezTo>
                <a:cubicBezTo>
                  <a:pt x="169" y="48"/>
                  <a:pt x="168" y="48"/>
                  <a:pt x="167" y="47"/>
                </a:cubicBezTo>
                <a:cubicBezTo>
                  <a:pt x="167" y="46"/>
                  <a:pt x="166" y="46"/>
                  <a:pt x="165" y="45"/>
                </a:cubicBezTo>
                <a:cubicBezTo>
                  <a:pt x="165" y="44"/>
                  <a:pt x="164" y="44"/>
                  <a:pt x="163" y="43"/>
                </a:cubicBezTo>
                <a:cubicBezTo>
                  <a:pt x="163" y="42"/>
                  <a:pt x="162" y="42"/>
                  <a:pt x="161" y="41"/>
                </a:cubicBezTo>
                <a:cubicBezTo>
                  <a:pt x="161" y="40"/>
                  <a:pt x="160" y="40"/>
                  <a:pt x="159" y="39"/>
                </a:cubicBezTo>
                <a:cubicBezTo>
                  <a:pt x="159" y="38"/>
                  <a:pt x="158" y="38"/>
                  <a:pt x="157" y="37"/>
                </a:cubicBezTo>
                <a:cubicBezTo>
                  <a:pt x="157" y="36"/>
                  <a:pt x="156" y="36"/>
                  <a:pt x="155" y="35"/>
                </a:cubicBezTo>
                <a:cubicBezTo>
                  <a:pt x="155" y="34"/>
                  <a:pt x="154" y="34"/>
                  <a:pt x="153" y="33"/>
                </a:cubicBezTo>
                <a:cubicBezTo>
                  <a:pt x="153" y="32"/>
                  <a:pt x="152" y="32"/>
                  <a:pt x="151" y="31"/>
                </a:cubicBezTo>
                <a:cubicBezTo>
                  <a:pt x="151" y="30"/>
                  <a:pt x="150" y="30"/>
                  <a:pt x="149" y="29"/>
                </a:cubicBezTo>
                <a:cubicBezTo>
                  <a:pt x="149" y="28"/>
                  <a:pt x="148" y="28"/>
                  <a:pt x="147" y="27"/>
                </a:cubicBezTo>
                <a:cubicBezTo>
                  <a:pt x="147" y="26"/>
                  <a:pt x="146" y="26"/>
                  <a:pt x="145" y="25"/>
                </a:cubicBezTo>
                <a:cubicBezTo>
                  <a:pt x="145" y="24"/>
                  <a:pt x="144" y="24"/>
                  <a:pt x="143" y="23"/>
                </a:cubicBezTo>
                <a:cubicBezTo>
                  <a:pt x="143" y="22"/>
                  <a:pt x="142" y="22"/>
                  <a:pt x="141" y="21"/>
                </a:cubicBezTo>
                <a:cubicBezTo>
                  <a:pt x="140" y="19"/>
                  <a:pt x="137" y="17"/>
                  <a:pt x="134" y="16"/>
                </a:cubicBezTo>
                <a:cubicBezTo>
                  <a:pt x="101" y="3"/>
                  <a:pt x="101" y="3"/>
                  <a:pt x="101" y="3"/>
                </a:cubicBezTo>
                <a:cubicBezTo>
                  <a:pt x="92" y="0"/>
                  <a:pt x="83" y="4"/>
                  <a:pt x="80" y="11"/>
                </a:cubicBezTo>
                <a:cubicBezTo>
                  <a:pt x="2" y="220"/>
                  <a:pt x="2" y="220"/>
                  <a:pt x="2" y="220"/>
                </a:cubicBezTo>
                <a:cubicBezTo>
                  <a:pt x="0" y="227"/>
                  <a:pt x="5" y="258"/>
                  <a:pt x="13" y="264"/>
                </a:cubicBezTo>
                <a:cubicBezTo>
                  <a:pt x="13" y="264"/>
                  <a:pt x="13" y="264"/>
                  <a:pt x="13" y="265"/>
                </a:cubicBezTo>
                <a:cubicBezTo>
                  <a:pt x="2" y="295"/>
                  <a:pt x="2" y="295"/>
                  <a:pt x="2" y="295"/>
                </a:cubicBezTo>
                <a:cubicBezTo>
                  <a:pt x="0" y="301"/>
                  <a:pt x="1" y="307"/>
                  <a:pt x="4" y="309"/>
                </a:cubicBezTo>
                <a:cubicBezTo>
                  <a:pt x="5" y="310"/>
                  <a:pt x="6" y="310"/>
                  <a:pt x="6" y="311"/>
                </a:cubicBezTo>
                <a:cubicBezTo>
                  <a:pt x="7" y="312"/>
                  <a:pt x="8" y="312"/>
                  <a:pt x="8" y="313"/>
                </a:cubicBezTo>
                <a:cubicBezTo>
                  <a:pt x="9" y="314"/>
                  <a:pt x="10" y="314"/>
                  <a:pt x="10" y="315"/>
                </a:cubicBezTo>
                <a:cubicBezTo>
                  <a:pt x="11" y="316"/>
                  <a:pt x="12" y="316"/>
                  <a:pt x="12" y="317"/>
                </a:cubicBezTo>
                <a:cubicBezTo>
                  <a:pt x="13" y="318"/>
                  <a:pt x="14" y="318"/>
                  <a:pt x="14" y="319"/>
                </a:cubicBezTo>
                <a:cubicBezTo>
                  <a:pt x="15" y="320"/>
                  <a:pt x="16" y="320"/>
                  <a:pt x="16" y="321"/>
                </a:cubicBezTo>
                <a:cubicBezTo>
                  <a:pt x="17" y="322"/>
                  <a:pt x="18" y="322"/>
                  <a:pt x="18" y="323"/>
                </a:cubicBezTo>
                <a:cubicBezTo>
                  <a:pt x="19" y="324"/>
                  <a:pt x="20" y="324"/>
                  <a:pt x="20" y="325"/>
                </a:cubicBezTo>
                <a:cubicBezTo>
                  <a:pt x="21" y="326"/>
                  <a:pt x="22" y="326"/>
                  <a:pt x="22" y="327"/>
                </a:cubicBezTo>
                <a:cubicBezTo>
                  <a:pt x="23" y="328"/>
                  <a:pt x="24" y="328"/>
                  <a:pt x="24" y="329"/>
                </a:cubicBezTo>
                <a:cubicBezTo>
                  <a:pt x="25" y="330"/>
                  <a:pt x="26" y="330"/>
                  <a:pt x="26" y="331"/>
                </a:cubicBezTo>
                <a:cubicBezTo>
                  <a:pt x="27" y="332"/>
                  <a:pt x="28" y="332"/>
                  <a:pt x="28" y="333"/>
                </a:cubicBezTo>
                <a:cubicBezTo>
                  <a:pt x="29" y="334"/>
                  <a:pt x="30" y="334"/>
                  <a:pt x="30" y="335"/>
                </a:cubicBezTo>
                <a:cubicBezTo>
                  <a:pt x="31" y="336"/>
                  <a:pt x="32" y="336"/>
                  <a:pt x="32" y="337"/>
                </a:cubicBezTo>
                <a:cubicBezTo>
                  <a:pt x="33" y="338"/>
                  <a:pt x="34" y="338"/>
                  <a:pt x="34" y="339"/>
                </a:cubicBezTo>
                <a:cubicBezTo>
                  <a:pt x="35" y="340"/>
                  <a:pt x="36" y="340"/>
                  <a:pt x="36" y="341"/>
                </a:cubicBezTo>
                <a:cubicBezTo>
                  <a:pt x="37" y="342"/>
                  <a:pt x="38" y="342"/>
                  <a:pt x="38" y="343"/>
                </a:cubicBezTo>
                <a:cubicBezTo>
                  <a:pt x="39" y="344"/>
                  <a:pt x="40" y="344"/>
                  <a:pt x="40" y="345"/>
                </a:cubicBezTo>
                <a:cubicBezTo>
                  <a:pt x="41" y="346"/>
                  <a:pt x="42" y="346"/>
                  <a:pt x="42" y="347"/>
                </a:cubicBezTo>
                <a:cubicBezTo>
                  <a:pt x="43" y="348"/>
                  <a:pt x="44" y="348"/>
                  <a:pt x="44" y="349"/>
                </a:cubicBezTo>
                <a:cubicBezTo>
                  <a:pt x="45" y="350"/>
                  <a:pt x="46" y="350"/>
                  <a:pt x="46" y="351"/>
                </a:cubicBezTo>
                <a:cubicBezTo>
                  <a:pt x="47" y="352"/>
                  <a:pt x="48" y="352"/>
                  <a:pt x="48" y="353"/>
                </a:cubicBezTo>
                <a:cubicBezTo>
                  <a:pt x="49" y="354"/>
                  <a:pt x="50" y="354"/>
                  <a:pt x="50" y="355"/>
                </a:cubicBezTo>
                <a:cubicBezTo>
                  <a:pt x="51" y="356"/>
                  <a:pt x="52" y="356"/>
                  <a:pt x="52" y="357"/>
                </a:cubicBezTo>
                <a:cubicBezTo>
                  <a:pt x="53" y="358"/>
                  <a:pt x="54" y="358"/>
                  <a:pt x="54" y="359"/>
                </a:cubicBezTo>
                <a:cubicBezTo>
                  <a:pt x="55" y="360"/>
                  <a:pt x="56" y="360"/>
                  <a:pt x="56" y="361"/>
                </a:cubicBezTo>
                <a:cubicBezTo>
                  <a:pt x="57" y="362"/>
                  <a:pt x="58" y="362"/>
                  <a:pt x="58" y="363"/>
                </a:cubicBezTo>
                <a:cubicBezTo>
                  <a:pt x="59" y="364"/>
                  <a:pt x="60" y="364"/>
                  <a:pt x="60" y="365"/>
                </a:cubicBezTo>
                <a:cubicBezTo>
                  <a:pt x="61" y="366"/>
                  <a:pt x="62" y="366"/>
                  <a:pt x="62" y="367"/>
                </a:cubicBezTo>
                <a:cubicBezTo>
                  <a:pt x="63" y="368"/>
                  <a:pt x="64" y="368"/>
                  <a:pt x="64" y="369"/>
                </a:cubicBezTo>
                <a:cubicBezTo>
                  <a:pt x="65" y="370"/>
                  <a:pt x="66" y="370"/>
                  <a:pt x="66" y="371"/>
                </a:cubicBezTo>
                <a:cubicBezTo>
                  <a:pt x="67" y="372"/>
                  <a:pt x="68" y="372"/>
                  <a:pt x="68" y="373"/>
                </a:cubicBezTo>
                <a:cubicBezTo>
                  <a:pt x="69" y="374"/>
                  <a:pt x="70" y="374"/>
                  <a:pt x="70" y="375"/>
                </a:cubicBezTo>
                <a:cubicBezTo>
                  <a:pt x="71" y="376"/>
                  <a:pt x="72" y="376"/>
                  <a:pt x="72" y="377"/>
                </a:cubicBezTo>
                <a:cubicBezTo>
                  <a:pt x="73" y="377"/>
                  <a:pt x="73" y="378"/>
                  <a:pt x="74" y="378"/>
                </a:cubicBezTo>
                <a:cubicBezTo>
                  <a:pt x="190" y="376"/>
                  <a:pt x="284" y="285"/>
                  <a:pt x="291" y="171"/>
                </a:cubicBezTo>
                <a:cubicBezTo>
                  <a:pt x="291" y="170"/>
                  <a:pt x="290" y="169"/>
                  <a:pt x="289" y="169"/>
                </a:cubicBezTo>
                <a:cubicBezTo>
                  <a:pt x="289" y="168"/>
                  <a:pt x="288" y="168"/>
                  <a:pt x="287" y="167"/>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3" name="Freeform 2291"/>
          <p:cNvSpPr/>
          <p:nvPr/>
        </p:nvSpPr>
        <p:spPr bwMode="auto">
          <a:xfrm>
            <a:off x="8053123" y="2555554"/>
            <a:ext cx="103323" cy="258179"/>
          </a:xfrm>
          <a:custGeom>
            <a:avLst/>
            <a:gdLst>
              <a:gd name="T0" fmla="*/ 83 w 86"/>
              <a:gd name="T1" fmla="*/ 1 h 215"/>
              <a:gd name="T2" fmla="*/ 78 w 86"/>
              <a:gd name="T3" fmla="*/ 3 h 215"/>
              <a:gd name="T4" fmla="*/ 1 w 86"/>
              <a:gd name="T5" fmla="*/ 209 h 215"/>
              <a:gd name="T6" fmla="*/ 3 w 86"/>
              <a:gd name="T7" fmla="*/ 214 h 215"/>
              <a:gd name="T8" fmla="*/ 8 w 86"/>
              <a:gd name="T9" fmla="*/ 212 h 215"/>
              <a:gd name="T10" fmla="*/ 85 w 86"/>
              <a:gd name="T11" fmla="*/ 6 h 215"/>
              <a:gd name="T12" fmla="*/ 83 w 86"/>
              <a:gd name="T13" fmla="*/ 1 h 215"/>
            </a:gdLst>
            <a:ahLst/>
            <a:cxnLst>
              <a:cxn ang="0">
                <a:pos x="T0" y="T1"/>
              </a:cxn>
              <a:cxn ang="0">
                <a:pos x="T2" y="T3"/>
              </a:cxn>
              <a:cxn ang="0">
                <a:pos x="T4" y="T5"/>
              </a:cxn>
              <a:cxn ang="0">
                <a:pos x="T6" y="T7"/>
              </a:cxn>
              <a:cxn ang="0">
                <a:pos x="T8" y="T9"/>
              </a:cxn>
              <a:cxn ang="0">
                <a:pos x="T10" y="T11"/>
              </a:cxn>
              <a:cxn ang="0">
                <a:pos x="T12" y="T13"/>
              </a:cxn>
            </a:cxnLst>
            <a:rect l="0" t="0" r="r" b="b"/>
            <a:pathLst>
              <a:path w="86" h="215">
                <a:moveTo>
                  <a:pt x="83" y="1"/>
                </a:moveTo>
                <a:cubicBezTo>
                  <a:pt x="81" y="0"/>
                  <a:pt x="79" y="1"/>
                  <a:pt x="78" y="3"/>
                </a:cubicBezTo>
                <a:cubicBezTo>
                  <a:pt x="1" y="209"/>
                  <a:pt x="1" y="209"/>
                  <a:pt x="1" y="209"/>
                </a:cubicBezTo>
                <a:cubicBezTo>
                  <a:pt x="0" y="211"/>
                  <a:pt x="1" y="213"/>
                  <a:pt x="3" y="214"/>
                </a:cubicBezTo>
                <a:cubicBezTo>
                  <a:pt x="5" y="215"/>
                  <a:pt x="8" y="214"/>
                  <a:pt x="8" y="212"/>
                </a:cubicBezTo>
                <a:cubicBezTo>
                  <a:pt x="85" y="6"/>
                  <a:pt x="85" y="6"/>
                  <a:pt x="85" y="6"/>
                </a:cubicBezTo>
                <a:cubicBezTo>
                  <a:pt x="86" y="4"/>
                  <a:pt x="85" y="1"/>
                  <a:pt x="83" y="1"/>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4" name="Freeform 2292"/>
          <p:cNvSpPr>
            <a:spLocks noEditPoints="1"/>
          </p:cNvSpPr>
          <p:nvPr/>
        </p:nvSpPr>
        <p:spPr bwMode="auto">
          <a:xfrm>
            <a:off x="8021174" y="2520225"/>
            <a:ext cx="176057" cy="373679"/>
          </a:xfrm>
          <a:custGeom>
            <a:avLst/>
            <a:gdLst>
              <a:gd name="T0" fmla="*/ 101 w 147"/>
              <a:gd name="T1" fmla="*/ 3 h 311"/>
              <a:gd name="T2" fmla="*/ 2 w 147"/>
              <a:gd name="T3" fmla="*/ 220 h 311"/>
              <a:gd name="T4" fmla="*/ 2 w 147"/>
              <a:gd name="T5" fmla="*/ 295 h 311"/>
              <a:gd name="T6" fmla="*/ 17 w 147"/>
              <a:gd name="T7" fmla="*/ 301 h 311"/>
              <a:gd name="T8" fmla="*/ 66 w 147"/>
              <a:gd name="T9" fmla="*/ 244 h 311"/>
              <a:gd name="T10" fmla="*/ 134 w 147"/>
              <a:gd name="T11" fmla="*/ 16 h 311"/>
              <a:gd name="T12" fmla="*/ 19 w 147"/>
              <a:gd name="T13" fmla="*/ 255 h 311"/>
              <a:gd name="T14" fmla="*/ 17 w 147"/>
              <a:gd name="T15" fmla="*/ 212 h 311"/>
              <a:gd name="T16" fmla="*/ 29 w 147"/>
              <a:gd name="T17" fmla="*/ 212 h 311"/>
              <a:gd name="T18" fmla="*/ 20 w 147"/>
              <a:gd name="T19" fmla="*/ 204 h 311"/>
              <a:gd name="T20" fmla="*/ 33 w 147"/>
              <a:gd name="T21" fmla="*/ 194 h 311"/>
              <a:gd name="T22" fmla="*/ 36 w 147"/>
              <a:gd name="T23" fmla="*/ 186 h 311"/>
              <a:gd name="T24" fmla="*/ 33 w 147"/>
              <a:gd name="T25" fmla="*/ 171 h 311"/>
              <a:gd name="T26" fmla="*/ 45 w 147"/>
              <a:gd name="T27" fmla="*/ 171 h 311"/>
              <a:gd name="T28" fmla="*/ 36 w 147"/>
              <a:gd name="T29" fmla="*/ 163 h 311"/>
              <a:gd name="T30" fmla="*/ 48 w 147"/>
              <a:gd name="T31" fmla="*/ 153 h 311"/>
              <a:gd name="T32" fmla="*/ 51 w 147"/>
              <a:gd name="T33" fmla="*/ 145 h 311"/>
              <a:gd name="T34" fmla="*/ 48 w 147"/>
              <a:gd name="T35" fmla="*/ 130 h 311"/>
              <a:gd name="T36" fmla="*/ 60 w 147"/>
              <a:gd name="T37" fmla="*/ 130 h 311"/>
              <a:gd name="T38" fmla="*/ 51 w 147"/>
              <a:gd name="T39" fmla="*/ 122 h 311"/>
              <a:gd name="T40" fmla="*/ 63 w 147"/>
              <a:gd name="T41" fmla="*/ 112 h 311"/>
              <a:gd name="T42" fmla="*/ 66 w 147"/>
              <a:gd name="T43" fmla="*/ 104 h 311"/>
              <a:gd name="T44" fmla="*/ 63 w 147"/>
              <a:gd name="T45" fmla="*/ 89 h 311"/>
              <a:gd name="T46" fmla="*/ 76 w 147"/>
              <a:gd name="T47" fmla="*/ 89 h 311"/>
              <a:gd name="T48" fmla="*/ 66 w 147"/>
              <a:gd name="T49" fmla="*/ 80 h 311"/>
              <a:gd name="T50" fmla="*/ 79 w 147"/>
              <a:gd name="T51" fmla="*/ 71 h 311"/>
              <a:gd name="T52" fmla="*/ 82 w 147"/>
              <a:gd name="T53" fmla="*/ 63 h 311"/>
              <a:gd name="T54" fmla="*/ 79 w 147"/>
              <a:gd name="T55" fmla="*/ 47 h 311"/>
              <a:gd name="T56" fmla="*/ 91 w 147"/>
              <a:gd name="T57" fmla="*/ 47 h 311"/>
              <a:gd name="T58" fmla="*/ 82 w 147"/>
              <a:gd name="T59" fmla="*/ 39 h 311"/>
              <a:gd name="T60" fmla="*/ 97 w 147"/>
              <a:gd name="T61" fmla="*/ 14 h 311"/>
              <a:gd name="T62" fmla="*/ 134 w 147"/>
              <a:gd name="T63" fmla="*/ 31 h 311"/>
              <a:gd name="T64" fmla="*/ 31 w 147"/>
              <a:gd name="T65" fmla="*/ 25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311">
                <a:moveTo>
                  <a:pt x="134" y="16"/>
                </a:moveTo>
                <a:cubicBezTo>
                  <a:pt x="101" y="3"/>
                  <a:pt x="101" y="3"/>
                  <a:pt x="101" y="3"/>
                </a:cubicBezTo>
                <a:cubicBezTo>
                  <a:pt x="92" y="0"/>
                  <a:pt x="83" y="4"/>
                  <a:pt x="80" y="11"/>
                </a:cubicBezTo>
                <a:cubicBezTo>
                  <a:pt x="2" y="220"/>
                  <a:pt x="2" y="220"/>
                  <a:pt x="2" y="220"/>
                </a:cubicBezTo>
                <a:cubicBezTo>
                  <a:pt x="0" y="227"/>
                  <a:pt x="5" y="260"/>
                  <a:pt x="14" y="264"/>
                </a:cubicBezTo>
                <a:cubicBezTo>
                  <a:pt x="2" y="295"/>
                  <a:pt x="2" y="295"/>
                  <a:pt x="2" y="295"/>
                </a:cubicBezTo>
                <a:cubicBezTo>
                  <a:pt x="0" y="302"/>
                  <a:pt x="1" y="308"/>
                  <a:pt x="5" y="309"/>
                </a:cubicBezTo>
                <a:cubicBezTo>
                  <a:pt x="10" y="311"/>
                  <a:pt x="15" y="307"/>
                  <a:pt x="17" y="301"/>
                </a:cubicBezTo>
                <a:cubicBezTo>
                  <a:pt x="29" y="270"/>
                  <a:pt x="29" y="270"/>
                  <a:pt x="29" y="270"/>
                </a:cubicBezTo>
                <a:cubicBezTo>
                  <a:pt x="38" y="273"/>
                  <a:pt x="64" y="251"/>
                  <a:pt x="66" y="244"/>
                </a:cubicBezTo>
                <a:cubicBezTo>
                  <a:pt x="144" y="35"/>
                  <a:pt x="144" y="35"/>
                  <a:pt x="144" y="35"/>
                </a:cubicBezTo>
                <a:cubicBezTo>
                  <a:pt x="147" y="28"/>
                  <a:pt x="143" y="19"/>
                  <a:pt x="134" y="16"/>
                </a:cubicBezTo>
                <a:close/>
                <a:moveTo>
                  <a:pt x="31" y="259"/>
                </a:moveTo>
                <a:cubicBezTo>
                  <a:pt x="19" y="255"/>
                  <a:pt x="19" y="255"/>
                  <a:pt x="19" y="255"/>
                </a:cubicBezTo>
                <a:cubicBezTo>
                  <a:pt x="16" y="250"/>
                  <a:pt x="12" y="229"/>
                  <a:pt x="13" y="224"/>
                </a:cubicBezTo>
                <a:cubicBezTo>
                  <a:pt x="17" y="212"/>
                  <a:pt x="17" y="212"/>
                  <a:pt x="17" y="212"/>
                </a:cubicBezTo>
                <a:cubicBezTo>
                  <a:pt x="25" y="215"/>
                  <a:pt x="25" y="215"/>
                  <a:pt x="25" y="215"/>
                </a:cubicBezTo>
                <a:cubicBezTo>
                  <a:pt x="27" y="216"/>
                  <a:pt x="29" y="214"/>
                  <a:pt x="29" y="212"/>
                </a:cubicBezTo>
                <a:cubicBezTo>
                  <a:pt x="30" y="210"/>
                  <a:pt x="30" y="208"/>
                  <a:pt x="28" y="207"/>
                </a:cubicBezTo>
                <a:cubicBezTo>
                  <a:pt x="20" y="204"/>
                  <a:pt x="20" y="204"/>
                  <a:pt x="20" y="204"/>
                </a:cubicBezTo>
                <a:cubicBezTo>
                  <a:pt x="25" y="192"/>
                  <a:pt x="25" y="192"/>
                  <a:pt x="25" y="192"/>
                </a:cubicBezTo>
                <a:cubicBezTo>
                  <a:pt x="33" y="194"/>
                  <a:pt x="33" y="194"/>
                  <a:pt x="33" y="194"/>
                </a:cubicBezTo>
                <a:cubicBezTo>
                  <a:pt x="34" y="195"/>
                  <a:pt x="36" y="194"/>
                  <a:pt x="37" y="192"/>
                </a:cubicBezTo>
                <a:cubicBezTo>
                  <a:pt x="38" y="189"/>
                  <a:pt x="37" y="187"/>
                  <a:pt x="36" y="186"/>
                </a:cubicBezTo>
                <a:cubicBezTo>
                  <a:pt x="28" y="183"/>
                  <a:pt x="28" y="183"/>
                  <a:pt x="28" y="183"/>
                </a:cubicBezTo>
                <a:cubicBezTo>
                  <a:pt x="33" y="171"/>
                  <a:pt x="33" y="171"/>
                  <a:pt x="33" y="171"/>
                </a:cubicBezTo>
                <a:cubicBezTo>
                  <a:pt x="40" y="174"/>
                  <a:pt x="40" y="174"/>
                  <a:pt x="40" y="174"/>
                </a:cubicBezTo>
                <a:cubicBezTo>
                  <a:pt x="42" y="175"/>
                  <a:pt x="44" y="173"/>
                  <a:pt x="45" y="171"/>
                </a:cubicBezTo>
                <a:cubicBezTo>
                  <a:pt x="46" y="169"/>
                  <a:pt x="45" y="166"/>
                  <a:pt x="43" y="166"/>
                </a:cubicBezTo>
                <a:cubicBezTo>
                  <a:pt x="36" y="163"/>
                  <a:pt x="36" y="163"/>
                  <a:pt x="36" y="163"/>
                </a:cubicBezTo>
                <a:cubicBezTo>
                  <a:pt x="40" y="150"/>
                  <a:pt x="40" y="150"/>
                  <a:pt x="40" y="150"/>
                </a:cubicBezTo>
                <a:cubicBezTo>
                  <a:pt x="48" y="153"/>
                  <a:pt x="48" y="153"/>
                  <a:pt x="48" y="153"/>
                </a:cubicBezTo>
                <a:cubicBezTo>
                  <a:pt x="50" y="154"/>
                  <a:pt x="52" y="153"/>
                  <a:pt x="53" y="150"/>
                </a:cubicBezTo>
                <a:cubicBezTo>
                  <a:pt x="53" y="148"/>
                  <a:pt x="53" y="146"/>
                  <a:pt x="51" y="145"/>
                </a:cubicBezTo>
                <a:cubicBezTo>
                  <a:pt x="43" y="142"/>
                  <a:pt x="43" y="142"/>
                  <a:pt x="43" y="142"/>
                </a:cubicBezTo>
                <a:cubicBezTo>
                  <a:pt x="48" y="130"/>
                  <a:pt x="48" y="130"/>
                  <a:pt x="48" y="130"/>
                </a:cubicBezTo>
                <a:cubicBezTo>
                  <a:pt x="56" y="133"/>
                  <a:pt x="56" y="133"/>
                  <a:pt x="56" y="133"/>
                </a:cubicBezTo>
                <a:cubicBezTo>
                  <a:pt x="57" y="133"/>
                  <a:pt x="59" y="132"/>
                  <a:pt x="60" y="130"/>
                </a:cubicBezTo>
                <a:cubicBezTo>
                  <a:pt x="61" y="127"/>
                  <a:pt x="60" y="125"/>
                  <a:pt x="59" y="124"/>
                </a:cubicBezTo>
                <a:cubicBezTo>
                  <a:pt x="51" y="122"/>
                  <a:pt x="51" y="122"/>
                  <a:pt x="51" y="122"/>
                </a:cubicBezTo>
                <a:cubicBezTo>
                  <a:pt x="56" y="109"/>
                  <a:pt x="56" y="109"/>
                  <a:pt x="56" y="109"/>
                </a:cubicBezTo>
                <a:cubicBezTo>
                  <a:pt x="63" y="112"/>
                  <a:pt x="63" y="112"/>
                  <a:pt x="63" y="112"/>
                </a:cubicBezTo>
                <a:cubicBezTo>
                  <a:pt x="65" y="113"/>
                  <a:pt x="67" y="111"/>
                  <a:pt x="68" y="109"/>
                </a:cubicBezTo>
                <a:cubicBezTo>
                  <a:pt x="69" y="107"/>
                  <a:pt x="68" y="104"/>
                  <a:pt x="66" y="104"/>
                </a:cubicBezTo>
                <a:cubicBezTo>
                  <a:pt x="59" y="101"/>
                  <a:pt x="59" y="101"/>
                  <a:pt x="59" y="101"/>
                </a:cubicBezTo>
                <a:cubicBezTo>
                  <a:pt x="63" y="89"/>
                  <a:pt x="63" y="89"/>
                  <a:pt x="63" y="89"/>
                </a:cubicBezTo>
                <a:cubicBezTo>
                  <a:pt x="71" y="91"/>
                  <a:pt x="71" y="91"/>
                  <a:pt x="71" y="91"/>
                </a:cubicBezTo>
                <a:cubicBezTo>
                  <a:pt x="73" y="92"/>
                  <a:pt x="75" y="91"/>
                  <a:pt x="76" y="89"/>
                </a:cubicBezTo>
                <a:cubicBezTo>
                  <a:pt x="76" y="86"/>
                  <a:pt x="76" y="84"/>
                  <a:pt x="74" y="83"/>
                </a:cubicBezTo>
                <a:cubicBezTo>
                  <a:pt x="66" y="80"/>
                  <a:pt x="66" y="80"/>
                  <a:pt x="66" y="80"/>
                </a:cubicBezTo>
                <a:cubicBezTo>
                  <a:pt x="71" y="68"/>
                  <a:pt x="71" y="68"/>
                  <a:pt x="71" y="68"/>
                </a:cubicBezTo>
                <a:cubicBezTo>
                  <a:pt x="79" y="71"/>
                  <a:pt x="79" y="71"/>
                  <a:pt x="79" y="71"/>
                </a:cubicBezTo>
                <a:cubicBezTo>
                  <a:pt x="80" y="72"/>
                  <a:pt x="82" y="70"/>
                  <a:pt x="83" y="68"/>
                </a:cubicBezTo>
                <a:cubicBezTo>
                  <a:pt x="84" y="66"/>
                  <a:pt x="83" y="63"/>
                  <a:pt x="82" y="63"/>
                </a:cubicBezTo>
                <a:cubicBezTo>
                  <a:pt x="74" y="60"/>
                  <a:pt x="74" y="60"/>
                  <a:pt x="74" y="60"/>
                </a:cubicBezTo>
                <a:cubicBezTo>
                  <a:pt x="79" y="47"/>
                  <a:pt x="79" y="47"/>
                  <a:pt x="79" y="47"/>
                </a:cubicBezTo>
                <a:cubicBezTo>
                  <a:pt x="86" y="50"/>
                  <a:pt x="86" y="50"/>
                  <a:pt x="86" y="50"/>
                </a:cubicBezTo>
                <a:cubicBezTo>
                  <a:pt x="88" y="51"/>
                  <a:pt x="90" y="50"/>
                  <a:pt x="91" y="47"/>
                </a:cubicBezTo>
                <a:cubicBezTo>
                  <a:pt x="92" y="45"/>
                  <a:pt x="91" y="43"/>
                  <a:pt x="89" y="42"/>
                </a:cubicBezTo>
                <a:cubicBezTo>
                  <a:pt x="82" y="39"/>
                  <a:pt x="82" y="39"/>
                  <a:pt x="82" y="39"/>
                </a:cubicBezTo>
                <a:cubicBezTo>
                  <a:pt x="91" y="15"/>
                  <a:pt x="91" y="15"/>
                  <a:pt x="91" y="15"/>
                </a:cubicBezTo>
                <a:cubicBezTo>
                  <a:pt x="91" y="14"/>
                  <a:pt x="94" y="13"/>
                  <a:pt x="97" y="14"/>
                </a:cubicBezTo>
                <a:cubicBezTo>
                  <a:pt x="130" y="26"/>
                  <a:pt x="130" y="26"/>
                  <a:pt x="130" y="26"/>
                </a:cubicBezTo>
                <a:cubicBezTo>
                  <a:pt x="133" y="27"/>
                  <a:pt x="135" y="30"/>
                  <a:pt x="134" y="31"/>
                </a:cubicBezTo>
                <a:cubicBezTo>
                  <a:pt x="56" y="240"/>
                  <a:pt x="56" y="240"/>
                  <a:pt x="56" y="240"/>
                </a:cubicBezTo>
                <a:cubicBezTo>
                  <a:pt x="53" y="245"/>
                  <a:pt x="37" y="258"/>
                  <a:pt x="31" y="259"/>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5" name="Oval 2293"/>
          <p:cNvSpPr>
            <a:spLocks noChangeArrowheads="1"/>
          </p:cNvSpPr>
          <p:nvPr/>
        </p:nvSpPr>
        <p:spPr bwMode="auto">
          <a:xfrm>
            <a:off x="7114376" y="2440052"/>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6" name="Freeform 2294"/>
          <p:cNvSpPr/>
          <p:nvPr/>
        </p:nvSpPr>
        <p:spPr bwMode="auto">
          <a:xfrm>
            <a:off x="7284315" y="2513429"/>
            <a:ext cx="366390" cy="461324"/>
          </a:xfrm>
          <a:custGeom>
            <a:avLst/>
            <a:gdLst>
              <a:gd name="T0" fmla="*/ 300 w 305"/>
              <a:gd name="T1" fmla="*/ 155 h 384"/>
              <a:gd name="T2" fmla="*/ 293 w 305"/>
              <a:gd name="T3" fmla="*/ 150 h 384"/>
              <a:gd name="T4" fmla="*/ 290 w 305"/>
              <a:gd name="T5" fmla="*/ 145 h 384"/>
              <a:gd name="T6" fmla="*/ 283 w 305"/>
              <a:gd name="T7" fmla="*/ 140 h 384"/>
              <a:gd name="T8" fmla="*/ 280 w 305"/>
              <a:gd name="T9" fmla="*/ 135 h 384"/>
              <a:gd name="T10" fmla="*/ 273 w 305"/>
              <a:gd name="T11" fmla="*/ 130 h 384"/>
              <a:gd name="T12" fmla="*/ 270 w 305"/>
              <a:gd name="T13" fmla="*/ 125 h 384"/>
              <a:gd name="T14" fmla="*/ 263 w 305"/>
              <a:gd name="T15" fmla="*/ 120 h 384"/>
              <a:gd name="T16" fmla="*/ 260 w 305"/>
              <a:gd name="T17" fmla="*/ 115 h 384"/>
              <a:gd name="T18" fmla="*/ 253 w 305"/>
              <a:gd name="T19" fmla="*/ 110 h 384"/>
              <a:gd name="T20" fmla="*/ 250 w 305"/>
              <a:gd name="T21" fmla="*/ 105 h 384"/>
              <a:gd name="T22" fmla="*/ 243 w 305"/>
              <a:gd name="T23" fmla="*/ 100 h 384"/>
              <a:gd name="T24" fmla="*/ 240 w 305"/>
              <a:gd name="T25" fmla="*/ 95 h 384"/>
              <a:gd name="T26" fmla="*/ 233 w 305"/>
              <a:gd name="T27" fmla="*/ 90 h 384"/>
              <a:gd name="T28" fmla="*/ 230 w 305"/>
              <a:gd name="T29" fmla="*/ 85 h 384"/>
              <a:gd name="T30" fmla="*/ 223 w 305"/>
              <a:gd name="T31" fmla="*/ 80 h 384"/>
              <a:gd name="T32" fmla="*/ 220 w 305"/>
              <a:gd name="T33" fmla="*/ 75 h 384"/>
              <a:gd name="T34" fmla="*/ 213 w 305"/>
              <a:gd name="T35" fmla="*/ 70 h 384"/>
              <a:gd name="T36" fmla="*/ 210 w 305"/>
              <a:gd name="T37" fmla="*/ 65 h 384"/>
              <a:gd name="T38" fmla="*/ 203 w 305"/>
              <a:gd name="T39" fmla="*/ 60 h 384"/>
              <a:gd name="T40" fmla="*/ 200 w 305"/>
              <a:gd name="T41" fmla="*/ 55 h 384"/>
              <a:gd name="T42" fmla="*/ 193 w 305"/>
              <a:gd name="T43" fmla="*/ 50 h 384"/>
              <a:gd name="T44" fmla="*/ 190 w 305"/>
              <a:gd name="T45" fmla="*/ 45 h 384"/>
              <a:gd name="T46" fmla="*/ 183 w 305"/>
              <a:gd name="T47" fmla="*/ 40 h 384"/>
              <a:gd name="T48" fmla="*/ 180 w 305"/>
              <a:gd name="T49" fmla="*/ 35 h 384"/>
              <a:gd name="T50" fmla="*/ 173 w 305"/>
              <a:gd name="T51" fmla="*/ 30 h 384"/>
              <a:gd name="T52" fmla="*/ 170 w 305"/>
              <a:gd name="T53" fmla="*/ 25 h 384"/>
              <a:gd name="T54" fmla="*/ 163 w 305"/>
              <a:gd name="T55" fmla="*/ 20 h 384"/>
              <a:gd name="T56" fmla="*/ 160 w 305"/>
              <a:gd name="T57" fmla="*/ 15 h 384"/>
              <a:gd name="T58" fmla="*/ 153 w 305"/>
              <a:gd name="T59" fmla="*/ 10 h 384"/>
              <a:gd name="T60" fmla="*/ 150 w 305"/>
              <a:gd name="T61" fmla="*/ 5 h 384"/>
              <a:gd name="T62" fmla="*/ 85 w 305"/>
              <a:gd name="T63" fmla="*/ 85 h 384"/>
              <a:gd name="T64" fmla="*/ 19 w 305"/>
              <a:gd name="T65" fmla="*/ 246 h 384"/>
              <a:gd name="T66" fmla="*/ 25 w 305"/>
              <a:gd name="T67" fmla="*/ 251 h 384"/>
              <a:gd name="T68" fmla="*/ 29 w 305"/>
              <a:gd name="T69" fmla="*/ 256 h 384"/>
              <a:gd name="T70" fmla="*/ 35 w 305"/>
              <a:gd name="T71" fmla="*/ 261 h 384"/>
              <a:gd name="T72" fmla="*/ 0 w 305"/>
              <a:gd name="T73" fmla="*/ 290 h 384"/>
              <a:gd name="T74" fmla="*/ 7 w 305"/>
              <a:gd name="T75" fmla="*/ 295 h 384"/>
              <a:gd name="T76" fmla="*/ 10 w 305"/>
              <a:gd name="T77" fmla="*/ 300 h 384"/>
              <a:gd name="T78" fmla="*/ 17 w 305"/>
              <a:gd name="T79" fmla="*/ 305 h 384"/>
              <a:gd name="T80" fmla="*/ 20 w 305"/>
              <a:gd name="T81" fmla="*/ 310 h 384"/>
              <a:gd name="T82" fmla="*/ 27 w 305"/>
              <a:gd name="T83" fmla="*/ 315 h 384"/>
              <a:gd name="T84" fmla="*/ 30 w 305"/>
              <a:gd name="T85" fmla="*/ 320 h 384"/>
              <a:gd name="T86" fmla="*/ 37 w 305"/>
              <a:gd name="T87" fmla="*/ 325 h 384"/>
              <a:gd name="T88" fmla="*/ 40 w 305"/>
              <a:gd name="T89" fmla="*/ 330 h 384"/>
              <a:gd name="T90" fmla="*/ 47 w 305"/>
              <a:gd name="T91" fmla="*/ 335 h 384"/>
              <a:gd name="T92" fmla="*/ 50 w 305"/>
              <a:gd name="T93" fmla="*/ 340 h 384"/>
              <a:gd name="T94" fmla="*/ 57 w 305"/>
              <a:gd name="T95" fmla="*/ 345 h 384"/>
              <a:gd name="T96" fmla="*/ 60 w 305"/>
              <a:gd name="T97" fmla="*/ 350 h 384"/>
              <a:gd name="T98" fmla="*/ 67 w 305"/>
              <a:gd name="T99" fmla="*/ 355 h 384"/>
              <a:gd name="T100" fmla="*/ 70 w 305"/>
              <a:gd name="T101" fmla="*/ 360 h 384"/>
              <a:gd name="T102" fmla="*/ 77 w 305"/>
              <a:gd name="T103" fmla="*/ 365 h 384"/>
              <a:gd name="T104" fmla="*/ 80 w 305"/>
              <a:gd name="T105" fmla="*/ 370 h 384"/>
              <a:gd name="T106" fmla="*/ 87 w 305"/>
              <a:gd name="T107" fmla="*/ 375 h 384"/>
              <a:gd name="T108" fmla="*/ 90 w 305"/>
              <a:gd name="T109" fmla="*/ 380 h 384"/>
              <a:gd name="T110" fmla="*/ 305 w 305"/>
              <a:gd name="T111" fmla="*/ 16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5" h="384">
                <a:moveTo>
                  <a:pt x="304" y="159"/>
                </a:moveTo>
                <a:cubicBezTo>
                  <a:pt x="301" y="158"/>
                  <a:pt x="301" y="158"/>
                  <a:pt x="301" y="158"/>
                </a:cubicBezTo>
                <a:cubicBezTo>
                  <a:pt x="302" y="157"/>
                  <a:pt x="302" y="157"/>
                  <a:pt x="302" y="157"/>
                </a:cubicBezTo>
                <a:cubicBezTo>
                  <a:pt x="299" y="156"/>
                  <a:pt x="299" y="156"/>
                  <a:pt x="299" y="156"/>
                </a:cubicBezTo>
                <a:cubicBezTo>
                  <a:pt x="300" y="155"/>
                  <a:pt x="300" y="155"/>
                  <a:pt x="300" y="155"/>
                </a:cubicBezTo>
                <a:cubicBezTo>
                  <a:pt x="297" y="154"/>
                  <a:pt x="297" y="154"/>
                  <a:pt x="297" y="154"/>
                </a:cubicBezTo>
                <a:cubicBezTo>
                  <a:pt x="298" y="153"/>
                  <a:pt x="298" y="153"/>
                  <a:pt x="298" y="153"/>
                </a:cubicBezTo>
                <a:cubicBezTo>
                  <a:pt x="295" y="152"/>
                  <a:pt x="295" y="152"/>
                  <a:pt x="295" y="152"/>
                </a:cubicBezTo>
                <a:cubicBezTo>
                  <a:pt x="296" y="151"/>
                  <a:pt x="296" y="151"/>
                  <a:pt x="296" y="151"/>
                </a:cubicBezTo>
                <a:cubicBezTo>
                  <a:pt x="293" y="150"/>
                  <a:pt x="293" y="150"/>
                  <a:pt x="293" y="150"/>
                </a:cubicBezTo>
                <a:cubicBezTo>
                  <a:pt x="294" y="149"/>
                  <a:pt x="294" y="149"/>
                  <a:pt x="294" y="149"/>
                </a:cubicBezTo>
                <a:cubicBezTo>
                  <a:pt x="291" y="148"/>
                  <a:pt x="291" y="148"/>
                  <a:pt x="291" y="148"/>
                </a:cubicBezTo>
                <a:cubicBezTo>
                  <a:pt x="292" y="147"/>
                  <a:pt x="292" y="147"/>
                  <a:pt x="292" y="147"/>
                </a:cubicBezTo>
                <a:cubicBezTo>
                  <a:pt x="289" y="146"/>
                  <a:pt x="289" y="146"/>
                  <a:pt x="289" y="146"/>
                </a:cubicBezTo>
                <a:cubicBezTo>
                  <a:pt x="290" y="145"/>
                  <a:pt x="290" y="145"/>
                  <a:pt x="290" y="145"/>
                </a:cubicBezTo>
                <a:cubicBezTo>
                  <a:pt x="287" y="144"/>
                  <a:pt x="287" y="144"/>
                  <a:pt x="287" y="144"/>
                </a:cubicBezTo>
                <a:cubicBezTo>
                  <a:pt x="288" y="143"/>
                  <a:pt x="288" y="143"/>
                  <a:pt x="288" y="143"/>
                </a:cubicBezTo>
                <a:cubicBezTo>
                  <a:pt x="285" y="142"/>
                  <a:pt x="285" y="142"/>
                  <a:pt x="285" y="142"/>
                </a:cubicBezTo>
                <a:cubicBezTo>
                  <a:pt x="286" y="141"/>
                  <a:pt x="286" y="141"/>
                  <a:pt x="286" y="141"/>
                </a:cubicBezTo>
                <a:cubicBezTo>
                  <a:pt x="283" y="140"/>
                  <a:pt x="283" y="140"/>
                  <a:pt x="283" y="140"/>
                </a:cubicBezTo>
                <a:cubicBezTo>
                  <a:pt x="284" y="139"/>
                  <a:pt x="284" y="139"/>
                  <a:pt x="284" y="139"/>
                </a:cubicBezTo>
                <a:cubicBezTo>
                  <a:pt x="281" y="138"/>
                  <a:pt x="281" y="138"/>
                  <a:pt x="281" y="138"/>
                </a:cubicBezTo>
                <a:cubicBezTo>
                  <a:pt x="282" y="137"/>
                  <a:pt x="282" y="137"/>
                  <a:pt x="282" y="137"/>
                </a:cubicBezTo>
                <a:cubicBezTo>
                  <a:pt x="279" y="136"/>
                  <a:pt x="279" y="136"/>
                  <a:pt x="279" y="136"/>
                </a:cubicBezTo>
                <a:cubicBezTo>
                  <a:pt x="280" y="135"/>
                  <a:pt x="280" y="135"/>
                  <a:pt x="280" y="135"/>
                </a:cubicBezTo>
                <a:cubicBezTo>
                  <a:pt x="277" y="134"/>
                  <a:pt x="277" y="134"/>
                  <a:pt x="277" y="134"/>
                </a:cubicBezTo>
                <a:cubicBezTo>
                  <a:pt x="278" y="133"/>
                  <a:pt x="278" y="133"/>
                  <a:pt x="278" y="133"/>
                </a:cubicBezTo>
                <a:cubicBezTo>
                  <a:pt x="275" y="132"/>
                  <a:pt x="275" y="132"/>
                  <a:pt x="275" y="132"/>
                </a:cubicBezTo>
                <a:cubicBezTo>
                  <a:pt x="276" y="131"/>
                  <a:pt x="276" y="131"/>
                  <a:pt x="276" y="131"/>
                </a:cubicBezTo>
                <a:cubicBezTo>
                  <a:pt x="273" y="130"/>
                  <a:pt x="273" y="130"/>
                  <a:pt x="273" y="130"/>
                </a:cubicBezTo>
                <a:cubicBezTo>
                  <a:pt x="274" y="129"/>
                  <a:pt x="274" y="129"/>
                  <a:pt x="274" y="129"/>
                </a:cubicBezTo>
                <a:cubicBezTo>
                  <a:pt x="271" y="128"/>
                  <a:pt x="271" y="128"/>
                  <a:pt x="271" y="128"/>
                </a:cubicBezTo>
                <a:cubicBezTo>
                  <a:pt x="272" y="127"/>
                  <a:pt x="272" y="127"/>
                  <a:pt x="272" y="127"/>
                </a:cubicBezTo>
                <a:cubicBezTo>
                  <a:pt x="269" y="126"/>
                  <a:pt x="269" y="126"/>
                  <a:pt x="269" y="126"/>
                </a:cubicBezTo>
                <a:cubicBezTo>
                  <a:pt x="270" y="125"/>
                  <a:pt x="270" y="125"/>
                  <a:pt x="270" y="125"/>
                </a:cubicBezTo>
                <a:cubicBezTo>
                  <a:pt x="267" y="124"/>
                  <a:pt x="267" y="124"/>
                  <a:pt x="267" y="124"/>
                </a:cubicBezTo>
                <a:cubicBezTo>
                  <a:pt x="268" y="123"/>
                  <a:pt x="268" y="123"/>
                  <a:pt x="268" y="123"/>
                </a:cubicBezTo>
                <a:cubicBezTo>
                  <a:pt x="265" y="122"/>
                  <a:pt x="265" y="122"/>
                  <a:pt x="265" y="122"/>
                </a:cubicBezTo>
                <a:cubicBezTo>
                  <a:pt x="266" y="121"/>
                  <a:pt x="266" y="121"/>
                  <a:pt x="266" y="121"/>
                </a:cubicBezTo>
                <a:cubicBezTo>
                  <a:pt x="263" y="120"/>
                  <a:pt x="263" y="120"/>
                  <a:pt x="263" y="120"/>
                </a:cubicBezTo>
                <a:cubicBezTo>
                  <a:pt x="264" y="119"/>
                  <a:pt x="264" y="119"/>
                  <a:pt x="264" y="119"/>
                </a:cubicBezTo>
                <a:cubicBezTo>
                  <a:pt x="261" y="118"/>
                  <a:pt x="261" y="118"/>
                  <a:pt x="261" y="118"/>
                </a:cubicBezTo>
                <a:cubicBezTo>
                  <a:pt x="262" y="117"/>
                  <a:pt x="262" y="117"/>
                  <a:pt x="262" y="117"/>
                </a:cubicBezTo>
                <a:cubicBezTo>
                  <a:pt x="259" y="116"/>
                  <a:pt x="259" y="116"/>
                  <a:pt x="259" y="116"/>
                </a:cubicBezTo>
                <a:cubicBezTo>
                  <a:pt x="260" y="115"/>
                  <a:pt x="260" y="115"/>
                  <a:pt x="260" y="115"/>
                </a:cubicBezTo>
                <a:cubicBezTo>
                  <a:pt x="257" y="114"/>
                  <a:pt x="257" y="114"/>
                  <a:pt x="257" y="114"/>
                </a:cubicBezTo>
                <a:cubicBezTo>
                  <a:pt x="258" y="113"/>
                  <a:pt x="258" y="113"/>
                  <a:pt x="258" y="113"/>
                </a:cubicBezTo>
                <a:cubicBezTo>
                  <a:pt x="255" y="112"/>
                  <a:pt x="255" y="112"/>
                  <a:pt x="255" y="112"/>
                </a:cubicBezTo>
                <a:cubicBezTo>
                  <a:pt x="256" y="111"/>
                  <a:pt x="256" y="111"/>
                  <a:pt x="256" y="111"/>
                </a:cubicBezTo>
                <a:cubicBezTo>
                  <a:pt x="253" y="110"/>
                  <a:pt x="253" y="110"/>
                  <a:pt x="253" y="110"/>
                </a:cubicBezTo>
                <a:cubicBezTo>
                  <a:pt x="254" y="109"/>
                  <a:pt x="254" y="109"/>
                  <a:pt x="254" y="109"/>
                </a:cubicBezTo>
                <a:cubicBezTo>
                  <a:pt x="251" y="108"/>
                  <a:pt x="251" y="108"/>
                  <a:pt x="251" y="108"/>
                </a:cubicBezTo>
                <a:cubicBezTo>
                  <a:pt x="252" y="107"/>
                  <a:pt x="252" y="107"/>
                  <a:pt x="252" y="107"/>
                </a:cubicBezTo>
                <a:cubicBezTo>
                  <a:pt x="249" y="106"/>
                  <a:pt x="249" y="106"/>
                  <a:pt x="249" y="106"/>
                </a:cubicBezTo>
                <a:cubicBezTo>
                  <a:pt x="250" y="105"/>
                  <a:pt x="250" y="105"/>
                  <a:pt x="250" y="105"/>
                </a:cubicBezTo>
                <a:cubicBezTo>
                  <a:pt x="247" y="104"/>
                  <a:pt x="247" y="104"/>
                  <a:pt x="247" y="104"/>
                </a:cubicBezTo>
                <a:cubicBezTo>
                  <a:pt x="248" y="103"/>
                  <a:pt x="248" y="103"/>
                  <a:pt x="248" y="103"/>
                </a:cubicBezTo>
                <a:cubicBezTo>
                  <a:pt x="245" y="102"/>
                  <a:pt x="245" y="102"/>
                  <a:pt x="245" y="102"/>
                </a:cubicBezTo>
                <a:cubicBezTo>
                  <a:pt x="246" y="101"/>
                  <a:pt x="246" y="101"/>
                  <a:pt x="246" y="101"/>
                </a:cubicBezTo>
                <a:cubicBezTo>
                  <a:pt x="243" y="100"/>
                  <a:pt x="243" y="100"/>
                  <a:pt x="243" y="100"/>
                </a:cubicBezTo>
                <a:cubicBezTo>
                  <a:pt x="244" y="99"/>
                  <a:pt x="244" y="99"/>
                  <a:pt x="244" y="99"/>
                </a:cubicBezTo>
                <a:cubicBezTo>
                  <a:pt x="241" y="98"/>
                  <a:pt x="241" y="98"/>
                  <a:pt x="241" y="98"/>
                </a:cubicBezTo>
                <a:cubicBezTo>
                  <a:pt x="242" y="97"/>
                  <a:pt x="242" y="97"/>
                  <a:pt x="242" y="97"/>
                </a:cubicBezTo>
                <a:cubicBezTo>
                  <a:pt x="239" y="96"/>
                  <a:pt x="239" y="96"/>
                  <a:pt x="239" y="96"/>
                </a:cubicBezTo>
                <a:cubicBezTo>
                  <a:pt x="240" y="95"/>
                  <a:pt x="240" y="95"/>
                  <a:pt x="240" y="95"/>
                </a:cubicBezTo>
                <a:cubicBezTo>
                  <a:pt x="237" y="94"/>
                  <a:pt x="237" y="94"/>
                  <a:pt x="237" y="94"/>
                </a:cubicBezTo>
                <a:cubicBezTo>
                  <a:pt x="238" y="93"/>
                  <a:pt x="238" y="93"/>
                  <a:pt x="238" y="93"/>
                </a:cubicBezTo>
                <a:cubicBezTo>
                  <a:pt x="235" y="92"/>
                  <a:pt x="235" y="92"/>
                  <a:pt x="235" y="92"/>
                </a:cubicBezTo>
                <a:cubicBezTo>
                  <a:pt x="236" y="91"/>
                  <a:pt x="236" y="91"/>
                  <a:pt x="236" y="91"/>
                </a:cubicBezTo>
                <a:cubicBezTo>
                  <a:pt x="233" y="90"/>
                  <a:pt x="233" y="90"/>
                  <a:pt x="233" y="90"/>
                </a:cubicBezTo>
                <a:cubicBezTo>
                  <a:pt x="234" y="89"/>
                  <a:pt x="234" y="89"/>
                  <a:pt x="234" y="89"/>
                </a:cubicBezTo>
                <a:cubicBezTo>
                  <a:pt x="231" y="88"/>
                  <a:pt x="231" y="88"/>
                  <a:pt x="231" y="88"/>
                </a:cubicBezTo>
                <a:cubicBezTo>
                  <a:pt x="232" y="87"/>
                  <a:pt x="232" y="87"/>
                  <a:pt x="232" y="87"/>
                </a:cubicBezTo>
                <a:cubicBezTo>
                  <a:pt x="229" y="86"/>
                  <a:pt x="229" y="86"/>
                  <a:pt x="229" y="86"/>
                </a:cubicBezTo>
                <a:cubicBezTo>
                  <a:pt x="230" y="85"/>
                  <a:pt x="230" y="85"/>
                  <a:pt x="230" y="85"/>
                </a:cubicBezTo>
                <a:cubicBezTo>
                  <a:pt x="227" y="84"/>
                  <a:pt x="227" y="84"/>
                  <a:pt x="227" y="84"/>
                </a:cubicBezTo>
                <a:cubicBezTo>
                  <a:pt x="228" y="83"/>
                  <a:pt x="228" y="83"/>
                  <a:pt x="228" y="83"/>
                </a:cubicBezTo>
                <a:cubicBezTo>
                  <a:pt x="225" y="82"/>
                  <a:pt x="225" y="82"/>
                  <a:pt x="225" y="82"/>
                </a:cubicBezTo>
                <a:cubicBezTo>
                  <a:pt x="226" y="81"/>
                  <a:pt x="226" y="81"/>
                  <a:pt x="226" y="81"/>
                </a:cubicBezTo>
                <a:cubicBezTo>
                  <a:pt x="223" y="80"/>
                  <a:pt x="223" y="80"/>
                  <a:pt x="223" y="80"/>
                </a:cubicBezTo>
                <a:cubicBezTo>
                  <a:pt x="224" y="79"/>
                  <a:pt x="224" y="79"/>
                  <a:pt x="224" y="79"/>
                </a:cubicBezTo>
                <a:cubicBezTo>
                  <a:pt x="221" y="78"/>
                  <a:pt x="221" y="78"/>
                  <a:pt x="221" y="78"/>
                </a:cubicBezTo>
                <a:cubicBezTo>
                  <a:pt x="222" y="77"/>
                  <a:pt x="222" y="77"/>
                  <a:pt x="222" y="77"/>
                </a:cubicBezTo>
                <a:cubicBezTo>
                  <a:pt x="219" y="76"/>
                  <a:pt x="219" y="76"/>
                  <a:pt x="219" y="76"/>
                </a:cubicBezTo>
                <a:cubicBezTo>
                  <a:pt x="220" y="75"/>
                  <a:pt x="220" y="75"/>
                  <a:pt x="220" y="75"/>
                </a:cubicBezTo>
                <a:cubicBezTo>
                  <a:pt x="217" y="74"/>
                  <a:pt x="217" y="74"/>
                  <a:pt x="217" y="74"/>
                </a:cubicBezTo>
                <a:cubicBezTo>
                  <a:pt x="218" y="73"/>
                  <a:pt x="218" y="73"/>
                  <a:pt x="218" y="73"/>
                </a:cubicBezTo>
                <a:cubicBezTo>
                  <a:pt x="215" y="72"/>
                  <a:pt x="215" y="72"/>
                  <a:pt x="215" y="72"/>
                </a:cubicBezTo>
                <a:cubicBezTo>
                  <a:pt x="216" y="71"/>
                  <a:pt x="216" y="71"/>
                  <a:pt x="216" y="71"/>
                </a:cubicBezTo>
                <a:cubicBezTo>
                  <a:pt x="213" y="70"/>
                  <a:pt x="213" y="70"/>
                  <a:pt x="213" y="70"/>
                </a:cubicBezTo>
                <a:cubicBezTo>
                  <a:pt x="214" y="69"/>
                  <a:pt x="214" y="69"/>
                  <a:pt x="214" y="69"/>
                </a:cubicBezTo>
                <a:cubicBezTo>
                  <a:pt x="211" y="68"/>
                  <a:pt x="211" y="68"/>
                  <a:pt x="211" y="68"/>
                </a:cubicBezTo>
                <a:cubicBezTo>
                  <a:pt x="212" y="67"/>
                  <a:pt x="212" y="67"/>
                  <a:pt x="212" y="67"/>
                </a:cubicBezTo>
                <a:cubicBezTo>
                  <a:pt x="209" y="66"/>
                  <a:pt x="209" y="66"/>
                  <a:pt x="209" y="66"/>
                </a:cubicBezTo>
                <a:cubicBezTo>
                  <a:pt x="210" y="65"/>
                  <a:pt x="210" y="65"/>
                  <a:pt x="210" y="65"/>
                </a:cubicBezTo>
                <a:cubicBezTo>
                  <a:pt x="207" y="64"/>
                  <a:pt x="207" y="64"/>
                  <a:pt x="207" y="64"/>
                </a:cubicBezTo>
                <a:cubicBezTo>
                  <a:pt x="208" y="63"/>
                  <a:pt x="208" y="63"/>
                  <a:pt x="208" y="63"/>
                </a:cubicBezTo>
                <a:cubicBezTo>
                  <a:pt x="205" y="62"/>
                  <a:pt x="205" y="62"/>
                  <a:pt x="205" y="62"/>
                </a:cubicBezTo>
                <a:cubicBezTo>
                  <a:pt x="206" y="61"/>
                  <a:pt x="206" y="61"/>
                  <a:pt x="206" y="61"/>
                </a:cubicBezTo>
                <a:cubicBezTo>
                  <a:pt x="203" y="60"/>
                  <a:pt x="203" y="60"/>
                  <a:pt x="203" y="60"/>
                </a:cubicBezTo>
                <a:cubicBezTo>
                  <a:pt x="204" y="59"/>
                  <a:pt x="204" y="59"/>
                  <a:pt x="204" y="59"/>
                </a:cubicBezTo>
                <a:cubicBezTo>
                  <a:pt x="201" y="58"/>
                  <a:pt x="201" y="58"/>
                  <a:pt x="201" y="58"/>
                </a:cubicBezTo>
                <a:cubicBezTo>
                  <a:pt x="202" y="57"/>
                  <a:pt x="202" y="57"/>
                  <a:pt x="202" y="57"/>
                </a:cubicBezTo>
                <a:cubicBezTo>
                  <a:pt x="199" y="56"/>
                  <a:pt x="199" y="56"/>
                  <a:pt x="199" y="56"/>
                </a:cubicBezTo>
                <a:cubicBezTo>
                  <a:pt x="200" y="55"/>
                  <a:pt x="200" y="55"/>
                  <a:pt x="200" y="55"/>
                </a:cubicBezTo>
                <a:cubicBezTo>
                  <a:pt x="197" y="54"/>
                  <a:pt x="197" y="54"/>
                  <a:pt x="197" y="54"/>
                </a:cubicBezTo>
                <a:cubicBezTo>
                  <a:pt x="198" y="53"/>
                  <a:pt x="198" y="53"/>
                  <a:pt x="198" y="53"/>
                </a:cubicBezTo>
                <a:cubicBezTo>
                  <a:pt x="195" y="52"/>
                  <a:pt x="195" y="52"/>
                  <a:pt x="195" y="52"/>
                </a:cubicBezTo>
                <a:cubicBezTo>
                  <a:pt x="196" y="51"/>
                  <a:pt x="196" y="51"/>
                  <a:pt x="196" y="51"/>
                </a:cubicBezTo>
                <a:cubicBezTo>
                  <a:pt x="193" y="50"/>
                  <a:pt x="193" y="50"/>
                  <a:pt x="193" y="50"/>
                </a:cubicBezTo>
                <a:cubicBezTo>
                  <a:pt x="194" y="49"/>
                  <a:pt x="194" y="49"/>
                  <a:pt x="194" y="49"/>
                </a:cubicBezTo>
                <a:cubicBezTo>
                  <a:pt x="191" y="48"/>
                  <a:pt x="191" y="48"/>
                  <a:pt x="191" y="48"/>
                </a:cubicBezTo>
                <a:cubicBezTo>
                  <a:pt x="192" y="47"/>
                  <a:pt x="192" y="47"/>
                  <a:pt x="192" y="47"/>
                </a:cubicBezTo>
                <a:cubicBezTo>
                  <a:pt x="189" y="46"/>
                  <a:pt x="189" y="46"/>
                  <a:pt x="189" y="46"/>
                </a:cubicBezTo>
                <a:cubicBezTo>
                  <a:pt x="190" y="45"/>
                  <a:pt x="190" y="45"/>
                  <a:pt x="190" y="45"/>
                </a:cubicBezTo>
                <a:cubicBezTo>
                  <a:pt x="187" y="44"/>
                  <a:pt x="187" y="44"/>
                  <a:pt x="187" y="44"/>
                </a:cubicBezTo>
                <a:cubicBezTo>
                  <a:pt x="188" y="43"/>
                  <a:pt x="188" y="43"/>
                  <a:pt x="188" y="43"/>
                </a:cubicBezTo>
                <a:cubicBezTo>
                  <a:pt x="185" y="42"/>
                  <a:pt x="185" y="42"/>
                  <a:pt x="185" y="42"/>
                </a:cubicBezTo>
                <a:cubicBezTo>
                  <a:pt x="186" y="41"/>
                  <a:pt x="186" y="41"/>
                  <a:pt x="186" y="41"/>
                </a:cubicBezTo>
                <a:cubicBezTo>
                  <a:pt x="183" y="40"/>
                  <a:pt x="183" y="40"/>
                  <a:pt x="183" y="40"/>
                </a:cubicBezTo>
                <a:cubicBezTo>
                  <a:pt x="184" y="39"/>
                  <a:pt x="184" y="39"/>
                  <a:pt x="184" y="39"/>
                </a:cubicBezTo>
                <a:cubicBezTo>
                  <a:pt x="181" y="38"/>
                  <a:pt x="181" y="38"/>
                  <a:pt x="181" y="38"/>
                </a:cubicBezTo>
                <a:cubicBezTo>
                  <a:pt x="182" y="37"/>
                  <a:pt x="182" y="37"/>
                  <a:pt x="182" y="37"/>
                </a:cubicBezTo>
                <a:cubicBezTo>
                  <a:pt x="179" y="36"/>
                  <a:pt x="179" y="36"/>
                  <a:pt x="179" y="36"/>
                </a:cubicBezTo>
                <a:cubicBezTo>
                  <a:pt x="180" y="35"/>
                  <a:pt x="180" y="35"/>
                  <a:pt x="180" y="35"/>
                </a:cubicBezTo>
                <a:cubicBezTo>
                  <a:pt x="177" y="34"/>
                  <a:pt x="177" y="34"/>
                  <a:pt x="177" y="34"/>
                </a:cubicBezTo>
                <a:cubicBezTo>
                  <a:pt x="178" y="33"/>
                  <a:pt x="178" y="33"/>
                  <a:pt x="178" y="33"/>
                </a:cubicBezTo>
                <a:cubicBezTo>
                  <a:pt x="175" y="32"/>
                  <a:pt x="175" y="32"/>
                  <a:pt x="175" y="32"/>
                </a:cubicBezTo>
                <a:cubicBezTo>
                  <a:pt x="176" y="31"/>
                  <a:pt x="176" y="31"/>
                  <a:pt x="176" y="31"/>
                </a:cubicBezTo>
                <a:cubicBezTo>
                  <a:pt x="173" y="30"/>
                  <a:pt x="173" y="30"/>
                  <a:pt x="173" y="30"/>
                </a:cubicBezTo>
                <a:cubicBezTo>
                  <a:pt x="174" y="29"/>
                  <a:pt x="174" y="29"/>
                  <a:pt x="174" y="29"/>
                </a:cubicBezTo>
                <a:cubicBezTo>
                  <a:pt x="171" y="28"/>
                  <a:pt x="171" y="28"/>
                  <a:pt x="171" y="28"/>
                </a:cubicBezTo>
                <a:cubicBezTo>
                  <a:pt x="172" y="27"/>
                  <a:pt x="172" y="27"/>
                  <a:pt x="172" y="27"/>
                </a:cubicBezTo>
                <a:cubicBezTo>
                  <a:pt x="169" y="26"/>
                  <a:pt x="169" y="26"/>
                  <a:pt x="169" y="26"/>
                </a:cubicBezTo>
                <a:cubicBezTo>
                  <a:pt x="170" y="25"/>
                  <a:pt x="170" y="25"/>
                  <a:pt x="170" y="25"/>
                </a:cubicBezTo>
                <a:cubicBezTo>
                  <a:pt x="167" y="24"/>
                  <a:pt x="167" y="24"/>
                  <a:pt x="167" y="24"/>
                </a:cubicBezTo>
                <a:cubicBezTo>
                  <a:pt x="168" y="23"/>
                  <a:pt x="168" y="23"/>
                  <a:pt x="168" y="23"/>
                </a:cubicBezTo>
                <a:cubicBezTo>
                  <a:pt x="165" y="22"/>
                  <a:pt x="165" y="22"/>
                  <a:pt x="165" y="22"/>
                </a:cubicBezTo>
                <a:cubicBezTo>
                  <a:pt x="166" y="21"/>
                  <a:pt x="166" y="21"/>
                  <a:pt x="166" y="21"/>
                </a:cubicBezTo>
                <a:cubicBezTo>
                  <a:pt x="163" y="20"/>
                  <a:pt x="163" y="20"/>
                  <a:pt x="163" y="20"/>
                </a:cubicBezTo>
                <a:cubicBezTo>
                  <a:pt x="164" y="19"/>
                  <a:pt x="164" y="19"/>
                  <a:pt x="164" y="19"/>
                </a:cubicBezTo>
                <a:cubicBezTo>
                  <a:pt x="161" y="18"/>
                  <a:pt x="161" y="18"/>
                  <a:pt x="161" y="18"/>
                </a:cubicBezTo>
                <a:cubicBezTo>
                  <a:pt x="162" y="17"/>
                  <a:pt x="162" y="17"/>
                  <a:pt x="162" y="17"/>
                </a:cubicBezTo>
                <a:cubicBezTo>
                  <a:pt x="159" y="16"/>
                  <a:pt x="159" y="16"/>
                  <a:pt x="159" y="16"/>
                </a:cubicBezTo>
                <a:cubicBezTo>
                  <a:pt x="160" y="15"/>
                  <a:pt x="160" y="15"/>
                  <a:pt x="160" y="15"/>
                </a:cubicBezTo>
                <a:cubicBezTo>
                  <a:pt x="157" y="14"/>
                  <a:pt x="157" y="14"/>
                  <a:pt x="157" y="14"/>
                </a:cubicBezTo>
                <a:cubicBezTo>
                  <a:pt x="158" y="13"/>
                  <a:pt x="158" y="13"/>
                  <a:pt x="158" y="13"/>
                </a:cubicBezTo>
                <a:cubicBezTo>
                  <a:pt x="155" y="12"/>
                  <a:pt x="155" y="12"/>
                  <a:pt x="155" y="12"/>
                </a:cubicBezTo>
                <a:cubicBezTo>
                  <a:pt x="156" y="11"/>
                  <a:pt x="156" y="11"/>
                  <a:pt x="156" y="11"/>
                </a:cubicBezTo>
                <a:cubicBezTo>
                  <a:pt x="153" y="10"/>
                  <a:pt x="153" y="10"/>
                  <a:pt x="153" y="10"/>
                </a:cubicBezTo>
                <a:cubicBezTo>
                  <a:pt x="154" y="9"/>
                  <a:pt x="154" y="9"/>
                  <a:pt x="154" y="9"/>
                </a:cubicBezTo>
                <a:cubicBezTo>
                  <a:pt x="151" y="8"/>
                  <a:pt x="151" y="8"/>
                  <a:pt x="151" y="8"/>
                </a:cubicBezTo>
                <a:cubicBezTo>
                  <a:pt x="152" y="7"/>
                  <a:pt x="152" y="7"/>
                  <a:pt x="152" y="7"/>
                </a:cubicBezTo>
                <a:cubicBezTo>
                  <a:pt x="149" y="6"/>
                  <a:pt x="149" y="6"/>
                  <a:pt x="149" y="6"/>
                </a:cubicBezTo>
                <a:cubicBezTo>
                  <a:pt x="150" y="5"/>
                  <a:pt x="150" y="5"/>
                  <a:pt x="150" y="5"/>
                </a:cubicBezTo>
                <a:cubicBezTo>
                  <a:pt x="147" y="4"/>
                  <a:pt x="147" y="4"/>
                  <a:pt x="147" y="4"/>
                </a:cubicBezTo>
                <a:cubicBezTo>
                  <a:pt x="148" y="3"/>
                  <a:pt x="148" y="3"/>
                  <a:pt x="148" y="3"/>
                </a:cubicBezTo>
                <a:cubicBezTo>
                  <a:pt x="139" y="0"/>
                  <a:pt x="139" y="0"/>
                  <a:pt x="139" y="0"/>
                </a:cubicBezTo>
                <a:cubicBezTo>
                  <a:pt x="106" y="93"/>
                  <a:pt x="106" y="93"/>
                  <a:pt x="106" y="93"/>
                </a:cubicBezTo>
                <a:cubicBezTo>
                  <a:pt x="85" y="85"/>
                  <a:pt x="85" y="85"/>
                  <a:pt x="85" y="85"/>
                </a:cubicBezTo>
                <a:cubicBezTo>
                  <a:pt x="82" y="92"/>
                  <a:pt x="82" y="92"/>
                  <a:pt x="82" y="92"/>
                </a:cubicBezTo>
                <a:cubicBezTo>
                  <a:pt x="71" y="88"/>
                  <a:pt x="71" y="88"/>
                  <a:pt x="71" y="88"/>
                </a:cubicBezTo>
                <a:cubicBezTo>
                  <a:pt x="17" y="244"/>
                  <a:pt x="17" y="244"/>
                  <a:pt x="17" y="244"/>
                </a:cubicBezTo>
                <a:cubicBezTo>
                  <a:pt x="19" y="245"/>
                  <a:pt x="19" y="245"/>
                  <a:pt x="19" y="245"/>
                </a:cubicBezTo>
                <a:cubicBezTo>
                  <a:pt x="19" y="246"/>
                  <a:pt x="19" y="246"/>
                  <a:pt x="19" y="246"/>
                </a:cubicBezTo>
                <a:cubicBezTo>
                  <a:pt x="21" y="247"/>
                  <a:pt x="21" y="247"/>
                  <a:pt x="21" y="247"/>
                </a:cubicBezTo>
                <a:cubicBezTo>
                  <a:pt x="21" y="248"/>
                  <a:pt x="21" y="248"/>
                  <a:pt x="21" y="248"/>
                </a:cubicBezTo>
                <a:cubicBezTo>
                  <a:pt x="23" y="249"/>
                  <a:pt x="23" y="249"/>
                  <a:pt x="23" y="249"/>
                </a:cubicBezTo>
                <a:cubicBezTo>
                  <a:pt x="23" y="250"/>
                  <a:pt x="23" y="250"/>
                  <a:pt x="23" y="250"/>
                </a:cubicBezTo>
                <a:cubicBezTo>
                  <a:pt x="25" y="251"/>
                  <a:pt x="25" y="251"/>
                  <a:pt x="25" y="251"/>
                </a:cubicBezTo>
                <a:cubicBezTo>
                  <a:pt x="25" y="252"/>
                  <a:pt x="25" y="252"/>
                  <a:pt x="25" y="252"/>
                </a:cubicBezTo>
                <a:cubicBezTo>
                  <a:pt x="27" y="253"/>
                  <a:pt x="27" y="253"/>
                  <a:pt x="27" y="253"/>
                </a:cubicBezTo>
                <a:cubicBezTo>
                  <a:pt x="27" y="254"/>
                  <a:pt x="27" y="254"/>
                  <a:pt x="27" y="254"/>
                </a:cubicBezTo>
                <a:cubicBezTo>
                  <a:pt x="29" y="255"/>
                  <a:pt x="29" y="255"/>
                  <a:pt x="29" y="255"/>
                </a:cubicBezTo>
                <a:cubicBezTo>
                  <a:pt x="29" y="256"/>
                  <a:pt x="29" y="256"/>
                  <a:pt x="29" y="256"/>
                </a:cubicBezTo>
                <a:cubicBezTo>
                  <a:pt x="31" y="257"/>
                  <a:pt x="31" y="257"/>
                  <a:pt x="31" y="257"/>
                </a:cubicBezTo>
                <a:cubicBezTo>
                  <a:pt x="31" y="258"/>
                  <a:pt x="31" y="258"/>
                  <a:pt x="31" y="258"/>
                </a:cubicBezTo>
                <a:cubicBezTo>
                  <a:pt x="33" y="259"/>
                  <a:pt x="33" y="259"/>
                  <a:pt x="33" y="259"/>
                </a:cubicBezTo>
                <a:cubicBezTo>
                  <a:pt x="33" y="260"/>
                  <a:pt x="33" y="260"/>
                  <a:pt x="33" y="260"/>
                </a:cubicBezTo>
                <a:cubicBezTo>
                  <a:pt x="35" y="261"/>
                  <a:pt x="35" y="261"/>
                  <a:pt x="35" y="261"/>
                </a:cubicBezTo>
                <a:cubicBezTo>
                  <a:pt x="35" y="262"/>
                  <a:pt x="35" y="262"/>
                  <a:pt x="35" y="262"/>
                </a:cubicBezTo>
                <a:cubicBezTo>
                  <a:pt x="36" y="263"/>
                  <a:pt x="36" y="263"/>
                  <a:pt x="36" y="263"/>
                </a:cubicBezTo>
                <a:cubicBezTo>
                  <a:pt x="27" y="287"/>
                  <a:pt x="27" y="287"/>
                  <a:pt x="27" y="287"/>
                </a:cubicBezTo>
                <a:cubicBezTo>
                  <a:pt x="5" y="279"/>
                  <a:pt x="5" y="279"/>
                  <a:pt x="5" y="279"/>
                </a:cubicBezTo>
                <a:cubicBezTo>
                  <a:pt x="0" y="290"/>
                  <a:pt x="0" y="290"/>
                  <a:pt x="0" y="290"/>
                </a:cubicBezTo>
                <a:cubicBezTo>
                  <a:pt x="3" y="291"/>
                  <a:pt x="3" y="291"/>
                  <a:pt x="3" y="291"/>
                </a:cubicBezTo>
                <a:cubicBezTo>
                  <a:pt x="2" y="292"/>
                  <a:pt x="2" y="292"/>
                  <a:pt x="2" y="292"/>
                </a:cubicBezTo>
                <a:cubicBezTo>
                  <a:pt x="5" y="293"/>
                  <a:pt x="5" y="293"/>
                  <a:pt x="5" y="293"/>
                </a:cubicBezTo>
                <a:cubicBezTo>
                  <a:pt x="4" y="294"/>
                  <a:pt x="4" y="294"/>
                  <a:pt x="4" y="294"/>
                </a:cubicBezTo>
                <a:cubicBezTo>
                  <a:pt x="7" y="295"/>
                  <a:pt x="7" y="295"/>
                  <a:pt x="7" y="295"/>
                </a:cubicBezTo>
                <a:cubicBezTo>
                  <a:pt x="6" y="296"/>
                  <a:pt x="6" y="296"/>
                  <a:pt x="6" y="296"/>
                </a:cubicBezTo>
                <a:cubicBezTo>
                  <a:pt x="9" y="297"/>
                  <a:pt x="9" y="297"/>
                  <a:pt x="9" y="297"/>
                </a:cubicBezTo>
                <a:cubicBezTo>
                  <a:pt x="8" y="298"/>
                  <a:pt x="8" y="298"/>
                  <a:pt x="8" y="298"/>
                </a:cubicBezTo>
                <a:cubicBezTo>
                  <a:pt x="11" y="299"/>
                  <a:pt x="11" y="299"/>
                  <a:pt x="11" y="299"/>
                </a:cubicBezTo>
                <a:cubicBezTo>
                  <a:pt x="10" y="300"/>
                  <a:pt x="10" y="300"/>
                  <a:pt x="10" y="300"/>
                </a:cubicBezTo>
                <a:cubicBezTo>
                  <a:pt x="13" y="301"/>
                  <a:pt x="13" y="301"/>
                  <a:pt x="13" y="301"/>
                </a:cubicBezTo>
                <a:cubicBezTo>
                  <a:pt x="12" y="302"/>
                  <a:pt x="12" y="302"/>
                  <a:pt x="12" y="302"/>
                </a:cubicBezTo>
                <a:cubicBezTo>
                  <a:pt x="15" y="303"/>
                  <a:pt x="15" y="303"/>
                  <a:pt x="15" y="303"/>
                </a:cubicBezTo>
                <a:cubicBezTo>
                  <a:pt x="14" y="304"/>
                  <a:pt x="14" y="304"/>
                  <a:pt x="14" y="304"/>
                </a:cubicBezTo>
                <a:cubicBezTo>
                  <a:pt x="17" y="305"/>
                  <a:pt x="17" y="305"/>
                  <a:pt x="17" y="305"/>
                </a:cubicBezTo>
                <a:cubicBezTo>
                  <a:pt x="16" y="306"/>
                  <a:pt x="16" y="306"/>
                  <a:pt x="16" y="306"/>
                </a:cubicBezTo>
                <a:cubicBezTo>
                  <a:pt x="19" y="307"/>
                  <a:pt x="19" y="307"/>
                  <a:pt x="19" y="307"/>
                </a:cubicBezTo>
                <a:cubicBezTo>
                  <a:pt x="18" y="308"/>
                  <a:pt x="18" y="308"/>
                  <a:pt x="18" y="308"/>
                </a:cubicBezTo>
                <a:cubicBezTo>
                  <a:pt x="21" y="309"/>
                  <a:pt x="21" y="309"/>
                  <a:pt x="21" y="309"/>
                </a:cubicBezTo>
                <a:cubicBezTo>
                  <a:pt x="20" y="310"/>
                  <a:pt x="20" y="310"/>
                  <a:pt x="20" y="310"/>
                </a:cubicBezTo>
                <a:cubicBezTo>
                  <a:pt x="23" y="311"/>
                  <a:pt x="23" y="311"/>
                  <a:pt x="23" y="311"/>
                </a:cubicBezTo>
                <a:cubicBezTo>
                  <a:pt x="22" y="312"/>
                  <a:pt x="22" y="312"/>
                  <a:pt x="22" y="312"/>
                </a:cubicBezTo>
                <a:cubicBezTo>
                  <a:pt x="25" y="313"/>
                  <a:pt x="25" y="313"/>
                  <a:pt x="25" y="313"/>
                </a:cubicBezTo>
                <a:cubicBezTo>
                  <a:pt x="24" y="314"/>
                  <a:pt x="24" y="314"/>
                  <a:pt x="24" y="314"/>
                </a:cubicBezTo>
                <a:cubicBezTo>
                  <a:pt x="27" y="315"/>
                  <a:pt x="27" y="315"/>
                  <a:pt x="27" y="315"/>
                </a:cubicBezTo>
                <a:cubicBezTo>
                  <a:pt x="26" y="316"/>
                  <a:pt x="26" y="316"/>
                  <a:pt x="26" y="316"/>
                </a:cubicBezTo>
                <a:cubicBezTo>
                  <a:pt x="29" y="317"/>
                  <a:pt x="29" y="317"/>
                  <a:pt x="29" y="317"/>
                </a:cubicBezTo>
                <a:cubicBezTo>
                  <a:pt x="28" y="318"/>
                  <a:pt x="28" y="318"/>
                  <a:pt x="28" y="318"/>
                </a:cubicBezTo>
                <a:cubicBezTo>
                  <a:pt x="31" y="319"/>
                  <a:pt x="31" y="319"/>
                  <a:pt x="31" y="319"/>
                </a:cubicBezTo>
                <a:cubicBezTo>
                  <a:pt x="30" y="320"/>
                  <a:pt x="30" y="320"/>
                  <a:pt x="30" y="320"/>
                </a:cubicBezTo>
                <a:cubicBezTo>
                  <a:pt x="33" y="321"/>
                  <a:pt x="33" y="321"/>
                  <a:pt x="33" y="321"/>
                </a:cubicBezTo>
                <a:cubicBezTo>
                  <a:pt x="32" y="322"/>
                  <a:pt x="32" y="322"/>
                  <a:pt x="32" y="322"/>
                </a:cubicBezTo>
                <a:cubicBezTo>
                  <a:pt x="35" y="323"/>
                  <a:pt x="35" y="323"/>
                  <a:pt x="35" y="323"/>
                </a:cubicBezTo>
                <a:cubicBezTo>
                  <a:pt x="34" y="324"/>
                  <a:pt x="34" y="324"/>
                  <a:pt x="34" y="324"/>
                </a:cubicBezTo>
                <a:cubicBezTo>
                  <a:pt x="37" y="325"/>
                  <a:pt x="37" y="325"/>
                  <a:pt x="37" y="325"/>
                </a:cubicBezTo>
                <a:cubicBezTo>
                  <a:pt x="36" y="326"/>
                  <a:pt x="36" y="326"/>
                  <a:pt x="36" y="326"/>
                </a:cubicBezTo>
                <a:cubicBezTo>
                  <a:pt x="39" y="327"/>
                  <a:pt x="39" y="327"/>
                  <a:pt x="39" y="327"/>
                </a:cubicBezTo>
                <a:cubicBezTo>
                  <a:pt x="38" y="328"/>
                  <a:pt x="38" y="328"/>
                  <a:pt x="38" y="328"/>
                </a:cubicBezTo>
                <a:cubicBezTo>
                  <a:pt x="41" y="329"/>
                  <a:pt x="41" y="329"/>
                  <a:pt x="41" y="329"/>
                </a:cubicBezTo>
                <a:cubicBezTo>
                  <a:pt x="40" y="330"/>
                  <a:pt x="40" y="330"/>
                  <a:pt x="40" y="330"/>
                </a:cubicBezTo>
                <a:cubicBezTo>
                  <a:pt x="43" y="331"/>
                  <a:pt x="43" y="331"/>
                  <a:pt x="43" y="331"/>
                </a:cubicBezTo>
                <a:cubicBezTo>
                  <a:pt x="42" y="332"/>
                  <a:pt x="42" y="332"/>
                  <a:pt x="42" y="332"/>
                </a:cubicBezTo>
                <a:cubicBezTo>
                  <a:pt x="45" y="333"/>
                  <a:pt x="45" y="333"/>
                  <a:pt x="45" y="333"/>
                </a:cubicBezTo>
                <a:cubicBezTo>
                  <a:pt x="44" y="334"/>
                  <a:pt x="44" y="334"/>
                  <a:pt x="44" y="334"/>
                </a:cubicBezTo>
                <a:cubicBezTo>
                  <a:pt x="47" y="335"/>
                  <a:pt x="47" y="335"/>
                  <a:pt x="47" y="335"/>
                </a:cubicBezTo>
                <a:cubicBezTo>
                  <a:pt x="46" y="336"/>
                  <a:pt x="46" y="336"/>
                  <a:pt x="46" y="336"/>
                </a:cubicBezTo>
                <a:cubicBezTo>
                  <a:pt x="49" y="337"/>
                  <a:pt x="49" y="337"/>
                  <a:pt x="49" y="337"/>
                </a:cubicBezTo>
                <a:cubicBezTo>
                  <a:pt x="48" y="338"/>
                  <a:pt x="48" y="338"/>
                  <a:pt x="48" y="338"/>
                </a:cubicBezTo>
                <a:cubicBezTo>
                  <a:pt x="51" y="339"/>
                  <a:pt x="51" y="339"/>
                  <a:pt x="51" y="339"/>
                </a:cubicBezTo>
                <a:cubicBezTo>
                  <a:pt x="50" y="340"/>
                  <a:pt x="50" y="340"/>
                  <a:pt x="50" y="340"/>
                </a:cubicBezTo>
                <a:cubicBezTo>
                  <a:pt x="53" y="341"/>
                  <a:pt x="53" y="341"/>
                  <a:pt x="53" y="341"/>
                </a:cubicBezTo>
                <a:cubicBezTo>
                  <a:pt x="52" y="342"/>
                  <a:pt x="52" y="342"/>
                  <a:pt x="52" y="342"/>
                </a:cubicBezTo>
                <a:cubicBezTo>
                  <a:pt x="55" y="343"/>
                  <a:pt x="55" y="343"/>
                  <a:pt x="55" y="343"/>
                </a:cubicBezTo>
                <a:cubicBezTo>
                  <a:pt x="54" y="344"/>
                  <a:pt x="54" y="344"/>
                  <a:pt x="54" y="344"/>
                </a:cubicBezTo>
                <a:cubicBezTo>
                  <a:pt x="57" y="345"/>
                  <a:pt x="57" y="345"/>
                  <a:pt x="57" y="345"/>
                </a:cubicBezTo>
                <a:cubicBezTo>
                  <a:pt x="56" y="346"/>
                  <a:pt x="56" y="346"/>
                  <a:pt x="56" y="346"/>
                </a:cubicBezTo>
                <a:cubicBezTo>
                  <a:pt x="59" y="347"/>
                  <a:pt x="59" y="347"/>
                  <a:pt x="59" y="347"/>
                </a:cubicBezTo>
                <a:cubicBezTo>
                  <a:pt x="58" y="348"/>
                  <a:pt x="58" y="348"/>
                  <a:pt x="58" y="348"/>
                </a:cubicBezTo>
                <a:cubicBezTo>
                  <a:pt x="61" y="349"/>
                  <a:pt x="61" y="349"/>
                  <a:pt x="61" y="349"/>
                </a:cubicBezTo>
                <a:cubicBezTo>
                  <a:pt x="60" y="350"/>
                  <a:pt x="60" y="350"/>
                  <a:pt x="60" y="350"/>
                </a:cubicBezTo>
                <a:cubicBezTo>
                  <a:pt x="63" y="351"/>
                  <a:pt x="63" y="351"/>
                  <a:pt x="63" y="351"/>
                </a:cubicBezTo>
                <a:cubicBezTo>
                  <a:pt x="62" y="352"/>
                  <a:pt x="62" y="352"/>
                  <a:pt x="62" y="352"/>
                </a:cubicBezTo>
                <a:cubicBezTo>
                  <a:pt x="65" y="353"/>
                  <a:pt x="65" y="353"/>
                  <a:pt x="65" y="353"/>
                </a:cubicBezTo>
                <a:cubicBezTo>
                  <a:pt x="64" y="354"/>
                  <a:pt x="64" y="354"/>
                  <a:pt x="64" y="354"/>
                </a:cubicBezTo>
                <a:cubicBezTo>
                  <a:pt x="67" y="355"/>
                  <a:pt x="67" y="355"/>
                  <a:pt x="67" y="355"/>
                </a:cubicBezTo>
                <a:cubicBezTo>
                  <a:pt x="66" y="356"/>
                  <a:pt x="66" y="356"/>
                  <a:pt x="66" y="356"/>
                </a:cubicBezTo>
                <a:cubicBezTo>
                  <a:pt x="69" y="357"/>
                  <a:pt x="69" y="357"/>
                  <a:pt x="69" y="357"/>
                </a:cubicBezTo>
                <a:cubicBezTo>
                  <a:pt x="68" y="358"/>
                  <a:pt x="68" y="358"/>
                  <a:pt x="68" y="358"/>
                </a:cubicBezTo>
                <a:cubicBezTo>
                  <a:pt x="71" y="359"/>
                  <a:pt x="71" y="359"/>
                  <a:pt x="71" y="359"/>
                </a:cubicBezTo>
                <a:cubicBezTo>
                  <a:pt x="70" y="360"/>
                  <a:pt x="70" y="360"/>
                  <a:pt x="70" y="360"/>
                </a:cubicBezTo>
                <a:cubicBezTo>
                  <a:pt x="73" y="361"/>
                  <a:pt x="73" y="361"/>
                  <a:pt x="73" y="361"/>
                </a:cubicBezTo>
                <a:cubicBezTo>
                  <a:pt x="72" y="362"/>
                  <a:pt x="72" y="362"/>
                  <a:pt x="72" y="362"/>
                </a:cubicBezTo>
                <a:cubicBezTo>
                  <a:pt x="75" y="363"/>
                  <a:pt x="75" y="363"/>
                  <a:pt x="75" y="363"/>
                </a:cubicBezTo>
                <a:cubicBezTo>
                  <a:pt x="74" y="364"/>
                  <a:pt x="74" y="364"/>
                  <a:pt x="74" y="364"/>
                </a:cubicBezTo>
                <a:cubicBezTo>
                  <a:pt x="77" y="365"/>
                  <a:pt x="77" y="365"/>
                  <a:pt x="77" y="365"/>
                </a:cubicBezTo>
                <a:cubicBezTo>
                  <a:pt x="76" y="366"/>
                  <a:pt x="76" y="366"/>
                  <a:pt x="76" y="366"/>
                </a:cubicBezTo>
                <a:cubicBezTo>
                  <a:pt x="79" y="367"/>
                  <a:pt x="79" y="367"/>
                  <a:pt x="79" y="367"/>
                </a:cubicBezTo>
                <a:cubicBezTo>
                  <a:pt x="78" y="368"/>
                  <a:pt x="78" y="368"/>
                  <a:pt x="78" y="368"/>
                </a:cubicBezTo>
                <a:cubicBezTo>
                  <a:pt x="81" y="369"/>
                  <a:pt x="81" y="369"/>
                  <a:pt x="81" y="369"/>
                </a:cubicBezTo>
                <a:cubicBezTo>
                  <a:pt x="80" y="370"/>
                  <a:pt x="80" y="370"/>
                  <a:pt x="80" y="370"/>
                </a:cubicBezTo>
                <a:cubicBezTo>
                  <a:pt x="83" y="371"/>
                  <a:pt x="83" y="371"/>
                  <a:pt x="83" y="371"/>
                </a:cubicBezTo>
                <a:cubicBezTo>
                  <a:pt x="82" y="372"/>
                  <a:pt x="82" y="372"/>
                  <a:pt x="82" y="372"/>
                </a:cubicBezTo>
                <a:cubicBezTo>
                  <a:pt x="85" y="373"/>
                  <a:pt x="85" y="373"/>
                  <a:pt x="85" y="373"/>
                </a:cubicBezTo>
                <a:cubicBezTo>
                  <a:pt x="84" y="374"/>
                  <a:pt x="84" y="374"/>
                  <a:pt x="84" y="374"/>
                </a:cubicBezTo>
                <a:cubicBezTo>
                  <a:pt x="87" y="375"/>
                  <a:pt x="87" y="375"/>
                  <a:pt x="87" y="375"/>
                </a:cubicBezTo>
                <a:cubicBezTo>
                  <a:pt x="86" y="376"/>
                  <a:pt x="86" y="376"/>
                  <a:pt x="86" y="376"/>
                </a:cubicBezTo>
                <a:cubicBezTo>
                  <a:pt x="89" y="377"/>
                  <a:pt x="89" y="377"/>
                  <a:pt x="89" y="377"/>
                </a:cubicBezTo>
                <a:cubicBezTo>
                  <a:pt x="88" y="378"/>
                  <a:pt x="88" y="378"/>
                  <a:pt x="88" y="378"/>
                </a:cubicBezTo>
                <a:cubicBezTo>
                  <a:pt x="91" y="379"/>
                  <a:pt x="91" y="379"/>
                  <a:pt x="91" y="379"/>
                </a:cubicBezTo>
                <a:cubicBezTo>
                  <a:pt x="90" y="380"/>
                  <a:pt x="90" y="380"/>
                  <a:pt x="90" y="380"/>
                </a:cubicBezTo>
                <a:cubicBezTo>
                  <a:pt x="93" y="381"/>
                  <a:pt x="93" y="381"/>
                  <a:pt x="93" y="381"/>
                </a:cubicBezTo>
                <a:cubicBezTo>
                  <a:pt x="92" y="382"/>
                  <a:pt x="92" y="382"/>
                  <a:pt x="92" y="382"/>
                </a:cubicBezTo>
                <a:cubicBezTo>
                  <a:pt x="95" y="383"/>
                  <a:pt x="95" y="383"/>
                  <a:pt x="95" y="383"/>
                </a:cubicBezTo>
                <a:cubicBezTo>
                  <a:pt x="94" y="384"/>
                  <a:pt x="94" y="384"/>
                  <a:pt x="94" y="384"/>
                </a:cubicBezTo>
                <a:cubicBezTo>
                  <a:pt x="212" y="378"/>
                  <a:pt x="305" y="281"/>
                  <a:pt x="305" y="162"/>
                </a:cubicBezTo>
                <a:cubicBezTo>
                  <a:pt x="305" y="162"/>
                  <a:pt x="305" y="161"/>
                  <a:pt x="305" y="161"/>
                </a:cubicBezTo>
                <a:cubicBezTo>
                  <a:pt x="303" y="160"/>
                  <a:pt x="303" y="160"/>
                  <a:pt x="303" y="160"/>
                </a:cubicBezTo>
                <a:lnTo>
                  <a:pt x="304" y="159"/>
                </a:ln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7" name="Freeform 2295"/>
          <p:cNvSpPr>
            <a:spLocks noEditPoints="1"/>
          </p:cNvSpPr>
          <p:nvPr/>
        </p:nvSpPr>
        <p:spPr bwMode="auto">
          <a:xfrm>
            <a:off x="7284316" y="2513429"/>
            <a:ext cx="177417" cy="379794"/>
          </a:xfrm>
          <a:custGeom>
            <a:avLst/>
            <a:gdLst>
              <a:gd name="T0" fmla="*/ 242 w 261"/>
              <a:gd name="T1" fmla="*/ 182 h 559"/>
              <a:gd name="T2" fmla="*/ 203 w 261"/>
              <a:gd name="T3" fmla="*/ 170 h 559"/>
              <a:gd name="T4" fmla="*/ 261 w 261"/>
              <a:gd name="T5" fmla="*/ 5 h 559"/>
              <a:gd name="T6" fmla="*/ 245 w 261"/>
              <a:gd name="T7" fmla="*/ 0 h 559"/>
              <a:gd name="T8" fmla="*/ 187 w 261"/>
              <a:gd name="T9" fmla="*/ 164 h 559"/>
              <a:gd name="T10" fmla="*/ 150 w 261"/>
              <a:gd name="T11" fmla="*/ 150 h 559"/>
              <a:gd name="T12" fmla="*/ 145 w 261"/>
              <a:gd name="T13" fmla="*/ 162 h 559"/>
              <a:gd name="T14" fmla="*/ 125 w 261"/>
              <a:gd name="T15" fmla="*/ 155 h 559"/>
              <a:gd name="T16" fmla="*/ 30 w 261"/>
              <a:gd name="T17" fmla="*/ 431 h 559"/>
              <a:gd name="T18" fmla="*/ 69 w 261"/>
              <a:gd name="T19" fmla="*/ 446 h 559"/>
              <a:gd name="T20" fmla="*/ 47 w 261"/>
              <a:gd name="T21" fmla="*/ 507 h 559"/>
              <a:gd name="T22" fmla="*/ 8 w 261"/>
              <a:gd name="T23" fmla="*/ 493 h 559"/>
              <a:gd name="T24" fmla="*/ 0 w 261"/>
              <a:gd name="T25" fmla="*/ 513 h 559"/>
              <a:gd name="T26" fmla="*/ 130 w 261"/>
              <a:gd name="T27" fmla="*/ 559 h 559"/>
              <a:gd name="T28" fmla="*/ 138 w 261"/>
              <a:gd name="T29" fmla="*/ 537 h 559"/>
              <a:gd name="T30" fmla="*/ 97 w 261"/>
              <a:gd name="T31" fmla="*/ 523 h 559"/>
              <a:gd name="T32" fmla="*/ 118 w 261"/>
              <a:gd name="T33" fmla="*/ 463 h 559"/>
              <a:gd name="T34" fmla="*/ 159 w 261"/>
              <a:gd name="T35" fmla="*/ 477 h 559"/>
              <a:gd name="T36" fmla="*/ 256 w 261"/>
              <a:gd name="T37" fmla="*/ 201 h 559"/>
              <a:gd name="T38" fmla="*/ 237 w 261"/>
              <a:gd name="T39" fmla="*/ 194 h 559"/>
              <a:gd name="T40" fmla="*/ 242 w 261"/>
              <a:gd name="T41" fmla="*/ 182 h 559"/>
              <a:gd name="T42" fmla="*/ 72 w 261"/>
              <a:gd name="T43" fmla="*/ 375 h 559"/>
              <a:gd name="T44" fmla="*/ 129 w 261"/>
              <a:gd name="T45" fmla="*/ 396 h 559"/>
              <a:gd name="T46" fmla="*/ 136 w 261"/>
              <a:gd name="T47" fmla="*/ 373 h 559"/>
              <a:gd name="T48" fmla="*/ 79 w 261"/>
              <a:gd name="T49" fmla="*/ 352 h 559"/>
              <a:gd name="T50" fmla="*/ 86 w 261"/>
              <a:gd name="T51" fmla="*/ 334 h 559"/>
              <a:gd name="T52" fmla="*/ 143 w 261"/>
              <a:gd name="T53" fmla="*/ 354 h 559"/>
              <a:gd name="T54" fmla="*/ 152 w 261"/>
              <a:gd name="T55" fmla="*/ 331 h 559"/>
              <a:gd name="T56" fmla="*/ 95 w 261"/>
              <a:gd name="T57" fmla="*/ 311 h 559"/>
              <a:gd name="T58" fmla="*/ 100 w 261"/>
              <a:gd name="T59" fmla="*/ 292 h 559"/>
              <a:gd name="T60" fmla="*/ 157 w 261"/>
              <a:gd name="T61" fmla="*/ 311 h 559"/>
              <a:gd name="T62" fmla="*/ 166 w 261"/>
              <a:gd name="T63" fmla="*/ 288 h 559"/>
              <a:gd name="T64" fmla="*/ 109 w 261"/>
              <a:gd name="T65" fmla="*/ 269 h 559"/>
              <a:gd name="T66" fmla="*/ 116 w 261"/>
              <a:gd name="T67" fmla="*/ 249 h 559"/>
              <a:gd name="T68" fmla="*/ 173 w 261"/>
              <a:gd name="T69" fmla="*/ 270 h 559"/>
              <a:gd name="T70" fmla="*/ 180 w 261"/>
              <a:gd name="T71" fmla="*/ 247 h 559"/>
              <a:gd name="T72" fmla="*/ 123 w 261"/>
              <a:gd name="T73" fmla="*/ 226 h 559"/>
              <a:gd name="T74" fmla="*/ 139 w 261"/>
              <a:gd name="T75" fmla="*/ 184 h 559"/>
              <a:gd name="T76" fmla="*/ 228 w 261"/>
              <a:gd name="T77" fmla="*/ 216 h 559"/>
              <a:gd name="T78" fmla="*/ 145 w 261"/>
              <a:gd name="T79" fmla="*/ 449 h 559"/>
              <a:gd name="T80" fmla="*/ 56 w 261"/>
              <a:gd name="T81" fmla="*/ 419 h 559"/>
              <a:gd name="T82" fmla="*/ 72 w 261"/>
              <a:gd name="T83" fmla="*/ 375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1" h="559">
                <a:moveTo>
                  <a:pt x="242" y="182"/>
                </a:moveTo>
                <a:lnTo>
                  <a:pt x="203" y="170"/>
                </a:lnTo>
                <a:lnTo>
                  <a:pt x="261" y="5"/>
                </a:lnTo>
                <a:lnTo>
                  <a:pt x="245" y="0"/>
                </a:lnTo>
                <a:lnTo>
                  <a:pt x="187" y="164"/>
                </a:lnTo>
                <a:lnTo>
                  <a:pt x="150" y="150"/>
                </a:lnTo>
                <a:lnTo>
                  <a:pt x="145" y="162"/>
                </a:lnTo>
                <a:lnTo>
                  <a:pt x="125" y="155"/>
                </a:lnTo>
                <a:lnTo>
                  <a:pt x="30" y="431"/>
                </a:lnTo>
                <a:lnTo>
                  <a:pt x="69" y="446"/>
                </a:lnTo>
                <a:lnTo>
                  <a:pt x="47" y="507"/>
                </a:lnTo>
                <a:lnTo>
                  <a:pt x="8" y="493"/>
                </a:lnTo>
                <a:lnTo>
                  <a:pt x="0" y="513"/>
                </a:lnTo>
                <a:lnTo>
                  <a:pt x="130" y="559"/>
                </a:lnTo>
                <a:lnTo>
                  <a:pt x="138" y="537"/>
                </a:lnTo>
                <a:lnTo>
                  <a:pt x="97" y="523"/>
                </a:lnTo>
                <a:lnTo>
                  <a:pt x="118" y="463"/>
                </a:lnTo>
                <a:lnTo>
                  <a:pt x="159" y="477"/>
                </a:lnTo>
                <a:lnTo>
                  <a:pt x="256" y="201"/>
                </a:lnTo>
                <a:lnTo>
                  <a:pt x="237" y="194"/>
                </a:lnTo>
                <a:lnTo>
                  <a:pt x="242" y="182"/>
                </a:lnTo>
                <a:close/>
                <a:moveTo>
                  <a:pt x="72" y="375"/>
                </a:moveTo>
                <a:lnTo>
                  <a:pt x="129" y="396"/>
                </a:lnTo>
                <a:lnTo>
                  <a:pt x="136" y="373"/>
                </a:lnTo>
                <a:lnTo>
                  <a:pt x="79" y="352"/>
                </a:lnTo>
                <a:lnTo>
                  <a:pt x="86" y="334"/>
                </a:lnTo>
                <a:lnTo>
                  <a:pt x="143" y="354"/>
                </a:lnTo>
                <a:lnTo>
                  <a:pt x="152" y="331"/>
                </a:lnTo>
                <a:lnTo>
                  <a:pt x="95" y="311"/>
                </a:lnTo>
                <a:lnTo>
                  <a:pt x="100" y="292"/>
                </a:lnTo>
                <a:lnTo>
                  <a:pt x="157" y="311"/>
                </a:lnTo>
                <a:lnTo>
                  <a:pt x="166" y="288"/>
                </a:lnTo>
                <a:lnTo>
                  <a:pt x="109" y="269"/>
                </a:lnTo>
                <a:lnTo>
                  <a:pt x="116" y="249"/>
                </a:lnTo>
                <a:lnTo>
                  <a:pt x="173" y="270"/>
                </a:lnTo>
                <a:lnTo>
                  <a:pt x="180" y="247"/>
                </a:lnTo>
                <a:lnTo>
                  <a:pt x="123" y="226"/>
                </a:lnTo>
                <a:lnTo>
                  <a:pt x="139" y="184"/>
                </a:lnTo>
                <a:lnTo>
                  <a:pt x="228" y="216"/>
                </a:lnTo>
                <a:lnTo>
                  <a:pt x="145" y="449"/>
                </a:lnTo>
                <a:lnTo>
                  <a:pt x="56" y="419"/>
                </a:lnTo>
                <a:lnTo>
                  <a:pt x="72" y="37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8" name="Oval 2296"/>
          <p:cNvSpPr>
            <a:spLocks noChangeArrowheads="1"/>
          </p:cNvSpPr>
          <p:nvPr/>
        </p:nvSpPr>
        <p:spPr bwMode="auto">
          <a:xfrm>
            <a:off x="4201022" y="2447722"/>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699" name="Freeform 2297"/>
          <p:cNvSpPr/>
          <p:nvPr/>
        </p:nvSpPr>
        <p:spPr bwMode="auto">
          <a:xfrm>
            <a:off x="4281914" y="2608744"/>
            <a:ext cx="454079" cy="373679"/>
          </a:xfrm>
          <a:custGeom>
            <a:avLst/>
            <a:gdLst>
              <a:gd name="T0" fmla="*/ 371 w 378"/>
              <a:gd name="T1" fmla="*/ 95 h 311"/>
              <a:gd name="T2" fmla="*/ 365 w 378"/>
              <a:gd name="T3" fmla="*/ 89 h 311"/>
              <a:gd name="T4" fmla="*/ 359 w 378"/>
              <a:gd name="T5" fmla="*/ 83 h 311"/>
              <a:gd name="T6" fmla="*/ 353 w 378"/>
              <a:gd name="T7" fmla="*/ 77 h 311"/>
              <a:gd name="T8" fmla="*/ 347 w 378"/>
              <a:gd name="T9" fmla="*/ 71 h 311"/>
              <a:gd name="T10" fmla="*/ 341 w 378"/>
              <a:gd name="T11" fmla="*/ 65 h 311"/>
              <a:gd name="T12" fmla="*/ 335 w 378"/>
              <a:gd name="T13" fmla="*/ 59 h 311"/>
              <a:gd name="T14" fmla="*/ 329 w 378"/>
              <a:gd name="T15" fmla="*/ 53 h 311"/>
              <a:gd name="T16" fmla="*/ 323 w 378"/>
              <a:gd name="T17" fmla="*/ 47 h 311"/>
              <a:gd name="T18" fmla="*/ 317 w 378"/>
              <a:gd name="T19" fmla="*/ 41 h 311"/>
              <a:gd name="T20" fmla="*/ 311 w 378"/>
              <a:gd name="T21" fmla="*/ 35 h 311"/>
              <a:gd name="T22" fmla="*/ 305 w 378"/>
              <a:gd name="T23" fmla="*/ 29 h 311"/>
              <a:gd name="T24" fmla="*/ 299 w 378"/>
              <a:gd name="T25" fmla="*/ 23 h 311"/>
              <a:gd name="T26" fmla="*/ 293 w 378"/>
              <a:gd name="T27" fmla="*/ 17 h 311"/>
              <a:gd name="T28" fmla="*/ 287 w 378"/>
              <a:gd name="T29" fmla="*/ 11 h 311"/>
              <a:gd name="T30" fmla="*/ 281 w 378"/>
              <a:gd name="T31" fmla="*/ 5 h 311"/>
              <a:gd name="T32" fmla="*/ 214 w 378"/>
              <a:gd name="T33" fmla="*/ 13 h 311"/>
              <a:gd name="T34" fmla="*/ 210 w 378"/>
              <a:gd name="T35" fmla="*/ 12 h 311"/>
              <a:gd name="T36" fmla="*/ 204 w 378"/>
              <a:gd name="T37" fmla="*/ 6 h 311"/>
              <a:gd name="T38" fmla="*/ 0 w 378"/>
              <a:gd name="T39" fmla="*/ 15 h 311"/>
              <a:gd name="T40" fmla="*/ 8 w 378"/>
              <a:gd name="T41" fmla="*/ 154 h 311"/>
              <a:gd name="T42" fmla="*/ 14 w 378"/>
              <a:gd name="T43" fmla="*/ 160 h 311"/>
              <a:gd name="T44" fmla="*/ 20 w 378"/>
              <a:gd name="T45" fmla="*/ 166 h 311"/>
              <a:gd name="T46" fmla="*/ 26 w 378"/>
              <a:gd name="T47" fmla="*/ 172 h 311"/>
              <a:gd name="T48" fmla="*/ 32 w 378"/>
              <a:gd name="T49" fmla="*/ 178 h 311"/>
              <a:gd name="T50" fmla="*/ 38 w 378"/>
              <a:gd name="T51" fmla="*/ 184 h 311"/>
              <a:gd name="T52" fmla="*/ 44 w 378"/>
              <a:gd name="T53" fmla="*/ 190 h 311"/>
              <a:gd name="T54" fmla="*/ 50 w 378"/>
              <a:gd name="T55" fmla="*/ 196 h 311"/>
              <a:gd name="T56" fmla="*/ 56 w 378"/>
              <a:gd name="T57" fmla="*/ 202 h 311"/>
              <a:gd name="T58" fmla="*/ 62 w 378"/>
              <a:gd name="T59" fmla="*/ 208 h 311"/>
              <a:gd name="T60" fmla="*/ 68 w 378"/>
              <a:gd name="T61" fmla="*/ 214 h 311"/>
              <a:gd name="T62" fmla="*/ 74 w 378"/>
              <a:gd name="T63" fmla="*/ 220 h 311"/>
              <a:gd name="T64" fmla="*/ 80 w 378"/>
              <a:gd name="T65" fmla="*/ 226 h 311"/>
              <a:gd name="T66" fmla="*/ 86 w 378"/>
              <a:gd name="T67" fmla="*/ 232 h 311"/>
              <a:gd name="T68" fmla="*/ 92 w 378"/>
              <a:gd name="T69" fmla="*/ 238 h 311"/>
              <a:gd name="T70" fmla="*/ 98 w 378"/>
              <a:gd name="T71" fmla="*/ 244 h 311"/>
              <a:gd name="T72" fmla="*/ 104 w 378"/>
              <a:gd name="T73" fmla="*/ 250 h 311"/>
              <a:gd name="T74" fmla="*/ 110 w 378"/>
              <a:gd name="T75" fmla="*/ 256 h 311"/>
              <a:gd name="T76" fmla="*/ 116 w 378"/>
              <a:gd name="T77" fmla="*/ 262 h 311"/>
              <a:gd name="T78" fmla="*/ 122 w 378"/>
              <a:gd name="T79" fmla="*/ 268 h 311"/>
              <a:gd name="T80" fmla="*/ 128 w 378"/>
              <a:gd name="T81" fmla="*/ 274 h 311"/>
              <a:gd name="T82" fmla="*/ 134 w 378"/>
              <a:gd name="T83" fmla="*/ 280 h 311"/>
              <a:gd name="T84" fmla="*/ 140 w 378"/>
              <a:gd name="T85" fmla="*/ 286 h 311"/>
              <a:gd name="T86" fmla="*/ 146 w 378"/>
              <a:gd name="T87" fmla="*/ 292 h 311"/>
              <a:gd name="T88" fmla="*/ 152 w 378"/>
              <a:gd name="T89" fmla="*/ 298 h 311"/>
              <a:gd name="T90" fmla="*/ 158 w 378"/>
              <a:gd name="T91" fmla="*/ 304 h 311"/>
              <a:gd name="T92" fmla="*/ 164 w 378"/>
              <a:gd name="T93" fmla="*/ 310 h 311"/>
              <a:gd name="T94" fmla="*/ 377 w 378"/>
              <a:gd name="T95" fmla="*/ 10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311">
                <a:moveTo>
                  <a:pt x="375" y="99"/>
                </a:moveTo>
                <a:cubicBezTo>
                  <a:pt x="374" y="98"/>
                  <a:pt x="374" y="97"/>
                  <a:pt x="373" y="97"/>
                </a:cubicBezTo>
                <a:cubicBezTo>
                  <a:pt x="372" y="96"/>
                  <a:pt x="372" y="95"/>
                  <a:pt x="371" y="95"/>
                </a:cubicBezTo>
                <a:cubicBezTo>
                  <a:pt x="370" y="94"/>
                  <a:pt x="370" y="93"/>
                  <a:pt x="369" y="93"/>
                </a:cubicBezTo>
                <a:cubicBezTo>
                  <a:pt x="368" y="92"/>
                  <a:pt x="368" y="91"/>
                  <a:pt x="367" y="91"/>
                </a:cubicBezTo>
                <a:cubicBezTo>
                  <a:pt x="366" y="90"/>
                  <a:pt x="366" y="89"/>
                  <a:pt x="365" y="89"/>
                </a:cubicBezTo>
                <a:cubicBezTo>
                  <a:pt x="364" y="88"/>
                  <a:pt x="364" y="87"/>
                  <a:pt x="363" y="87"/>
                </a:cubicBezTo>
                <a:cubicBezTo>
                  <a:pt x="362" y="86"/>
                  <a:pt x="362" y="85"/>
                  <a:pt x="361" y="85"/>
                </a:cubicBezTo>
                <a:cubicBezTo>
                  <a:pt x="360" y="84"/>
                  <a:pt x="360" y="83"/>
                  <a:pt x="359" y="83"/>
                </a:cubicBezTo>
                <a:cubicBezTo>
                  <a:pt x="358" y="82"/>
                  <a:pt x="358" y="81"/>
                  <a:pt x="357" y="81"/>
                </a:cubicBezTo>
                <a:cubicBezTo>
                  <a:pt x="356" y="80"/>
                  <a:pt x="356" y="79"/>
                  <a:pt x="355" y="79"/>
                </a:cubicBezTo>
                <a:cubicBezTo>
                  <a:pt x="354" y="78"/>
                  <a:pt x="354" y="77"/>
                  <a:pt x="353" y="77"/>
                </a:cubicBezTo>
                <a:cubicBezTo>
                  <a:pt x="352" y="76"/>
                  <a:pt x="352" y="75"/>
                  <a:pt x="351" y="75"/>
                </a:cubicBezTo>
                <a:cubicBezTo>
                  <a:pt x="350" y="74"/>
                  <a:pt x="350" y="73"/>
                  <a:pt x="349" y="73"/>
                </a:cubicBezTo>
                <a:cubicBezTo>
                  <a:pt x="348" y="72"/>
                  <a:pt x="348" y="71"/>
                  <a:pt x="347" y="71"/>
                </a:cubicBezTo>
                <a:cubicBezTo>
                  <a:pt x="346" y="70"/>
                  <a:pt x="346" y="69"/>
                  <a:pt x="345" y="69"/>
                </a:cubicBezTo>
                <a:cubicBezTo>
                  <a:pt x="344" y="68"/>
                  <a:pt x="344" y="67"/>
                  <a:pt x="343" y="67"/>
                </a:cubicBezTo>
                <a:cubicBezTo>
                  <a:pt x="342" y="66"/>
                  <a:pt x="342" y="65"/>
                  <a:pt x="341" y="65"/>
                </a:cubicBezTo>
                <a:cubicBezTo>
                  <a:pt x="340" y="64"/>
                  <a:pt x="340" y="63"/>
                  <a:pt x="339" y="63"/>
                </a:cubicBezTo>
                <a:cubicBezTo>
                  <a:pt x="338" y="62"/>
                  <a:pt x="338" y="61"/>
                  <a:pt x="337" y="61"/>
                </a:cubicBezTo>
                <a:cubicBezTo>
                  <a:pt x="336" y="60"/>
                  <a:pt x="336" y="59"/>
                  <a:pt x="335" y="59"/>
                </a:cubicBezTo>
                <a:cubicBezTo>
                  <a:pt x="334" y="58"/>
                  <a:pt x="334" y="57"/>
                  <a:pt x="333" y="57"/>
                </a:cubicBezTo>
                <a:cubicBezTo>
                  <a:pt x="332" y="56"/>
                  <a:pt x="332" y="55"/>
                  <a:pt x="331" y="55"/>
                </a:cubicBezTo>
                <a:cubicBezTo>
                  <a:pt x="330" y="54"/>
                  <a:pt x="330" y="53"/>
                  <a:pt x="329" y="53"/>
                </a:cubicBezTo>
                <a:cubicBezTo>
                  <a:pt x="328" y="52"/>
                  <a:pt x="328" y="51"/>
                  <a:pt x="327" y="51"/>
                </a:cubicBezTo>
                <a:cubicBezTo>
                  <a:pt x="326" y="50"/>
                  <a:pt x="326" y="49"/>
                  <a:pt x="325" y="49"/>
                </a:cubicBezTo>
                <a:cubicBezTo>
                  <a:pt x="324" y="48"/>
                  <a:pt x="324" y="47"/>
                  <a:pt x="323" y="47"/>
                </a:cubicBezTo>
                <a:cubicBezTo>
                  <a:pt x="322" y="46"/>
                  <a:pt x="322" y="45"/>
                  <a:pt x="321" y="45"/>
                </a:cubicBezTo>
                <a:cubicBezTo>
                  <a:pt x="320" y="44"/>
                  <a:pt x="320" y="43"/>
                  <a:pt x="319" y="43"/>
                </a:cubicBezTo>
                <a:cubicBezTo>
                  <a:pt x="318" y="42"/>
                  <a:pt x="318" y="41"/>
                  <a:pt x="317" y="41"/>
                </a:cubicBezTo>
                <a:cubicBezTo>
                  <a:pt x="316" y="40"/>
                  <a:pt x="316" y="39"/>
                  <a:pt x="315" y="39"/>
                </a:cubicBezTo>
                <a:cubicBezTo>
                  <a:pt x="314" y="38"/>
                  <a:pt x="314" y="37"/>
                  <a:pt x="313" y="37"/>
                </a:cubicBezTo>
                <a:cubicBezTo>
                  <a:pt x="312" y="36"/>
                  <a:pt x="312" y="35"/>
                  <a:pt x="311" y="35"/>
                </a:cubicBezTo>
                <a:cubicBezTo>
                  <a:pt x="310" y="34"/>
                  <a:pt x="310" y="33"/>
                  <a:pt x="309" y="33"/>
                </a:cubicBezTo>
                <a:cubicBezTo>
                  <a:pt x="308" y="32"/>
                  <a:pt x="308" y="31"/>
                  <a:pt x="307" y="31"/>
                </a:cubicBezTo>
                <a:cubicBezTo>
                  <a:pt x="306" y="30"/>
                  <a:pt x="306" y="29"/>
                  <a:pt x="305" y="29"/>
                </a:cubicBezTo>
                <a:cubicBezTo>
                  <a:pt x="304" y="28"/>
                  <a:pt x="304" y="27"/>
                  <a:pt x="303" y="27"/>
                </a:cubicBezTo>
                <a:cubicBezTo>
                  <a:pt x="302" y="26"/>
                  <a:pt x="302" y="25"/>
                  <a:pt x="301" y="25"/>
                </a:cubicBezTo>
                <a:cubicBezTo>
                  <a:pt x="300" y="24"/>
                  <a:pt x="300" y="23"/>
                  <a:pt x="299" y="23"/>
                </a:cubicBezTo>
                <a:cubicBezTo>
                  <a:pt x="298" y="22"/>
                  <a:pt x="298" y="21"/>
                  <a:pt x="297" y="21"/>
                </a:cubicBezTo>
                <a:cubicBezTo>
                  <a:pt x="296" y="20"/>
                  <a:pt x="296" y="19"/>
                  <a:pt x="295" y="19"/>
                </a:cubicBezTo>
                <a:cubicBezTo>
                  <a:pt x="294" y="18"/>
                  <a:pt x="294" y="17"/>
                  <a:pt x="293" y="17"/>
                </a:cubicBezTo>
                <a:cubicBezTo>
                  <a:pt x="292" y="16"/>
                  <a:pt x="292" y="15"/>
                  <a:pt x="291" y="15"/>
                </a:cubicBezTo>
                <a:cubicBezTo>
                  <a:pt x="290" y="14"/>
                  <a:pt x="290" y="13"/>
                  <a:pt x="289" y="13"/>
                </a:cubicBezTo>
                <a:cubicBezTo>
                  <a:pt x="288" y="12"/>
                  <a:pt x="288" y="11"/>
                  <a:pt x="287" y="11"/>
                </a:cubicBezTo>
                <a:cubicBezTo>
                  <a:pt x="286" y="10"/>
                  <a:pt x="286" y="9"/>
                  <a:pt x="285" y="9"/>
                </a:cubicBezTo>
                <a:cubicBezTo>
                  <a:pt x="284" y="8"/>
                  <a:pt x="284" y="7"/>
                  <a:pt x="283" y="7"/>
                </a:cubicBezTo>
                <a:cubicBezTo>
                  <a:pt x="282" y="6"/>
                  <a:pt x="282" y="5"/>
                  <a:pt x="281" y="5"/>
                </a:cubicBezTo>
                <a:cubicBezTo>
                  <a:pt x="279" y="2"/>
                  <a:pt x="275" y="0"/>
                  <a:pt x="271" y="0"/>
                </a:cubicBezTo>
                <a:cubicBezTo>
                  <a:pt x="226" y="0"/>
                  <a:pt x="226" y="0"/>
                  <a:pt x="226" y="0"/>
                </a:cubicBezTo>
                <a:cubicBezTo>
                  <a:pt x="219" y="0"/>
                  <a:pt x="214" y="6"/>
                  <a:pt x="214" y="13"/>
                </a:cubicBezTo>
                <a:cubicBezTo>
                  <a:pt x="214" y="15"/>
                  <a:pt x="214" y="15"/>
                  <a:pt x="214" y="15"/>
                </a:cubicBezTo>
                <a:cubicBezTo>
                  <a:pt x="213" y="14"/>
                  <a:pt x="213" y="14"/>
                  <a:pt x="212" y="14"/>
                </a:cubicBezTo>
                <a:cubicBezTo>
                  <a:pt x="212" y="13"/>
                  <a:pt x="211" y="12"/>
                  <a:pt x="210" y="12"/>
                </a:cubicBezTo>
                <a:cubicBezTo>
                  <a:pt x="210" y="11"/>
                  <a:pt x="209" y="10"/>
                  <a:pt x="208" y="10"/>
                </a:cubicBezTo>
                <a:cubicBezTo>
                  <a:pt x="208" y="9"/>
                  <a:pt x="207" y="8"/>
                  <a:pt x="206" y="8"/>
                </a:cubicBezTo>
                <a:cubicBezTo>
                  <a:pt x="206" y="7"/>
                  <a:pt x="205" y="6"/>
                  <a:pt x="204" y="6"/>
                </a:cubicBezTo>
                <a:cubicBezTo>
                  <a:pt x="201" y="2"/>
                  <a:pt x="197" y="0"/>
                  <a:pt x="192" y="0"/>
                </a:cubicBezTo>
                <a:cubicBezTo>
                  <a:pt x="16" y="0"/>
                  <a:pt x="16" y="0"/>
                  <a:pt x="16" y="0"/>
                </a:cubicBezTo>
                <a:cubicBezTo>
                  <a:pt x="7" y="0"/>
                  <a:pt x="0" y="7"/>
                  <a:pt x="0" y="15"/>
                </a:cubicBezTo>
                <a:cubicBezTo>
                  <a:pt x="0" y="140"/>
                  <a:pt x="0" y="140"/>
                  <a:pt x="0" y="140"/>
                </a:cubicBezTo>
                <a:cubicBezTo>
                  <a:pt x="0" y="145"/>
                  <a:pt x="2" y="149"/>
                  <a:pt x="6" y="152"/>
                </a:cubicBezTo>
                <a:cubicBezTo>
                  <a:pt x="6" y="153"/>
                  <a:pt x="7" y="154"/>
                  <a:pt x="8" y="154"/>
                </a:cubicBezTo>
                <a:cubicBezTo>
                  <a:pt x="8" y="155"/>
                  <a:pt x="9" y="156"/>
                  <a:pt x="10" y="156"/>
                </a:cubicBezTo>
                <a:cubicBezTo>
                  <a:pt x="10" y="157"/>
                  <a:pt x="11" y="158"/>
                  <a:pt x="12" y="158"/>
                </a:cubicBezTo>
                <a:cubicBezTo>
                  <a:pt x="12" y="159"/>
                  <a:pt x="13" y="160"/>
                  <a:pt x="14" y="160"/>
                </a:cubicBezTo>
                <a:cubicBezTo>
                  <a:pt x="14" y="161"/>
                  <a:pt x="15" y="162"/>
                  <a:pt x="16" y="162"/>
                </a:cubicBezTo>
                <a:cubicBezTo>
                  <a:pt x="16" y="163"/>
                  <a:pt x="17" y="164"/>
                  <a:pt x="18" y="164"/>
                </a:cubicBezTo>
                <a:cubicBezTo>
                  <a:pt x="18" y="165"/>
                  <a:pt x="19" y="166"/>
                  <a:pt x="20" y="166"/>
                </a:cubicBezTo>
                <a:cubicBezTo>
                  <a:pt x="20" y="167"/>
                  <a:pt x="21" y="168"/>
                  <a:pt x="22" y="168"/>
                </a:cubicBezTo>
                <a:cubicBezTo>
                  <a:pt x="22" y="169"/>
                  <a:pt x="23" y="170"/>
                  <a:pt x="24" y="170"/>
                </a:cubicBezTo>
                <a:cubicBezTo>
                  <a:pt x="24" y="171"/>
                  <a:pt x="25" y="172"/>
                  <a:pt x="26" y="172"/>
                </a:cubicBezTo>
                <a:cubicBezTo>
                  <a:pt x="26" y="173"/>
                  <a:pt x="27" y="174"/>
                  <a:pt x="28" y="174"/>
                </a:cubicBezTo>
                <a:cubicBezTo>
                  <a:pt x="28" y="175"/>
                  <a:pt x="29" y="176"/>
                  <a:pt x="30" y="176"/>
                </a:cubicBezTo>
                <a:cubicBezTo>
                  <a:pt x="30" y="177"/>
                  <a:pt x="31" y="178"/>
                  <a:pt x="32" y="178"/>
                </a:cubicBezTo>
                <a:cubicBezTo>
                  <a:pt x="32" y="179"/>
                  <a:pt x="33" y="180"/>
                  <a:pt x="34" y="180"/>
                </a:cubicBezTo>
                <a:cubicBezTo>
                  <a:pt x="34" y="181"/>
                  <a:pt x="35" y="182"/>
                  <a:pt x="36" y="182"/>
                </a:cubicBezTo>
                <a:cubicBezTo>
                  <a:pt x="36" y="183"/>
                  <a:pt x="37" y="184"/>
                  <a:pt x="38" y="184"/>
                </a:cubicBezTo>
                <a:cubicBezTo>
                  <a:pt x="38" y="185"/>
                  <a:pt x="39" y="186"/>
                  <a:pt x="40" y="186"/>
                </a:cubicBezTo>
                <a:cubicBezTo>
                  <a:pt x="40" y="187"/>
                  <a:pt x="41" y="188"/>
                  <a:pt x="42" y="188"/>
                </a:cubicBezTo>
                <a:cubicBezTo>
                  <a:pt x="42" y="189"/>
                  <a:pt x="43" y="190"/>
                  <a:pt x="44" y="190"/>
                </a:cubicBezTo>
                <a:cubicBezTo>
                  <a:pt x="44" y="191"/>
                  <a:pt x="45" y="192"/>
                  <a:pt x="46" y="192"/>
                </a:cubicBezTo>
                <a:cubicBezTo>
                  <a:pt x="46" y="193"/>
                  <a:pt x="47" y="194"/>
                  <a:pt x="48" y="194"/>
                </a:cubicBezTo>
                <a:cubicBezTo>
                  <a:pt x="48" y="195"/>
                  <a:pt x="49" y="196"/>
                  <a:pt x="50" y="196"/>
                </a:cubicBezTo>
                <a:cubicBezTo>
                  <a:pt x="50" y="197"/>
                  <a:pt x="51" y="198"/>
                  <a:pt x="52" y="198"/>
                </a:cubicBezTo>
                <a:cubicBezTo>
                  <a:pt x="52" y="199"/>
                  <a:pt x="53" y="200"/>
                  <a:pt x="54" y="200"/>
                </a:cubicBezTo>
                <a:cubicBezTo>
                  <a:pt x="54" y="201"/>
                  <a:pt x="55" y="202"/>
                  <a:pt x="56" y="202"/>
                </a:cubicBezTo>
                <a:cubicBezTo>
                  <a:pt x="56" y="203"/>
                  <a:pt x="57" y="204"/>
                  <a:pt x="58" y="204"/>
                </a:cubicBezTo>
                <a:cubicBezTo>
                  <a:pt x="58" y="205"/>
                  <a:pt x="59" y="206"/>
                  <a:pt x="60" y="206"/>
                </a:cubicBezTo>
                <a:cubicBezTo>
                  <a:pt x="60" y="207"/>
                  <a:pt x="61" y="208"/>
                  <a:pt x="62" y="208"/>
                </a:cubicBezTo>
                <a:cubicBezTo>
                  <a:pt x="62" y="209"/>
                  <a:pt x="63" y="210"/>
                  <a:pt x="64" y="210"/>
                </a:cubicBezTo>
                <a:cubicBezTo>
                  <a:pt x="64" y="211"/>
                  <a:pt x="65" y="212"/>
                  <a:pt x="66" y="212"/>
                </a:cubicBezTo>
                <a:cubicBezTo>
                  <a:pt x="66" y="213"/>
                  <a:pt x="67" y="214"/>
                  <a:pt x="68" y="214"/>
                </a:cubicBezTo>
                <a:cubicBezTo>
                  <a:pt x="68" y="215"/>
                  <a:pt x="69" y="216"/>
                  <a:pt x="70" y="216"/>
                </a:cubicBezTo>
                <a:cubicBezTo>
                  <a:pt x="70" y="217"/>
                  <a:pt x="71" y="218"/>
                  <a:pt x="72" y="218"/>
                </a:cubicBezTo>
                <a:cubicBezTo>
                  <a:pt x="72" y="219"/>
                  <a:pt x="73" y="220"/>
                  <a:pt x="74" y="220"/>
                </a:cubicBezTo>
                <a:cubicBezTo>
                  <a:pt x="74" y="221"/>
                  <a:pt x="75" y="222"/>
                  <a:pt x="76" y="222"/>
                </a:cubicBezTo>
                <a:cubicBezTo>
                  <a:pt x="76" y="223"/>
                  <a:pt x="77" y="224"/>
                  <a:pt x="78" y="224"/>
                </a:cubicBezTo>
                <a:cubicBezTo>
                  <a:pt x="78" y="225"/>
                  <a:pt x="79" y="226"/>
                  <a:pt x="80" y="226"/>
                </a:cubicBezTo>
                <a:cubicBezTo>
                  <a:pt x="80" y="227"/>
                  <a:pt x="81" y="228"/>
                  <a:pt x="82" y="228"/>
                </a:cubicBezTo>
                <a:cubicBezTo>
                  <a:pt x="82" y="229"/>
                  <a:pt x="83" y="230"/>
                  <a:pt x="84" y="230"/>
                </a:cubicBezTo>
                <a:cubicBezTo>
                  <a:pt x="84" y="231"/>
                  <a:pt x="85" y="232"/>
                  <a:pt x="86" y="232"/>
                </a:cubicBezTo>
                <a:cubicBezTo>
                  <a:pt x="86" y="233"/>
                  <a:pt x="87" y="234"/>
                  <a:pt x="88" y="234"/>
                </a:cubicBezTo>
                <a:cubicBezTo>
                  <a:pt x="88" y="235"/>
                  <a:pt x="89" y="236"/>
                  <a:pt x="90" y="236"/>
                </a:cubicBezTo>
                <a:cubicBezTo>
                  <a:pt x="90" y="237"/>
                  <a:pt x="91" y="238"/>
                  <a:pt x="92" y="238"/>
                </a:cubicBezTo>
                <a:cubicBezTo>
                  <a:pt x="92" y="239"/>
                  <a:pt x="93" y="240"/>
                  <a:pt x="94" y="240"/>
                </a:cubicBezTo>
                <a:cubicBezTo>
                  <a:pt x="94" y="241"/>
                  <a:pt x="95" y="242"/>
                  <a:pt x="96" y="242"/>
                </a:cubicBezTo>
                <a:cubicBezTo>
                  <a:pt x="96" y="243"/>
                  <a:pt x="97" y="244"/>
                  <a:pt x="98" y="244"/>
                </a:cubicBezTo>
                <a:cubicBezTo>
                  <a:pt x="98" y="245"/>
                  <a:pt x="99" y="246"/>
                  <a:pt x="100" y="246"/>
                </a:cubicBezTo>
                <a:cubicBezTo>
                  <a:pt x="100" y="247"/>
                  <a:pt x="101" y="248"/>
                  <a:pt x="102" y="248"/>
                </a:cubicBezTo>
                <a:cubicBezTo>
                  <a:pt x="102" y="249"/>
                  <a:pt x="103" y="250"/>
                  <a:pt x="104" y="250"/>
                </a:cubicBezTo>
                <a:cubicBezTo>
                  <a:pt x="104" y="251"/>
                  <a:pt x="105" y="252"/>
                  <a:pt x="106" y="252"/>
                </a:cubicBezTo>
                <a:cubicBezTo>
                  <a:pt x="106" y="253"/>
                  <a:pt x="107" y="254"/>
                  <a:pt x="108" y="254"/>
                </a:cubicBezTo>
                <a:cubicBezTo>
                  <a:pt x="108" y="255"/>
                  <a:pt x="109" y="256"/>
                  <a:pt x="110" y="256"/>
                </a:cubicBezTo>
                <a:cubicBezTo>
                  <a:pt x="110" y="257"/>
                  <a:pt x="111" y="258"/>
                  <a:pt x="112" y="258"/>
                </a:cubicBezTo>
                <a:cubicBezTo>
                  <a:pt x="112" y="259"/>
                  <a:pt x="113" y="260"/>
                  <a:pt x="114" y="260"/>
                </a:cubicBezTo>
                <a:cubicBezTo>
                  <a:pt x="114" y="261"/>
                  <a:pt x="115" y="262"/>
                  <a:pt x="116" y="262"/>
                </a:cubicBezTo>
                <a:cubicBezTo>
                  <a:pt x="116" y="263"/>
                  <a:pt x="117" y="264"/>
                  <a:pt x="118" y="264"/>
                </a:cubicBezTo>
                <a:cubicBezTo>
                  <a:pt x="118" y="265"/>
                  <a:pt x="119" y="266"/>
                  <a:pt x="120" y="266"/>
                </a:cubicBezTo>
                <a:cubicBezTo>
                  <a:pt x="120" y="267"/>
                  <a:pt x="121" y="268"/>
                  <a:pt x="122" y="268"/>
                </a:cubicBezTo>
                <a:cubicBezTo>
                  <a:pt x="122" y="269"/>
                  <a:pt x="123" y="270"/>
                  <a:pt x="124" y="270"/>
                </a:cubicBezTo>
                <a:cubicBezTo>
                  <a:pt x="124" y="271"/>
                  <a:pt x="125" y="272"/>
                  <a:pt x="126" y="272"/>
                </a:cubicBezTo>
                <a:cubicBezTo>
                  <a:pt x="126" y="273"/>
                  <a:pt x="127" y="274"/>
                  <a:pt x="128" y="274"/>
                </a:cubicBezTo>
                <a:cubicBezTo>
                  <a:pt x="128" y="275"/>
                  <a:pt x="129" y="276"/>
                  <a:pt x="130" y="276"/>
                </a:cubicBezTo>
                <a:cubicBezTo>
                  <a:pt x="130" y="277"/>
                  <a:pt x="131" y="278"/>
                  <a:pt x="132" y="278"/>
                </a:cubicBezTo>
                <a:cubicBezTo>
                  <a:pt x="132" y="279"/>
                  <a:pt x="133" y="280"/>
                  <a:pt x="134" y="280"/>
                </a:cubicBezTo>
                <a:cubicBezTo>
                  <a:pt x="134" y="281"/>
                  <a:pt x="135" y="282"/>
                  <a:pt x="136" y="282"/>
                </a:cubicBezTo>
                <a:cubicBezTo>
                  <a:pt x="136" y="283"/>
                  <a:pt x="137" y="284"/>
                  <a:pt x="138" y="284"/>
                </a:cubicBezTo>
                <a:cubicBezTo>
                  <a:pt x="138" y="285"/>
                  <a:pt x="139" y="286"/>
                  <a:pt x="140" y="286"/>
                </a:cubicBezTo>
                <a:cubicBezTo>
                  <a:pt x="140" y="287"/>
                  <a:pt x="141" y="288"/>
                  <a:pt x="142" y="288"/>
                </a:cubicBezTo>
                <a:cubicBezTo>
                  <a:pt x="142" y="289"/>
                  <a:pt x="143" y="290"/>
                  <a:pt x="144" y="290"/>
                </a:cubicBezTo>
                <a:cubicBezTo>
                  <a:pt x="144" y="291"/>
                  <a:pt x="145" y="292"/>
                  <a:pt x="146" y="292"/>
                </a:cubicBezTo>
                <a:cubicBezTo>
                  <a:pt x="146" y="293"/>
                  <a:pt x="147" y="294"/>
                  <a:pt x="148" y="294"/>
                </a:cubicBezTo>
                <a:cubicBezTo>
                  <a:pt x="148" y="295"/>
                  <a:pt x="149" y="296"/>
                  <a:pt x="150" y="296"/>
                </a:cubicBezTo>
                <a:cubicBezTo>
                  <a:pt x="150" y="297"/>
                  <a:pt x="151" y="298"/>
                  <a:pt x="152" y="298"/>
                </a:cubicBezTo>
                <a:cubicBezTo>
                  <a:pt x="152" y="299"/>
                  <a:pt x="153" y="300"/>
                  <a:pt x="154" y="300"/>
                </a:cubicBezTo>
                <a:cubicBezTo>
                  <a:pt x="154" y="301"/>
                  <a:pt x="155" y="302"/>
                  <a:pt x="156" y="302"/>
                </a:cubicBezTo>
                <a:cubicBezTo>
                  <a:pt x="156" y="303"/>
                  <a:pt x="157" y="304"/>
                  <a:pt x="158" y="304"/>
                </a:cubicBezTo>
                <a:cubicBezTo>
                  <a:pt x="158" y="305"/>
                  <a:pt x="159" y="306"/>
                  <a:pt x="160" y="306"/>
                </a:cubicBezTo>
                <a:cubicBezTo>
                  <a:pt x="160" y="307"/>
                  <a:pt x="161" y="308"/>
                  <a:pt x="162" y="308"/>
                </a:cubicBezTo>
                <a:cubicBezTo>
                  <a:pt x="162" y="309"/>
                  <a:pt x="163" y="310"/>
                  <a:pt x="164" y="310"/>
                </a:cubicBezTo>
                <a:cubicBezTo>
                  <a:pt x="164" y="311"/>
                  <a:pt x="164" y="311"/>
                  <a:pt x="165" y="311"/>
                </a:cubicBezTo>
                <a:cubicBezTo>
                  <a:pt x="279" y="307"/>
                  <a:pt x="372" y="216"/>
                  <a:pt x="378" y="102"/>
                </a:cubicBezTo>
                <a:cubicBezTo>
                  <a:pt x="378" y="101"/>
                  <a:pt x="377" y="101"/>
                  <a:pt x="377" y="101"/>
                </a:cubicBezTo>
                <a:cubicBezTo>
                  <a:pt x="376" y="100"/>
                  <a:pt x="376" y="99"/>
                  <a:pt x="375" y="99"/>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0" name="Freeform 2298"/>
          <p:cNvSpPr>
            <a:spLocks noEditPoints="1"/>
          </p:cNvSpPr>
          <p:nvPr/>
        </p:nvSpPr>
        <p:spPr bwMode="auto">
          <a:xfrm>
            <a:off x="4281914" y="2608744"/>
            <a:ext cx="250151" cy="187519"/>
          </a:xfrm>
          <a:custGeom>
            <a:avLst/>
            <a:gdLst>
              <a:gd name="T0" fmla="*/ 192 w 208"/>
              <a:gd name="T1" fmla="*/ 0 h 156"/>
              <a:gd name="T2" fmla="*/ 16 w 208"/>
              <a:gd name="T3" fmla="*/ 0 h 156"/>
              <a:gd name="T4" fmla="*/ 0 w 208"/>
              <a:gd name="T5" fmla="*/ 15 h 156"/>
              <a:gd name="T6" fmla="*/ 0 w 208"/>
              <a:gd name="T7" fmla="*/ 140 h 156"/>
              <a:gd name="T8" fmla="*/ 16 w 208"/>
              <a:gd name="T9" fmla="*/ 156 h 156"/>
              <a:gd name="T10" fmla="*/ 43 w 208"/>
              <a:gd name="T11" fmla="*/ 156 h 156"/>
              <a:gd name="T12" fmla="*/ 43 w 208"/>
              <a:gd name="T13" fmla="*/ 155 h 156"/>
              <a:gd name="T14" fmla="*/ 69 w 208"/>
              <a:gd name="T15" fmla="*/ 129 h 156"/>
              <a:gd name="T16" fmla="*/ 95 w 208"/>
              <a:gd name="T17" fmla="*/ 155 h 156"/>
              <a:gd name="T18" fmla="*/ 95 w 208"/>
              <a:gd name="T19" fmla="*/ 156 h 156"/>
              <a:gd name="T20" fmla="*/ 192 w 208"/>
              <a:gd name="T21" fmla="*/ 156 h 156"/>
              <a:gd name="T22" fmla="*/ 208 w 208"/>
              <a:gd name="T23" fmla="*/ 140 h 156"/>
              <a:gd name="T24" fmla="*/ 208 w 208"/>
              <a:gd name="T25" fmla="*/ 15 h 156"/>
              <a:gd name="T26" fmla="*/ 192 w 208"/>
              <a:gd name="T27" fmla="*/ 0 h 156"/>
              <a:gd name="T28" fmla="*/ 205 w 208"/>
              <a:gd name="T29" fmla="*/ 140 h 156"/>
              <a:gd name="T30" fmla="*/ 192 w 208"/>
              <a:gd name="T31" fmla="*/ 153 h 156"/>
              <a:gd name="T32" fmla="*/ 98 w 208"/>
              <a:gd name="T33" fmla="*/ 153 h 156"/>
              <a:gd name="T34" fmla="*/ 69 w 208"/>
              <a:gd name="T35" fmla="*/ 126 h 156"/>
              <a:gd name="T36" fmla="*/ 40 w 208"/>
              <a:gd name="T37" fmla="*/ 153 h 156"/>
              <a:gd name="T38" fmla="*/ 16 w 208"/>
              <a:gd name="T39" fmla="*/ 153 h 156"/>
              <a:gd name="T40" fmla="*/ 3 w 208"/>
              <a:gd name="T41" fmla="*/ 140 h 156"/>
              <a:gd name="T42" fmla="*/ 3 w 208"/>
              <a:gd name="T43" fmla="*/ 15 h 156"/>
              <a:gd name="T44" fmla="*/ 16 w 208"/>
              <a:gd name="T45" fmla="*/ 3 h 156"/>
              <a:gd name="T46" fmla="*/ 192 w 208"/>
              <a:gd name="T47" fmla="*/ 3 h 156"/>
              <a:gd name="T48" fmla="*/ 205 w 208"/>
              <a:gd name="T49" fmla="*/ 15 h 156"/>
              <a:gd name="T50" fmla="*/ 205 w 208"/>
              <a:gd name="T51"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56">
                <a:moveTo>
                  <a:pt x="192" y="0"/>
                </a:moveTo>
                <a:cubicBezTo>
                  <a:pt x="16" y="0"/>
                  <a:pt x="16" y="0"/>
                  <a:pt x="16" y="0"/>
                </a:cubicBezTo>
                <a:cubicBezTo>
                  <a:pt x="7" y="0"/>
                  <a:pt x="0" y="7"/>
                  <a:pt x="0" y="15"/>
                </a:cubicBezTo>
                <a:cubicBezTo>
                  <a:pt x="0" y="140"/>
                  <a:pt x="0" y="140"/>
                  <a:pt x="0" y="140"/>
                </a:cubicBezTo>
                <a:cubicBezTo>
                  <a:pt x="0" y="149"/>
                  <a:pt x="7" y="156"/>
                  <a:pt x="16" y="156"/>
                </a:cubicBezTo>
                <a:cubicBezTo>
                  <a:pt x="43" y="156"/>
                  <a:pt x="43" y="156"/>
                  <a:pt x="43" y="156"/>
                </a:cubicBezTo>
                <a:cubicBezTo>
                  <a:pt x="43" y="156"/>
                  <a:pt x="43" y="155"/>
                  <a:pt x="43" y="155"/>
                </a:cubicBezTo>
                <a:cubicBezTo>
                  <a:pt x="43" y="141"/>
                  <a:pt x="54" y="129"/>
                  <a:pt x="69" y="129"/>
                </a:cubicBezTo>
                <a:cubicBezTo>
                  <a:pt x="83" y="129"/>
                  <a:pt x="95" y="141"/>
                  <a:pt x="95" y="155"/>
                </a:cubicBezTo>
                <a:cubicBezTo>
                  <a:pt x="95" y="155"/>
                  <a:pt x="95" y="156"/>
                  <a:pt x="95" y="156"/>
                </a:cubicBezTo>
                <a:cubicBezTo>
                  <a:pt x="192" y="156"/>
                  <a:pt x="192" y="156"/>
                  <a:pt x="192" y="156"/>
                </a:cubicBezTo>
                <a:cubicBezTo>
                  <a:pt x="201" y="156"/>
                  <a:pt x="208" y="149"/>
                  <a:pt x="208" y="140"/>
                </a:cubicBezTo>
                <a:cubicBezTo>
                  <a:pt x="208" y="15"/>
                  <a:pt x="208" y="15"/>
                  <a:pt x="208" y="15"/>
                </a:cubicBezTo>
                <a:cubicBezTo>
                  <a:pt x="208" y="7"/>
                  <a:pt x="201" y="0"/>
                  <a:pt x="192" y="0"/>
                </a:cubicBezTo>
                <a:close/>
                <a:moveTo>
                  <a:pt x="205" y="140"/>
                </a:moveTo>
                <a:cubicBezTo>
                  <a:pt x="205" y="147"/>
                  <a:pt x="199" y="153"/>
                  <a:pt x="192" y="153"/>
                </a:cubicBezTo>
                <a:cubicBezTo>
                  <a:pt x="98" y="153"/>
                  <a:pt x="98" y="153"/>
                  <a:pt x="98" y="153"/>
                </a:cubicBezTo>
                <a:cubicBezTo>
                  <a:pt x="96" y="138"/>
                  <a:pt x="84" y="126"/>
                  <a:pt x="69" y="126"/>
                </a:cubicBezTo>
                <a:cubicBezTo>
                  <a:pt x="53" y="126"/>
                  <a:pt x="41" y="138"/>
                  <a:pt x="40" y="153"/>
                </a:cubicBezTo>
                <a:cubicBezTo>
                  <a:pt x="16" y="153"/>
                  <a:pt x="16" y="153"/>
                  <a:pt x="16" y="153"/>
                </a:cubicBezTo>
                <a:cubicBezTo>
                  <a:pt x="9" y="153"/>
                  <a:pt x="3" y="147"/>
                  <a:pt x="3" y="140"/>
                </a:cubicBezTo>
                <a:cubicBezTo>
                  <a:pt x="3" y="15"/>
                  <a:pt x="3" y="15"/>
                  <a:pt x="3" y="15"/>
                </a:cubicBezTo>
                <a:cubicBezTo>
                  <a:pt x="3" y="9"/>
                  <a:pt x="9" y="3"/>
                  <a:pt x="16" y="3"/>
                </a:cubicBezTo>
                <a:cubicBezTo>
                  <a:pt x="192" y="3"/>
                  <a:pt x="192" y="3"/>
                  <a:pt x="192" y="3"/>
                </a:cubicBezTo>
                <a:cubicBezTo>
                  <a:pt x="199" y="3"/>
                  <a:pt x="205" y="9"/>
                  <a:pt x="205" y="15"/>
                </a:cubicBezTo>
                <a:lnTo>
                  <a:pt x="205" y="14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1" name="Freeform 2299"/>
          <p:cNvSpPr>
            <a:spLocks noEditPoints="1"/>
          </p:cNvSpPr>
          <p:nvPr/>
        </p:nvSpPr>
        <p:spPr bwMode="auto">
          <a:xfrm>
            <a:off x="4568771" y="2767728"/>
            <a:ext cx="55740" cy="55033"/>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3 h 46"/>
              <a:gd name="T12" fmla="*/ 3 w 46"/>
              <a:gd name="T13" fmla="*/ 23 h 46"/>
              <a:gd name="T14" fmla="*/ 23 w 46"/>
              <a:gd name="T15" fmla="*/ 3 h 46"/>
              <a:gd name="T16" fmla="*/ 42 w 46"/>
              <a:gd name="T17" fmla="*/ 23 h 46"/>
              <a:gd name="T18" fmla="*/ 23 w 46"/>
              <a:gd name="T19"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3"/>
                </a:moveTo>
                <a:cubicBezTo>
                  <a:pt x="12" y="43"/>
                  <a:pt x="3" y="34"/>
                  <a:pt x="3" y="23"/>
                </a:cubicBezTo>
                <a:cubicBezTo>
                  <a:pt x="3" y="12"/>
                  <a:pt x="12" y="3"/>
                  <a:pt x="23" y="3"/>
                </a:cubicBezTo>
                <a:cubicBezTo>
                  <a:pt x="34" y="3"/>
                  <a:pt x="42" y="12"/>
                  <a:pt x="42" y="23"/>
                </a:cubicBezTo>
                <a:cubicBezTo>
                  <a:pt x="42" y="34"/>
                  <a:pt x="34" y="43"/>
                  <a:pt x="23" y="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2" name="Oval 2300"/>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3" name="Oval 2301"/>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4" name="Oval 2302"/>
          <p:cNvSpPr>
            <a:spLocks noChangeArrowheads="1"/>
          </p:cNvSpPr>
          <p:nvPr/>
        </p:nvSpPr>
        <p:spPr bwMode="auto">
          <a:xfrm>
            <a:off x="4576248"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5" name="Freeform 2303"/>
          <p:cNvSpPr>
            <a:spLocks noEditPoints="1"/>
          </p:cNvSpPr>
          <p:nvPr/>
        </p:nvSpPr>
        <p:spPr bwMode="auto">
          <a:xfrm>
            <a:off x="4336974" y="2767728"/>
            <a:ext cx="55061" cy="55033"/>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3 h 46"/>
              <a:gd name="T12" fmla="*/ 3 w 46"/>
              <a:gd name="T13" fmla="*/ 23 h 46"/>
              <a:gd name="T14" fmla="*/ 23 w 46"/>
              <a:gd name="T15" fmla="*/ 3 h 46"/>
              <a:gd name="T16" fmla="*/ 42 w 46"/>
              <a:gd name="T17" fmla="*/ 23 h 46"/>
              <a:gd name="T18" fmla="*/ 23 w 46"/>
              <a:gd name="T19"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3"/>
                </a:moveTo>
                <a:cubicBezTo>
                  <a:pt x="12" y="43"/>
                  <a:pt x="3" y="34"/>
                  <a:pt x="3" y="23"/>
                </a:cubicBezTo>
                <a:cubicBezTo>
                  <a:pt x="3" y="12"/>
                  <a:pt x="12" y="3"/>
                  <a:pt x="23" y="3"/>
                </a:cubicBezTo>
                <a:cubicBezTo>
                  <a:pt x="34" y="3"/>
                  <a:pt x="42" y="12"/>
                  <a:pt x="42" y="23"/>
                </a:cubicBezTo>
                <a:cubicBezTo>
                  <a:pt x="42" y="34"/>
                  <a:pt x="34" y="43"/>
                  <a:pt x="23" y="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6" name="Oval 2304"/>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7" name="Oval 2305"/>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8" name="Oval 2306"/>
          <p:cNvSpPr>
            <a:spLocks noChangeArrowheads="1"/>
          </p:cNvSpPr>
          <p:nvPr/>
        </p:nvSpPr>
        <p:spPr bwMode="auto">
          <a:xfrm>
            <a:off x="4344450" y="2775880"/>
            <a:ext cx="39426" cy="40086"/>
          </a:xfrm>
          <a:prstGeom prst="ellipse">
            <a:avLst/>
          </a:pr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09" name="Freeform 2307"/>
          <p:cNvSpPr/>
          <p:nvPr/>
        </p:nvSpPr>
        <p:spPr bwMode="auto">
          <a:xfrm>
            <a:off x="4546340" y="2701144"/>
            <a:ext cx="103323" cy="86966"/>
          </a:xfrm>
          <a:custGeom>
            <a:avLst/>
            <a:gdLst>
              <a:gd name="T0" fmla="*/ 82 w 86"/>
              <a:gd name="T1" fmla="*/ 0 h 72"/>
              <a:gd name="T2" fmla="*/ 0 w 86"/>
              <a:gd name="T3" fmla="*/ 0 h 72"/>
              <a:gd name="T4" fmla="*/ 0 w 86"/>
              <a:gd name="T5" fmla="*/ 66 h 72"/>
              <a:gd name="T6" fmla="*/ 6 w 86"/>
              <a:gd name="T7" fmla="*/ 72 h 72"/>
              <a:gd name="T8" fmla="*/ 10 w 86"/>
              <a:gd name="T9" fmla="*/ 72 h 72"/>
              <a:gd name="T10" fmla="*/ 42 w 86"/>
              <a:gd name="T11" fmla="*/ 46 h 72"/>
              <a:gd name="T12" fmla="*/ 73 w 86"/>
              <a:gd name="T13" fmla="*/ 72 h 72"/>
              <a:gd name="T14" fmla="*/ 79 w 86"/>
              <a:gd name="T15" fmla="*/ 72 h 72"/>
              <a:gd name="T16" fmla="*/ 86 w 86"/>
              <a:gd name="T17" fmla="*/ 66 h 72"/>
              <a:gd name="T18" fmla="*/ 86 w 86"/>
              <a:gd name="T19" fmla="*/ 6 h 72"/>
              <a:gd name="T20" fmla="*/ 82 w 86"/>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72">
                <a:moveTo>
                  <a:pt x="82" y="0"/>
                </a:moveTo>
                <a:cubicBezTo>
                  <a:pt x="0" y="0"/>
                  <a:pt x="0" y="0"/>
                  <a:pt x="0" y="0"/>
                </a:cubicBezTo>
                <a:cubicBezTo>
                  <a:pt x="0" y="66"/>
                  <a:pt x="0" y="66"/>
                  <a:pt x="0" y="66"/>
                </a:cubicBezTo>
                <a:cubicBezTo>
                  <a:pt x="0" y="69"/>
                  <a:pt x="3" y="72"/>
                  <a:pt x="6" y="72"/>
                </a:cubicBezTo>
                <a:cubicBezTo>
                  <a:pt x="10" y="72"/>
                  <a:pt x="10" y="72"/>
                  <a:pt x="10" y="72"/>
                </a:cubicBezTo>
                <a:cubicBezTo>
                  <a:pt x="13" y="57"/>
                  <a:pt x="26" y="46"/>
                  <a:pt x="42" y="46"/>
                </a:cubicBezTo>
                <a:cubicBezTo>
                  <a:pt x="57" y="46"/>
                  <a:pt x="71" y="57"/>
                  <a:pt x="73" y="72"/>
                </a:cubicBezTo>
                <a:cubicBezTo>
                  <a:pt x="79" y="72"/>
                  <a:pt x="79" y="72"/>
                  <a:pt x="79" y="72"/>
                </a:cubicBezTo>
                <a:cubicBezTo>
                  <a:pt x="83" y="72"/>
                  <a:pt x="86" y="69"/>
                  <a:pt x="86" y="66"/>
                </a:cubicBezTo>
                <a:cubicBezTo>
                  <a:pt x="86" y="6"/>
                  <a:pt x="86" y="6"/>
                  <a:pt x="86" y="6"/>
                </a:cubicBezTo>
                <a:cubicBezTo>
                  <a:pt x="86" y="3"/>
                  <a:pt x="84" y="1"/>
                  <a:pt x="82" y="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0" name="Freeform 2308"/>
          <p:cNvSpPr>
            <a:spLocks noEditPoints="1"/>
          </p:cNvSpPr>
          <p:nvPr/>
        </p:nvSpPr>
        <p:spPr bwMode="auto">
          <a:xfrm>
            <a:off x="4538862" y="2608744"/>
            <a:ext cx="117599" cy="187519"/>
          </a:xfrm>
          <a:custGeom>
            <a:avLst/>
            <a:gdLst>
              <a:gd name="T0" fmla="*/ 85 w 98"/>
              <a:gd name="T1" fmla="*/ 70 h 156"/>
              <a:gd name="T2" fmla="*/ 84 w 98"/>
              <a:gd name="T3" fmla="*/ 70 h 156"/>
              <a:gd name="T4" fmla="*/ 70 w 98"/>
              <a:gd name="T5" fmla="*/ 13 h 156"/>
              <a:gd name="T6" fmla="*/ 57 w 98"/>
              <a:gd name="T7" fmla="*/ 0 h 156"/>
              <a:gd name="T8" fmla="*/ 12 w 98"/>
              <a:gd name="T9" fmla="*/ 0 h 156"/>
              <a:gd name="T10" fmla="*/ 0 w 98"/>
              <a:gd name="T11" fmla="*/ 13 h 156"/>
              <a:gd name="T12" fmla="*/ 0 w 98"/>
              <a:gd name="T13" fmla="*/ 39 h 156"/>
              <a:gd name="T14" fmla="*/ 0 w 98"/>
              <a:gd name="T15" fmla="*/ 73 h 156"/>
              <a:gd name="T16" fmla="*/ 0 w 98"/>
              <a:gd name="T17" fmla="*/ 83 h 156"/>
              <a:gd name="T18" fmla="*/ 0 w 98"/>
              <a:gd name="T19" fmla="*/ 99 h 156"/>
              <a:gd name="T20" fmla="*/ 0 w 98"/>
              <a:gd name="T21" fmla="*/ 143 h 156"/>
              <a:gd name="T22" fmla="*/ 12 w 98"/>
              <a:gd name="T23" fmla="*/ 156 h 156"/>
              <a:gd name="T24" fmla="*/ 22 w 98"/>
              <a:gd name="T25" fmla="*/ 156 h 156"/>
              <a:gd name="T26" fmla="*/ 22 w 98"/>
              <a:gd name="T27" fmla="*/ 155 h 156"/>
              <a:gd name="T28" fmla="*/ 48 w 98"/>
              <a:gd name="T29" fmla="*/ 129 h 156"/>
              <a:gd name="T30" fmla="*/ 74 w 98"/>
              <a:gd name="T31" fmla="*/ 155 h 156"/>
              <a:gd name="T32" fmla="*/ 74 w 98"/>
              <a:gd name="T33" fmla="*/ 156 h 156"/>
              <a:gd name="T34" fmla="*/ 85 w 98"/>
              <a:gd name="T35" fmla="*/ 156 h 156"/>
              <a:gd name="T36" fmla="*/ 98 w 98"/>
              <a:gd name="T37" fmla="*/ 143 h 156"/>
              <a:gd name="T38" fmla="*/ 98 w 98"/>
              <a:gd name="T39" fmla="*/ 83 h 156"/>
              <a:gd name="T40" fmla="*/ 85 w 98"/>
              <a:gd name="T41" fmla="*/ 70 h 156"/>
              <a:gd name="T42" fmla="*/ 4 w 98"/>
              <a:gd name="T43" fmla="*/ 13 h 156"/>
              <a:gd name="T44" fmla="*/ 12 w 98"/>
              <a:gd name="T45" fmla="*/ 4 h 156"/>
              <a:gd name="T46" fmla="*/ 57 w 98"/>
              <a:gd name="T47" fmla="*/ 4 h 156"/>
              <a:gd name="T48" fmla="*/ 66 w 98"/>
              <a:gd name="T49" fmla="*/ 13 h 156"/>
              <a:gd name="T50" fmla="*/ 66 w 98"/>
              <a:gd name="T51" fmla="*/ 13 h 156"/>
              <a:gd name="T52" fmla="*/ 80 w 98"/>
              <a:gd name="T53" fmla="*/ 71 h 156"/>
              <a:gd name="T54" fmla="*/ 4 w 98"/>
              <a:gd name="T55" fmla="*/ 71 h 156"/>
              <a:gd name="T56" fmla="*/ 4 w 98"/>
              <a:gd name="T57" fmla="*/ 13 h 156"/>
              <a:gd name="T58" fmla="*/ 95 w 98"/>
              <a:gd name="T59" fmla="*/ 143 h 156"/>
              <a:gd name="T60" fmla="*/ 85 w 98"/>
              <a:gd name="T61" fmla="*/ 152 h 156"/>
              <a:gd name="T62" fmla="*/ 77 w 98"/>
              <a:gd name="T63" fmla="*/ 152 h 156"/>
              <a:gd name="T64" fmla="*/ 48 w 98"/>
              <a:gd name="T65" fmla="*/ 126 h 156"/>
              <a:gd name="T66" fmla="*/ 19 w 98"/>
              <a:gd name="T67" fmla="*/ 152 h 156"/>
              <a:gd name="T68" fmla="*/ 12 w 98"/>
              <a:gd name="T69" fmla="*/ 152 h 156"/>
              <a:gd name="T70" fmla="*/ 3 w 98"/>
              <a:gd name="T71" fmla="*/ 143 h 156"/>
              <a:gd name="T72" fmla="*/ 3 w 98"/>
              <a:gd name="T73" fmla="*/ 74 h 156"/>
              <a:gd name="T74" fmla="*/ 89 w 98"/>
              <a:gd name="T75" fmla="*/ 74 h 156"/>
              <a:gd name="T76" fmla="*/ 95 w 98"/>
              <a:gd name="T77" fmla="*/ 83 h 156"/>
              <a:gd name="T78" fmla="*/ 95 w 98"/>
              <a:gd name="T79"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8" h="156">
                <a:moveTo>
                  <a:pt x="85" y="70"/>
                </a:moveTo>
                <a:cubicBezTo>
                  <a:pt x="84" y="70"/>
                  <a:pt x="84" y="70"/>
                  <a:pt x="84" y="70"/>
                </a:cubicBezTo>
                <a:cubicBezTo>
                  <a:pt x="70" y="13"/>
                  <a:pt x="70" y="13"/>
                  <a:pt x="70" y="13"/>
                </a:cubicBezTo>
                <a:cubicBezTo>
                  <a:pt x="70" y="6"/>
                  <a:pt x="64" y="0"/>
                  <a:pt x="57" y="0"/>
                </a:cubicBezTo>
                <a:cubicBezTo>
                  <a:pt x="12" y="0"/>
                  <a:pt x="12" y="0"/>
                  <a:pt x="12" y="0"/>
                </a:cubicBezTo>
                <a:cubicBezTo>
                  <a:pt x="5" y="0"/>
                  <a:pt x="0" y="6"/>
                  <a:pt x="0" y="13"/>
                </a:cubicBezTo>
                <a:cubicBezTo>
                  <a:pt x="0" y="39"/>
                  <a:pt x="0" y="39"/>
                  <a:pt x="0" y="39"/>
                </a:cubicBezTo>
                <a:cubicBezTo>
                  <a:pt x="0" y="73"/>
                  <a:pt x="0" y="73"/>
                  <a:pt x="0" y="73"/>
                </a:cubicBezTo>
                <a:cubicBezTo>
                  <a:pt x="0" y="83"/>
                  <a:pt x="0" y="83"/>
                  <a:pt x="0" y="83"/>
                </a:cubicBezTo>
                <a:cubicBezTo>
                  <a:pt x="0" y="99"/>
                  <a:pt x="0" y="99"/>
                  <a:pt x="0" y="99"/>
                </a:cubicBezTo>
                <a:cubicBezTo>
                  <a:pt x="0" y="143"/>
                  <a:pt x="0" y="143"/>
                  <a:pt x="0" y="143"/>
                </a:cubicBezTo>
                <a:cubicBezTo>
                  <a:pt x="0" y="150"/>
                  <a:pt x="5" y="156"/>
                  <a:pt x="12" y="156"/>
                </a:cubicBezTo>
                <a:cubicBezTo>
                  <a:pt x="22" y="156"/>
                  <a:pt x="22" y="156"/>
                  <a:pt x="22" y="156"/>
                </a:cubicBezTo>
                <a:cubicBezTo>
                  <a:pt x="22" y="156"/>
                  <a:pt x="22" y="155"/>
                  <a:pt x="22" y="155"/>
                </a:cubicBezTo>
                <a:cubicBezTo>
                  <a:pt x="22" y="141"/>
                  <a:pt x="33" y="129"/>
                  <a:pt x="48" y="129"/>
                </a:cubicBezTo>
                <a:cubicBezTo>
                  <a:pt x="62" y="129"/>
                  <a:pt x="74" y="141"/>
                  <a:pt x="74" y="155"/>
                </a:cubicBezTo>
                <a:cubicBezTo>
                  <a:pt x="74" y="155"/>
                  <a:pt x="74" y="156"/>
                  <a:pt x="74" y="156"/>
                </a:cubicBezTo>
                <a:cubicBezTo>
                  <a:pt x="85" y="156"/>
                  <a:pt x="85" y="156"/>
                  <a:pt x="85" y="156"/>
                </a:cubicBezTo>
                <a:cubicBezTo>
                  <a:pt x="92" y="156"/>
                  <a:pt x="98" y="150"/>
                  <a:pt x="98" y="143"/>
                </a:cubicBezTo>
                <a:cubicBezTo>
                  <a:pt x="98" y="83"/>
                  <a:pt x="98" y="83"/>
                  <a:pt x="98" y="83"/>
                </a:cubicBezTo>
                <a:cubicBezTo>
                  <a:pt x="98" y="76"/>
                  <a:pt x="92" y="70"/>
                  <a:pt x="85" y="70"/>
                </a:cubicBezTo>
                <a:close/>
                <a:moveTo>
                  <a:pt x="4" y="13"/>
                </a:moveTo>
                <a:cubicBezTo>
                  <a:pt x="4" y="8"/>
                  <a:pt x="8" y="4"/>
                  <a:pt x="12" y="4"/>
                </a:cubicBezTo>
                <a:cubicBezTo>
                  <a:pt x="57" y="4"/>
                  <a:pt x="57" y="4"/>
                  <a:pt x="57" y="4"/>
                </a:cubicBezTo>
                <a:cubicBezTo>
                  <a:pt x="62" y="4"/>
                  <a:pt x="66" y="8"/>
                  <a:pt x="66" y="13"/>
                </a:cubicBezTo>
                <a:cubicBezTo>
                  <a:pt x="66" y="13"/>
                  <a:pt x="66" y="13"/>
                  <a:pt x="66" y="13"/>
                </a:cubicBezTo>
                <a:cubicBezTo>
                  <a:pt x="80" y="71"/>
                  <a:pt x="80" y="71"/>
                  <a:pt x="80" y="71"/>
                </a:cubicBezTo>
                <a:cubicBezTo>
                  <a:pt x="4" y="71"/>
                  <a:pt x="4" y="71"/>
                  <a:pt x="4" y="71"/>
                </a:cubicBezTo>
                <a:lnTo>
                  <a:pt x="4" y="13"/>
                </a:lnTo>
                <a:close/>
                <a:moveTo>
                  <a:pt x="95" y="143"/>
                </a:moveTo>
                <a:cubicBezTo>
                  <a:pt x="95" y="148"/>
                  <a:pt x="91" y="152"/>
                  <a:pt x="85" y="152"/>
                </a:cubicBezTo>
                <a:cubicBezTo>
                  <a:pt x="77" y="152"/>
                  <a:pt x="77" y="152"/>
                  <a:pt x="77" y="152"/>
                </a:cubicBezTo>
                <a:cubicBezTo>
                  <a:pt x="75" y="138"/>
                  <a:pt x="63" y="126"/>
                  <a:pt x="48" y="126"/>
                </a:cubicBezTo>
                <a:cubicBezTo>
                  <a:pt x="32" y="126"/>
                  <a:pt x="20" y="138"/>
                  <a:pt x="19" y="152"/>
                </a:cubicBezTo>
                <a:cubicBezTo>
                  <a:pt x="12" y="152"/>
                  <a:pt x="12" y="152"/>
                  <a:pt x="12" y="152"/>
                </a:cubicBezTo>
                <a:cubicBezTo>
                  <a:pt x="7" y="152"/>
                  <a:pt x="3" y="148"/>
                  <a:pt x="3" y="143"/>
                </a:cubicBezTo>
                <a:cubicBezTo>
                  <a:pt x="3" y="74"/>
                  <a:pt x="3" y="74"/>
                  <a:pt x="3" y="74"/>
                </a:cubicBezTo>
                <a:cubicBezTo>
                  <a:pt x="89" y="74"/>
                  <a:pt x="89" y="74"/>
                  <a:pt x="89" y="74"/>
                </a:cubicBezTo>
                <a:cubicBezTo>
                  <a:pt x="92" y="75"/>
                  <a:pt x="95" y="79"/>
                  <a:pt x="95" y="83"/>
                </a:cubicBezTo>
                <a:lnTo>
                  <a:pt x="95" y="14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1" name="Freeform 2309"/>
          <p:cNvSpPr>
            <a:spLocks noEditPoints="1"/>
          </p:cNvSpPr>
          <p:nvPr/>
        </p:nvSpPr>
        <p:spPr bwMode="auto">
          <a:xfrm>
            <a:off x="4546339" y="2616217"/>
            <a:ext cx="84970" cy="75416"/>
          </a:xfrm>
          <a:custGeom>
            <a:avLst/>
            <a:gdLst>
              <a:gd name="T0" fmla="*/ 58 w 71"/>
              <a:gd name="T1" fmla="*/ 7 h 63"/>
              <a:gd name="T2" fmla="*/ 58 w 71"/>
              <a:gd name="T3" fmla="*/ 7 h 63"/>
              <a:gd name="T4" fmla="*/ 51 w 71"/>
              <a:gd name="T5" fmla="*/ 0 h 63"/>
              <a:gd name="T6" fmla="*/ 6 w 71"/>
              <a:gd name="T7" fmla="*/ 0 h 63"/>
              <a:gd name="T8" fmla="*/ 0 w 71"/>
              <a:gd name="T9" fmla="*/ 7 h 63"/>
              <a:gd name="T10" fmla="*/ 0 w 71"/>
              <a:gd name="T11" fmla="*/ 63 h 63"/>
              <a:gd name="T12" fmla="*/ 71 w 71"/>
              <a:gd name="T13" fmla="*/ 63 h 63"/>
              <a:gd name="T14" fmla="*/ 58 w 71"/>
              <a:gd name="T15" fmla="*/ 7 h 63"/>
              <a:gd name="T16" fmla="*/ 3 w 71"/>
              <a:gd name="T17" fmla="*/ 7 h 63"/>
              <a:gd name="T18" fmla="*/ 6 w 71"/>
              <a:gd name="T19" fmla="*/ 3 h 63"/>
              <a:gd name="T20" fmla="*/ 51 w 71"/>
              <a:gd name="T21" fmla="*/ 3 h 63"/>
              <a:gd name="T22" fmla="*/ 54 w 71"/>
              <a:gd name="T23" fmla="*/ 7 h 63"/>
              <a:gd name="T24" fmla="*/ 54 w 71"/>
              <a:gd name="T25" fmla="*/ 8 h 63"/>
              <a:gd name="T26" fmla="*/ 67 w 71"/>
              <a:gd name="T27" fmla="*/ 60 h 63"/>
              <a:gd name="T28" fmla="*/ 3 w 71"/>
              <a:gd name="T29" fmla="*/ 60 h 63"/>
              <a:gd name="T30" fmla="*/ 3 w 71"/>
              <a:gd name="T3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63">
                <a:moveTo>
                  <a:pt x="58" y="7"/>
                </a:moveTo>
                <a:cubicBezTo>
                  <a:pt x="58" y="7"/>
                  <a:pt x="58" y="7"/>
                  <a:pt x="58" y="7"/>
                </a:cubicBezTo>
                <a:cubicBezTo>
                  <a:pt x="58" y="3"/>
                  <a:pt x="55" y="0"/>
                  <a:pt x="51" y="0"/>
                </a:cubicBezTo>
                <a:cubicBezTo>
                  <a:pt x="6" y="0"/>
                  <a:pt x="6" y="0"/>
                  <a:pt x="6" y="0"/>
                </a:cubicBezTo>
                <a:cubicBezTo>
                  <a:pt x="3" y="0"/>
                  <a:pt x="0" y="3"/>
                  <a:pt x="0" y="7"/>
                </a:cubicBezTo>
                <a:cubicBezTo>
                  <a:pt x="0" y="63"/>
                  <a:pt x="0" y="63"/>
                  <a:pt x="0" y="63"/>
                </a:cubicBezTo>
                <a:cubicBezTo>
                  <a:pt x="71" y="63"/>
                  <a:pt x="71" y="63"/>
                  <a:pt x="71" y="63"/>
                </a:cubicBezTo>
                <a:lnTo>
                  <a:pt x="58" y="7"/>
                </a:lnTo>
                <a:close/>
                <a:moveTo>
                  <a:pt x="3" y="7"/>
                </a:moveTo>
                <a:cubicBezTo>
                  <a:pt x="3" y="5"/>
                  <a:pt x="4" y="3"/>
                  <a:pt x="6" y="3"/>
                </a:cubicBezTo>
                <a:cubicBezTo>
                  <a:pt x="51" y="3"/>
                  <a:pt x="51" y="3"/>
                  <a:pt x="51" y="3"/>
                </a:cubicBezTo>
                <a:cubicBezTo>
                  <a:pt x="53" y="3"/>
                  <a:pt x="54" y="5"/>
                  <a:pt x="54" y="7"/>
                </a:cubicBezTo>
                <a:cubicBezTo>
                  <a:pt x="54" y="8"/>
                  <a:pt x="54" y="8"/>
                  <a:pt x="54" y="8"/>
                </a:cubicBezTo>
                <a:cubicBezTo>
                  <a:pt x="67" y="60"/>
                  <a:pt x="67" y="60"/>
                  <a:pt x="67" y="60"/>
                </a:cubicBezTo>
                <a:cubicBezTo>
                  <a:pt x="3" y="60"/>
                  <a:pt x="3" y="60"/>
                  <a:pt x="3" y="60"/>
                </a:cubicBezTo>
                <a:lnTo>
                  <a:pt x="3" y="7"/>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2" name="Freeform 2310"/>
          <p:cNvSpPr>
            <a:spLocks noEditPoints="1"/>
          </p:cNvSpPr>
          <p:nvPr/>
        </p:nvSpPr>
        <p:spPr bwMode="auto">
          <a:xfrm>
            <a:off x="4288711" y="2616217"/>
            <a:ext cx="235877" cy="173252"/>
          </a:xfrm>
          <a:custGeom>
            <a:avLst/>
            <a:gdLst>
              <a:gd name="T0" fmla="*/ 186 w 196"/>
              <a:gd name="T1" fmla="*/ 0 h 144"/>
              <a:gd name="T2" fmla="*/ 10 w 196"/>
              <a:gd name="T3" fmla="*/ 0 h 144"/>
              <a:gd name="T4" fmla="*/ 0 w 196"/>
              <a:gd name="T5" fmla="*/ 9 h 144"/>
              <a:gd name="T6" fmla="*/ 0 w 196"/>
              <a:gd name="T7" fmla="*/ 134 h 144"/>
              <a:gd name="T8" fmla="*/ 10 w 196"/>
              <a:gd name="T9" fmla="*/ 144 h 144"/>
              <a:gd name="T10" fmla="*/ 31 w 196"/>
              <a:gd name="T11" fmla="*/ 144 h 144"/>
              <a:gd name="T12" fmla="*/ 63 w 196"/>
              <a:gd name="T13" fmla="*/ 117 h 144"/>
              <a:gd name="T14" fmla="*/ 94 w 196"/>
              <a:gd name="T15" fmla="*/ 144 h 144"/>
              <a:gd name="T16" fmla="*/ 186 w 196"/>
              <a:gd name="T17" fmla="*/ 144 h 144"/>
              <a:gd name="T18" fmla="*/ 196 w 196"/>
              <a:gd name="T19" fmla="*/ 134 h 144"/>
              <a:gd name="T20" fmla="*/ 196 w 196"/>
              <a:gd name="T21" fmla="*/ 9 h 144"/>
              <a:gd name="T22" fmla="*/ 186 w 196"/>
              <a:gd name="T23" fmla="*/ 0 h 144"/>
              <a:gd name="T24" fmla="*/ 96 w 196"/>
              <a:gd name="T25" fmla="*/ 60 h 144"/>
              <a:gd name="T26" fmla="*/ 90 w 196"/>
              <a:gd name="T27" fmla="*/ 66 h 144"/>
              <a:gd name="T28" fmla="*/ 74 w 196"/>
              <a:gd name="T29" fmla="*/ 66 h 144"/>
              <a:gd name="T30" fmla="*/ 74 w 196"/>
              <a:gd name="T31" fmla="*/ 82 h 144"/>
              <a:gd name="T32" fmla="*/ 67 w 196"/>
              <a:gd name="T33" fmla="*/ 88 h 144"/>
              <a:gd name="T34" fmla="*/ 58 w 196"/>
              <a:gd name="T35" fmla="*/ 88 h 144"/>
              <a:gd name="T36" fmla="*/ 52 w 196"/>
              <a:gd name="T37" fmla="*/ 82 h 144"/>
              <a:gd name="T38" fmla="*/ 52 w 196"/>
              <a:gd name="T39" fmla="*/ 66 h 144"/>
              <a:gd name="T40" fmla="*/ 36 w 196"/>
              <a:gd name="T41" fmla="*/ 66 h 144"/>
              <a:gd name="T42" fmla="*/ 30 w 196"/>
              <a:gd name="T43" fmla="*/ 60 h 144"/>
              <a:gd name="T44" fmla="*/ 30 w 196"/>
              <a:gd name="T45" fmla="*/ 51 h 144"/>
              <a:gd name="T46" fmla="*/ 36 w 196"/>
              <a:gd name="T47" fmla="*/ 44 h 144"/>
              <a:gd name="T48" fmla="*/ 52 w 196"/>
              <a:gd name="T49" fmla="*/ 44 h 144"/>
              <a:gd name="T50" fmla="*/ 52 w 196"/>
              <a:gd name="T51" fmla="*/ 28 h 144"/>
              <a:gd name="T52" fmla="*/ 58 w 196"/>
              <a:gd name="T53" fmla="*/ 22 h 144"/>
              <a:gd name="T54" fmla="*/ 67 w 196"/>
              <a:gd name="T55" fmla="*/ 22 h 144"/>
              <a:gd name="T56" fmla="*/ 74 w 196"/>
              <a:gd name="T57" fmla="*/ 28 h 144"/>
              <a:gd name="T58" fmla="*/ 74 w 196"/>
              <a:gd name="T59" fmla="*/ 44 h 144"/>
              <a:gd name="T60" fmla="*/ 90 w 196"/>
              <a:gd name="T61" fmla="*/ 44 h 144"/>
              <a:gd name="T62" fmla="*/ 96 w 196"/>
              <a:gd name="T63" fmla="*/ 51 h 144"/>
              <a:gd name="T64" fmla="*/ 96 w 196"/>
              <a:gd name="T65"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 h="144">
                <a:moveTo>
                  <a:pt x="186" y="0"/>
                </a:moveTo>
                <a:cubicBezTo>
                  <a:pt x="10" y="0"/>
                  <a:pt x="10" y="0"/>
                  <a:pt x="10" y="0"/>
                </a:cubicBezTo>
                <a:cubicBezTo>
                  <a:pt x="4" y="0"/>
                  <a:pt x="0" y="4"/>
                  <a:pt x="0" y="9"/>
                </a:cubicBezTo>
                <a:cubicBezTo>
                  <a:pt x="0" y="134"/>
                  <a:pt x="0" y="134"/>
                  <a:pt x="0" y="134"/>
                </a:cubicBezTo>
                <a:cubicBezTo>
                  <a:pt x="0" y="139"/>
                  <a:pt x="4" y="144"/>
                  <a:pt x="10" y="144"/>
                </a:cubicBezTo>
                <a:cubicBezTo>
                  <a:pt x="31" y="144"/>
                  <a:pt x="31" y="144"/>
                  <a:pt x="31" y="144"/>
                </a:cubicBezTo>
                <a:cubicBezTo>
                  <a:pt x="34" y="128"/>
                  <a:pt x="47" y="117"/>
                  <a:pt x="63" y="117"/>
                </a:cubicBezTo>
                <a:cubicBezTo>
                  <a:pt x="78" y="117"/>
                  <a:pt x="92" y="128"/>
                  <a:pt x="94" y="144"/>
                </a:cubicBezTo>
                <a:cubicBezTo>
                  <a:pt x="186" y="144"/>
                  <a:pt x="186" y="144"/>
                  <a:pt x="186" y="144"/>
                </a:cubicBezTo>
                <a:cubicBezTo>
                  <a:pt x="192" y="144"/>
                  <a:pt x="196" y="139"/>
                  <a:pt x="196" y="134"/>
                </a:cubicBezTo>
                <a:cubicBezTo>
                  <a:pt x="196" y="9"/>
                  <a:pt x="196" y="9"/>
                  <a:pt x="196" y="9"/>
                </a:cubicBezTo>
                <a:cubicBezTo>
                  <a:pt x="196" y="4"/>
                  <a:pt x="192" y="0"/>
                  <a:pt x="186" y="0"/>
                </a:cubicBezTo>
                <a:close/>
                <a:moveTo>
                  <a:pt x="96" y="60"/>
                </a:moveTo>
                <a:cubicBezTo>
                  <a:pt x="96" y="63"/>
                  <a:pt x="93" y="66"/>
                  <a:pt x="90" y="66"/>
                </a:cubicBezTo>
                <a:cubicBezTo>
                  <a:pt x="74" y="66"/>
                  <a:pt x="74" y="66"/>
                  <a:pt x="74" y="66"/>
                </a:cubicBezTo>
                <a:cubicBezTo>
                  <a:pt x="74" y="82"/>
                  <a:pt x="74" y="82"/>
                  <a:pt x="74" y="82"/>
                </a:cubicBezTo>
                <a:cubicBezTo>
                  <a:pt x="74" y="86"/>
                  <a:pt x="71" y="88"/>
                  <a:pt x="67" y="88"/>
                </a:cubicBezTo>
                <a:cubicBezTo>
                  <a:pt x="58" y="88"/>
                  <a:pt x="58" y="88"/>
                  <a:pt x="58" y="88"/>
                </a:cubicBezTo>
                <a:cubicBezTo>
                  <a:pt x="54" y="88"/>
                  <a:pt x="52" y="86"/>
                  <a:pt x="52" y="82"/>
                </a:cubicBezTo>
                <a:cubicBezTo>
                  <a:pt x="52" y="66"/>
                  <a:pt x="52" y="66"/>
                  <a:pt x="52" y="66"/>
                </a:cubicBezTo>
                <a:cubicBezTo>
                  <a:pt x="36" y="66"/>
                  <a:pt x="36" y="66"/>
                  <a:pt x="36" y="66"/>
                </a:cubicBezTo>
                <a:cubicBezTo>
                  <a:pt x="32" y="66"/>
                  <a:pt x="30" y="63"/>
                  <a:pt x="30" y="60"/>
                </a:cubicBezTo>
                <a:cubicBezTo>
                  <a:pt x="30" y="51"/>
                  <a:pt x="30" y="51"/>
                  <a:pt x="30" y="51"/>
                </a:cubicBezTo>
                <a:cubicBezTo>
                  <a:pt x="30" y="47"/>
                  <a:pt x="32" y="44"/>
                  <a:pt x="36" y="44"/>
                </a:cubicBezTo>
                <a:cubicBezTo>
                  <a:pt x="52" y="44"/>
                  <a:pt x="52" y="44"/>
                  <a:pt x="52" y="44"/>
                </a:cubicBezTo>
                <a:cubicBezTo>
                  <a:pt x="52" y="28"/>
                  <a:pt x="52" y="28"/>
                  <a:pt x="52" y="28"/>
                </a:cubicBezTo>
                <a:cubicBezTo>
                  <a:pt x="52" y="25"/>
                  <a:pt x="54" y="22"/>
                  <a:pt x="58" y="22"/>
                </a:cubicBezTo>
                <a:cubicBezTo>
                  <a:pt x="67" y="22"/>
                  <a:pt x="67" y="22"/>
                  <a:pt x="67" y="22"/>
                </a:cubicBezTo>
                <a:cubicBezTo>
                  <a:pt x="71" y="22"/>
                  <a:pt x="74" y="25"/>
                  <a:pt x="74" y="28"/>
                </a:cubicBezTo>
                <a:cubicBezTo>
                  <a:pt x="74" y="44"/>
                  <a:pt x="74" y="44"/>
                  <a:pt x="74" y="44"/>
                </a:cubicBezTo>
                <a:cubicBezTo>
                  <a:pt x="90" y="44"/>
                  <a:pt x="90" y="44"/>
                  <a:pt x="90" y="44"/>
                </a:cubicBezTo>
                <a:cubicBezTo>
                  <a:pt x="93" y="44"/>
                  <a:pt x="96" y="47"/>
                  <a:pt x="96" y="51"/>
                </a:cubicBezTo>
                <a:lnTo>
                  <a:pt x="96" y="6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3" name="Freeform 2311"/>
          <p:cNvSpPr/>
          <p:nvPr/>
        </p:nvSpPr>
        <p:spPr bwMode="auto">
          <a:xfrm>
            <a:off x="4330176" y="2647471"/>
            <a:ext cx="69335" cy="69301"/>
          </a:xfrm>
          <a:custGeom>
            <a:avLst/>
            <a:gdLst>
              <a:gd name="T0" fmla="*/ 56 w 58"/>
              <a:gd name="T1" fmla="*/ 22 h 58"/>
              <a:gd name="T2" fmla="*/ 36 w 58"/>
              <a:gd name="T3" fmla="*/ 22 h 58"/>
              <a:gd name="T4" fmla="*/ 36 w 58"/>
              <a:gd name="T5" fmla="*/ 2 h 58"/>
              <a:gd name="T6" fmla="*/ 33 w 58"/>
              <a:gd name="T7" fmla="*/ 0 h 58"/>
              <a:gd name="T8" fmla="*/ 24 w 58"/>
              <a:gd name="T9" fmla="*/ 0 h 58"/>
              <a:gd name="T10" fmla="*/ 22 w 58"/>
              <a:gd name="T11" fmla="*/ 2 h 58"/>
              <a:gd name="T12" fmla="*/ 22 w 58"/>
              <a:gd name="T13" fmla="*/ 22 h 58"/>
              <a:gd name="T14" fmla="*/ 2 w 58"/>
              <a:gd name="T15" fmla="*/ 22 h 58"/>
              <a:gd name="T16" fmla="*/ 0 w 58"/>
              <a:gd name="T17" fmla="*/ 25 h 58"/>
              <a:gd name="T18" fmla="*/ 0 w 58"/>
              <a:gd name="T19" fmla="*/ 34 h 58"/>
              <a:gd name="T20" fmla="*/ 2 w 58"/>
              <a:gd name="T21" fmla="*/ 36 h 58"/>
              <a:gd name="T22" fmla="*/ 22 w 58"/>
              <a:gd name="T23" fmla="*/ 36 h 58"/>
              <a:gd name="T24" fmla="*/ 22 w 58"/>
              <a:gd name="T25" fmla="*/ 56 h 58"/>
              <a:gd name="T26" fmla="*/ 24 w 58"/>
              <a:gd name="T27" fmla="*/ 58 h 58"/>
              <a:gd name="T28" fmla="*/ 33 w 58"/>
              <a:gd name="T29" fmla="*/ 58 h 58"/>
              <a:gd name="T30" fmla="*/ 36 w 58"/>
              <a:gd name="T31" fmla="*/ 56 h 58"/>
              <a:gd name="T32" fmla="*/ 36 w 58"/>
              <a:gd name="T33" fmla="*/ 36 h 58"/>
              <a:gd name="T34" fmla="*/ 56 w 58"/>
              <a:gd name="T35" fmla="*/ 36 h 58"/>
              <a:gd name="T36" fmla="*/ 58 w 58"/>
              <a:gd name="T37" fmla="*/ 34 h 58"/>
              <a:gd name="T38" fmla="*/ 58 w 58"/>
              <a:gd name="T39" fmla="*/ 25 h 58"/>
              <a:gd name="T40" fmla="*/ 56 w 58"/>
              <a:gd name="T4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6" y="22"/>
                </a:moveTo>
                <a:cubicBezTo>
                  <a:pt x="36" y="22"/>
                  <a:pt x="36" y="22"/>
                  <a:pt x="36" y="22"/>
                </a:cubicBezTo>
                <a:cubicBezTo>
                  <a:pt x="36" y="2"/>
                  <a:pt x="36" y="2"/>
                  <a:pt x="36" y="2"/>
                </a:cubicBezTo>
                <a:cubicBezTo>
                  <a:pt x="36" y="1"/>
                  <a:pt x="35" y="0"/>
                  <a:pt x="33" y="0"/>
                </a:cubicBezTo>
                <a:cubicBezTo>
                  <a:pt x="24" y="0"/>
                  <a:pt x="24" y="0"/>
                  <a:pt x="24" y="0"/>
                </a:cubicBezTo>
                <a:cubicBezTo>
                  <a:pt x="23" y="0"/>
                  <a:pt x="22" y="1"/>
                  <a:pt x="22" y="2"/>
                </a:cubicBezTo>
                <a:cubicBezTo>
                  <a:pt x="22" y="22"/>
                  <a:pt x="22" y="22"/>
                  <a:pt x="22" y="22"/>
                </a:cubicBezTo>
                <a:cubicBezTo>
                  <a:pt x="2" y="22"/>
                  <a:pt x="2" y="22"/>
                  <a:pt x="2" y="22"/>
                </a:cubicBezTo>
                <a:cubicBezTo>
                  <a:pt x="0" y="22"/>
                  <a:pt x="0" y="23"/>
                  <a:pt x="0" y="25"/>
                </a:cubicBezTo>
                <a:cubicBezTo>
                  <a:pt x="0" y="34"/>
                  <a:pt x="0" y="34"/>
                  <a:pt x="0" y="34"/>
                </a:cubicBezTo>
                <a:cubicBezTo>
                  <a:pt x="0" y="35"/>
                  <a:pt x="0" y="36"/>
                  <a:pt x="2" y="36"/>
                </a:cubicBezTo>
                <a:cubicBezTo>
                  <a:pt x="22" y="36"/>
                  <a:pt x="22" y="36"/>
                  <a:pt x="22" y="36"/>
                </a:cubicBezTo>
                <a:cubicBezTo>
                  <a:pt x="22" y="56"/>
                  <a:pt x="22" y="56"/>
                  <a:pt x="22" y="56"/>
                </a:cubicBezTo>
                <a:cubicBezTo>
                  <a:pt x="22" y="57"/>
                  <a:pt x="23" y="58"/>
                  <a:pt x="24" y="58"/>
                </a:cubicBezTo>
                <a:cubicBezTo>
                  <a:pt x="33" y="58"/>
                  <a:pt x="33" y="58"/>
                  <a:pt x="33" y="58"/>
                </a:cubicBezTo>
                <a:cubicBezTo>
                  <a:pt x="35" y="58"/>
                  <a:pt x="36" y="57"/>
                  <a:pt x="36" y="56"/>
                </a:cubicBezTo>
                <a:cubicBezTo>
                  <a:pt x="36" y="36"/>
                  <a:pt x="36" y="36"/>
                  <a:pt x="36" y="36"/>
                </a:cubicBezTo>
                <a:cubicBezTo>
                  <a:pt x="56" y="36"/>
                  <a:pt x="56" y="36"/>
                  <a:pt x="56" y="36"/>
                </a:cubicBezTo>
                <a:cubicBezTo>
                  <a:pt x="57" y="36"/>
                  <a:pt x="58" y="35"/>
                  <a:pt x="58" y="34"/>
                </a:cubicBezTo>
                <a:cubicBezTo>
                  <a:pt x="58" y="25"/>
                  <a:pt x="58" y="25"/>
                  <a:pt x="58" y="25"/>
                </a:cubicBezTo>
                <a:cubicBezTo>
                  <a:pt x="58" y="23"/>
                  <a:pt x="57" y="22"/>
                  <a:pt x="56" y="2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4" name="Oval 2312"/>
          <p:cNvSpPr>
            <a:spLocks noChangeArrowheads="1"/>
          </p:cNvSpPr>
          <p:nvPr/>
        </p:nvSpPr>
        <p:spPr bwMode="auto">
          <a:xfrm>
            <a:off x="4922245" y="2447722"/>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5" name="Freeform 2313"/>
          <p:cNvSpPr/>
          <p:nvPr/>
        </p:nvSpPr>
        <p:spPr bwMode="auto">
          <a:xfrm>
            <a:off x="4973907" y="2613499"/>
            <a:ext cx="481949" cy="363488"/>
          </a:xfrm>
          <a:custGeom>
            <a:avLst/>
            <a:gdLst>
              <a:gd name="T0" fmla="*/ 393 w 401"/>
              <a:gd name="T1" fmla="*/ 104 h 302"/>
              <a:gd name="T2" fmla="*/ 385 w 401"/>
              <a:gd name="T3" fmla="*/ 96 h 302"/>
              <a:gd name="T4" fmla="*/ 377 w 401"/>
              <a:gd name="T5" fmla="*/ 88 h 302"/>
              <a:gd name="T6" fmla="*/ 369 w 401"/>
              <a:gd name="T7" fmla="*/ 80 h 302"/>
              <a:gd name="T8" fmla="*/ 361 w 401"/>
              <a:gd name="T9" fmla="*/ 72 h 302"/>
              <a:gd name="T10" fmla="*/ 338 w 401"/>
              <a:gd name="T11" fmla="*/ 58 h 302"/>
              <a:gd name="T12" fmla="*/ 262 w 401"/>
              <a:gd name="T13" fmla="*/ 70 h 302"/>
              <a:gd name="T14" fmla="*/ 258 w 401"/>
              <a:gd name="T15" fmla="*/ 65 h 302"/>
              <a:gd name="T16" fmla="*/ 254 w 401"/>
              <a:gd name="T17" fmla="*/ 61 h 302"/>
              <a:gd name="T18" fmla="*/ 250 w 401"/>
              <a:gd name="T19" fmla="*/ 57 h 302"/>
              <a:gd name="T20" fmla="*/ 246 w 401"/>
              <a:gd name="T21" fmla="*/ 53 h 302"/>
              <a:gd name="T22" fmla="*/ 242 w 401"/>
              <a:gd name="T23" fmla="*/ 49 h 302"/>
              <a:gd name="T24" fmla="*/ 238 w 401"/>
              <a:gd name="T25" fmla="*/ 45 h 302"/>
              <a:gd name="T26" fmla="*/ 234 w 401"/>
              <a:gd name="T27" fmla="*/ 41 h 302"/>
              <a:gd name="T28" fmla="*/ 230 w 401"/>
              <a:gd name="T29" fmla="*/ 37 h 302"/>
              <a:gd name="T30" fmla="*/ 226 w 401"/>
              <a:gd name="T31" fmla="*/ 33 h 302"/>
              <a:gd name="T32" fmla="*/ 222 w 401"/>
              <a:gd name="T33" fmla="*/ 29 h 302"/>
              <a:gd name="T34" fmla="*/ 204 w 401"/>
              <a:gd name="T35" fmla="*/ 64 h 302"/>
              <a:gd name="T36" fmla="*/ 200 w 401"/>
              <a:gd name="T37" fmla="*/ 60 h 302"/>
              <a:gd name="T38" fmla="*/ 196 w 401"/>
              <a:gd name="T39" fmla="*/ 56 h 302"/>
              <a:gd name="T40" fmla="*/ 192 w 401"/>
              <a:gd name="T41" fmla="*/ 52 h 302"/>
              <a:gd name="T42" fmla="*/ 188 w 401"/>
              <a:gd name="T43" fmla="*/ 48 h 302"/>
              <a:gd name="T44" fmla="*/ 184 w 401"/>
              <a:gd name="T45" fmla="*/ 44 h 302"/>
              <a:gd name="T46" fmla="*/ 180 w 401"/>
              <a:gd name="T47" fmla="*/ 40 h 302"/>
              <a:gd name="T48" fmla="*/ 176 w 401"/>
              <a:gd name="T49" fmla="*/ 36 h 302"/>
              <a:gd name="T50" fmla="*/ 172 w 401"/>
              <a:gd name="T51" fmla="*/ 32 h 302"/>
              <a:gd name="T52" fmla="*/ 168 w 401"/>
              <a:gd name="T53" fmla="*/ 28 h 302"/>
              <a:gd name="T54" fmla="*/ 164 w 401"/>
              <a:gd name="T55" fmla="*/ 24 h 302"/>
              <a:gd name="T56" fmla="*/ 160 w 401"/>
              <a:gd name="T57" fmla="*/ 20 h 302"/>
              <a:gd name="T58" fmla="*/ 156 w 401"/>
              <a:gd name="T59" fmla="*/ 16 h 302"/>
              <a:gd name="T60" fmla="*/ 152 w 401"/>
              <a:gd name="T61" fmla="*/ 12 h 302"/>
              <a:gd name="T62" fmla="*/ 148 w 401"/>
              <a:gd name="T63" fmla="*/ 8 h 302"/>
              <a:gd name="T64" fmla="*/ 144 w 401"/>
              <a:gd name="T65" fmla="*/ 4 h 302"/>
              <a:gd name="T66" fmla="*/ 140 w 401"/>
              <a:gd name="T67" fmla="*/ 0 h 302"/>
              <a:gd name="T68" fmla="*/ 40 w 401"/>
              <a:gd name="T69" fmla="*/ 68 h 302"/>
              <a:gd name="T70" fmla="*/ 7 w 401"/>
              <a:gd name="T71" fmla="*/ 97 h 302"/>
              <a:gd name="T72" fmla="*/ 15 w 401"/>
              <a:gd name="T73" fmla="*/ 105 h 302"/>
              <a:gd name="T74" fmla="*/ 23 w 401"/>
              <a:gd name="T75" fmla="*/ 113 h 302"/>
              <a:gd name="T76" fmla="*/ 31 w 401"/>
              <a:gd name="T77" fmla="*/ 121 h 302"/>
              <a:gd name="T78" fmla="*/ 39 w 401"/>
              <a:gd name="T79" fmla="*/ 129 h 302"/>
              <a:gd name="T80" fmla="*/ 47 w 401"/>
              <a:gd name="T81" fmla="*/ 137 h 302"/>
              <a:gd name="T82" fmla="*/ 55 w 401"/>
              <a:gd name="T83" fmla="*/ 145 h 302"/>
              <a:gd name="T84" fmla="*/ 63 w 401"/>
              <a:gd name="T85" fmla="*/ 153 h 302"/>
              <a:gd name="T86" fmla="*/ 71 w 401"/>
              <a:gd name="T87" fmla="*/ 161 h 302"/>
              <a:gd name="T88" fmla="*/ 79 w 401"/>
              <a:gd name="T89" fmla="*/ 169 h 302"/>
              <a:gd name="T90" fmla="*/ 87 w 401"/>
              <a:gd name="T91" fmla="*/ 177 h 302"/>
              <a:gd name="T92" fmla="*/ 95 w 401"/>
              <a:gd name="T93" fmla="*/ 185 h 302"/>
              <a:gd name="T94" fmla="*/ 103 w 401"/>
              <a:gd name="T95" fmla="*/ 193 h 302"/>
              <a:gd name="T96" fmla="*/ 111 w 401"/>
              <a:gd name="T97" fmla="*/ 201 h 302"/>
              <a:gd name="T98" fmla="*/ 119 w 401"/>
              <a:gd name="T99" fmla="*/ 209 h 302"/>
              <a:gd name="T100" fmla="*/ 127 w 401"/>
              <a:gd name="T101" fmla="*/ 217 h 302"/>
              <a:gd name="T102" fmla="*/ 135 w 401"/>
              <a:gd name="T103" fmla="*/ 225 h 302"/>
              <a:gd name="T104" fmla="*/ 143 w 401"/>
              <a:gd name="T105" fmla="*/ 233 h 302"/>
              <a:gd name="T106" fmla="*/ 151 w 401"/>
              <a:gd name="T107" fmla="*/ 241 h 302"/>
              <a:gd name="T108" fmla="*/ 159 w 401"/>
              <a:gd name="T109" fmla="*/ 249 h 302"/>
              <a:gd name="T110" fmla="*/ 167 w 401"/>
              <a:gd name="T111" fmla="*/ 257 h 302"/>
              <a:gd name="T112" fmla="*/ 175 w 401"/>
              <a:gd name="T113" fmla="*/ 265 h 302"/>
              <a:gd name="T114" fmla="*/ 183 w 401"/>
              <a:gd name="T115" fmla="*/ 273 h 302"/>
              <a:gd name="T116" fmla="*/ 191 w 401"/>
              <a:gd name="T117" fmla="*/ 281 h 302"/>
              <a:gd name="T118" fmla="*/ 199 w 401"/>
              <a:gd name="T119" fmla="*/ 289 h 302"/>
              <a:gd name="T120" fmla="*/ 222 w 401"/>
              <a:gd name="T121" fmla="*/ 302 h 302"/>
              <a:gd name="T122" fmla="*/ 401 w 401"/>
              <a:gd name="T123" fmla="*/ 11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1" h="302">
                <a:moveTo>
                  <a:pt x="399" y="110"/>
                </a:moveTo>
                <a:cubicBezTo>
                  <a:pt x="398" y="109"/>
                  <a:pt x="397" y="108"/>
                  <a:pt x="397" y="108"/>
                </a:cubicBezTo>
                <a:cubicBezTo>
                  <a:pt x="396" y="107"/>
                  <a:pt x="395" y="106"/>
                  <a:pt x="395" y="106"/>
                </a:cubicBezTo>
                <a:cubicBezTo>
                  <a:pt x="394" y="105"/>
                  <a:pt x="393" y="104"/>
                  <a:pt x="393" y="104"/>
                </a:cubicBezTo>
                <a:cubicBezTo>
                  <a:pt x="392" y="103"/>
                  <a:pt x="391" y="102"/>
                  <a:pt x="391" y="102"/>
                </a:cubicBezTo>
                <a:cubicBezTo>
                  <a:pt x="390" y="101"/>
                  <a:pt x="389" y="100"/>
                  <a:pt x="389" y="100"/>
                </a:cubicBezTo>
                <a:cubicBezTo>
                  <a:pt x="388" y="99"/>
                  <a:pt x="387" y="98"/>
                  <a:pt x="387" y="98"/>
                </a:cubicBezTo>
                <a:cubicBezTo>
                  <a:pt x="386" y="97"/>
                  <a:pt x="385" y="96"/>
                  <a:pt x="385" y="96"/>
                </a:cubicBezTo>
                <a:cubicBezTo>
                  <a:pt x="384" y="95"/>
                  <a:pt x="383" y="94"/>
                  <a:pt x="383" y="94"/>
                </a:cubicBezTo>
                <a:cubicBezTo>
                  <a:pt x="382" y="93"/>
                  <a:pt x="381" y="92"/>
                  <a:pt x="381" y="92"/>
                </a:cubicBezTo>
                <a:cubicBezTo>
                  <a:pt x="380" y="91"/>
                  <a:pt x="379" y="90"/>
                  <a:pt x="379" y="90"/>
                </a:cubicBezTo>
                <a:cubicBezTo>
                  <a:pt x="378" y="89"/>
                  <a:pt x="377" y="88"/>
                  <a:pt x="377" y="88"/>
                </a:cubicBezTo>
                <a:cubicBezTo>
                  <a:pt x="376" y="87"/>
                  <a:pt x="375" y="86"/>
                  <a:pt x="375" y="86"/>
                </a:cubicBezTo>
                <a:cubicBezTo>
                  <a:pt x="374" y="85"/>
                  <a:pt x="373" y="84"/>
                  <a:pt x="373" y="84"/>
                </a:cubicBezTo>
                <a:cubicBezTo>
                  <a:pt x="372" y="83"/>
                  <a:pt x="371" y="82"/>
                  <a:pt x="371" y="82"/>
                </a:cubicBezTo>
                <a:cubicBezTo>
                  <a:pt x="370" y="81"/>
                  <a:pt x="369" y="80"/>
                  <a:pt x="369" y="80"/>
                </a:cubicBezTo>
                <a:cubicBezTo>
                  <a:pt x="368" y="79"/>
                  <a:pt x="367" y="78"/>
                  <a:pt x="367" y="78"/>
                </a:cubicBezTo>
                <a:cubicBezTo>
                  <a:pt x="366" y="77"/>
                  <a:pt x="365" y="76"/>
                  <a:pt x="365" y="76"/>
                </a:cubicBezTo>
                <a:cubicBezTo>
                  <a:pt x="364" y="75"/>
                  <a:pt x="363" y="74"/>
                  <a:pt x="363" y="74"/>
                </a:cubicBezTo>
                <a:cubicBezTo>
                  <a:pt x="362" y="73"/>
                  <a:pt x="361" y="72"/>
                  <a:pt x="361" y="72"/>
                </a:cubicBezTo>
                <a:cubicBezTo>
                  <a:pt x="360" y="71"/>
                  <a:pt x="359" y="70"/>
                  <a:pt x="359" y="70"/>
                </a:cubicBezTo>
                <a:cubicBezTo>
                  <a:pt x="358" y="69"/>
                  <a:pt x="357" y="68"/>
                  <a:pt x="357" y="68"/>
                </a:cubicBezTo>
                <a:cubicBezTo>
                  <a:pt x="356" y="67"/>
                  <a:pt x="355" y="66"/>
                  <a:pt x="355" y="66"/>
                </a:cubicBezTo>
                <a:cubicBezTo>
                  <a:pt x="351" y="61"/>
                  <a:pt x="345" y="58"/>
                  <a:pt x="338" y="58"/>
                </a:cubicBezTo>
                <a:cubicBezTo>
                  <a:pt x="330" y="58"/>
                  <a:pt x="323" y="63"/>
                  <a:pt x="319" y="70"/>
                </a:cubicBezTo>
                <a:cubicBezTo>
                  <a:pt x="262" y="70"/>
                  <a:pt x="262" y="70"/>
                  <a:pt x="262" y="70"/>
                </a:cubicBezTo>
                <a:cubicBezTo>
                  <a:pt x="262" y="69"/>
                  <a:pt x="262" y="69"/>
                  <a:pt x="262" y="69"/>
                </a:cubicBezTo>
                <a:cubicBezTo>
                  <a:pt x="262" y="70"/>
                  <a:pt x="262" y="70"/>
                  <a:pt x="262" y="70"/>
                </a:cubicBezTo>
                <a:cubicBezTo>
                  <a:pt x="262" y="70"/>
                  <a:pt x="262" y="70"/>
                  <a:pt x="262" y="70"/>
                </a:cubicBezTo>
                <a:cubicBezTo>
                  <a:pt x="260" y="67"/>
                  <a:pt x="260" y="67"/>
                  <a:pt x="260" y="67"/>
                </a:cubicBezTo>
                <a:cubicBezTo>
                  <a:pt x="260" y="68"/>
                  <a:pt x="260" y="68"/>
                  <a:pt x="260" y="68"/>
                </a:cubicBezTo>
                <a:cubicBezTo>
                  <a:pt x="258" y="65"/>
                  <a:pt x="258" y="65"/>
                  <a:pt x="258" y="65"/>
                </a:cubicBezTo>
                <a:cubicBezTo>
                  <a:pt x="258" y="66"/>
                  <a:pt x="258" y="66"/>
                  <a:pt x="258" y="66"/>
                </a:cubicBezTo>
                <a:cubicBezTo>
                  <a:pt x="256" y="63"/>
                  <a:pt x="256" y="63"/>
                  <a:pt x="256" y="63"/>
                </a:cubicBezTo>
                <a:cubicBezTo>
                  <a:pt x="256" y="64"/>
                  <a:pt x="256" y="64"/>
                  <a:pt x="256" y="64"/>
                </a:cubicBezTo>
                <a:cubicBezTo>
                  <a:pt x="254" y="61"/>
                  <a:pt x="254" y="61"/>
                  <a:pt x="254" y="61"/>
                </a:cubicBezTo>
                <a:cubicBezTo>
                  <a:pt x="254" y="62"/>
                  <a:pt x="254" y="62"/>
                  <a:pt x="254" y="62"/>
                </a:cubicBezTo>
                <a:cubicBezTo>
                  <a:pt x="252" y="59"/>
                  <a:pt x="252" y="59"/>
                  <a:pt x="252" y="59"/>
                </a:cubicBezTo>
                <a:cubicBezTo>
                  <a:pt x="252" y="60"/>
                  <a:pt x="252" y="60"/>
                  <a:pt x="252" y="60"/>
                </a:cubicBezTo>
                <a:cubicBezTo>
                  <a:pt x="250" y="57"/>
                  <a:pt x="250" y="57"/>
                  <a:pt x="250" y="57"/>
                </a:cubicBezTo>
                <a:cubicBezTo>
                  <a:pt x="250" y="58"/>
                  <a:pt x="250" y="58"/>
                  <a:pt x="250" y="58"/>
                </a:cubicBezTo>
                <a:cubicBezTo>
                  <a:pt x="248" y="55"/>
                  <a:pt x="248" y="55"/>
                  <a:pt x="248" y="55"/>
                </a:cubicBezTo>
                <a:cubicBezTo>
                  <a:pt x="248" y="56"/>
                  <a:pt x="248" y="56"/>
                  <a:pt x="248" y="56"/>
                </a:cubicBezTo>
                <a:cubicBezTo>
                  <a:pt x="246" y="53"/>
                  <a:pt x="246" y="53"/>
                  <a:pt x="246" y="53"/>
                </a:cubicBezTo>
                <a:cubicBezTo>
                  <a:pt x="246" y="54"/>
                  <a:pt x="246" y="54"/>
                  <a:pt x="246" y="54"/>
                </a:cubicBezTo>
                <a:cubicBezTo>
                  <a:pt x="244" y="51"/>
                  <a:pt x="244" y="51"/>
                  <a:pt x="244" y="51"/>
                </a:cubicBezTo>
                <a:cubicBezTo>
                  <a:pt x="244" y="52"/>
                  <a:pt x="244" y="52"/>
                  <a:pt x="244" y="52"/>
                </a:cubicBezTo>
                <a:cubicBezTo>
                  <a:pt x="242" y="49"/>
                  <a:pt x="242" y="49"/>
                  <a:pt x="242" y="49"/>
                </a:cubicBezTo>
                <a:cubicBezTo>
                  <a:pt x="242" y="50"/>
                  <a:pt x="242" y="50"/>
                  <a:pt x="242" y="50"/>
                </a:cubicBezTo>
                <a:cubicBezTo>
                  <a:pt x="240" y="47"/>
                  <a:pt x="240" y="47"/>
                  <a:pt x="240" y="47"/>
                </a:cubicBezTo>
                <a:cubicBezTo>
                  <a:pt x="240" y="48"/>
                  <a:pt x="240" y="48"/>
                  <a:pt x="240" y="48"/>
                </a:cubicBezTo>
                <a:cubicBezTo>
                  <a:pt x="238" y="45"/>
                  <a:pt x="238" y="45"/>
                  <a:pt x="238" y="45"/>
                </a:cubicBezTo>
                <a:cubicBezTo>
                  <a:pt x="238" y="46"/>
                  <a:pt x="238" y="46"/>
                  <a:pt x="238" y="46"/>
                </a:cubicBezTo>
                <a:cubicBezTo>
                  <a:pt x="236" y="43"/>
                  <a:pt x="236" y="43"/>
                  <a:pt x="236" y="43"/>
                </a:cubicBezTo>
                <a:cubicBezTo>
                  <a:pt x="236" y="44"/>
                  <a:pt x="236" y="44"/>
                  <a:pt x="236" y="44"/>
                </a:cubicBezTo>
                <a:cubicBezTo>
                  <a:pt x="234" y="41"/>
                  <a:pt x="234" y="41"/>
                  <a:pt x="234" y="41"/>
                </a:cubicBezTo>
                <a:cubicBezTo>
                  <a:pt x="234" y="42"/>
                  <a:pt x="234" y="42"/>
                  <a:pt x="234" y="42"/>
                </a:cubicBezTo>
                <a:cubicBezTo>
                  <a:pt x="232" y="39"/>
                  <a:pt x="232" y="39"/>
                  <a:pt x="232" y="39"/>
                </a:cubicBezTo>
                <a:cubicBezTo>
                  <a:pt x="232" y="40"/>
                  <a:pt x="232" y="40"/>
                  <a:pt x="232" y="40"/>
                </a:cubicBezTo>
                <a:cubicBezTo>
                  <a:pt x="230" y="37"/>
                  <a:pt x="230" y="37"/>
                  <a:pt x="230" y="37"/>
                </a:cubicBezTo>
                <a:cubicBezTo>
                  <a:pt x="230" y="38"/>
                  <a:pt x="230" y="38"/>
                  <a:pt x="230" y="38"/>
                </a:cubicBezTo>
                <a:cubicBezTo>
                  <a:pt x="228" y="35"/>
                  <a:pt x="228" y="35"/>
                  <a:pt x="228" y="35"/>
                </a:cubicBezTo>
                <a:cubicBezTo>
                  <a:pt x="228" y="36"/>
                  <a:pt x="228" y="36"/>
                  <a:pt x="228" y="36"/>
                </a:cubicBezTo>
                <a:cubicBezTo>
                  <a:pt x="226" y="33"/>
                  <a:pt x="226" y="33"/>
                  <a:pt x="226" y="33"/>
                </a:cubicBezTo>
                <a:cubicBezTo>
                  <a:pt x="226" y="34"/>
                  <a:pt x="226" y="34"/>
                  <a:pt x="226" y="34"/>
                </a:cubicBezTo>
                <a:cubicBezTo>
                  <a:pt x="224" y="31"/>
                  <a:pt x="224" y="31"/>
                  <a:pt x="224" y="31"/>
                </a:cubicBezTo>
                <a:cubicBezTo>
                  <a:pt x="224" y="32"/>
                  <a:pt x="224" y="32"/>
                  <a:pt x="224" y="32"/>
                </a:cubicBezTo>
                <a:cubicBezTo>
                  <a:pt x="222" y="29"/>
                  <a:pt x="222" y="29"/>
                  <a:pt x="222" y="29"/>
                </a:cubicBezTo>
                <a:cubicBezTo>
                  <a:pt x="206" y="67"/>
                  <a:pt x="206" y="67"/>
                  <a:pt x="206" y="67"/>
                </a:cubicBezTo>
                <a:cubicBezTo>
                  <a:pt x="206" y="66"/>
                  <a:pt x="206" y="66"/>
                  <a:pt x="206" y="66"/>
                </a:cubicBezTo>
                <a:cubicBezTo>
                  <a:pt x="205" y="67"/>
                  <a:pt x="205" y="67"/>
                  <a:pt x="205" y="67"/>
                </a:cubicBezTo>
                <a:cubicBezTo>
                  <a:pt x="204" y="64"/>
                  <a:pt x="204" y="64"/>
                  <a:pt x="204" y="64"/>
                </a:cubicBezTo>
                <a:cubicBezTo>
                  <a:pt x="203" y="65"/>
                  <a:pt x="203" y="65"/>
                  <a:pt x="203" y="65"/>
                </a:cubicBezTo>
                <a:cubicBezTo>
                  <a:pt x="202" y="62"/>
                  <a:pt x="202" y="62"/>
                  <a:pt x="202" y="62"/>
                </a:cubicBezTo>
                <a:cubicBezTo>
                  <a:pt x="201" y="63"/>
                  <a:pt x="201" y="63"/>
                  <a:pt x="201" y="63"/>
                </a:cubicBezTo>
                <a:cubicBezTo>
                  <a:pt x="200" y="60"/>
                  <a:pt x="200" y="60"/>
                  <a:pt x="200" y="60"/>
                </a:cubicBezTo>
                <a:cubicBezTo>
                  <a:pt x="199" y="61"/>
                  <a:pt x="199" y="61"/>
                  <a:pt x="199" y="61"/>
                </a:cubicBezTo>
                <a:cubicBezTo>
                  <a:pt x="198" y="58"/>
                  <a:pt x="198" y="58"/>
                  <a:pt x="198" y="58"/>
                </a:cubicBezTo>
                <a:cubicBezTo>
                  <a:pt x="197" y="59"/>
                  <a:pt x="197" y="59"/>
                  <a:pt x="197" y="59"/>
                </a:cubicBezTo>
                <a:cubicBezTo>
                  <a:pt x="196" y="56"/>
                  <a:pt x="196" y="56"/>
                  <a:pt x="196" y="56"/>
                </a:cubicBezTo>
                <a:cubicBezTo>
                  <a:pt x="195" y="57"/>
                  <a:pt x="195" y="57"/>
                  <a:pt x="195" y="57"/>
                </a:cubicBezTo>
                <a:cubicBezTo>
                  <a:pt x="194" y="54"/>
                  <a:pt x="194" y="54"/>
                  <a:pt x="194" y="54"/>
                </a:cubicBezTo>
                <a:cubicBezTo>
                  <a:pt x="193" y="55"/>
                  <a:pt x="193" y="55"/>
                  <a:pt x="193" y="55"/>
                </a:cubicBezTo>
                <a:cubicBezTo>
                  <a:pt x="192" y="52"/>
                  <a:pt x="192" y="52"/>
                  <a:pt x="192" y="52"/>
                </a:cubicBezTo>
                <a:cubicBezTo>
                  <a:pt x="191" y="53"/>
                  <a:pt x="191" y="53"/>
                  <a:pt x="191" y="53"/>
                </a:cubicBezTo>
                <a:cubicBezTo>
                  <a:pt x="190" y="50"/>
                  <a:pt x="190" y="50"/>
                  <a:pt x="190" y="50"/>
                </a:cubicBezTo>
                <a:cubicBezTo>
                  <a:pt x="189" y="51"/>
                  <a:pt x="189" y="51"/>
                  <a:pt x="189" y="51"/>
                </a:cubicBezTo>
                <a:cubicBezTo>
                  <a:pt x="188" y="48"/>
                  <a:pt x="188" y="48"/>
                  <a:pt x="188" y="48"/>
                </a:cubicBezTo>
                <a:cubicBezTo>
                  <a:pt x="187" y="49"/>
                  <a:pt x="187" y="49"/>
                  <a:pt x="187" y="49"/>
                </a:cubicBezTo>
                <a:cubicBezTo>
                  <a:pt x="186" y="46"/>
                  <a:pt x="186" y="46"/>
                  <a:pt x="186" y="46"/>
                </a:cubicBezTo>
                <a:cubicBezTo>
                  <a:pt x="185" y="47"/>
                  <a:pt x="185" y="47"/>
                  <a:pt x="185" y="47"/>
                </a:cubicBezTo>
                <a:cubicBezTo>
                  <a:pt x="184" y="44"/>
                  <a:pt x="184" y="44"/>
                  <a:pt x="184" y="44"/>
                </a:cubicBezTo>
                <a:cubicBezTo>
                  <a:pt x="183" y="45"/>
                  <a:pt x="183" y="45"/>
                  <a:pt x="183" y="45"/>
                </a:cubicBezTo>
                <a:cubicBezTo>
                  <a:pt x="182" y="42"/>
                  <a:pt x="182" y="42"/>
                  <a:pt x="182" y="42"/>
                </a:cubicBezTo>
                <a:cubicBezTo>
                  <a:pt x="181" y="43"/>
                  <a:pt x="181" y="43"/>
                  <a:pt x="181" y="43"/>
                </a:cubicBezTo>
                <a:cubicBezTo>
                  <a:pt x="180" y="40"/>
                  <a:pt x="180" y="40"/>
                  <a:pt x="180" y="40"/>
                </a:cubicBezTo>
                <a:cubicBezTo>
                  <a:pt x="179" y="41"/>
                  <a:pt x="179" y="41"/>
                  <a:pt x="179" y="41"/>
                </a:cubicBezTo>
                <a:cubicBezTo>
                  <a:pt x="178" y="38"/>
                  <a:pt x="178" y="38"/>
                  <a:pt x="178" y="38"/>
                </a:cubicBezTo>
                <a:cubicBezTo>
                  <a:pt x="177" y="39"/>
                  <a:pt x="177" y="39"/>
                  <a:pt x="177" y="39"/>
                </a:cubicBezTo>
                <a:cubicBezTo>
                  <a:pt x="176" y="36"/>
                  <a:pt x="176" y="36"/>
                  <a:pt x="176" y="36"/>
                </a:cubicBezTo>
                <a:cubicBezTo>
                  <a:pt x="175" y="37"/>
                  <a:pt x="175" y="37"/>
                  <a:pt x="175" y="37"/>
                </a:cubicBezTo>
                <a:cubicBezTo>
                  <a:pt x="174" y="34"/>
                  <a:pt x="174" y="34"/>
                  <a:pt x="174" y="34"/>
                </a:cubicBezTo>
                <a:cubicBezTo>
                  <a:pt x="173" y="35"/>
                  <a:pt x="173" y="35"/>
                  <a:pt x="173" y="35"/>
                </a:cubicBezTo>
                <a:cubicBezTo>
                  <a:pt x="172" y="32"/>
                  <a:pt x="172" y="32"/>
                  <a:pt x="172" y="32"/>
                </a:cubicBezTo>
                <a:cubicBezTo>
                  <a:pt x="171" y="33"/>
                  <a:pt x="171" y="33"/>
                  <a:pt x="171" y="33"/>
                </a:cubicBezTo>
                <a:cubicBezTo>
                  <a:pt x="170" y="30"/>
                  <a:pt x="170" y="30"/>
                  <a:pt x="170" y="30"/>
                </a:cubicBezTo>
                <a:cubicBezTo>
                  <a:pt x="169" y="31"/>
                  <a:pt x="169" y="31"/>
                  <a:pt x="169" y="31"/>
                </a:cubicBezTo>
                <a:cubicBezTo>
                  <a:pt x="168" y="28"/>
                  <a:pt x="168" y="28"/>
                  <a:pt x="168" y="28"/>
                </a:cubicBezTo>
                <a:cubicBezTo>
                  <a:pt x="167" y="29"/>
                  <a:pt x="167" y="29"/>
                  <a:pt x="167" y="29"/>
                </a:cubicBezTo>
                <a:cubicBezTo>
                  <a:pt x="166" y="26"/>
                  <a:pt x="166" y="26"/>
                  <a:pt x="166" y="26"/>
                </a:cubicBezTo>
                <a:cubicBezTo>
                  <a:pt x="165" y="27"/>
                  <a:pt x="165" y="27"/>
                  <a:pt x="165" y="27"/>
                </a:cubicBezTo>
                <a:cubicBezTo>
                  <a:pt x="164" y="24"/>
                  <a:pt x="164" y="24"/>
                  <a:pt x="164" y="24"/>
                </a:cubicBezTo>
                <a:cubicBezTo>
                  <a:pt x="163" y="25"/>
                  <a:pt x="163" y="25"/>
                  <a:pt x="163" y="25"/>
                </a:cubicBezTo>
                <a:cubicBezTo>
                  <a:pt x="162" y="22"/>
                  <a:pt x="162" y="22"/>
                  <a:pt x="162" y="22"/>
                </a:cubicBezTo>
                <a:cubicBezTo>
                  <a:pt x="161" y="23"/>
                  <a:pt x="161" y="23"/>
                  <a:pt x="161" y="23"/>
                </a:cubicBezTo>
                <a:cubicBezTo>
                  <a:pt x="160" y="20"/>
                  <a:pt x="160" y="20"/>
                  <a:pt x="160" y="20"/>
                </a:cubicBezTo>
                <a:cubicBezTo>
                  <a:pt x="159" y="21"/>
                  <a:pt x="159" y="21"/>
                  <a:pt x="159" y="21"/>
                </a:cubicBezTo>
                <a:cubicBezTo>
                  <a:pt x="158" y="18"/>
                  <a:pt x="158" y="18"/>
                  <a:pt x="158" y="18"/>
                </a:cubicBezTo>
                <a:cubicBezTo>
                  <a:pt x="157" y="19"/>
                  <a:pt x="157" y="19"/>
                  <a:pt x="157" y="19"/>
                </a:cubicBezTo>
                <a:cubicBezTo>
                  <a:pt x="156" y="16"/>
                  <a:pt x="156" y="16"/>
                  <a:pt x="156" y="16"/>
                </a:cubicBezTo>
                <a:cubicBezTo>
                  <a:pt x="155" y="17"/>
                  <a:pt x="155" y="17"/>
                  <a:pt x="155" y="17"/>
                </a:cubicBezTo>
                <a:cubicBezTo>
                  <a:pt x="154" y="14"/>
                  <a:pt x="154" y="14"/>
                  <a:pt x="154" y="14"/>
                </a:cubicBezTo>
                <a:cubicBezTo>
                  <a:pt x="153" y="15"/>
                  <a:pt x="153" y="15"/>
                  <a:pt x="153" y="15"/>
                </a:cubicBezTo>
                <a:cubicBezTo>
                  <a:pt x="152" y="12"/>
                  <a:pt x="152" y="12"/>
                  <a:pt x="152" y="12"/>
                </a:cubicBezTo>
                <a:cubicBezTo>
                  <a:pt x="151" y="13"/>
                  <a:pt x="151" y="13"/>
                  <a:pt x="151" y="13"/>
                </a:cubicBezTo>
                <a:cubicBezTo>
                  <a:pt x="150" y="10"/>
                  <a:pt x="150" y="10"/>
                  <a:pt x="150" y="10"/>
                </a:cubicBezTo>
                <a:cubicBezTo>
                  <a:pt x="149" y="11"/>
                  <a:pt x="149" y="11"/>
                  <a:pt x="149" y="11"/>
                </a:cubicBezTo>
                <a:cubicBezTo>
                  <a:pt x="148" y="8"/>
                  <a:pt x="148" y="8"/>
                  <a:pt x="148" y="8"/>
                </a:cubicBezTo>
                <a:cubicBezTo>
                  <a:pt x="147" y="9"/>
                  <a:pt x="147" y="9"/>
                  <a:pt x="147" y="9"/>
                </a:cubicBezTo>
                <a:cubicBezTo>
                  <a:pt x="146" y="6"/>
                  <a:pt x="146" y="6"/>
                  <a:pt x="146" y="6"/>
                </a:cubicBezTo>
                <a:cubicBezTo>
                  <a:pt x="145" y="7"/>
                  <a:pt x="145" y="7"/>
                  <a:pt x="145" y="7"/>
                </a:cubicBezTo>
                <a:cubicBezTo>
                  <a:pt x="144" y="4"/>
                  <a:pt x="144" y="4"/>
                  <a:pt x="144" y="4"/>
                </a:cubicBezTo>
                <a:cubicBezTo>
                  <a:pt x="143" y="5"/>
                  <a:pt x="143" y="5"/>
                  <a:pt x="143" y="5"/>
                </a:cubicBezTo>
                <a:cubicBezTo>
                  <a:pt x="142" y="2"/>
                  <a:pt x="142" y="2"/>
                  <a:pt x="142" y="2"/>
                </a:cubicBezTo>
                <a:cubicBezTo>
                  <a:pt x="141" y="3"/>
                  <a:pt x="141" y="3"/>
                  <a:pt x="141" y="3"/>
                </a:cubicBezTo>
                <a:cubicBezTo>
                  <a:pt x="140" y="0"/>
                  <a:pt x="140" y="0"/>
                  <a:pt x="140" y="0"/>
                </a:cubicBezTo>
                <a:cubicBezTo>
                  <a:pt x="107" y="70"/>
                  <a:pt x="107" y="70"/>
                  <a:pt x="107" y="70"/>
                </a:cubicBezTo>
                <a:cubicBezTo>
                  <a:pt x="42" y="70"/>
                  <a:pt x="42" y="70"/>
                  <a:pt x="42" y="70"/>
                </a:cubicBezTo>
                <a:cubicBezTo>
                  <a:pt x="42" y="70"/>
                  <a:pt x="42" y="70"/>
                  <a:pt x="42" y="70"/>
                </a:cubicBezTo>
                <a:cubicBezTo>
                  <a:pt x="42" y="69"/>
                  <a:pt x="41" y="68"/>
                  <a:pt x="40" y="68"/>
                </a:cubicBezTo>
                <a:cubicBezTo>
                  <a:pt x="40" y="67"/>
                  <a:pt x="39" y="66"/>
                  <a:pt x="38" y="66"/>
                </a:cubicBezTo>
                <a:cubicBezTo>
                  <a:pt x="34" y="61"/>
                  <a:pt x="28" y="58"/>
                  <a:pt x="22" y="58"/>
                </a:cubicBezTo>
                <a:cubicBezTo>
                  <a:pt x="10" y="58"/>
                  <a:pt x="0" y="68"/>
                  <a:pt x="0" y="80"/>
                </a:cubicBezTo>
                <a:cubicBezTo>
                  <a:pt x="0" y="87"/>
                  <a:pt x="3" y="93"/>
                  <a:pt x="7" y="97"/>
                </a:cubicBezTo>
                <a:cubicBezTo>
                  <a:pt x="8" y="97"/>
                  <a:pt x="9" y="98"/>
                  <a:pt x="9" y="99"/>
                </a:cubicBezTo>
                <a:cubicBezTo>
                  <a:pt x="10" y="99"/>
                  <a:pt x="11" y="100"/>
                  <a:pt x="11" y="101"/>
                </a:cubicBezTo>
                <a:cubicBezTo>
                  <a:pt x="12" y="101"/>
                  <a:pt x="13" y="102"/>
                  <a:pt x="13" y="103"/>
                </a:cubicBezTo>
                <a:cubicBezTo>
                  <a:pt x="14" y="103"/>
                  <a:pt x="15" y="104"/>
                  <a:pt x="15" y="105"/>
                </a:cubicBezTo>
                <a:cubicBezTo>
                  <a:pt x="16" y="105"/>
                  <a:pt x="17" y="106"/>
                  <a:pt x="17" y="107"/>
                </a:cubicBezTo>
                <a:cubicBezTo>
                  <a:pt x="18" y="107"/>
                  <a:pt x="19" y="108"/>
                  <a:pt x="19" y="109"/>
                </a:cubicBezTo>
                <a:cubicBezTo>
                  <a:pt x="20" y="109"/>
                  <a:pt x="21" y="110"/>
                  <a:pt x="21" y="111"/>
                </a:cubicBezTo>
                <a:cubicBezTo>
                  <a:pt x="22" y="111"/>
                  <a:pt x="23" y="112"/>
                  <a:pt x="23" y="113"/>
                </a:cubicBezTo>
                <a:cubicBezTo>
                  <a:pt x="24" y="113"/>
                  <a:pt x="25" y="114"/>
                  <a:pt x="25" y="115"/>
                </a:cubicBezTo>
                <a:cubicBezTo>
                  <a:pt x="26" y="115"/>
                  <a:pt x="27" y="116"/>
                  <a:pt x="27" y="117"/>
                </a:cubicBezTo>
                <a:cubicBezTo>
                  <a:pt x="28" y="117"/>
                  <a:pt x="29" y="118"/>
                  <a:pt x="29" y="119"/>
                </a:cubicBezTo>
                <a:cubicBezTo>
                  <a:pt x="30" y="119"/>
                  <a:pt x="31" y="120"/>
                  <a:pt x="31" y="121"/>
                </a:cubicBezTo>
                <a:cubicBezTo>
                  <a:pt x="32" y="121"/>
                  <a:pt x="33" y="122"/>
                  <a:pt x="33" y="123"/>
                </a:cubicBezTo>
                <a:cubicBezTo>
                  <a:pt x="34" y="123"/>
                  <a:pt x="35" y="124"/>
                  <a:pt x="35" y="125"/>
                </a:cubicBezTo>
                <a:cubicBezTo>
                  <a:pt x="36" y="125"/>
                  <a:pt x="37" y="126"/>
                  <a:pt x="37" y="127"/>
                </a:cubicBezTo>
                <a:cubicBezTo>
                  <a:pt x="38" y="127"/>
                  <a:pt x="39" y="128"/>
                  <a:pt x="39" y="129"/>
                </a:cubicBezTo>
                <a:cubicBezTo>
                  <a:pt x="40" y="129"/>
                  <a:pt x="41" y="130"/>
                  <a:pt x="41" y="131"/>
                </a:cubicBezTo>
                <a:cubicBezTo>
                  <a:pt x="42" y="131"/>
                  <a:pt x="43" y="132"/>
                  <a:pt x="43" y="133"/>
                </a:cubicBezTo>
                <a:cubicBezTo>
                  <a:pt x="44" y="133"/>
                  <a:pt x="45" y="134"/>
                  <a:pt x="45" y="135"/>
                </a:cubicBezTo>
                <a:cubicBezTo>
                  <a:pt x="46" y="135"/>
                  <a:pt x="47" y="136"/>
                  <a:pt x="47" y="137"/>
                </a:cubicBezTo>
                <a:cubicBezTo>
                  <a:pt x="48" y="137"/>
                  <a:pt x="49" y="138"/>
                  <a:pt x="49" y="139"/>
                </a:cubicBezTo>
                <a:cubicBezTo>
                  <a:pt x="50" y="139"/>
                  <a:pt x="51" y="140"/>
                  <a:pt x="51" y="141"/>
                </a:cubicBezTo>
                <a:cubicBezTo>
                  <a:pt x="52" y="141"/>
                  <a:pt x="53" y="142"/>
                  <a:pt x="53" y="143"/>
                </a:cubicBezTo>
                <a:cubicBezTo>
                  <a:pt x="54" y="143"/>
                  <a:pt x="55" y="144"/>
                  <a:pt x="55" y="145"/>
                </a:cubicBezTo>
                <a:cubicBezTo>
                  <a:pt x="56" y="145"/>
                  <a:pt x="57" y="146"/>
                  <a:pt x="57" y="147"/>
                </a:cubicBezTo>
                <a:cubicBezTo>
                  <a:pt x="58" y="147"/>
                  <a:pt x="59" y="148"/>
                  <a:pt x="59" y="149"/>
                </a:cubicBezTo>
                <a:cubicBezTo>
                  <a:pt x="60" y="149"/>
                  <a:pt x="61" y="150"/>
                  <a:pt x="61" y="151"/>
                </a:cubicBezTo>
                <a:cubicBezTo>
                  <a:pt x="62" y="151"/>
                  <a:pt x="63" y="152"/>
                  <a:pt x="63" y="153"/>
                </a:cubicBezTo>
                <a:cubicBezTo>
                  <a:pt x="64" y="153"/>
                  <a:pt x="65" y="154"/>
                  <a:pt x="65" y="155"/>
                </a:cubicBezTo>
                <a:cubicBezTo>
                  <a:pt x="66" y="155"/>
                  <a:pt x="67" y="156"/>
                  <a:pt x="67" y="157"/>
                </a:cubicBezTo>
                <a:cubicBezTo>
                  <a:pt x="68" y="157"/>
                  <a:pt x="69" y="158"/>
                  <a:pt x="69" y="159"/>
                </a:cubicBezTo>
                <a:cubicBezTo>
                  <a:pt x="70" y="159"/>
                  <a:pt x="71" y="160"/>
                  <a:pt x="71" y="161"/>
                </a:cubicBezTo>
                <a:cubicBezTo>
                  <a:pt x="72" y="161"/>
                  <a:pt x="73" y="162"/>
                  <a:pt x="73" y="163"/>
                </a:cubicBezTo>
                <a:cubicBezTo>
                  <a:pt x="74" y="163"/>
                  <a:pt x="75" y="164"/>
                  <a:pt x="75" y="165"/>
                </a:cubicBezTo>
                <a:cubicBezTo>
                  <a:pt x="76" y="165"/>
                  <a:pt x="77" y="166"/>
                  <a:pt x="77" y="167"/>
                </a:cubicBezTo>
                <a:cubicBezTo>
                  <a:pt x="78" y="167"/>
                  <a:pt x="79" y="168"/>
                  <a:pt x="79" y="169"/>
                </a:cubicBezTo>
                <a:cubicBezTo>
                  <a:pt x="80" y="169"/>
                  <a:pt x="81" y="170"/>
                  <a:pt x="81" y="171"/>
                </a:cubicBezTo>
                <a:cubicBezTo>
                  <a:pt x="82" y="171"/>
                  <a:pt x="83" y="172"/>
                  <a:pt x="83" y="173"/>
                </a:cubicBezTo>
                <a:cubicBezTo>
                  <a:pt x="84" y="173"/>
                  <a:pt x="85" y="174"/>
                  <a:pt x="85" y="175"/>
                </a:cubicBezTo>
                <a:cubicBezTo>
                  <a:pt x="86" y="175"/>
                  <a:pt x="87" y="176"/>
                  <a:pt x="87" y="177"/>
                </a:cubicBezTo>
                <a:cubicBezTo>
                  <a:pt x="88" y="177"/>
                  <a:pt x="89" y="178"/>
                  <a:pt x="89" y="179"/>
                </a:cubicBezTo>
                <a:cubicBezTo>
                  <a:pt x="90" y="179"/>
                  <a:pt x="91" y="180"/>
                  <a:pt x="91" y="181"/>
                </a:cubicBezTo>
                <a:cubicBezTo>
                  <a:pt x="92" y="181"/>
                  <a:pt x="93" y="182"/>
                  <a:pt x="93" y="183"/>
                </a:cubicBezTo>
                <a:cubicBezTo>
                  <a:pt x="94" y="183"/>
                  <a:pt x="95" y="184"/>
                  <a:pt x="95" y="185"/>
                </a:cubicBezTo>
                <a:cubicBezTo>
                  <a:pt x="96" y="185"/>
                  <a:pt x="97" y="186"/>
                  <a:pt x="97" y="187"/>
                </a:cubicBezTo>
                <a:cubicBezTo>
                  <a:pt x="98" y="187"/>
                  <a:pt x="99" y="188"/>
                  <a:pt x="99" y="189"/>
                </a:cubicBezTo>
                <a:cubicBezTo>
                  <a:pt x="100" y="189"/>
                  <a:pt x="101" y="190"/>
                  <a:pt x="101" y="191"/>
                </a:cubicBezTo>
                <a:cubicBezTo>
                  <a:pt x="102" y="191"/>
                  <a:pt x="103" y="192"/>
                  <a:pt x="103" y="193"/>
                </a:cubicBezTo>
                <a:cubicBezTo>
                  <a:pt x="104" y="193"/>
                  <a:pt x="105" y="194"/>
                  <a:pt x="105" y="195"/>
                </a:cubicBezTo>
                <a:cubicBezTo>
                  <a:pt x="106" y="195"/>
                  <a:pt x="107" y="196"/>
                  <a:pt x="107" y="197"/>
                </a:cubicBezTo>
                <a:cubicBezTo>
                  <a:pt x="108" y="197"/>
                  <a:pt x="109" y="198"/>
                  <a:pt x="109" y="199"/>
                </a:cubicBezTo>
                <a:cubicBezTo>
                  <a:pt x="110" y="199"/>
                  <a:pt x="111" y="200"/>
                  <a:pt x="111" y="201"/>
                </a:cubicBezTo>
                <a:cubicBezTo>
                  <a:pt x="112" y="201"/>
                  <a:pt x="113" y="202"/>
                  <a:pt x="113" y="203"/>
                </a:cubicBezTo>
                <a:cubicBezTo>
                  <a:pt x="114" y="203"/>
                  <a:pt x="115" y="204"/>
                  <a:pt x="115" y="205"/>
                </a:cubicBezTo>
                <a:cubicBezTo>
                  <a:pt x="116" y="205"/>
                  <a:pt x="117" y="206"/>
                  <a:pt x="117" y="207"/>
                </a:cubicBezTo>
                <a:cubicBezTo>
                  <a:pt x="118" y="207"/>
                  <a:pt x="119" y="208"/>
                  <a:pt x="119" y="209"/>
                </a:cubicBezTo>
                <a:cubicBezTo>
                  <a:pt x="120" y="209"/>
                  <a:pt x="121" y="210"/>
                  <a:pt x="121" y="211"/>
                </a:cubicBezTo>
                <a:cubicBezTo>
                  <a:pt x="122" y="211"/>
                  <a:pt x="123" y="212"/>
                  <a:pt x="123" y="213"/>
                </a:cubicBezTo>
                <a:cubicBezTo>
                  <a:pt x="124" y="213"/>
                  <a:pt x="125" y="214"/>
                  <a:pt x="125" y="215"/>
                </a:cubicBezTo>
                <a:cubicBezTo>
                  <a:pt x="126" y="215"/>
                  <a:pt x="127" y="216"/>
                  <a:pt x="127" y="217"/>
                </a:cubicBezTo>
                <a:cubicBezTo>
                  <a:pt x="128" y="217"/>
                  <a:pt x="129" y="218"/>
                  <a:pt x="129" y="219"/>
                </a:cubicBezTo>
                <a:cubicBezTo>
                  <a:pt x="130" y="219"/>
                  <a:pt x="131" y="220"/>
                  <a:pt x="131" y="221"/>
                </a:cubicBezTo>
                <a:cubicBezTo>
                  <a:pt x="132" y="221"/>
                  <a:pt x="133" y="222"/>
                  <a:pt x="133" y="223"/>
                </a:cubicBezTo>
                <a:cubicBezTo>
                  <a:pt x="134" y="223"/>
                  <a:pt x="135" y="224"/>
                  <a:pt x="135" y="225"/>
                </a:cubicBezTo>
                <a:cubicBezTo>
                  <a:pt x="136" y="225"/>
                  <a:pt x="137" y="226"/>
                  <a:pt x="137" y="227"/>
                </a:cubicBezTo>
                <a:cubicBezTo>
                  <a:pt x="138" y="227"/>
                  <a:pt x="139" y="228"/>
                  <a:pt x="139" y="229"/>
                </a:cubicBezTo>
                <a:cubicBezTo>
                  <a:pt x="140" y="229"/>
                  <a:pt x="141" y="230"/>
                  <a:pt x="141" y="231"/>
                </a:cubicBezTo>
                <a:cubicBezTo>
                  <a:pt x="142" y="231"/>
                  <a:pt x="143" y="232"/>
                  <a:pt x="143" y="233"/>
                </a:cubicBezTo>
                <a:cubicBezTo>
                  <a:pt x="144" y="233"/>
                  <a:pt x="145" y="234"/>
                  <a:pt x="145" y="235"/>
                </a:cubicBezTo>
                <a:cubicBezTo>
                  <a:pt x="146" y="235"/>
                  <a:pt x="147" y="236"/>
                  <a:pt x="147" y="237"/>
                </a:cubicBezTo>
                <a:cubicBezTo>
                  <a:pt x="148" y="237"/>
                  <a:pt x="149" y="238"/>
                  <a:pt x="149" y="239"/>
                </a:cubicBezTo>
                <a:cubicBezTo>
                  <a:pt x="150" y="239"/>
                  <a:pt x="151" y="240"/>
                  <a:pt x="151" y="241"/>
                </a:cubicBezTo>
                <a:cubicBezTo>
                  <a:pt x="152" y="241"/>
                  <a:pt x="153" y="242"/>
                  <a:pt x="153" y="243"/>
                </a:cubicBezTo>
                <a:cubicBezTo>
                  <a:pt x="154" y="243"/>
                  <a:pt x="155" y="244"/>
                  <a:pt x="155" y="245"/>
                </a:cubicBezTo>
                <a:cubicBezTo>
                  <a:pt x="156" y="245"/>
                  <a:pt x="157" y="246"/>
                  <a:pt x="157" y="247"/>
                </a:cubicBezTo>
                <a:cubicBezTo>
                  <a:pt x="158" y="247"/>
                  <a:pt x="159" y="248"/>
                  <a:pt x="159" y="249"/>
                </a:cubicBezTo>
                <a:cubicBezTo>
                  <a:pt x="160" y="249"/>
                  <a:pt x="161" y="250"/>
                  <a:pt x="161" y="251"/>
                </a:cubicBezTo>
                <a:cubicBezTo>
                  <a:pt x="162" y="251"/>
                  <a:pt x="163" y="252"/>
                  <a:pt x="163" y="253"/>
                </a:cubicBezTo>
                <a:cubicBezTo>
                  <a:pt x="164" y="253"/>
                  <a:pt x="165" y="254"/>
                  <a:pt x="165" y="255"/>
                </a:cubicBezTo>
                <a:cubicBezTo>
                  <a:pt x="166" y="255"/>
                  <a:pt x="167" y="256"/>
                  <a:pt x="167" y="257"/>
                </a:cubicBezTo>
                <a:cubicBezTo>
                  <a:pt x="168" y="257"/>
                  <a:pt x="169" y="258"/>
                  <a:pt x="169" y="259"/>
                </a:cubicBezTo>
                <a:cubicBezTo>
                  <a:pt x="170" y="259"/>
                  <a:pt x="171" y="260"/>
                  <a:pt x="171" y="261"/>
                </a:cubicBezTo>
                <a:cubicBezTo>
                  <a:pt x="172" y="261"/>
                  <a:pt x="173" y="262"/>
                  <a:pt x="173" y="263"/>
                </a:cubicBezTo>
                <a:cubicBezTo>
                  <a:pt x="174" y="263"/>
                  <a:pt x="175" y="264"/>
                  <a:pt x="175" y="265"/>
                </a:cubicBezTo>
                <a:cubicBezTo>
                  <a:pt x="176" y="265"/>
                  <a:pt x="177" y="266"/>
                  <a:pt x="177" y="267"/>
                </a:cubicBezTo>
                <a:cubicBezTo>
                  <a:pt x="178" y="267"/>
                  <a:pt x="179" y="268"/>
                  <a:pt x="179" y="269"/>
                </a:cubicBezTo>
                <a:cubicBezTo>
                  <a:pt x="180" y="269"/>
                  <a:pt x="181" y="270"/>
                  <a:pt x="181" y="271"/>
                </a:cubicBezTo>
                <a:cubicBezTo>
                  <a:pt x="182" y="271"/>
                  <a:pt x="183" y="272"/>
                  <a:pt x="183" y="273"/>
                </a:cubicBezTo>
                <a:cubicBezTo>
                  <a:pt x="184" y="273"/>
                  <a:pt x="185" y="274"/>
                  <a:pt x="185" y="275"/>
                </a:cubicBezTo>
                <a:cubicBezTo>
                  <a:pt x="186" y="275"/>
                  <a:pt x="187" y="276"/>
                  <a:pt x="187" y="277"/>
                </a:cubicBezTo>
                <a:cubicBezTo>
                  <a:pt x="188" y="277"/>
                  <a:pt x="189" y="278"/>
                  <a:pt x="189" y="279"/>
                </a:cubicBezTo>
                <a:cubicBezTo>
                  <a:pt x="190" y="279"/>
                  <a:pt x="191" y="280"/>
                  <a:pt x="191" y="281"/>
                </a:cubicBezTo>
                <a:cubicBezTo>
                  <a:pt x="192" y="281"/>
                  <a:pt x="193" y="282"/>
                  <a:pt x="193" y="283"/>
                </a:cubicBezTo>
                <a:cubicBezTo>
                  <a:pt x="194" y="283"/>
                  <a:pt x="195" y="284"/>
                  <a:pt x="195" y="285"/>
                </a:cubicBezTo>
                <a:cubicBezTo>
                  <a:pt x="196" y="285"/>
                  <a:pt x="197" y="286"/>
                  <a:pt x="197" y="287"/>
                </a:cubicBezTo>
                <a:cubicBezTo>
                  <a:pt x="198" y="287"/>
                  <a:pt x="199" y="288"/>
                  <a:pt x="199" y="289"/>
                </a:cubicBezTo>
                <a:cubicBezTo>
                  <a:pt x="200" y="289"/>
                  <a:pt x="201" y="290"/>
                  <a:pt x="201" y="291"/>
                </a:cubicBezTo>
                <a:cubicBezTo>
                  <a:pt x="202" y="291"/>
                  <a:pt x="203" y="292"/>
                  <a:pt x="203" y="293"/>
                </a:cubicBezTo>
                <a:cubicBezTo>
                  <a:pt x="204" y="293"/>
                  <a:pt x="205" y="294"/>
                  <a:pt x="205" y="295"/>
                </a:cubicBezTo>
                <a:cubicBezTo>
                  <a:pt x="209" y="299"/>
                  <a:pt x="215" y="302"/>
                  <a:pt x="222" y="302"/>
                </a:cubicBezTo>
                <a:cubicBezTo>
                  <a:pt x="230" y="302"/>
                  <a:pt x="237" y="298"/>
                  <a:pt x="241" y="291"/>
                </a:cubicBezTo>
                <a:cubicBezTo>
                  <a:pt x="264" y="291"/>
                  <a:pt x="264" y="291"/>
                  <a:pt x="264" y="291"/>
                </a:cubicBezTo>
                <a:cubicBezTo>
                  <a:pt x="337" y="261"/>
                  <a:pt x="391" y="194"/>
                  <a:pt x="401" y="112"/>
                </a:cubicBezTo>
                <a:cubicBezTo>
                  <a:pt x="401" y="112"/>
                  <a:pt x="401" y="112"/>
                  <a:pt x="401" y="112"/>
                </a:cubicBezTo>
                <a:cubicBezTo>
                  <a:pt x="400" y="111"/>
                  <a:pt x="399" y="110"/>
                  <a:pt x="399" y="110"/>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6" name="Freeform 2314"/>
          <p:cNvSpPr/>
          <p:nvPr/>
        </p:nvSpPr>
        <p:spPr bwMode="auto">
          <a:xfrm>
            <a:off x="4973907" y="2613500"/>
            <a:ext cx="433007" cy="204505"/>
          </a:xfrm>
          <a:custGeom>
            <a:avLst/>
            <a:gdLst>
              <a:gd name="T0" fmla="*/ 338 w 360"/>
              <a:gd name="T1" fmla="*/ 58 h 170"/>
              <a:gd name="T2" fmla="*/ 319 w 360"/>
              <a:gd name="T3" fmla="*/ 70 h 170"/>
              <a:gd name="T4" fmla="*/ 245 w 360"/>
              <a:gd name="T5" fmla="*/ 70 h 170"/>
              <a:gd name="T6" fmla="*/ 222 w 360"/>
              <a:gd name="T7" fmla="*/ 29 h 170"/>
              <a:gd name="T8" fmla="*/ 187 w 360"/>
              <a:gd name="T9" fmla="*/ 114 h 170"/>
              <a:gd name="T10" fmla="*/ 140 w 360"/>
              <a:gd name="T11" fmla="*/ 0 h 170"/>
              <a:gd name="T12" fmla="*/ 107 w 360"/>
              <a:gd name="T13" fmla="*/ 70 h 170"/>
              <a:gd name="T14" fmla="*/ 41 w 360"/>
              <a:gd name="T15" fmla="*/ 70 h 170"/>
              <a:gd name="T16" fmla="*/ 22 w 360"/>
              <a:gd name="T17" fmla="*/ 58 h 170"/>
              <a:gd name="T18" fmla="*/ 0 w 360"/>
              <a:gd name="T19" fmla="*/ 80 h 170"/>
              <a:gd name="T20" fmla="*/ 22 w 360"/>
              <a:gd name="T21" fmla="*/ 102 h 170"/>
              <a:gd name="T22" fmla="*/ 41 w 360"/>
              <a:gd name="T23" fmla="*/ 91 h 170"/>
              <a:gd name="T24" fmla="*/ 121 w 360"/>
              <a:gd name="T25" fmla="*/ 91 h 170"/>
              <a:gd name="T26" fmla="*/ 139 w 360"/>
              <a:gd name="T27" fmla="*/ 53 h 170"/>
              <a:gd name="T28" fmla="*/ 187 w 360"/>
              <a:gd name="T29" fmla="*/ 170 h 170"/>
              <a:gd name="T30" fmla="*/ 225 w 360"/>
              <a:gd name="T31" fmla="*/ 78 h 170"/>
              <a:gd name="T32" fmla="*/ 233 w 360"/>
              <a:gd name="T33" fmla="*/ 91 h 170"/>
              <a:gd name="T34" fmla="*/ 319 w 360"/>
              <a:gd name="T35" fmla="*/ 91 h 170"/>
              <a:gd name="T36" fmla="*/ 338 w 360"/>
              <a:gd name="T37" fmla="*/ 102 h 170"/>
              <a:gd name="T38" fmla="*/ 360 w 360"/>
              <a:gd name="T39" fmla="*/ 80 h 170"/>
              <a:gd name="T40" fmla="*/ 338 w 360"/>
              <a:gd name="T41"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0" h="170">
                <a:moveTo>
                  <a:pt x="338" y="58"/>
                </a:moveTo>
                <a:cubicBezTo>
                  <a:pt x="330" y="58"/>
                  <a:pt x="323" y="63"/>
                  <a:pt x="319" y="70"/>
                </a:cubicBezTo>
                <a:cubicBezTo>
                  <a:pt x="245" y="70"/>
                  <a:pt x="245" y="70"/>
                  <a:pt x="245" y="70"/>
                </a:cubicBezTo>
                <a:cubicBezTo>
                  <a:pt x="222" y="29"/>
                  <a:pt x="222" y="29"/>
                  <a:pt x="222" y="29"/>
                </a:cubicBezTo>
                <a:cubicBezTo>
                  <a:pt x="187" y="114"/>
                  <a:pt x="187" y="114"/>
                  <a:pt x="187" y="114"/>
                </a:cubicBezTo>
                <a:cubicBezTo>
                  <a:pt x="140" y="0"/>
                  <a:pt x="140" y="0"/>
                  <a:pt x="140" y="0"/>
                </a:cubicBezTo>
                <a:cubicBezTo>
                  <a:pt x="107" y="70"/>
                  <a:pt x="107" y="70"/>
                  <a:pt x="107" y="70"/>
                </a:cubicBezTo>
                <a:cubicBezTo>
                  <a:pt x="41" y="70"/>
                  <a:pt x="41" y="70"/>
                  <a:pt x="41" y="70"/>
                </a:cubicBezTo>
                <a:cubicBezTo>
                  <a:pt x="37" y="63"/>
                  <a:pt x="30" y="58"/>
                  <a:pt x="22" y="58"/>
                </a:cubicBezTo>
                <a:cubicBezTo>
                  <a:pt x="10" y="58"/>
                  <a:pt x="0" y="68"/>
                  <a:pt x="0" y="80"/>
                </a:cubicBezTo>
                <a:cubicBezTo>
                  <a:pt x="0" y="92"/>
                  <a:pt x="10" y="102"/>
                  <a:pt x="22" y="102"/>
                </a:cubicBezTo>
                <a:cubicBezTo>
                  <a:pt x="30" y="102"/>
                  <a:pt x="37" y="98"/>
                  <a:pt x="41" y="91"/>
                </a:cubicBezTo>
                <a:cubicBezTo>
                  <a:pt x="121" y="91"/>
                  <a:pt x="121" y="91"/>
                  <a:pt x="121" y="91"/>
                </a:cubicBezTo>
                <a:cubicBezTo>
                  <a:pt x="139" y="53"/>
                  <a:pt x="139" y="53"/>
                  <a:pt x="139" y="53"/>
                </a:cubicBezTo>
                <a:cubicBezTo>
                  <a:pt x="187" y="170"/>
                  <a:pt x="187" y="170"/>
                  <a:pt x="187" y="170"/>
                </a:cubicBezTo>
                <a:cubicBezTo>
                  <a:pt x="225" y="78"/>
                  <a:pt x="225" y="78"/>
                  <a:pt x="225" y="78"/>
                </a:cubicBezTo>
                <a:cubicBezTo>
                  <a:pt x="233" y="91"/>
                  <a:pt x="233" y="91"/>
                  <a:pt x="233" y="91"/>
                </a:cubicBezTo>
                <a:cubicBezTo>
                  <a:pt x="319" y="91"/>
                  <a:pt x="319" y="91"/>
                  <a:pt x="319" y="91"/>
                </a:cubicBezTo>
                <a:cubicBezTo>
                  <a:pt x="323" y="98"/>
                  <a:pt x="330" y="102"/>
                  <a:pt x="338" y="102"/>
                </a:cubicBezTo>
                <a:cubicBezTo>
                  <a:pt x="350" y="102"/>
                  <a:pt x="360" y="92"/>
                  <a:pt x="360" y="80"/>
                </a:cubicBezTo>
                <a:cubicBezTo>
                  <a:pt x="360" y="68"/>
                  <a:pt x="350" y="58"/>
                  <a:pt x="338" y="58"/>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7" name="Oval 2315"/>
          <p:cNvSpPr>
            <a:spLocks noChangeArrowheads="1"/>
          </p:cNvSpPr>
          <p:nvPr/>
        </p:nvSpPr>
        <p:spPr bwMode="auto">
          <a:xfrm>
            <a:off x="5643469" y="2447722"/>
            <a:ext cx="536330" cy="536060"/>
          </a:xfrm>
          <a:prstGeom prst="ellipse">
            <a:avLst/>
          </a:prstGeom>
          <a:solidFill>
            <a:srgbClr val="D24C6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8" name="Freeform 2316"/>
          <p:cNvSpPr/>
          <p:nvPr/>
        </p:nvSpPr>
        <p:spPr bwMode="auto">
          <a:xfrm>
            <a:off x="5733876" y="2588361"/>
            <a:ext cx="445922" cy="395420"/>
          </a:xfrm>
          <a:custGeom>
            <a:avLst/>
            <a:gdLst>
              <a:gd name="T0" fmla="*/ 361 w 371"/>
              <a:gd name="T1" fmla="*/ 87 h 329"/>
              <a:gd name="T2" fmla="*/ 353 w 371"/>
              <a:gd name="T3" fmla="*/ 79 h 329"/>
              <a:gd name="T4" fmla="*/ 345 w 371"/>
              <a:gd name="T5" fmla="*/ 71 h 329"/>
              <a:gd name="T6" fmla="*/ 337 w 371"/>
              <a:gd name="T7" fmla="*/ 63 h 329"/>
              <a:gd name="T8" fmla="*/ 329 w 371"/>
              <a:gd name="T9" fmla="*/ 55 h 329"/>
              <a:gd name="T10" fmla="*/ 321 w 371"/>
              <a:gd name="T11" fmla="*/ 47 h 329"/>
              <a:gd name="T12" fmla="*/ 313 w 371"/>
              <a:gd name="T13" fmla="*/ 39 h 329"/>
              <a:gd name="T14" fmla="*/ 305 w 371"/>
              <a:gd name="T15" fmla="*/ 31 h 329"/>
              <a:gd name="T16" fmla="*/ 297 w 371"/>
              <a:gd name="T17" fmla="*/ 23 h 329"/>
              <a:gd name="T18" fmla="*/ 289 w 371"/>
              <a:gd name="T19" fmla="*/ 15 h 329"/>
              <a:gd name="T20" fmla="*/ 281 w 371"/>
              <a:gd name="T21" fmla="*/ 7 h 329"/>
              <a:gd name="T22" fmla="*/ 218 w 371"/>
              <a:gd name="T23" fmla="*/ 0 h 329"/>
              <a:gd name="T24" fmla="*/ 211 w 371"/>
              <a:gd name="T25" fmla="*/ 15 h 329"/>
              <a:gd name="T26" fmla="*/ 213 w 371"/>
              <a:gd name="T27" fmla="*/ 19 h 329"/>
              <a:gd name="T28" fmla="*/ 209 w 371"/>
              <a:gd name="T29" fmla="*/ 20 h 329"/>
              <a:gd name="T30" fmla="*/ 204 w 371"/>
              <a:gd name="T31" fmla="*/ 87 h 329"/>
              <a:gd name="T32" fmla="*/ 196 w 371"/>
              <a:gd name="T33" fmla="*/ 79 h 329"/>
              <a:gd name="T34" fmla="*/ 188 w 371"/>
              <a:gd name="T35" fmla="*/ 71 h 329"/>
              <a:gd name="T36" fmla="*/ 180 w 371"/>
              <a:gd name="T37" fmla="*/ 63 h 329"/>
              <a:gd name="T38" fmla="*/ 172 w 371"/>
              <a:gd name="T39" fmla="*/ 55 h 329"/>
              <a:gd name="T40" fmla="*/ 164 w 371"/>
              <a:gd name="T41" fmla="*/ 47 h 329"/>
              <a:gd name="T42" fmla="*/ 156 w 371"/>
              <a:gd name="T43" fmla="*/ 39 h 329"/>
              <a:gd name="T44" fmla="*/ 148 w 371"/>
              <a:gd name="T45" fmla="*/ 31 h 329"/>
              <a:gd name="T46" fmla="*/ 140 w 371"/>
              <a:gd name="T47" fmla="*/ 23 h 329"/>
              <a:gd name="T48" fmla="*/ 132 w 371"/>
              <a:gd name="T49" fmla="*/ 15 h 329"/>
              <a:gd name="T50" fmla="*/ 124 w 371"/>
              <a:gd name="T51" fmla="*/ 7 h 329"/>
              <a:gd name="T52" fmla="*/ 62 w 371"/>
              <a:gd name="T53" fmla="*/ 0 h 329"/>
              <a:gd name="T54" fmla="*/ 55 w 371"/>
              <a:gd name="T55" fmla="*/ 15 h 329"/>
              <a:gd name="T56" fmla="*/ 57 w 371"/>
              <a:gd name="T57" fmla="*/ 19 h 329"/>
              <a:gd name="T58" fmla="*/ 52 w 371"/>
              <a:gd name="T59" fmla="*/ 20 h 329"/>
              <a:gd name="T60" fmla="*/ 0 w 371"/>
              <a:gd name="T61" fmla="*/ 193 h 329"/>
              <a:gd name="T62" fmla="*/ 10 w 371"/>
              <a:gd name="T63" fmla="*/ 207 h 329"/>
              <a:gd name="T64" fmla="*/ 18 w 371"/>
              <a:gd name="T65" fmla="*/ 215 h 329"/>
              <a:gd name="T66" fmla="*/ 26 w 371"/>
              <a:gd name="T67" fmla="*/ 223 h 329"/>
              <a:gd name="T68" fmla="*/ 34 w 371"/>
              <a:gd name="T69" fmla="*/ 231 h 329"/>
              <a:gd name="T70" fmla="*/ 42 w 371"/>
              <a:gd name="T71" fmla="*/ 239 h 329"/>
              <a:gd name="T72" fmla="*/ 50 w 371"/>
              <a:gd name="T73" fmla="*/ 247 h 329"/>
              <a:gd name="T74" fmla="*/ 58 w 371"/>
              <a:gd name="T75" fmla="*/ 255 h 329"/>
              <a:gd name="T76" fmla="*/ 66 w 371"/>
              <a:gd name="T77" fmla="*/ 263 h 329"/>
              <a:gd name="T78" fmla="*/ 74 w 371"/>
              <a:gd name="T79" fmla="*/ 271 h 329"/>
              <a:gd name="T80" fmla="*/ 82 w 371"/>
              <a:gd name="T81" fmla="*/ 279 h 329"/>
              <a:gd name="T82" fmla="*/ 90 w 371"/>
              <a:gd name="T83" fmla="*/ 287 h 329"/>
              <a:gd name="T84" fmla="*/ 98 w 371"/>
              <a:gd name="T85" fmla="*/ 295 h 329"/>
              <a:gd name="T86" fmla="*/ 106 w 371"/>
              <a:gd name="T87" fmla="*/ 303 h 329"/>
              <a:gd name="T88" fmla="*/ 114 w 371"/>
              <a:gd name="T89" fmla="*/ 311 h 329"/>
              <a:gd name="T90" fmla="*/ 122 w 371"/>
              <a:gd name="T91" fmla="*/ 319 h 329"/>
              <a:gd name="T92" fmla="*/ 130 w 371"/>
              <a:gd name="T93" fmla="*/ 327 h 329"/>
              <a:gd name="T94" fmla="*/ 370 w 371"/>
              <a:gd name="T95" fmla="*/ 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1" h="329">
                <a:moveTo>
                  <a:pt x="367" y="93"/>
                </a:moveTo>
                <a:cubicBezTo>
                  <a:pt x="366" y="93"/>
                  <a:pt x="365" y="92"/>
                  <a:pt x="365" y="91"/>
                </a:cubicBezTo>
                <a:cubicBezTo>
                  <a:pt x="364" y="91"/>
                  <a:pt x="363" y="90"/>
                  <a:pt x="363" y="89"/>
                </a:cubicBezTo>
                <a:cubicBezTo>
                  <a:pt x="362" y="89"/>
                  <a:pt x="361" y="88"/>
                  <a:pt x="361" y="87"/>
                </a:cubicBezTo>
                <a:cubicBezTo>
                  <a:pt x="360" y="87"/>
                  <a:pt x="359" y="86"/>
                  <a:pt x="359" y="85"/>
                </a:cubicBezTo>
                <a:cubicBezTo>
                  <a:pt x="358" y="85"/>
                  <a:pt x="357" y="84"/>
                  <a:pt x="357" y="83"/>
                </a:cubicBezTo>
                <a:cubicBezTo>
                  <a:pt x="356" y="83"/>
                  <a:pt x="355" y="82"/>
                  <a:pt x="355" y="81"/>
                </a:cubicBezTo>
                <a:cubicBezTo>
                  <a:pt x="354" y="81"/>
                  <a:pt x="353" y="80"/>
                  <a:pt x="353" y="79"/>
                </a:cubicBezTo>
                <a:cubicBezTo>
                  <a:pt x="352" y="79"/>
                  <a:pt x="351" y="78"/>
                  <a:pt x="351" y="77"/>
                </a:cubicBezTo>
                <a:cubicBezTo>
                  <a:pt x="350" y="77"/>
                  <a:pt x="349" y="76"/>
                  <a:pt x="349" y="75"/>
                </a:cubicBezTo>
                <a:cubicBezTo>
                  <a:pt x="348" y="75"/>
                  <a:pt x="347" y="74"/>
                  <a:pt x="347" y="73"/>
                </a:cubicBezTo>
                <a:cubicBezTo>
                  <a:pt x="346" y="73"/>
                  <a:pt x="345" y="72"/>
                  <a:pt x="345" y="71"/>
                </a:cubicBezTo>
                <a:cubicBezTo>
                  <a:pt x="344" y="71"/>
                  <a:pt x="343" y="70"/>
                  <a:pt x="343" y="69"/>
                </a:cubicBezTo>
                <a:cubicBezTo>
                  <a:pt x="342" y="69"/>
                  <a:pt x="341" y="68"/>
                  <a:pt x="341" y="67"/>
                </a:cubicBezTo>
                <a:cubicBezTo>
                  <a:pt x="340" y="67"/>
                  <a:pt x="339" y="66"/>
                  <a:pt x="339" y="65"/>
                </a:cubicBezTo>
                <a:cubicBezTo>
                  <a:pt x="338" y="65"/>
                  <a:pt x="337" y="64"/>
                  <a:pt x="337" y="63"/>
                </a:cubicBezTo>
                <a:cubicBezTo>
                  <a:pt x="336" y="63"/>
                  <a:pt x="335" y="62"/>
                  <a:pt x="335" y="61"/>
                </a:cubicBezTo>
                <a:cubicBezTo>
                  <a:pt x="334" y="61"/>
                  <a:pt x="333" y="60"/>
                  <a:pt x="333" y="59"/>
                </a:cubicBezTo>
                <a:cubicBezTo>
                  <a:pt x="332" y="59"/>
                  <a:pt x="331" y="58"/>
                  <a:pt x="331" y="57"/>
                </a:cubicBezTo>
                <a:cubicBezTo>
                  <a:pt x="330" y="57"/>
                  <a:pt x="329" y="56"/>
                  <a:pt x="329" y="55"/>
                </a:cubicBezTo>
                <a:cubicBezTo>
                  <a:pt x="328" y="55"/>
                  <a:pt x="327" y="54"/>
                  <a:pt x="327" y="53"/>
                </a:cubicBezTo>
                <a:cubicBezTo>
                  <a:pt x="326" y="53"/>
                  <a:pt x="325" y="52"/>
                  <a:pt x="325" y="51"/>
                </a:cubicBezTo>
                <a:cubicBezTo>
                  <a:pt x="324" y="51"/>
                  <a:pt x="323" y="50"/>
                  <a:pt x="323" y="49"/>
                </a:cubicBezTo>
                <a:cubicBezTo>
                  <a:pt x="322" y="49"/>
                  <a:pt x="321" y="48"/>
                  <a:pt x="321" y="47"/>
                </a:cubicBezTo>
                <a:cubicBezTo>
                  <a:pt x="320" y="47"/>
                  <a:pt x="319" y="46"/>
                  <a:pt x="319" y="45"/>
                </a:cubicBezTo>
                <a:cubicBezTo>
                  <a:pt x="318" y="45"/>
                  <a:pt x="317" y="44"/>
                  <a:pt x="317" y="43"/>
                </a:cubicBezTo>
                <a:cubicBezTo>
                  <a:pt x="316" y="43"/>
                  <a:pt x="315" y="42"/>
                  <a:pt x="315" y="41"/>
                </a:cubicBezTo>
                <a:cubicBezTo>
                  <a:pt x="314" y="41"/>
                  <a:pt x="313" y="40"/>
                  <a:pt x="313" y="39"/>
                </a:cubicBezTo>
                <a:cubicBezTo>
                  <a:pt x="312" y="39"/>
                  <a:pt x="311" y="38"/>
                  <a:pt x="311" y="37"/>
                </a:cubicBezTo>
                <a:cubicBezTo>
                  <a:pt x="310" y="37"/>
                  <a:pt x="309" y="36"/>
                  <a:pt x="309" y="35"/>
                </a:cubicBezTo>
                <a:cubicBezTo>
                  <a:pt x="308" y="35"/>
                  <a:pt x="307" y="34"/>
                  <a:pt x="307" y="33"/>
                </a:cubicBezTo>
                <a:cubicBezTo>
                  <a:pt x="306" y="33"/>
                  <a:pt x="305" y="32"/>
                  <a:pt x="305" y="31"/>
                </a:cubicBezTo>
                <a:cubicBezTo>
                  <a:pt x="304" y="31"/>
                  <a:pt x="303" y="30"/>
                  <a:pt x="303" y="29"/>
                </a:cubicBezTo>
                <a:cubicBezTo>
                  <a:pt x="302" y="29"/>
                  <a:pt x="301" y="28"/>
                  <a:pt x="301" y="27"/>
                </a:cubicBezTo>
                <a:cubicBezTo>
                  <a:pt x="300" y="27"/>
                  <a:pt x="299" y="26"/>
                  <a:pt x="299" y="25"/>
                </a:cubicBezTo>
                <a:cubicBezTo>
                  <a:pt x="298" y="25"/>
                  <a:pt x="297" y="24"/>
                  <a:pt x="297" y="23"/>
                </a:cubicBezTo>
                <a:cubicBezTo>
                  <a:pt x="296" y="23"/>
                  <a:pt x="295" y="22"/>
                  <a:pt x="295" y="21"/>
                </a:cubicBezTo>
                <a:cubicBezTo>
                  <a:pt x="294" y="21"/>
                  <a:pt x="293" y="20"/>
                  <a:pt x="293" y="19"/>
                </a:cubicBezTo>
                <a:cubicBezTo>
                  <a:pt x="292" y="19"/>
                  <a:pt x="291" y="18"/>
                  <a:pt x="291" y="17"/>
                </a:cubicBezTo>
                <a:cubicBezTo>
                  <a:pt x="290" y="17"/>
                  <a:pt x="289" y="16"/>
                  <a:pt x="289" y="15"/>
                </a:cubicBezTo>
                <a:cubicBezTo>
                  <a:pt x="288" y="15"/>
                  <a:pt x="287" y="14"/>
                  <a:pt x="287" y="13"/>
                </a:cubicBezTo>
                <a:cubicBezTo>
                  <a:pt x="286" y="13"/>
                  <a:pt x="285" y="12"/>
                  <a:pt x="285" y="11"/>
                </a:cubicBezTo>
                <a:cubicBezTo>
                  <a:pt x="284" y="11"/>
                  <a:pt x="283" y="10"/>
                  <a:pt x="283" y="9"/>
                </a:cubicBezTo>
                <a:cubicBezTo>
                  <a:pt x="282" y="9"/>
                  <a:pt x="281" y="8"/>
                  <a:pt x="281" y="7"/>
                </a:cubicBezTo>
                <a:cubicBezTo>
                  <a:pt x="280" y="7"/>
                  <a:pt x="279" y="6"/>
                  <a:pt x="279" y="5"/>
                </a:cubicBezTo>
                <a:cubicBezTo>
                  <a:pt x="278" y="5"/>
                  <a:pt x="277" y="4"/>
                  <a:pt x="277" y="3"/>
                </a:cubicBezTo>
                <a:cubicBezTo>
                  <a:pt x="275" y="1"/>
                  <a:pt x="273" y="0"/>
                  <a:pt x="271" y="0"/>
                </a:cubicBezTo>
                <a:cubicBezTo>
                  <a:pt x="218" y="0"/>
                  <a:pt x="218" y="0"/>
                  <a:pt x="218" y="0"/>
                </a:cubicBezTo>
                <a:cubicBezTo>
                  <a:pt x="213" y="0"/>
                  <a:pt x="209" y="6"/>
                  <a:pt x="209" y="13"/>
                </a:cubicBezTo>
                <a:cubicBezTo>
                  <a:pt x="209" y="15"/>
                  <a:pt x="209" y="15"/>
                  <a:pt x="209" y="15"/>
                </a:cubicBezTo>
                <a:cubicBezTo>
                  <a:pt x="211" y="15"/>
                  <a:pt x="211" y="15"/>
                  <a:pt x="211" y="15"/>
                </a:cubicBezTo>
                <a:cubicBezTo>
                  <a:pt x="211" y="15"/>
                  <a:pt x="211" y="15"/>
                  <a:pt x="211" y="15"/>
                </a:cubicBezTo>
                <a:cubicBezTo>
                  <a:pt x="211" y="17"/>
                  <a:pt x="211" y="17"/>
                  <a:pt x="211" y="17"/>
                </a:cubicBezTo>
                <a:cubicBezTo>
                  <a:pt x="213" y="17"/>
                  <a:pt x="213" y="17"/>
                  <a:pt x="213" y="17"/>
                </a:cubicBezTo>
                <a:cubicBezTo>
                  <a:pt x="213" y="17"/>
                  <a:pt x="213" y="17"/>
                  <a:pt x="213" y="17"/>
                </a:cubicBezTo>
                <a:cubicBezTo>
                  <a:pt x="213" y="19"/>
                  <a:pt x="213" y="19"/>
                  <a:pt x="213" y="19"/>
                </a:cubicBezTo>
                <a:cubicBezTo>
                  <a:pt x="215" y="19"/>
                  <a:pt x="215" y="19"/>
                  <a:pt x="215" y="19"/>
                </a:cubicBezTo>
                <a:cubicBezTo>
                  <a:pt x="215" y="19"/>
                  <a:pt x="215" y="19"/>
                  <a:pt x="215" y="19"/>
                </a:cubicBezTo>
                <a:cubicBezTo>
                  <a:pt x="215" y="20"/>
                  <a:pt x="215" y="20"/>
                  <a:pt x="215" y="20"/>
                </a:cubicBezTo>
                <a:cubicBezTo>
                  <a:pt x="209" y="20"/>
                  <a:pt x="209" y="20"/>
                  <a:pt x="209" y="20"/>
                </a:cubicBezTo>
                <a:cubicBezTo>
                  <a:pt x="209" y="92"/>
                  <a:pt x="209" y="92"/>
                  <a:pt x="209" y="92"/>
                </a:cubicBezTo>
                <a:cubicBezTo>
                  <a:pt x="209" y="92"/>
                  <a:pt x="209" y="92"/>
                  <a:pt x="208" y="91"/>
                </a:cubicBezTo>
                <a:cubicBezTo>
                  <a:pt x="208" y="91"/>
                  <a:pt x="207" y="90"/>
                  <a:pt x="206" y="89"/>
                </a:cubicBezTo>
                <a:cubicBezTo>
                  <a:pt x="206" y="89"/>
                  <a:pt x="205" y="88"/>
                  <a:pt x="204" y="87"/>
                </a:cubicBezTo>
                <a:cubicBezTo>
                  <a:pt x="204" y="87"/>
                  <a:pt x="203" y="86"/>
                  <a:pt x="202" y="85"/>
                </a:cubicBezTo>
                <a:cubicBezTo>
                  <a:pt x="202" y="85"/>
                  <a:pt x="201" y="84"/>
                  <a:pt x="200" y="83"/>
                </a:cubicBezTo>
                <a:cubicBezTo>
                  <a:pt x="200" y="83"/>
                  <a:pt x="199" y="82"/>
                  <a:pt x="198" y="81"/>
                </a:cubicBezTo>
                <a:cubicBezTo>
                  <a:pt x="198" y="81"/>
                  <a:pt x="197" y="80"/>
                  <a:pt x="196" y="79"/>
                </a:cubicBezTo>
                <a:cubicBezTo>
                  <a:pt x="196" y="79"/>
                  <a:pt x="195" y="78"/>
                  <a:pt x="194" y="77"/>
                </a:cubicBezTo>
                <a:cubicBezTo>
                  <a:pt x="194" y="77"/>
                  <a:pt x="193" y="76"/>
                  <a:pt x="192" y="75"/>
                </a:cubicBezTo>
                <a:cubicBezTo>
                  <a:pt x="192" y="75"/>
                  <a:pt x="191" y="74"/>
                  <a:pt x="190" y="73"/>
                </a:cubicBezTo>
                <a:cubicBezTo>
                  <a:pt x="190" y="73"/>
                  <a:pt x="189" y="72"/>
                  <a:pt x="188" y="71"/>
                </a:cubicBezTo>
                <a:cubicBezTo>
                  <a:pt x="188" y="71"/>
                  <a:pt x="187" y="70"/>
                  <a:pt x="186" y="69"/>
                </a:cubicBezTo>
                <a:cubicBezTo>
                  <a:pt x="186" y="69"/>
                  <a:pt x="185" y="68"/>
                  <a:pt x="184" y="67"/>
                </a:cubicBezTo>
                <a:cubicBezTo>
                  <a:pt x="184" y="67"/>
                  <a:pt x="183" y="66"/>
                  <a:pt x="182" y="65"/>
                </a:cubicBezTo>
                <a:cubicBezTo>
                  <a:pt x="182" y="65"/>
                  <a:pt x="181" y="64"/>
                  <a:pt x="180" y="63"/>
                </a:cubicBezTo>
                <a:cubicBezTo>
                  <a:pt x="180" y="63"/>
                  <a:pt x="179" y="62"/>
                  <a:pt x="178" y="61"/>
                </a:cubicBezTo>
                <a:cubicBezTo>
                  <a:pt x="178" y="61"/>
                  <a:pt x="177" y="60"/>
                  <a:pt x="176" y="59"/>
                </a:cubicBezTo>
                <a:cubicBezTo>
                  <a:pt x="176" y="59"/>
                  <a:pt x="175" y="58"/>
                  <a:pt x="174" y="57"/>
                </a:cubicBezTo>
                <a:cubicBezTo>
                  <a:pt x="174" y="57"/>
                  <a:pt x="173" y="56"/>
                  <a:pt x="172" y="55"/>
                </a:cubicBezTo>
                <a:cubicBezTo>
                  <a:pt x="172" y="55"/>
                  <a:pt x="171" y="54"/>
                  <a:pt x="170" y="53"/>
                </a:cubicBezTo>
                <a:cubicBezTo>
                  <a:pt x="170" y="53"/>
                  <a:pt x="169" y="52"/>
                  <a:pt x="168" y="51"/>
                </a:cubicBezTo>
                <a:cubicBezTo>
                  <a:pt x="168" y="51"/>
                  <a:pt x="167" y="50"/>
                  <a:pt x="166" y="49"/>
                </a:cubicBezTo>
                <a:cubicBezTo>
                  <a:pt x="166" y="49"/>
                  <a:pt x="165" y="48"/>
                  <a:pt x="164" y="47"/>
                </a:cubicBezTo>
                <a:cubicBezTo>
                  <a:pt x="164" y="47"/>
                  <a:pt x="163" y="46"/>
                  <a:pt x="162" y="45"/>
                </a:cubicBezTo>
                <a:cubicBezTo>
                  <a:pt x="162" y="45"/>
                  <a:pt x="161" y="44"/>
                  <a:pt x="160" y="43"/>
                </a:cubicBezTo>
                <a:cubicBezTo>
                  <a:pt x="160" y="43"/>
                  <a:pt x="159" y="42"/>
                  <a:pt x="158" y="41"/>
                </a:cubicBezTo>
                <a:cubicBezTo>
                  <a:pt x="158" y="41"/>
                  <a:pt x="157" y="40"/>
                  <a:pt x="156" y="39"/>
                </a:cubicBezTo>
                <a:cubicBezTo>
                  <a:pt x="156" y="39"/>
                  <a:pt x="155" y="38"/>
                  <a:pt x="154" y="37"/>
                </a:cubicBezTo>
                <a:cubicBezTo>
                  <a:pt x="154" y="37"/>
                  <a:pt x="153" y="36"/>
                  <a:pt x="152" y="35"/>
                </a:cubicBezTo>
                <a:cubicBezTo>
                  <a:pt x="152" y="35"/>
                  <a:pt x="151" y="34"/>
                  <a:pt x="150" y="33"/>
                </a:cubicBezTo>
                <a:cubicBezTo>
                  <a:pt x="150" y="33"/>
                  <a:pt x="149" y="32"/>
                  <a:pt x="148" y="31"/>
                </a:cubicBezTo>
                <a:cubicBezTo>
                  <a:pt x="148" y="31"/>
                  <a:pt x="147" y="30"/>
                  <a:pt x="146" y="29"/>
                </a:cubicBezTo>
                <a:cubicBezTo>
                  <a:pt x="146" y="29"/>
                  <a:pt x="145" y="28"/>
                  <a:pt x="144" y="27"/>
                </a:cubicBezTo>
                <a:cubicBezTo>
                  <a:pt x="144" y="27"/>
                  <a:pt x="143" y="26"/>
                  <a:pt x="142" y="25"/>
                </a:cubicBezTo>
                <a:cubicBezTo>
                  <a:pt x="142" y="25"/>
                  <a:pt x="141" y="24"/>
                  <a:pt x="140" y="23"/>
                </a:cubicBezTo>
                <a:cubicBezTo>
                  <a:pt x="140" y="23"/>
                  <a:pt x="139" y="22"/>
                  <a:pt x="138" y="21"/>
                </a:cubicBezTo>
                <a:cubicBezTo>
                  <a:pt x="138" y="21"/>
                  <a:pt x="137" y="20"/>
                  <a:pt x="136" y="19"/>
                </a:cubicBezTo>
                <a:cubicBezTo>
                  <a:pt x="136" y="19"/>
                  <a:pt x="135" y="18"/>
                  <a:pt x="134" y="17"/>
                </a:cubicBezTo>
                <a:cubicBezTo>
                  <a:pt x="134" y="17"/>
                  <a:pt x="133" y="16"/>
                  <a:pt x="132" y="15"/>
                </a:cubicBezTo>
                <a:cubicBezTo>
                  <a:pt x="132" y="15"/>
                  <a:pt x="131" y="14"/>
                  <a:pt x="130" y="13"/>
                </a:cubicBezTo>
                <a:cubicBezTo>
                  <a:pt x="130" y="13"/>
                  <a:pt x="129" y="12"/>
                  <a:pt x="128" y="11"/>
                </a:cubicBezTo>
                <a:cubicBezTo>
                  <a:pt x="128" y="11"/>
                  <a:pt x="127" y="10"/>
                  <a:pt x="126" y="9"/>
                </a:cubicBezTo>
                <a:cubicBezTo>
                  <a:pt x="126" y="9"/>
                  <a:pt x="125" y="8"/>
                  <a:pt x="124" y="7"/>
                </a:cubicBezTo>
                <a:cubicBezTo>
                  <a:pt x="124" y="7"/>
                  <a:pt x="123" y="6"/>
                  <a:pt x="122" y="5"/>
                </a:cubicBezTo>
                <a:cubicBezTo>
                  <a:pt x="122" y="5"/>
                  <a:pt x="121" y="4"/>
                  <a:pt x="120" y="3"/>
                </a:cubicBezTo>
                <a:cubicBezTo>
                  <a:pt x="119" y="1"/>
                  <a:pt x="117" y="0"/>
                  <a:pt x="115" y="0"/>
                </a:cubicBezTo>
                <a:cubicBezTo>
                  <a:pt x="62" y="0"/>
                  <a:pt x="62" y="0"/>
                  <a:pt x="62" y="0"/>
                </a:cubicBezTo>
                <a:cubicBezTo>
                  <a:pt x="57" y="0"/>
                  <a:pt x="53" y="6"/>
                  <a:pt x="53" y="13"/>
                </a:cubicBezTo>
                <a:cubicBezTo>
                  <a:pt x="53" y="15"/>
                  <a:pt x="53" y="15"/>
                  <a:pt x="53" y="15"/>
                </a:cubicBezTo>
                <a:cubicBezTo>
                  <a:pt x="55" y="15"/>
                  <a:pt x="55" y="15"/>
                  <a:pt x="55" y="15"/>
                </a:cubicBezTo>
                <a:cubicBezTo>
                  <a:pt x="55" y="15"/>
                  <a:pt x="55" y="15"/>
                  <a:pt x="55" y="15"/>
                </a:cubicBezTo>
                <a:cubicBezTo>
                  <a:pt x="55" y="17"/>
                  <a:pt x="55" y="17"/>
                  <a:pt x="55" y="17"/>
                </a:cubicBezTo>
                <a:cubicBezTo>
                  <a:pt x="57" y="17"/>
                  <a:pt x="57" y="17"/>
                  <a:pt x="57" y="17"/>
                </a:cubicBezTo>
                <a:cubicBezTo>
                  <a:pt x="57" y="17"/>
                  <a:pt x="57" y="17"/>
                  <a:pt x="57" y="17"/>
                </a:cubicBezTo>
                <a:cubicBezTo>
                  <a:pt x="57" y="19"/>
                  <a:pt x="57" y="19"/>
                  <a:pt x="57" y="19"/>
                </a:cubicBezTo>
                <a:cubicBezTo>
                  <a:pt x="59" y="19"/>
                  <a:pt x="59" y="19"/>
                  <a:pt x="59" y="19"/>
                </a:cubicBezTo>
                <a:cubicBezTo>
                  <a:pt x="59" y="19"/>
                  <a:pt x="59" y="19"/>
                  <a:pt x="59" y="19"/>
                </a:cubicBezTo>
                <a:cubicBezTo>
                  <a:pt x="59" y="20"/>
                  <a:pt x="59" y="20"/>
                  <a:pt x="59" y="20"/>
                </a:cubicBezTo>
                <a:cubicBezTo>
                  <a:pt x="52" y="20"/>
                  <a:pt x="52" y="20"/>
                  <a:pt x="52" y="20"/>
                </a:cubicBezTo>
                <a:cubicBezTo>
                  <a:pt x="52" y="21"/>
                  <a:pt x="52" y="21"/>
                  <a:pt x="52" y="21"/>
                </a:cubicBezTo>
                <a:cubicBezTo>
                  <a:pt x="51" y="43"/>
                  <a:pt x="51" y="70"/>
                  <a:pt x="51" y="83"/>
                </a:cubicBezTo>
                <a:cubicBezTo>
                  <a:pt x="0" y="193"/>
                  <a:pt x="0" y="193"/>
                  <a:pt x="0" y="193"/>
                </a:cubicBezTo>
                <a:cubicBezTo>
                  <a:pt x="0" y="193"/>
                  <a:pt x="0" y="193"/>
                  <a:pt x="0" y="193"/>
                </a:cubicBezTo>
                <a:cubicBezTo>
                  <a:pt x="0" y="196"/>
                  <a:pt x="2" y="199"/>
                  <a:pt x="4" y="201"/>
                </a:cubicBezTo>
                <a:cubicBezTo>
                  <a:pt x="5" y="202"/>
                  <a:pt x="6" y="203"/>
                  <a:pt x="6" y="203"/>
                </a:cubicBezTo>
                <a:cubicBezTo>
                  <a:pt x="7" y="204"/>
                  <a:pt x="8" y="205"/>
                  <a:pt x="8" y="205"/>
                </a:cubicBezTo>
                <a:cubicBezTo>
                  <a:pt x="9" y="206"/>
                  <a:pt x="10" y="207"/>
                  <a:pt x="10" y="207"/>
                </a:cubicBezTo>
                <a:cubicBezTo>
                  <a:pt x="11" y="208"/>
                  <a:pt x="12" y="209"/>
                  <a:pt x="12" y="209"/>
                </a:cubicBezTo>
                <a:cubicBezTo>
                  <a:pt x="13" y="210"/>
                  <a:pt x="14" y="211"/>
                  <a:pt x="14" y="211"/>
                </a:cubicBezTo>
                <a:cubicBezTo>
                  <a:pt x="15" y="212"/>
                  <a:pt x="16" y="213"/>
                  <a:pt x="16" y="213"/>
                </a:cubicBezTo>
                <a:cubicBezTo>
                  <a:pt x="17" y="214"/>
                  <a:pt x="18" y="215"/>
                  <a:pt x="18" y="215"/>
                </a:cubicBezTo>
                <a:cubicBezTo>
                  <a:pt x="19" y="216"/>
                  <a:pt x="20" y="217"/>
                  <a:pt x="20" y="217"/>
                </a:cubicBezTo>
                <a:cubicBezTo>
                  <a:pt x="21" y="218"/>
                  <a:pt x="22" y="219"/>
                  <a:pt x="22" y="219"/>
                </a:cubicBezTo>
                <a:cubicBezTo>
                  <a:pt x="23" y="220"/>
                  <a:pt x="24" y="221"/>
                  <a:pt x="24" y="221"/>
                </a:cubicBezTo>
                <a:cubicBezTo>
                  <a:pt x="25" y="222"/>
                  <a:pt x="26" y="223"/>
                  <a:pt x="26" y="223"/>
                </a:cubicBezTo>
                <a:cubicBezTo>
                  <a:pt x="27" y="224"/>
                  <a:pt x="28" y="225"/>
                  <a:pt x="28" y="225"/>
                </a:cubicBezTo>
                <a:cubicBezTo>
                  <a:pt x="29" y="226"/>
                  <a:pt x="30" y="227"/>
                  <a:pt x="30" y="227"/>
                </a:cubicBezTo>
                <a:cubicBezTo>
                  <a:pt x="31" y="228"/>
                  <a:pt x="32" y="229"/>
                  <a:pt x="32" y="229"/>
                </a:cubicBezTo>
                <a:cubicBezTo>
                  <a:pt x="33" y="230"/>
                  <a:pt x="34" y="231"/>
                  <a:pt x="34" y="231"/>
                </a:cubicBezTo>
                <a:cubicBezTo>
                  <a:pt x="35" y="232"/>
                  <a:pt x="36" y="233"/>
                  <a:pt x="36" y="233"/>
                </a:cubicBezTo>
                <a:cubicBezTo>
                  <a:pt x="37" y="234"/>
                  <a:pt x="38" y="235"/>
                  <a:pt x="38" y="235"/>
                </a:cubicBezTo>
                <a:cubicBezTo>
                  <a:pt x="39" y="236"/>
                  <a:pt x="40" y="237"/>
                  <a:pt x="40" y="237"/>
                </a:cubicBezTo>
                <a:cubicBezTo>
                  <a:pt x="41" y="238"/>
                  <a:pt x="42" y="239"/>
                  <a:pt x="42" y="239"/>
                </a:cubicBezTo>
                <a:cubicBezTo>
                  <a:pt x="43" y="240"/>
                  <a:pt x="44" y="241"/>
                  <a:pt x="44" y="241"/>
                </a:cubicBezTo>
                <a:cubicBezTo>
                  <a:pt x="45" y="242"/>
                  <a:pt x="46" y="243"/>
                  <a:pt x="46" y="243"/>
                </a:cubicBezTo>
                <a:cubicBezTo>
                  <a:pt x="47" y="244"/>
                  <a:pt x="48" y="245"/>
                  <a:pt x="48" y="245"/>
                </a:cubicBezTo>
                <a:cubicBezTo>
                  <a:pt x="49" y="246"/>
                  <a:pt x="50" y="247"/>
                  <a:pt x="50" y="247"/>
                </a:cubicBezTo>
                <a:cubicBezTo>
                  <a:pt x="51" y="248"/>
                  <a:pt x="52" y="249"/>
                  <a:pt x="52" y="249"/>
                </a:cubicBezTo>
                <a:cubicBezTo>
                  <a:pt x="53" y="250"/>
                  <a:pt x="54" y="251"/>
                  <a:pt x="54" y="251"/>
                </a:cubicBezTo>
                <a:cubicBezTo>
                  <a:pt x="55" y="252"/>
                  <a:pt x="56" y="253"/>
                  <a:pt x="56" y="253"/>
                </a:cubicBezTo>
                <a:cubicBezTo>
                  <a:pt x="57" y="254"/>
                  <a:pt x="58" y="255"/>
                  <a:pt x="58" y="255"/>
                </a:cubicBezTo>
                <a:cubicBezTo>
                  <a:pt x="59" y="256"/>
                  <a:pt x="60" y="257"/>
                  <a:pt x="60" y="257"/>
                </a:cubicBezTo>
                <a:cubicBezTo>
                  <a:pt x="61" y="258"/>
                  <a:pt x="62" y="259"/>
                  <a:pt x="62" y="259"/>
                </a:cubicBezTo>
                <a:cubicBezTo>
                  <a:pt x="63" y="260"/>
                  <a:pt x="64" y="261"/>
                  <a:pt x="64" y="261"/>
                </a:cubicBezTo>
                <a:cubicBezTo>
                  <a:pt x="65" y="262"/>
                  <a:pt x="66" y="263"/>
                  <a:pt x="66" y="263"/>
                </a:cubicBezTo>
                <a:cubicBezTo>
                  <a:pt x="67" y="264"/>
                  <a:pt x="68" y="265"/>
                  <a:pt x="68" y="265"/>
                </a:cubicBezTo>
                <a:cubicBezTo>
                  <a:pt x="69" y="266"/>
                  <a:pt x="70" y="267"/>
                  <a:pt x="70" y="267"/>
                </a:cubicBezTo>
                <a:cubicBezTo>
                  <a:pt x="71" y="268"/>
                  <a:pt x="72" y="269"/>
                  <a:pt x="72" y="269"/>
                </a:cubicBezTo>
                <a:cubicBezTo>
                  <a:pt x="73" y="270"/>
                  <a:pt x="74" y="271"/>
                  <a:pt x="74" y="271"/>
                </a:cubicBezTo>
                <a:cubicBezTo>
                  <a:pt x="75" y="272"/>
                  <a:pt x="76" y="273"/>
                  <a:pt x="76" y="273"/>
                </a:cubicBezTo>
                <a:cubicBezTo>
                  <a:pt x="77" y="274"/>
                  <a:pt x="78" y="275"/>
                  <a:pt x="78" y="275"/>
                </a:cubicBezTo>
                <a:cubicBezTo>
                  <a:pt x="79" y="276"/>
                  <a:pt x="80" y="277"/>
                  <a:pt x="80" y="277"/>
                </a:cubicBezTo>
                <a:cubicBezTo>
                  <a:pt x="81" y="278"/>
                  <a:pt x="82" y="279"/>
                  <a:pt x="82" y="279"/>
                </a:cubicBezTo>
                <a:cubicBezTo>
                  <a:pt x="83" y="280"/>
                  <a:pt x="84" y="281"/>
                  <a:pt x="84" y="281"/>
                </a:cubicBezTo>
                <a:cubicBezTo>
                  <a:pt x="85" y="282"/>
                  <a:pt x="86" y="283"/>
                  <a:pt x="86" y="283"/>
                </a:cubicBezTo>
                <a:cubicBezTo>
                  <a:pt x="87" y="284"/>
                  <a:pt x="88" y="285"/>
                  <a:pt x="88" y="285"/>
                </a:cubicBezTo>
                <a:cubicBezTo>
                  <a:pt x="89" y="286"/>
                  <a:pt x="90" y="287"/>
                  <a:pt x="90" y="287"/>
                </a:cubicBezTo>
                <a:cubicBezTo>
                  <a:pt x="91" y="288"/>
                  <a:pt x="92" y="289"/>
                  <a:pt x="92" y="289"/>
                </a:cubicBezTo>
                <a:cubicBezTo>
                  <a:pt x="93" y="290"/>
                  <a:pt x="94" y="291"/>
                  <a:pt x="94" y="291"/>
                </a:cubicBezTo>
                <a:cubicBezTo>
                  <a:pt x="95" y="292"/>
                  <a:pt x="96" y="293"/>
                  <a:pt x="96" y="293"/>
                </a:cubicBezTo>
                <a:cubicBezTo>
                  <a:pt x="97" y="294"/>
                  <a:pt x="98" y="295"/>
                  <a:pt x="98" y="295"/>
                </a:cubicBezTo>
                <a:cubicBezTo>
                  <a:pt x="99" y="296"/>
                  <a:pt x="100" y="297"/>
                  <a:pt x="100" y="297"/>
                </a:cubicBezTo>
                <a:cubicBezTo>
                  <a:pt x="101" y="298"/>
                  <a:pt x="102" y="299"/>
                  <a:pt x="102" y="299"/>
                </a:cubicBezTo>
                <a:cubicBezTo>
                  <a:pt x="103" y="300"/>
                  <a:pt x="104" y="301"/>
                  <a:pt x="104" y="301"/>
                </a:cubicBezTo>
                <a:cubicBezTo>
                  <a:pt x="105" y="302"/>
                  <a:pt x="106" y="303"/>
                  <a:pt x="106" y="303"/>
                </a:cubicBezTo>
                <a:cubicBezTo>
                  <a:pt x="107" y="304"/>
                  <a:pt x="108" y="305"/>
                  <a:pt x="108" y="305"/>
                </a:cubicBezTo>
                <a:cubicBezTo>
                  <a:pt x="109" y="306"/>
                  <a:pt x="110" y="307"/>
                  <a:pt x="110" y="307"/>
                </a:cubicBezTo>
                <a:cubicBezTo>
                  <a:pt x="111" y="308"/>
                  <a:pt x="112" y="309"/>
                  <a:pt x="112" y="309"/>
                </a:cubicBezTo>
                <a:cubicBezTo>
                  <a:pt x="113" y="310"/>
                  <a:pt x="114" y="311"/>
                  <a:pt x="114" y="311"/>
                </a:cubicBezTo>
                <a:cubicBezTo>
                  <a:pt x="115" y="312"/>
                  <a:pt x="116" y="313"/>
                  <a:pt x="116" y="313"/>
                </a:cubicBezTo>
                <a:cubicBezTo>
                  <a:pt x="117" y="314"/>
                  <a:pt x="118" y="315"/>
                  <a:pt x="118" y="315"/>
                </a:cubicBezTo>
                <a:cubicBezTo>
                  <a:pt x="119" y="316"/>
                  <a:pt x="120" y="317"/>
                  <a:pt x="120" y="317"/>
                </a:cubicBezTo>
                <a:cubicBezTo>
                  <a:pt x="121" y="318"/>
                  <a:pt x="122" y="319"/>
                  <a:pt x="122" y="319"/>
                </a:cubicBezTo>
                <a:cubicBezTo>
                  <a:pt x="123" y="320"/>
                  <a:pt x="124" y="321"/>
                  <a:pt x="124" y="321"/>
                </a:cubicBezTo>
                <a:cubicBezTo>
                  <a:pt x="125" y="322"/>
                  <a:pt x="126" y="323"/>
                  <a:pt x="126" y="323"/>
                </a:cubicBezTo>
                <a:cubicBezTo>
                  <a:pt x="127" y="324"/>
                  <a:pt x="128" y="325"/>
                  <a:pt x="128" y="325"/>
                </a:cubicBezTo>
                <a:cubicBezTo>
                  <a:pt x="129" y="326"/>
                  <a:pt x="130" y="327"/>
                  <a:pt x="130" y="327"/>
                </a:cubicBezTo>
                <a:cubicBezTo>
                  <a:pt x="130" y="327"/>
                  <a:pt x="131" y="328"/>
                  <a:pt x="131" y="328"/>
                </a:cubicBezTo>
                <a:cubicBezTo>
                  <a:pt x="137" y="328"/>
                  <a:pt x="142" y="329"/>
                  <a:pt x="148" y="329"/>
                </a:cubicBezTo>
                <a:cubicBezTo>
                  <a:pt x="271" y="329"/>
                  <a:pt x="371" y="229"/>
                  <a:pt x="371" y="106"/>
                </a:cubicBezTo>
                <a:cubicBezTo>
                  <a:pt x="371" y="103"/>
                  <a:pt x="370" y="100"/>
                  <a:pt x="370" y="97"/>
                </a:cubicBezTo>
                <a:cubicBezTo>
                  <a:pt x="370" y="97"/>
                  <a:pt x="369" y="96"/>
                  <a:pt x="369" y="95"/>
                </a:cubicBezTo>
                <a:cubicBezTo>
                  <a:pt x="368" y="95"/>
                  <a:pt x="367" y="94"/>
                  <a:pt x="367" y="93"/>
                </a:cubicBezTo>
                <a:close/>
              </a:path>
            </a:pathLst>
          </a:custGeom>
          <a:solidFill>
            <a:srgbClr val="BB426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19" name="Freeform 2317"/>
          <p:cNvSpPr>
            <a:spLocks noEditPoints="1"/>
          </p:cNvSpPr>
          <p:nvPr/>
        </p:nvSpPr>
        <p:spPr bwMode="auto">
          <a:xfrm>
            <a:off x="5984709" y="2612820"/>
            <a:ext cx="85649" cy="230322"/>
          </a:xfrm>
          <a:custGeom>
            <a:avLst/>
            <a:gdLst>
              <a:gd name="T0" fmla="*/ 0 w 71"/>
              <a:gd name="T1" fmla="*/ 0 h 192"/>
              <a:gd name="T2" fmla="*/ 0 w 71"/>
              <a:gd name="T3" fmla="*/ 155 h 192"/>
              <a:gd name="T4" fmla="*/ 35 w 71"/>
              <a:gd name="T5" fmla="*/ 192 h 192"/>
              <a:gd name="T6" fmla="*/ 71 w 71"/>
              <a:gd name="T7" fmla="*/ 155 h 192"/>
              <a:gd name="T8" fmla="*/ 71 w 71"/>
              <a:gd name="T9" fmla="*/ 0 h 192"/>
              <a:gd name="T10" fmla="*/ 0 w 71"/>
              <a:gd name="T11" fmla="*/ 0 h 192"/>
              <a:gd name="T12" fmla="*/ 35 w 71"/>
              <a:gd name="T13" fmla="*/ 180 h 192"/>
              <a:gd name="T14" fmla="*/ 11 w 71"/>
              <a:gd name="T15" fmla="*/ 155 h 192"/>
              <a:gd name="T16" fmla="*/ 11 w 71"/>
              <a:gd name="T17" fmla="*/ 11 h 192"/>
              <a:gd name="T18" fmla="*/ 59 w 71"/>
              <a:gd name="T19" fmla="*/ 11 h 192"/>
              <a:gd name="T20" fmla="*/ 59 w 71"/>
              <a:gd name="T21" fmla="*/ 155 h 192"/>
              <a:gd name="T22" fmla="*/ 35 w 71"/>
              <a:gd name="T23"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192">
                <a:moveTo>
                  <a:pt x="0" y="0"/>
                </a:moveTo>
                <a:cubicBezTo>
                  <a:pt x="0" y="155"/>
                  <a:pt x="0" y="155"/>
                  <a:pt x="0" y="155"/>
                </a:cubicBezTo>
                <a:cubicBezTo>
                  <a:pt x="0" y="175"/>
                  <a:pt x="16" y="192"/>
                  <a:pt x="35" y="192"/>
                </a:cubicBezTo>
                <a:cubicBezTo>
                  <a:pt x="55" y="192"/>
                  <a:pt x="71" y="175"/>
                  <a:pt x="71" y="155"/>
                </a:cubicBezTo>
                <a:cubicBezTo>
                  <a:pt x="71" y="0"/>
                  <a:pt x="71" y="0"/>
                  <a:pt x="71" y="0"/>
                </a:cubicBezTo>
                <a:lnTo>
                  <a:pt x="0" y="0"/>
                </a:lnTo>
                <a:close/>
                <a:moveTo>
                  <a:pt x="35" y="180"/>
                </a:moveTo>
                <a:cubicBezTo>
                  <a:pt x="22" y="180"/>
                  <a:pt x="11" y="169"/>
                  <a:pt x="11" y="155"/>
                </a:cubicBezTo>
                <a:cubicBezTo>
                  <a:pt x="11" y="11"/>
                  <a:pt x="11" y="11"/>
                  <a:pt x="11" y="11"/>
                </a:cubicBezTo>
                <a:cubicBezTo>
                  <a:pt x="59" y="11"/>
                  <a:pt x="59" y="11"/>
                  <a:pt x="59" y="11"/>
                </a:cubicBezTo>
                <a:cubicBezTo>
                  <a:pt x="59" y="155"/>
                  <a:pt x="59" y="155"/>
                  <a:pt x="59" y="155"/>
                </a:cubicBezTo>
                <a:cubicBezTo>
                  <a:pt x="59" y="169"/>
                  <a:pt x="49" y="180"/>
                  <a:pt x="35" y="18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0" name="Freeform 2318"/>
          <p:cNvSpPr/>
          <p:nvPr/>
        </p:nvSpPr>
        <p:spPr bwMode="auto">
          <a:xfrm>
            <a:off x="6003062" y="2735115"/>
            <a:ext cx="48943" cy="90362"/>
          </a:xfrm>
          <a:custGeom>
            <a:avLst/>
            <a:gdLst>
              <a:gd name="T0" fmla="*/ 0 w 41"/>
              <a:gd name="T1" fmla="*/ 0 h 75"/>
              <a:gd name="T2" fmla="*/ 0 w 41"/>
              <a:gd name="T3" fmla="*/ 53 h 75"/>
              <a:gd name="T4" fmla="*/ 20 w 41"/>
              <a:gd name="T5" fmla="*/ 75 h 75"/>
              <a:gd name="T6" fmla="*/ 41 w 41"/>
              <a:gd name="T7" fmla="*/ 53 h 75"/>
              <a:gd name="T8" fmla="*/ 41 w 41"/>
              <a:gd name="T9" fmla="*/ 0 h 75"/>
              <a:gd name="T10" fmla="*/ 0 w 41"/>
              <a:gd name="T11" fmla="*/ 0 h 75"/>
            </a:gdLst>
            <a:ahLst/>
            <a:cxnLst>
              <a:cxn ang="0">
                <a:pos x="T0" y="T1"/>
              </a:cxn>
              <a:cxn ang="0">
                <a:pos x="T2" y="T3"/>
              </a:cxn>
              <a:cxn ang="0">
                <a:pos x="T4" y="T5"/>
              </a:cxn>
              <a:cxn ang="0">
                <a:pos x="T6" y="T7"/>
              </a:cxn>
              <a:cxn ang="0">
                <a:pos x="T8" y="T9"/>
              </a:cxn>
              <a:cxn ang="0">
                <a:pos x="T10" y="T11"/>
              </a:cxn>
            </a:cxnLst>
            <a:rect l="0" t="0" r="r" b="b"/>
            <a:pathLst>
              <a:path w="41" h="75">
                <a:moveTo>
                  <a:pt x="0" y="0"/>
                </a:moveTo>
                <a:cubicBezTo>
                  <a:pt x="0" y="53"/>
                  <a:pt x="0" y="53"/>
                  <a:pt x="0" y="53"/>
                </a:cubicBezTo>
                <a:cubicBezTo>
                  <a:pt x="0" y="65"/>
                  <a:pt x="9" y="75"/>
                  <a:pt x="20" y="75"/>
                </a:cubicBezTo>
                <a:cubicBezTo>
                  <a:pt x="32" y="75"/>
                  <a:pt x="41" y="65"/>
                  <a:pt x="41" y="53"/>
                </a:cubicBezTo>
                <a:cubicBezTo>
                  <a:pt x="41" y="0"/>
                  <a:pt x="41" y="0"/>
                  <a:pt x="41"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1" name="Freeform 2319"/>
          <p:cNvSpPr/>
          <p:nvPr/>
        </p:nvSpPr>
        <p:spPr bwMode="auto">
          <a:xfrm>
            <a:off x="5984709" y="2588361"/>
            <a:ext cx="85649" cy="18344"/>
          </a:xfrm>
          <a:custGeom>
            <a:avLst/>
            <a:gdLst>
              <a:gd name="T0" fmla="*/ 71 w 71"/>
              <a:gd name="T1" fmla="*/ 13 h 15"/>
              <a:gd name="T2" fmla="*/ 62 w 71"/>
              <a:gd name="T3" fmla="*/ 0 h 15"/>
              <a:gd name="T4" fmla="*/ 9 w 71"/>
              <a:gd name="T5" fmla="*/ 0 h 15"/>
              <a:gd name="T6" fmla="*/ 0 w 71"/>
              <a:gd name="T7" fmla="*/ 13 h 15"/>
              <a:gd name="T8" fmla="*/ 0 w 71"/>
              <a:gd name="T9" fmla="*/ 15 h 15"/>
              <a:gd name="T10" fmla="*/ 71 w 71"/>
              <a:gd name="T11" fmla="*/ 15 h 15"/>
              <a:gd name="T12" fmla="*/ 71 w 7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71" y="13"/>
                </a:moveTo>
                <a:cubicBezTo>
                  <a:pt x="70" y="6"/>
                  <a:pt x="67" y="0"/>
                  <a:pt x="62" y="0"/>
                </a:cubicBezTo>
                <a:cubicBezTo>
                  <a:pt x="9" y="0"/>
                  <a:pt x="9" y="0"/>
                  <a:pt x="9" y="0"/>
                </a:cubicBezTo>
                <a:cubicBezTo>
                  <a:pt x="4" y="0"/>
                  <a:pt x="0" y="6"/>
                  <a:pt x="0" y="13"/>
                </a:cubicBezTo>
                <a:cubicBezTo>
                  <a:pt x="0" y="15"/>
                  <a:pt x="0" y="15"/>
                  <a:pt x="0" y="15"/>
                </a:cubicBezTo>
                <a:cubicBezTo>
                  <a:pt x="71" y="15"/>
                  <a:pt x="71" y="15"/>
                  <a:pt x="71" y="15"/>
                </a:cubicBezTo>
                <a:lnTo>
                  <a:pt x="71" y="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2" name="Freeform 2320"/>
          <p:cNvSpPr>
            <a:spLocks noEditPoints="1"/>
          </p:cNvSpPr>
          <p:nvPr/>
        </p:nvSpPr>
        <p:spPr bwMode="auto">
          <a:xfrm>
            <a:off x="5733877" y="2612820"/>
            <a:ext cx="211405" cy="230322"/>
          </a:xfrm>
          <a:custGeom>
            <a:avLst/>
            <a:gdLst>
              <a:gd name="T0" fmla="*/ 125 w 176"/>
              <a:gd name="T1" fmla="*/ 63 h 192"/>
              <a:gd name="T2" fmla="*/ 125 w 176"/>
              <a:gd name="T3" fmla="*/ 55 h 192"/>
              <a:gd name="T4" fmla="*/ 123 w 176"/>
              <a:gd name="T5" fmla="*/ 1 h 192"/>
              <a:gd name="T6" fmla="*/ 123 w 176"/>
              <a:gd name="T7" fmla="*/ 0 h 192"/>
              <a:gd name="T8" fmla="*/ 52 w 176"/>
              <a:gd name="T9" fmla="*/ 0 h 192"/>
              <a:gd name="T10" fmla="*/ 52 w 176"/>
              <a:gd name="T11" fmla="*/ 1 h 192"/>
              <a:gd name="T12" fmla="*/ 51 w 176"/>
              <a:gd name="T13" fmla="*/ 63 h 192"/>
              <a:gd name="T14" fmla="*/ 0 w 176"/>
              <a:gd name="T15" fmla="*/ 173 h 192"/>
              <a:gd name="T16" fmla="*/ 0 w 176"/>
              <a:gd name="T17" fmla="*/ 173 h 192"/>
              <a:gd name="T18" fmla="*/ 72 w 176"/>
              <a:gd name="T19" fmla="*/ 192 h 192"/>
              <a:gd name="T20" fmla="*/ 82 w 176"/>
              <a:gd name="T21" fmla="*/ 192 h 192"/>
              <a:gd name="T22" fmla="*/ 88 w 176"/>
              <a:gd name="T23" fmla="*/ 192 h 192"/>
              <a:gd name="T24" fmla="*/ 94 w 176"/>
              <a:gd name="T25" fmla="*/ 192 h 192"/>
              <a:gd name="T26" fmla="*/ 103 w 176"/>
              <a:gd name="T27" fmla="*/ 192 h 192"/>
              <a:gd name="T28" fmla="*/ 149 w 176"/>
              <a:gd name="T29" fmla="*/ 189 h 192"/>
              <a:gd name="T30" fmla="*/ 176 w 176"/>
              <a:gd name="T31" fmla="*/ 173 h 192"/>
              <a:gd name="T32" fmla="*/ 176 w 176"/>
              <a:gd name="T33" fmla="*/ 173 h 192"/>
              <a:gd name="T34" fmla="*/ 125 w 176"/>
              <a:gd name="T35" fmla="*/ 63 h 192"/>
              <a:gd name="T36" fmla="*/ 103 w 176"/>
              <a:gd name="T37" fmla="*/ 180 h 192"/>
              <a:gd name="T38" fmla="*/ 94 w 176"/>
              <a:gd name="T39" fmla="*/ 180 h 192"/>
              <a:gd name="T40" fmla="*/ 88 w 176"/>
              <a:gd name="T41" fmla="*/ 180 h 192"/>
              <a:gd name="T42" fmla="*/ 82 w 176"/>
              <a:gd name="T43" fmla="*/ 180 h 192"/>
              <a:gd name="T44" fmla="*/ 72 w 176"/>
              <a:gd name="T45" fmla="*/ 180 h 192"/>
              <a:gd name="T46" fmla="*/ 13 w 176"/>
              <a:gd name="T47" fmla="*/ 173 h 192"/>
              <a:gd name="T48" fmla="*/ 62 w 176"/>
              <a:gd name="T49" fmla="*/ 65 h 192"/>
              <a:gd name="T50" fmla="*/ 62 w 176"/>
              <a:gd name="T51" fmla="*/ 63 h 192"/>
              <a:gd name="T52" fmla="*/ 63 w 176"/>
              <a:gd name="T53" fmla="*/ 11 h 192"/>
              <a:gd name="T54" fmla="*/ 113 w 176"/>
              <a:gd name="T55" fmla="*/ 11 h 192"/>
              <a:gd name="T56" fmla="*/ 114 w 176"/>
              <a:gd name="T57" fmla="*/ 55 h 192"/>
              <a:gd name="T58" fmla="*/ 113 w 176"/>
              <a:gd name="T59" fmla="*/ 63 h 192"/>
              <a:gd name="T60" fmla="*/ 113 w 176"/>
              <a:gd name="T61" fmla="*/ 65 h 192"/>
              <a:gd name="T62" fmla="*/ 163 w 176"/>
              <a:gd name="T63" fmla="*/ 173 h 192"/>
              <a:gd name="T64" fmla="*/ 103 w 176"/>
              <a:gd name="T65"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92">
                <a:moveTo>
                  <a:pt x="125" y="63"/>
                </a:moveTo>
                <a:cubicBezTo>
                  <a:pt x="125" y="61"/>
                  <a:pt x="125" y="58"/>
                  <a:pt x="125" y="55"/>
                </a:cubicBezTo>
                <a:cubicBezTo>
                  <a:pt x="125" y="43"/>
                  <a:pt x="125" y="22"/>
                  <a:pt x="123" y="1"/>
                </a:cubicBezTo>
                <a:cubicBezTo>
                  <a:pt x="123" y="0"/>
                  <a:pt x="123" y="0"/>
                  <a:pt x="123" y="0"/>
                </a:cubicBezTo>
                <a:cubicBezTo>
                  <a:pt x="52" y="0"/>
                  <a:pt x="52" y="0"/>
                  <a:pt x="52" y="0"/>
                </a:cubicBezTo>
                <a:cubicBezTo>
                  <a:pt x="52" y="1"/>
                  <a:pt x="52" y="1"/>
                  <a:pt x="52" y="1"/>
                </a:cubicBezTo>
                <a:cubicBezTo>
                  <a:pt x="51" y="23"/>
                  <a:pt x="51" y="50"/>
                  <a:pt x="51" y="63"/>
                </a:cubicBezTo>
                <a:cubicBezTo>
                  <a:pt x="0" y="173"/>
                  <a:pt x="0" y="173"/>
                  <a:pt x="0" y="173"/>
                </a:cubicBezTo>
                <a:cubicBezTo>
                  <a:pt x="0" y="173"/>
                  <a:pt x="0" y="173"/>
                  <a:pt x="0" y="173"/>
                </a:cubicBezTo>
                <a:cubicBezTo>
                  <a:pt x="0" y="190"/>
                  <a:pt x="41" y="192"/>
                  <a:pt x="72" y="192"/>
                </a:cubicBezTo>
                <a:cubicBezTo>
                  <a:pt x="76" y="192"/>
                  <a:pt x="79" y="192"/>
                  <a:pt x="82" y="192"/>
                </a:cubicBezTo>
                <a:cubicBezTo>
                  <a:pt x="84" y="192"/>
                  <a:pt x="86" y="192"/>
                  <a:pt x="88" y="192"/>
                </a:cubicBezTo>
                <a:cubicBezTo>
                  <a:pt x="89" y="192"/>
                  <a:pt x="91" y="192"/>
                  <a:pt x="94" y="192"/>
                </a:cubicBezTo>
                <a:cubicBezTo>
                  <a:pt x="96" y="192"/>
                  <a:pt x="100" y="192"/>
                  <a:pt x="103" y="192"/>
                </a:cubicBezTo>
                <a:cubicBezTo>
                  <a:pt x="116" y="192"/>
                  <a:pt x="134" y="192"/>
                  <a:pt x="149" y="189"/>
                </a:cubicBezTo>
                <a:cubicBezTo>
                  <a:pt x="167" y="186"/>
                  <a:pt x="176" y="181"/>
                  <a:pt x="176" y="173"/>
                </a:cubicBezTo>
                <a:cubicBezTo>
                  <a:pt x="176" y="173"/>
                  <a:pt x="176" y="173"/>
                  <a:pt x="176" y="173"/>
                </a:cubicBezTo>
                <a:lnTo>
                  <a:pt x="125" y="63"/>
                </a:lnTo>
                <a:close/>
                <a:moveTo>
                  <a:pt x="103" y="180"/>
                </a:moveTo>
                <a:cubicBezTo>
                  <a:pt x="100" y="180"/>
                  <a:pt x="97" y="180"/>
                  <a:pt x="94" y="180"/>
                </a:cubicBezTo>
                <a:cubicBezTo>
                  <a:pt x="91" y="180"/>
                  <a:pt x="90" y="180"/>
                  <a:pt x="88" y="180"/>
                </a:cubicBezTo>
                <a:cubicBezTo>
                  <a:pt x="86" y="180"/>
                  <a:pt x="84" y="180"/>
                  <a:pt x="82" y="180"/>
                </a:cubicBezTo>
                <a:cubicBezTo>
                  <a:pt x="79" y="180"/>
                  <a:pt x="76" y="180"/>
                  <a:pt x="72" y="180"/>
                </a:cubicBezTo>
                <a:cubicBezTo>
                  <a:pt x="29" y="180"/>
                  <a:pt x="16" y="175"/>
                  <a:pt x="13" y="173"/>
                </a:cubicBezTo>
                <a:cubicBezTo>
                  <a:pt x="62" y="65"/>
                  <a:pt x="62" y="65"/>
                  <a:pt x="62" y="65"/>
                </a:cubicBezTo>
                <a:cubicBezTo>
                  <a:pt x="62" y="63"/>
                  <a:pt x="62" y="63"/>
                  <a:pt x="62" y="63"/>
                </a:cubicBezTo>
                <a:cubicBezTo>
                  <a:pt x="62" y="56"/>
                  <a:pt x="63" y="33"/>
                  <a:pt x="63" y="11"/>
                </a:cubicBezTo>
                <a:cubicBezTo>
                  <a:pt x="113" y="11"/>
                  <a:pt x="113" y="11"/>
                  <a:pt x="113" y="11"/>
                </a:cubicBezTo>
                <a:cubicBezTo>
                  <a:pt x="114" y="29"/>
                  <a:pt x="114" y="45"/>
                  <a:pt x="114" y="55"/>
                </a:cubicBezTo>
                <a:cubicBezTo>
                  <a:pt x="113" y="58"/>
                  <a:pt x="113" y="61"/>
                  <a:pt x="113" y="63"/>
                </a:cubicBezTo>
                <a:cubicBezTo>
                  <a:pt x="113" y="65"/>
                  <a:pt x="113" y="65"/>
                  <a:pt x="113" y="65"/>
                </a:cubicBezTo>
                <a:cubicBezTo>
                  <a:pt x="163" y="173"/>
                  <a:pt x="163" y="173"/>
                  <a:pt x="163" y="173"/>
                </a:cubicBezTo>
                <a:cubicBezTo>
                  <a:pt x="160" y="175"/>
                  <a:pt x="147" y="180"/>
                  <a:pt x="103" y="18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3" name="Freeform 2321"/>
          <p:cNvSpPr/>
          <p:nvPr/>
        </p:nvSpPr>
        <p:spPr bwMode="auto">
          <a:xfrm>
            <a:off x="5754270" y="2735115"/>
            <a:ext cx="170620" cy="90362"/>
          </a:xfrm>
          <a:custGeom>
            <a:avLst/>
            <a:gdLst>
              <a:gd name="T0" fmla="*/ 110 w 142"/>
              <a:gd name="T1" fmla="*/ 0 h 75"/>
              <a:gd name="T2" fmla="*/ 32 w 142"/>
              <a:gd name="T3" fmla="*/ 0 h 75"/>
              <a:gd name="T4" fmla="*/ 0 w 142"/>
              <a:gd name="T5" fmla="*/ 70 h 75"/>
              <a:gd name="T6" fmla="*/ 1 w 142"/>
              <a:gd name="T7" fmla="*/ 70 h 75"/>
              <a:gd name="T8" fmla="*/ 55 w 142"/>
              <a:gd name="T9" fmla="*/ 75 h 75"/>
              <a:gd name="T10" fmla="*/ 65 w 142"/>
              <a:gd name="T11" fmla="*/ 75 h 75"/>
              <a:gd name="T12" fmla="*/ 71 w 142"/>
              <a:gd name="T13" fmla="*/ 75 h 75"/>
              <a:gd name="T14" fmla="*/ 77 w 142"/>
              <a:gd name="T15" fmla="*/ 75 h 75"/>
              <a:gd name="T16" fmla="*/ 86 w 142"/>
              <a:gd name="T17" fmla="*/ 75 h 75"/>
              <a:gd name="T18" fmla="*/ 140 w 142"/>
              <a:gd name="T19" fmla="*/ 70 h 75"/>
              <a:gd name="T20" fmla="*/ 142 w 142"/>
              <a:gd name="T21" fmla="*/ 70 h 75"/>
              <a:gd name="T22" fmla="*/ 110 w 142"/>
              <a:gd name="T2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75">
                <a:moveTo>
                  <a:pt x="110" y="0"/>
                </a:moveTo>
                <a:cubicBezTo>
                  <a:pt x="32" y="0"/>
                  <a:pt x="32" y="0"/>
                  <a:pt x="32" y="0"/>
                </a:cubicBezTo>
                <a:cubicBezTo>
                  <a:pt x="0" y="70"/>
                  <a:pt x="0" y="70"/>
                  <a:pt x="0" y="70"/>
                </a:cubicBezTo>
                <a:cubicBezTo>
                  <a:pt x="1" y="70"/>
                  <a:pt x="1" y="70"/>
                  <a:pt x="1" y="70"/>
                </a:cubicBezTo>
                <a:cubicBezTo>
                  <a:pt x="8" y="72"/>
                  <a:pt x="23" y="75"/>
                  <a:pt x="55" y="75"/>
                </a:cubicBezTo>
                <a:cubicBezTo>
                  <a:pt x="59" y="75"/>
                  <a:pt x="62" y="75"/>
                  <a:pt x="65" y="75"/>
                </a:cubicBezTo>
                <a:cubicBezTo>
                  <a:pt x="67" y="75"/>
                  <a:pt x="69" y="75"/>
                  <a:pt x="71" y="75"/>
                </a:cubicBezTo>
                <a:cubicBezTo>
                  <a:pt x="73" y="75"/>
                  <a:pt x="75" y="75"/>
                  <a:pt x="77" y="75"/>
                </a:cubicBezTo>
                <a:cubicBezTo>
                  <a:pt x="80" y="75"/>
                  <a:pt x="83" y="75"/>
                  <a:pt x="86" y="75"/>
                </a:cubicBezTo>
                <a:cubicBezTo>
                  <a:pt x="119" y="75"/>
                  <a:pt x="134" y="72"/>
                  <a:pt x="140" y="70"/>
                </a:cubicBezTo>
                <a:cubicBezTo>
                  <a:pt x="142" y="70"/>
                  <a:pt x="142" y="70"/>
                  <a:pt x="142" y="70"/>
                </a:cubicBezTo>
                <a:lnTo>
                  <a:pt x="11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4" name="Freeform 2322"/>
          <p:cNvSpPr/>
          <p:nvPr/>
        </p:nvSpPr>
        <p:spPr bwMode="auto">
          <a:xfrm>
            <a:off x="5797096" y="2588361"/>
            <a:ext cx="85649" cy="18344"/>
          </a:xfrm>
          <a:custGeom>
            <a:avLst/>
            <a:gdLst>
              <a:gd name="T0" fmla="*/ 71 w 71"/>
              <a:gd name="T1" fmla="*/ 13 h 15"/>
              <a:gd name="T2" fmla="*/ 62 w 71"/>
              <a:gd name="T3" fmla="*/ 0 h 15"/>
              <a:gd name="T4" fmla="*/ 9 w 71"/>
              <a:gd name="T5" fmla="*/ 0 h 15"/>
              <a:gd name="T6" fmla="*/ 0 w 71"/>
              <a:gd name="T7" fmla="*/ 13 h 15"/>
              <a:gd name="T8" fmla="*/ 0 w 71"/>
              <a:gd name="T9" fmla="*/ 15 h 15"/>
              <a:gd name="T10" fmla="*/ 71 w 71"/>
              <a:gd name="T11" fmla="*/ 15 h 15"/>
              <a:gd name="T12" fmla="*/ 71 w 71"/>
              <a:gd name="T13" fmla="*/ 13 h 15"/>
            </a:gdLst>
            <a:ahLst/>
            <a:cxnLst>
              <a:cxn ang="0">
                <a:pos x="T0" y="T1"/>
              </a:cxn>
              <a:cxn ang="0">
                <a:pos x="T2" y="T3"/>
              </a:cxn>
              <a:cxn ang="0">
                <a:pos x="T4" y="T5"/>
              </a:cxn>
              <a:cxn ang="0">
                <a:pos x="T6" y="T7"/>
              </a:cxn>
              <a:cxn ang="0">
                <a:pos x="T8" y="T9"/>
              </a:cxn>
              <a:cxn ang="0">
                <a:pos x="T10" y="T11"/>
              </a:cxn>
              <a:cxn ang="0">
                <a:pos x="T12" y="T13"/>
              </a:cxn>
            </a:cxnLst>
            <a:rect l="0" t="0" r="r" b="b"/>
            <a:pathLst>
              <a:path w="71" h="15">
                <a:moveTo>
                  <a:pt x="71" y="13"/>
                </a:moveTo>
                <a:cubicBezTo>
                  <a:pt x="70" y="6"/>
                  <a:pt x="66" y="0"/>
                  <a:pt x="62" y="0"/>
                </a:cubicBezTo>
                <a:cubicBezTo>
                  <a:pt x="9" y="0"/>
                  <a:pt x="9" y="0"/>
                  <a:pt x="9" y="0"/>
                </a:cubicBezTo>
                <a:cubicBezTo>
                  <a:pt x="4" y="0"/>
                  <a:pt x="0" y="6"/>
                  <a:pt x="0" y="13"/>
                </a:cubicBezTo>
                <a:cubicBezTo>
                  <a:pt x="0" y="15"/>
                  <a:pt x="0" y="15"/>
                  <a:pt x="0" y="15"/>
                </a:cubicBezTo>
                <a:cubicBezTo>
                  <a:pt x="71" y="15"/>
                  <a:pt x="71" y="15"/>
                  <a:pt x="71" y="15"/>
                </a:cubicBezTo>
                <a:lnTo>
                  <a:pt x="71" y="13"/>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5" name="Oval 2323"/>
          <p:cNvSpPr>
            <a:spLocks noChangeArrowheads="1"/>
          </p:cNvSpPr>
          <p:nvPr/>
        </p:nvSpPr>
        <p:spPr bwMode="auto">
          <a:xfrm>
            <a:off x="6364692" y="2447722"/>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6" name="Freeform 2324"/>
          <p:cNvSpPr/>
          <p:nvPr/>
        </p:nvSpPr>
        <p:spPr bwMode="auto">
          <a:xfrm>
            <a:off x="6495887" y="2571375"/>
            <a:ext cx="403777" cy="412406"/>
          </a:xfrm>
          <a:custGeom>
            <a:avLst/>
            <a:gdLst>
              <a:gd name="T0" fmla="*/ 328 w 336"/>
              <a:gd name="T1" fmla="*/ 118 h 343"/>
              <a:gd name="T2" fmla="*/ 320 w 336"/>
              <a:gd name="T3" fmla="*/ 110 h 343"/>
              <a:gd name="T4" fmla="*/ 312 w 336"/>
              <a:gd name="T5" fmla="*/ 102 h 343"/>
              <a:gd name="T6" fmla="*/ 304 w 336"/>
              <a:gd name="T7" fmla="*/ 94 h 343"/>
              <a:gd name="T8" fmla="*/ 296 w 336"/>
              <a:gd name="T9" fmla="*/ 86 h 343"/>
              <a:gd name="T10" fmla="*/ 288 w 336"/>
              <a:gd name="T11" fmla="*/ 78 h 343"/>
              <a:gd name="T12" fmla="*/ 280 w 336"/>
              <a:gd name="T13" fmla="*/ 70 h 343"/>
              <a:gd name="T14" fmla="*/ 272 w 336"/>
              <a:gd name="T15" fmla="*/ 62 h 343"/>
              <a:gd name="T16" fmla="*/ 264 w 336"/>
              <a:gd name="T17" fmla="*/ 54 h 343"/>
              <a:gd name="T18" fmla="*/ 256 w 336"/>
              <a:gd name="T19" fmla="*/ 46 h 343"/>
              <a:gd name="T20" fmla="*/ 248 w 336"/>
              <a:gd name="T21" fmla="*/ 38 h 343"/>
              <a:gd name="T22" fmla="*/ 240 w 336"/>
              <a:gd name="T23" fmla="*/ 30 h 343"/>
              <a:gd name="T24" fmla="*/ 232 w 336"/>
              <a:gd name="T25" fmla="*/ 22 h 343"/>
              <a:gd name="T26" fmla="*/ 217 w 336"/>
              <a:gd name="T27" fmla="*/ 12 h 343"/>
              <a:gd name="T28" fmla="*/ 213 w 336"/>
              <a:gd name="T29" fmla="*/ 8 h 343"/>
              <a:gd name="T30" fmla="*/ 209 w 336"/>
              <a:gd name="T31" fmla="*/ 4 h 343"/>
              <a:gd name="T32" fmla="*/ 205 w 336"/>
              <a:gd name="T33" fmla="*/ 0 h 343"/>
              <a:gd name="T34" fmla="*/ 197 w 336"/>
              <a:gd name="T35" fmla="*/ 20 h 343"/>
              <a:gd name="T36" fmla="*/ 193 w 336"/>
              <a:gd name="T37" fmla="*/ 16 h 343"/>
              <a:gd name="T38" fmla="*/ 189 w 336"/>
              <a:gd name="T39" fmla="*/ 12 h 343"/>
              <a:gd name="T40" fmla="*/ 169 w 336"/>
              <a:gd name="T41" fmla="*/ 8 h 343"/>
              <a:gd name="T42" fmla="*/ 165 w 336"/>
              <a:gd name="T43" fmla="*/ 4 h 343"/>
              <a:gd name="T44" fmla="*/ 161 w 336"/>
              <a:gd name="T45" fmla="*/ 0 h 343"/>
              <a:gd name="T46" fmla="*/ 154 w 336"/>
              <a:gd name="T47" fmla="*/ 20 h 343"/>
              <a:gd name="T48" fmla="*/ 150 w 336"/>
              <a:gd name="T49" fmla="*/ 16 h 343"/>
              <a:gd name="T50" fmla="*/ 146 w 336"/>
              <a:gd name="T51" fmla="*/ 12 h 343"/>
              <a:gd name="T52" fmla="*/ 125 w 336"/>
              <a:gd name="T53" fmla="*/ 8 h 343"/>
              <a:gd name="T54" fmla="*/ 121 w 336"/>
              <a:gd name="T55" fmla="*/ 4 h 343"/>
              <a:gd name="T56" fmla="*/ 117 w 336"/>
              <a:gd name="T57" fmla="*/ 0 h 343"/>
              <a:gd name="T58" fmla="*/ 110 w 336"/>
              <a:gd name="T59" fmla="*/ 20 h 343"/>
              <a:gd name="T60" fmla="*/ 106 w 336"/>
              <a:gd name="T61" fmla="*/ 16 h 343"/>
              <a:gd name="T62" fmla="*/ 102 w 336"/>
              <a:gd name="T63" fmla="*/ 12 h 343"/>
              <a:gd name="T64" fmla="*/ 82 w 336"/>
              <a:gd name="T65" fmla="*/ 8 h 343"/>
              <a:gd name="T66" fmla="*/ 78 w 336"/>
              <a:gd name="T67" fmla="*/ 4 h 343"/>
              <a:gd name="T68" fmla="*/ 74 w 336"/>
              <a:gd name="T69" fmla="*/ 0 h 343"/>
              <a:gd name="T70" fmla="*/ 66 w 336"/>
              <a:gd name="T71" fmla="*/ 20 h 343"/>
              <a:gd name="T72" fmla="*/ 62 w 336"/>
              <a:gd name="T73" fmla="*/ 16 h 343"/>
              <a:gd name="T74" fmla="*/ 58 w 336"/>
              <a:gd name="T75" fmla="*/ 12 h 343"/>
              <a:gd name="T76" fmla="*/ 38 w 336"/>
              <a:gd name="T77" fmla="*/ 8 h 343"/>
              <a:gd name="T78" fmla="*/ 34 w 336"/>
              <a:gd name="T79" fmla="*/ 4 h 343"/>
              <a:gd name="T80" fmla="*/ 30 w 336"/>
              <a:gd name="T81" fmla="*/ 0 h 343"/>
              <a:gd name="T82" fmla="*/ 22 w 336"/>
              <a:gd name="T83" fmla="*/ 20 h 343"/>
              <a:gd name="T84" fmla="*/ 18 w 336"/>
              <a:gd name="T85" fmla="*/ 16 h 343"/>
              <a:gd name="T86" fmla="*/ 14 w 336"/>
              <a:gd name="T87" fmla="*/ 12 h 343"/>
              <a:gd name="T88" fmla="*/ 4 w 336"/>
              <a:gd name="T89" fmla="*/ 238 h 343"/>
              <a:gd name="T90" fmla="*/ 12 w 336"/>
              <a:gd name="T91" fmla="*/ 246 h 343"/>
              <a:gd name="T92" fmla="*/ 20 w 336"/>
              <a:gd name="T93" fmla="*/ 254 h 343"/>
              <a:gd name="T94" fmla="*/ 28 w 336"/>
              <a:gd name="T95" fmla="*/ 262 h 343"/>
              <a:gd name="T96" fmla="*/ 36 w 336"/>
              <a:gd name="T97" fmla="*/ 270 h 343"/>
              <a:gd name="T98" fmla="*/ 44 w 336"/>
              <a:gd name="T99" fmla="*/ 278 h 343"/>
              <a:gd name="T100" fmla="*/ 52 w 336"/>
              <a:gd name="T101" fmla="*/ 286 h 343"/>
              <a:gd name="T102" fmla="*/ 60 w 336"/>
              <a:gd name="T103" fmla="*/ 294 h 343"/>
              <a:gd name="T104" fmla="*/ 68 w 336"/>
              <a:gd name="T105" fmla="*/ 302 h 343"/>
              <a:gd name="T106" fmla="*/ 76 w 336"/>
              <a:gd name="T107" fmla="*/ 310 h 343"/>
              <a:gd name="T108" fmla="*/ 84 w 336"/>
              <a:gd name="T109" fmla="*/ 318 h 343"/>
              <a:gd name="T110" fmla="*/ 92 w 336"/>
              <a:gd name="T111" fmla="*/ 326 h 343"/>
              <a:gd name="T112" fmla="*/ 100 w 336"/>
              <a:gd name="T113" fmla="*/ 334 h 343"/>
              <a:gd name="T114" fmla="*/ 108 w 336"/>
              <a:gd name="T115" fmla="*/ 342 h 343"/>
              <a:gd name="T116" fmla="*/ 336 w 336"/>
              <a:gd name="T117" fmla="*/ 12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6" h="343">
                <a:moveTo>
                  <a:pt x="334" y="124"/>
                </a:moveTo>
                <a:cubicBezTo>
                  <a:pt x="333" y="124"/>
                  <a:pt x="333" y="123"/>
                  <a:pt x="332" y="122"/>
                </a:cubicBezTo>
                <a:cubicBezTo>
                  <a:pt x="331" y="122"/>
                  <a:pt x="331" y="121"/>
                  <a:pt x="330" y="120"/>
                </a:cubicBezTo>
                <a:cubicBezTo>
                  <a:pt x="329" y="120"/>
                  <a:pt x="329" y="119"/>
                  <a:pt x="328" y="118"/>
                </a:cubicBezTo>
                <a:cubicBezTo>
                  <a:pt x="327" y="118"/>
                  <a:pt x="327" y="117"/>
                  <a:pt x="326" y="116"/>
                </a:cubicBezTo>
                <a:cubicBezTo>
                  <a:pt x="325" y="116"/>
                  <a:pt x="325" y="115"/>
                  <a:pt x="324" y="114"/>
                </a:cubicBezTo>
                <a:cubicBezTo>
                  <a:pt x="323" y="114"/>
                  <a:pt x="323" y="113"/>
                  <a:pt x="322" y="112"/>
                </a:cubicBezTo>
                <a:cubicBezTo>
                  <a:pt x="321" y="112"/>
                  <a:pt x="321" y="111"/>
                  <a:pt x="320" y="110"/>
                </a:cubicBezTo>
                <a:cubicBezTo>
                  <a:pt x="319" y="110"/>
                  <a:pt x="319" y="109"/>
                  <a:pt x="318" y="108"/>
                </a:cubicBezTo>
                <a:cubicBezTo>
                  <a:pt x="317" y="108"/>
                  <a:pt x="317" y="107"/>
                  <a:pt x="316" y="106"/>
                </a:cubicBezTo>
                <a:cubicBezTo>
                  <a:pt x="315" y="106"/>
                  <a:pt x="315" y="105"/>
                  <a:pt x="314" y="104"/>
                </a:cubicBezTo>
                <a:cubicBezTo>
                  <a:pt x="313" y="104"/>
                  <a:pt x="313" y="103"/>
                  <a:pt x="312" y="102"/>
                </a:cubicBezTo>
                <a:cubicBezTo>
                  <a:pt x="311" y="102"/>
                  <a:pt x="311" y="101"/>
                  <a:pt x="310" y="100"/>
                </a:cubicBezTo>
                <a:cubicBezTo>
                  <a:pt x="309" y="100"/>
                  <a:pt x="309" y="99"/>
                  <a:pt x="308" y="98"/>
                </a:cubicBezTo>
                <a:cubicBezTo>
                  <a:pt x="307" y="98"/>
                  <a:pt x="307" y="97"/>
                  <a:pt x="306" y="96"/>
                </a:cubicBezTo>
                <a:cubicBezTo>
                  <a:pt x="305" y="96"/>
                  <a:pt x="305" y="95"/>
                  <a:pt x="304" y="94"/>
                </a:cubicBezTo>
                <a:cubicBezTo>
                  <a:pt x="303" y="94"/>
                  <a:pt x="303" y="93"/>
                  <a:pt x="302" y="92"/>
                </a:cubicBezTo>
                <a:cubicBezTo>
                  <a:pt x="301" y="92"/>
                  <a:pt x="301" y="91"/>
                  <a:pt x="300" y="90"/>
                </a:cubicBezTo>
                <a:cubicBezTo>
                  <a:pt x="299" y="90"/>
                  <a:pt x="299" y="89"/>
                  <a:pt x="298" y="88"/>
                </a:cubicBezTo>
                <a:cubicBezTo>
                  <a:pt x="297" y="88"/>
                  <a:pt x="297" y="87"/>
                  <a:pt x="296" y="86"/>
                </a:cubicBezTo>
                <a:cubicBezTo>
                  <a:pt x="295" y="86"/>
                  <a:pt x="295" y="85"/>
                  <a:pt x="294" y="84"/>
                </a:cubicBezTo>
                <a:cubicBezTo>
                  <a:pt x="293" y="84"/>
                  <a:pt x="293" y="83"/>
                  <a:pt x="292" y="82"/>
                </a:cubicBezTo>
                <a:cubicBezTo>
                  <a:pt x="291" y="82"/>
                  <a:pt x="291" y="81"/>
                  <a:pt x="290" y="80"/>
                </a:cubicBezTo>
                <a:cubicBezTo>
                  <a:pt x="289" y="80"/>
                  <a:pt x="289" y="79"/>
                  <a:pt x="288" y="78"/>
                </a:cubicBezTo>
                <a:cubicBezTo>
                  <a:pt x="287" y="78"/>
                  <a:pt x="287" y="77"/>
                  <a:pt x="286" y="76"/>
                </a:cubicBezTo>
                <a:cubicBezTo>
                  <a:pt x="285" y="76"/>
                  <a:pt x="285" y="75"/>
                  <a:pt x="284" y="74"/>
                </a:cubicBezTo>
                <a:cubicBezTo>
                  <a:pt x="283" y="74"/>
                  <a:pt x="283" y="73"/>
                  <a:pt x="282" y="72"/>
                </a:cubicBezTo>
                <a:cubicBezTo>
                  <a:pt x="281" y="72"/>
                  <a:pt x="281" y="71"/>
                  <a:pt x="280" y="70"/>
                </a:cubicBezTo>
                <a:cubicBezTo>
                  <a:pt x="279" y="70"/>
                  <a:pt x="279" y="69"/>
                  <a:pt x="278" y="68"/>
                </a:cubicBezTo>
                <a:cubicBezTo>
                  <a:pt x="277" y="68"/>
                  <a:pt x="277" y="67"/>
                  <a:pt x="276" y="66"/>
                </a:cubicBezTo>
                <a:cubicBezTo>
                  <a:pt x="275" y="66"/>
                  <a:pt x="275" y="65"/>
                  <a:pt x="274" y="64"/>
                </a:cubicBezTo>
                <a:cubicBezTo>
                  <a:pt x="273" y="64"/>
                  <a:pt x="273" y="63"/>
                  <a:pt x="272" y="62"/>
                </a:cubicBezTo>
                <a:cubicBezTo>
                  <a:pt x="271" y="62"/>
                  <a:pt x="271" y="61"/>
                  <a:pt x="270" y="60"/>
                </a:cubicBezTo>
                <a:cubicBezTo>
                  <a:pt x="269" y="60"/>
                  <a:pt x="269" y="59"/>
                  <a:pt x="268" y="58"/>
                </a:cubicBezTo>
                <a:cubicBezTo>
                  <a:pt x="267" y="58"/>
                  <a:pt x="267" y="57"/>
                  <a:pt x="266" y="56"/>
                </a:cubicBezTo>
                <a:cubicBezTo>
                  <a:pt x="265" y="56"/>
                  <a:pt x="265" y="55"/>
                  <a:pt x="264" y="54"/>
                </a:cubicBezTo>
                <a:cubicBezTo>
                  <a:pt x="263" y="54"/>
                  <a:pt x="263" y="53"/>
                  <a:pt x="262" y="52"/>
                </a:cubicBezTo>
                <a:cubicBezTo>
                  <a:pt x="261" y="52"/>
                  <a:pt x="261" y="51"/>
                  <a:pt x="260" y="50"/>
                </a:cubicBezTo>
                <a:cubicBezTo>
                  <a:pt x="259" y="50"/>
                  <a:pt x="259" y="49"/>
                  <a:pt x="258" y="48"/>
                </a:cubicBezTo>
                <a:cubicBezTo>
                  <a:pt x="257" y="48"/>
                  <a:pt x="257" y="47"/>
                  <a:pt x="256" y="46"/>
                </a:cubicBezTo>
                <a:cubicBezTo>
                  <a:pt x="255" y="46"/>
                  <a:pt x="255" y="45"/>
                  <a:pt x="254" y="44"/>
                </a:cubicBezTo>
                <a:cubicBezTo>
                  <a:pt x="253" y="44"/>
                  <a:pt x="253" y="43"/>
                  <a:pt x="252" y="42"/>
                </a:cubicBezTo>
                <a:cubicBezTo>
                  <a:pt x="251" y="42"/>
                  <a:pt x="251" y="41"/>
                  <a:pt x="250" y="40"/>
                </a:cubicBezTo>
                <a:cubicBezTo>
                  <a:pt x="249" y="40"/>
                  <a:pt x="249" y="39"/>
                  <a:pt x="248" y="38"/>
                </a:cubicBezTo>
                <a:cubicBezTo>
                  <a:pt x="247" y="38"/>
                  <a:pt x="247" y="37"/>
                  <a:pt x="246" y="36"/>
                </a:cubicBezTo>
                <a:cubicBezTo>
                  <a:pt x="245" y="36"/>
                  <a:pt x="245" y="35"/>
                  <a:pt x="244" y="34"/>
                </a:cubicBezTo>
                <a:cubicBezTo>
                  <a:pt x="243" y="34"/>
                  <a:pt x="243" y="33"/>
                  <a:pt x="242" y="32"/>
                </a:cubicBezTo>
                <a:cubicBezTo>
                  <a:pt x="241" y="32"/>
                  <a:pt x="241" y="31"/>
                  <a:pt x="240" y="30"/>
                </a:cubicBezTo>
                <a:cubicBezTo>
                  <a:pt x="239" y="30"/>
                  <a:pt x="239" y="29"/>
                  <a:pt x="238" y="28"/>
                </a:cubicBezTo>
                <a:cubicBezTo>
                  <a:pt x="237" y="28"/>
                  <a:pt x="237" y="27"/>
                  <a:pt x="236" y="26"/>
                </a:cubicBezTo>
                <a:cubicBezTo>
                  <a:pt x="235" y="26"/>
                  <a:pt x="235" y="25"/>
                  <a:pt x="234" y="24"/>
                </a:cubicBezTo>
                <a:cubicBezTo>
                  <a:pt x="233" y="24"/>
                  <a:pt x="233" y="23"/>
                  <a:pt x="232" y="22"/>
                </a:cubicBezTo>
                <a:cubicBezTo>
                  <a:pt x="231" y="22"/>
                  <a:pt x="231" y="21"/>
                  <a:pt x="230" y="20"/>
                </a:cubicBezTo>
                <a:cubicBezTo>
                  <a:pt x="229" y="20"/>
                  <a:pt x="229" y="19"/>
                  <a:pt x="228" y="18"/>
                </a:cubicBezTo>
                <a:cubicBezTo>
                  <a:pt x="227" y="18"/>
                  <a:pt x="227" y="17"/>
                  <a:pt x="226" y="16"/>
                </a:cubicBezTo>
                <a:cubicBezTo>
                  <a:pt x="224" y="14"/>
                  <a:pt x="221" y="12"/>
                  <a:pt x="217" y="12"/>
                </a:cubicBezTo>
                <a:cubicBezTo>
                  <a:pt x="215" y="12"/>
                  <a:pt x="215" y="12"/>
                  <a:pt x="215" y="12"/>
                </a:cubicBezTo>
                <a:cubicBezTo>
                  <a:pt x="215" y="10"/>
                  <a:pt x="215" y="10"/>
                  <a:pt x="215" y="10"/>
                </a:cubicBezTo>
                <a:cubicBezTo>
                  <a:pt x="213" y="10"/>
                  <a:pt x="213" y="10"/>
                  <a:pt x="213" y="10"/>
                </a:cubicBezTo>
                <a:cubicBezTo>
                  <a:pt x="213" y="8"/>
                  <a:pt x="213" y="8"/>
                  <a:pt x="213" y="8"/>
                </a:cubicBezTo>
                <a:cubicBezTo>
                  <a:pt x="211" y="8"/>
                  <a:pt x="211" y="8"/>
                  <a:pt x="211" y="8"/>
                </a:cubicBezTo>
                <a:cubicBezTo>
                  <a:pt x="211" y="6"/>
                  <a:pt x="211" y="6"/>
                  <a:pt x="211" y="6"/>
                </a:cubicBezTo>
                <a:cubicBezTo>
                  <a:pt x="209" y="6"/>
                  <a:pt x="209" y="6"/>
                  <a:pt x="209" y="6"/>
                </a:cubicBezTo>
                <a:cubicBezTo>
                  <a:pt x="209" y="4"/>
                  <a:pt x="209" y="4"/>
                  <a:pt x="209" y="4"/>
                </a:cubicBezTo>
                <a:cubicBezTo>
                  <a:pt x="207" y="4"/>
                  <a:pt x="207" y="4"/>
                  <a:pt x="207" y="4"/>
                </a:cubicBezTo>
                <a:cubicBezTo>
                  <a:pt x="207" y="2"/>
                  <a:pt x="207" y="2"/>
                  <a:pt x="207" y="2"/>
                </a:cubicBezTo>
                <a:cubicBezTo>
                  <a:pt x="205" y="2"/>
                  <a:pt x="205" y="2"/>
                  <a:pt x="205" y="2"/>
                </a:cubicBezTo>
                <a:cubicBezTo>
                  <a:pt x="205" y="0"/>
                  <a:pt x="205" y="0"/>
                  <a:pt x="205" y="0"/>
                </a:cubicBezTo>
                <a:cubicBezTo>
                  <a:pt x="198" y="0"/>
                  <a:pt x="198" y="0"/>
                  <a:pt x="198" y="0"/>
                </a:cubicBezTo>
                <a:cubicBezTo>
                  <a:pt x="198" y="22"/>
                  <a:pt x="198" y="22"/>
                  <a:pt x="198" y="22"/>
                </a:cubicBezTo>
                <a:cubicBezTo>
                  <a:pt x="197" y="22"/>
                  <a:pt x="197" y="22"/>
                  <a:pt x="197" y="22"/>
                </a:cubicBezTo>
                <a:cubicBezTo>
                  <a:pt x="197" y="20"/>
                  <a:pt x="197" y="20"/>
                  <a:pt x="197" y="20"/>
                </a:cubicBezTo>
                <a:cubicBezTo>
                  <a:pt x="195" y="20"/>
                  <a:pt x="195" y="20"/>
                  <a:pt x="195" y="20"/>
                </a:cubicBezTo>
                <a:cubicBezTo>
                  <a:pt x="195" y="18"/>
                  <a:pt x="195" y="18"/>
                  <a:pt x="195" y="18"/>
                </a:cubicBezTo>
                <a:cubicBezTo>
                  <a:pt x="193" y="18"/>
                  <a:pt x="193" y="18"/>
                  <a:pt x="193" y="18"/>
                </a:cubicBezTo>
                <a:cubicBezTo>
                  <a:pt x="193" y="16"/>
                  <a:pt x="193" y="16"/>
                  <a:pt x="193" y="16"/>
                </a:cubicBezTo>
                <a:cubicBezTo>
                  <a:pt x="191" y="16"/>
                  <a:pt x="191" y="16"/>
                  <a:pt x="191" y="16"/>
                </a:cubicBezTo>
                <a:cubicBezTo>
                  <a:pt x="191" y="14"/>
                  <a:pt x="191" y="14"/>
                  <a:pt x="191" y="14"/>
                </a:cubicBezTo>
                <a:cubicBezTo>
                  <a:pt x="189" y="14"/>
                  <a:pt x="189" y="14"/>
                  <a:pt x="189" y="14"/>
                </a:cubicBezTo>
                <a:cubicBezTo>
                  <a:pt x="189" y="12"/>
                  <a:pt x="189" y="12"/>
                  <a:pt x="189" y="12"/>
                </a:cubicBezTo>
                <a:cubicBezTo>
                  <a:pt x="171" y="12"/>
                  <a:pt x="171" y="12"/>
                  <a:pt x="171" y="12"/>
                </a:cubicBezTo>
                <a:cubicBezTo>
                  <a:pt x="171" y="10"/>
                  <a:pt x="171" y="10"/>
                  <a:pt x="171" y="10"/>
                </a:cubicBezTo>
                <a:cubicBezTo>
                  <a:pt x="169" y="10"/>
                  <a:pt x="169" y="10"/>
                  <a:pt x="169" y="10"/>
                </a:cubicBezTo>
                <a:cubicBezTo>
                  <a:pt x="169" y="8"/>
                  <a:pt x="169" y="8"/>
                  <a:pt x="169" y="8"/>
                </a:cubicBezTo>
                <a:cubicBezTo>
                  <a:pt x="167" y="8"/>
                  <a:pt x="167" y="8"/>
                  <a:pt x="167" y="8"/>
                </a:cubicBezTo>
                <a:cubicBezTo>
                  <a:pt x="167" y="6"/>
                  <a:pt x="167" y="6"/>
                  <a:pt x="167" y="6"/>
                </a:cubicBezTo>
                <a:cubicBezTo>
                  <a:pt x="165" y="6"/>
                  <a:pt x="165" y="6"/>
                  <a:pt x="165" y="6"/>
                </a:cubicBezTo>
                <a:cubicBezTo>
                  <a:pt x="165" y="4"/>
                  <a:pt x="165" y="4"/>
                  <a:pt x="165" y="4"/>
                </a:cubicBezTo>
                <a:cubicBezTo>
                  <a:pt x="163" y="4"/>
                  <a:pt x="163" y="4"/>
                  <a:pt x="163" y="4"/>
                </a:cubicBezTo>
                <a:cubicBezTo>
                  <a:pt x="163" y="2"/>
                  <a:pt x="163" y="2"/>
                  <a:pt x="163" y="2"/>
                </a:cubicBezTo>
                <a:cubicBezTo>
                  <a:pt x="161" y="2"/>
                  <a:pt x="161" y="2"/>
                  <a:pt x="161" y="2"/>
                </a:cubicBezTo>
                <a:cubicBezTo>
                  <a:pt x="161" y="0"/>
                  <a:pt x="161" y="0"/>
                  <a:pt x="161" y="0"/>
                </a:cubicBezTo>
                <a:cubicBezTo>
                  <a:pt x="154" y="0"/>
                  <a:pt x="154" y="0"/>
                  <a:pt x="154" y="0"/>
                </a:cubicBezTo>
                <a:cubicBezTo>
                  <a:pt x="154" y="22"/>
                  <a:pt x="154" y="22"/>
                  <a:pt x="154" y="22"/>
                </a:cubicBezTo>
                <a:cubicBezTo>
                  <a:pt x="154" y="22"/>
                  <a:pt x="154" y="22"/>
                  <a:pt x="154" y="22"/>
                </a:cubicBezTo>
                <a:cubicBezTo>
                  <a:pt x="154" y="20"/>
                  <a:pt x="154" y="20"/>
                  <a:pt x="154" y="20"/>
                </a:cubicBezTo>
                <a:cubicBezTo>
                  <a:pt x="152" y="20"/>
                  <a:pt x="152" y="20"/>
                  <a:pt x="152" y="20"/>
                </a:cubicBezTo>
                <a:cubicBezTo>
                  <a:pt x="152" y="18"/>
                  <a:pt x="152" y="18"/>
                  <a:pt x="152" y="18"/>
                </a:cubicBezTo>
                <a:cubicBezTo>
                  <a:pt x="150" y="18"/>
                  <a:pt x="150" y="18"/>
                  <a:pt x="150" y="18"/>
                </a:cubicBezTo>
                <a:cubicBezTo>
                  <a:pt x="150" y="16"/>
                  <a:pt x="150" y="16"/>
                  <a:pt x="150" y="16"/>
                </a:cubicBezTo>
                <a:cubicBezTo>
                  <a:pt x="148" y="16"/>
                  <a:pt x="148" y="16"/>
                  <a:pt x="148" y="16"/>
                </a:cubicBezTo>
                <a:cubicBezTo>
                  <a:pt x="148" y="14"/>
                  <a:pt x="148" y="14"/>
                  <a:pt x="148" y="14"/>
                </a:cubicBezTo>
                <a:cubicBezTo>
                  <a:pt x="146" y="14"/>
                  <a:pt x="146" y="14"/>
                  <a:pt x="146" y="14"/>
                </a:cubicBezTo>
                <a:cubicBezTo>
                  <a:pt x="146" y="12"/>
                  <a:pt x="146" y="12"/>
                  <a:pt x="146" y="12"/>
                </a:cubicBezTo>
                <a:cubicBezTo>
                  <a:pt x="127" y="12"/>
                  <a:pt x="127" y="12"/>
                  <a:pt x="127" y="12"/>
                </a:cubicBezTo>
                <a:cubicBezTo>
                  <a:pt x="127" y="10"/>
                  <a:pt x="127" y="10"/>
                  <a:pt x="127" y="10"/>
                </a:cubicBezTo>
                <a:cubicBezTo>
                  <a:pt x="125" y="10"/>
                  <a:pt x="125" y="10"/>
                  <a:pt x="125" y="10"/>
                </a:cubicBezTo>
                <a:cubicBezTo>
                  <a:pt x="125" y="8"/>
                  <a:pt x="125" y="8"/>
                  <a:pt x="125" y="8"/>
                </a:cubicBezTo>
                <a:cubicBezTo>
                  <a:pt x="123" y="8"/>
                  <a:pt x="123" y="8"/>
                  <a:pt x="123" y="8"/>
                </a:cubicBezTo>
                <a:cubicBezTo>
                  <a:pt x="123" y="6"/>
                  <a:pt x="123" y="6"/>
                  <a:pt x="123" y="6"/>
                </a:cubicBezTo>
                <a:cubicBezTo>
                  <a:pt x="121" y="6"/>
                  <a:pt x="121" y="6"/>
                  <a:pt x="121" y="6"/>
                </a:cubicBezTo>
                <a:cubicBezTo>
                  <a:pt x="121" y="4"/>
                  <a:pt x="121" y="4"/>
                  <a:pt x="121" y="4"/>
                </a:cubicBezTo>
                <a:cubicBezTo>
                  <a:pt x="119" y="4"/>
                  <a:pt x="119" y="4"/>
                  <a:pt x="119" y="4"/>
                </a:cubicBezTo>
                <a:cubicBezTo>
                  <a:pt x="119" y="2"/>
                  <a:pt x="119" y="2"/>
                  <a:pt x="119" y="2"/>
                </a:cubicBezTo>
                <a:cubicBezTo>
                  <a:pt x="117" y="2"/>
                  <a:pt x="117" y="2"/>
                  <a:pt x="117" y="2"/>
                </a:cubicBezTo>
                <a:cubicBezTo>
                  <a:pt x="117" y="0"/>
                  <a:pt x="117" y="0"/>
                  <a:pt x="117" y="0"/>
                </a:cubicBezTo>
                <a:cubicBezTo>
                  <a:pt x="111" y="0"/>
                  <a:pt x="111" y="0"/>
                  <a:pt x="111" y="0"/>
                </a:cubicBezTo>
                <a:cubicBezTo>
                  <a:pt x="111" y="22"/>
                  <a:pt x="111" y="22"/>
                  <a:pt x="111" y="22"/>
                </a:cubicBezTo>
                <a:cubicBezTo>
                  <a:pt x="110" y="22"/>
                  <a:pt x="110" y="22"/>
                  <a:pt x="110" y="22"/>
                </a:cubicBezTo>
                <a:cubicBezTo>
                  <a:pt x="110" y="20"/>
                  <a:pt x="110" y="20"/>
                  <a:pt x="110" y="20"/>
                </a:cubicBezTo>
                <a:cubicBezTo>
                  <a:pt x="108" y="20"/>
                  <a:pt x="108" y="20"/>
                  <a:pt x="108" y="20"/>
                </a:cubicBezTo>
                <a:cubicBezTo>
                  <a:pt x="108" y="18"/>
                  <a:pt x="108" y="18"/>
                  <a:pt x="108" y="18"/>
                </a:cubicBezTo>
                <a:cubicBezTo>
                  <a:pt x="106" y="18"/>
                  <a:pt x="106" y="18"/>
                  <a:pt x="106" y="18"/>
                </a:cubicBezTo>
                <a:cubicBezTo>
                  <a:pt x="106" y="16"/>
                  <a:pt x="106" y="16"/>
                  <a:pt x="106" y="16"/>
                </a:cubicBezTo>
                <a:cubicBezTo>
                  <a:pt x="104" y="16"/>
                  <a:pt x="104" y="16"/>
                  <a:pt x="104" y="16"/>
                </a:cubicBezTo>
                <a:cubicBezTo>
                  <a:pt x="104" y="14"/>
                  <a:pt x="104" y="14"/>
                  <a:pt x="104" y="14"/>
                </a:cubicBezTo>
                <a:cubicBezTo>
                  <a:pt x="102" y="14"/>
                  <a:pt x="102" y="14"/>
                  <a:pt x="102" y="14"/>
                </a:cubicBezTo>
                <a:cubicBezTo>
                  <a:pt x="102" y="12"/>
                  <a:pt x="102" y="12"/>
                  <a:pt x="102" y="12"/>
                </a:cubicBezTo>
                <a:cubicBezTo>
                  <a:pt x="84" y="12"/>
                  <a:pt x="84" y="12"/>
                  <a:pt x="84" y="12"/>
                </a:cubicBezTo>
                <a:cubicBezTo>
                  <a:pt x="84" y="10"/>
                  <a:pt x="84" y="10"/>
                  <a:pt x="84" y="10"/>
                </a:cubicBezTo>
                <a:cubicBezTo>
                  <a:pt x="82" y="10"/>
                  <a:pt x="82" y="10"/>
                  <a:pt x="82" y="10"/>
                </a:cubicBezTo>
                <a:cubicBezTo>
                  <a:pt x="82" y="8"/>
                  <a:pt x="82" y="8"/>
                  <a:pt x="82" y="8"/>
                </a:cubicBezTo>
                <a:cubicBezTo>
                  <a:pt x="80" y="8"/>
                  <a:pt x="80" y="8"/>
                  <a:pt x="80" y="8"/>
                </a:cubicBezTo>
                <a:cubicBezTo>
                  <a:pt x="80" y="6"/>
                  <a:pt x="80" y="6"/>
                  <a:pt x="80" y="6"/>
                </a:cubicBezTo>
                <a:cubicBezTo>
                  <a:pt x="78" y="6"/>
                  <a:pt x="78" y="6"/>
                  <a:pt x="78" y="6"/>
                </a:cubicBezTo>
                <a:cubicBezTo>
                  <a:pt x="78" y="4"/>
                  <a:pt x="78" y="4"/>
                  <a:pt x="78" y="4"/>
                </a:cubicBezTo>
                <a:cubicBezTo>
                  <a:pt x="76" y="4"/>
                  <a:pt x="76" y="4"/>
                  <a:pt x="76" y="4"/>
                </a:cubicBezTo>
                <a:cubicBezTo>
                  <a:pt x="76" y="2"/>
                  <a:pt x="76" y="2"/>
                  <a:pt x="76" y="2"/>
                </a:cubicBezTo>
                <a:cubicBezTo>
                  <a:pt x="74" y="2"/>
                  <a:pt x="74" y="2"/>
                  <a:pt x="74" y="2"/>
                </a:cubicBezTo>
                <a:cubicBezTo>
                  <a:pt x="74" y="0"/>
                  <a:pt x="74" y="0"/>
                  <a:pt x="74" y="0"/>
                </a:cubicBezTo>
                <a:cubicBezTo>
                  <a:pt x="67" y="0"/>
                  <a:pt x="67" y="0"/>
                  <a:pt x="67" y="0"/>
                </a:cubicBezTo>
                <a:cubicBezTo>
                  <a:pt x="67" y="22"/>
                  <a:pt x="67" y="22"/>
                  <a:pt x="67" y="22"/>
                </a:cubicBezTo>
                <a:cubicBezTo>
                  <a:pt x="66" y="22"/>
                  <a:pt x="66" y="22"/>
                  <a:pt x="66" y="22"/>
                </a:cubicBezTo>
                <a:cubicBezTo>
                  <a:pt x="66" y="20"/>
                  <a:pt x="66" y="20"/>
                  <a:pt x="66" y="20"/>
                </a:cubicBezTo>
                <a:cubicBezTo>
                  <a:pt x="64" y="20"/>
                  <a:pt x="64" y="20"/>
                  <a:pt x="64" y="20"/>
                </a:cubicBezTo>
                <a:cubicBezTo>
                  <a:pt x="64" y="18"/>
                  <a:pt x="64" y="18"/>
                  <a:pt x="64" y="18"/>
                </a:cubicBezTo>
                <a:cubicBezTo>
                  <a:pt x="62" y="18"/>
                  <a:pt x="62" y="18"/>
                  <a:pt x="62" y="18"/>
                </a:cubicBezTo>
                <a:cubicBezTo>
                  <a:pt x="62" y="16"/>
                  <a:pt x="62" y="16"/>
                  <a:pt x="62" y="16"/>
                </a:cubicBezTo>
                <a:cubicBezTo>
                  <a:pt x="60" y="16"/>
                  <a:pt x="60" y="16"/>
                  <a:pt x="60" y="16"/>
                </a:cubicBezTo>
                <a:cubicBezTo>
                  <a:pt x="60" y="14"/>
                  <a:pt x="60" y="14"/>
                  <a:pt x="60" y="14"/>
                </a:cubicBezTo>
                <a:cubicBezTo>
                  <a:pt x="58" y="14"/>
                  <a:pt x="58" y="14"/>
                  <a:pt x="58" y="14"/>
                </a:cubicBezTo>
                <a:cubicBezTo>
                  <a:pt x="58" y="12"/>
                  <a:pt x="58" y="12"/>
                  <a:pt x="58" y="12"/>
                </a:cubicBezTo>
                <a:cubicBezTo>
                  <a:pt x="40" y="12"/>
                  <a:pt x="40" y="12"/>
                  <a:pt x="40" y="12"/>
                </a:cubicBezTo>
                <a:cubicBezTo>
                  <a:pt x="40" y="10"/>
                  <a:pt x="40" y="10"/>
                  <a:pt x="40" y="10"/>
                </a:cubicBezTo>
                <a:cubicBezTo>
                  <a:pt x="38" y="10"/>
                  <a:pt x="38" y="10"/>
                  <a:pt x="38" y="10"/>
                </a:cubicBezTo>
                <a:cubicBezTo>
                  <a:pt x="38" y="8"/>
                  <a:pt x="38" y="8"/>
                  <a:pt x="38" y="8"/>
                </a:cubicBezTo>
                <a:cubicBezTo>
                  <a:pt x="36" y="8"/>
                  <a:pt x="36" y="8"/>
                  <a:pt x="36" y="8"/>
                </a:cubicBezTo>
                <a:cubicBezTo>
                  <a:pt x="36" y="6"/>
                  <a:pt x="36" y="6"/>
                  <a:pt x="36" y="6"/>
                </a:cubicBezTo>
                <a:cubicBezTo>
                  <a:pt x="34" y="6"/>
                  <a:pt x="34" y="6"/>
                  <a:pt x="34" y="6"/>
                </a:cubicBezTo>
                <a:cubicBezTo>
                  <a:pt x="34" y="4"/>
                  <a:pt x="34" y="4"/>
                  <a:pt x="34" y="4"/>
                </a:cubicBezTo>
                <a:cubicBezTo>
                  <a:pt x="32" y="4"/>
                  <a:pt x="32" y="4"/>
                  <a:pt x="32" y="4"/>
                </a:cubicBezTo>
                <a:cubicBezTo>
                  <a:pt x="32" y="2"/>
                  <a:pt x="32" y="2"/>
                  <a:pt x="32" y="2"/>
                </a:cubicBezTo>
                <a:cubicBezTo>
                  <a:pt x="30" y="2"/>
                  <a:pt x="30" y="2"/>
                  <a:pt x="30" y="2"/>
                </a:cubicBezTo>
                <a:cubicBezTo>
                  <a:pt x="30" y="0"/>
                  <a:pt x="30" y="0"/>
                  <a:pt x="30" y="0"/>
                </a:cubicBezTo>
                <a:cubicBezTo>
                  <a:pt x="23" y="0"/>
                  <a:pt x="23" y="0"/>
                  <a:pt x="23" y="0"/>
                </a:cubicBezTo>
                <a:cubicBezTo>
                  <a:pt x="23" y="22"/>
                  <a:pt x="23" y="22"/>
                  <a:pt x="23" y="22"/>
                </a:cubicBezTo>
                <a:cubicBezTo>
                  <a:pt x="22" y="22"/>
                  <a:pt x="22" y="22"/>
                  <a:pt x="22" y="22"/>
                </a:cubicBezTo>
                <a:cubicBezTo>
                  <a:pt x="22" y="20"/>
                  <a:pt x="22" y="20"/>
                  <a:pt x="22" y="20"/>
                </a:cubicBezTo>
                <a:cubicBezTo>
                  <a:pt x="20" y="20"/>
                  <a:pt x="20" y="20"/>
                  <a:pt x="20" y="20"/>
                </a:cubicBezTo>
                <a:cubicBezTo>
                  <a:pt x="20" y="18"/>
                  <a:pt x="20" y="18"/>
                  <a:pt x="20" y="18"/>
                </a:cubicBezTo>
                <a:cubicBezTo>
                  <a:pt x="18" y="18"/>
                  <a:pt x="18" y="18"/>
                  <a:pt x="18" y="18"/>
                </a:cubicBezTo>
                <a:cubicBezTo>
                  <a:pt x="18" y="16"/>
                  <a:pt x="18" y="16"/>
                  <a:pt x="18" y="16"/>
                </a:cubicBezTo>
                <a:cubicBezTo>
                  <a:pt x="16" y="16"/>
                  <a:pt x="16" y="16"/>
                  <a:pt x="16" y="16"/>
                </a:cubicBezTo>
                <a:cubicBezTo>
                  <a:pt x="16" y="14"/>
                  <a:pt x="16" y="14"/>
                  <a:pt x="16" y="14"/>
                </a:cubicBezTo>
                <a:cubicBezTo>
                  <a:pt x="14" y="14"/>
                  <a:pt x="14" y="14"/>
                  <a:pt x="14" y="14"/>
                </a:cubicBezTo>
                <a:cubicBezTo>
                  <a:pt x="14" y="12"/>
                  <a:pt x="14" y="12"/>
                  <a:pt x="14" y="12"/>
                </a:cubicBezTo>
                <a:cubicBezTo>
                  <a:pt x="11" y="12"/>
                  <a:pt x="11" y="12"/>
                  <a:pt x="11" y="12"/>
                </a:cubicBezTo>
                <a:cubicBezTo>
                  <a:pt x="5" y="12"/>
                  <a:pt x="0" y="17"/>
                  <a:pt x="0" y="23"/>
                </a:cubicBezTo>
                <a:cubicBezTo>
                  <a:pt x="0" y="229"/>
                  <a:pt x="0" y="229"/>
                  <a:pt x="0" y="229"/>
                </a:cubicBezTo>
                <a:cubicBezTo>
                  <a:pt x="0" y="233"/>
                  <a:pt x="1" y="236"/>
                  <a:pt x="4" y="238"/>
                </a:cubicBezTo>
                <a:cubicBezTo>
                  <a:pt x="5" y="238"/>
                  <a:pt x="5" y="239"/>
                  <a:pt x="6" y="240"/>
                </a:cubicBezTo>
                <a:cubicBezTo>
                  <a:pt x="7" y="240"/>
                  <a:pt x="7" y="241"/>
                  <a:pt x="8" y="242"/>
                </a:cubicBezTo>
                <a:cubicBezTo>
                  <a:pt x="9" y="242"/>
                  <a:pt x="9" y="243"/>
                  <a:pt x="10" y="244"/>
                </a:cubicBezTo>
                <a:cubicBezTo>
                  <a:pt x="11" y="244"/>
                  <a:pt x="11" y="245"/>
                  <a:pt x="12" y="246"/>
                </a:cubicBezTo>
                <a:cubicBezTo>
                  <a:pt x="13" y="246"/>
                  <a:pt x="13" y="247"/>
                  <a:pt x="14" y="248"/>
                </a:cubicBezTo>
                <a:cubicBezTo>
                  <a:pt x="15" y="248"/>
                  <a:pt x="15" y="249"/>
                  <a:pt x="16" y="250"/>
                </a:cubicBezTo>
                <a:cubicBezTo>
                  <a:pt x="17" y="250"/>
                  <a:pt x="17" y="251"/>
                  <a:pt x="18" y="252"/>
                </a:cubicBezTo>
                <a:cubicBezTo>
                  <a:pt x="19" y="252"/>
                  <a:pt x="19" y="253"/>
                  <a:pt x="20" y="254"/>
                </a:cubicBezTo>
                <a:cubicBezTo>
                  <a:pt x="21" y="254"/>
                  <a:pt x="21" y="255"/>
                  <a:pt x="22" y="256"/>
                </a:cubicBezTo>
                <a:cubicBezTo>
                  <a:pt x="23" y="256"/>
                  <a:pt x="23" y="257"/>
                  <a:pt x="24" y="258"/>
                </a:cubicBezTo>
                <a:cubicBezTo>
                  <a:pt x="25" y="258"/>
                  <a:pt x="25" y="259"/>
                  <a:pt x="26" y="260"/>
                </a:cubicBezTo>
                <a:cubicBezTo>
                  <a:pt x="27" y="260"/>
                  <a:pt x="27" y="261"/>
                  <a:pt x="28" y="262"/>
                </a:cubicBezTo>
                <a:cubicBezTo>
                  <a:pt x="29" y="262"/>
                  <a:pt x="29" y="263"/>
                  <a:pt x="30" y="264"/>
                </a:cubicBezTo>
                <a:cubicBezTo>
                  <a:pt x="31" y="264"/>
                  <a:pt x="31" y="265"/>
                  <a:pt x="32" y="266"/>
                </a:cubicBezTo>
                <a:cubicBezTo>
                  <a:pt x="33" y="266"/>
                  <a:pt x="33" y="267"/>
                  <a:pt x="34" y="268"/>
                </a:cubicBezTo>
                <a:cubicBezTo>
                  <a:pt x="35" y="268"/>
                  <a:pt x="35" y="269"/>
                  <a:pt x="36" y="270"/>
                </a:cubicBezTo>
                <a:cubicBezTo>
                  <a:pt x="37" y="270"/>
                  <a:pt x="37" y="271"/>
                  <a:pt x="38" y="272"/>
                </a:cubicBezTo>
                <a:cubicBezTo>
                  <a:pt x="39" y="272"/>
                  <a:pt x="39" y="273"/>
                  <a:pt x="40" y="274"/>
                </a:cubicBezTo>
                <a:cubicBezTo>
                  <a:pt x="41" y="274"/>
                  <a:pt x="41" y="275"/>
                  <a:pt x="42" y="276"/>
                </a:cubicBezTo>
                <a:cubicBezTo>
                  <a:pt x="43" y="276"/>
                  <a:pt x="43" y="277"/>
                  <a:pt x="44" y="278"/>
                </a:cubicBezTo>
                <a:cubicBezTo>
                  <a:pt x="45" y="278"/>
                  <a:pt x="45" y="279"/>
                  <a:pt x="46" y="280"/>
                </a:cubicBezTo>
                <a:cubicBezTo>
                  <a:pt x="47" y="280"/>
                  <a:pt x="47" y="281"/>
                  <a:pt x="48" y="282"/>
                </a:cubicBezTo>
                <a:cubicBezTo>
                  <a:pt x="49" y="282"/>
                  <a:pt x="49" y="283"/>
                  <a:pt x="50" y="284"/>
                </a:cubicBezTo>
                <a:cubicBezTo>
                  <a:pt x="51" y="284"/>
                  <a:pt x="51" y="285"/>
                  <a:pt x="52" y="286"/>
                </a:cubicBezTo>
                <a:cubicBezTo>
                  <a:pt x="53" y="286"/>
                  <a:pt x="53" y="287"/>
                  <a:pt x="54" y="288"/>
                </a:cubicBezTo>
                <a:cubicBezTo>
                  <a:pt x="55" y="288"/>
                  <a:pt x="55" y="289"/>
                  <a:pt x="56" y="290"/>
                </a:cubicBezTo>
                <a:cubicBezTo>
                  <a:pt x="57" y="290"/>
                  <a:pt x="57" y="291"/>
                  <a:pt x="58" y="292"/>
                </a:cubicBezTo>
                <a:cubicBezTo>
                  <a:pt x="59" y="292"/>
                  <a:pt x="59" y="293"/>
                  <a:pt x="60" y="294"/>
                </a:cubicBezTo>
                <a:cubicBezTo>
                  <a:pt x="61" y="294"/>
                  <a:pt x="61" y="295"/>
                  <a:pt x="62" y="296"/>
                </a:cubicBezTo>
                <a:cubicBezTo>
                  <a:pt x="63" y="296"/>
                  <a:pt x="63" y="297"/>
                  <a:pt x="64" y="298"/>
                </a:cubicBezTo>
                <a:cubicBezTo>
                  <a:pt x="65" y="298"/>
                  <a:pt x="65" y="299"/>
                  <a:pt x="66" y="300"/>
                </a:cubicBezTo>
                <a:cubicBezTo>
                  <a:pt x="67" y="300"/>
                  <a:pt x="67" y="301"/>
                  <a:pt x="68" y="302"/>
                </a:cubicBezTo>
                <a:cubicBezTo>
                  <a:pt x="69" y="302"/>
                  <a:pt x="69" y="303"/>
                  <a:pt x="70" y="304"/>
                </a:cubicBezTo>
                <a:cubicBezTo>
                  <a:pt x="71" y="304"/>
                  <a:pt x="71" y="305"/>
                  <a:pt x="72" y="306"/>
                </a:cubicBezTo>
                <a:cubicBezTo>
                  <a:pt x="73" y="306"/>
                  <a:pt x="73" y="307"/>
                  <a:pt x="74" y="308"/>
                </a:cubicBezTo>
                <a:cubicBezTo>
                  <a:pt x="75" y="308"/>
                  <a:pt x="75" y="309"/>
                  <a:pt x="76" y="310"/>
                </a:cubicBezTo>
                <a:cubicBezTo>
                  <a:pt x="77" y="310"/>
                  <a:pt x="77" y="311"/>
                  <a:pt x="78" y="312"/>
                </a:cubicBezTo>
                <a:cubicBezTo>
                  <a:pt x="79" y="312"/>
                  <a:pt x="79" y="313"/>
                  <a:pt x="80" y="314"/>
                </a:cubicBezTo>
                <a:cubicBezTo>
                  <a:pt x="81" y="314"/>
                  <a:pt x="81" y="315"/>
                  <a:pt x="82" y="316"/>
                </a:cubicBezTo>
                <a:cubicBezTo>
                  <a:pt x="83" y="316"/>
                  <a:pt x="83" y="317"/>
                  <a:pt x="84" y="318"/>
                </a:cubicBezTo>
                <a:cubicBezTo>
                  <a:pt x="85" y="318"/>
                  <a:pt x="85" y="319"/>
                  <a:pt x="86" y="320"/>
                </a:cubicBezTo>
                <a:cubicBezTo>
                  <a:pt x="87" y="320"/>
                  <a:pt x="87" y="321"/>
                  <a:pt x="88" y="322"/>
                </a:cubicBezTo>
                <a:cubicBezTo>
                  <a:pt x="89" y="322"/>
                  <a:pt x="89" y="323"/>
                  <a:pt x="90" y="324"/>
                </a:cubicBezTo>
                <a:cubicBezTo>
                  <a:pt x="91" y="324"/>
                  <a:pt x="91" y="325"/>
                  <a:pt x="92" y="326"/>
                </a:cubicBezTo>
                <a:cubicBezTo>
                  <a:pt x="93" y="326"/>
                  <a:pt x="93" y="327"/>
                  <a:pt x="94" y="328"/>
                </a:cubicBezTo>
                <a:cubicBezTo>
                  <a:pt x="95" y="328"/>
                  <a:pt x="95" y="329"/>
                  <a:pt x="96" y="330"/>
                </a:cubicBezTo>
                <a:cubicBezTo>
                  <a:pt x="97" y="330"/>
                  <a:pt x="97" y="331"/>
                  <a:pt x="98" y="332"/>
                </a:cubicBezTo>
                <a:cubicBezTo>
                  <a:pt x="99" y="332"/>
                  <a:pt x="99" y="333"/>
                  <a:pt x="100" y="334"/>
                </a:cubicBezTo>
                <a:cubicBezTo>
                  <a:pt x="101" y="334"/>
                  <a:pt x="101" y="335"/>
                  <a:pt x="102" y="336"/>
                </a:cubicBezTo>
                <a:cubicBezTo>
                  <a:pt x="103" y="336"/>
                  <a:pt x="103" y="337"/>
                  <a:pt x="104" y="338"/>
                </a:cubicBezTo>
                <a:cubicBezTo>
                  <a:pt x="105" y="338"/>
                  <a:pt x="105" y="339"/>
                  <a:pt x="106" y="340"/>
                </a:cubicBezTo>
                <a:cubicBezTo>
                  <a:pt x="107" y="340"/>
                  <a:pt x="107" y="341"/>
                  <a:pt x="108" y="342"/>
                </a:cubicBezTo>
                <a:cubicBezTo>
                  <a:pt x="108" y="342"/>
                  <a:pt x="109" y="342"/>
                  <a:pt x="109" y="342"/>
                </a:cubicBezTo>
                <a:cubicBezTo>
                  <a:pt x="111" y="343"/>
                  <a:pt x="112" y="343"/>
                  <a:pt x="114" y="343"/>
                </a:cubicBezTo>
                <a:cubicBezTo>
                  <a:pt x="235" y="343"/>
                  <a:pt x="333" y="247"/>
                  <a:pt x="336" y="127"/>
                </a:cubicBezTo>
                <a:cubicBezTo>
                  <a:pt x="336" y="127"/>
                  <a:pt x="336" y="126"/>
                  <a:pt x="336" y="126"/>
                </a:cubicBezTo>
                <a:cubicBezTo>
                  <a:pt x="335" y="126"/>
                  <a:pt x="335" y="125"/>
                  <a:pt x="334" y="124"/>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27" name="Rectangle 2325"/>
          <p:cNvSpPr>
            <a:spLocks noChangeArrowheads="1"/>
          </p:cNvSpPr>
          <p:nvPr/>
        </p:nvSpPr>
        <p:spPr bwMode="auto">
          <a:xfrm>
            <a:off x="6733802" y="2571375"/>
            <a:ext cx="815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28" name="Rectangle 2326"/>
          <p:cNvSpPr>
            <a:spLocks noChangeArrowheads="1"/>
          </p:cNvSpPr>
          <p:nvPr/>
        </p:nvSpPr>
        <p:spPr bwMode="auto">
          <a:xfrm>
            <a:off x="6680781" y="2571375"/>
            <a:ext cx="815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29" name="Rectangle 2327"/>
          <p:cNvSpPr>
            <a:spLocks noChangeArrowheads="1"/>
          </p:cNvSpPr>
          <p:nvPr/>
        </p:nvSpPr>
        <p:spPr bwMode="auto">
          <a:xfrm>
            <a:off x="6523078" y="2571375"/>
            <a:ext cx="883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0" name="Rectangle 2328"/>
          <p:cNvSpPr>
            <a:spLocks noChangeArrowheads="1"/>
          </p:cNvSpPr>
          <p:nvPr/>
        </p:nvSpPr>
        <p:spPr bwMode="auto">
          <a:xfrm>
            <a:off x="6629118" y="2571375"/>
            <a:ext cx="7478"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1" name="Rectangle 2329"/>
          <p:cNvSpPr>
            <a:spLocks noChangeArrowheads="1"/>
          </p:cNvSpPr>
          <p:nvPr/>
        </p:nvSpPr>
        <p:spPr bwMode="auto">
          <a:xfrm>
            <a:off x="6576098" y="2571375"/>
            <a:ext cx="8837" cy="51636"/>
          </a:xfrm>
          <a:prstGeom prst="rect">
            <a:avLst/>
          </a:prstGeom>
          <a:solidFill>
            <a:srgbClr val="F5F3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732" name="Freeform 2330"/>
          <p:cNvSpPr>
            <a:spLocks noEditPoints="1"/>
          </p:cNvSpPr>
          <p:nvPr/>
        </p:nvSpPr>
        <p:spPr bwMode="auto">
          <a:xfrm>
            <a:off x="6495887" y="2586324"/>
            <a:ext cx="273943" cy="273805"/>
          </a:xfrm>
          <a:custGeom>
            <a:avLst/>
            <a:gdLst>
              <a:gd name="T0" fmla="*/ 217 w 228"/>
              <a:gd name="T1" fmla="*/ 0 h 228"/>
              <a:gd name="T2" fmla="*/ 214 w 228"/>
              <a:gd name="T3" fmla="*/ 0 h 228"/>
              <a:gd name="T4" fmla="*/ 214 w 228"/>
              <a:gd name="T5" fmla="*/ 20 h 228"/>
              <a:gd name="T6" fmla="*/ 216 w 228"/>
              <a:gd name="T7" fmla="*/ 29 h 228"/>
              <a:gd name="T8" fmla="*/ 201 w 228"/>
              <a:gd name="T9" fmla="*/ 43 h 228"/>
              <a:gd name="T10" fmla="*/ 187 w 228"/>
              <a:gd name="T11" fmla="*/ 29 h 228"/>
              <a:gd name="T12" fmla="*/ 189 w 228"/>
              <a:gd name="T13" fmla="*/ 20 h 228"/>
              <a:gd name="T14" fmla="*/ 189 w 228"/>
              <a:gd name="T15" fmla="*/ 0 h 228"/>
              <a:gd name="T16" fmla="*/ 170 w 228"/>
              <a:gd name="T17" fmla="*/ 0 h 228"/>
              <a:gd name="T18" fmla="*/ 170 w 228"/>
              <a:gd name="T19" fmla="*/ 20 h 228"/>
              <a:gd name="T20" fmla="*/ 173 w 228"/>
              <a:gd name="T21" fmla="*/ 29 h 228"/>
              <a:gd name="T22" fmla="*/ 158 w 228"/>
              <a:gd name="T23" fmla="*/ 43 h 228"/>
              <a:gd name="T24" fmla="*/ 143 w 228"/>
              <a:gd name="T25" fmla="*/ 29 h 228"/>
              <a:gd name="T26" fmla="*/ 146 w 228"/>
              <a:gd name="T27" fmla="*/ 20 h 228"/>
              <a:gd name="T28" fmla="*/ 146 w 228"/>
              <a:gd name="T29" fmla="*/ 0 h 228"/>
              <a:gd name="T30" fmla="*/ 126 w 228"/>
              <a:gd name="T31" fmla="*/ 0 h 228"/>
              <a:gd name="T32" fmla="*/ 126 w 228"/>
              <a:gd name="T33" fmla="*/ 20 h 228"/>
              <a:gd name="T34" fmla="*/ 129 w 228"/>
              <a:gd name="T35" fmla="*/ 29 h 228"/>
              <a:gd name="T36" fmla="*/ 114 w 228"/>
              <a:gd name="T37" fmla="*/ 43 h 228"/>
              <a:gd name="T38" fmla="*/ 99 w 228"/>
              <a:gd name="T39" fmla="*/ 29 h 228"/>
              <a:gd name="T40" fmla="*/ 102 w 228"/>
              <a:gd name="T41" fmla="*/ 20 h 228"/>
              <a:gd name="T42" fmla="*/ 102 w 228"/>
              <a:gd name="T43" fmla="*/ 0 h 228"/>
              <a:gd name="T44" fmla="*/ 82 w 228"/>
              <a:gd name="T45" fmla="*/ 0 h 228"/>
              <a:gd name="T46" fmla="*/ 82 w 228"/>
              <a:gd name="T47" fmla="*/ 20 h 228"/>
              <a:gd name="T48" fmla="*/ 85 w 228"/>
              <a:gd name="T49" fmla="*/ 29 h 228"/>
              <a:gd name="T50" fmla="*/ 70 w 228"/>
              <a:gd name="T51" fmla="*/ 43 h 228"/>
              <a:gd name="T52" fmla="*/ 55 w 228"/>
              <a:gd name="T53" fmla="*/ 29 h 228"/>
              <a:gd name="T54" fmla="*/ 58 w 228"/>
              <a:gd name="T55" fmla="*/ 20 h 228"/>
              <a:gd name="T56" fmla="*/ 58 w 228"/>
              <a:gd name="T57" fmla="*/ 0 h 228"/>
              <a:gd name="T58" fmla="*/ 39 w 228"/>
              <a:gd name="T59" fmla="*/ 0 h 228"/>
              <a:gd name="T60" fmla="*/ 39 w 228"/>
              <a:gd name="T61" fmla="*/ 20 h 228"/>
              <a:gd name="T62" fmla="*/ 41 w 228"/>
              <a:gd name="T63" fmla="*/ 29 h 228"/>
              <a:gd name="T64" fmla="*/ 27 w 228"/>
              <a:gd name="T65" fmla="*/ 43 h 228"/>
              <a:gd name="T66" fmla="*/ 12 w 228"/>
              <a:gd name="T67" fmla="*/ 29 h 228"/>
              <a:gd name="T68" fmla="*/ 14 w 228"/>
              <a:gd name="T69" fmla="*/ 20 h 228"/>
              <a:gd name="T70" fmla="*/ 14 w 228"/>
              <a:gd name="T71" fmla="*/ 0 h 228"/>
              <a:gd name="T72" fmla="*/ 11 w 228"/>
              <a:gd name="T73" fmla="*/ 0 h 228"/>
              <a:gd name="T74" fmla="*/ 0 w 228"/>
              <a:gd name="T75" fmla="*/ 11 h 228"/>
              <a:gd name="T76" fmla="*/ 0 w 228"/>
              <a:gd name="T77" fmla="*/ 217 h 228"/>
              <a:gd name="T78" fmla="*/ 11 w 228"/>
              <a:gd name="T79" fmla="*/ 228 h 228"/>
              <a:gd name="T80" fmla="*/ 217 w 228"/>
              <a:gd name="T81" fmla="*/ 228 h 228"/>
              <a:gd name="T82" fmla="*/ 228 w 228"/>
              <a:gd name="T83" fmla="*/ 217 h 228"/>
              <a:gd name="T84" fmla="*/ 228 w 228"/>
              <a:gd name="T85" fmla="*/ 11 h 228"/>
              <a:gd name="T86" fmla="*/ 217 w 228"/>
              <a:gd name="T87" fmla="*/ 0 h 228"/>
              <a:gd name="T88" fmla="*/ 202 w 228"/>
              <a:gd name="T89" fmla="*/ 205 h 228"/>
              <a:gd name="T90" fmla="*/ 26 w 228"/>
              <a:gd name="T91" fmla="*/ 205 h 228"/>
              <a:gd name="T92" fmla="*/ 26 w 228"/>
              <a:gd name="T93" fmla="*/ 63 h 228"/>
              <a:gd name="T94" fmla="*/ 202 w 228"/>
              <a:gd name="T95" fmla="*/ 63 h 228"/>
              <a:gd name="T96" fmla="*/ 202 w 228"/>
              <a:gd name="T97" fmla="*/ 20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28">
                <a:moveTo>
                  <a:pt x="217" y="0"/>
                </a:moveTo>
                <a:cubicBezTo>
                  <a:pt x="214" y="0"/>
                  <a:pt x="214" y="0"/>
                  <a:pt x="214" y="0"/>
                </a:cubicBezTo>
                <a:cubicBezTo>
                  <a:pt x="214" y="20"/>
                  <a:pt x="214" y="20"/>
                  <a:pt x="214" y="20"/>
                </a:cubicBezTo>
                <a:cubicBezTo>
                  <a:pt x="215" y="23"/>
                  <a:pt x="216" y="26"/>
                  <a:pt x="216" y="29"/>
                </a:cubicBezTo>
                <a:cubicBezTo>
                  <a:pt x="216" y="37"/>
                  <a:pt x="210" y="43"/>
                  <a:pt x="201" y="43"/>
                </a:cubicBezTo>
                <a:cubicBezTo>
                  <a:pt x="193" y="43"/>
                  <a:pt x="187" y="37"/>
                  <a:pt x="187" y="29"/>
                </a:cubicBezTo>
                <a:cubicBezTo>
                  <a:pt x="187" y="26"/>
                  <a:pt x="188" y="23"/>
                  <a:pt x="189" y="20"/>
                </a:cubicBezTo>
                <a:cubicBezTo>
                  <a:pt x="189" y="0"/>
                  <a:pt x="189" y="0"/>
                  <a:pt x="189" y="0"/>
                </a:cubicBezTo>
                <a:cubicBezTo>
                  <a:pt x="170" y="0"/>
                  <a:pt x="170" y="0"/>
                  <a:pt x="170" y="0"/>
                </a:cubicBezTo>
                <a:cubicBezTo>
                  <a:pt x="170" y="20"/>
                  <a:pt x="170" y="20"/>
                  <a:pt x="170" y="20"/>
                </a:cubicBezTo>
                <a:cubicBezTo>
                  <a:pt x="171" y="23"/>
                  <a:pt x="173" y="26"/>
                  <a:pt x="173" y="29"/>
                </a:cubicBezTo>
                <a:cubicBezTo>
                  <a:pt x="173" y="37"/>
                  <a:pt x="166" y="43"/>
                  <a:pt x="158" y="43"/>
                </a:cubicBezTo>
                <a:cubicBezTo>
                  <a:pt x="150" y="43"/>
                  <a:pt x="143" y="37"/>
                  <a:pt x="143" y="29"/>
                </a:cubicBezTo>
                <a:cubicBezTo>
                  <a:pt x="143" y="26"/>
                  <a:pt x="144" y="23"/>
                  <a:pt x="146" y="20"/>
                </a:cubicBezTo>
                <a:cubicBezTo>
                  <a:pt x="146" y="0"/>
                  <a:pt x="146" y="0"/>
                  <a:pt x="146" y="0"/>
                </a:cubicBezTo>
                <a:cubicBezTo>
                  <a:pt x="126" y="0"/>
                  <a:pt x="126" y="0"/>
                  <a:pt x="126" y="0"/>
                </a:cubicBezTo>
                <a:cubicBezTo>
                  <a:pt x="126" y="20"/>
                  <a:pt x="126" y="20"/>
                  <a:pt x="126" y="20"/>
                </a:cubicBezTo>
                <a:cubicBezTo>
                  <a:pt x="128" y="23"/>
                  <a:pt x="129" y="26"/>
                  <a:pt x="129" y="29"/>
                </a:cubicBezTo>
                <a:cubicBezTo>
                  <a:pt x="129" y="37"/>
                  <a:pt x="122" y="43"/>
                  <a:pt x="114" y="43"/>
                </a:cubicBezTo>
                <a:cubicBezTo>
                  <a:pt x="106" y="43"/>
                  <a:pt x="99" y="37"/>
                  <a:pt x="99" y="29"/>
                </a:cubicBezTo>
                <a:cubicBezTo>
                  <a:pt x="99" y="26"/>
                  <a:pt x="100" y="23"/>
                  <a:pt x="102" y="20"/>
                </a:cubicBezTo>
                <a:cubicBezTo>
                  <a:pt x="102" y="0"/>
                  <a:pt x="102" y="0"/>
                  <a:pt x="102" y="0"/>
                </a:cubicBezTo>
                <a:cubicBezTo>
                  <a:pt x="82" y="0"/>
                  <a:pt x="82" y="0"/>
                  <a:pt x="82" y="0"/>
                </a:cubicBezTo>
                <a:cubicBezTo>
                  <a:pt x="82" y="20"/>
                  <a:pt x="82" y="20"/>
                  <a:pt x="82" y="20"/>
                </a:cubicBezTo>
                <a:cubicBezTo>
                  <a:pt x="84" y="23"/>
                  <a:pt x="85" y="26"/>
                  <a:pt x="85" y="29"/>
                </a:cubicBezTo>
                <a:cubicBezTo>
                  <a:pt x="85" y="37"/>
                  <a:pt x="78" y="43"/>
                  <a:pt x="70" y="43"/>
                </a:cubicBezTo>
                <a:cubicBezTo>
                  <a:pt x="62" y="43"/>
                  <a:pt x="55" y="37"/>
                  <a:pt x="55" y="29"/>
                </a:cubicBezTo>
                <a:cubicBezTo>
                  <a:pt x="55" y="26"/>
                  <a:pt x="57" y="23"/>
                  <a:pt x="58" y="20"/>
                </a:cubicBezTo>
                <a:cubicBezTo>
                  <a:pt x="58" y="0"/>
                  <a:pt x="58" y="0"/>
                  <a:pt x="58" y="0"/>
                </a:cubicBezTo>
                <a:cubicBezTo>
                  <a:pt x="39" y="0"/>
                  <a:pt x="39" y="0"/>
                  <a:pt x="39" y="0"/>
                </a:cubicBezTo>
                <a:cubicBezTo>
                  <a:pt x="39" y="20"/>
                  <a:pt x="39" y="20"/>
                  <a:pt x="39" y="20"/>
                </a:cubicBezTo>
                <a:cubicBezTo>
                  <a:pt x="40" y="23"/>
                  <a:pt x="41" y="26"/>
                  <a:pt x="41" y="29"/>
                </a:cubicBezTo>
                <a:cubicBezTo>
                  <a:pt x="41" y="37"/>
                  <a:pt x="35" y="43"/>
                  <a:pt x="27" y="43"/>
                </a:cubicBezTo>
                <a:cubicBezTo>
                  <a:pt x="18" y="43"/>
                  <a:pt x="12" y="37"/>
                  <a:pt x="12" y="29"/>
                </a:cubicBezTo>
                <a:cubicBezTo>
                  <a:pt x="12" y="26"/>
                  <a:pt x="13" y="23"/>
                  <a:pt x="14" y="20"/>
                </a:cubicBezTo>
                <a:cubicBezTo>
                  <a:pt x="14" y="0"/>
                  <a:pt x="14" y="0"/>
                  <a:pt x="14" y="0"/>
                </a:cubicBezTo>
                <a:cubicBezTo>
                  <a:pt x="11" y="0"/>
                  <a:pt x="11" y="0"/>
                  <a:pt x="11" y="0"/>
                </a:cubicBezTo>
                <a:cubicBezTo>
                  <a:pt x="5" y="0"/>
                  <a:pt x="0" y="5"/>
                  <a:pt x="0" y="11"/>
                </a:cubicBezTo>
                <a:cubicBezTo>
                  <a:pt x="0" y="217"/>
                  <a:pt x="0" y="217"/>
                  <a:pt x="0" y="217"/>
                </a:cubicBezTo>
                <a:cubicBezTo>
                  <a:pt x="0" y="223"/>
                  <a:pt x="5" y="228"/>
                  <a:pt x="11" y="228"/>
                </a:cubicBezTo>
                <a:cubicBezTo>
                  <a:pt x="217" y="228"/>
                  <a:pt x="217" y="228"/>
                  <a:pt x="217" y="228"/>
                </a:cubicBezTo>
                <a:cubicBezTo>
                  <a:pt x="223" y="228"/>
                  <a:pt x="228" y="223"/>
                  <a:pt x="228" y="217"/>
                </a:cubicBezTo>
                <a:cubicBezTo>
                  <a:pt x="228" y="11"/>
                  <a:pt x="228" y="11"/>
                  <a:pt x="228" y="11"/>
                </a:cubicBezTo>
                <a:cubicBezTo>
                  <a:pt x="228" y="5"/>
                  <a:pt x="223" y="0"/>
                  <a:pt x="217" y="0"/>
                </a:cubicBezTo>
                <a:close/>
                <a:moveTo>
                  <a:pt x="202" y="205"/>
                </a:moveTo>
                <a:cubicBezTo>
                  <a:pt x="26" y="205"/>
                  <a:pt x="26" y="205"/>
                  <a:pt x="26" y="205"/>
                </a:cubicBezTo>
                <a:cubicBezTo>
                  <a:pt x="26" y="63"/>
                  <a:pt x="26" y="63"/>
                  <a:pt x="26" y="63"/>
                </a:cubicBezTo>
                <a:cubicBezTo>
                  <a:pt x="202" y="63"/>
                  <a:pt x="202" y="63"/>
                  <a:pt x="202" y="63"/>
                </a:cubicBezTo>
                <a:lnTo>
                  <a:pt x="202" y="205"/>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3" name="Freeform 2331"/>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4" name="Freeform 2332"/>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5" name="Freeform 2333"/>
          <p:cNvSpPr>
            <a:spLocks noEditPoints="1"/>
          </p:cNvSpPr>
          <p:nvPr/>
        </p:nvSpPr>
        <p:spPr bwMode="auto">
          <a:xfrm>
            <a:off x="6530553" y="2665136"/>
            <a:ext cx="204608" cy="163739"/>
          </a:xfrm>
          <a:custGeom>
            <a:avLst/>
            <a:gdLst>
              <a:gd name="T0" fmla="*/ 301 w 301"/>
              <a:gd name="T1" fmla="*/ 0 h 241"/>
              <a:gd name="T2" fmla="*/ 0 w 301"/>
              <a:gd name="T3" fmla="*/ 0 h 241"/>
              <a:gd name="T4" fmla="*/ 0 w 301"/>
              <a:gd name="T5" fmla="*/ 241 h 241"/>
              <a:gd name="T6" fmla="*/ 301 w 301"/>
              <a:gd name="T7" fmla="*/ 241 h 241"/>
              <a:gd name="T8" fmla="*/ 301 w 301"/>
              <a:gd name="T9" fmla="*/ 0 h 241"/>
              <a:gd name="T10" fmla="*/ 294 w 301"/>
              <a:gd name="T11" fmla="*/ 234 h 241"/>
              <a:gd name="T12" fmla="*/ 7 w 301"/>
              <a:gd name="T13" fmla="*/ 234 h 241"/>
              <a:gd name="T14" fmla="*/ 7 w 301"/>
              <a:gd name="T15" fmla="*/ 7 h 241"/>
              <a:gd name="T16" fmla="*/ 294 w 301"/>
              <a:gd name="T17" fmla="*/ 7 h 241"/>
              <a:gd name="T18" fmla="*/ 294 w 301"/>
              <a:gd name="T19" fmla="*/ 23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241">
                <a:moveTo>
                  <a:pt x="301" y="0"/>
                </a:moveTo>
                <a:lnTo>
                  <a:pt x="0" y="0"/>
                </a:lnTo>
                <a:lnTo>
                  <a:pt x="0" y="241"/>
                </a:lnTo>
                <a:lnTo>
                  <a:pt x="301" y="241"/>
                </a:lnTo>
                <a:lnTo>
                  <a:pt x="301" y="0"/>
                </a:lnTo>
                <a:close/>
                <a:moveTo>
                  <a:pt x="294" y="234"/>
                </a:moveTo>
                <a:lnTo>
                  <a:pt x="7" y="234"/>
                </a:lnTo>
                <a:lnTo>
                  <a:pt x="7" y="7"/>
                </a:lnTo>
                <a:lnTo>
                  <a:pt x="294" y="7"/>
                </a:lnTo>
                <a:lnTo>
                  <a:pt x="294" y="234"/>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6" name="Freeform 2334"/>
          <p:cNvSpPr/>
          <p:nvPr/>
        </p:nvSpPr>
        <p:spPr bwMode="auto">
          <a:xfrm>
            <a:off x="6616884" y="2701144"/>
            <a:ext cx="31269" cy="26498"/>
          </a:xfrm>
          <a:custGeom>
            <a:avLst/>
            <a:gdLst>
              <a:gd name="T0" fmla="*/ 26 w 26"/>
              <a:gd name="T1" fmla="*/ 22 h 22"/>
              <a:gd name="T2" fmla="*/ 26 w 26"/>
              <a:gd name="T3" fmla="*/ 7 h 22"/>
              <a:gd name="T4" fmla="*/ 19 w 26"/>
              <a:gd name="T5" fmla="*/ 0 h 22"/>
              <a:gd name="T6" fmla="*/ 7 w 26"/>
              <a:gd name="T7" fmla="*/ 0 h 22"/>
              <a:gd name="T8" fmla="*/ 0 w 26"/>
              <a:gd name="T9" fmla="*/ 7 h 22"/>
              <a:gd name="T10" fmla="*/ 0 w 26"/>
              <a:gd name="T11" fmla="*/ 22 h 22"/>
              <a:gd name="T12" fmla="*/ 26 w 2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26" y="22"/>
                </a:moveTo>
                <a:cubicBezTo>
                  <a:pt x="26" y="7"/>
                  <a:pt x="26" y="7"/>
                  <a:pt x="26" y="7"/>
                </a:cubicBezTo>
                <a:cubicBezTo>
                  <a:pt x="26" y="3"/>
                  <a:pt x="23" y="0"/>
                  <a:pt x="19" y="0"/>
                </a:cubicBezTo>
                <a:cubicBezTo>
                  <a:pt x="7" y="0"/>
                  <a:pt x="7" y="0"/>
                  <a:pt x="7" y="0"/>
                </a:cubicBezTo>
                <a:cubicBezTo>
                  <a:pt x="3" y="0"/>
                  <a:pt x="0" y="3"/>
                  <a:pt x="0" y="7"/>
                </a:cubicBezTo>
                <a:cubicBezTo>
                  <a:pt x="0" y="22"/>
                  <a:pt x="0" y="22"/>
                  <a:pt x="0" y="22"/>
                </a:cubicBezTo>
                <a:lnTo>
                  <a:pt x="26" y="22"/>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7" name="Freeform 2335"/>
          <p:cNvSpPr/>
          <p:nvPr/>
        </p:nvSpPr>
        <p:spPr bwMode="auto">
          <a:xfrm>
            <a:off x="6616884" y="2769766"/>
            <a:ext cx="31269" cy="27857"/>
          </a:xfrm>
          <a:custGeom>
            <a:avLst/>
            <a:gdLst>
              <a:gd name="T0" fmla="*/ 0 w 26"/>
              <a:gd name="T1" fmla="*/ 0 h 23"/>
              <a:gd name="T2" fmla="*/ 0 w 26"/>
              <a:gd name="T3" fmla="*/ 16 h 23"/>
              <a:gd name="T4" fmla="*/ 7 w 26"/>
              <a:gd name="T5" fmla="*/ 23 h 23"/>
              <a:gd name="T6" fmla="*/ 19 w 26"/>
              <a:gd name="T7" fmla="*/ 23 h 23"/>
              <a:gd name="T8" fmla="*/ 26 w 26"/>
              <a:gd name="T9" fmla="*/ 16 h 23"/>
              <a:gd name="T10" fmla="*/ 26 w 26"/>
              <a:gd name="T11" fmla="*/ 0 h 23"/>
              <a:gd name="T12" fmla="*/ 0 w 26"/>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0" y="0"/>
                </a:moveTo>
                <a:cubicBezTo>
                  <a:pt x="0" y="16"/>
                  <a:pt x="0" y="16"/>
                  <a:pt x="0" y="16"/>
                </a:cubicBezTo>
                <a:cubicBezTo>
                  <a:pt x="0" y="20"/>
                  <a:pt x="3" y="23"/>
                  <a:pt x="7" y="23"/>
                </a:cubicBezTo>
                <a:cubicBezTo>
                  <a:pt x="19" y="23"/>
                  <a:pt x="19" y="23"/>
                  <a:pt x="19" y="23"/>
                </a:cubicBezTo>
                <a:cubicBezTo>
                  <a:pt x="23" y="23"/>
                  <a:pt x="26" y="20"/>
                  <a:pt x="26" y="16"/>
                </a:cubicBezTo>
                <a:cubicBezTo>
                  <a:pt x="26" y="0"/>
                  <a:pt x="26" y="0"/>
                  <a:pt x="26" y="0"/>
                </a:cubicBezTo>
                <a:lnTo>
                  <a:pt x="0"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8" name="Freeform 2336"/>
          <p:cNvSpPr/>
          <p:nvPr/>
        </p:nvSpPr>
        <p:spPr bwMode="auto">
          <a:xfrm>
            <a:off x="6584934" y="2733757"/>
            <a:ext cx="95846" cy="31253"/>
          </a:xfrm>
          <a:custGeom>
            <a:avLst/>
            <a:gdLst>
              <a:gd name="T0" fmla="*/ 73 w 80"/>
              <a:gd name="T1" fmla="*/ 0 h 26"/>
              <a:gd name="T2" fmla="*/ 80 w 80"/>
              <a:gd name="T3" fmla="*/ 7 h 26"/>
              <a:gd name="T4" fmla="*/ 80 w 80"/>
              <a:gd name="T5" fmla="*/ 19 h 26"/>
              <a:gd name="T6" fmla="*/ 73 w 80"/>
              <a:gd name="T7" fmla="*/ 26 h 26"/>
              <a:gd name="T8" fmla="*/ 7 w 80"/>
              <a:gd name="T9" fmla="*/ 26 h 26"/>
              <a:gd name="T10" fmla="*/ 0 w 80"/>
              <a:gd name="T11" fmla="*/ 19 h 26"/>
              <a:gd name="T12" fmla="*/ 0 w 80"/>
              <a:gd name="T13" fmla="*/ 7 h 26"/>
              <a:gd name="T14" fmla="*/ 7 w 80"/>
              <a:gd name="T15" fmla="*/ 0 h 26"/>
              <a:gd name="T16" fmla="*/ 73 w 80"/>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6">
                <a:moveTo>
                  <a:pt x="73" y="0"/>
                </a:moveTo>
                <a:cubicBezTo>
                  <a:pt x="77" y="0"/>
                  <a:pt x="80" y="3"/>
                  <a:pt x="80" y="7"/>
                </a:cubicBezTo>
                <a:cubicBezTo>
                  <a:pt x="80" y="19"/>
                  <a:pt x="80" y="19"/>
                  <a:pt x="80" y="19"/>
                </a:cubicBezTo>
                <a:cubicBezTo>
                  <a:pt x="80" y="23"/>
                  <a:pt x="77" y="26"/>
                  <a:pt x="73" y="26"/>
                </a:cubicBezTo>
                <a:cubicBezTo>
                  <a:pt x="7" y="26"/>
                  <a:pt x="7" y="26"/>
                  <a:pt x="7" y="26"/>
                </a:cubicBezTo>
                <a:cubicBezTo>
                  <a:pt x="3" y="26"/>
                  <a:pt x="0" y="23"/>
                  <a:pt x="0" y="19"/>
                </a:cubicBezTo>
                <a:cubicBezTo>
                  <a:pt x="0" y="7"/>
                  <a:pt x="0" y="7"/>
                  <a:pt x="0" y="7"/>
                </a:cubicBezTo>
                <a:cubicBezTo>
                  <a:pt x="0" y="3"/>
                  <a:pt x="3" y="0"/>
                  <a:pt x="7" y="0"/>
                </a:cubicBezTo>
                <a:lnTo>
                  <a:pt x="73" y="0"/>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39" name="Oval 2337"/>
          <p:cNvSpPr>
            <a:spLocks noChangeArrowheads="1"/>
          </p:cNvSpPr>
          <p:nvPr/>
        </p:nvSpPr>
        <p:spPr bwMode="auto">
          <a:xfrm>
            <a:off x="3450857" y="2455119"/>
            <a:ext cx="536330" cy="536060"/>
          </a:xfrm>
          <a:prstGeom prst="ellipse">
            <a:avLst/>
          </a:prstGeom>
          <a:solidFill>
            <a:srgbClr val="97B89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0" name="Freeform 2338"/>
          <p:cNvSpPr/>
          <p:nvPr/>
        </p:nvSpPr>
        <p:spPr bwMode="auto">
          <a:xfrm>
            <a:off x="3548064" y="2566544"/>
            <a:ext cx="433007" cy="409688"/>
          </a:xfrm>
          <a:custGeom>
            <a:avLst/>
            <a:gdLst>
              <a:gd name="T0" fmla="*/ 353 w 360"/>
              <a:gd name="T1" fmla="*/ 168 h 341"/>
              <a:gd name="T2" fmla="*/ 347 w 360"/>
              <a:gd name="T3" fmla="*/ 162 h 341"/>
              <a:gd name="T4" fmla="*/ 341 w 360"/>
              <a:gd name="T5" fmla="*/ 156 h 341"/>
              <a:gd name="T6" fmla="*/ 335 w 360"/>
              <a:gd name="T7" fmla="*/ 150 h 341"/>
              <a:gd name="T8" fmla="*/ 329 w 360"/>
              <a:gd name="T9" fmla="*/ 144 h 341"/>
              <a:gd name="T10" fmla="*/ 323 w 360"/>
              <a:gd name="T11" fmla="*/ 138 h 341"/>
              <a:gd name="T12" fmla="*/ 317 w 360"/>
              <a:gd name="T13" fmla="*/ 132 h 341"/>
              <a:gd name="T14" fmla="*/ 311 w 360"/>
              <a:gd name="T15" fmla="*/ 126 h 341"/>
              <a:gd name="T16" fmla="*/ 305 w 360"/>
              <a:gd name="T17" fmla="*/ 120 h 341"/>
              <a:gd name="T18" fmla="*/ 299 w 360"/>
              <a:gd name="T19" fmla="*/ 114 h 341"/>
              <a:gd name="T20" fmla="*/ 293 w 360"/>
              <a:gd name="T21" fmla="*/ 108 h 341"/>
              <a:gd name="T22" fmla="*/ 287 w 360"/>
              <a:gd name="T23" fmla="*/ 102 h 341"/>
              <a:gd name="T24" fmla="*/ 281 w 360"/>
              <a:gd name="T25" fmla="*/ 96 h 341"/>
              <a:gd name="T26" fmla="*/ 275 w 360"/>
              <a:gd name="T27" fmla="*/ 90 h 341"/>
              <a:gd name="T28" fmla="*/ 269 w 360"/>
              <a:gd name="T29" fmla="*/ 84 h 341"/>
              <a:gd name="T30" fmla="*/ 263 w 360"/>
              <a:gd name="T31" fmla="*/ 78 h 341"/>
              <a:gd name="T32" fmla="*/ 257 w 360"/>
              <a:gd name="T33" fmla="*/ 72 h 341"/>
              <a:gd name="T34" fmla="*/ 251 w 360"/>
              <a:gd name="T35" fmla="*/ 66 h 341"/>
              <a:gd name="T36" fmla="*/ 245 w 360"/>
              <a:gd name="T37" fmla="*/ 60 h 341"/>
              <a:gd name="T38" fmla="*/ 239 w 360"/>
              <a:gd name="T39" fmla="*/ 54 h 341"/>
              <a:gd name="T40" fmla="*/ 233 w 360"/>
              <a:gd name="T41" fmla="*/ 48 h 341"/>
              <a:gd name="T42" fmla="*/ 227 w 360"/>
              <a:gd name="T43" fmla="*/ 42 h 341"/>
              <a:gd name="T44" fmla="*/ 221 w 360"/>
              <a:gd name="T45" fmla="*/ 36 h 341"/>
              <a:gd name="T46" fmla="*/ 215 w 360"/>
              <a:gd name="T47" fmla="*/ 30 h 341"/>
              <a:gd name="T48" fmla="*/ 180 w 360"/>
              <a:gd name="T49" fmla="*/ 11 h 341"/>
              <a:gd name="T50" fmla="*/ 133 w 360"/>
              <a:gd name="T51" fmla="*/ 17 h 341"/>
              <a:gd name="T52" fmla="*/ 149 w 360"/>
              <a:gd name="T53" fmla="*/ 40 h 341"/>
              <a:gd name="T54" fmla="*/ 161 w 360"/>
              <a:gd name="T55" fmla="*/ 52 h 341"/>
              <a:gd name="T56" fmla="*/ 173 w 360"/>
              <a:gd name="T57" fmla="*/ 64 h 341"/>
              <a:gd name="T58" fmla="*/ 185 w 360"/>
              <a:gd name="T59" fmla="*/ 76 h 341"/>
              <a:gd name="T60" fmla="*/ 197 w 360"/>
              <a:gd name="T61" fmla="*/ 88 h 341"/>
              <a:gd name="T62" fmla="*/ 185 w 360"/>
              <a:gd name="T63" fmla="*/ 106 h 341"/>
              <a:gd name="T64" fmla="*/ 173 w 360"/>
              <a:gd name="T65" fmla="*/ 94 h 341"/>
              <a:gd name="T66" fmla="*/ 161 w 360"/>
              <a:gd name="T67" fmla="*/ 82 h 341"/>
              <a:gd name="T68" fmla="*/ 149 w 360"/>
              <a:gd name="T69" fmla="*/ 70 h 341"/>
              <a:gd name="T70" fmla="*/ 137 w 360"/>
              <a:gd name="T71" fmla="*/ 58 h 341"/>
              <a:gd name="T72" fmla="*/ 125 w 360"/>
              <a:gd name="T73" fmla="*/ 46 h 341"/>
              <a:gd name="T74" fmla="*/ 113 w 360"/>
              <a:gd name="T75" fmla="*/ 34 h 341"/>
              <a:gd name="T76" fmla="*/ 101 w 360"/>
              <a:gd name="T77" fmla="*/ 22 h 341"/>
              <a:gd name="T78" fmla="*/ 89 w 360"/>
              <a:gd name="T79" fmla="*/ 10 h 341"/>
              <a:gd name="T80" fmla="*/ 11 w 360"/>
              <a:gd name="T81" fmla="*/ 25 h 341"/>
              <a:gd name="T82" fmla="*/ 36 w 360"/>
              <a:gd name="T83" fmla="*/ 142 h 341"/>
              <a:gd name="T84" fmla="*/ 48 w 360"/>
              <a:gd name="T85" fmla="*/ 154 h 341"/>
              <a:gd name="T86" fmla="*/ 60 w 360"/>
              <a:gd name="T87" fmla="*/ 166 h 341"/>
              <a:gd name="T88" fmla="*/ 72 w 360"/>
              <a:gd name="T89" fmla="*/ 178 h 341"/>
              <a:gd name="T90" fmla="*/ 84 w 360"/>
              <a:gd name="T91" fmla="*/ 190 h 341"/>
              <a:gd name="T92" fmla="*/ 96 w 360"/>
              <a:gd name="T93" fmla="*/ 202 h 341"/>
              <a:gd name="T94" fmla="*/ 128 w 360"/>
              <a:gd name="T95" fmla="*/ 256 h 341"/>
              <a:gd name="T96" fmla="*/ 140 w 360"/>
              <a:gd name="T97" fmla="*/ 268 h 341"/>
              <a:gd name="T98" fmla="*/ 152 w 360"/>
              <a:gd name="T99" fmla="*/ 280 h 341"/>
              <a:gd name="T100" fmla="*/ 164 w 360"/>
              <a:gd name="T101" fmla="*/ 292 h 341"/>
              <a:gd name="T102" fmla="*/ 176 w 360"/>
              <a:gd name="T103" fmla="*/ 304 h 341"/>
              <a:gd name="T104" fmla="*/ 188 w 360"/>
              <a:gd name="T105" fmla="*/ 316 h 341"/>
              <a:gd name="T106" fmla="*/ 200 w 360"/>
              <a:gd name="T107" fmla="*/ 328 h 341"/>
              <a:gd name="T108" fmla="*/ 212 w 360"/>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341">
                <a:moveTo>
                  <a:pt x="358" y="173"/>
                </a:moveTo>
                <a:cubicBezTo>
                  <a:pt x="358" y="173"/>
                  <a:pt x="358" y="173"/>
                  <a:pt x="357" y="172"/>
                </a:cubicBezTo>
                <a:cubicBezTo>
                  <a:pt x="357" y="172"/>
                  <a:pt x="357" y="172"/>
                  <a:pt x="356" y="171"/>
                </a:cubicBezTo>
                <a:cubicBezTo>
                  <a:pt x="356" y="171"/>
                  <a:pt x="356" y="171"/>
                  <a:pt x="355" y="170"/>
                </a:cubicBezTo>
                <a:cubicBezTo>
                  <a:pt x="355" y="170"/>
                  <a:pt x="355" y="170"/>
                  <a:pt x="354" y="169"/>
                </a:cubicBezTo>
                <a:cubicBezTo>
                  <a:pt x="354" y="169"/>
                  <a:pt x="354" y="169"/>
                  <a:pt x="353" y="168"/>
                </a:cubicBezTo>
                <a:cubicBezTo>
                  <a:pt x="353" y="168"/>
                  <a:pt x="353" y="168"/>
                  <a:pt x="352" y="167"/>
                </a:cubicBezTo>
                <a:cubicBezTo>
                  <a:pt x="352" y="167"/>
                  <a:pt x="352" y="167"/>
                  <a:pt x="351" y="166"/>
                </a:cubicBezTo>
                <a:cubicBezTo>
                  <a:pt x="351" y="166"/>
                  <a:pt x="351" y="166"/>
                  <a:pt x="350" y="165"/>
                </a:cubicBezTo>
                <a:cubicBezTo>
                  <a:pt x="350" y="165"/>
                  <a:pt x="350" y="165"/>
                  <a:pt x="349" y="164"/>
                </a:cubicBezTo>
                <a:cubicBezTo>
                  <a:pt x="349" y="164"/>
                  <a:pt x="349" y="164"/>
                  <a:pt x="348" y="163"/>
                </a:cubicBezTo>
                <a:cubicBezTo>
                  <a:pt x="348" y="163"/>
                  <a:pt x="348" y="163"/>
                  <a:pt x="347" y="162"/>
                </a:cubicBezTo>
                <a:cubicBezTo>
                  <a:pt x="347" y="162"/>
                  <a:pt x="347" y="162"/>
                  <a:pt x="346" y="161"/>
                </a:cubicBezTo>
                <a:cubicBezTo>
                  <a:pt x="346" y="161"/>
                  <a:pt x="346" y="161"/>
                  <a:pt x="345" y="160"/>
                </a:cubicBezTo>
                <a:cubicBezTo>
                  <a:pt x="345" y="160"/>
                  <a:pt x="345" y="160"/>
                  <a:pt x="344" y="159"/>
                </a:cubicBezTo>
                <a:cubicBezTo>
                  <a:pt x="344" y="159"/>
                  <a:pt x="344" y="159"/>
                  <a:pt x="343" y="158"/>
                </a:cubicBezTo>
                <a:cubicBezTo>
                  <a:pt x="343" y="158"/>
                  <a:pt x="343" y="158"/>
                  <a:pt x="342" y="157"/>
                </a:cubicBezTo>
                <a:cubicBezTo>
                  <a:pt x="342" y="157"/>
                  <a:pt x="342" y="157"/>
                  <a:pt x="341" y="156"/>
                </a:cubicBezTo>
                <a:cubicBezTo>
                  <a:pt x="341" y="156"/>
                  <a:pt x="341" y="156"/>
                  <a:pt x="340" y="155"/>
                </a:cubicBezTo>
                <a:cubicBezTo>
                  <a:pt x="340" y="155"/>
                  <a:pt x="340" y="155"/>
                  <a:pt x="339" y="154"/>
                </a:cubicBezTo>
                <a:cubicBezTo>
                  <a:pt x="339" y="154"/>
                  <a:pt x="339" y="154"/>
                  <a:pt x="338" y="153"/>
                </a:cubicBezTo>
                <a:cubicBezTo>
                  <a:pt x="338" y="153"/>
                  <a:pt x="338" y="153"/>
                  <a:pt x="337" y="152"/>
                </a:cubicBezTo>
                <a:cubicBezTo>
                  <a:pt x="337" y="152"/>
                  <a:pt x="337" y="152"/>
                  <a:pt x="336" y="151"/>
                </a:cubicBezTo>
                <a:cubicBezTo>
                  <a:pt x="336" y="151"/>
                  <a:pt x="336" y="151"/>
                  <a:pt x="335" y="150"/>
                </a:cubicBezTo>
                <a:cubicBezTo>
                  <a:pt x="335" y="150"/>
                  <a:pt x="335" y="150"/>
                  <a:pt x="334" y="149"/>
                </a:cubicBezTo>
                <a:cubicBezTo>
                  <a:pt x="334" y="149"/>
                  <a:pt x="334" y="149"/>
                  <a:pt x="333" y="148"/>
                </a:cubicBezTo>
                <a:cubicBezTo>
                  <a:pt x="333" y="148"/>
                  <a:pt x="333" y="148"/>
                  <a:pt x="332" y="147"/>
                </a:cubicBezTo>
                <a:cubicBezTo>
                  <a:pt x="332" y="147"/>
                  <a:pt x="332" y="147"/>
                  <a:pt x="331" y="146"/>
                </a:cubicBezTo>
                <a:cubicBezTo>
                  <a:pt x="331" y="146"/>
                  <a:pt x="331" y="146"/>
                  <a:pt x="330" y="145"/>
                </a:cubicBezTo>
                <a:cubicBezTo>
                  <a:pt x="330" y="145"/>
                  <a:pt x="330" y="145"/>
                  <a:pt x="329" y="144"/>
                </a:cubicBezTo>
                <a:cubicBezTo>
                  <a:pt x="329" y="144"/>
                  <a:pt x="329" y="144"/>
                  <a:pt x="328" y="143"/>
                </a:cubicBezTo>
                <a:cubicBezTo>
                  <a:pt x="328" y="143"/>
                  <a:pt x="328" y="143"/>
                  <a:pt x="327" y="142"/>
                </a:cubicBezTo>
                <a:cubicBezTo>
                  <a:pt x="327" y="142"/>
                  <a:pt x="327" y="142"/>
                  <a:pt x="326" y="141"/>
                </a:cubicBezTo>
                <a:cubicBezTo>
                  <a:pt x="326" y="141"/>
                  <a:pt x="326" y="141"/>
                  <a:pt x="325" y="140"/>
                </a:cubicBezTo>
                <a:cubicBezTo>
                  <a:pt x="325" y="140"/>
                  <a:pt x="325" y="140"/>
                  <a:pt x="324" y="139"/>
                </a:cubicBezTo>
                <a:cubicBezTo>
                  <a:pt x="324" y="139"/>
                  <a:pt x="324" y="139"/>
                  <a:pt x="323" y="138"/>
                </a:cubicBezTo>
                <a:cubicBezTo>
                  <a:pt x="323" y="138"/>
                  <a:pt x="323" y="138"/>
                  <a:pt x="322" y="137"/>
                </a:cubicBezTo>
                <a:cubicBezTo>
                  <a:pt x="322" y="137"/>
                  <a:pt x="322" y="137"/>
                  <a:pt x="321" y="136"/>
                </a:cubicBezTo>
                <a:cubicBezTo>
                  <a:pt x="321" y="136"/>
                  <a:pt x="321" y="136"/>
                  <a:pt x="320" y="135"/>
                </a:cubicBezTo>
                <a:cubicBezTo>
                  <a:pt x="320" y="135"/>
                  <a:pt x="320" y="135"/>
                  <a:pt x="319" y="134"/>
                </a:cubicBezTo>
                <a:cubicBezTo>
                  <a:pt x="319" y="134"/>
                  <a:pt x="319" y="134"/>
                  <a:pt x="318" y="133"/>
                </a:cubicBezTo>
                <a:cubicBezTo>
                  <a:pt x="318" y="133"/>
                  <a:pt x="318" y="133"/>
                  <a:pt x="317" y="132"/>
                </a:cubicBezTo>
                <a:cubicBezTo>
                  <a:pt x="317" y="132"/>
                  <a:pt x="317" y="132"/>
                  <a:pt x="316" y="131"/>
                </a:cubicBezTo>
                <a:cubicBezTo>
                  <a:pt x="316" y="131"/>
                  <a:pt x="316" y="131"/>
                  <a:pt x="315" y="130"/>
                </a:cubicBezTo>
                <a:cubicBezTo>
                  <a:pt x="315" y="130"/>
                  <a:pt x="315" y="130"/>
                  <a:pt x="314" y="129"/>
                </a:cubicBezTo>
                <a:cubicBezTo>
                  <a:pt x="314" y="129"/>
                  <a:pt x="314" y="129"/>
                  <a:pt x="313" y="128"/>
                </a:cubicBezTo>
                <a:cubicBezTo>
                  <a:pt x="313" y="128"/>
                  <a:pt x="313" y="128"/>
                  <a:pt x="312" y="127"/>
                </a:cubicBezTo>
                <a:cubicBezTo>
                  <a:pt x="312" y="127"/>
                  <a:pt x="312" y="127"/>
                  <a:pt x="311" y="126"/>
                </a:cubicBezTo>
                <a:cubicBezTo>
                  <a:pt x="311" y="126"/>
                  <a:pt x="311" y="126"/>
                  <a:pt x="310" y="125"/>
                </a:cubicBezTo>
                <a:cubicBezTo>
                  <a:pt x="310" y="125"/>
                  <a:pt x="310" y="125"/>
                  <a:pt x="309" y="124"/>
                </a:cubicBezTo>
                <a:cubicBezTo>
                  <a:pt x="309" y="124"/>
                  <a:pt x="309" y="124"/>
                  <a:pt x="308" y="123"/>
                </a:cubicBezTo>
                <a:cubicBezTo>
                  <a:pt x="308" y="123"/>
                  <a:pt x="308" y="123"/>
                  <a:pt x="307" y="122"/>
                </a:cubicBezTo>
                <a:cubicBezTo>
                  <a:pt x="307" y="122"/>
                  <a:pt x="307" y="122"/>
                  <a:pt x="306" y="121"/>
                </a:cubicBezTo>
                <a:cubicBezTo>
                  <a:pt x="306" y="121"/>
                  <a:pt x="306" y="121"/>
                  <a:pt x="305" y="120"/>
                </a:cubicBezTo>
                <a:cubicBezTo>
                  <a:pt x="305" y="120"/>
                  <a:pt x="305" y="120"/>
                  <a:pt x="304" y="119"/>
                </a:cubicBezTo>
                <a:cubicBezTo>
                  <a:pt x="304" y="119"/>
                  <a:pt x="304" y="119"/>
                  <a:pt x="303" y="118"/>
                </a:cubicBezTo>
                <a:cubicBezTo>
                  <a:pt x="303" y="118"/>
                  <a:pt x="303" y="118"/>
                  <a:pt x="302" y="117"/>
                </a:cubicBezTo>
                <a:cubicBezTo>
                  <a:pt x="302" y="117"/>
                  <a:pt x="302" y="117"/>
                  <a:pt x="301" y="116"/>
                </a:cubicBezTo>
                <a:cubicBezTo>
                  <a:pt x="301" y="116"/>
                  <a:pt x="301" y="116"/>
                  <a:pt x="300" y="115"/>
                </a:cubicBezTo>
                <a:cubicBezTo>
                  <a:pt x="300" y="115"/>
                  <a:pt x="300" y="115"/>
                  <a:pt x="299" y="114"/>
                </a:cubicBezTo>
                <a:cubicBezTo>
                  <a:pt x="299" y="114"/>
                  <a:pt x="299" y="114"/>
                  <a:pt x="298" y="113"/>
                </a:cubicBezTo>
                <a:cubicBezTo>
                  <a:pt x="298" y="113"/>
                  <a:pt x="298" y="113"/>
                  <a:pt x="297" y="112"/>
                </a:cubicBezTo>
                <a:cubicBezTo>
                  <a:pt x="297" y="112"/>
                  <a:pt x="297" y="112"/>
                  <a:pt x="296" y="111"/>
                </a:cubicBezTo>
                <a:cubicBezTo>
                  <a:pt x="296" y="111"/>
                  <a:pt x="296" y="111"/>
                  <a:pt x="295" y="110"/>
                </a:cubicBezTo>
                <a:cubicBezTo>
                  <a:pt x="295" y="110"/>
                  <a:pt x="295" y="110"/>
                  <a:pt x="294" y="109"/>
                </a:cubicBezTo>
                <a:cubicBezTo>
                  <a:pt x="294" y="109"/>
                  <a:pt x="294" y="109"/>
                  <a:pt x="293" y="108"/>
                </a:cubicBezTo>
                <a:cubicBezTo>
                  <a:pt x="293" y="108"/>
                  <a:pt x="293" y="108"/>
                  <a:pt x="292" y="107"/>
                </a:cubicBezTo>
                <a:cubicBezTo>
                  <a:pt x="292" y="107"/>
                  <a:pt x="292" y="107"/>
                  <a:pt x="291" y="106"/>
                </a:cubicBezTo>
                <a:cubicBezTo>
                  <a:pt x="291" y="106"/>
                  <a:pt x="291" y="106"/>
                  <a:pt x="290" y="105"/>
                </a:cubicBezTo>
                <a:cubicBezTo>
                  <a:pt x="290" y="105"/>
                  <a:pt x="290" y="105"/>
                  <a:pt x="289" y="104"/>
                </a:cubicBezTo>
                <a:cubicBezTo>
                  <a:pt x="289" y="104"/>
                  <a:pt x="289" y="104"/>
                  <a:pt x="288" y="103"/>
                </a:cubicBezTo>
                <a:cubicBezTo>
                  <a:pt x="288" y="103"/>
                  <a:pt x="288" y="103"/>
                  <a:pt x="287" y="102"/>
                </a:cubicBezTo>
                <a:cubicBezTo>
                  <a:pt x="287" y="102"/>
                  <a:pt x="287" y="102"/>
                  <a:pt x="286" y="101"/>
                </a:cubicBezTo>
                <a:cubicBezTo>
                  <a:pt x="286" y="101"/>
                  <a:pt x="286" y="101"/>
                  <a:pt x="285" y="100"/>
                </a:cubicBezTo>
                <a:cubicBezTo>
                  <a:pt x="285" y="100"/>
                  <a:pt x="285" y="100"/>
                  <a:pt x="284" y="99"/>
                </a:cubicBezTo>
                <a:cubicBezTo>
                  <a:pt x="284" y="99"/>
                  <a:pt x="284" y="99"/>
                  <a:pt x="283" y="98"/>
                </a:cubicBezTo>
                <a:cubicBezTo>
                  <a:pt x="283" y="98"/>
                  <a:pt x="283" y="98"/>
                  <a:pt x="282" y="97"/>
                </a:cubicBezTo>
                <a:cubicBezTo>
                  <a:pt x="282" y="97"/>
                  <a:pt x="282" y="97"/>
                  <a:pt x="281" y="96"/>
                </a:cubicBezTo>
                <a:cubicBezTo>
                  <a:pt x="281" y="96"/>
                  <a:pt x="281" y="96"/>
                  <a:pt x="280" y="95"/>
                </a:cubicBezTo>
                <a:cubicBezTo>
                  <a:pt x="280" y="95"/>
                  <a:pt x="280" y="95"/>
                  <a:pt x="279" y="94"/>
                </a:cubicBezTo>
                <a:cubicBezTo>
                  <a:pt x="279" y="94"/>
                  <a:pt x="279" y="94"/>
                  <a:pt x="278" y="93"/>
                </a:cubicBezTo>
                <a:cubicBezTo>
                  <a:pt x="278" y="93"/>
                  <a:pt x="278" y="93"/>
                  <a:pt x="277" y="92"/>
                </a:cubicBezTo>
                <a:cubicBezTo>
                  <a:pt x="277" y="92"/>
                  <a:pt x="277" y="92"/>
                  <a:pt x="276" y="91"/>
                </a:cubicBezTo>
                <a:cubicBezTo>
                  <a:pt x="276" y="91"/>
                  <a:pt x="276" y="91"/>
                  <a:pt x="275" y="90"/>
                </a:cubicBezTo>
                <a:cubicBezTo>
                  <a:pt x="275" y="90"/>
                  <a:pt x="275" y="90"/>
                  <a:pt x="274" y="89"/>
                </a:cubicBezTo>
                <a:cubicBezTo>
                  <a:pt x="274" y="89"/>
                  <a:pt x="274" y="89"/>
                  <a:pt x="273" y="88"/>
                </a:cubicBezTo>
                <a:cubicBezTo>
                  <a:pt x="273" y="88"/>
                  <a:pt x="273" y="88"/>
                  <a:pt x="272" y="87"/>
                </a:cubicBezTo>
                <a:cubicBezTo>
                  <a:pt x="272" y="87"/>
                  <a:pt x="272" y="87"/>
                  <a:pt x="271" y="86"/>
                </a:cubicBezTo>
                <a:cubicBezTo>
                  <a:pt x="271" y="86"/>
                  <a:pt x="271" y="86"/>
                  <a:pt x="270" y="85"/>
                </a:cubicBezTo>
                <a:cubicBezTo>
                  <a:pt x="270" y="85"/>
                  <a:pt x="270" y="85"/>
                  <a:pt x="269" y="84"/>
                </a:cubicBezTo>
                <a:cubicBezTo>
                  <a:pt x="269" y="84"/>
                  <a:pt x="269" y="84"/>
                  <a:pt x="268" y="83"/>
                </a:cubicBezTo>
                <a:cubicBezTo>
                  <a:pt x="268" y="83"/>
                  <a:pt x="268" y="83"/>
                  <a:pt x="267" y="82"/>
                </a:cubicBezTo>
                <a:cubicBezTo>
                  <a:pt x="267" y="82"/>
                  <a:pt x="267" y="82"/>
                  <a:pt x="266" y="81"/>
                </a:cubicBezTo>
                <a:cubicBezTo>
                  <a:pt x="266" y="81"/>
                  <a:pt x="266" y="81"/>
                  <a:pt x="265" y="80"/>
                </a:cubicBezTo>
                <a:cubicBezTo>
                  <a:pt x="265" y="80"/>
                  <a:pt x="265" y="80"/>
                  <a:pt x="264" y="79"/>
                </a:cubicBezTo>
                <a:cubicBezTo>
                  <a:pt x="264" y="79"/>
                  <a:pt x="264" y="79"/>
                  <a:pt x="263" y="78"/>
                </a:cubicBezTo>
                <a:cubicBezTo>
                  <a:pt x="263" y="78"/>
                  <a:pt x="263" y="78"/>
                  <a:pt x="262" y="77"/>
                </a:cubicBezTo>
                <a:cubicBezTo>
                  <a:pt x="262" y="77"/>
                  <a:pt x="262" y="77"/>
                  <a:pt x="261" y="76"/>
                </a:cubicBezTo>
                <a:cubicBezTo>
                  <a:pt x="261" y="76"/>
                  <a:pt x="261" y="76"/>
                  <a:pt x="260" y="75"/>
                </a:cubicBezTo>
                <a:cubicBezTo>
                  <a:pt x="260" y="75"/>
                  <a:pt x="260" y="75"/>
                  <a:pt x="259" y="74"/>
                </a:cubicBezTo>
                <a:cubicBezTo>
                  <a:pt x="259" y="74"/>
                  <a:pt x="259" y="74"/>
                  <a:pt x="258" y="73"/>
                </a:cubicBezTo>
                <a:cubicBezTo>
                  <a:pt x="258" y="73"/>
                  <a:pt x="258" y="73"/>
                  <a:pt x="257" y="72"/>
                </a:cubicBezTo>
                <a:cubicBezTo>
                  <a:pt x="257" y="72"/>
                  <a:pt x="257" y="72"/>
                  <a:pt x="256" y="71"/>
                </a:cubicBezTo>
                <a:cubicBezTo>
                  <a:pt x="256" y="71"/>
                  <a:pt x="256" y="71"/>
                  <a:pt x="255" y="70"/>
                </a:cubicBezTo>
                <a:cubicBezTo>
                  <a:pt x="255" y="70"/>
                  <a:pt x="255" y="70"/>
                  <a:pt x="254" y="69"/>
                </a:cubicBezTo>
                <a:cubicBezTo>
                  <a:pt x="254" y="69"/>
                  <a:pt x="254" y="69"/>
                  <a:pt x="253" y="68"/>
                </a:cubicBezTo>
                <a:cubicBezTo>
                  <a:pt x="253" y="68"/>
                  <a:pt x="253" y="68"/>
                  <a:pt x="252" y="67"/>
                </a:cubicBezTo>
                <a:cubicBezTo>
                  <a:pt x="252" y="67"/>
                  <a:pt x="252" y="67"/>
                  <a:pt x="251" y="66"/>
                </a:cubicBezTo>
                <a:cubicBezTo>
                  <a:pt x="251" y="66"/>
                  <a:pt x="251" y="66"/>
                  <a:pt x="250" y="65"/>
                </a:cubicBezTo>
                <a:cubicBezTo>
                  <a:pt x="250" y="65"/>
                  <a:pt x="250" y="65"/>
                  <a:pt x="249" y="64"/>
                </a:cubicBezTo>
                <a:cubicBezTo>
                  <a:pt x="249" y="64"/>
                  <a:pt x="249" y="64"/>
                  <a:pt x="248" y="63"/>
                </a:cubicBezTo>
                <a:cubicBezTo>
                  <a:pt x="248" y="63"/>
                  <a:pt x="248" y="63"/>
                  <a:pt x="247" y="62"/>
                </a:cubicBezTo>
                <a:cubicBezTo>
                  <a:pt x="247" y="62"/>
                  <a:pt x="247" y="62"/>
                  <a:pt x="246" y="61"/>
                </a:cubicBezTo>
                <a:cubicBezTo>
                  <a:pt x="246" y="61"/>
                  <a:pt x="246" y="61"/>
                  <a:pt x="245" y="60"/>
                </a:cubicBezTo>
                <a:cubicBezTo>
                  <a:pt x="245" y="60"/>
                  <a:pt x="245" y="60"/>
                  <a:pt x="244" y="59"/>
                </a:cubicBezTo>
                <a:cubicBezTo>
                  <a:pt x="244" y="59"/>
                  <a:pt x="244" y="59"/>
                  <a:pt x="243" y="58"/>
                </a:cubicBezTo>
                <a:cubicBezTo>
                  <a:pt x="243" y="58"/>
                  <a:pt x="243" y="58"/>
                  <a:pt x="242" y="57"/>
                </a:cubicBezTo>
                <a:cubicBezTo>
                  <a:pt x="242" y="57"/>
                  <a:pt x="242" y="57"/>
                  <a:pt x="241" y="56"/>
                </a:cubicBezTo>
                <a:cubicBezTo>
                  <a:pt x="241" y="56"/>
                  <a:pt x="241" y="56"/>
                  <a:pt x="240" y="55"/>
                </a:cubicBezTo>
                <a:cubicBezTo>
                  <a:pt x="240" y="55"/>
                  <a:pt x="240" y="55"/>
                  <a:pt x="239" y="54"/>
                </a:cubicBezTo>
                <a:cubicBezTo>
                  <a:pt x="239" y="54"/>
                  <a:pt x="239" y="54"/>
                  <a:pt x="238" y="53"/>
                </a:cubicBezTo>
                <a:cubicBezTo>
                  <a:pt x="238" y="53"/>
                  <a:pt x="238" y="53"/>
                  <a:pt x="237" y="52"/>
                </a:cubicBezTo>
                <a:cubicBezTo>
                  <a:pt x="237" y="52"/>
                  <a:pt x="237" y="52"/>
                  <a:pt x="236" y="51"/>
                </a:cubicBezTo>
                <a:cubicBezTo>
                  <a:pt x="236" y="51"/>
                  <a:pt x="236" y="51"/>
                  <a:pt x="235" y="50"/>
                </a:cubicBezTo>
                <a:cubicBezTo>
                  <a:pt x="235" y="50"/>
                  <a:pt x="235" y="50"/>
                  <a:pt x="234" y="49"/>
                </a:cubicBezTo>
                <a:cubicBezTo>
                  <a:pt x="234" y="49"/>
                  <a:pt x="234" y="49"/>
                  <a:pt x="233" y="48"/>
                </a:cubicBezTo>
                <a:cubicBezTo>
                  <a:pt x="233" y="48"/>
                  <a:pt x="233" y="48"/>
                  <a:pt x="232" y="47"/>
                </a:cubicBezTo>
                <a:cubicBezTo>
                  <a:pt x="232" y="47"/>
                  <a:pt x="232" y="47"/>
                  <a:pt x="231" y="46"/>
                </a:cubicBezTo>
                <a:cubicBezTo>
                  <a:pt x="231" y="46"/>
                  <a:pt x="231" y="46"/>
                  <a:pt x="230" y="45"/>
                </a:cubicBezTo>
                <a:cubicBezTo>
                  <a:pt x="230" y="45"/>
                  <a:pt x="230" y="45"/>
                  <a:pt x="229" y="44"/>
                </a:cubicBezTo>
                <a:cubicBezTo>
                  <a:pt x="229" y="44"/>
                  <a:pt x="229" y="44"/>
                  <a:pt x="228" y="43"/>
                </a:cubicBezTo>
                <a:cubicBezTo>
                  <a:pt x="228" y="43"/>
                  <a:pt x="228" y="43"/>
                  <a:pt x="227" y="42"/>
                </a:cubicBezTo>
                <a:cubicBezTo>
                  <a:pt x="227" y="42"/>
                  <a:pt x="227" y="42"/>
                  <a:pt x="226" y="41"/>
                </a:cubicBezTo>
                <a:cubicBezTo>
                  <a:pt x="226" y="41"/>
                  <a:pt x="226" y="41"/>
                  <a:pt x="225" y="40"/>
                </a:cubicBezTo>
                <a:cubicBezTo>
                  <a:pt x="225" y="40"/>
                  <a:pt x="225" y="40"/>
                  <a:pt x="224" y="39"/>
                </a:cubicBezTo>
                <a:cubicBezTo>
                  <a:pt x="224" y="39"/>
                  <a:pt x="224" y="39"/>
                  <a:pt x="223" y="38"/>
                </a:cubicBezTo>
                <a:cubicBezTo>
                  <a:pt x="223" y="38"/>
                  <a:pt x="223" y="38"/>
                  <a:pt x="222" y="37"/>
                </a:cubicBezTo>
                <a:cubicBezTo>
                  <a:pt x="222" y="37"/>
                  <a:pt x="222" y="37"/>
                  <a:pt x="221" y="36"/>
                </a:cubicBezTo>
                <a:cubicBezTo>
                  <a:pt x="221" y="36"/>
                  <a:pt x="221" y="36"/>
                  <a:pt x="220" y="35"/>
                </a:cubicBezTo>
                <a:cubicBezTo>
                  <a:pt x="220" y="35"/>
                  <a:pt x="220" y="35"/>
                  <a:pt x="219" y="34"/>
                </a:cubicBezTo>
                <a:cubicBezTo>
                  <a:pt x="219" y="34"/>
                  <a:pt x="219" y="34"/>
                  <a:pt x="218" y="33"/>
                </a:cubicBezTo>
                <a:cubicBezTo>
                  <a:pt x="218" y="33"/>
                  <a:pt x="218" y="33"/>
                  <a:pt x="217" y="32"/>
                </a:cubicBezTo>
                <a:cubicBezTo>
                  <a:pt x="217" y="32"/>
                  <a:pt x="217" y="32"/>
                  <a:pt x="216" y="31"/>
                </a:cubicBezTo>
                <a:cubicBezTo>
                  <a:pt x="216" y="31"/>
                  <a:pt x="216" y="31"/>
                  <a:pt x="215" y="30"/>
                </a:cubicBezTo>
                <a:cubicBezTo>
                  <a:pt x="215" y="30"/>
                  <a:pt x="215" y="30"/>
                  <a:pt x="214" y="29"/>
                </a:cubicBezTo>
                <a:cubicBezTo>
                  <a:pt x="214" y="29"/>
                  <a:pt x="214" y="29"/>
                  <a:pt x="213" y="28"/>
                </a:cubicBezTo>
                <a:cubicBezTo>
                  <a:pt x="213" y="28"/>
                  <a:pt x="213" y="28"/>
                  <a:pt x="212" y="27"/>
                </a:cubicBezTo>
                <a:cubicBezTo>
                  <a:pt x="212" y="27"/>
                  <a:pt x="212" y="27"/>
                  <a:pt x="211" y="26"/>
                </a:cubicBezTo>
                <a:cubicBezTo>
                  <a:pt x="211" y="26"/>
                  <a:pt x="211" y="26"/>
                  <a:pt x="210" y="25"/>
                </a:cubicBezTo>
                <a:cubicBezTo>
                  <a:pt x="203" y="18"/>
                  <a:pt x="193" y="14"/>
                  <a:pt x="180" y="11"/>
                </a:cubicBezTo>
                <a:cubicBezTo>
                  <a:pt x="180" y="11"/>
                  <a:pt x="179" y="10"/>
                  <a:pt x="179" y="10"/>
                </a:cubicBezTo>
                <a:cubicBezTo>
                  <a:pt x="178" y="9"/>
                  <a:pt x="177" y="9"/>
                  <a:pt x="177" y="8"/>
                </a:cubicBezTo>
                <a:cubicBezTo>
                  <a:pt x="176" y="7"/>
                  <a:pt x="175" y="7"/>
                  <a:pt x="175" y="6"/>
                </a:cubicBezTo>
                <a:cubicBezTo>
                  <a:pt x="171" y="2"/>
                  <a:pt x="167" y="0"/>
                  <a:pt x="162" y="0"/>
                </a:cubicBezTo>
                <a:cubicBezTo>
                  <a:pt x="150" y="0"/>
                  <a:pt x="150" y="0"/>
                  <a:pt x="150" y="0"/>
                </a:cubicBezTo>
                <a:cubicBezTo>
                  <a:pt x="141" y="0"/>
                  <a:pt x="133" y="8"/>
                  <a:pt x="133" y="17"/>
                </a:cubicBezTo>
                <a:cubicBezTo>
                  <a:pt x="133" y="22"/>
                  <a:pt x="135" y="27"/>
                  <a:pt x="139" y="30"/>
                </a:cubicBezTo>
                <a:cubicBezTo>
                  <a:pt x="140" y="31"/>
                  <a:pt x="140" y="31"/>
                  <a:pt x="141" y="32"/>
                </a:cubicBezTo>
                <a:cubicBezTo>
                  <a:pt x="142" y="33"/>
                  <a:pt x="142" y="33"/>
                  <a:pt x="143" y="34"/>
                </a:cubicBezTo>
                <a:cubicBezTo>
                  <a:pt x="144" y="35"/>
                  <a:pt x="144" y="35"/>
                  <a:pt x="145" y="36"/>
                </a:cubicBezTo>
                <a:cubicBezTo>
                  <a:pt x="146" y="37"/>
                  <a:pt x="146" y="37"/>
                  <a:pt x="147" y="38"/>
                </a:cubicBezTo>
                <a:cubicBezTo>
                  <a:pt x="148" y="39"/>
                  <a:pt x="148" y="39"/>
                  <a:pt x="149" y="40"/>
                </a:cubicBezTo>
                <a:cubicBezTo>
                  <a:pt x="150" y="41"/>
                  <a:pt x="150" y="41"/>
                  <a:pt x="151" y="42"/>
                </a:cubicBezTo>
                <a:cubicBezTo>
                  <a:pt x="152" y="43"/>
                  <a:pt x="152" y="43"/>
                  <a:pt x="153" y="44"/>
                </a:cubicBezTo>
                <a:cubicBezTo>
                  <a:pt x="154" y="45"/>
                  <a:pt x="154" y="45"/>
                  <a:pt x="155" y="46"/>
                </a:cubicBezTo>
                <a:cubicBezTo>
                  <a:pt x="156" y="47"/>
                  <a:pt x="156" y="47"/>
                  <a:pt x="157" y="48"/>
                </a:cubicBezTo>
                <a:cubicBezTo>
                  <a:pt x="158" y="49"/>
                  <a:pt x="158" y="49"/>
                  <a:pt x="159" y="50"/>
                </a:cubicBezTo>
                <a:cubicBezTo>
                  <a:pt x="160" y="51"/>
                  <a:pt x="160" y="51"/>
                  <a:pt x="161" y="52"/>
                </a:cubicBezTo>
                <a:cubicBezTo>
                  <a:pt x="162" y="53"/>
                  <a:pt x="162" y="53"/>
                  <a:pt x="163" y="54"/>
                </a:cubicBezTo>
                <a:cubicBezTo>
                  <a:pt x="164" y="55"/>
                  <a:pt x="164" y="55"/>
                  <a:pt x="165" y="56"/>
                </a:cubicBezTo>
                <a:cubicBezTo>
                  <a:pt x="166" y="57"/>
                  <a:pt x="166" y="57"/>
                  <a:pt x="167" y="58"/>
                </a:cubicBezTo>
                <a:cubicBezTo>
                  <a:pt x="168" y="59"/>
                  <a:pt x="168" y="59"/>
                  <a:pt x="169" y="60"/>
                </a:cubicBezTo>
                <a:cubicBezTo>
                  <a:pt x="170" y="61"/>
                  <a:pt x="170" y="61"/>
                  <a:pt x="171" y="62"/>
                </a:cubicBezTo>
                <a:cubicBezTo>
                  <a:pt x="172" y="63"/>
                  <a:pt x="172" y="63"/>
                  <a:pt x="173" y="64"/>
                </a:cubicBezTo>
                <a:cubicBezTo>
                  <a:pt x="174" y="65"/>
                  <a:pt x="174" y="65"/>
                  <a:pt x="175" y="66"/>
                </a:cubicBezTo>
                <a:cubicBezTo>
                  <a:pt x="176" y="67"/>
                  <a:pt x="176" y="67"/>
                  <a:pt x="177" y="68"/>
                </a:cubicBezTo>
                <a:cubicBezTo>
                  <a:pt x="178" y="69"/>
                  <a:pt x="178" y="69"/>
                  <a:pt x="179" y="70"/>
                </a:cubicBezTo>
                <a:cubicBezTo>
                  <a:pt x="180" y="71"/>
                  <a:pt x="180" y="71"/>
                  <a:pt x="181" y="72"/>
                </a:cubicBezTo>
                <a:cubicBezTo>
                  <a:pt x="182" y="73"/>
                  <a:pt x="182" y="73"/>
                  <a:pt x="183" y="74"/>
                </a:cubicBezTo>
                <a:cubicBezTo>
                  <a:pt x="184" y="75"/>
                  <a:pt x="184" y="75"/>
                  <a:pt x="185" y="76"/>
                </a:cubicBezTo>
                <a:cubicBezTo>
                  <a:pt x="186" y="77"/>
                  <a:pt x="186" y="77"/>
                  <a:pt x="187" y="78"/>
                </a:cubicBezTo>
                <a:cubicBezTo>
                  <a:pt x="188" y="79"/>
                  <a:pt x="188" y="79"/>
                  <a:pt x="189" y="80"/>
                </a:cubicBezTo>
                <a:cubicBezTo>
                  <a:pt x="190" y="81"/>
                  <a:pt x="190" y="81"/>
                  <a:pt x="191" y="82"/>
                </a:cubicBezTo>
                <a:cubicBezTo>
                  <a:pt x="192" y="83"/>
                  <a:pt x="192" y="83"/>
                  <a:pt x="193" y="84"/>
                </a:cubicBezTo>
                <a:cubicBezTo>
                  <a:pt x="194" y="85"/>
                  <a:pt x="194" y="85"/>
                  <a:pt x="195" y="86"/>
                </a:cubicBezTo>
                <a:cubicBezTo>
                  <a:pt x="196" y="87"/>
                  <a:pt x="196" y="87"/>
                  <a:pt x="197" y="88"/>
                </a:cubicBezTo>
                <a:cubicBezTo>
                  <a:pt x="198" y="89"/>
                  <a:pt x="198" y="89"/>
                  <a:pt x="199" y="90"/>
                </a:cubicBezTo>
                <a:cubicBezTo>
                  <a:pt x="199" y="90"/>
                  <a:pt x="199" y="90"/>
                  <a:pt x="199" y="90"/>
                </a:cubicBezTo>
                <a:cubicBezTo>
                  <a:pt x="197" y="98"/>
                  <a:pt x="194" y="105"/>
                  <a:pt x="190" y="111"/>
                </a:cubicBezTo>
                <a:cubicBezTo>
                  <a:pt x="190" y="111"/>
                  <a:pt x="189" y="110"/>
                  <a:pt x="189" y="110"/>
                </a:cubicBezTo>
                <a:cubicBezTo>
                  <a:pt x="188" y="109"/>
                  <a:pt x="187" y="109"/>
                  <a:pt x="187" y="108"/>
                </a:cubicBezTo>
                <a:cubicBezTo>
                  <a:pt x="186" y="107"/>
                  <a:pt x="185" y="107"/>
                  <a:pt x="185" y="106"/>
                </a:cubicBezTo>
                <a:cubicBezTo>
                  <a:pt x="184" y="105"/>
                  <a:pt x="183" y="105"/>
                  <a:pt x="183" y="104"/>
                </a:cubicBezTo>
                <a:cubicBezTo>
                  <a:pt x="182" y="103"/>
                  <a:pt x="181" y="103"/>
                  <a:pt x="181" y="102"/>
                </a:cubicBezTo>
                <a:cubicBezTo>
                  <a:pt x="180" y="101"/>
                  <a:pt x="179" y="101"/>
                  <a:pt x="179" y="100"/>
                </a:cubicBezTo>
                <a:cubicBezTo>
                  <a:pt x="178" y="99"/>
                  <a:pt x="177" y="99"/>
                  <a:pt x="177" y="98"/>
                </a:cubicBezTo>
                <a:cubicBezTo>
                  <a:pt x="176" y="97"/>
                  <a:pt x="175" y="97"/>
                  <a:pt x="175" y="96"/>
                </a:cubicBezTo>
                <a:cubicBezTo>
                  <a:pt x="174" y="95"/>
                  <a:pt x="173" y="95"/>
                  <a:pt x="173" y="94"/>
                </a:cubicBezTo>
                <a:cubicBezTo>
                  <a:pt x="172" y="93"/>
                  <a:pt x="171" y="93"/>
                  <a:pt x="171" y="92"/>
                </a:cubicBezTo>
                <a:cubicBezTo>
                  <a:pt x="170" y="91"/>
                  <a:pt x="169" y="91"/>
                  <a:pt x="169" y="90"/>
                </a:cubicBezTo>
                <a:cubicBezTo>
                  <a:pt x="168" y="89"/>
                  <a:pt x="167" y="89"/>
                  <a:pt x="167" y="88"/>
                </a:cubicBezTo>
                <a:cubicBezTo>
                  <a:pt x="166" y="87"/>
                  <a:pt x="165" y="87"/>
                  <a:pt x="165" y="86"/>
                </a:cubicBezTo>
                <a:cubicBezTo>
                  <a:pt x="164" y="85"/>
                  <a:pt x="163" y="85"/>
                  <a:pt x="163" y="84"/>
                </a:cubicBezTo>
                <a:cubicBezTo>
                  <a:pt x="162" y="83"/>
                  <a:pt x="161" y="83"/>
                  <a:pt x="161" y="82"/>
                </a:cubicBezTo>
                <a:cubicBezTo>
                  <a:pt x="160" y="81"/>
                  <a:pt x="159" y="81"/>
                  <a:pt x="159" y="80"/>
                </a:cubicBezTo>
                <a:cubicBezTo>
                  <a:pt x="158" y="79"/>
                  <a:pt x="157" y="79"/>
                  <a:pt x="157" y="78"/>
                </a:cubicBezTo>
                <a:cubicBezTo>
                  <a:pt x="156" y="77"/>
                  <a:pt x="155" y="77"/>
                  <a:pt x="155" y="76"/>
                </a:cubicBezTo>
                <a:cubicBezTo>
                  <a:pt x="154" y="75"/>
                  <a:pt x="153" y="75"/>
                  <a:pt x="153" y="74"/>
                </a:cubicBezTo>
                <a:cubicBezTo>
                  <a:pt x="152" y="73"/>
                  <a:pt x="151" y="73"/>
                  <a:pt x="151" y="72"/>
                </a:cubicBezTo>
                <a:cubicBezTo>
                  <a:pt x="150" y="71"/>
                  <a:pt x="149" y="71"/>
                  <a:pt x="149" y="70"/>
                </a:cubicBezTo>
                <a:cubicBezTo>
                  <a:pt x="148" y="69"/>
                  <a:pt x="147" y="69"/>
                  <a:pt x="147" y="68"/>
                </a:cubicBezTo>
                <a:cubicBezTo>
                  <a:pt x="146" y="67"/>
                  <a:pt x="145" y="67"/>
                  <a:pt x="145" y="66"/>
                </a:cubicBezTo>
                <a:cubicBezTo>
                  <a:pt x="144" y="65"/>
                  <a:pt x="143" y="65"/>
                  <a:pt x="143" y="64"/>
                </a:cubicBezTo>
                <a:cubicBezTo>
                  <a:pt x="142" y="63"/>
                  <a:pt x="141" y="63"/>
                  <a:pt x="141" y="62"/>
                </a:cubicBezTo>
                <a:cubicBezTo>
                  <a:pt x="140" y="61"/>
                  <a:pt x="139" y="61"/>
                  <a:pt x="139" y="60"/>
                </a:cubicBezTo>
                <a:cubicBezTo>
                  <a:pt x="138" y="59"/>
                  <a:pt x="137" y="59"/>
                  <a:pt x="137" y="58"/>
                </a:cubicBezTo>
                <a:cubicBezTo>
                  <a:pt x="136" y="57"/>
                  <a:pt x="135" y="57"/>
                  <a:pt x="135" y="56"/>
                </a:cubicBezTo>
                <a:cubicBezTo>
                  <a:pt x="134" y="55"/>
                  <a:pt x="133" y="55"/>
                  <a:pt x="133" y="54"/>
                </a:cubicBezTo>
                <a:cubicBezTo>
                  <a:pt x="132" y="53"/>
                  <a:pt x="131" y="53"/>
                  <a:pt x="131" y="52"/>
                </a:cubicBezTo>
                <a:cubicBezTo>
                  <a:pt x="130" y="51"/>
                  <a:pt x="129" y="51"/>
                  <a:pt x="129" y="50"/>
                </a:cubicBezTo>
                <a:cubicBezTo>
                  <a:pt x="128" y="49"/>
                  <a:pt x="127" y="49"/>
                  <a:pt x="127" y="48"/>
                </a:cubicBezTo>
                <a:cubicBezTo>
                  <a:pt x="126" y="47"/>
                  <a:pt x="125" y="47"/>
                  <a:pt x="125" y="46"/>
                </a:cubicBezTo>
                <a:cubicBezTo>
                  <a:pt x="124" y="45"/>
                  <a:pt x="123" y="45"/>
                  <a:pt x="123" y="44"/>
                </a:cubicBezTo>
                <a:cubicBezTo>
                  <a:pt x="122" y="43"/>
                  <a:pt x="121" y="43"/>
                  <a:pt x="121" y="42"/>
                </a:cubicBezTo>
                <a:cubicBezTo>
                  <a:pt x="120" y="41"/>
                  <a:pt x="119" y="41"/>
                  <a:pt x="119" y="40"/>
                </a:cubicBezTo>
                <a:cubicBezTo>
                  <a:pt x="118" y="39"/>
                  <a:pt x="117" y="39"/>
                  <a:pt x="117" y="38"/>
                </a:cubicBezTo>
                <a:cubicBezTo>
                  <a:pt x="116" y="37"/>
                  <a:pt x="115" y="37"/>
                  <a:pt x="115" y="36"/>
                </a:cubicBezTo>
                <a:cubicBezTo>
                  <a:pt x="114" y="35"/>
                  <a:pt x="113" y="35"/>
                  <a:pt x="113" y="34"/>
                </a:cubicBezTo>
                <a:cubicBezTo>
                  <a:pt x="112" y="33"/>
                  <a:pt x="111" y="33"/>
                  <a:pt x="111" y="32"/>
                </a:cubicBezTo>
                <a:cubicBezTo>
                  <a:pt x="110" y="31"/>
                  <a:pt x="109" y="31"/>
                  <a:pt x="109" y="30"/>
                </a:cubicBezTo>
                <a:cubicBezTo>
                  <a:pt x="108" y="29"/>
                  <a:pt x="107" y="29"/>
                  <a:pt x="107" y="28"/>
                </a:cubicBezTo>
                <a:cubicBezTo>
                  <a:pt x="106" y="27"/>
                  <a:pt x="105" y="27"/>
                  <a:pt x="105" y="26"/>
                </a:cubicBezTo>
                <a:cubicBezTo>
                  <a:pt x="104" y="25"/>
                  <a:pt x="103" y="25"/>
                  <a:pt x="103" y="24"/>
                </a:cubicBezTo>
                <a:cubicBezTo>
                  <a:pt x="102" y="23"/>
                  <a:pt x="101" y="23"/>
                  <a:pt x="101" y="22"/>
                </a:cubicBezTo>
                <a:cubicBezTo>
                  <a:pt x="100" y="21"/>
                  <a:pt x="99" y="21"/>
                  <a:pt x="99" y="20"/>
                </a:cubicBezTo>
                <a:cubicBezTo>
                  <a:pt x="98" y="19"/>
                  <a:pt x="97" y="19"/>
                  <a:pt x="97" y="18"/>
                </a:cubicBezTo>
                <a:cubicBezTo>
                  <a:pt x="96" y="17"/>
                  <a:pt x="95" y="17"/>
                  <a:pt x="95" y="16"/>
                </a:cubicBezTo>
                <a:cubicBezTo>
                  <a:pt x="94" y="15"/>
                  <a:pt x="93" y="15"/>
                  <a:pt x="93" y="14"/>
                </a:cubicBezTo>
                <a:cubicBezTo>
                  <a:pt x="92" y="13"/>
                  <a:pt x="91" y="13"/>
                  <a:pt x="91" y="12"/>
                </a:cubicBezTo>
                <a:cubicBezTo>
                  <a:pt x="90" y="11"/>
                  <a:pt x="89" y="11"/>
                  <a:pt x="89" y="10"/>
                </a:cubicBezTo>
                <a:cubicBezTo>
                  <a:pt x="88" y="9"/>
                  <a:pt x="87" y="9"/>
                  <a:pt x="87" y="8"/>
                </a:cubicBezTo>
                <a:cubicBezTo>
                  <a:pt x="86" y="7"/>
                  <a:pt x="85" y="7"/>
                  <a:pt x="85" y="6"/>
                </a:cubicBezTo>
                <a:cubicBezTo>
                  <a:pt x="82" y="2"/>
                  <a:pt x="77" y="0"/>
                  <a:pt x="72" y="0"/>
                </a:cubicBezTo>
                <a:cubicBezTo>
                  <a:pt x="60" y="0"/>
                  <a:pt x="60" y="0"/>
                  <a:pt x="60" y="0"/>
                </a:cubicBezTo>
                <a:cubicBezTo>
                  <a:pt x="53" y="0"/>
                  <a:pt x="47" y="4"/>
                  <a:pt x="44" y="11"/>
                </a:cubicBezTo>
                <a:cubicBezTo>
                  <a:pt x="30" y="13"/>
                  <a:pt x="19" y="18"/>
                  <a:pt x="11" y="25"/>
                </a:cubicBezTo>
                <a:cubicBezTo>
                  <a:pt x="3" y="33"/>
                  <a:pt x="0" y="46"/>
                  <a:pt x="0" y="62"/>
                </a:cubicBezTo>
                <a:cubicBezTo>
                  <a:pt x="1" y="86"/>
                  <a:pt x="11" y="117"/>
                  <a:pt x="28" y="134"/>
                </a:cubicBezTo>
                <a:cubicBezTo>
                  <a:pt x="29" y="134"/>
                  <a:pt x="29" y="135"/>
                  <a:pt x="30" y="136"/>
                </a:cubicBezTo>
                <a:cubicBezTo>
                  <a:pt x="31" y="136"/>
                  <a:pt x="31" y="137"/>
                  <a:pt x="32" y="138"/>
                </a:cubicBezTo>
                <a:cubicBezTo>
                  <a:pt x="33" y="138"/>
                  <a:pt x="33" y="139"/>
                  <a:pt x="34" y="140"/>
                </a:cubicBezTo>
                <a:cubicBezTo>
                  <a:pt x="35" y="140"/>
                  <a:pt x="35" y="141"/>
                  <a:pt x="36" y="142"/>
                </a:cubicBezTo>
                <a:cubicBezTo>
                  <a:pt x="37" y="142"/>
                  <a:pt x="37" y="143"/>
                  <a:pt x="38" y="144"/>
                </a:cubicBezTo>
                <a:cubicBezTo>
                  <a:pt x="39" y="144"/>
                  <a:pt x="39" y="145"/>
                  <a:pt x="40" y="146"/>
                </a:cubicBezTo>
                <a:cubicBezTo>
                  <a:pt x="41" y="146"/>
                  <a:pt x="41" y="147"/>
                  <a:pt x="42" y="148"/>
                </a:cubicBezTo>
                <a:cubicBezTo>
                  <a:pt x="43" y="148"/>
                  <a:pt x="43" y="149"/>
                  <a:pt x="44" y="150"/>
                </a:cubicBezTo>
                <a:cubicBezTo>
                  <a:pt x="45" y="150"/>
                  <a:pt x="45" y="151"/>
                  <a:pt x="46" y="152"/>
                </a:cubicBezTo>
                <a:cubicBezTo>
                  <a:pt x="47" y="152"/>
                  <a:pt x="47" y="153"/>
                  <a:pt x="48" y="154"/>
                </a:cubicBezTo>
                <a:cubicBezTo>
                  <a:pt x="49" y="154"/>
                  <a:pt x="49" y="155"/>
                  <a:pt x="50" y="156"/>
                </a:cubicBezTo>
                <a:cubicBezTo>
                  <a:pt x="51" y="156"/>
                  <a:pt x="51" y="157"/>
                  <a:pt x="52" y="158"/>
                </a:cubicBezTo>
                <a:cubicBezTo>
                  <a:pt x="53" y="158"/>
                  <a:pt x="53" y="159"/>
                  <a:pt x="54" y="160"/>
                </a:cubicBezTo>
                <a:cubicBezTo>
                  <a:pt x="55" y="160"/>
                  <a:pt x="55" y="161"/>
                  <a:pt x="56" y="162"/>
                </a:cubicBezTo>
                <a:cubicBezTo>
                  <a:pt x="57" y="162"/>
                  <a:pt x="57" y="163"/>
                  <a:pt x="58" y="164"/>
                </a:cubicBezTo>
                <a:cubicBezTo>
                  <a:pt x="59" y="164"/>
                  <a:pt x="59" y="165"/>
                  <a:pt x="60" y="166"/>
                </a:cubicBezTo>
                <a:cubicBezTo>
                  <a:pt x="61" y="166"/>
                  <a:pt x="61" y="167"/>
                  <a:pt x="62" y="168"/>
                </a:cubicBezTo>
                <a:cubicBezTo>
                  <a:pt x="63" y="168"/>
                  <a:pt x="63" y="169"/>
                  <a:pt x="64" y="170"/>
                </a:cubicBezTo>
                <a:cubicBezTo>
                  <a:pt x="65" y="170"/>
                  <a:pt x="65" y="171"/>
                  <a:pt x="66" y="172"/>
                </a:cubicBezTo>
                <a:cubicBezTo>
                  <a:pt x="67" y="172"/>
                  <a:pt x="67" y="173"/>
                  <a:pt x="68" y="174"/>
                </a:cubicBezTo>
                <a:cubicBezTo>
                  <a:pt x="69" y="174"/>
                  <a:pt x="69" y="175"/>
                  <a:pt x="70" y="176"/>
                </a:cubicBezTo>
                <a:cubicBezTo>
                  <a:pt x="71" y="176"/>
                  <a:pt x="71" y="177"/>
                  <a:pt x="72" y="178"/>
                </a:cubicBezTo>
                <a:cubicBezTo>
                  <a:pt x="73" y="178"/>
                  <a:pt x="73" y="179"/>
                  <a:pt x="74" y="180"/>
                </a:cubicBezTo>
                <a:cubicBezTo>
                  <a:pt x="75" y="180"/>
                  <a:pt x="75" y="181"/>
                  <a:pt x="76" y="182"/>
                </a:cubicBezTo>
                <a:cubicBezTo>
                  <a:pt x="77" y="182"/>
                  <a:pt x="77" y="183"/>
                  <a:pt x="78" y="184"/>
                </a:cubicBezTo>
                <a:cubicBezTo>
                  <a:pt x="79" y="184"/>
                  <a:pt x="79" y="185"/>
                  <a:pt x="80" y="186"/>
                </a:cubicBezTo>
                <a:cubicBezTo>
                  <a:pt x="81" y="186"/>
                  <a:pt x="81" y="187"/>
                  <a:pt x="82" y="188"/>
                </a:cubicBezTo>
                <a:cubicBezTo>
                  <a:pt x="83" y="188"/>
                  <a:pt x="83" y="189"/>
                  <a:pt x="84" y="190"/>
                </a:cubicBezTo>
                <a:cubicBezTo>
                  <a:pt x="85" y="190"/>
                  <a:pt x="85" y="191"/>
                  <a:pt x="86" y="192"/>
                </a:cubicBezTo>
                <a:cubicBezTo>
                  <a:pt x="87" y="192"/>
                  <a:pt x="87" y="193"/>
                  <a:pt x="88" y="194"/>
                </a:cubicBezTo>
                <a:cubicBezTo>
                  <a:pt x="89" y="194"/>
                  <a:pt x="89" y="195"/>
                  <a:pt x="90" y="196"/>
                </a:cubicBezTo>
                <a:cubicBezTo>
                  <a:pt x="91" y="196"/>
                  <a:pt x="91" y="197"/>
                  <a:pt x="92" y="198"/>
                </a:cubicBezTo>
                <a:cubicBezTo>
                  <a:pt x="93" y="198"/>
                  <a:pt x="93" y="199"/>
                  <a:pt x="94" y="200"/>
                </a:cubicBezTo>
                <a:cubicBezTo>
                  <a:pt x="95" y="200"/>
                  <a:pt x="95" y="201"/>
                  <a:pt x="96" y="202"/>
                </a:cubicBezTo>
                <a:cubicBezTo>
                  <a:pt x="97" y="202"/>
                  <a:pt x="97" y="203"/>
                  <a:pt x="98" y="204"/>
                </a:cubicBezTo>
                <a:cubicBezTo>
                  <a:pt x="99" y="204"/>
                  <a:pt x="99" y="205"/>
                  <a:pt x="100" y="206"/>
                </a:cubicBezTo>
                <a:cubicBezTo>
                  <a:pt x="101" y="206"/>
                  <a:pt x="101" y="207"/>
                  <a:pt x="102" y="208"/>
                </a:cubicBezTo>
                <a:cubicBezTo>
                  <a:pt x="102" y="208"/>
                  <a:pt x="102" y="208"/>
                  <a:pt x="102" y="208"/>
                </a:cubicBezTo>
                <a:cubicBezTo>
                  <a:pt x="105" y="226"/>
                  <a:pt x="113" y="242"/>
                  <a:pt x="126" y="254"/>
                </a:cubicBezTo>
                <a:cubicBezTo>
                  <a:pt x="126" y="255"/>
                  <a:pt x="127" y="255"/>
                  <a:pt x="128" y="256"/>
                </a:cubicBezTo>
                <a:cubicBezTo>
                  <a:pt x="128" y="257"/>
                  <a:pt x="129" y="257"/>
                  <a:pt x="130" y="258"/>
                </a:cubicBezTo>
                <a:cubicBezTo>
                  <a:pt x="130" y="259"/>
                  <a:pt x="131" y="259"/>
                  <a:pt x="132" y="260"/>
                </a:cubicBezTo>
                <a:cubicBezTo>
                  <a:pt x="132" y="261"/>
                  <a:pt x="133" y="261"/>
                  <a:pt x="134" y="262"/>
                </a:cubicBezTo>
                <a:cubicBezTo>
                  <a:pt x="134" y="263"/>
                  <a:pt x="135" y="263"/>
                  <a:pt x="136" y="264"/>
                </a:cubicBezTo>
                <a:cubicBezTo>
                  <a:pt x="136" y="265"/>
                  <a:pt x="137" y="265"/>
                  <a:pt x="138" y="266"/>
                </a:cubicBezTo>
                <a:cubicBezTo>
                  <a:pt x="138" y="267"/>
                  <a:pt x="139" y="267"/>
                  <a:pt x="140" y="268"/>
                </a:cubicBezTo>
                <a:cubicBezTo>
                  <a:pt x="140" y="269"/>
                  <a:pt x="141" y="269"/>
                  <a:pt x="142" y="270"/>
                </a:cubicBezTo>
                <a:cubicBezTo>
                  <a:pt x="142" y="271"/>
                  <a:pt x="143" y="271"/>
                  <a:pt x="144" y="272"/>
                </a:cubicBezTo>
                <a:cubicBezTo>
                  <a:pt x="144" y="273"/>
                  <a:pt x="145" y="273"/>
                  <a:pt x="146" y="274"/>
                </a:cubicBezTo>
                <a:cubicBezTo>
                  <a:pt x="146" y="275"/>
                  <a:pt x="147" y="275"/>
                  <a:pt x="148" y="276"/>
                </a:cubicBezTo>
                <a:cubicBezTo>
                  <a:pt x="148" y="277"/>
                  <a:pt x="149" y="277"/>
                  <a:pt x="150" y="278"/>
                </a:cubicBezTo>
                <a:cubicBezTo>
                  <a:pt x="150" y="279"/>
                  <a:pt x="151" y="279"/>
                  <a:pt x="152" y="280"/>
                </a:cubicBezTo>
                <a:cubicBezTo>
                  <a:pt x="152" y="281"/>
                  <a:pt x="153" y="281"/>
                  <a:pt x="154" y="282"/>
                </a:cubicBezTo>
                <a:cubicBezTo>
                  <a:pt x="154" y="283"/>
                  <a:pt x="155" y="283"/>
                  <a:pt x="156" y="284"/>
                </a:cubicBezTo>
                <a:cubicBezTo>
                  <a:pt x="156" y="285"/>
                  <a:pt x="157" y="285"/>
                  <a:pt x="158" y="286"/>
                </a:cubicBezTo>
                <a:cubicBezTo>
                  <a:pt x="158" y="287"/>
                  <a:pt x="159" y="287"/>
                  <a:pt x="160" y="288"/>
                </a:cubicBezTo>
                <a:cubicBezTo>
                  <a:pt x="160" y="289"/>
                  <a:pt x="161" y="289"/>
                  <a:pt x="162" y="290"/>
                </a:cubicBezTo>
                <a:cubicBezTo>
                  <a:pt x="162" y="291"/>
                  <a:pt x="163" y="291"/>
                  <a:pt x="164" y="292"/>
                </a:cubicBezTo>
                <a:cubicBezTo>
                  <a:pt x="164" y="293"/>
                  <a:pt x="165" y="293"/>
                  <a:pt x="166" y="294"/>
                </a:cubicBezTo>
                <a:cubicBezTo>
                  <a:pt x="166" y="295"/>
                  <a:pt x="167" y="295"/>
                  <a:pt x="168" y="296"/>
                </a:cubicBezTo>
                <a:cubicBezTo>
                  <a:pt x="168" y="297"/>
                  <a:pt x="169" y="297"/>
                  <a:pt x="170" y="298"/>
                </a:cubicBezTo>
                <a:cubicBezTo>
                  <a:pt x="170" y="299"/>
                  <a:pt x="171" y="299"/>
                  <a:pt x="172" y="300"/>
                </a:cubicBezTo>
                <a:cubicBezTo>
                  <a:pt x="172" y="301"/>
                  <a:pt x="173" y="301"/>
                  <a:pt x="174" y="302"/>
                </a:cubicBezTo>
                <a:cubicBezTo>
                  <a:pt x="174" y="303"/>
                  <a:pt x="175" y="303"/>
                  <a:pt x="176" y="304"/>
                </a:cubicBezTo>
                <a:cubicBezTo>
                  <a:pt x="176" y="305"/>
                  <a:pt x="177" y="305"/>
                  <a:pt x="178" y="306"/>
                </a:cubicBezTo>
                <a:cubicBezTo>
                  <a:pt x="178" y="307"/>
                  <a:pt x="179" y="307"/>
                  <a:pt x="180" y="308"/>
                </a:cubicBezTo>
                <a:cubicBezTo>
                  <a:pt x="180" y="309"/>
                  <a:pt x="181" y="309"/>
                  <a:pt x="182" y="310"/>
                </a:cubicBezTo>
                <a:cubicBezTo>
                  <a:pt x="182" y="311"/>
                  <a:pt x="183" y="311"/>
                  <a:pt x="184" y="312"/>
                </a:cubicBezTo>
                <a:cubicBezTo>
                  <a:pt x="184" y="313"/>
                  <a:pt x="185" y="313"/>
                  <a:pt x="186" y="314"/>
                </a:cubicBezTo>
                <a:cubicBezTo>
                  <a:pt x="186" y="315"/>
                  <a:pt x="187" y="315"/>
                  <a:pt x="188" y="316"/>
                </a:cubicBezTo>
                <a:cubicBezTo>
                  <a:pt x="188" y="317"/>
                  <a:pt x="189" y="317"/>
                  <a:pt x="190" y="318"/>
                </a:cubicBezTo>
                <a:cubicBezTo>
                  <a:pt x="190" y="319"/>
                  <a:pt x="191" y="319"/>
                  <a:pt x="192" y="320"/>
                </a:cubicBezTo>
                <a:cubicBezTo>
                  <a:pt x="192" y="321"/>
                  <a:pt x="193" y="321"/>
                  <a:pt x="194" y="322"/>
                </a:cubicBezTo>
                <a:cubicBezTo>
                  <a:pt x="194" y="323"/>
                  <a:pt x="195" y="323"/>
                  <a:pt x="196" y="324"/>
                </a:cubicBezTo>
                <a:cubicBezTo>
                  <a:pt x="196" y="325"/>
                  <a:pt x="197" y="325"/>
                  <a:pt x="198" y="326"/>
                </a:cubicBezTo>
                <a:cubicBezTo>
                  <a:pt x="198" y="327"/>
                  <a:pt x="199" y="327"/>
                  <a:pt x="200" y="328"/>
                </a:cubicBezTo>
                <a:cubicBezTo>
                  <a:pt x="200" y="329"/>
                  <a:pt x="201" y="329"/>
                  <a:pt x="202" y="330"/>
                </a:cubicBezTo>
                <a:cubicBezTo>
                  <a:pt x="202" y="331"/>
                  <a:pt x="203" y="331"/>
                  <a:pt x="204" y="332"/>
                </a:cubicBezTo>
                <a:cubicBezTo>
                  <a:pt x="204" y="333"/>
                  <a:pt x="205" y="333"/>
                  <a:pt x="206" y="334"/>
                </a:cubicBezTo>
                <a:cubicBezTo>
                  <a:pt x="206" y="335"/>
                  <a:pt x="207" y="335"/>
                  <a:pt x="208" y="336"/>
                </a:cubicBezTo>
                <a:cubicBezTo>
                  <a:pt x="208" y="337"/>
                  <a:pt x="209" y="337"/>
                  <a:pt x="210" y="338"/>
                </a:cubicBezTo>
                <a:cubicBezTo>
                  <a:pt x="210" y="339"/>
                  <a:pt x="211" y="339"/>
                  <a:pt x="212" y="340"/>
                </a:cubicBezTo>
                <a:cubicBezTo>
                  <a:pt x="212" y="340"/>
                  <a:pt x="213" y="341"/>
                  <a:pt x="213" y="341"/>
                </a:cubicBezTo>
                <a:cubicBezTo>
                  <a:pt x="287" y="316"/>
                  <a:pt x="344" y="253"/>
                  <a:pt x="360" y="175"/>
                </a:cubicBezTo>
                <a:cubicBezTo>
                  <a:pt x="360" y="175"/>
                  <a:pt x="360" y="175"/>
                  <a:pt x="359" y="174"/>
                </a:cubicBezTo>
                <a:cubicBezTo>
                  <a:pt x="359" y="174"/>
                  <a:pt x="359" y="174"/>
                  <a:pt x="358" y="173"/>
                </a:cubicBezTo>
                <a:close/>
              </a:path>
            </a:pathLst>
          </a:custGeom>
          <a:solidFill>
            <a:srgbClr val="809E8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1" name="Freeform 2339"/>
          <p:cNvSpPr/>
          <p:nvPr/>
        </p:nvSpPr>
        <p:spPr bwMode="auto">
          <a:xfrm>
            <a:off x="3548063" y="2566545"/>
            <a:ext cx="360952" cy="331555"/>
          </a:xfrm>
          <a:custGeom>
            <a:avLst/>
            <a:gdLst>
              <a:gd name="T0" fmla="*/ 269 w 300"/>
              <a:gd name="T1" fmla="*/ 116 h 276"/>
              <a:gd name="T2" fmla="*/ 239 w 300"/>
              <a:gd name="T3" fmla="*/ 147 h 276"/>
              <a:gd name="T4" fmla="*/ 262 w 300"/>
              <a:gd name="T5" fmla="*/ 177 h 276"/>
              <a:gd name="T6" fmla="*/ 262 w 300"/>
              <a:gd name="T7" fmla="*/ 197 h 276"/>
              <a:gd name="T8" fmla="*/ 200 w 300"/>
              <a:gd name="T9" fmla="*/ 259 h 276"/>
              <a:gd name="T10" fmla="*/ 180 w 300"/>
              <a:gd name="T11" fmla="*/ 259 h 276"/>
              <a:gd name="T12" fmla="*/ 119 w 300"/>
              <a:gd name="T13" fmla="*/ 197 h 276"/>
              <a:gd name="T14" fmla="*/ 119 w 300"/>
              <a:gd name="T15" fmla="*/ 166 h 276"/>
              <a:gd name="T16" fmla="*/ 139 w 300"/>
              <a:gd name="T17" fmla="*/ 157 h 276"/>
              <a:gd name="T18" fmla="*/ 191 w 300"/>
              <a:gd name="T19" fmla="*/ 136 h 276"/>
              <a:gd name="T20" fmla="*/ 222 w 300"/>
              <a:gd name="T21" fmla="*/ 62 h 276"/>
              <a:gd name="T22" fmla="*/ 210 w 300"/>
              <a:gd name="T23" fmla="*/ 25 h 276"/>
              <a:gd name="T24" fmla="*/ 178 w 300"/>
              <a:gd name="T25" fmla="*/ 11 h 276"/>
              <a:gd name="T26" fmla="*/ 162 w 300"/>
              <a:gd name="T27" fmla="*/ 0 h 276"/>
              <a:gd name="T28" fmla="*/ 150 w 300"/>
              <a:gd name="T29" fmla="*/ 0 h 276"/>
              <a:gd name="T30" fmla="*/ 133 w 300"/>
              <a:gd name="T31" fmla="*/ 17 h 276"/>
              <a:gd name="T32" fmla="*/ 150 w 300"/>
              <a:gd name="T33" fmla="*/ 34 h 276"/>
              <a:gd name="T34" fmla="*/ 162 w 300"/>
              <a:gd name="T35" fmla="*/ 34 h 276"/>
              <a:gd name="T36" fmla="*/ 175 w 300"/>
              <a:gd name="T37" fmla="*/ 28 h 276"/>
              <a:gd name="T38" fmla="*/ 198 w 300"/>
              <a:gd name="T39" fmla="*/ 38 h 276"/>
              <a:gd name="T40" fmla="*/ 205 w 300"/>
              <a:gd name="T41" fmla="*/ 62 h 276"/>
              <a:gd name="T42" fmla="*/ 180 w 300"/>
              <a:gd name="T43" fmla="*/ 123 h 276"/>
              <a:gd name="T44" fmla="*/ 138 w 300"/>
              <a:gd name="T45" fmla="*/ 139 h 276"/>
              <a:gd name="T46" fmla="*/ 118 w 300"/>
              <a:gd name="T47" fmla="*/ 130 h 276"/>
              <a:gd name="T48" fmla="*/ 104 w 300"/>
              <a:gd name="T49" fmla="*/ 130 h 276"/>
              <a:gd name="T50" fmla="*/ 84 w 300"/>
              <a:gd name="T51" fmla="*/ 139 h 276"/>
              <a:gd name="T52" fmla="*/ 42 w 300"/>
              <a:gd name="T53" fmla="*/ 123 h 276"/>
              <a:gd name="T54" fmla="*/ 17 w 300"/>
              <a:gd name="T55" fmla="*/ 62 h 276"/>
              <a:gd name="T56" fmla="*/ 23 w 300"/>
              <a:gd name="T57" fmla="*/ 38 h 276"/>
              <a:gd name="T58" fmla="*/ 47 w 300"/>
              <a:gd name="T59" fmla="*/ 28 h 276"/>
              <a:gd name="T60" fmla="*/ 60 w 300"/>
              <a:gd name="T61" fmla="*/ 34 h 276"/>
              <a:gd name="T62" fmla="*/ 72 w 300"/>
              <a:gd name="T63" fmla="*/ 34 h 276"/>
              <a:gd name="T64" fmla="*/ 89 w 300"/>
              <a:gd name="T65" fmla="*/ 17 h 276"/>
              <a:gd name="T66" fmla="*/ 72 w 300"/>
              <a:gd name="T67" fmla="*/ 0 h 276"/>
              <a:gd name="T68" fmla="*/ 60 w 300"/>
              <a:gd name="T69" fmla="*/ 0 h 276"/>
              <a:gd name="T70" fmla="*/ 44 w 300"/>
              <a:gd name="T71" fmla="*/ 11 h 276"/>
              <a:gd name="T72" fmla="*/ 11 w 300"/>
              <a:gd name="T73" fmla="*/ 25 h 276"/>
              <a:gd name="T74" fmla="*/ 0 w 300"/>
              <a:gd name="T75" fmla="*/ 62 h 276"/>
              <a:gd name="T76" fmla="*/ 30 w 300"/>
              <a:gd name="T77" fmla="*/ 136 h 276"/>
              <a:gd name="T78" fmla="*/ 83 w 300"/>
              <a:gd name="T79" fmla="*/ 157 h 276"/>
              <a:gd name="T80" fmla="*/ 102 w 300"/>
              <a:gd name="T81" fmla="*/ 166 h 276"/>
              <a:gd name="T82" fmla="*/ 102 w 300"/>
              <a:gd name="T83" fmla="*/ 197 h 276"/>
              <a:gd name="T84" fmla="*/ 180 w 300"/>
              <a:gd name="T85" fmla="*/ 276 h 276"/>
              <a:gd name="T86" fmla="*/ 200 w 300"/>
              <a:gd name="T87" fmla="*/ 276 h 276"/>
              <a:gd name="T88" fmla="*/ 279 w 300"/>
              <a:gd name="T89" fmla="*/ 197 h 276"/>
              <a:gd name="T90" fmla="*/ 279 w 300"/>
              <a:gd name="T91" fmla="*/ 176 h 276"/>
              <a:gd name="T92" fmla="*/ 300 w 300"/>
              <a:gd name="T93" fmla="*/ 147 h 276"/>
              <a:gd name="T94" fmla="*/ 269 w 300"/>
              <a:gd name="T95" fmla="*/ 11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0" h="276">
                <a:moveTo>
                  <a:pt x="269" y="116"/>
                </a:moveTo>
                <a:cubicBezTo>
                  <a:pt x="252" y="116"/>
                  <a:pt x="239" y="130"/>
                  <a:pt x="239" y="147"/>
                </a:cubicBezTo>
                <a:cubicBezTo>
                  <a:pt x="239" y="161"/>
                  <a:pt x="248" y="173"/>
                  <a:pt x="262" y="177"/>
                </a:cubicBezTo>
                <a:cubicBezTo>
                  <a:pt x="262" y="197"/>
                  <a:pt x="262" y="197"/>
                  <a:pt x="262" y="197"/>
                </a:cubicBezTo>
                <a:cubicBezTo>
                  <a:pt x="262" y="231"/>
                  <a:pt x="234" y="259"/>
                  <a:pt x="200" y="259"/>
                </a:cubicBezTo>
                <a:cubicBezTo>
                  <a:pt x="180" y="259"/>
                  <a:pt x="180" y="259"/>
                  <a:pt x="180" y="259"/>
                </a:cubicBezTo>
                <a:cubicBezTo>
                  <a:pt x="146" y="259"/>
                  <a:pt x="119" y="231"/>
                  <a:pt x="119" y="197"/>
                </a:cubicBezTo>
                <a:cubicBezTo>
                  <a:pt x="119" y="166"/>
                  <a:pt x="119" y="166"/>
                  <a:pt x="119" y="166"/>
                </a:cubicBezTo>
                <a:cubicBezTo>
                  <a:pt x="127" y="166"/>
                  <a:pt x="135" y="162"/>
                  <a:pt x="139" y="157"/>
                </a:cubicBezTo>
                <a:cubicBezTo>
                  <a:pt x="154" y="154"/>
                  <a:pt x="176" y="149"/>
                  <a:pt x="191" y="136"/>
                </a:cubicBezTo>
                <a:cubicBezTo>
                  <a:pt x="210" y="120"/>
                  <a:pt x="221" y="87"/>
                  <a:pt x="222" y="62"/>
                </a:cubicBezTo>
                <a:cubicBezTo>
                  <a:pt x="222" y="46"/>
                  <a:pt x="218" y="33"/>
                  <a:pt x="210" y="25"/>
                </a:cubicBezTo>
                <a:cubicBezTo>
                  <a:pt x="203" y="18"/>
                  <a:pt x="192" y="13"/>
                  <a:pt x="178" y="11"/>
                </a:cubicBezTo>
                <a:cubicBezTo>
                  <a:pt x="175" y="4"/>
                  <a:pt x="169" y="0"/>
                  <a:pt x="162" y="0"/>
                </a:cubicBezTo>
                <a:cubicBezTo>
                  <a:pt x="150" y="0"/>
                  <a:pt x="150" y="0"/>
                  <a:pt x="150" y="0"/>
                </a:cubicBezTo>
                <a:cubicBezTo>
                  <a:pt x="141" y="0"/>
                  <a:pt x="133" y="8"/>
                  <a:pt x="133" y="17"/>
                </a:cubicBezTo>
                <a:cubicBezTo>
                  <a:pt x="133" y="27"/>
                  <a:pt x="141" y="34"/>
                  <a:pt x="150" y="34"/>
                </a:cubicBezTo>
                <a:cubicBezTo>
                  <a:pt x="162" y="34"/>
                  <a:pt x="162" y="34"/>
                  <a:pt x="162" y="34"/>
                </a:cubicBezTo>
                <a:cubicBezTo>
                  <a:pt x="167" y="34"/>
                  <a:pt x="172" y="32"/>
                  <a:pt x="175" y="28"/>
                </a:cubicBezTo>
                <a:cubicBezTo>
                  <a:pt x="186" y="30"/>
                  <a:pt x="194" y="33"/>
                  <a:pt x="198" y="38"/>
                </a:cubicBezTo>
                <a:cubicBezTo>
                  <a:pt x="203" y="42"/>
                  <a:pt x="205" y="51"/>
                  <a:pt x="205" y="62"/>
                </a:cubicBezTo>
                <a:cubicBezTo>
                  <a:pt x="204" y="85"/>
                  <a:pt x="193" y="112"/>
                  <a:pt x="180" y="123"/>
                </a:cubicBezTo>
                <a:cubicBezTo>
                  <a:pt x="168" y="133"/>
                  <a:pt x="151" y="137"/>
                  <a:pt x="138" y="139"/>
                </a:cubicBezTo>
                <a:cubicBezTo>
                  <a:pt x="134" y="134"/>
                  <a:pt x="126" y="130"/>
                  <a:pt x="118" y="130"/>
                </a:cubicBezTo>
                <a:cubicBezTo>
                  <a:pt x="104" y="130"/>
                  <a:pt x="104" y="130"/>
                  <a:pt x="104" y="130"/>
                </a:cubicBezTo>
                <a:cubicBezTo>
                  <a:pt x="95" y="130"/>
                  <a:pt x="88" y="134"/>
                  <a:pt x="84" y="139"/>
                </a:cubicBezTo>
                <a:cubicBezTo>
                  <a:pt x="71" y="137"/>
                  <a:pt x="54" y="133"/>
                  <a:pt x="42" y="123"/>
                </a:cubicBezTo>
                <a:cubicBezTo>
                  <a:pt x="29" y="112"/>
                  <a:pt x="18" y="85"/>
                  <a:pt x="17" y="62"/>
                </a:cubicBezTo>
                <a:cubicBezTo>
                  <a:pt x="17" y="51"/>
                  <a:pt x="19" y="42"/>
                  <a:pt x="23" y="38"/>
                </a:cubicBezTo>
                <a:cubicBezTo>
                  <a:pt x="28" y="33"/>
                  <a:pt x="36" y="30"/>
                  <a:pt x="47" y="28"/>
                </a:cubicBezTo>
                <a:cubicBezTo>
                  <a:pt x="50" y="32"/>
                  <a:pt x="55" y="34"/>
                  <a:pt x="60" y="34"/>
                </a:cubicBezTo>
                <a:cubicBezTo>
                  <a:pt x="72" y="34"/>
                  <a:pt x="72" y="34"/>
                  <a:pt x="72" y="34"/>
                </a:cubicBezTo>
                <a:cubicBezTo>
                  <a:pt x="81" y="34"/>
                  <a:pt x="89" y="27"/>
                  <a:pt x="89" y="17"/>
                </a:cubicBezTo>
                <a:cubicBezTo>
                  <a:pt x="89" y="8"/>
                  <a:pt x="81" y="0"/>
                  <a:pt x="72" y="0"/>
                </a:cubicBezTo>
                <a:cubicBezTo>
                  <a:pt x="60" y="0"/>
                  <a:pt x="60" y="0"/>
                  <a:pt x="60" y="0"/>
                </a:cubicBezTo>
                <a:cubicBezTo>
                  <a:pt x="53" y="0"/>
                  <a:pt x="47" y="4"/>
                  <a:pt x="44" y="11"/>
                </a:cubicBezTo>
                <a:cubicBezTo>
                  <a:pt x="30" y="13"/>
                  <a:pt x="19" y="18"/>
                  <a:pt x="11" y="25"/>
                </a:cubicBezTo>
                <a:cubicBezTo>
                  <a:pt x="3" y="33"/>
                  <a:pt x="0" y="46"/>
                  <a:pt x="0" y="62"/>
                </a:cubicBezTo>
                <a:cubicBezTo>
                  <a:pt x="1" y="87"/>
                  <a:pt x="11" y="120"/>
                  <a:pt x="30" y="136"/>
                </a:cubicBezTo>
                <a:cubicBezTo>
                  <a:pt x="46" y="149"/>
                  <a:pt x="68" y="154"/>
                  <a:pt x="83" y="157"/>
                </a:cubicBezTo>
                <a:cubicBezTo>
                  <a:pt x="87" y="162"/>
                  <a:pt x="94" y="165"/>
                  <a:pt x="102" y="166"/>
                </a:cubicBezTo>
                <a:cubicBezTo>
                  <a:pt x="102" y="197"/>
                  <a:pt x="102" y="197"/>
                  <a:pt x="102" y="197"/>
                </a:cubicBezTo>
                <a:cubicBezTo>
                  <a:pt x="102" y="241"/>
                  <a:pt x="137" y="276"/>
                  <a:pt x="180" y="276"/>
                </a:cubicBezTo>
                <a:cubicBezTo>
                  <a:pt x="200" y="276"/>
                  <a:pt x="200" y="276"/>
                  <a:pt x="200" y="276"/>
                </a:cubicBezTo>
                <a:cubicBezTo>
                  <a:pt x="243" y="276"/>
                  <a:pt x="279" y="241"/>
                  <a:pt x="279" y="197"/>
                </a:cubicBezTo>
                <a:cubicBezTo>
                  <a:pt x="279" y="176"/>
                  <a:pt x="279" y="176"/>
                  <a:pt x="279" y="176"/>
                </a:cubicBezTo>
                <a:cubicBezTo>
                  <a:pt x="291" y="172"/>
                  <a:pt x="300" y="160"/>
                  <a:pt x="300" y="147"/>
                </a:cubicBezTo>
                <a:cubicBezTo>
                  <a:pt x="300" y="130"/>
                  <a:pt x="286" y="116"/>
                  <a:pt x="269" y="116"/>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2" name="Oval 2340"/>
          <p:cNvSpPr>
            <a:spLocks noChangeArrowheads="1"/>
          </p:cNvSpPr>
          <p:nvPr/>
        </p:nvSpPr>
        <p:spPr bwMode="auto">
          <a:xfrm>
            <a:off x="2584493" y="2455119"/>
            <a:ext cx="536330" cy="536060"/>
          </a:xfrm>
          <a:prstGeom prst="ellipse">
            <a:avLst/>
          </a:prstGeom>
          <a:solidFill>
            <a:srgbClr val="89556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3" name="Freeform 2341"/>
          <p:cNvSpPr/>
          <p:nvPr/>
        </p:nvSpPr>
        <p:spPr bwMode="auto">
          <a:xfrm>
            <a:off x="2728602" y="2560430"/>
            <a:ext cx="389502" cy="424635"/>
          </a:xfrm>
          <a:custGeom>
            <a:avLst/>
            <a:gdLst>
              <a:gd name="T0" fmla="*/ 320 w 324"/>
              <a:gd name="T1" fmla="*/ 157 h 353"/>
              <a:gd name="T2" fmla="*/ 316 w 324"/>
              <a:gd name="T3" fmla="*/ 153 h 353"/>
              <a:gd name="T4" fmla="*/ 312 w 324"/>
              <a:gd name="T5" fmla="*/ 149 h 353"/>
              <a:gd name="T6" fmla="*/ 308 w 324"/>
              <a:gd name="T7" fmla="*/ 145 h 353"/>
              <a:gd name="T8" fmla="*/ 304 w 324"/>
              <a:gd name="T9" fmla="*/ 141 h 353"/>
              <a:gd name="T10" fmla="*/ 300 w 324"/>
              <a:gd name="T11" fmla="*/ 137 h 353"/>
              <a:gd name="T12" fmla="*/ 296 w 324"/>
              <a:gd name="T13" fmla="*/ 133 h 353"/>
              <a:gd name="T14" fmla="*/ 292 w 324"/>
              <a:gd name="T15" fmla="*/ 129 h 353"/>
              <a:gd name="T16" fmla="*/ 288 w 324"/>
              <a:gd name="T17" fmla="*/ 125 h 353"/>
              <a:gd name="T18" fmla="*/ 284 w 324"/>
              <a:gd name="T19" fmla="*/ 121 h 353"/>
              <a:gd name="T20" fmla="*/ 280 w 324"/>
              <a:gd name="T21" fmla="*/ 117 h 353"/>
              <a:gd name="T22" fmla="*/ 276 w 324"/>
              <a:gd name="T23" fmla="*/ 113 h 353"/>
              <a:gd name="T24" fmla="*/ 272 w 324"/>
              <a:gd name="T25" fmla="*/ 109 h 353"/>
              <a:gd name="T26" fmla="*/ 268 w 324"/>
              <a:gd name="T27" fmla="*/ 105 h 353"/>
              <a:gd name="T28" fmla="*/ 264 w 324"/>
              <a:gd name="T29" fmla="*/ 101 h 353"/>
              <a:gd name="T30" fmla="*/ 260 w 324"/>
              <a:gd name="T31" fmla="*/ 97 h 353"/>
              <a:gd name="T32" fmla="*/ 256 w 324"/>
              <a:gd name="T33" fmla="*/ 93 h 353"/>
              <a:gd name="T34" fmla="*/ 252 w 324"/>
              <a:gd name="T35" fmla="*/ 89 h 353"/>
              <a:gd name="T36" fmla="*/ 248 w 324"/>
              <a:gd name="T37" fmla="*/ 85 h 353"/>
              <a:gd name="T38" fmla="*/ 244 w 324"/>
              <a:gd name="T39" fmla="*/ 81 h 353"/>
              <a:gd name="T40" fmla="*/ 240 w 324"/>
              <a:gd name="T41" fmla="*/ 77 h 353"/>
              <a:gd name="T42" fmla="*/ 236 w 324"/>
              <a:gd name="T43" fmla="*/ 73 h 353"/>
              <a:gd name="T44" fmla="*/ 232 w 324"/>
              <a:gd name="T45" fmla="*/ 69 h 353"/>
              <a:gd name="T46" fmla="*/ 228 w 324"/>
              <a:gd name="T47" fmla="*/ 65 h 353"/>
              <a:gd name="T48" fmla="*/ 224 w 324"/>
              <a:gd name="T49" fmla="*/ 61 h 353"/>
              <a:gd name="T50" fmla="*/ 220 w 324"/>
              <a:gd name="T51" fmla="*/ 57 h 353"/>
              <a:gd name="T52" fmla="*/ 216 w 324"/>
              <a:gd name="T53" fmla="*/ 53 h 353"/>
              <a:gd name="T54" fmla="*/ 212 w 324"/>
              <a:gd name="T55" fmla="*/ 49 h 353"/>
              <a:gd name="T56" fmla="*/ 208 w 324"/>
              <a:gd name="T57" fmla="*/ 45 h 353"/>
              <a:gd name="T58" fmla="*/ 204 w 324"/>
              <a:gd name="T59" fmla="*/ 41 h 353"/>
              <a:gd name="T60" fmla="*/ 200 w 324"/>
              <a:gd name="T61" fmla="*/ 37 h 353"/>
              <a:gd name="T62" fmla="*/ 196 w 324"/>
              <a:gd name="T63" fmla="*/ 33 h 353"/>
              <a:gd name="T64" fmla="*/ 192 w 324"/>
              <a:gd name="T65" fmla="*/ 29 h 353"/>
              <a:gd name="T66" fmla="*/ 188 w 324"/>
              <a:gd name="T67" fmla="*/ 25 h 353"/>
              <a:gd name="T68" fmla="*/ 184 w 324"/>
              <a:gd name="T69" fmla="*/ 21 h 353"/>
              <a:gd name="T70" fmla="*/ 180 w 324"/>
              <a:gd name="T71" fmla="*/ 17 h 353"/>
              <a:gd name="T72" fmla="*/ 51 w 324"/>
              <a:gd name="T73" fmla="*/ 253 h 353"/>
              <a:gd name="T74" fmla="*/ 59 w 324"/>
              <a:gd name="T75" fmla="*/ 261 h 353"/>
              <a:gd name="T76" fmla="*/ 67 w 324"/>
              <a:gd name="T77" fmla="*/ 269 h 353"/>
              <a:gd name="T78" fmla="*/ 75 w 324"/>
              <a:gd name="T79" fmla="*/ 277 h 353"/>
              <a:gd name="T80" fmla="*/ 83 w 324"/>
              <a:gd name="T81" fmla="*/ 285 h 353"/>
              <a:gd name="T82" fmla="*/ 91 w 324"/>
              <a:gd name="T83" fmla="*/ 293 h 353"/>
              <a:gd name="T84" fmla="*/ 99 w 324"/>
              <a:gd name="T85" fmla="*/ 301 h 353"/>
              <a:gd name="T86" fmla="*/ 107 w 324"/>
              <a:gd name="T87" fmla="*/ 309 h 353"/>
              <a:gd name="T88" fmla="*/ 115 w 324"/>
              <a:gd name="T89" fmla="*/ 317 h 353"/>
              <a:gd name="T90" fmla="*/ 123 w 324"/>
              <a:gd name="T91" fmla="*/ 325 h 353"/>
              <a:gd name="T92" fmla="*/ 131 w 324"/>
              <a:gd name="T93" fmla="*/ 333 h 353"/>
              <a:gd name="T94" fmla="*/ 139 w 324"/>
              <a:gd name="T95" fmla="*/ 341 h 353"/>
              <a:gd name="T96" fmla="*/ 147 w 324"/>
              <a:gd name="T97" fmla="*/ 349 h 353"/>
              <a:gd name="T98" fmla="*/ 324 w 324"/>
              <a:gd name="T99" fmla="*/ 16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4" h="353">
                <a:moveTo>
                  <a:pt x="322" y="160"/>
                </a:moveTo>
                <a:cubicBezTo>
                  <a:pt x="322" y="159"/>
                  <a:pt x="322" y="159"/>
                  <a:pt x="322" y="159"/>
                </a:cubicBezTo>
                <a:cubicBezTo>
                  <a:pt x="321" y="158"/>
                  <a:pt x="321" y="158"/>
                  <a:pt x="320" y="158"/>
                </a:cubicBezTo>
                <a:cubicBezTo>
                  <a:pt x="320" y="157"/>
                  <a:pt x="320" y="157"/>
                  <a:pt x="320" y="157"/>
                </a:cubicBezTo>
                <a:cubicBezTo>
                  <a:pt x="319" y="156"/>
                  <a:pt x="319" y="156"/>
                  <a:pt x="318" y="156"/>
                </a:cubicBezTo>
                <a:cubicBezTo>
                  <a:pt x="318" y="155"/>
                  <a:pt x="318" y="155"/>
                  <a:pt x="318" y="155"/>
                </a:cubicBezTo>
                <a:cubicBezTo>
                  <a:pt x="317" y="154"/>
                  <a:pt x="317" y="154"/>
                  <a:pt x="316" y="154"/>
                </a:cubicBezTo>
                <a:cubicBezTo>
                  <a:pt x="316" y="153"/>
                  <a:pt x="316" y="153"/>
                  <a:pt x="316" y="153"/>
                </a:cubicBezTo>
                <a:cubicBezTo>
                  <a:pt x="315" y="152"/>
                  <a:pt x="315" y="152"/>
                  <a:pt x="314" y="152"/>
                </a:cubicBezTo>
                <a:cubicBezTo>
                  <a:pt x="314" y="151"/>
                  <a:pt x="314" y="151"/>
                  <a:pt x="314" y="151"/>
                </a:cubicBezTo>
                <a:cubicBezTo>
                  <a:pt x="313" y="150"/>
                  <a:pt x="313" y="150"/>
                  <a:pt x="312" y="150"/>
                </a:cubicBezTo>
                <a:cubicBezTo>
                  <a:pt x="312" y="149"/>
                  <a:pt x="312" y="149"/>
                  <a:pt x="312" y="149"/>
                </a:cubicBezTo>
                <a:cubicBezTo>
                  <a:pt x="311" y="148"/>
                  <a:pt x="311" y="148"/>
                  <a:pt x="310" y="148"/>
                </a:cubicBezTo>
                <a:cubicBezTo>
                  <a:pt x="310" y="147"/>
                  <a:pt x="310" y="147"/>
                  <a:pt x="310" y="147"/>
                </a:cubicBezTo>
                <a:cubicBezTo>
                  <a:pt x="309" y="146"/>
                  <a:pt x="309" y="146"/>
                  <a:pt x="308" y="146"/>
                </a:cubicBezTo>
                <a:cubicBezTo>
                  <a:pt x="308" y="145"/>
                  <a:pt x="308" y="145"/>
                  <a:pt x="308" y="145"/>
                </a:cubicBezTo>
                <a:cubicBezTo>
                  <a:pt x="307" y="144"/>
                  <a:pt x="307" y="144"/>
                  <a:pt x="306" y="144"/>
                </a:cubicBezTo>
                <a:cubicBezTo>
                  <a:pt x="306" y="143"/>
                  <a:pt x="306" y="143"/>
                  <a:pt x="306" y="143"/>
                </a:cubicBezTo>
                <a:cubicBezTo>
                  <a:pt x="305" y="142"/>
                  <a:pt x="305" y="142"/>
                  <a:pt x="304" y="142"/>
                </a:cubicBezTo>
                <a:cubicBezTo>
                  <a:pt x="304" y="141"/>
                  <a:pt x="304" y="141"/>
                  <a:pt x="304" y="141"/>
                </a:cubicBezTo>
                <a:cubicBezTo>
                  <a:pt x="303" y="140"/>
                  <a:pt x="303" y="140"/>
                  <a:pt x="302" y="140"/>
                </a:cubicBezTo>
                <a:cubicBezTo>
                  <a:pt x="302" y="139"/>
                  <a:pt x="302" y="139"/>
                  <a:pt x="302" y="139"/>
                </a:cubicBezTo>
                <a:cubicBezTo>
                  <a:pt x="301" y="138"/>
                  <a:pt x="301" y="138"/>
                  <a:pt x="300" y="138"/>
                </a:cubicBezTo>
                <a:cubicBezTo>
                  <a:pt x="300" y="137"/>
                  <a:pt x="300" y="137"/>
                  <a:pt x="300" y="137"/>
                </a:cubicBezTo>
                <a:cubicBezTo>
                  <a:pt x="299" y="136"/>
                  <a:pt x="299" y="136"/>
                  <a:pt x="298" y="136"/>
                </a:cubicBezTo>
                <a:cubicBezTo>
                  <a:pt x="298" y="135"/>
                  <a:pt x="298" y="135"/>
                  <a:pt x="298" y="135"/>
                </a:cubicBezTo>
                <a:cubicBezTo>
                  <a:pt x="297" y="134"/>
                  <a:pt x="297" y="134"/>
                  <a:pt x="296" y="134"/>
                </a:cubicBezTo>
                <a:cubicBezTo>
                  <a:pt x="296" y="133"/>
                  <a:pt x="296" y="133"/>
                  <a:pt x="296" y="133"/>
                </a:cubicBezTo>
                <a:cubicBezTo>
                  <a:pt x="295" y="132"/>
                  <a:pt x="295" y="132"/>
                  <a:pt x="294" y="132"/>
                </a:cubicBezTo>
                <a:cubicBezTo>
                  <a:pt x="294" y="131"/>
                  <a:pt x="294" y="131"/>
                  <a:pt x="294" y="131"/>
                </a:cubicBezTo>
                <a:cubicBezTo>
                  <a:pt x="293" y="130"/>
                  <a:pt x="293" y="130"/>
                  <a:pt x="292" y="130"/>
                </a:cubicBezTo>
                <a:cubicBezTo>
                  <a:pt x="292" y="129"/>
                  <a:pt x="292" y="129"/>
                  <a:pt x="292" y="129"/>
                </a:cubicBezTo>
                <a:cubicBezTo>
                  <a:pt x="291" y="128"/>
                  <a:pt x="291" y="128"/>
                  <a:pt x="290" y="128"/>
                </a:cubicBezTo>
                <a:cubicBezTo>
                  <a:pt x="290" y="127"/>
                  <a:pt x="290" y="127"/>
                  <a:pt x="290" y="127"/>
                </a:cubicBezTo>
                <a:cubicBezTo>
                  <a:pt x="289" y="126"/>
                  <a:pt x="289" y="126"/>
                  <a:pt x="288" y="126"/>
                </a:cubicBezTo>
                <a:cubicBezTo>
                  <a:pt x="288" y="125"/>
                  <a:pt x="288" y="125"/>
                  <a:pt x="288" y="125"/>
                </a:cubicBezTo>
                <a:cubicBezTo>
                  <a:pt x="287" y="124"/>
                  <a:pt x="287" y="124"/>
                  <a:pt x="286" y="124"/>
                </a:cubicBezTo>
                <a:cubicBezTo>
                  <a:pt x="286" y="123"/>
                  <a:pt x="286" y="123"/>
                  <a:pt x="286" y="123"/>
                </a:cubicBezTo>
                <a:cubicBezTo>
                  <a:pt x="285" y="122"/>
                  <a:pt x="285" y="122"/>
                  <a:pt x="284" y="122"/>
                </a:cubicBezTo>
                <a:cubicBezTo>
                  <a:pt x="284" y="121"/>
                  <a:pt x="284" y="121"/>
                  <a:pt x="284" y="121"/>
                </a:cubicBezTo>
                <a:cubicBezTo>
                  <a:pt x="283" y="120"/>
                  <a:pt x="283" y="120"/>
                  <a:pt x="282" y="120"/>
                </a:cubicBezTo>
                <a:cubicBezTo>
                  <a:pt x="282" y="119"/>
                  <a:pt x="282" y="119"/>
                  <a:pt x="282" y="119"/>
                </a:cubicBezTo>
                <a:cubicBezTo>
                  <a:pt x="281" y="118"/>
                  <a:pt x="281" y="118"/>
                  <a:pt x="280" y="118"/>
                </a:cubicBezTo>
                <a:cubicBezTo>
                  <a:pt x="280" y="117"/>
                  <a:pt x="280" y="117"/>
                  <a:pt x="280" y="117"/>
                </a:cubicBezTo>
                <a:cubicBezTo>
                  <a:pt x="279" y="116"/>
                  <a:pt x="279" y="116"/>
                  <a:pt x="278" y="116"/>
                </a:cubicBezTo>
                <a:cubicBezTo>
                  <a:pt x="278" y="115"/>
                  <a:pt x="278" y="115"/>
                  <a:pt x="278" y="115"/>
                </a:cubicBezTo>
                <a:cubicBezTo>
                  <a:pt x="277" y="114"/>
                  <a:pt x="277" y="114"/>
                  <a:pt x="276" y="114"/>
                </a:cubicBezTo>
                <a:cubicBezTo>
                  <a:pt x="276" y="113"/>
                  <a:pt x="276" y="113"/>
                  <a:pt x="276" y="113"/>
                </a:cubicBezTo>
                <a:cubicBezTo>
                  <a:pt x="275" y="112"/>
                  <a:pt x="275" y="112"/>
                  <a:pt x="274" y="112"/>
                </a:cubicBezTo>
                <a:cubicBezTo>
                  <a:pt x="274" y="111"/>
                  <a:pt x="274" y="111"/>
                  <a:pt x="274" y="111"/>
                </a:cubicBezTo>
                <a:cubicBezTo>
                  <a:pt x="273" y="110"/>
                  <a:pt x="273" y="110"/>
                  <a:pt x="272" y="110"/>
                </a:cubicBezTo>
                <a:cubicBezTo>
                  <a:pt x="272" y="109"/>
                  <a:pt x="272" y="109"/>
                  <a:pt x="272" y="109"/>
                </a:cubicBezTo>
                <a:cubicBezTo>
                  <a:pt x="271" y="108"/>
                  <a:pt x="271" y="108"/>
                  <a:pt x="270" y="108"/>
                </a:cubicBezTo>
                <a:cubicBezTo>
                  <a:pt x="270" y="107"/>
                  <a:pt x="270" y="107"/>
                  <a:pt x="270" y="107"/>
                </a:cubicBezTo>
                <a:cubicBezTo>
                  <a:pt x="269" y="106"/>
                  <a:pt x="269" y="106"/>
                  <a:pt x="268" y="106"/>
                </a:cubicBezTo>
                <a:cubicBezTo>
                  <a:pt x="268" y="105"/>
                  <a:pt x="268" y="105"/>
                  <a:pt x="268" y="105"/>
                </a:cubicBezTo>
                <a:cubicBezTo>
                  <a:pt x="267" y="104"/>
                  <a:pt x="267" y="104"/>
                  <a:pt x="266" y="104"/>
                </a:cubicBezTo>
                <a:cubicBezTo>
                  <a:pt x="266" y="103"/>
                  <a:pt x="266" y="103"/>
                  <a:pt x="266" y="103"/>
                </a:cubicBezTo>
                <a:cubicBezTo>
                  <a:pt x="265" y="102"/>
                  <a:pt x="265" y="102"/>
                  <a:pt x="264" y="102"/>
                </a:cubicBezTo>
                <a:cubicBezTo>
                  <a:pt x="264" y="101"/>
                  <a:pt x="264" y="101"/>
                  <a:pt x="264" y="101"/>
                </a:cubicBezTo>
                <a:cubicBezTo>
                  <a:pt x="263" y="100"/>
                  <a:pt x="263" y="100"/>
                  <a:pt x="262" y="100"/>
                </a:cubicBezTo>
                <a:cubicBezTo>
                  <a:pt x="262" y="99"/>
                  <a:pt x="262" y="99"/>
                  <a:pt x="262" y="99"/>
                </a:cubicBezTo>
                <a:cubicBezTo>
                  <a:pt x="261" y="98"/>
                  <a:pt x="261" y="98"/>
                  <a:pt x="260" y="98"/>
                </a:cubicBezTo>
                <a:cubicBezTo>
                  <a:pt x="260" y="97"/>
                  <a:pt x="260" y="97"/>
                  <a:pt x="260" y="97"/>
                </a:cubicBezTo>
                <a:cubicBezTo>
                  <a:pt x="259" y="96"/>
                  <a:pt x="259" y="96"/>
                  <a:pt x="258" y="96"/>
                </a:cubicBezTo>
                <a:cubicBezTo>
                  <a:pt x="258" y="95"/>
                  <a:pt x="258" y="95"/>
                  <a:pt x="258" y="95"/>
                </a:cubicBezTo>
                <a:cubicBezTo>
                  <a:pt x="257" y="94"/>
                  <a:pt x="257" y="94"/>
                  <a:pt x="256" y="94"/>
                </a:cubicBezTo>
                <a:cubicBezTo>
                  <a:pt x="256" y="93"/>
                  <a:pt x="256" y="93"/>
                  <a:pt x="256" y="93"/>
                </a:cubicBezTo>
                <a:cubicBezTo>
                  <a:pt x="255" y="92"/>
                  <a:pt x="255" y="92"/>
                  <a:pt x="254" y="92"/>
                </a:cubicBezTo>
                <a:cubicBezTo>
                  <a:pt x="254" y="91"/>
                  <a:pt x="254" y="91"/>
                  <a:pt x="254" y="91"/>
                </a:cubicBezTo>
                <a:cubicBezTo>
                  <a:pt x="253" y="90"/>
                  <a:pt x="253" y="90"/>
                  <a:pt x="252" y="90"/>
                </a:cubicBezTo>
                <a:cubicBezTo>
                  <a:pt x="252" y="89"/>
                  <a:pt x="252" y="89"/>
                  <a:pt x="252" y="89"/>
                </a:cubicBezTo>
                <a:cubicBezTo>
                  <a:pt x="251" y="88"/>
                  <a:pt x="251" y="88"/>
                  <a:pt x="250" y="88"/>
                </a:cubicBezTo>
                <a:cubicBezTo>
                  <a:pt x="250" y="87"/>
                  <a:pt x="250" y="87"/>
                  <a:pt x="250" y="87"/>
                </a:cubicBezTo>
                <a:cubicBezTo>
                  <a:pt x="249" y="86"/>
                  <a:pt x="249" y="86"/>
                  <a:pt x="248" y="86"/>
                </a:cubicBezTo>
                <a:cubicBezTo>
                  <a:pt x="248" y="85"/>
                  <a:pt x="248" y="85"/>
                  <a:pt x="248" y="85"/>
                </a:cubicBezTo>
                <a:cubicBezTo>
                  <a:pt x="247" y="84"/>
                  <a:pt x="247" y="84"/>
                  <a:pt x="246" y="84"/>
                </a:cubicBezTo>
                <a:cubicBezTo>
                  <a:pt x="246" y="83"/>
                  <a:pt x="246" y="83"/>
                  <a:pt x="246" y="83"/>
                </a:cubicBezTo>
                <a:cubicBezTo>
                  <a:pt x="245" y="82"/>
                  <a:pt x="245" y="82"/>
                  <a:pt x="244" y="82"/>
                </a:cubicBezTo>
                <a:cubicBezTo>
                  <a:pt x="244" y="81"/>
                  <a:pt x="244" y="81"/>
                  <a:pt x="244" y="81"/>
                </a:cubicBezTo>
                <a:cubicBezTo>
                  <a:pt x="243" y="80"/>
                  <a:pt x="243" y="80"/>
                  <a:pt x="242" y="80"/>
                </a:cubicBezTo>
                <a:cubicBezTo>
                  <a:pt x="242" y="79"/>
                  <a:pt x="242" y="79"/>
                  <a:pt x="242" y="79"/>
                </a:cubicBezTo>
                <a:cubicBezTo>
                  <a:pt x="241" y="78"/>
                  <a:pt x="241" y="78"/>
                  <a:pt x="240" y="78"/>
                </a:cubicBezTo>
                <a:cubicBezTo>
                  <a:pt x="240" y="77"/>
                  <a:pt x="240" y="77"/>
                  <a:pt x="240" y="77"/>
                </a:cubicBezTo>
                <a:cubicBezTo>
                  <a:pt x="239" y="76"/>
                  <a:pt x="239" y="76"/>
                  <a:pt x="238" y="76"/>
                </a:cubicBezTo>
                <a:cubicBezTo>
                  <a:pt x="238" y="75"/>
                  <a:pt x="238" y="75"/>
                  <a:pt x="238" y="75"/>
                </a:cubicBezTo>
                <a:cubicBezTo>
                  <a:pt x="237" y="74"/>
                  <a:pt x="237" y="74"/>
                  <a:pt x="236" y="74"/>
                </a:cubicBezTo>
                <a:cubicBezTo>
                  <a:pt x="236" y="73"/>
                  <a:pt x="236" y="73"/>
                  <a:pt x="236" y="73"/>
                </a:cubicBezTo>
                <a:cubicBezTo>
                  <a:pt x="235" y="72"/>
                  <a:pt x="235" y="72"/>
                  <a:pt x="234" y="72"/>
                </a:cubicBezTo>
                <a:cubicBezTo>
                  <a:pt x="234" y="71"/>
                  <a:pt x="234" y="71"/>
                  <a:pt x="234" y="71"/>
                </a:cubicBezTo>
                <a:cubicBezTo>
                  <a:pt x="233" y="70"/>
                  <a:pt x="233" y="70"/>
                  <a:pt x="232" y="70"/>
                </a:cubicBezTo>
                <a:cubicBezTo>
                  <a:pt x="232" y="69"/>
                  <a:pt x="232" y="69"/>
                  <a:pt x="232" y="69"/>
                </a:cubicBezTo>
                <a:cubicBezTo>
                  <a:pt x="231" y="68"/>
                  <a:pt x="231" y="68"/>
                  <a:pt x="230" y="68"/>
                </a:cubicBezTo>
                <a:cubicBezTo>
                  <a:pt x="230" y="67"/>
                  <a:pt x="230" y="67"/>
                  <a:pt x="230" y="67"/>
                </a:cubicBezTo>
                <a:cubicBezTo>
                  <a:pt x="229" y="66"/>
                  <a:pt x="229" y="66"/>
                  <a:pt x="228" y="66"/>
                </a:cubicBezTo>
                <a:cubicBezTo>
                  <a:pt x="228" y="65"/>
                  <a:pt x="228" y="65"/>
                  <a:pt x="228" y="65"/>
                </a:cubicBezTo>
                <a:cubicBezTo>
                  <a:pt x="227" y="64"/>
                  <a:pt x="227" y="64"/>
                  <a:pt x="226" y="64"/>
                </a:cubicBezTo>
                <a:cubicBezTo>
                  <a:pt x="226" y="63"/>
                  <a:pt x="226" y="63"/>
                  <a:pt x="226" y="63"/>
                </a:cubicBezTo>
                <a:cubicBezTo>
                  <a:pt x="225" y="62"/>
                  <a:pt x="225" y="62"/>
                  <a:pt x="224" y="62"/>
                </a:cubicBezTo>
                <a:cubicBezTo>
                  <a:pt x="224" y="61"/>
                  <a:pt x="224" y="61"/>
                  <a:pt x="224" y="61"/>
                </a:cubicBezTo>
                <a:cubicBezTo>
                  <a:pt x="223" y="60"/>
                  <a:pt x="223" y="60"/>
                  <a:pt x="222" y="60"/>
                </a:cubicBezTo>
                <a:cubicBezTo>
                  <a:pt x="222" y="59"/>
                  <a:pt x="222" y="59"/>
                  <a:pt x="222" y="59"/>
                </a:cubicBezTo>
                <a:cubicBezTo>
                  <a:pt x="221" y="58"/>
                  <a:pt x="221" y="58"/>
                  <a:pt x="220" y="58"/>
                </a:cubicBezTo>
                <a:cubicBezTo>
                  <a:pt x="220" y="57"/>
                  <a:pt x="220" y="57"/>
                  <a:pt x="220" y="57"/>
                </a:cubicBezTo>
                <a:cubicBezTo>
                  <a:pt x="219" y="56"/>
                  <a:pt x="219" y="56"/>
                  <a:pt x="218" y="56"/>
                </a:cubicBezTo>
                <a:cubicBezTo>
                  <a:pt x="218" y="55"/>
                  <a:pt x="218" y="55"/>
                  <a:pt x="218" y="55"/>
                </a:cubicBezTo>
                <a:cubicBezTo>
                  <a:pt x="217" y="54"/>
                  <a:pt x="217" y="54"/>
                  <a:pt x="216" y="54"/>
                </a:cubicBezTo>
                <a:cubicBezTo>
                  <a:pt x="216" y="53"/>
                  <a:pt x="216" y="53"/>
                  <a:pt x="216" y="53"/>
                </a:cubicBezTo>
                <a:cubicBezTo>
                  <a:pt x="215" y="52"/>
                  <a:pt x="215" y="52"/>
                  <a:pt x="214" y="52"/>
                </a:cubicBezTo>
                <a:cubicBezTo>
                  <a:pt x="214" y="51"/>
                  <a:pt x="214" y="51"/>
                  <a:pt x="214" y="51"/>
                </a:cubicBezTo>
                <a:cubicBezTo>
                  <a:pt x="213" y="50"/>
                  <a:pt x="213" y="50"/>
                  <a:pt x="212" y="50"/>
                </a:cubicBezTo>
                <a:cubicBezTo>
                  <a:pt x="212" y="49"/>
                  <a:pt x="212" y="49"/>
                  <a:pt x="212" y="49"/>
                </a:cubicBezTo>
                <a:cubicBezTo>
                  <a:pt x="211" y="48"/>
                  <a:pt x="211" y="48"/>
                  <a:pt x="210" y="48"/>
                </a:cubicBezTo>
                <a:cubicBezTo>
                  <a:pt x="210" y="47"/>
                  <a:pt x="210" y="47"/>
                  <a:pt x="210" y="47"/>
                </a:cubicBezTo>
                <a:cubicBezTo>
                  <a:pt x="209" y="46"/>
                  <a:pt x="209" y="46"/>
                  <a:pt x="208" y="46"/>
                </a:cubicBezTo>
                <a:cubicBezTo>
                  <a:pt x="208" y="45"/>
                  <a:pt x="208" y="45"/>
                  <a:pt x="208" y="45"/>
                </a:cubicBezTo>
                <a:cubicBezTo>
                  <a:pt x="207" y="44"/>
                  <a:pt x="207" y="44"/>
                  <a:pt x="206" y="44"/>
                </a:cubicBezTo>
                <a:cubicBezTo>
                  <a:pt x="206" y="43"/>
                  <a:pt x="206" y="43"/>
                  <a:pt x="206" y="43"/>
                </a:cubicBezTo>
                <a:cubicBezTo>
                  <a:pt x="205" y="42"/>
                  <a:pt x="205" y="42"/>
                  <a:pt x="204" y="42"/>
                </a:cubicBezTo>
                <a:cubicBezTo>
                  <a:pt x="204" y="41"/>
                  <a:pt x="204" y="41"/>
                  <a:pt x="204" y="41"/>
                </a:cubicBezTo>
                <a:cubicBezTo>
                  <a:pt x="203" y="40"/>
                  <a:pt x="203" y="40"/>
                  <a:pt x="202" y="40"/>
                </a:cubicBezTo>
                <a:cubicBezTo>
                  <a:pt x="202" y="39"/>
                  <a:pt x="202" y="39"/>
                  <a:pt x="202" y="39"/>
                </a:cubicBezTo>
                <a:cubicBezTo>
                  <a:pt x="201" y="38"/>
                  <a:pt x="201" y="38"/>
                  <a:pt x="200" y="38"/>
                </a:cubicBezTo>
                <a:cubicBezTo>
                  <a:pt x="200" y="37"/>
                  <a:pt x="200" y="37"/>
                  <a:pt x="200" y="37"/>
                </a:cubicBezTo>
                <a:cubicBezTo>
                  <a:pt x="199" y="36"/>
                  <a:pt x="199" y="36"/>
                  <a:pt x="198" y="36"/>
                </a:cubicBezTo>
                <a:cubicBezTo>
                  <a:pt x="198" y="35"/>
                  <a:pt x="198" y="35"/>
                  <a:pt x="198" y="35"/>
                </a:cubicBezTo>
                <a:cubicBezTo>
                  <a:pt x="197" y="34"/>
                  <a:pt x="197" y="34"/>
                  <a:pt x="196" y="34"/>
                </a:cubicBezTo>
                <a:cubicBezTo>
                  <a:pt x="196" y="33"/>
                  <a:pt x="196" y="33"/>
                  <a:pt x="196" y="33"/>
                </a:cubicBezTo>
                <a:cubicBezTo>
                  <a:pt x="195" y="32"/>
                  <a:pt x="195" y="32"/>
                  <a:pt x="194" y="32"/>
                </a:cubicBezTo>
                <a:cubicBezTo>
                  <a:pt x="194" y="31"/>
                  <a:pt x="194" y="31"/>
                  <a:pt x="194" y="31"/>
                </a:cubicBezTo>
                <a:cubicBezTo>
                  <a:pt x="193" y="30"/>
                  <a:pt x="193" y="30"/>
                  <a:pt x="192" y="30"/>
                </a:cubicBezTo>
                <a:cubicBezTo>
                  <a:pt x="192" y="29"/>
                  <a:pt x="192" y="29"/>
                  <a:pt x="192" y="29"/>
                </a:cubicBezTo>
                <a:cubicBezTo>
                  <a:pt x="191" y="28"/>
                  <a:pt x="191" y="28"/>
                  <a:pt x="190" y="28"/>
                </a:cubicBezTo>
                <a:cubicBezTo>
                  <a:pt x="190" y="27"/>
                  <a:pt x="190" y="27"/>
                  <a:pt x="190" y="27"/>
                </a:cubicBezTo>
                <a:cubicBezTo>
                  <a:pt x="189" y="26"/>
                  <a:pt x="189" y="26"/>
                  <a:pt x="188" y="26"/>
                </a:cubicBezTo>
                <a:cubicBezTo>
                  <a:pt x="188" y="25"/>
                  <a:pt x="188" y="25"/>
                  <a:pt x="188" y="25"/>
                </a:cubicBezTo>
                <a:cubicBezTo>
                  <a:pt x="187" y="24"/>
                  <a:pt x="187" y="24"/>
                  <a:pt x="186" y="24"/>
                </a:cubicBezTo>
                <a:cubicBezTo>
                  <a:pt x="186" y="23"/>
                  <a:pt x="186" y="23"/>
                  <a:pt x="186" y="23"/>
                </a:cubicBezTo>
                <a:cubicBezTo>
                  <a:pt x="185" y="22"/>
                  <a:pt x="185" y="22"/>
                  <a:pt x="184" y="22"/>
                </a:cubicBezTo>
                <a:cubicBezTo>
                  <a:pt x="184" y="21"/>
                  <a:pt x="184" y="21"/>
                  <a:pt x="184" y="21"/>
                </a:cubicBezTo>
                <a:cubicBezTo>
                  <a:pt x="183" y="20"/>
                  <a:pt x="183" y="20"/>
                  <a:pt x="182" y="20"/>
                </a:cubicBezTo>
                <a:cubicBezTo>
                  <a:pt x="182" y="19"/>
                  <a:pt x="182" y="19"/>
                  <a:pt x="182" y="19"/>
                </a:cubicBezTo>
                <a:cubicBezTo>
                  <a:pt x="181" y="18"/>
                  <a:pt x="181" y="18"/>
                  <a:pt x="180" y="18"/>
                </a:cubicBezTo>
                <a:cubicBezTo>
                  <a:pt x="180" y="17"/>
                  <a:pt x="180" y="17"/>
                  <a:pt x="180" y="17"/>
                </a:cubicBezTo>
                <a:cubicBezTo>
                  <a:pt x="163" y="0"/>
                  <a:pt x="129" y="3"/>
                  <a:pt x="103" y="17"/>
                </a:cubicBezTo>
                <a:cubicBezTo>
                  <a:pt x="81" y="4"/>
                  <a:pt x="43" y="0"/>
                  <a:pt x="26" y="17"/>
                </a:cubicBezTo>
                <a:cubicBezTo>
                  <a:pt x="6" y="38"/>
                  <a:pt x="0" y="91"/>
                  <a:pt x="19" y="124"/>
                </a:cubicBezTo>
                <a:cubicBezTo>
                  <a:pt x="37" y="157"/>
                  <a:pt x="8" y="212"/>
                  <a:pt x="51" y="253"/>
                </a:cubicBezTo>
                <a:cubicBezTo>
                  <a:pt x="52" y="254"/>
                  <a:pt x="52" y="255"/>
                  <a:pt x="53" y="255"/>
                </a:cubicBezTo>
                <a:cubicBezTo>
                  <a:pt x="54" y="256"/>
                  <a:pt x="54" y="257"/>
                  <a:pt x="55" y="257"/>
                </a:cubicBezTo>
                <a:cubicBezTo>
                  <a:pt x="56" y="258"/>
                  <a:pt x="56" y="259"/>
                  <a:pt x="57" y="259"/>
                </a:cubicBezTo>
                <a:cubicBezTo>
                  <a:pt x="58" y="260"/>
                  <a:pt x="58" y="261"/>
                  <a:pt x="59" y="261"/>
                </a:cubicBezTo>
                <a:cubicBezTo>
                  <a:pt x="60" y="262"/>
                  <a:pt x="60" y="263"/>
                  <a:pt x="61" y="263"/>
                </a:cubicBezTo>
                <a:cubicBezTo>
                  <a:pt x="62" y="264"/>
                  <a:pt x="62" y="265"/>
                  <a:pt x="63" y="265"/>
                </a:cubicBezTo>
                <a:cubicBezTo>
                  <a:pt x="64" y="266"/>
                  <a:pt x="64" y="267"/>
                  <a:pt x="65" y="267"/>
                </a:cubicBezTo>
                <a:cubicBezTo>
                  <a:pt x="66" y="268"/>
                  <a:pt x="66" y="269"/>
                  <a:pt x="67" y="269"/>
                </a:cubicBezTo>
                <a:cubicBezTo>
                  <a:pt x="68" y="270"/>
                  <a:pt x="68" y="271"/>
                  <a:pt x="69" y="271"/>
                </a:cubicBezTo>
                <a:cubicBezTo>
                  <a:pt x="70" y="272"/>
                  <a:pt x="70" y="273"/>
                  <a:pt x="71" y="273"/>
                </a:cubicBezTo>
                <a:cubicBezTo>
                  <a:pt x="72" y="274"/>
                  <a:pt x="72" y="275"/>
                  <a:pt x="73" y="275"/>
                </a:cubicBezTo>
                <a:cubicBezTo>
                  <a:pt x="74" y="276"/>
                  <a:pt x="74" y="277"/>
                  <a:pt x="75" y="277"/>
                </a:cubicBezTo>
                <a:cubicBezTo>
                  <a:pt x="76" y="278"/>
                  <a:pt x="76" y="279"/>
                  <a:pt x="77" y="279"/>
                </a:cubicBezTo>
                <a:cubicBezTo>
                  <a:pt x="78" y="280"/>
                  <a:pt x="78" y="281"/>
                  <a:pt x="79" y="281"/>
                </a:cubicBezTo>
                <a:cubicBezTo>
                  <a:pt x="80" y="282"/>
                  <a:pt x="80" y="283"/>
                  <a:pt x="81" y="283"/>
                </a:cubicBezTo>
                <a:cubicBezTo>
                  <a:pt x="82" y="284"/>
                  <a:pt x="82" y="285"/>
                  <a:pt x="83" y="285"/>
                </a:cubicBezTo>
                <a:cubicBezTo>
                  <a:pt x="84" y="286"/>
                  <a:pt x="84" y="287"/>
                  <a:pt x="85" y="287"/>
                </a:cubicBezTo>
                <a:cubicBezTo>
                  <a:pt x="86" y="288"/>
                  <a:pt x="86" y="289"/>
                  <a:pt x="87" y="289"/>
                </a:cubicBezTo>
                <a:cubicBezTo>
                  <a:pt x="88" y="290"/>
                  <a:pt x="88" y="291"/>
                  <a:pt x="89" y="291"/>
                </a:cubicBezTo>
                <a:cubicBezTo>
                  <a:pt x="90" y="292"/>
                  <a:pt x="90" y="293"/>
                  <a:pt x="91" y="293"/>
                </a:cubicBezTo>
                <a:cubicBezTo>
                  <a:pt x="92" y="294"/>
                  <a:pt x="92" y="295"/>
                  <a:pt x="93" y="295"/>
                </a:cubicBezTo>
                <a:cubicBezTo>
                  <a:pt x="94" y="296"/>
                  <a:pt x="94" y="297"/>
                  <a:pt x="95" y="297"/>
                </a:cubicBezTo>
                <a:cubicBezTo>
                  <a:pt x="96" y="298"/>
                  <a:pt x="96" y="299"/>
                  <a:pt x="97" y="299"/>
                </a:cubicBezTo>
                <a:cubicBezTo>
                  <a:pt x="98" y="300"/>
                  <a:pt x="98" y="301"/>
                  <a:pt x="99" y="301"/>
                </a:cubicBezTo>
                <a:cubicBezTo>
                  <a:pt x="100" y="302"/>
                  <a:pt x="100" y="303"/>
                  <a:pt x="101" y="303"/>
                </a:cubicBezTo>
                <a:cubicBezTo>
                  <a:pt x="102" y="304"/>
                  <a:pt x="102" y="305"/>
                  <a:pt x="103" y="305"/>
                </a:cubicBezTo>
                <a:cubicBezTo>
                  <a:pt x="104" y="306"/>
                  <a:pt x="104" y="307"/>
                  <a:pt x="105" y="307"/>
                </a:cubicBezTo>
                <a:cubicBezTo>
                  <a:pt x="106" y="308"/>
                  <a:pt x="106" y="309"/>
                  <a:pt x="107" y="309"/>
                </a:cubicBezTo>
                <a:cubicBezTo>
                  <a:pt x="108" y="310"/>
                  <a:pt x="108" y="311"/>
                  <a:pt x="109" y="311"/>
                </a:cubicBezTo>
                <a:cubicBezTo>
                  <a:pt x="110" y="312"/>
                  <a:pt x="110" y="313"/>
                  <a:pt x="111" y="313"/>
                </a:cubicBezTo>
                <a:cubicBezTo>
                  <a:pt x="112" y="314"/>
                  <a:pt x="112" y="315"/>
                  <a:pt x="113" y="315"/>
                </a:cubicBezTo>
                <a:cubicBezTo>
                  <a:pt x="114" y="316"/>
                  <a:pt x="114" y="317"/>
                  <a:pt x="115" y="317"/>
                </a:cubicBezTo>
                <a:cubicBezTo>
                  <a:pt x="116" y="318"/>
                  <a:pt x="116" y="319"/>
                  <a:pt x="117" y="319"/>
                </a:cubicBezTo>
                <a:cubicBezTo>
                  <a:pt x="118" y="320"/>
                  <a:pt x="118" y="321"/>
                  <a:pt x="119" y="321"/>
                </a:cubicBezTo>
                <a:cubicBezTo>
                  <a:pt x="120" y="322"/>
                  <a:pt x="120" y="323"/>
                  <a:pt x="121" y="323"/>
                </a:cubicBezTo>
                <a:cubicBezTo>
                  <a:pt x="122" y="324"/>
                  <a:pt x="122" y="325"/>
                  <a:pt x="123" y="325"/>
                </a:cubicBezTo>
                <a:cubicBezTo>
                  <a:pt x="124" y="326"/>
                  <a:pt x="124" y="327"/>
                  <a:pt x="125" y="327"/>
                </a:cubicBezTo>
                <a:cubicBezTo>
                  <a:pt x="126" y="328"/>
                  <a:pt x="126" y="329"/>
                  <a:pt x="127" y="329"/>
                </a:cubicBezTo>
                <a:cubicBezTo>
                  <a:pt x="128" y="330"/>
                  <a:pt x="128" y="331"/>
                  <a:pt x="129" y="331"/>
                </a:cubicBezTo>
                <a:cubicBezTo>
                  <a:pt x="130" y="332"/>
                  <a:pt x="130" y="333"/>
                  <a:pt x="131" y="333"/>
                </a:cubicBezTo>
                <a:cubicBezTo>
                  <a:pt x="132" y="334"/>
                  <a:pt x="132" y="335"/>
                  <a:pt x="133" y="335"/>
                </a:cubicBezTo>
                <a:cubicBezTo>
                  <a:pt x="134" y="336"/>
                  <a:pt x="134" y="337"/>
                  <a:pt x="135" y="337"/>
                </a:cubicBezTo>
                <a:cubicBezTo>
                  <a:pt x="136" y="338"/>
                  <a:pt x="136" y="339"/>
                  <a:pt x="137" y="339"/>
                </a:cubicBezTo>
                <a:cubicBezTo>
                  <a:pt x="138" y="340"/>
                  <a:pt x="138" y="341"/>
                  <a:pt x="139" y="341"/>
                </a:cubicBezTo>
                <a:cubicBezTo>
                  <a:pt x="140" y="342"/>
                  <a:pt x="140" y="343"/>
                  <a:pt x="141" y="343"/>
                </a:cubicBezTo>
                <a:cubicBezTo>
                  <a:pt x="142" y="344"/>
                  <a:pt x="142" y="345"/>
                  <a:pt x="143" y="345"/>
                </a:cubicBezTo>
                <a:cubicBezTo>
                  <a:pt x="144" y="346"/>
                  <a:pt x="144" y="347"/>
                  <a:pt x="145" y="347"/>
                </a:cubicBezTo>
                <a:cubicBezTo>
                  <a:pt x="146" y="348"/>
                  <a:pt x="146" y="349"/>
                  <a:pt x="147" y="349"/>
                </a:cubicBezTo>
                <a:cubicBezTo>
                  <a:pt x="148" y="350"/>
                  <a:pt x="148" y="351"/>
                  <a:pt x="149" y="351"/>
                </a:cubicBezTo>
                <a:cubicBezTo>
                  <a:pt x="149" y="352"/>
                  <a:pt x="150" y="352"/>
                  <a:pt x="150" y="353"/>
                </a:cubicBezTo>
                <a:cubicBezTo>
                  <a:pt x="242" y="333"/>
                  <a:pt x="313" y="256"/>
                  <a:pt x="324" y="161"/>
                </a:cubicBezTo>
                <a:cubicBezTo>
                  <a:pt x="324" y="161"/>
                  <a:pt x="324" y="161"/>
                  <a:pt x="324" y="161"/>
                </a:cubicBezTo>
                <a:cubicBezTo>
                  <a:pt x="323" y="160"/>
                  <a:pt x="323" y="160"/>
                  <a:pt x="322" y="160"/>
                </a:cubicBezTo>
                <a:close/>
              </a:path>
            </a:pathLst>
          </a:custGeom>
          <a:solidFill>
            <a:srgbClr val="6B44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4" name="Freeform 2342"/>
          <p:cNvSpPr>
            <a:spLocks noEditPoints="1"/>
          </p:cNvSpPr>
          <p:nvPr/>
        </p:nvSpPr>
        <p:spPr bwMode="auto">
          <a:xfrm>
            <a:off x="2728602" y="2560430"/>
            <a:ext cx="248112" cy="352617"/>
          </a:xfrm>
          <a:custGeom>
            <a:avLst/>
            <a:gdLst>
              <a:gd name="T0" fmla="*/ 180 w 206"/>
              <a:gd name="T1" fmla="*/ 17 h 293"/>
              <a:gd name="T2" fmla="*/ 103 w 206"/>
              <a:gd name="T3" fmla="*/ 17 h 293"/>
              <a:gd name="T4" fmla="*/ 26 w 206"/>
              <a:gd name="T5" fmla="*/ 17 h 293"/>
              <a:gd name="T6" fmla="*/ 19 w 206"/>
              <a:gd name="T7" fmla="*/ 124 h 293"/>
              <a:gd name="T8" fmla="*/ 54 w 206"/>
              <a:gd name="T9" fmla="*/ 256 h 293"/>
              <a:gd name="T10" fmla="*/ 103 w 206"/>
              <a:gd name="T11" fmla="*/ 168 h 293"/>
              <a:gd name="T12" fmla="*/ 152 w 206"/>
              <a:gd name="T13" fmla="*/ 256 h 293"/>
              <a:gd name="T14" fmla="*/ 187 w 206"/>
              <a:gd name="T15" fmla="*/ 124 h 293"/>
              <a:gd name="T16" fmla="*/ 180 w 206"/>
              <a:gd name="T17" fmla="*/ 17 h 293"/>
              <a:gd name="T18" fmla="*/ 43 w 206"/>
              <a:gd name="T19" fmla="*/ 30 h 293"/>
              <a:gd name="T20" fmla="*/ 17 w 206"/>
              <a:gd name="T21" fmla="*/ 97 h 293"/>
              <a:gd name="T22" fmla="*/ 35 w 206"/>
              <a:gd name="T23" fmla="*/ 24 h 293"/>
              <a:gd name="T24" fmla="*/ 85 w 206"/>
              <a:gd name="T25" fmla="*/ 15 h 293"/>
              <a:gd name="T26" fmla="*/ 43 w 206"/>
              <a:gd name="T2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93">
                <a:moveTo>
                  <a:pt x="180" y="17"/>
                </a:moveTo>
                <a:cubicBezTo>
                  <a:pt x="163" y="0"/>
                  <a:pt x="129" y="3"/>
                  <a:pt x="103" y="17"/>
                </a:cubicBezTo>
                <a:cubicBezTo>
                  <a:pt x="81" y="4"/>
                  <a:pt x="43" y="0"/>
                  <a:pt x="26" y="17"/>
                </a:cubicBezTo>
                <a:cubicBezTo>
                  <a:pt x="6" y="38"/>
                  <a:pt x="0" y="91"/>
                  <a:pt x="19" y="124"/>
                </a:cubicBezTo>
                <a:cubicBezTo>
                  <a:pt x="38" y="158"/>
                  <a:pt x="7" y="215"/>
                  <a:pt x="54" y="256"/>
                </a:cubicBezTo>
                <a:cubicBezTo>
                  <a:pt x="96" y="293"/>
                  <a:pt x="82" y="203"/>
                  <a:pt x="103" y="168"/>
                </a:cubicBezTo>
                <a:cubicBezTo>
                  <a:pt x="124" y="203"/>
                  <a:pt x="110" y="293"/>
                  <a:pt x="152" y="256"/>
                </a:cubicBezTo>
                <a:cubicBezTo>
                  <a:pt x="199" y="215"/>
                  <a:pt x="168" y="158"/>
                  <a:pt x="187" y="124"/>
                </a:cubicBezTo>
                <a:cubicBezTo>
                  <a:pt x="206" y="91"/>
                  <a:pt x="200" y="38"/>
                  <a:pt x="180" y="17"/>
                </a:cubicBezTo>
                <a:close/>
                <a:moveTo>
                  <a:pt x="43" y="30"/>
                </a:moveTo>
                <a:cubicBezTo>
                  <a:pt x="29" y="45"/>
                  <a:pt x="20" y="70"/>
                  <a:pt x="17" y="97"/>
                </a:cubicBezTo>
                <a:cubicBezTo>
                  <a:pt x="14" y="69"/>
                  <a:pt x="21" y="39"/>
                  <a:pt x="35" y="24"/>
                </a:cubicBezTo>
                <a:cubicBezTo>
                  <a:pt x="46" y="13"/>
                  <a:pt x="66" y="11"/>
                  <a:pt x="85" y="15"/>
                </a:cubicBezTo>
                <a:cubicBezTo>
                  <a:pt x="68" y="15"/>
                  <a:pt x="53" y="20"/>
                  <a:pt x="43" y="30"/>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5" name="Oval 2343"/>
          <p:cNvSpPr>
            <a:spLocks noChangeArrowheads="1"/>
          </p:cNvSpPr>
          <p:nvPr/>
        </p:nvSpPr>
        <p:spPr bwMode="auto">
          <a:xfrm>
            <a:off x="851766" y="2455119"/>
            <a:ext cx="536330" cy="536060"/>
          </a:xfrm>
          <a:prstGeom prst="ellipse">
            <a:avLst/>
          </a:prstGeom>
          <a:solidFill>
            <a:srgbClr val="E2B75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6" name="Freeform 2344"/>
          <p:cNvSpPr/>
          <p:nvPr/>
        </p:nvSpPr>
        <p:spPr bwMode="auto">
          <a:xfrm>
            <a:off x="1014229" y="2521022"/>
            <a:ext cx="370469" cy="470156"/>
          </a:xfrm>
          <a:custGeom>
            <a:avLst/>
            <a:gdLst>
              <a:gd name="T0" fmla="*/ 301 w 308"/>
              <a:gd name="T1" fmla="*/ 197 h 391"/>
              <a:gd name="T2" fmla="*/ 295 w 308"/>
              <a:gd name="T3" fmla="*/ 191 h 391"/>
              <a:gd name="T4" fmla="*/ 289 w 308"/>
              <a:gd name="T5" fmla="*/ 185 h 391"/>
              <a:gd name="T6" fmla="*/ 283 w 308"/>
              <a:gd name="T7" fmla="*/ 179 h 391"/>
              <a:gd name="T8" fmla="*/ 277 w 308"/>
              <a:gd name="T9" fmla="*/ 173 h 391"/>
              <a:gd name="T10" fmla="*/ 271 w 308"/>
              <a:gd name="T11" fmla="*/ 167 h 391"/>
              <a:gd name="T12" fmla="*/ 265 w 308"/>
              <a:gd name="T13" fmla="*/ 161 h 391"/>
              <a:gd name="T14" fmla="*/ 259 w 308"/>
              <a:gd name="T15" fmla="*/ 155 h 391"/>
              <a:gd name="T16" fmla="*/ 253 w 308"/>
              <a:gd name="T17" fmla="*/ 149 h 391"/>
              <a:gd name="T18" fmla="*/ 247 w 308"/>
              <a:gd name="T19" fmla="*/ 143 h 391"/>
              <a:gd name="T20" fmla="*/ 241 w 308"/>
              <a:gd name="T21" fmla="*/ 137 h 391"/>
              <a:gd name="T22" fmla="*/ 235 w 308"/>
              <a:gd name="T23" fmla="*/ 131 h 391"/>
              <a:gd name="T24" fmla="*/ 229 w 308"/>
              <a:gd name="T25" fmla="*/ 125 h 391"/>
              <a:gd name="T26" fmla="*/ 223 w 308"/>
              <a:gd name="T27" fmla="*/ 119 h 391"/>
              <a:gd name="T28" fmla="*/ 217 w 308"/>
              <a:gd name="T29" fmla="*/ 113 h 391"/>
              <a:gd name="T30" fmla="*/ 211 w 308"/>
              <a:gd name="T31" fmla="*/ 107 h 391"/>
              <a:gd name="T32" fmla="*/ 205 w 308"/>
              <a:gd name="T33" fmla="*/ 101 h 391"/>
              <a:gd name="T34" fmla="*/ 199 w 308"/>
              <a:gd name="T35" fmla="*/ 95 h 391"/>
              <a:gd name="T36" fmla="*/ 193 w 308"/>
              <a:gd name="T37" fmla="*/ 89 h 391"/>
              <a:gd name="T38" fmla="*/ 187 w 308"/>
              <a:gd name="T39" fmla="*/ 83 h 391"/>
              <a:gd name="T40" fmla="*/ 181 w 308"/>
              <a:gd name="T41" fmla="*/ 77 h 391"/>
              <a:gd name="T42" fmla="*/ 175 w 308"/>
              <a:gd name="T43" fmla="*/ 71 h 391"/>
              <a:gd name="T44" fmla="*/ 169 w 308"/>
              <a:gd name="T45" fmla="*/ 65 h 391"/>
              <a:gd name="T46" fmla="*/ 163 w 308"/>
              <a:gd name="T47" fmla="*/ 59 h 391"/>
              <a:gd name="T48" fmla="*/ 157 w 308"/>
              <a:gd name="T49" fmla="*/ 53 h 391"/>
              <a:gd name="T50" fmla="*/ 151 w 308"/>
              <a:gd name="T51" fmla="*/ 47 h 391"/>
              <a:gd name="T52" fmla="*/ 145 w 308"/>
              <a:gd name="T53" fmla="*/ 41 h 391"/>
              <a:gd name="T54" fmla="*/ 139 w 308"/>
              <a:gd name="T55" fmla="*/ 35 h 391"/>
              <a:gd name="T56" fmla="*/ 133 w 308"/>
              <a:gd name="T57" fmla="*/ 29 h 391"/>
              <a:gd name="T58" fmla="*/ 127 w 308"/>
              <a:gd name="T59" fmla="*/ 23 h 391"/>
              <a:gd name="T60" fmla="*/ 121 w 308"/>
              <a:gd name="T61" fmla="*/ 17 h 391"/>
              <a:gd name="T62" fmla="*/ 88 w 308"/>
              <a:gd name="T63" fmla="*/ 0 h 391"/>
              <a:gd name="T64" fmla="*/ 53 w 308"/>
              <a:gd name="T65" fmla="*/ 62 h 391"/>
              <a:gd name="T66" fmla="*/ 56 w 308"/>
              <a:gd name="T67" fmla="*/ 66 h 391"/>
              <a:gd name="T68" fmla="*/ 59 w 308"/>
              <a:gd name="T69" fmla="*/ 68 h 391"/>
              <a:gd name="T70" fmla="*/ 52 w 308"/>
              <a:gd name="T71" fmla="*/ 89 h 391"/>
              <a:gd name="T72" fmla="*/ 6 w 308"/>
              <a:gd name="T73" fmla="*/ 312 h 391"/>
              <a:gd name="T74" fmla="*/ 12 w 308"/>
              <a:gd name="T75" fmla="*/ 318 h 391"/>
              <a:gd name="T76" fmla="*/ 18 w 308"/>
              <a:gd name="T77" fmla="*/ 324 h 391"/>
              <a:gd name="T78" fmla="*/ 24 w 308"/>
              <a:gd name="T79" fmla="*/ 330 h 391"/>
              <a:gd name="T80" fmla="*/ 30 w 308"/>
              <a:gd name="T81" fmla="*/ 336 h 391"/>
              <a:gd name="T82" fmla="*/ 36 w 308"/>
              <a:gd name="T83" fmla="*/ 342 h 391"/>
              <a:gd name="T84" fmla="*/ 42 w 308"/>
              <a:gd name="T85" fmla="*/ 348 h 391"/>
              <a:gd name="T86" fmla="*/ 48 w 308"/>
              <a:gd name="T87" fmla="*/ 354 h 391"/>
              <a:gd name="T88" fmla="*/ 54 w 308"/>
              <a:gd name="T89" fmla="*/ 360 h 391"/>
              <a:gd name="T90" fmla="*/ 60 w 308"/>
              <a:gd name="T91" fmla="*/ 366 h 391"/>
              <a:gd name="T92" fmla="*/ 66 w 308"/>
              <a:gd name="T93" fmla="*/ 372 h 391"/>
              <a:gd name="T94" fmla="*/ 72 w 308"/>
              <a:gd name="T95" fmla="*/ 378 h 391"/>
              <a:gd name="T96" fmla="*/ 78 w 308"/>
              <a:gd name="T97" fmla="*/ 384 h 391"/>
              <a:gd name="T98" fmla="*/ 84 w 308"/>
              <a:gd name="T99" fmla="*/ 390 h 391"/>
              <a:gd name="T100" fmla="*/ 308 w 308"/>
              <a:gd name="T101" fmla="*/ 20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391">
                <a:moveTo>
                  <a:pt x="305" y="201"/>
                </a:moveTo>
                <a:cubicBezTo>
                  <a:pt x="305" y="200"/>
                  <a:pt x="304" y="200"/>
                  <a:pt x="303" y="199"/>
                </a:cubicBezTo>
                <a:cubicBezTo>
                  <a:pt x="303" y="198"/>
                  <a:pt x="302" y="198"/>
                  <a:pt x="301" y="197"/>
                </a:cubicBezTo>
                <a:cubicBezTo>
                  <a:pt x="301" y="196"/>
                  <a:pt x="300" y="196"/>
                  <a:pt x="299" y="195"/>
                </a:cubicBezTo>
                <a:cubicBezTo>
                  <a:pt x="299" y="194"/>
                  <a:pt x="298" y="194"/>
                  <a:pt x="297" y="193"/>
                </a:cubicBezTo>
                <a:cubicBezTo>
                  <a:pt x="297" y="192"/>
                  <a:pt x="296" y="192"/>
                  <a:pt x="295" y="191"/>
                </a:cubicBezTo>
                <a:cubicBezTo>
                  <a:pt x="295" y="190"/>
                  <a:pt x="294" y="190"/>
                  <a:pt x="293" y="189"/>
                </a:cubicBezTo>
                <a:cubicBezTo>
                  <a:pt x="293" y="188"/>
                  <a:pt x="292" y="188"/>
                  <a:pt x="291" y="187"/>
                </a:cubicBezTo>
                <a:cubicBezTo>
                  <a:pt x="291" y="186"/>
                  <a:pt x="290" y="186"/>
                  <a:pt x="289" y="185"/>
                </a:cubicBezTo>
                <a:cubicBezTo>
                  <a:pt x="289" y="184"/>
                  <a:pt x="288" y="184"/>
                  <a:pt x="287" y="183"/>
                </a:cubicBezTo>
                <a:cubicBezTo>
                  <a:pt x="287" y="182"/>
                  <a:pt x="286" y="182"/>
                  <a:pt x="285" y="181"/>
                </a:cubicBezTo>
                <a:cubicBezTo>
                  <a:pt x="285" y="180"/>
                  <a:pt x="284" y="180"/>
                  <a:pt x="283" y="179"/>
                </a:cubicBezTo>
                <a:cubicBezTo>
                  <a:pt x="283" y="178"/>
                  <a:pt x="282" y="178"/>
                  <a:pt x="281" y="177"/>
                </a:cubicBezTo>
                <a:cubicBezTo>
                  <a:pt x="281" y="176"/>
                  <a:pt x="280" y="176"/>
                  <a:pt x="279" y="175"/>
                </a:cubicBezTo>
                <a:cubicBezTo>
                  <a:pt x="279" y="174"/>
                  <a:pt x="278" y="174"/>
                  <a:pt x="277" y="173"/>
                </a:cubicBezTo>
                <a:cubicBezTo>
                  <a:pt x="277" y="172"/>
                  <a:pt x="276" y="172"/>
                  <a:pt x="275" y="171"/>
                </a:cubicBezTo>
                <a:cubicBezTo>
                  <a:pt x="275" y="170"/>
                  <a:pt x="274" y="170"/>
                  <a:pt x="273" y="169"/>
                </a:cubicBezTo>
                <a:cubicBezTo>
                  <a:pt x="273" y="168"/>
                  <a:pt x="272" y="168"/>
                  <a:pt x="271" y="167"/>
                </a:cubicBezTo>
                <a:cubicBezTo>
                  <a:pt x="271" y="166"/>
                  <a:pt x="270" y="166"/>
                  <a:pt x="269" y="165"/>
                </a:cubicBezTo>
                <a:cubicBezTo>
                  <a:pt x="269" y="164"/>
                  <a:pt x="268" y="164"/>
                  <a:pt x="267" y="163"/>
                </a:cubicBezTo>
                <a:cubicBezTo>
                  <a:pt x="267" y="162"/>
                  <a:pt x="266" y="162"/>
                  <a:pt x="265" y="161"/>
                </a:cubicBezTo>
                <a:cubicBezTo>
                  <a:pt x="265" y="160"/>
                  <a:pt x="264" y="160"/>
                  <a:pt x="263" y="159"/>
                </a:cubicBezTo>
                <a:cubicBezTo>
                  <a:pt x="263" y="158"/>
                  <a:pt x="262" y="158"/>
                  <a:pt x="261" y="157"/>
                </a:cubicBezTo>
                <a:cubicBezTo>
                  <a:pt x="261" y="156"/>
                  <a:pt x="260" y="156"/>
                  <a:pt x="259" y="155"/>
                </a:cubicBezTo>
                <a:cubicBezTo>
                  <a:pt x="259" y="154"/>
                  <a:pt x="258" y="154"/>
                  <a:pt x="257" y="153"/>
                </a:cubicBezTo>
                <a:cubicBezTo>
                  <a:pt x="257" y="152"/>
                  <a:pt x="256" y="152"/>
                  <a:pt x="255" y="151"/>
                </a:cubicBezTo>
                <a:cubicBezTo>
                  <a:pt x="255" y="150"/>
                  <a:pt x="254" y="150"/>
                  <a:pt x="253" y="149"/>
                </a:cubicBezTo>
                <a:cubicBezTo>
                  <a:pt x="253" y="148"/>
                  <a:pt x="252" y="148"/>
                  <a:pt x="251" y="147"/>
                </a:cubicBezTo>
                <a:cubicBezTo>
                  <a:pt x="251" y="146"/>
                  <a:pt x="250" y="146"/>
                  <a:pt x="249" y="145"/>
                </a:cubicBezTo>
                <a:cubicBezTo>
                  <a:pt x="249" y="144"/>
                  <a:pt x="248" y="144"/>
                  <a:pt x="247" y="143"/>
                </a:cubicBezTo>
                <a:cubicBezTo>
                  <a:pt x="247" y="142"/>
                  <a:pt x="246" y="142"/>
                  <a:pt x="245" y="141"/>
                </a:cubicBezTo>
                <a:cubicBezTo>
                  <a:pt x="245" y="140"/>
                  <a:pt x="244" y="140"/>
                  <a:pt x="243" y="139"/>
                </a:cubicBezTo>
                <a:cubicBezTo>
                  <a:pt x="243" y="138"/>
                  <a:pt x="242" y="138"/>
                  <a:pt x="241" y="137"/>
                </a:cubicBezTo>
                <a:cubicBezTo>
                  <a:pt x="241" y="136"/>
                  <a:pt x="240" y="136"/>
                  <a:pt x="239" y="135"/>
                </a:cubicBezTo>
                <a:cubicBezTo>
                  <a:pt x="239" y="134"/>
                  <a:pt x="238" y="134"/>
                  <a:pt x="237" y="133"/>
                </a:cubicBezTo>
                <a:cubicBezTo>
                  <a:pt x="237" y="132"/>
                  <a:pt x="236" y="132"/>
                  <a:pt x="235" y="131"/>
                </a:cubicBezTo>
                <a:cubicBezTo>
                  <a:pt x="235" y="130"/>
                  <a:pt x="234" y="130"/>
                  <a:pt x="233" y="129"/>
                </a:cubicBezTo>
                <a:cubicBezTo>
                  <a:pt x="233" y="128"/>
                  <a:pt x="232" y="128"/>
                  <a:pt x="231" y="127"/>
                </a:cubicBezTo>
                <a:cubicBezTo>
                  <a:pt x="231" y="126"/>
                  <a:pt x="230" y="126"/>
                  <a:pt x="229" y="125"/>
                </a:cubicBezTo>
                <a:cubicBezTo>
                  <a:pt x="229" y="124"/>
                  <a:pt x="228" y="124"/>
                  <a:pt x="227" y="123"/>
                </a:cubicBezTo>
                <a:cubicBezTo>
                  <a:pt x="227" y="122"/>
                  <a:pt x="226" y="122"/>
                  <a:pt x="225" y="121"/>
                </a:cubicBezTo>
                <a:cubicBezTo>
                  <a:pt x="225" y="120"/>
                  <a:pt x="224" y="120"/>
                  <a:pt x="223" y="119"/>
                </a:cubicBezTo>
                <a:cubicBezTo>
                  <a:pt x="223" y="118"/>
                  <a:pt x="222" y="118"/>
                  <a:pt x="221" y="117"/>
                </a:cubicBezTo>
                <a:cubicBezTo>
                  <a:pt x="221" y="116"/>
                  <a:pt x="220" y="116"/>
                  <a:pt x="219" y="115"/>
                </a:cubicBezTo>
                <a:cubicBezTo>
                  <a:pt x="219" y="114"/>
                  <a:pt x="218" y="114"/>
                  <a:pt x="217" y="113"/>
                </a:cubicBezTo>
                <a:cubicBezTo>
                  <a:pt x="217" y="112"/>
                  <a:pt x="216" y="112"/>
                  <a:pt x="215" y="111"/>
                </a:cubicBezTo>
                <a:cubicBezTo>
                  <a:pt x="215" y="110"/>
                  <a:pt x="214" y="110"/>
                  <a:pt x="213" y="109"/>
                </a:cubicBezTo>
                <a:cubicBezTo>
                  <a:pt x="213" y="108"/>
                  <a:pt x="212" y="108"/>
                  <a:pt x="211" y="107"/>
                </a:cubicBezTo>
                <a:cubicBezTo>
                  <a:pt x="211" y="106"/>
                  <a:pt x="210" y="106"/>
                  <a:pt x="209" y="105"/>
                </a:cubicBezTo>
                <a:cubicBezTo>
                  <a:pt x="209" y="104"/>
                  <a:pt x="208" y="104"/>
                  <a:pt x="207" y="103"/>
                </a:cubicBezTo>
                <a:cubicBezTo>
                  <a:pt x="207" y="102"/>
                  <a:pt x="206" y="102"/>
                  <a:pt x="205" y="101"/>
                </a:cubicBezTo>
                <a:cubicBezTo>
                  <a:pt x="205" y="100"/>
                  <a:pt x="204" y="100"/>
                  <a:pt x="203" y="99"/>
                </a:cubicBezTo>
                <a:cubicBezTo>
                  <a:pt x="203" y="98"/>
                  <a:pt x="202" y="98"/>
                  <a:pt x="201" y="97"/>
                </a:cubicBezTo>
                <a:cubicBezTo>
                  <a:pt x="201" y="96"/>
                  <a:pt x="200" y="96"/>
                  <a:pt x="199" y="95"/>
                </a:cubicBezTo>
                <a:cubicBezTo>
                  <a:pt x="199" y="94"/>
                  <a:pt x="198" y="94"/>
                  <a:pt x="197" y="93"/>
                </a:cubicBezTo>
                <a:cubicBezTo>
                  <a:pt x="197" y="92"/>
                  <a:pt x="196" y="92"/>
                  <a:pt x="195" y="91"/>
                </a:cubicBezTo>
                <a:cubicBezTo>
                  <a:pt x="195" y="90"/>
                  <a:pt x="194" y="90"/>
                  <a:pt x="193" y="89"/>
                </a:cubicBezTo>
                <a:cubicBezTo>
                  <a:pt x="193" y="88"/>
                  <a:pt x="192" y="88"/>
                  <a:pt x="191" y="87"/>
                </a:cubicBezTo>
                <a:cubicBezTo>
                  <a:pt x="191" y="86"/>
                  <a:pt x="190" y="86"/>
                  <a:pt x="189" y="85"/>
                </a:cubicBezTo>
                <a:cubicBezTo>
                  <a:pt x="189" y="84"/>
                  <a:pt x="188" y="84"/>
                  <a:pt x="187" y="83"/>
                </a:cubicBezTo>
                <a:cubicBezTo>
                  <a:pt x="187" y="82"/>
                  <a:pt x="186" y="82"/>
                  <a:pt x="185" y="81"/>
                </a:cubicBezTo>
                <a:cubicBezTo>
                  <a:pt x="185" y="80"/>
                  <a:pt x="184" y="80"/>
                  <a:pt x="183" y="79"/>
                </a:cubicBezTo>
                <a:cubicBezTo>
                  <a:pt x="183" y="78"/>
                  <a:pt x="182" y="78"/>
                  <a:pt x="181" y="77"/>
                </a:cubicBezTo>
                <a:cubicBezTo>
                  <a:pt x="181" y="76"/>
                  <a:pt x="180" y="76"/>
                  <a:pt x="179" y="75"/>
                </a:cubicBezTo>
                <a:cubicBezTo>
                  <a:pt x="179" y="74"/>
                  <a:pt x="178" y="74"/>
                  <a:pt x="177" y="73"/>
                </a:cubicBezTo>
                <a:cubicBezTo>
                  <a:pt x="177" y="72"/>
                  <a:pt x="176" y="72"/>
                  <a:pt x="175" y="71"/>
                </a:cubicBezTo>
                <a:cubicBezTo>
                  <a:pt x="175" y="70"/>
                  <a:pt x="174" y="70"/>
                  <a:pt x="173" y="69"/>
                </a:cubicBezTo>
                <a:cubicBezTo>
                  <a:pt x="173" y="68"/>
                  <a:pt x="172" y="68"/>
                  <a:pt x="171" y="67"/>
                </a:cubicBezTo>
                <a:cubicBezTo>
                  <a:pt x="171" y="66"/>
                  <a:pt x="170" y="66"/>
                  <a:pt x="169" y="65"/>
                </a:cubicBezTo>
                <a:cubicBezTo>
                  <a:pt x="169" y="64"/>
                  <a:pt x="168" y="64"/>
                  <a:pt x="167" y="63"/>
                </a:cubicBezTo>
                <a:cubicBezTo>
                  <a:pt x="167" y="62"/>
                  <a:pt x="166" y="62"/>
                  <a:pt x="165" y="61"/>
                </a:cubicBezTo>
                <a:cubicBezTo>
                  <a:pt x="165" y="60"/>
                  <a:pt x="164" y="60"/>
                  <a:pt x="163" y="59"/>
                </a:cubicBezTo>
                <a:cubicBezTo>
                  <a:pt x="163" y="58"/>
                  <a:pt x="162" y="58"/>
                  <a:pt x="161" y="57"/>
                </a:cubicBezTo>
                <a:cubicBezTo>
                  <a:pt x="161" y="56"/>
                  <a:pt x="160" y="56"/>
                  <a:pt x="159" y="55"/>
                </a:cubicBezTo>
                <a:cubicBezTo>
                  <a:pt x="159" y="54"/>
                  <a:pt x="158" y="54"/>
                  <a:pt x="157" y="53"/>
                </a:cubicBezTo>
                <a:cubicBezTo>
                  <a:pt x="157" y="52"/>
                  <a:pt x="156" y="52"/>
                  <a:pt x="155" y="51"/>
                </a:cubicBezTo>
                <a:cubicBezTo>
                  <a:pt x="155" y="50"/>
                  <a:pt x="154" y="50"/>
                  <a:pt x="153" y="49"/>
                </a:cubicBezTo>
                <a:cubicBezTo>
                  <a:pt x="153" y="48"/>
                  <a:pt x="152" y="48"/>
                  <a:pt x="151" y="47"/>
                </a:cubicBezTo>
                <a:cubicBezTo>
                  <a:pt x="151" y="46"/>
                  <a:pt x="150" y="46"/>
                  <a:pt x="149" y="45"/>
                </a:cubicBezTo>
                <a:cubicBezTo>
                  <a:pt x="149" y="44"/>
                  <a:pt x="148" y="44"/>
                  <a:pt x="147" y="43"/>
                </a:cubicBezTo>
                <a:cubicBezTo>
                  <a:pt x="147" y="42"/>
                  <a:pt x="146" y="42"/>
                  <a:pt x="145" y="41"/>
                </a:cubicBezTo>
                <a:cubicBezTo>
                  <a:pt x="145" y="40"/>
                  <a:pt x="144" y="40"/>
                  <a:pt x="143" y="39"/>
                </a:cubicBezTo>
                <a:cubicBezTo>
                  <a:pt x="143" y="38"/>
                  <a:pt x="142" y="38"/>
                  <a:pt x="141" y="37"/>
                </a:cubicBezTo>
                <a:cubicBezTo>
                  <a:pt x="141" y="36"/>
                  <a:pt x="140" y="36"/>
                  <a:pt x="139" y="35"/>
                </a:cubicBezTo>
                <a:cubicBezTo>
                  <a:pt x="139" y="34"/>
                  <a:pt x="138" y="34"/>
                  <a:pt x="137" y="33"/>
                </a:cubicBezTo>
                <a:cubicBezTo>
                  <a:pt x="137" y="32"/>
                  <a:pt x="136" y="32"/>
                  <a:pt x="135" y="31"/>
                </a:cubicBezTo>
                <a:cubicBezTo>
                  <a:pt x="135" y="30"/>
                  <a:pt x="134" y="30"/>
                  <a:pt x="133" y="29"/>
                </a:cubicBezTo>
                <a:cubicBezTo>
                  <a:pt x="133" y="28"/>
                  <a:pt x="132" y="28"/>
                  <a:pt x="131" y="27"/>
                </a:cubicBezTo>
                <a:cubicBezTo>
                  <a:pt x="131" y="26"/>
                  <a:pt x="130" y="26"/>
                  <a:pt x="129" y="25"/>
                </a:cubicBezTo>
                <a:cubicBezTo>
                  <a:pt x="129" y="24"/>
                  <a:pt x="128" y="24"/>
                  <a:pt x="127" y="23"/>
                </a:cubicBezTo>
                <a:cubicBezTo>
                  <a:pt x="127" y="22"/>
                  <a:pt x="126" y="22"/>
                  <a:pt x="125" y="21"/>
                </a:cubicBezTo>
                <a:cubicBezTo>
                  <a:pt x="125" y="20"/>
                  <a:pt x="124" y="20"/>
                  <a:pt x="123" y="19"/>
                </a:cubicBezTo>
                <a:cubicBezTo>
                  <a:pt x="123" y="18"/>
                  <a:pt x="122" y="18"/>
                  <a:pt x="121" y="17"/>
                </a:cubicBezTo>
                <a:cubicBezTo>
                  <a:pt x="121" y="16"/>
                  <a:pt x="120" y="16"/>
                  <a:pt x="119" y="15"/>
                </a:cubicBezTo>
                <a:cubicBezTo>
                  <a:pt x="119" y="14"/>
                  <a:pt x="118" y="14"/>
                  <a:pt x="117" y="13"/>
                </a:cubicBezTo>
                <a:cubicBezTo>
                  <a:pt x="110" y="5"/>
                  <a:pt x="99" y="0"/>
                  <a:pt x="88" y="0"/>
                </a:cubicBezTo>
                <a:cubicBezTo>
                  <a:pt x="66" y="0"/>
                  <a:pt x="48" y="19"/>
                  <a:pt x="48" y="42"/>
                </a:cubicBezTo>
                <a:cubicBezTo>
                  <a:pt x="48" y="49"/>
                  <a:pt x="49" y="56"/>
                  <a:pt x="52" y="62"/>
                </a:cubicBezTo>
                <a:cubicBezTo>
                  <a:pt x="53" y="62"/>
                  <a:pt x="53" y="62"/>
                  <a:pt x="53" y="62"/>
                </a:cubicBezTo>
                <a:cubicBezTo>
                  <a:pt x="54" y="63"/>
                  <a:pt x="54" y="63"/>
                  <a:pt x="54" y="64"/>
                </a:cubicBezTo>
                <a:cubicBezTo>
                  <a:pt x="55" y="64"/>
                  <a:pt x="55" y="64"/>
                  <a:pt x="55" y="64"/>
                </a:cubicBezTo>
                <a:cubicBezTo>
                  <a:pt x="56" y="65"/>
                  <a:pt x="56" y="65"/>
                  <a:pt x="56" y="66"/>
                </a:cubicBezTo>
                <a:cubicBezTo>
                  <a:pt x="57" y="66"/>
                  <a:pt x="57" y="66"/>
                  <a:pt x="57" y="66"/>
                </a:cubicBezTo>
                <a:cubicBezTo>
                  <a:pt x="58" y="67"/>
                  <a:pt x="58" y="67"/>
                  <a:pt x="58" y="68"/>
                </a:cubicBezTo>
                <a:cubicBezTo>
                  <a:pt x="59" y="68"/>
                  <a:pt x="59" y="68"/>
                  <a:pt x="59" y="68"/>
                </a:cubicBezTo>
                <a:cubicBezTo>
                  <a:pt x="59" y="68"/>
                  <a:pt x="59" y="68"/>
                  <a:pt x="59" y="68"/>
                </a:cubicBezTo>
                <a:cubicBezTo>
                  <a:pt x="53" y="68"/>
                  <a:pt x="53" y="68"/>
                  <a:pt x="53" y="68"/>
                </a:cubicBezTo>
                <a:cubicBezTo>
                  <a:pt x="52" y="91"/>
                  <a:pt x="52" y="78"/>
                  <a:pt x="52" y="89"/>
                </a:cubicBezTo>
                <a:cubicBezTo>
                  <a:pt x="0" y="302"/>
                  <a:pt x="0" y="302"/>
                  <a:pt x="0" y="302"/>
                </a:cubicBezTo>
                <a:cubicBezTo>
                  <a:pt x="0" y="305"/>
                  <a:pt x="2" y="308"/>
                  <a:pt x="4" y="310"/>
                </a:cubicBezTo>
                <a:cubicBezTo>
                  <a:pt x="5" y="310"/>
                  <a:pt x="5" y="311"/>
                  <a:pt x="6" y="312"/>
                </a:cubicBezTo>
                <a:cubicBezTo>
                  <a:pt x="7" y="312"/>
                  <a:pt x="7" y="313"/>
                  <a:pt x="8" y="314"/>
                </a:cubicBezTo>
                <a:cubicBezTo>
                  <a:pt x="9" y="314"/>
                  <a:pt x="9" y="315"/>
                  <a:pt x="10" y="316"/>
                </a:cubicBezTo>
                <a:cubicBezTo>
                  <a:pt x="11" y="316"/>
                  <a:pt x="11" y="317"/>
                  <a:pt x="12" y="318"/>
                </a:cubicBezTo>
                <a:cubicBezTo>
                  <a:pt x="13" y="318"/>
                  <a:pt x="13" y="319"/>
                  <a:pt x="14" y="320"/>
                </a:cubicBezTo>
                <a:cubicBezTo>
                  <a:pt x="15" y="320"/>
                  <a:pt x="15" y="321"/>
                  <a:pt x="16" y="322"/>
                </a:cubicBezTo>
                <a:cubicBezTo>
                  <a:pt x="17" y="322"/>
                  <a:pt x="17" y="323"/>
                  <a:pt x="18" y="324"/>
                </a:cubicBezTo>
                <a:cubicBezTo>
                  <a:pt x="19" y="324"/>
                  <a:pt x="19" y="325"/>
                  <a:pt x="20" y="326"/>
                </a:cubicBezTo>
                <a:cubicBezTo>
                  <a:pt x="21" y="326"/>
                  <a:pt x="21" y="327"/>
                  <a:pt x="22" y="328"/>
                </a:cubicBezTo>
                <a:cubicBezTo>
                  <a:pt x="23" y="328"/>
                  <a:pt x="23" y="329"/>
                  <a:pt x="24" y="330"/>
                </a:cubicBezTo>
                <a:cubicBezTo>
                  <a:pt x="25" y="330"/>
                  <a:pt x="25" y="331"/>
                  <a:pt x="26" y="332"/>
                </a:cubicBezTo>
                <a:cubicBezTo>
                  <a:pt x="27" y="332"/>
                  <a:pt x="27" y="333"/>
                  <a:pt x="28" y="334"/>
                </a:cubicBezTo>
                <a:cubicBezTo>
                  <a:pt x="29" y="334"/>
                  <a:pt x="29" y="335"/>
                  <a:pt x="30" y="336"/>
                </a:cubicBezTo>
                <a:cubicBezTo>
                  <a:pt x="31" y="336"/>
                  <a:pt x="31" y="337"/>
                  <a:pt x="32" y="338"/>
                </a:cubicBezTo>
                <a:cubicBezTo>
                  <a:pt x="33" y="338"/>
                  <a:pt x="33" y="339"/>
                  <a:pt x="34" y="340"/>
                </a:cubicBezTo>
                <a:cubicBezTo>
                  <a:pt x="35" y="340"/>
                  <a:pt x="35" y="341"/>
                  <a:pt x="36" y="342"/>
                </a:cubicBezTo>
                <a:cubicBezTo>
                  <a:pt x="37" y="342"/>
                  <a:pt x="37" y="343"/>
                  <a:pt x="38" y="344"/>
                </a:cubicBezTo>
                <a:cubicBezTo>
                  <a:pt x="39" y="344"/>
                  <a:pt x="39" y="345"/>
                  <a:pt x="40" y="346"/>
                </a:cubicBezTo>
                <a:cubicBezTo>
                  <a:pt x="41" y="346"/>
                  <a:pt x="41" y="347"/>
                  <a:pt x="42" y="348"/>
                </a:cubicBezTo>
                <a:cubicBezTo>
                  <a:pt x="43" y="348"/>
                  <a:pt x="43" y="349"/>
                  <a:pt x="44" y="350"/>
                </a:cubicBezTo>
                <a:cubicBezTo>
                  <a:pt x="45" y="350"/>
                  <a:pt x="45" y="351"/>
                  <a:pt x="46" y="352"/>
                </a:cubicBezTo>
                <a:cubicBezTo>
                  <a:pt x="47" y="352"/>
                  <a:pt x="47" y="353"/>
                  <a:pt x="48" y="354"/>
                </a:cubicBezTo>
                <a:cubicBezTo>
                  <a:pt x="49" y="354"/>
                  <a:pt x="49" y="355"/>
                  <a:pt x="50" y="356"/>
                </a:cubicBezTo>
                <a:cubicBezTo>
                  <a:pt x="51" y="356"/>
                  <a:pt x="51" y="357"/>
                  <a:pt x="52" y="358"/>
                </a:cubicBezTo>
                <a:cubicBezTo>
                  <a:pt x="53" y="358"/>
                  <a:pt x="53" y="359"/>
                  <a:pt x="54" y="360"/>
                </a:cubicBezTo>
                <a:cubicBezTo>
                  <a:pt x="55" y="360"/>
                  <a:pt x="55" y="361"/>
                  <a:pt x="56" y="362"/>
                </a:cubicBezTo>
                <a:cubicBezTo>
                  <a:pt x="57" y="362"/>
                  <a:pt x="57" y="363"/>
                  <a:pt x="58" y="364"/>
                </a:cubicBezTo>
                <a:cubicBezTo>
                  <a:pt x="59" y="364"/>
                  <a:pt x="59" y="365"/>
                  <a:pt x="60" y="366"/>
                </a:cubicBezTo>
                <a:cubicBezTo>
                  <a:pt x="61" y="366"/>
                  <a:pt x="61" y="367"/>
                  <a:pt x="62" y="368"/>
                </a:cubicBezTo>
                <a:cubicBezTo>
                  <a:pt x="63" y="368"/>
                  <a:pt x="63" y="369"/>
                  <a:pt x="64" y="370"/>
                </a:cubicBezTo>
                <a:cubicBezTo>
                  <a:pt x="65" y="370"/>
                  <a:pt x="65" y="371"/>
                  <a:pt x="66" y="372"/>
                </a:cubicBezTo>
                <a:cubicBezTo>
                  <a:pt x="67" y="372"/>
                  <a:pt x="67" y="373"/>
                  <a:pt x="68" y="374"/>
                </a:cubicBezTo>
                <a:cubicBezTo>
                  <a:pt x="69" y="374"/>
                  <a:pt x="69" y="375"/>
                  <a:pt x="70" y="376"/>
                </a:cubicBezTo>
                <a:cubicBezTo>
                  <a:pt x="71" y="376"/>
                  <a:pt x="71" y="377"/>
                  <a:pt x="72" y="378"/>
                </a:cubicBezTo>
                <a:cubicBezTo>
                  <a:pt x="73" y="378"/>
                  <a:pt x="73" y="379"/>
                  <a:pt x="74" y="380"/>
                </a:cubicBezTo>
                <a:cubicBezTo>
                  <a:pt x="75" y="380"/>
                  <a:pt x="75" y="381"/>
                  <a:pt x="76" y="382"/>
                </a:cubicBezTo>
                <a:cubicBezTo>
                  <a:pt x="77" y="382"/>
                  <a:pt x="77" y="383"/>
                  <a:pt x="78" y="384"/>
                </a:cubicBezTo>
                <a:cubicBezTo>
                  <a:pt x="79" y="384"/>
                  <a:pt x="79" y="385"/>
                  <a:pt x="80" y="386"/>
                </a:cubicBezTo>
                <a:cubicBezTo>
                  <a:pt x="81" y="386"/>
                  <a:pt x="81" y="387"/>
                  <a:pt x="82" y="388"/>
                </a:cubicBezTo>
                <a:cubicBezTo>
                  <a:pt x="83" y="388"/>
                  <a:pt x="83" y="389"/>
                  <a:pt x="84" y="390"/>
                </a:cubicBezTo>
                <a:cubicBezTo>
                  <a:pt x="84" y="390"/>
                  <a:pt x="85" y="390"/>
                  <a:pt x="85" y="391"/>
                </a:cubicBezTo>
                <a:cubicBezTo>
                  <a:pt x="86" y="391"/>
                  <a:pt x="87" y="391"/>
                  <a:pt x="88" y="391"/>
                </a:cubicBezTo>
                <a:cubicBezTo>
                  <a:pt x="199" y="391"/>
                  <a:pt x="291" y="310"/>
                  <a:pt x="308" y="204"/>
                </a:cubicBezTo>
                <a:cubicBezTo>
                  <a:pt x="308" y="203"/>
                  <a:pt x="307" y="203"/>
                  <a:pt x="307" y="203"/>
                </a:cubicBezTo>
                <a:cubicBezTo>
                  <a:pt x="307" y="202"/>
                  <a:pt x="306" y="202"/>
                  <a:pt x="305" y="201"/>
                </a:cubicBezTo>
                <a:close/>
              </a:path>
            </a:pathLst>
          </a:custGeom>
          <a:solidFill>
            <a:srgbClr val="CBA14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7" name="Freeform 2345"/>
          <p:cNvSpPr/>
          <p:nvPr/>
        </p:nvSpPr>
        <p:spPr bwMode="auto">
          <a:xfrm>
            <a:off x="1072008" y="2521022"/>
            <a:ext cx="95846" cy="74736"/>
          </a:xfrm>
          <a:custGeom>
            <a:avLst/>
            <a:gdLst>
              <a:gd name="T0" fmla="*/ 76 w 80"/>
              <a:gd name="T1" fmla="*/ 62 h 62"/>
              <a:gd name="T2" fmla="*/ 80 w 80"/>
              <a:gd name="T3" fmla="*/ 42 h 62"/>
              <a:gd name="T4" fmla="*/ 40 w 80"/>
              <a:gd name="T5" fmla="*/ 0 h 62"/>
              <a:gd name="T6" fmla="*/ 0 w 80"/>
              <a:gd name="T7" fmla="*/ 42 h 62"/>
              <a:gd name="T8" fmla="*/ 4 w 80"/>
              <a:gd name="T9" fmla="*/ 62 h 62"/>
              <a:gd name="T10" fmla="*/ 76 w 80"/>
              <a:gd name="T11" fmla="*/ 62 h 62"/>
            </a:gdLst>
            <a:ahLst/>
            <a:cxnLst>
              <a:cxn ang="0">
                <a:pos x="T0" y="T1"/>
              </a:cxn>
              <a:cxn ang="0">
                <a:pos x="T2" y="T3"/>
              </a:cxn>
              <a:cxn ang="0">
                <a:pos x="T4" y="T5"/>
              </a:cxn>
              <a:cxn ang="0">
                <a:pos x="T6" y="T7"/>
              </a:cxn>
              <a:cxn ang="0">
                <a:pos x="T8" y="T9"/>
              </a:cxn>
              <a:cxn ang="0">
                <a:pos x="T10" y="T11"/>
              </a:cxn>
            </a:cxnLst>
            <a:rect l="0" t="0" r="r" b="b"/>
            <a:pathLst>
              <a:path w="80" h="62">
                <a:moveTo>
                  <a:pt x="76" y="62"/>
                </a:moveTo>
                <a:cubicBezTo>
                  <a:pt x="79" y="56"/>
                  <a:pt x="80" y="49"/>
                  <a:pt x="80" y="42"/>
                </a:cubicBezTo>
                <a:cubicBezTo>
                  <a:pt x="80" y="19"/>
                  <a:pt x="62" y="0"/>
                  <a:pt x="40" y="0"/>
                </a:cubicBezTo>
                <a:cubicBezTo>
                  <a:pt x="18" y="0"/>
                  <a:pt x="0" y="19"/>
                  <a:pt x="0" y="42"/>
                </a:cubicBezTo>
                <a:cubicBezTo>
                  <a:pt x="0" y="49"/>
                  <a:pt x="1" y="56"/>
                  <a:pt x="4" y="62"/>
                </a:cubicBezTo>
                <a:lnTo>
                  <a:pt x="76" y="62"/>
                </a:ln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8" name="Freeform 2346"/>
          <p:cNvSpPr>
            <a:spLocks noEditPoints="1"/>
          </p:cNvSpPr>
          <p:nvPr/>
        </p:nvSpPr>
        <p:spPr bwMode="auto">
          <a:xfrm>
            <a:off x="1014229" y="2602553"/>
            <a:ext cx="211405" cy="305738"/>
          </a:xfrm>
          <a:custGeom>
            <a:avLst/>
            <a:gdLst>
              <a:gd name="T0" fmla="*/ 160 w 176"/>
              <a:gd name="T1" fmla="*/ 170 h 254"/>
              <a:gd name="T2" fmla="*/ 136 w 176"/>
              <a:gd name="T3" fmla="*/ 70 h 254"/>
              <a:gd name="T4" fmla="*/ 124 w 176"/>
              <a:gd name="T5" fmla="*/ 21 h 254"/>
              <a:gd name="T6" fmla="*/ 123 w 176"/>
              <a:gd name="T7" fmla="*/ 0 h 254"/>
              <a:gd name="T8" fmla="*/ 53 w 176"/>
              <a:gd name="T9" fmla="*/ 0 h 254"/>
              <a:gd name="T10" fmla="*/ 52 w 176"/>
              <a:gd name="T11" fmla="*/ 21 h 254"/>
              <a:gd name="T12" fmla="*/ 0 w 176"/>
              <a:gd name="T13" fmla="*/ 234 h 254"/>
              <a:gd name="T14" fmla="*/ 88 w 176"/>
              <a:gd name="T15" fmla="*/ 252 h 254"/>
              <a:gd name="T16" fmla="*/ 176 w 176"/>
              <a:gd name="T17" fmla="*/ 234 h 254"/>
              <a:gd name="T18" fmla="*/ 160 w 176"/>
              <a:gd name="T19" fmla="*/ 170 h 254"/>
              <a:gd name="T20" fmla="*/ 61 w 176"/>
              <a:gd name="T21" fmla="*/ 23 h 254"/>
              <a:gd name="T22" fmla="*/ 61 w 176"/>
              <a:gd name="T23" fmla="*/ 21 h 254"/>
              <a:gd name="T24" fmla="*/ 62 w 176"/>
              <a:gd name="T25" fmla="*/ 9 h 254"/>
              <a:gd name="T26" fmla="*/ 114 w 176"/>
              <a:gd name="T27" fmla="*/ 9 h 254"/>
              <a:gd name="T28" fmla="*/ 115 w 176"/>
              <a:gd name="T29" fmla="*/ 16 h 254"/>
              <a:gd name="T30" fmla="*/ 115 w 176"/>
              <a:gd name="T31" fmla="*/ 21 h 254"/>
              <a:gd name="T32" fmla="*/ 115 w 176"/>
              <a:gd name="T33" fmla="*/ 23 h 254"/>
              <a:gd name="T34" fmla="*/ 126 w 176"/>
              <a:gd name="T35" fmla="*/ 70 h 254"/>
              <a:gd name="T36" fmla="*/ 50 w 176"/>
              <a:gd name="T37" fmla="*/ 70 h 254"/>
              <a:gd name="T38" fmla="*/ 61 w 176"/>
              <a:gd name="T39" fmla="*/ 23 h 254"/>
              <a:gd name="T40" fmla="*/ 61 w 176"/>
              <a:gd name="T41" fmla="*/ 133 h 254"/>
              <a:gd name="T42" fmla="*/ 54 w 176"/>
              <a:gd name="T43" fmla="*/ 127 h 254"/>
              <a:gd name="T44" fmla="*/ 54 w 176"/>
              <a:gd name="T45" fmla="*/ 117 h 254"/>
              <a:gd name="T46" fmla="*/ 61 w 176"/>
              <a:gd name="T47" fmla="*/ 110 h 254"/>
              <a:gd name="T48" fmla="*/ 76 w 176"/>
              <a:gd name="T49" fmla="*/ 110 h 254"/>
              <a:gd name="T50" fmla="*/ 76 w 176"/>
              <a:gd name="T51" fmla="*/ 95 h 254"/>
              <a:gd name="T52" fmla="*/ 83 w 176"/>
              <a:gd name="T53" fmla="*/ 88 h 254"/>
              <a:gd name="T54" fmla="*/ 93 w 176"/>
              <a:gd name="T55" fmla="*/ 88 h 254"/>
              <a:gd name="T56" fmla="*/ 100 w 176"/>
              <a:gd name="T57" fmla="*/ 95 h 254"/>
              <a:gd name="T58" fmla="*/ 100 w 176"/>
              <a:gd name="T59" fmla="*/ 110 h 254"/>
              <a:gd name="T60" fmla="*/ 115 w 176"/>
              <a:gd name="T61" fmla="*/ 110 h 254"/>
              <a:gd name="T62" fmla="*/ 122 w 176"/>
              <a:gd name="T63" fmla="*/ 117 h 254"/>
              <a:gd name="T64" fmla="*/ 122 w 176"/>
              <a:gd name="T65" fmla="*/ 127 h 254"/>
              <a:gd name="T66" fmla="*/ 115 w 176"/>
              <a:gd name="T67" fmla="*/ 133 h 254"/>
              <a:gd name="T68" fmla="*/ 100 w 176"/>
              <a:gd name="T69" fmla="*/ 133 h 254"/>
              <a:gd name="T70" fmla="*/ 100 w 176"/>
              <a:gd name="T71" fmla="*/ 149 h 254"/>
              <a:gd name="T72" fmla="*/ 93 w 176"/>
              <a:gd name="T73" fmla="*/ 156 h 254"/>
              <a:gd name="T74" fmla="*/ 83 w 176"/>
              <a:gd name="T75" fmla="*/ 156 h 254"/>
              <a:gd name="T76" fmla="*/ 76 w 176"/>
              <a:gd name="T77" fmla="*/ 149 h 254"/>
              <a:gd name="T78" fmla="*/ 76 w 176"/>
              <a:gd name="T79" fmla="*/ 133 h 254"/>
              <a:gd name="T80" fmla="*/ 61 w 176"/>
              <a:gd name="T81" fmla="*/ 133 h 254"/>
              <a:gd name="T82" fmla="*/ 104 w 176"/>
              <a:gd name="T83" fmla="*/ 243 h 254"/>
              <a:gd name="T84" fmla="*/ 104 w 176"/>
              <a:gd name="T85" fmla="*/ 243 h 254"/>
              <a:gd name="T86" fmla="*/ 94 w 176"/>
              <a:gd name="T87" fmla="*/ 243 h 254"/>
              <a:gd name="T88" fmla="*/ 88 w 176"/>
              <a:gd name="T89" fmla="*/ 243 h 254"/>
              <a:gd name="T90" fmla="*/ 82 w 176"/>
              <a:gd name="T91" fmla="*/ 243 h 254"/>
              <a:gd name="T92" fmla="*/ 72 w 176"/>
              <a:gd name="T93" fmla="*/ 243 h 254"/>
              <a:gd name="T94" fmla="*/ 10 w 176"/>
              <a:gd name="T95" fmla="*/ 235 h 254"/>
              <a:gd name="T96" fmla="*/ 26 w 176"/>
              <a:gd name="T97" fmla="*/ 170 h 254"/>
              <a:gd name="T98" fmla="*/ 150 w 176"/>
              <a:gd name="T99" fmla="*/ 170 h 254"/>
              <a:gd name="T100" fmla="*/ 166 w 176"/>
              <a:gd name="T101" fmla="*/ 235 h 254"/>
              <a:gd name="T102" fmla="*/ 104 w 176"/>
              <a:gd name="T103" fmla="*/ 24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54">
                <a:moveTo>
                  <a:pt x="160" y="170"/>
                </a:moveTo>
                <a:cubicBezTo>
                  <a:pt x="136" y="70"/>
                  <a:pt x="136" y="70"/>
                  <a:pt x="136" y="70"/>
                </a:cubicBezTo>
                <a:cubicBezTo>
                  <a:pt x="124" y="21"/>
                  <a:pt x="124" y="21"/>
                  <a:pt x="124" y="21"/>
                </a:cubicBezTo>
                <a:cubicBezTo>
                  <a:pt x="124" y="10"/>
                  <a:pt x="125" y="27"/>
                  <a:pt x="123" y="0"/>
                </a:cubicBezTo>
                <a:cubicBezTo>
                  <a:pt x="53" y="0"/>
                  <a:pt x="53" y="0"/>
                  <a:pt x="53" y="0"/>
                </a:cubicBezTo>
                <a:cubicBezTo>
                  <a:pt x="52" y="23"/>
                  <a:pt x="52" y="10"/>
                  <a:pt x="52" y="21"/>
                </a:cubicBezTo>
                <a:cubicBezTo>
                  <a:pt x="0" y="234"/>
                  <a:pt x="0" y="234"/>
                  <a:pt x="0" y="234"/>
                </a:cubicBezTo>
                <a:cubicBezTo>
                  <a:pt x="0" y="254"/>
                  <a:pt x="68" y="252"/>
                  <a:pt x="88" y="252"/>
                </a:cubicBezTo>
                <a:cubicBezTo>
                  <a:pt x="108" y="252"/>
                  <a:pt x="176" y="254"/>
                  <a:pt x="176" y="234"/>
                </a:cubicBezTo>
                <a:lnTo>
                  <a:pt x="160" y="170"/>
                </a:lnTo>
                <a:close/>
                <a:moveTo>
                  <a:pt x="61" y="23"/>
                </a:moveTo>
                <a:cubicBezTo>
                  <a:pt x="61" y="21"/>
                  <a:pt x="61" y="21"/>
                  <a:pt x="61" y="21"/>
                </a:cubicBezTo>
                <a:cubicBezTo>
                  <a:pt x="61" y="14"/>
                  <a:pt x="61" y="32"/>
                  <a:pt x="62" y="9"/>
                </a:cubicBezTo>
                <a:cubicBezTo>
                  <a:pt x="114" y="9"/>
                  <a:pt x="114" y="9"/>
                  <a:pt x="114" y="9"/>
                </a:cubicBezTo>
                <a:cubicBezTo>
                  <a:pt x="115" y="15"/>
                  <a:pt x="115" y="17"/>
                  <a:pt x="115" y="16"/>
                </a:cubicBezTo>
                <a:cubicBezTo>
                  <a:pt x="115" y="18"/>
                  <a:pt x="115" y="20"/>
                  <a:pt x="115" y="21"/>
                </a:cubicBezTo>
                <a:cubicBezTo>
                  <a:pt x="115" y="23"/>
                  <a:pt x="115" y="23"/>
                  <a:pt x="115" y="23"/>
                </a:cubicBezTo>
                <a:cubicBezTo>
                  <a:pt x="126" y="70"/>
                  <a:pt x="126" y="70"/>
                  <a:pt x="126" y="70"/>
                </a:cubicBezTo>
                <a:cubicBezTo>
                  <a:pt x="50" y="70"/>
                  <a:pt x="50" y="70"/>
                  <a:pt x="50" y="70"/>
                </a:cubicBezTo>
                <a:lnTo>
                  <a:pt x="61" y="23"/>
                </a:lnTo>
                <a:close/>
                <a:moveTo>
                  <a:pt x="61" y="133"/>
                </a:moveTo>
                <a:cubicBezTo>
                  <a:pt x="57" y="133"/>
                  <a:pt x="54" y="130"/>
                  <a:pt x="54" y="127"/>
                </a:cubicBezTo>
                <a:cubicBezTo>
                  <a:pt x="54" y="117"/>
                  <a:pt x="54" y="117"/>
                  <a:pt x="54" y="117"/>
                </a:cubicBezTo>
                <a:cubicBezTo>
                  <a:pt x="54" y="113"/>
                  <a:pt x="57" y="110"/>
                  <a:pt x="61" y="110"/>
                </a:cubicBezTo>
                <a:cubicBezTo>
                  <a:pt x="76" y="110"/>
                  <a:pt x="76" y="110"/>
                  <a:pt x="76" y="110"/>
                </a:cubicBezTo>
                <a:cubicBezTo>
                  <a:pt x="76" y="95"/>
                  <a:pt x="76" y="95"/>
                  <a:pt x="76" y="95"/>
                </a:cubicBezTo>
                <a:cubicBezTo>
                  <a:pt x="76" y="91"/>
                  <a:pt x="79" y="88"/>
                  <a:pt x="83" y="88"/>
                </a:cubicBezTo>
                <a:cubicBezTo>
                  <a:pt x="93" y="88"/>
                  <a:pt x="93" y="88"/>
                  <a:pt x="93" y="88"/>
                </a:cubicBezTo>
                <a:cubicBezTo>
                  <a:pt x="97" y="88"/>
                  <a:pt x="100" y="91"/>
                  <a:pt x="100" y="95"/>
                </a:cubicBezTo>
                <a:cubicBezTo>
                  <a:pt x="100" y="110"/>
                  <a:pt x="100" y="110"/>
                  <a:pt x="100" y="110"/>
                </a:cubicBezTo>
                <a:cubicBezTo>
                  <a:pt x="115" y="110"/>
                  <a:pt x="115" y="110"/>
                  <a:pt x="115" y="110"/>
                </a:cubicBezTo>
                <a:cubicBezTo>
                  <a:pt x="119" y="110"/>
                  <a:pt x="122" y="113"/>
                  <a:pt x="122" y="117"/>
                </a:cubicBezTo>
                <a:cubicBezTo>
                  <a:pt x="122" y="127"/>
                  <a:pt x="122" y="127"/>
                  <a:pt x="122" y="127"/>
                </a:cubicBezTo>
                <a:cubicBezTo>
                  <a:pt x="122" y="130"/>
                  <a:pt x="119" y="133"/>
                  <a:pt x="115" y="133"/>
                </a:cubicBezTo>
                <a:cubicBezTo>
                  <a:pt x="100" y="133"/>
                  <a:pt x="100" y="133"/>
                  <a:pt x="100" y="133"/>
                </a:cubicBezTo>
                <a:cubicBezTo>
                  <a:pt x="100" y="149"/>
                  <a:pt x="100" y="149"/>
                  <a:pt x="100" y="149"/>
                </a:cubicBezTo>
                <a:cubicBezTo>
                  <a:pt x="100" y="152"/>
                  <a:pt x="97" y="156"/>
                  <a:pt x="93" y="156"/>
                </a:cubicBezTo>
                <a:cubicBezTo>
                  <a:pt x="83" y="156"/>
                  <a:pt x="83" y="156"/>
                  <a:pt x="83" y="156"/>
                </a:cubicBezTo>
                <a:cubicBezTo>
                  <a:pt x="79" y="156"/>
                  <a:pt x="76" y="152"/>
                  <a:pt x="76" y="149"/>
                </a:cubicBezTo>
                <a:cubicBezTo>
                  <a:pt x="76" y="133"/>
                  <a:pt x="76" y="133"/>
                  <a:pt x="76" y="133"/>
                </a:cubicBezTo>
                <a:lnTo>
                  <a:pt x="61" y="133"/>
                </a:lnTo>
                <a:close/>
                <a:moveTo>
                  <a:pt x="104" y="243"/>
                </a:moveTo>
                <a:cubicBezTo>
                  <a:pt x="104" y="243"/>
                  <a:pt x="104" y="243"/>
                  <a:pt x="104" y="243"/>
                </a:cubicBezTo>
                <a:cubicBezTo>
                  <a:pt x="100" y="243"/>
                  <a:pt x="97" y="243"/>
                  <a:pt x="94" y="243"/>
                </a:cubicBezTo>
                <a:cubicBezTo>
                  <a:pt x="92" y="243"/>
                  <a:pt x="90" y="243"/>
                  <a:pt x="88" y="243"/>
                </a:cubicBezTo>
                <a:cubicBezTo>
                  <a:pt x="86" y="243"/>
                  <a:pt x="84" y="243"/>
                  <a:pt x="82" y="243"/>
                </a:cubicBezTo>
                <a:cubicBezTo>
                  <a:pt x="79" y="243"/>
                  <a:pt x="76" y="243"/>
                  <a:pt x="72" y="243"/>
                </a:cubicBezTo>
                <a:cubicBezTo>
                  <a:pt x="25" y="243"/>
                  <a:pt x="13" y="237"/>
                  <a:pt x="10" y="235"/>
                </a:cubicBezTo>
                <a:cubicBezTo>
                  <a:pt x="26" y="170"/>
                  <a:pt x="26" y="170"/>
                  <a:pt x="26" y="170"/>
                </a:cubicBezTo>
                <a:cubicBezTo>
                  <a:pt x="150" y="170"/>
                  <a:pt x="150" y="170"/>
                  <a:pt x="150" y="170"/>
                </a:cubicBezTo>
                <a:cubicBezTo>
                  <a:pt x="166" y="235"/>
                  <a:pt x="166" y="235"/>
                  <a:pt x="166" y="235"/>
                </a:cubicBezTo>
                <a:cubicBezTo>
                  <a:pt x="163" y="237"/>
                  <a:pt x="151" y="243"/>
                  <a:pt x="104" y="243"/>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49" name="Freeform 2347"/>
          <p:cNvSpPr/>
          <p:nvPr/>
        </p:nvSpPr>
        <p:spPr bwMode="auto">
          <a:xfrm>
            <a:off x="1084923" y="2714657"/>
            <a:ext cx="70016" cy="69301"/>
          </a:xfrm>
          <a:custGeom>
            <a:avLst/>
            <a:gdLst>
              <a:gd name="T0" fmla="*/ 56 w 58"/>
              <a:gd name="T1" fmla="*/ 22 h 58"/>
              <a:gd name="T2" fmla="*/ 36 w 58"/>
              <a:gd name="T3" fmla="*/ 22 h 58"/>
              <a:gd name="T4" fmla="*/ 36 w 58"/>
              <a:gd name="T5" fmla="*/ 2 h 58"/>
              <a:gd name="T6" fmla="*/ 34 w 58"/>
              <a:gd name="T7" fmla="*/ 0 h 58"/>
              <a:gd name="T8" fmla="*/ 24 w 58"/>
              <a:gd name="T9" fmla="*/ 0 h 58"/>
              <a:gd name="T10" fmla="*/ 22 w 58"/>
              <a:gd name="T11" fmla="*/ 2 h 58"/>
              <a:gd name="T12" fmla="*/ 22 w 58"/>
              <a:gd name="T13" fmla="*/ 22 h 58"/>
              <a:gd name="T14" fmla="*/ 2 w 58"/>
              <a:gd name="T15" fmla="*/ 22 h 58"/>
              <a:gd name="T16" fmla="*/ 0 w 58"/>
              <a:gd name="T17" fmla="*/ 24 h 58"/>
              <a:gd name="T18" fmla="*/ 0 w 58"/>
              <a:gd name="T19" fmla="*/ 34 h 58"/>
              <a:gd name="T20" fmla="*/ 2 w 58"/>
              <a:gd name="T21" fmla="*/ 36 h 58"/>
              <a:gd name="T22" fmla="*/ 22 w 58"/>
              <a:gd name="T23" fmla="*/ 36 h 58"/>
              <a:gd name="T24" fmla="*/ 22 w 58"/>
              <a:gd name="T25" fmla="*/ 56 h 58"/>
              <a:gd name="T26" fmla="*/ 24 w 58"/>
              <a:gd name="T27" fmla="*/ 58 h 58"/>
              <a:gd name="T28" fmla="*/ 34 w 58"/>
              <a:gd name="T29" fmla="*/ 58 h 58"/>
              <a:gd name="T30" fmla="*/ 36 w 58"/>
              <a:gd name="T31" fmla="*/ 56 h 58"/>
              <a:gd name="T32" fmla="*/ 36 w 58"/>
              <a:gd name="T33" fmla="*/ 36 h 58"/>
              <a:gd name="T34" fmla="*/ 56 w 58"/>
              <a:gd name="T35" fmla="*/ 36 h 58"/>
              <a:gd name="T36" fmla="*/ 58 w 58"/>
              <a:gd name="T37" fmla="*/ 34 h 58"/>
              <a:gd name="T38" fmla="*/ 58 w 58"/>
              <a:gd name="T39" fmla="*/ 24 h 58"/>
              <a:gd name="T40" fmla="*/ 56 w 58"/>
              <a:gd name="T4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58">
                <a:moveTo>
                  <a:pt x="56" y="22"/>
                </a:moveTo>
                <a:cubicBezTo>
                  <a:pt x="36" y="22"/>
                  <a:pt x="36" y="22"/>
                  <a:pt x="36" y="22"/>
                </a:cubicBezTo>
                <a:cubicBezTo>
                  <a:pt x="36" y="2"/>
                  <a:pt x="36" y="2"/>
                  <a:pt x="36" y="2"/>
                </a:cubicBezTo>
                <a:cubicBezTo>
                  <a:pt x="36" y="1"/>
                  <a:pt x="35" y="0"/>
                  <a:pt x="34" y="0"/>
                </a:cubicBezTo>
                <a:cubicBezTo>
                  <a:pt x="24" y="0"/>
                  <a:pt x="24" y="0"/>
                  <a:pt x="24" y="0"/>
                </a:cubicBezTo>
                <a:cubicBezTo>
                  <a:pt x="23" y="0"/>
                  <a:pt x="22" y="1"/>
                  <a:pt x="22" y="2"/>
                </a:cubicBezTo>
                <a:cubicBezTo>
                  <a:pt x="22" y="22"/>
                  <a:pt x="22" y="22"/>
                  <a:pt x="22" y="22"/>
                </a:cubicBezTo>
                <a:cubicBezTo>
                  <a:pt x="2" y="22"/>
                  <a:pt x="2" y="22"/>
                  <a:pt x="2" y="22"/>
                </a:cubicBezTo>
                <a:cubicBezTo>
                  <a:pt x="1" y="22"/>
                  <a:pt x="0" y="23"/>
                  <a:pt x="0" y="24"/>
                </a:cubicBezTo>
                <a:cubicBezTo>
                  <a:pt x="0" y="34"/>
                  <a:pt x="0" y="34"/>
                  <a:pt x="0" y="34"/>
                </a:cubicBezTo>
                <a:cubicBezTo>
                  <a:pt x="0" y="35"/>
                  <a:pt x="1" y="36"/>
                  <a:pt x="2" y="36"/>
                </a:cubicBezTo>
                <a:cubicBezTo>
                  <a:pt x="22" y="36"/>
                  <a:pt x="22" y="36"/>
                  <a:pt x="22" y="36"/>
                </a:cubicBezTo>
                <a:cubicBezTo>
                  <a:pt x="22" y="56"/>
                  <a:pt x="22" y="56"/>
                  <a:pt x="22" y="56"/>
                </a:cubicBezTo>
                <a:cubicBezTo>
                  <a:pt x="22" y="57"/>
                  <a:pt x="23" y="58"/>
                  <a:pt x="24" y="58"/>
                </a:cubicBezTo>
                <a:cubicBezTo>
                  <a:pt x="34" y="58"/>
                  <a:pt x="34" y="58"/>
                  <a:pt x="34" y="58"/>
                </a:cubicBezTo>
                <a:cubicBezTo>
                  <a:pt x="35" y="58"/>
                  <a:pt x="36" y="57"/>
                  <a:pt x="36" y="56"/>
                </a:cubicBezTo>
                <a:cubicBezTo>
                  <a:pt x="36" y="36"/>
                  <a:pt x="36" y="36"/>
                  <a:pt x="36" y="36"/>
                </a:cubicBezTo>
                <a:cubicBezTo>
                  <a:pt x="56" y="36"/>
                  <a:pt x="56" y="36"/>
                  <a:pt x="56" y="36"/>
                </a:cubicBezTo>
                <a:cubicBezTo>
                  <a:pt x="57" y="36"/>
                  <a:pt x="58" y="35"/>
                  <a:pt x="58" y="34"/>
                </a:cubicBezTo>
                <a:cubicBezTo>
                  <a:pt x="58" y="24"/>
                  <a:pt x="58" y="24"/>
                  <a:pt x="58" y="24"/>
                </a:cubicBezTo>
                <a:cubicBezTo>
                  <a:pt x="58" y="23"/>
                  <a:pt x="57" y="22"/>
                  <a:pt x="56" y="22"/>
                </a:cubicBezTo>
                <a:close/>
              </a:path>
            </a:pathLst>
          </a:custGeom>
          <a:solidFill>
            <a:srgbClr val="F5F3A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751" name="矩形 750"/>
          <p:cNvSpPr/>
          <p:nvPr/>
        </p:nvSpPr>
        <p:spPr>
          <a:xfrm>
            <a:off x="0" y="0"/>
            <a:ext cx="12192000" cy="2014500"/>
          </a:xfrm>
          <a:prstGeom prst="rect">
            <a:avLst/>
          </a:prstGeom>
          <a:solidFill>
            <a:srgbClr val="719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bg1"/>
                </a:solidFill>
                <a:latin typeface="冬青黑体简体中文 W6" panose="020B0600000000000000" pitchFamily="34" charset="-122"/>
                <a:ea typeface="冬青黑体简体中文 W6" panose="020B0600000000000000" pitchFamily="34" charset="-122"/>
              </a:rPr>
              <a:t>矢量可编辑医学图标</a:t>
            </a:r>
          </a:p>
        </p:txBody>
      </p:sp>
      <p:sp>
        <p:nvSpPr>
          <p:cNvPr id="3" name="AutoShape 3"/>
          <p:cNvSpPr>
            <a:spLocks noChangeAspect="1" noChangeArrowheads="1" noTextEdit="1"/>
          </p:cNvSpPr>
          <p:nvPr/>
        </p:nvSpPr>
        <p:spPr bwMode="auto">
          <a:xfrm>
            <a:off x="4198882" y="3278189"/>
            <a:ext cx="26987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Oval 5"/>
          <p:cNvSpPr>
            <a:spLocks noChangeArrowheads="1"/>
          </p:cNvSpPr>
          <p:nvPr/>
        </p:nvSpPr>
        <p:spPr bwMode="auto">
          <a:xfrm>
            <a:off x="4200470" y="3279775"/>
            <a:ext cx="546100" cy="546100"/>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Oval 6"/>
          <p:cNvSpPr>
            <a:spLocks noChangeArrowheads="1"/>
          </p:cNvSpPr>
          <p:nvPr/>
        </p:nvSpPr>
        <p:spPr bwMode="auto">
          <a:xfrm>
            <a:off x="4918020" y="3279775"/>
            <a:ext cx="546100" cy="546100"/>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Oval 7"/>
          <p:cNvSpPr>
            <a:spLocks noChangeArrowheads="1"/>
          </p:cNvSpPr>
          <p:nvPr/>
        </p:nvSpPr>
        <p:spPr bwMode="auto">
          <a:xfrm>
            <a:off x="5635570" y="32797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6353120" y="3279775"/>
            <a:ext cx="546100" cy="546100"/>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Oval 9"/>
          <p:cNvSpPr>
            <a:spLocks noChangeArrowheads="1"/>
          </p:cNvSpPr>
          <p:nvPr/>
        </p:nvSpPr>
        <p:spPr bwMode="auto">
          <a:xfrm>
            <a:off x="4200470" y="414972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Oval 10"/>
          <p:cNvSpPr>
            <a:spLocks noChangeArrowheads="1"/>
          </p:cNvSpPr>
          <p:nvPr/>
        </p:nvSpPr>
        <p:spPr bwMode="auto">
          <a:xfrm>
            <a:off x="4918020" y="4149725"/>
            <a:ext cx="546100" cy="546100"/>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5635570" y="4149725"/>
            <a:ext cx="546100" cy="546100"/>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Oval 12"/>
          <p:cNvSpPr>
            <a:spLocks noChangeArrowheads="1"/>
          </p:cNvSpPr>
          <p:nvPr/>
        </p:nvSpPr>
        <p:spPr bwMode="auto">
          <a:xfrm>
            <a:off x="6353120" y="4149725"/>
            <a:ext cx="546100" cy="546100"/>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Oval 13"/>
          <p:cNvSpPr>
            <a:spLocks noChangeArrowheads="1"/>
          </p:cNvSpPr>
          <p:nvPr/>
        </p:nvSpPr>
        <p:spPr bwMode="auto">
          <a:xfrm>
            <a:off x="4200470" y="5019675"/>
            <a:ext cx="546100" cy="546100"/>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Oval 14"/>
          <p:cNvSpPr>
            <a:spLocks noChangeArrowheads="1"/>
          </p:cNvSpPr>
          <p:nvPr/>
        </p:nvSpPr>
        <p:spPr bwMode="auto">
          <a:xfrm>
            <a:off x="4918020" y="50196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5635570" y="5019675"/>
            <a:ext cx="546100" cy="546100"/>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16"/>
          <p:cNvSpPr>
            <a:spLocks noChangeArrowheads="1"/>
          </p:cNvSpPr>
          <p:nvPr/>
        </p:nvSpPr>
        <p:spPr bwMode="auto">
          <a:xfrm>
            <a:off x="6353120" y="5019675"/>
            <a:ext cx="546100" cy="546100"/>
          </a:xfrm>
          <a:prstGeom prst="ellipse">
            <a:avLst/>
          </a:prstGeom>
          <a:solidFill>
            <a:srgbClr val="00C8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17"/>
          <p:cNvSpPr>
            <a:spLocks noChangeArrowheads="1"/>
          </p:cNvSpPr>
          <p:nvPr/>
        </p:nvSpPr>
        <p:spPr bwMode="auto">
          <a:xfrm>
            <a:off x="4200470" y="5889626"/>
            <a:ext cx="546100" cy="547687"/>
          </a:xfrm>
          <a:prstGeom prst="ellipse">
            <a:avLst/>
          </a:prstGeom>
          <a:solidFill>
            <a:srgbClr val="FFD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18"/>
          <p:cNvSpPr>
            <a:spLocks noChangeArrowheads="1"/>
          </p:cNvSpPr>
          <p:nvPr/>
        </p:nvSpPr>
        <p:spPr bwMode="auto">
          <a:xfrm>
            <a:off x="4918020" y="5889626"/>
            <a:ext cx="546100" cy="547687"/>
          </a:xfrm>
          <a:prstGeom prst="ellipse">
            <a:avLst/>
          </a:prstGeom>
          <a:solidFill>
            <a:srgbClr val="00B8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5635570" y="5889626"/>
            <a:ext cx="546100" cy="547687"/>
          </a:xfrm>
          <a:prstGeom prst="ellipse">
            <a:avLst/>
          </a:prstGeom>
          <a:solidFill>
            <a:srgbClr val="FF6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20"/>
          <p:cNvSpPr>
            <a:spLocks noChangeArrowheads="1"/>
          </p:cNvSpPr>
          <p:nvPr/>
        </p:nvSpPr>
        <p:spPr bwMode="auto">
          <a:xfrm>
            <a:off x="6353120" y="5889626"/>
            <a:ext cx="546100" cy="547687"/>
          </a:xfrm>
          <a:prstGeom prst="ellipse">
            <a:avLst/>
          </a:prstGeom>
          <a:solidFill>
            <a:srgbClr val="FF17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4289371" y="3402014"/>
            <a:ext cx="366713" cy="198437"/>
          </a:xfrm>
          <a:custGeom>
            <a:avLst/>
            <a:gdLst>
              <a:gd name="T0" fmla="*/ 117 w 381"/>
              <a:gd name="T1" fmla="*/ 149 h 206"/>
              <a:gd name="T2" fmla="*/ 142 w 381"/>
              <a:gd name="T3" fmla="*/ 78 h 206"/>
              <a:gd name="T4" fmla="*/ 148 w 381"/>
              <a:gd name="T5" fmla="*/ 74 h 206"/>
              <a:gd name="T6" fmla="*/ 154 w 381"/>
              <a:gd name="T7" fmla="*/ 79 h 206"/>
              <a:gd name="T8" fmla="*/ 191 w 381"/>
              <a:gd name="T9" fmla="*/ 206 h 206"/>
              <a:gd name="T10" fmla="*/ 227 w 381"/>
              <a:gd name="T11" fmla="*/ 104 h 206"/>
              <a:gd name="T12" fmla="*/ 233 w 381"/>
              <a:gd name="T13" fmla="*/ 100 h 206"/>
              <a:gd name="T14" fmla="*/ 239 w 381"/>
              <a:gd name="T15" fmla="*/ 103 h 206"/>
              <a:gd name="T16" fmla="*/ 266 w 381"/>
              <a:gd name="T17" fmla="*/ 147 h 206"/>
              <a:gd name="T18" fmla="*/ 372 w 381"/>
              <a:gd name="T19" fmla="*/ 147 h 206"/>
              <a:gd name="T20" fmla="*/ 380 w 381"/>
              <a:gd name="T21" fmla="*/ 103 h 206"/>
              <a:gd name="T22" fmla="*/ 276 w 381"/>
              <a:gd name="T23" fmla="*/ 0 h 206"/>
              <a:gd name="T24" fmla="*/ 190 w 381"/>
              <a:gd name="T25" fmla="*/ 45 h 206"/>
              <a:gd name="T26" fmla="*/ 105 w 381"/>
              <a:gd name="T27" fmla="*/ 0 h 206"/>
              <a:gd name="T28" fmla="*/ 1 w 381"/>
              <a:gd name="T29" fmla="*/ 103 h 206"/>
              <a:gd name="T30" fmla="*/ 9 w 381"/>
              <a:gd name="T31" fmla="*/ 149 h 206"/>
              <a:gd name="T32" fmla="*/ 117 w 381"/>
              <a:gd name="T33" fmla="*/ 14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206">
                <a:moveTo>
                  <a:pt x="117" y="149"/>
                </a:moveTo>
                <a:cubicBezTo>
                  <a:pt x="142" y="78"/>
                  <a:pt x="142" y="78"/>
                  <a:pt x="142" y="78"/>
                </a:cubicBezTo>
                <a:cubicBezTo>
                  <a:pt x="143" y="75"/>
                  <a:pt x="145" y="74"/>
                  <a:pt x="148" y="74"/>
                </a:cubicBezTo>
                <a:cubicBezTo>
                  <a:pt x="151" y="74"/>
                  <a:pt x="154" y="76"/>
                  <a:pt x="154" y="79"/>
                </a:cubicBezTo>
                <a:cubicBezTo>
                  <a:pt x="191" y="206"/>
                  <a:pt x="191" y="206"/>
                  <a:pt x="191" y="206"/>
                </a:cubicBezTo>
                <a:cubicBezTo>
                  <a:pt x="227" y="104"/>
                  <a:pt x="227" y="104"/>
                  <a:pt x="227" y="104"/>
                </a:cubicBezTo>
                <a:cubicBezTo>
                  <a:pt x="228" y="102"/>
                  <a:pt x="231" y="100"/>
                  <a:pt x="233" y="100"/>
                </a:cubicBezTo>
                <a:cubicBezTo>
                  <a:pt x="236" y="100"/>
                  <a:pt x="238" y="101"/>
                  <a:pt x="239" y="103"/>
                </a:cubicBezTo>
                <a:cubicBezTo>
                  <a:pt x="266" y="147"/>
                  <a:pt x="266" y="147"/>
                  <a:pt x="266" y="147"/>
                </a:cubicBezTo>
                <a:cubicBezTo>
                  <a:pt x="372" y="147"/>
                  <a:pt x="372" y="147"/>
                  <a:pt x="372" y="147"/>
                </a:cubicBezTo>
                <a:cubicBezTo>
                  <a:pt x="381" y="121"/>
                  <a:pt x="380" y="103"/>
                  <a:pt x="380" y="103"/>
                </a:cubicBezTo>
                <a:cubicBezTo>
                  <a:pt x="380" y="46"/>
                  <a:pt x="333" y="0"/>
                  <a:pt x="276" y="0"/>
                </a:cubicBezTo>
                <a:cubicBezTo>
                  <a:pt x="240" y="0"/>
                  <a:pt x="209" y="17"/>
                  <a:pt x="190" y="45"/>
                </a:cubicBezTo>
                <a:cubicBezTo>
                  <a:pt x="172" y="17"/>
                  <a:pt x="140" y="0"/>
                  <a:pt x="105" y="0"/>
                </a:cubicBezTo>
                <a:cubicBezTo>
                  <a:pt x="47" y="0"/>
                  <a:pt x="1" y="46"/>
                  <a:pt x="1" y="103"/>
                </a:cubicBezTo>
                <a:cubicBezTo>
                  <a:pt x="1" y="103"/>
                  <a:pt x="0" y="122"/>
                  <a:pt x="9" y="149"/>
                </a:cubicBezTo>
                <a:lnTo>
                  <a:pt x="117" y="1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4303657" y="3500438"/>
            <a:ext cx="338138" cy="201612"/>
          </a:xfrm>
          <a:custGeom>
            <a:avLst/>
            <a:gdLst>
              <a:gd name="T0" fmla="*/ 247 w 351"/>
              <a:gd name="T1" fmla="*/ 58 h 209"/>
              <a:gd name="T2" fmla="*/ 242 w 351"/>
              <a:gd name="T3" fmla="*/ 55 h 209"/>
              <a:gd name="T4" fmla="*/ 220 w 351"/>
              <a:gd name="T5" fmla="*/ 20 h 209"/>
              <a:gd name="T6" fmla="*/ 181 w 351"/>
              <a:gd name="T7" fmla="*/ 128 h 209"/>
              <a:gd name="T8" fmla="*/ 175 w 351"/>
              <a:gd name="T9" fmla="*/ 132 h 209"/>
              <a:gd name="T10" fmla="*/ 175 w 351"/>
              <a:gd name="T11" fmla="*/ 132 h 209"/>
              <a:gd name="T12" fmla="*/ 168 w 351"/>
              <a:gd name="T13" fmla="*/ 127 h 209"/>
              <a:gd name="T14" fmla="*/ 132 w 351"/>
              <a:gd name="T15" fmla="*/ 0 h 209"/>
              <a:gd name="T16" fmla="*/ 113 w 351"/>
              <a:gd name="T17" fmla="*/ 55 h 209"/>
              <a:gd name="T18" fmla="*/ 107 w 351"/>
              <a:gd name="T19" fmla="*/ 60 h 209"/>
              <a:gd name="T20" fmla="*/ 0 w 351"/>
              <a:gd name="T21" fmla="*/ 60 h 209"/>
              <a:gd name="T22" fmla="*/ 175 w 351"/>
              <a:gd name="T23" fmla="*/ 209 h 209"/>
              <a:gd name="T24" fmla="*/ 175 w 351"/>
              <a:gd name="T25" fmla="*/ 209 h 209"/>
              <a:gd name="T26" fmla="*/ 175 w 351"/>
              <a:gd name="T27" fmla="*/ 209 h 209"/>
              <a:gd name="T28" fmla="*/ 175 w 351"/>
              <a:gd name="T29" fmla="*/ 209 h 209"/>
              <a:gd name="T30" fmla="*/ 175 w 351"/>
              <a:gd name="T31" fmla="*/ 209 h 209"/>
              <a:gd name="T32" fmla="*/ 351 w 351"/>
              <a:gd name="T33" fmla="*/ 58 h 209"/>
              <a:gd name="T34" fmla="*/ 247 w 351"/>
              <a:gd name="T35" fmla="*/ 5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209">
                <a:moveTo>
                  <a:pt x="247" y="58"/>
                </a:moveTo>
                <a:cubicBezTo>
                  <a:pt x="245" y="58"/>
                  <a:pt x="243" y="57"/>
                  <a:pt x="242" y="55"/>
                </a:cubicBezTo>
                <a:cubicBezTo>
                  <a:pt x="220" y="20"/>
                  <a:pt x="220" y="20"/>
                  <a:pt x="220" y="20"/>
                </a:cubicBezTo>
                <a:cubicBezTo>
                  <a:pt x="181" y="128"/>
                  <a:pt x="181" y="128"/>
                  <a:pt x="181" y="128"/>
                </a:cubicBezTo>
                <a:cubicBezTo>
                  <a:pt x="180" y="130"/>
                  <a:pt x="178" y="132"/>
                  <a:pt x="175" y="132"/>
                </a:cubicBezTo>
                <a:cubicBezTo>
                  <a:pt x="175" y="132"/>
                  <a:pt x="175" y="132"/>
                  <a:pt x="175" y="132"/>
                </a:cubicBezTo>
                <a:cubicBezTo>
                  <a:pt x="172" y="132"/>
                  <a:pt x="169" y="130"/>
                  <a:pt x="168" y="127"/>
                </a:cubicBezTo>
                <a:cubicBezTo>
                  <a:pt x="132" y="0"/>
                  <a:pt x="132" y="0"/>
                  <a:pt x="132" y="0"/>
                </a:cubicBezTo>
                <a:cubicBezTo>
                  <a:pt x="113" y="55"/>
                  <a:pt x="113" y="55"/>
                  <a:pt x="113" y="55"/>
                </a:cubicBezTo>
                <a:cubicBezTo>
                  <a:pt x="112" y="58"/>
                  <a:pt x="109" y="60"/>
                  <a:pt x="107" y="60"/>
                </a:cubicBezTo>
                <a:cubicBezTo>
                  <a:pt x="0" y="60"/>
                  <a:pt x="0" y="60"/>
                  <a:pt x="0" y="60"/>
                </a:cubicBezTo>
                <a:cubicBezTo>
                  <a:pt x="19" y="103"/>
                  <a:pt x="66" y="161"/>
                  <a:pt x="175" y="209"/>
                </a:cubicBezTo>
                <a:cubicBezTo>
                  <a:pt x="175" y="209"/>
                  <a:pt x="175" y="209"/>
                  <a:pt x="175" y="209"/>
                </a:cubicBezTo>
                <a:cubicBezTo>
                  <a:pt x="175" y="209"/>
                  <a:pt x="175" y="209"/>
                  <a:pt x="175" y="209"/>
                </a:cubicBezTo>
                <a:cubicBezTo>
                  <a:pt x="175" y="209"/>
                  <a:pt x="175" y="209"/>
                  <a:pt x="175" y="209"/>
                </a:cubicBezTo>
                <a:cubicBezTo>
                  <a:pt x="175" y="209"/>
                  <a:pt x="175" y="209"/>
                  <a:pt x="175" y="209"/>
                </a:cubicBezTo>
                <a:cubicBezTo>
                  <a:pt x="286" y="161"/>
                  <a:pt x="332" y="101"/>
                  <a:pt x="351" y="58"/>
                </a:cubicBezTo>
                <a:lnTo>
                  <a:pt x="247"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5130746" y="3419476"/>
            <a:ext cx="117475" cy="314325"/>
          </a:xfrm>
          <a:custGeom>
            <a:avLst/>
            <a:gdLst>
              <a:gd name="T0" fmla="*/ 122 w 122"/>
              <a:gd name="T1" fmla="*/ 123 h 326"/>
              <a:gd name="T2" fmla="*/ 117 w 122"/>
              <a:gd name="T3" fmla="*/ 85 h 326"/>
              <a:gd name="T4" fmla="*/ 61 w 122"/>
              <a:gd name="T5" fmla="*/ 0 h 326"/>
              <a:gd name="T6" fmla="*/ 6 w 122"/>
              <a:gd name="T7" fmla="*/ 116 h 326"/>
              <a:gd name="T8" fmla="*/ 0 w 122"/>
              <a:gd name="T9" fmla="*/ 123 h 326"/>
              <a:gd name="T10" fmla="*/ 6 w 122"/>
              <a:gd name="T11" fmla="*/ 137 h 326"/>
              <a:gd name="T12" fmla="*/ 0 w 122"/>
              <a:gd name="T13" fmla="*/ 144 h 326"/>
              <a:gd name="T14" fmla="*/ 6 w 122"/>
              <a:gd name="T15" fmla="*/ 158 h 326"/>
              <a:gd name="T16" fmla="*/ 0 w 122"/>
              <a:gd name="T17" fmla="*/ 165 h 326"/>
              <a:gd name="T18" fmla="*/ 6 w 122"/>
              <a:gd name="T19" fmla="*/ 179 h 326"/>
              <a:gd name="T20" fmla="*/ 0 w 122"/>
              <a:gd name="T21" fmla="*/ 186 h 326"/>
              <a:gd name="T22" fmla="*/ 6 w 122"/>
              <a:gd name="T23" fmla="*/ 200 h 326"/>
              <a:gd name="T24" fmla="*/ 0 w 122"/>
              <a:gd name="T25" fmla="*/ 208 h 326"/>
              <a:gd name="T26" fmla="*/ 6 w 122"/>
              <a:gd name="T27" fmla="*/ 221 h 326"/>
              <a:gd name="T28" fmla="*/ 0 w 122"/>
              <a:gd name="T29" fmla="*/ 229 h 326"/>
              <a:gd name="T30" fmla="*/ 6 w 122"/>
              <a:gd name="T31" fmla="*/ 243 h 326"/>
              <a:gd name="T32" fmla="*/ 0 w 122"/>
              <a:gd name="T33" fmla="*/ 250 h 326"/>
              <a:gd name="T34" fmla="*/ 6 w 122"/>
              <a:gd name="T35" fmla="*/ 264 h 326"/>
              <a:gd name="T36" fmla="*/ 0 w 122"/>
              <a:gd name="T37" fmla="*/ 271 h 326"/>
              <a:gd name="T38" fmla="*/ 6 w 122"/>
              <a:gd name="T39" fmla="*/ 285 h 326"/>
              <a:gd name="T40" fmla="*/ 0 w 122"/>
              <a:gd name="T41" fmla="*/ 292 h 326"/>
              <a:gd name="T42" fmla="*/ 6 w 122"/>
              <a:gd name="T43" fmla="*/ 309 h 326"/>
              <a:gd name="T44" fmla="*/ 100 w 122"/>
              <a:gd name="T45" fmla="*/ 326 h 326"/>
              <a:gd name="T46" fmla="*/ 117 w 122"/>
              <a:gd name="T47" fmla="*/ 299 h 326"/>
              <a:gd name="T48" fmla="*/ 122 w 122"/>
              <a:gd name="T49" fmla="*/ 291 h 326"/>
              <a:gd name="T50" fmla="*/ 117 w 122"/>
              <a:gd name="T51" fmla="*/ 278 h 326"/>
              <a:gd name="T52" fmla="*/ 122 w 122"/>
              <a:gd name="T53" fmla="*/ 270 h 326"/>
              <a:gd name="T54" fmla="*/ 117 w 122"/>
              <a:gd name="T55" fmla="*/ 256 h 326"/>
              <a:gd name="T56" fmla="*/ 122 w 122"/>
              <a:gd name="T57" fmla="*/ 249 h 326"/>
              <a:gd name="T58" fmla="*/ 117 w 122"/>
              <a:gd name="T59" fmla="*/ 235 h 326"/>
              <a:gd name="T60" fmla="*/ 122 w 122"/>
              <a:gd name="T61" fmla="*/ 228 h 326"/>
              <a:gd name="T62" fmla="*/ 117 w 122"/>
              <a:gd name="T63" fmla="*/ 214 h 326"/>
              <a:gd name="T64" fmla="*/ 122 w 122"/>
              <a:gd name="T65" fmla="*/ 207 h 326"/>
              <a:gd name="T66" fmla="*/ 117 w 122"/>
              <a:gd name="T67" fmla="*/ 193 h 326"/>
              <a:gd name="T68" fmla="*/ 122 w 122"/>
              <a:gd name="T69" fmla="*/ 186 h 326"/>
              <a:gd name="T70" fmla="*/ 117 w 122"/>
              <a:gd name="T71" fmla="*/ 172 h 326"/>
              <a:gd name="T72" fmla="*/ 122 w 122"/>
              <a:gd name="T73" fmla="*/ 165 h 326"/>
              <a:gd name="T74" fmla="*/ 117 w 122"/>
              <a:gd name="T75" fmla="*/ 151 h 326"/>
              <a:gd name="T76" fmla="*/ 122 w 122"/>
              <a:gd name="T77" fmla="*/ 144 h 326"/>
              <a:gd name="T78" fmla="*/ 117 w 122"/>
              <a:gd name="T79" fmla="*/ 130 h 326"/>
              <a:gd name="T80" fmla="*/ 61 w 122"/>
              <a:gd name="T81" fmla="*/ 90 h 326"/>
              <a:gd name="T82" fmla="*/ 61 w 122"/>
              <a:gd name="T83" fmla="*/ 137 h 326"/>
              <a:gd name="T84" fmla="*/ 61 w 122"/>
              <a:gd name="T85" fmla="*/ 90 h 326"/>
              <a:gd name="T86" fmla="*/ 94 w 122"/>
              <a:gd name="T87" fmla="*/ 308 h 326"/>
              <a:gd name="T88" fmla="*/ 21 w 122"/>
              <a:gd name="T89" fmla="*/ 301 h 326"/>
              <a:gd name="T90" fmla="*/ 47 w 122"/>
              <a:gd name="T91" fmla="*/ 195 h 326"/>
              <a:gd name="T92" fmla="*/ 102 w 122"/>
              <a:gd name="T93" fmla="*/ 198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326">
                <a:moveTo>
                  <a:pt x="122" y="123"/>
                </a:moveTo>
                <a:cubicBezTo>
                  <a:pt x="122" y="123"/>
                  <a:pt x="122" y="123"/>
                  <a:pt x="122" y="123"/>
                </a:cubicBezTo>
                <a:cubicBezTo>
                  <a:pt x="122" y="120"/>
                  <a:pt x="120" y="117"/>
                  <a:pt x="117" y="116"/>
                </a:cubicBezTo>
                <a:cubicBezTo>
                  <a:pt x="117" y="85"/>
                  <a:pt x="117" y="85"/>
                  <a:pt x="117" y="85"/>
                </a:cubicBezTo>
                <a:cubicBezTo>
                  <a:pt x="117" y="54"/>
                  <a:pt x="92" y="0"/>
                  <a:pt x="61" y="0"/>
                </a:cubicBezTo>
                <a:cubicBezTo>
                  <a:pt x="61" y="0"/>
                  <a:pt x="61" y="0"/>
                  <a:pt x="61" y="0"/>
                </a:cubicBezTo>
                <a:cubicBezTo>
                  <a:pt x="31" y="0"/>
                  <a:pt x="6" y="54"/>
                  <a:pt x="6" y="85"/>
                </a:cubicBezTo>
                <a:cubicBezTo>
                  <a:pt x="6" y="116"/>
                  <a:pt x="6" y="116"/>
                  <a:pt x="6" y="116"/>
                </a:cubicBezTo>
                <a:cubicBezTo>
                  <a:pt x="3" y="117"/>
                  <a:pt x="0" y="120"/>
                  <a:pt x="0" y="123"/>
                </a:cubicBezTo>
                <a:cubicBezTo>
                  <a:pt x="0" y="123"/>
                  <a:pt x="0" y="123"/>
                  <a:pt x="0" y="123"/>
                </a:cubicBezTo>
                <a:cubicBezTo>
                  <a:pt x="0" y="127"/>
                  <a:pt x="3" y="129"/>
                  <a:pt x="6" y="130"/>
                </a:cubicBezTo>
                <a:cubicBezTo>
                  <a:pt x="6" y="137"/>
                  <a:pt x="6" y="137"/>
                  <a:pt x="6" y="137"/>
                </a:cubicBezTo>
                <a:cubicBezTo>
                  <a:pt x="3" y="138"/>
                  <a:pt x="0" y="141"/>
                  <a:pt x="0" y="144"/>
                </a:cubicBezTo>
                <a:cubicBezTo>
                  <a:pt x="0" y="144"/>
                  <a:pt x="0" y="144"/>
                  <a:pt x="0" y="144"/>
                </a:cubicBezTo>
                <a:cubicBezTo>
                  <a:pt x="0" y="148"/>
                  <a:pt x="3" y="151"/>
                  <a:pt x="6" y="151"/>
                </a:cubicBezTo>
                <a:cubicBezTo>
                  <a:pt x="6" y="158"/>
                  <a:pt x="6" y="158"/>
                  <a:pt x="6" y="158"/>
                </a:cubicBezTo>
                <a:cubicBezTo>
                  <a:pt x="3" y="159"/>
                  <a:pt x="0" y="162"/>
                  <a:pt x="0" y="165"/>
                </a:cubicBezTo>
                <a:cubicBezTo>
                  <a:pt x="0" y="165"/>
                  <a:pt x="0" y="165"/>
                  <a:pt x="0" y="165"/>
                </a:cubicBezTo>
                <a:cubicBezTo>
                  <a:pt x="0" y="169"/>
                  <a:pt x="3" y="172"/>
                  <a:pt x="6" y="172"/>
                </a:cubicBezTo>
                <a:cubicBezTo>
                  <a:pt x="6" y="179"/>
                  <a:pt x="6" y="179"/>
                  <a:pt x="6" y="179"/>
                </a:cubicBezTo>
                <a:cubicBezTo>
                  <a:pt x="3" y="180"/>
                  <a:pt x="0" y="183"/>
                  <a:pt x="0" y="186"/>
                </a:cubicBezTo>
                <a:cubicBezTo>
                  <a:pt x="0" y="186"/>
                  <a:pt x="0" y="186"/>
                  <a:pt x="0" y="186"/>
                </a:cubicBezTo>
                <a:cubicBezTo>
                  <a:pt x="0" y="190"/>
                  <a:pt x="3" y="193"/>
                  <a:pt x="6" y="193"/>
                </a:cubicBezTo>
                <a:cubicBezTo>
                  <a:pt x="6" y="200"/>
                  <a:pt x="6" y="200"/>
                  <a:pt x="6" y="200"/>
                </a:cubicBezTo>
                <a:cubicBezTo>
                  <a:pt x="3" y="201"/>
                  <a:pt x="0" y="204"/>
                  <a:pt x="0" y="207"/>
                </a:cubicBezTo>
                <a:cubicBezTo>
                  <a:pt x="0" y="208"/>
                  <a:pt x="0" y="208"/>
                  <a:pt x="0" y="208"/>
                </a:cubicBezTo>
                <a:cubicBezTo>
                  <a:pt x="0" y="211"/>
                  <a:pt x="3" y="214"/>
                  <a:pt x="6" y="214"/>
                </a:cubicBezTo>
                <a:cubicBezTo>
                  <a:pt x="6" y="221"/>
                  <a:pt x="6" y="221"/>
                  <a:pt x="6" y="221"/>
                </a:cubicBezTo>
                <a:cubicBezTo>
                  <a:pt x="3" y="222"/>
                  <a:pt x="0" y="225"/>
                  <a:pt x="0" y="228"/>
                </a:cubicBezTo>
                <a:cubicBezTo>
                  <a:pt x="0" y="229"/>
                  <a:pt x="0" y="229"/>
                  <a:pt x="0" y="229"/>
                </a:cubicBezTo>
                <a:cubicBezTo>
                  <a:pt x="0" y="232"/>
                  <a:pt x="3" y="235"/>
                  <a:pt x="6" y="235"/>
                </a:cubicBezTo>
                <a:cubicBezTo>
                  <a:pt x="6" y="243"/>
                  <a:pt x="6" y="243"/>
                  <a:pt x="6" y="243"/>
                </a:cubicBezTo>
                <a:cubicBezTo>
                  <a:pt x="3" y="243"/>
                  <a:pt x="0" y="246"/>
                  <a:pt x="0" y="249"/>
                </a:cubicBezTo>
                <a:cubicBezTo>
                  <a:pt x="0" y="250"/>
                  <a:pt x="0" y="250"/>
                  <a:pt x="0" y="250"/>
                </a:cubicBezTo>
                <a:cubicBezTo>
                  <a:pt x="0" y="253"/>
                  <a:pt x="3" y="256"/>
                  <a:pt x="6" y="256"/>
                </a:cubicBezTo>
                <a:cubicBezTo>
                  <a:pt x="6" y="264"/>
                  <a:pt x="6" y="264"/>
                  <a:pt x="6" y="264"/>
                </a:cubicBezTo>
                <a:cubicBezTo>
                  <a:pt x="3" y="264"/>
                  <a:pt x="0" y="267"/>
                  <a:pt x="0" y="270"/>
                </a:cubicBezTo>
                <a:cubicBezTo>
                  <a:pt x="0" y="271"/>
                  <a:pt x="0" y="271"/>
                  <a:pt x="0" y="271"/>
                </a:cubicBezTo>
                <a:cubicBezTo>
                  <a:pt x="0" y="274"/>
                  <a:pt x="3" y="277"/>
                  <a:pt x="6" y="278"/>
                </a:cubicBezTo>
                <a:cubicBezTo>
                  <a:pt x="6" y="285"/>
                  <a:pt x="6" y="285"/>
                  <a:pt x="6" y="285"/>
                </a:cubicBezTo>
                <a:cubicBezTo>
                  <a:pt x="3" y="285"/>
                  <a:pt x="0" y="288"/>
                  <a:pt x="0" y="291"/>
                </a:cubicBezTo>
                <a:cubicBezTo>
                  <a:pt x="0" y="292"/>
                  <a:pt x="0" y="292"/>
                  <a:pt x="0" y="292"/>
                </a:cubicBezTo>
                <a:cubicBezTo>
                  <a:pt x="0" y="295"/>
                  <a:pt x="3" y="298"/>
                  <a:pt x="6" y="299"/>
                </a:cubicBezTo>
                <a:cubicBezTo>
                  <a:pt x="6" y="309"/>
                  <a:pt x="6" y="309"/>
                  <a:pt x="6" y="309"/>
                </a:cubicBezTo>
                <a:cubicBezTo>
                  <a:pt x="6" y="318"/>
                  <a:pt x="14" y="326"/>
                  <a:pt x="23" y="326"/>
                </a:cubicBezTo>
                <a:cubicBezTo>
                  <a:pt x="100" y="326"/>
                  <a:pt x="100" y="326"/>
                  <a:pt x="100" y="326"/>
                </a:cubicBezTo>
                <a:cubicBezTo>
                  <a:pt x="109" y="326"/>
                  <a:pt x="117" y="318"/>
                  <a:pt x="117" y="309"/>
                </a:cubicBezTo>
                <a:cubicBezTo>
                  <a:pt x="117" y="299"/>
                  <a:pt x="117" y="299"/>
                  <a:pt x="117" y="299"/>
                </a:cubicBezTo>
                <a:cubicBezTo>
                  <a:pt x="120" y="298"/>
                  <a:pt x="122" y="295"/>
                  <a:pt x="122" y="292"/>
                </a:cubicBezTo>
                <a:cubicBezTo>
                  <a:pt x="122" y="291"/>
                  <a:pt x="122" y="291"/>
                  <a:pt x="122" y="291"/>
                </a:cubicBezTo>
                <a:cubicBezTo>
                  <a:pt x="122" y="288"/>
                  <a:pt x="120" y="285"/>
                  <a:pt x="117" y="285"/>
                </a:cubicBezTo>
                <a:cubicBezTo>
                  <a:pt x="117" y="278"/>
                  <a:pt x="117" y="278"/>
                  <a:pt x="117" y="278"/>
                </a:cubicBezTo>
                <a:cubicBezTo>
                  <a:pt x="120" y="277"/>
                  <a:pt x="122" y="274"/>
                  <a:pt x="122" y="271"/>
                </a:cubicBezTo>
                <a:cubicBezTo>
                  <a:pt x="122" y="270"/>
                  <a:pt x="122" y="270"/>
                  <a:pt x="122" y="270"/>
                </a:cubicBezTo>
                <a:cubicBezTo>
                  <a:pt x="122" y="267"/>
                  <a:pt x="120" y="264"/>
                  <a:pt x="117" y="264"/>
                </a:cubicBezTo>
                <a:cubicBezTo>
                  <a:pt x="117" y="256"/>
                  <a:pt x="117" y="256"/>
                  <a:pt x="117" y="256"/>
                </a:cubicBezTo>
                <a:cubicBezTo>
                  <a:pt x="120" y="256"/>
                  <a:pt x="122" y="253"/>
                  <a:pt x="122" y="250"/>
                </a:cubicBezTo>
                <a:cubicBezTo>
                  <a:pt x="122" y="249"/>
                  <a:pt x="122" y="249"/>
                  <a:pt x="122" y="249"/>
                </a:cubicBezTo>
                <a:cubicBezTo>
                  <a:pt x="122" y="246"/>
                  <a:pt x="120" y="243"/>
                  <a:pt x="117" y="243"/>
                </a:cubicBezTo>
                <a:cubicBezTo>
                  <a:pt x="117" y="235"/>
                  <a:pt x="117" y="235"/>
                  <a:pt x="117" y="235"/>
                </a:cubicBezTo>
                <a:cubicBezTo>
                  <a:pt x="120" y="235"/>
                  <a:pt x="122" y="232"/>
                  <a:pt x="122" y="229"/>
                </a:cubicBezTo>
                <a:cubicBezTo>
                  <a:pt x="122" y="228"/>
                  <a:pt x="122" y="228"/>
                  <a:pt x="122" y="228"/>
                </a:cubicBezTo>
                <a:cubicBezTo>
                  <a:pt x="122" y="225"/>
                  <a:pt x="120" y="222"/>
                  <a:pt x="117" y="221"/>
                </a:cubicBezTo>
                <a:cubicBezTo>
                  <a:pt x="117" y="214"/>
                  <a:pt x="117" y="214"/>
                  <a:pt x="117" y="214"/>
                </a:cubicBezTo>
                <a:cubicBezTo>
                  <a:pt x="120" y="214"/>
                  <a:pt x="122" y="211"/>
                  <a:pt x="122" y="208"/>
                </a:cubicBezTo>
                <a:cubicBezTo>
                  <a:pt x="122" y="207"/>
                  <a:pt x="122" y="207"/>
                  <a:pt x="122" y="207"/>
                </a:cubicBezTo>
                <a:cubicBezTo>
                  <a:pt x="122" y="204"/>
                  <a:pt x="120" y="201"/>
                  <a:pt x="117" y="200"/>
                </a:cubicBezTo>
                <a:cubicBezTo>
                  <a:pt x="117" y="193"/>
                  <a:pt x="117" y="193"/>
                  <a:pt x="117" y="193"/>
                </a:cubicBezTo>
                <a:cubicBezTo>
                  <a:pt x="120" y="193"/>
                  <a:pt x="122" y="190"/>
                  <a:pt x="122" y="186"/>
                </a:cubicBezTo>
                <a:cubicBezTo>
                  <a:pt x="122" y="186"/>
                  <a:pt x="122" y="186"/>
                  <a:pt x="122" y="186"/>
                </a:cubicBezTo>
                <a:cubicBezTo>
                  <a:pt x="122" y="183"/>
                  <a:pt x="120" y="180"/>
                  <a:pt x="117" y="179"/>
                </a:cubicBezTo>
                <a:cubicBezTo>
                  <a:pt x="117" y="172"/>
                  <a:pt x="117" y="172"/>
                  <a:pt x="117" y="172"/>
                </a:cubicBezTo>
                <a:cubicBezTo>
                  <a:pt x="120" y="172"/>
                  <a:pt x="122" y="169"/>
                  <a:pt x="122" y="165"/>
                </a:cubicBezTo>
                <a:cubicBezTo>
                  <a:pt x="122" y="165"/>
                  <a:pt x="122" y="165"/>
                  <a:pt x="122" y="165"/>
                </a:cubicBezTo>
                <a:cubicBezTo>
                  <a:pt x="122" y="162"/>
                  <a:pt x="120" y="159"/>
                  <a:pt x="117" y="158"/>
                </a:cubicBezTo>
                <a:cubicBezTo>
                  <a:pt x="117" y="151"/>
                  <a:pt x="117" y="151"/>
                  <a:pt x="117" y="151"/>
                </a:cubicBezTo>
                <a:cubicBezTo>
                  <a:pt x="120" y="151"/>
                  <a:pt x="122" y="148"/>
                  <a:pt x="122" y="144"/>
                </a:cubicBezTo>
                <a:cubicBezTo>
                  <a:pt x="122" y="144"/>
                  <a:pt x="122" y="144"/>
                  <a:pt x="122" y="144"/>
                </a:cubicBezTo>
                <a:cubicBezTo>
                  <a:pt x="122" y="141"/>
                  <a:pt x="120" y="138"/>
                  <a:pt x="117" y="137"/>
                </a:cubicBezTo>
                <a:cubicBezTo>
                  <a:pt x="117" y="130"/>
                  <a:pt x="117" y="130"/>
                  <a:pt x="117" y="130"/>
                </a:cubicBezTo>
                <a:cubicBezTo>
                  <a:pt x="120" y="129"/>
                  <a:pt x="122" y="127"/>
                  <a:pt x="122" y="123"/>
                </a:cubicBezTo>
                <a:close/>
                <a:moveTo>
                  <a:pt x="61" y="90"/>
                </a:moveTo>
                <a:cubicBezTo>
                  <a:pt x="61" y="90"/>
                  <a:pt x="76" y="108"/>
                  <a:pt x="76" y="118"/>
                </a:cubicBezTo>
                <a:cubicBezTo>
                  <a:pt x="76" y="129"/>
                  <a:pt x="70" y="137"/>
                  <a:pt x="61" y="137"/>
                </a:cubicBezTo>
                <a:cubicBezTo>
                  <a:pt x="53" y="137"/>
                  <a:pt x="47" y="129"/>
                  <a:pt x="47" y="118"/>
                </a:cubicBezTo>
                <a:cubicBezTo>
                  <a:pt x="47" y="108"/>
                  <a:pt x="61" y="90"/>
                  <a:pt x="61" y="90"/>
                </a:cubicBezTo>
                <a:close/>
                <a:moveTo>
                  <a:pt x="102" y="301"/>
                </a:moveTo>
                <a:cubicBezTo>
                  <a:pt x="102" y="305"/>
                  <a:pt x="98" y="308"/>
                  <a:pt x="94" y="308"/>
                </a:cubicBezTo>
                <a:cubicBezTo>
                  <a:pt x="29" y="308"/>
                  <a:pt x="29" y="308"/>
                  <a:pt x="29" y="308"/>
                </a:cubicBezTo>
                <a:cubicBezTo>
                  <a:pt x="24" y="308"/>
                  <a:pt x="21" y="305"/>
                  <a:pt x="21" y="301"/>
                </a:cubicBezTo>
                <a:cubicBezTo>
                  <a:pt x="21" y="198"/>
                  <a:pt x="21" y="198"/>
                  <a:pt x="21" y="198"/>
                </a:cubicBezTo>
                <a:cubicBezTo>
                  <a:pt x="21" y="198"/>
                  <a:pt x="34" y="193"/>
                  <a:pt x="47" y="195"/>
                </a:cubicBezTo>
                <a:cubicBezTo>
                  <a:pt x="56" y="197"/>
                  <a:pt x="71" y="205"/>
                  <a:pt x="78" y="205"/>
                </a:cubicBezTo>
                <a:cubicBezTo>
                  <a:pt x="93" y="205"/>
                  <a:pt x="102" y="198"/>
                  <a:pt x="102" y="198"/>
                </a:cubicBezTo>
                <a:lnTo>
                  <a:pt x="102" y="3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5172021" y="3371851"/>
            <a:ext cx="36513" cy="26987"/>
          </a:xfrm>
          <a:custGeom>
            <a:avLst/>
            <a:gdLst>
              <a:gd name="T0" fmla="*/ 35 w 39"/>
              <a:gd name="T1" fmla="*/ 28 h 28"/>
              <a:gd name="T2" fmla="*/ 4 w 39"/>
              <a:gd name="T3" fmla="*/ 28 h 28"/>
              <a:gd name="T4" fmla="*/ 0 w 39"/>
              <a:gd name="T5" fmla="*/ 24 h 28"/>
              <a:gd name="T6" fmla="*/ 3 w 39"/>
              <a:gd name="T7" fmla="*/ 4 h 28"/>
              <a:gd name="T8" fmla="*/ 7 w 39"/>
              <a:gd name="T9" fmla="*/ 0 h 28"/>
              <a:gd name="T10" fmla="*/ 32 w 39"/>
              <a:gd name="T11" fmla="*/ 0 h 28"/>
              <a:gd name="T12" fmla="*/ 36 w 39"/>
              <a:gd name="T13" fmla="*/ 4 h 28"/>
              <a:gd name="T14" fmla="*/ 39 w 39"/>
              <a:gd name="T15" fmla="*/ 24 h 28"/>
              <a:gd name="T16" fmla="*/ 35 w 39"/>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35" y="28"/>
                </a:moveTo>
                <a:cubicBezTo>
                  <a:pt x="4" y="28"/>
                  <a:pt x="4" y="28"/>
                  <a:pt x="4" y="28"/>
                </a:cubicBezTo>
                <a:cubicBezTo>
                  <a:pt x="2" y="28"/>
                  <a:pt x="0" y="26"/>
                  <a:pt x="0" y="24"/>
                </a:cubicBezTo>
                <a:cubicBezTo>
                  <a:pt x="3" y="4"/>
                  <a:pt x="3" y="4"/>
                  <a:pt x="3" y="4"/>
                </a:cubicBezTo>
                <a:cubicBezTo>
                  <a:pt x="3" y="2"/>
                  <a:pt x="5" y="0"/>
                  <a:pt x="7" y="0"/>
                </a:cubicBezTo>
                <a:cubicBezTo>
                  <a:pt x="32" y="0"/>
                  <a:pt x="32" y="0"/>
                  <a:pt x="32" y="0"/>
                </a:cubicBezTo>
                <a:cubicBezTo>
                  <a:pt x="34" y="0"/>
                  <a:pt x="36" y="2"/>
                  <a:pt x="36" y="4"/>
                </a:cubicBezTo>
                <a:cubicBezTo>
                  <a:pt x="39" y="24"/>
                  <a:pt x="39" y="24"/>
                  <a:pt x="39" y="24"/>
                </a:cubicBezTo>
                <a:cubicBezTo>
                  <a:pt x="39" y="26"/>
                  <a:pt x="37" y="28"/>
                  <a:pt x="35"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5170433" y="3406775"/>
            <a:ext cx="41275" cy="11112"/>
          </a:xfrm>
          <a:custGeom>
            <a:avLst/>
            <a:gdLst>
              <a:gd name="T0" fmla="*/ 3 w 43"/>
              <a:gd name="T1" fmla="*/ 12 h 12"/>
              <a:gd name="T2" fmla="*/ 3 w 43"/>
              <a:gd name="T3" fmla="*/ 12 h 12"/>
              <a:gd name="T4" fmla="*/ 21 w 43"/>
              <a:gd name="T5" fmla="*/ 5 h 12"/>
              <a:gd name="T6" fmla="*/ 21 w 43"/>
              <a:gd name="T7" fmla="*/ 5 h 12"/>
              <a:gd name="T8" fmla="*/ 40 w 43"/>
              <a:gd name="T9" fmla="*/ 12 h 12"/>
              <a:gd name="T10" fmla="*/ 40 w 43"/>
              <a:gd name="T11" fmla="*/ 12 h 12"/>
              <a:gd name="T12" fmla="*/ 43 w 43"/>
              <a:gd name="T13" fmla="*/ 8 h 12"/>
              <a:gd name="T14" fmla="*/ 43 w 43"/>
              <a:gd name="T15" fmla="*/ 3 h 12"/>
              <a:gd name="T16" fmla="*/ 40 w 43"/>
              <a:gd name="T17" fmla="*/ 0 h 12"/>
              <a:gd name="T18" fmla="*/ 3 w 43"/>
              <a:gd name="T19" fmla="*/ 0 h 12"/>
              <a:gd name="T20" fmla="*/ 0 w 43"/>
              <a:gd name="T21" fmla="*/ 3 h 12"/>
              <a:gd name="T22" fmla="*/ 0 w 43"/>
              <a:gd name="T23" fmla="*/ 8 h 12"/>
              <a:gd name="T24" fmla="*/ 3 w 43"/>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2">
                <a:moveTo>
                  <a:pt x="3" y="12"/>
                </a:moveTo>
                <a:cubicBezTo>
                  <a:pt x="3" y="12"/>
                  <a:pt x="3" y="12"/>
                  <a:pt x="3" y="12"/>
                </a:cubicBezTo>
                <a:cubicBezTo>
                  <a:pt x="9" y="8"/>
                  <a:pt x="15" y="5"/>
                  <a:pt x="21" y="5"/>
                </a:cubicBezTo>
                <a:cubicBezTo>
                  <a:pt x="21" y="5"/>
                  <a:pt x="21" y="5"/>
                  <a:pt x="21" y="5"/>
                </a:cubicBezTo>
                <a:cubicBezTo>
                  <a:pt x="28" y="5"/>
                  <a:pt x="34" y="8"/>
                  <a:pt x="40" y="12"/>
                </a:cubicBezTo>
                <a:cubicBezTo>
                  <a:pt x="40" y="12"/>
                  <a:pt x="40" y="12"/>
                  <a:pt x="40" y="12"/>
                </a:cubicBezTo>
                <a:cubicBezTo>
                  <a:pt x="41" y="12"/>
                  <a:pt x="43" y="10"/>
                  <a:pt x="43" y="8"/>
                </a:cubicBezTo>
                <a:cubicBezTo>
                  <a:pt x="43" y="3"/>
                  <a:pt x="43" y="3"/>
                  <a:pt x="43" y="3"/>
                </a:cubicBezTo>
                <a:cubicBezTo>
                  <a:pt x="43" y="1"/>
                  <a:pt x="41" y="0"/>
                  <a:pt x="40" y="0"/>
                </a:cubicBezTo>
                <a:cubicBezTo>
                  <a:pt x="3" y="0"/>
                  <a:pt x="3" y="0"/>
                  <a:pt x="3" y="0"/>
                </a:cubicBezTo>
                <a:cubicBezTo>
                  <a:pt x="1" y="0"/>
                  <a:pt x="0" y="1"/>
                  <a:pt x="0" y="3"/>
                </a:cubicBezTo>
                <a:cubicBezTo>
                  <a:pt x="0" y="8"/>
                  <a:pt x="0" y="8"/>
                  <a:pt x="0" y="8"/>
                </a:cubicBezTo>
                <a:cubicBezTo>
                  <a:pt x="0" y="10"/>
                  <a:pt x="1" y="12"/>
                  <a:pt x="3"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5184720" y="5141913"/>
            <a:ext cx="76200" cy="76200"/>
          </a:xfrm>
          <a:custGeom>
            <a:avLst/>
            <a:gdLst>
              <a:gd name="T0" fmla="*/ 0 w 80"/>
              <a:gd name="T1" fmla="*/ 72 h 79"/>
              <a:gd name="T2" fmla="*/ 0 w 80"/>
              <a:gd name="T3" fmla="*/ 68 h 79"/>
              <a:gd name="T4" fmla="*/ 0 w 80"/>
              <a:gd name="T5" fmla="*/ 66 h 79"/>
              <a:gd name="T6" fmla="*/ 1 w 80"/>
              <a:gd name="T7" fmla="*/ 63 h 79"/>
              <a:gd name="T8" fmla="*/ 2 w 80"/>
              <a:gd name="T9" fmla="*/ 56 h 79"/>
              <a:gd name="T10" fmla="*/ 3 w 80"/>
              <a:gd name="T11" fmla="*/ 52 h 79"/>
              <a:gd name="T12" fmla="*/ 4 w 80"/>
              <a:gd name="T13" fmla="*/ 48 h 79"/>
              <a:gd name="T14" fmla="*/ 8 w 80"/>
              <a:gd name="T15" fmla="*/ 39 h 79"/>
              <a:gd name="T16" fmla="*/ 13 w 80"/>
              <a:gd name="T17" fmla="*/ 31 h 79"/>
              <a:gd name="T18" fmla="*/ 19 w 80"/>
              <a:gd name="T19" fmla="*/ 22 h 79"/>
              <a:gd name="T20" fmla="*/ 27 w 80"/>
              <a:gd name="T21" fmla="*/ 15 h 79"/>
              <a:gd name="T22" fmla="*/ 35 w 80"/>
              <a:gd name="T23" fmla="*/ 10 h 79"/>
              <a:gd name="T24" fmla="*/ 44 w 80"/>
              <a:gd name="T25" fmla="*/ 5 h 79"/>
              <a:gd name="T26" fmla="*/ 48 w 80"/>
              <a:gd name="T27" fmla="*/ 4 h 79"/>
              <a:gd name="T28" fmla="*/ 52 w 80"/>
              <a:gd name="T29" fmla="*/ 3 h 79"/>
              <a:gd name="T30" fmla="*/ 59 w 80"/>
              <a:gd name="T31" fmla="*/ 1 h 79"/>
              <a:gd name="T32" fmla="*/ 62 w 80"/>
              <a:gd name="T33" fmla="*/ 1 h 79"/>
              <a:gd name="T34" fmla="*/ 64 w 80"/>
              <a:gd name="T35" fmla="*/ 0 h 79"/>
              <a:gd name="T36" fmla="*/ 69 w 80"/>
              <a:gd name="T37" fmla="*/ 0 h 79"/>
              <a:gd name="T38" fmla="*/ 79 w 80"/>
              <a:gd name="T39" fmla="*/ 9 h 79"/>
              <a:gd name="T40" fmla="*/ 71 w 80"/>
              <a:gd name="T41" fmla="*/ 18 h 79"/>
              <a:gd name="T42" fmla="*/ 70 w 80"/>
              <a:gd name="T43" fmla="*/ 18 h 79"/>
              <a:gd name="T44" fmla="*/ 69 w 80"/>
              <a:gd name="T45" fmla="*/ 19 h 79"/>
              <a:gd name="T46" fmla="*/ 66 w 80"/>
              <a:gd name="T47" fmla="*/ 19 h 79"/>
              <a:gd name="T48" fmla="*/ 64 w 80"/>
              <a:gd name="T49" fmla="*/ 19 h 79"/>
              <a:gd name="T50" fmla="*/ 61 w 80"/>
              <a:gd name="T51" fmla="*/ 19 h 79"/>
              <a:gd name="T52" fmla="*/ 56 w 80"/>
              <a:gd name="T53" fmla="*/ 20 h 79"/>
              <a:gd name="T54" fmla="*/ 53 w 80"/>
              <a:gd name="T55" fmla="*/ 20 h 79"/>
              <a:gd name="T56" fmla="*/ 50 w 80"/>
              <a:gd name="T57" fmla="*/ 21 h 79"/>
              <a:gd name="T58" fmla="*/ 43 w 80"/>
              <a:gd name="T59" fmla="*/ 24 h 79"/>
              <a:gd name="T60" fmla="*/ 37 w 80"/>
              <a:gd name="T61" fmla="*/ 28 h 79"/>
              <a:gd name="T62" fmla="*/ 30 w 80"/>
              <a:gd name="T63" fmla="*/ 33 h 79"/>
              <a:gd name="T64" fmla="*/ 25 w 80"/>
              <a:gd name="T65" fmla="*/ 39 h 79"/>
              <a:gd name="T66" fmla="*/ 20 w 80"/>
              <a:gd name="T67" fmla="*/ 46 h 79"/>
              <a:gd name="T68" fmla="*/ 17 w 80"/>
              <a:gd name="T69" fmla="*/ 53 h 79"/>
              <a:gd name="T70" fmla="*/ 16 w 80"/>
              <a:gd name="T71" fmla="*/ 56 h 79"/>
              <a:gd name="T72" fmla="*/ 15 w 80"/>
              <a:gd name="T73" fmla="*/ 59 h 79"/>
              <a:gd name="T74" fmla="*/ 14 w 80"/>
              <a:gd name="T75" fmla="*/ 64 h 79"/>
              <a:gd name="T76" fmla="*/ 13 w 80"/>
              <a:gd name="T77" fmla="*/ 66 h 79"/>
              <a:gd name="T78" fmla="*/ 13 w 80"/>
              <a:gd name="T79" fmla="*/ 69 h 79"/>
              <a:gd name="T80" fmla="*/ 13 w 80"/>
              <a:gd name="T81" fmla="*/ 73 h 79"/>
              <a:gd name="T82" fmla="*/ 6 w 80"/>
              <a:gd name="T83" fmla="*/ 79 h 79"/>
              <a:gd name="T84" fmla="*/ 0 w 80"/>
              <a:gd name="T85" fmla="*/ 7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79">
                <a:moveTo>
                  <a:pt x="0" y="72"/>
                </a:moveTo>
                <a:cubicBezTo>
                  <a:pt x="0" y="72"/>
                  <a:pt x="0" y="71"/>
                  <a:pt x="0" y="68"/>
                </a:cubicBezTo>
                <a:cubicBezTo>
                  <a:pt x="0" y="67"/>
                  <a:pt x="0" y="67"/>
                  <a:pt x="0" y="66"/>
                </a:cubicBezTo>
                <a:cubicBezTo>
                  <a:pt x="0" y="65"/>
                  <a:pt x="1" y="64"/>
                  <a:pt x="1" y="63"/>
                </a:cubicBezTo>
                <a:cubicBezTo>
                  <a:pt x="1" y="61"/>
                  <a:pt x="1" y="58"/>
                  <a:pt x="2" y="56"/>
                </a:cubicBezTo>
                <a:cubicBezTo>
                  <a:pt x="2" y="54"/>
                  <a:pt x="2" y="53"/>
                  <a:pt x="3" y="52"/>
                </a:cubicBezTo>
                <a:cubicBezTo>
                  <a:pt x="3" y="50"/>
                  <a:pt x="4" y="49"/>
                  <a:pt x="4" y="48"/>
                </a:cubicBezTo>
                <a:cubicBezTo>
                  <a:pt x="5" y="45"/>
                  <a:pt x="6" y="42"/>
                  <a:pt x="8" y="39"/>
                </a:cubicBezTo>
                <a:cubicBezTo>
                  <a:pt x="9" y="36"/>
                  <a:pt x="11" y="33"/>
                  <a:pt x="13" y="31"/>
                </a:cubicBezTo>
                <a:cubicBezTo>
                  <a:pt x="15" y="28"/>
                  <a:pt x="17" y="25"/>
                  <a:pt x="19" y="22"/>
                </a:cubicBezTo>
                <a:cubicBezTo>
                  <a:pt x="22" y="20"/>
                  <a:pt x="24" y="17"/>
                  <a:pt x="27" y="15"/>
                </a:cubicBezTo>
                <a:cubicBezTo>
                  <a:pt x="30" y="13"/>
                  <a:pt x="32" y="11"/>
                  <a:pt x="35" y="10"/>
                </a:cubicBezTo>
                <a:cubicBezTo>
                  <a:pt x="38" y="8"/>
                  <a:pt x="41" y="6"/>
                  <a:pt x="44" y="5"/>
                </a:cubicBezTo>
                <a:cubicBezTo>
                  <a:pt x="45" y="5"/>
                  <a:pt x="47" y="4"/>
                  <a:pt x="48" y="4"/>
                </a:cubicBezTo>
                <a:cubicBezTo>
                  <a:pt x="49" y="3"/>
                  <a:pt x="51" y="3"/>
                  <a:pt x="52" y="3"/>
                </a:cubicBezTo>
                <a:cubicBezTo>
                  <a:pt x="54" y="2"/>
                  <a:pt x="57" y="1"/>
                  <a:pt x="59" y="1"/>
                </a:cubicBezTo>
                <a:cubicBezTo>
                  <a:pt x="60" y="1"/>
                  <a:pt x="61" y="1"/>
                  <a:pt x="62" y="1"/>
                </a:cubicBezTo>
                <a:cubicBezTo>
                  <a:pt x="63" y="0"/>
                  <a:pt x="64" y="0"/>
                  <a:pt x="64" y="0"/>
                </a:cubicBezTo>
                <a:cubicBezTo>
                  <a:pt x="67" y="0"/>
                  <a:pt x="69" y="0"/>
                  <a:pt x="69" y="0"/>
                </a:cubicBezTo>
                <a:cubicBezTo>
                  <a:pt x="74" y="0"/>
                  <a:pt x="79" y="3"/>
                  <a:pt x="79" y="9"/>
                </a:cubicBezTo>
                <a:cubicBezTo>
                  <a:pt x="80" y="14"/>
                  <a:pt x="76" y="18"/>
                  <a:pt x="71" y="18"/>
                </a:cubicBezTo>
                <a:cubicBezTo>
                  <a:pt x="70" y="18"/>
                  <a:pt x="70" y="18"/>
                  <a:pt x="70" y="18"/>
                </a:cubicBezTo>
                <a:cubicBezTo>
                  <a:pt x="69" y="19"/>
                  <a:pt x="69" y="19"/>
                  <a:pt x="69" y="19"/>
                </a:cubicBezTo>
                <a:cubicBezTo>
                  <a:pt x="69" y="19"/>
                  <a:pt x="68" y="19"/>
                  <a:pt x="66" y="19"/>
                </a:cubicBezTo>
                <a:cubicBezTo>
                  <a:pt x="65" y="19"/>
                  <a:pt x="64" y="19"/>
                  <a:pt x="64" y="19"/>
                </a:cubicBezTo>
                <a:cubicBezTo>
                  <a:pt x="63" y="19"/>
                  <a:pt x="62" y="19"/>
                  <a:pt x="61" y="19"/>
                </a:cubicBezTo>
                <a:cubicBezTo>
                  <a:pt x="60" y="19"/>
                  <a:pt x="58" y="19"/>
                  <a:pt x="56" y="20"/>
                </a:cubicBezTo>
                <a:cubicBezTo>
                  <a:pt x="55" y="20"/>
                  <a:pt x="54" y="20"/>
                  <a:pt x="53" y="20"/>
                </a:cubicBezTo>
                <a:cubicBezTo>
                  <a:pt x="52" y="21"/>
                  <a:pt x="51" y="21"/>
                  <a:pt x="50" y="21"/>
                </a:cubicBezTo>
                <a:cubicBezTo>
                  <a:pt x="48" y="22"/>
                  <a:pt x="46" y="23"/>
                  <a:pt x="43" y="24"/>
                </a:cubicBezTo>
                <a:cubicBezTo>
                  <a:pt x="41" y="25"/>
                  <a:pt x="39" y="27"/>
                  <a:pt x="37" y="28"/>
                </a:cubicBezTo>
                <a:cubicBezTo>
                  <a:pt x="34" y="30"/>
                  <a:pt x="32" y="32"/>
                  <a:pt x="30" y="33"/>
                </a:cubicBezTo>
                <a:cubicBezTo>
                  <a:pt x="28" y="35"/>
                  <a:pt x="26" y="37"/>
                  <a:pt x="25" y="39"/>
                </a:cubicBezTo>
                <a:cubicBezTo>
                  <a:pt x="23" y="41"/>
                  <a:pt x="22" y="44"/>
                  <a:pt x="20" y="46"/>
                </a:cubicBezTo>
                <a:cubicBezTo>
                  <a:pt x="19" y="48"/>
                  <a:pt x="18" y="50"/>
                  <a:pt x="17" y="53"/>
                </a:cubicBezTo>
                <a:cubicBezTo>
                  <a:pt x="17" y="54"/>
                  <a:pt x="16" y="55"/>
                  <a:pt x="16" y="56"/>
                </a:cubicBezTo>
                <a:cubicBezTo>
                  <a:pt x="15" y="57"/>
                  <a:pt x="15" y="58"/>
                  <a:pt x="15" y="59"/>
                </a:cubicBezTo>
                <a:cubicBezTo>
                  <a:pt x="14" y="61"/>
                  <a:pt x="14" y="63"/>
                  <a:pt x="14" y="64"/>
                </a:cubicBezTo>
                <a:cubicBezTo>
                  <a:pt x="13" y="65"/>
                  <a:pt x="13" y="66"/>
                  <a:pt x="13" y="66"/>
                </a:cubicBezTo>
                <a:cubicBezTo>
                  <a:pt x="13" y="67"/>
                  <a:pt x="13" y="68"/>
                  <a:pt x="13" y="69"/>
                </a:cubicBezTo>
                <a:cubicBezTo>
                  <a:pt x="13" y="71"/>
                  <a:pt x="13" y="73"/>
                  <a:pt x="13" y="73"/>
                </a:cubicBezTo>
                <a:cubicBezTo>
                  <a:pt x="12" y="76"/>
                  <a:pt x="9" y="79"/>
                  <a:pt x="6" y="79"/>
                </a:cubicBezTo>
                <a:cubicBezTo>
                  <a:pt x="3" y="78"/>
                  <a:pt x="0" y="76"/>
                  <a:pt x="0"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7"/>
          <p:cNvSpPr/>
          <p:nvPr/>
        </p:nvSpPr>
        <p:spPr bwMode="auto">
          <a:xfrm>
            <a:off x="5130746" y="5111751"/>
            <a:ext cx="55563" cy="84137"/>
          </a:xfrm>
          <a:custGeom>
            <a:avLst/>
            <a:gdLst>
              <a:gd name="T0" fmla="*/ 52 w 58"/>
              <a:gd name="T1" fmla="*/ 46 h 86"/>
              <a:gd name="T2" fmla="*/ 44 w 58"/>
              <a:gd name="T3" fmla="*/ 85 h 86"/>
              <a:gd name="T4" fmla="*/ 41 w 58"/>
              <a:gd name="T5" fmla="*/ 86 h 86"/>
              <a:gd name="T6" fmla="*/ 5 w 58"/>
              <a:gd name="T7" fmla="*/ 62 h 86"/>
              <a:gd name="T8" fmla="*/ 13 w 58"/>
              <a:gd name="T9" fmla="*/ 3 h 86"/>
              <a:gd name="T10" fmla="*/ 18 w 58"/>
              <a:gd name="T11" fmla="*/ 1 h 86"/>
              <a:gd name="T12" fmla="*/ 52 w 58"/>
              <a:gd name="T13" fmla="*/ 46 h 86"/>
            </a:gdLst>
            <a:ahLst/>
            <a:cxnLst>
              <a:cxn ang="0">
                <a:pos x="T0" y="T1"/>
              </a:cxn>
              <a:cxn ang="0">
                <a:pos x="T2" y="T3"/>
              </a:cxn>
              <a:cxn ang="0">
                <a:pos x="T4" y="T5"/>
              </a:cxn>
              <a:cxn ang="0">
                <a:pos x="T6" y="T7"/>
              </a:cxn>
              <a:cxn ang="0">
                <a:pos x="T8" y="T9"/>
              </a:cxn>
              <a:cxn ang="0">
                <a:pos x="T10" y="T11"/>
              </a:cxn>
              <a:cxn ang="0">
                <a:pos x="T12" y="T13"/>
              </a:cxn>
            </a:cxnLst>
            <a:rect l="0" t="0" r="r" b="b"/>
            <a:pathLst>
              <a:path w="58" h="86">
                <a:moveTo>
                  <a:pt x="52" y="46"/>
                </a:moveTo>
                <a:cubicBezTo>
                  <a:pt x="58" y="64"/>
                  <a:pt x="49" y="80"/>
                  <a:pt x="44" y="85"/>
                </a:cubicBezTo>
                <a:cubicBezTo>
                  <a:pt x="43" y="85"/>
                  <a:pt x="42" y="86"/>
                  <a:pt x="41" y="86"/>
                </a:cubicBezTo>
                <a:cubicBezTo>
                  <a:pt x="34" y="85"/>
                  <a:pt x="11" y="79"/>
                  <a:pt x="5" y="62"/>
                </a:cubicBezTo>
                <a:cubicBezTo>
                  <a:pt x="0" y="45"/>
                  <a:pt x="9" y="15"/>
                  <a:pt x="13" y="3"/>
                </a:cubicBezTo>
                <a:cubicBezTo>
                  <a:pt x="13" y="1"/>
                  <a:pt x="16" y="0"/>
                  <a:pt x="18" y="1"/>
                </a:cubicBezTo>
                <a:cubicBezTo>
                  <a:pt x="28" y="8"/>
                  <a:pt x="47" y="29"/>
                  <a:pt x="52"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a:spLocks noEditPoints="1"/>
          </p:cNvSpPr>
          <p:nvPr/>
        </p:nvSpPr>
        <p:spPr bwMode="auto">
          <a:xfrm>
            <a:off x="5045021" y="5214939"/>
            <a:ext cx="290513" cy="263525"/>
          </a:xfrm>
          <a:custGeom>
            <a:avLst/>
            <a:gdLst>
              <a:gd name="T0" fmla="*/ 289 w 301"/>
              <a:gd name="T1" fmla="*/ 69 h 274"/>
              <a:gd name="T2" fmla="*/ 257 w 301"/>
              <a:gd name="T3" fmla="*/ 21 h 274"/>
              <a:gd name="T4" fmla="*/ 203 w 301"/>
              <a:gd name="T5" fmla="*/ 2 h 274"/>
              <a:gd name="T6" fmla="*/ 150 w 301"/>
              <a:gd name="T7" fmla="*/ 17 h 274"/>
              <a:gd name="T8" fmla="*/ 98 w 301"/>
              <a:gd name="T9" fmla="*/ 2 h 274"/>
              <a:gd name="T10" fmla="*/ 44 w 301"/>
              <a:gd name="T11" fmla="*/ 21 h 274"/>
              <a:gd name="T12" fmla="*/ 11 w 301"/>
              <a:gd name="T13" fmla="*/ 69 h 274"/>
              <a:gd name="T14" fmla="*/ 0 w 301"/>
              <a:gd name="T15" fmla="*/ 127 h 274"/>
              <a:gd name="T16" fmla="*/ 11 w 301"/>
              <a:gd name="T17" fmla="*/ 186 h 274"/>
              <a:gd name="T18" fmla="*/ 44 w 301"/>
              <a:gd name="T19" fmla="*/ 234 h 274"/>
              <a:gd name="T20" fmla="*/ 92 w 301"/>
              <a:gd name="T21" fmla="*/ 266 h 274"/>
              <a:gd name="T22" fmla="*/ 150 w 301"/>
              <a:gd name="T23" fmla="*/ 257 h 274"/>
              <a:gd name="T24" fmla="*/ 209 w 301"/>
              <a:gd name="T25" fmla="*/ 266 h 274"/>
              <a:gd name="T26" fmla="*/ 257 w 301"/>
              <a:gd name="T27" fmla="*/ 234 h 274"/>
              <a:gd name="T28" fmla="*/ 289 w 301"/>
              <a:gd name="T29" fmla="*/ 186 h 274"/>
              <a:gd name="T30" fmla="*/ 301 w 301"/>
              <a:gd name="T31" fmla="*/ 127 h 274"/>
              <a:gd name="T32" fmla="*/ 289 w 301"/>
              <a:gd name="T33" fmla="*/ 69 h 274"/>
              <a:gd name="T34" fmla="*/ 78 w 301"/>
              <a:gd name="T35" fmla="*/ 208 h 274"/>
              <a:gd name="T36" fmla="*/ 75 w 301"/>
              <a:gd name="T37" fmla="*/ 209 h 274"/>
              <a:gd name="T38" fmla="*/ 77 w 301"/>
              <a:gd name="T39" fmla="*/ 48 h 274"/>
              <a:gd name="T40" fmla="*/ 79 w 301"/>
              <a:gd name="T41" fmla="*/ 50 h 274"/>
              <a:gd name="T42" fmla="*/ 78 w 301"/>
              <a:gd name="T43" fmla="*/ 208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274">
                <a:moveTo>
                  <a:pt x="289" y="69"/>
                </a:moveTo>
                <a:cubicBezTo>
                  <a:pt x="282" y="51"/>
                  <a:pt x="271" y="34"/>
                  <a:pt x="257" y="21"/>
                </a:cubicBezTo>
                <a:cubicBezTo>
                  <a:pt x="243" y="7"/>
                  <a:pt x="221" y="0"/>
                  <a:pt x="203" y="2"/>
                </a:cubicBezTo>
                <a:cubicBezTo>
                  <a:pt x="185" y="5"/>
                  <a:pt x="171" y="17"/>
                  <a:pt x="150" y="17"/>
                </a:cubicBezTo>
                <a:cubicBezTo>
                  <a:pt x="130" y="17"/>
                  <a:pt x="116" y="5"/>
                  <a:pt x="98" y="2"/>
                </a:cubicBezTo>
                <a:cubicBezTo>
                  <a:pt x="80" y="0"/>
                  <a:pt x="57" y="7"/>
                  <a:pt x="44" y="21"/>
                </a:cubicBezTo>
                <a:cubicBezTo>
                  <a:pt x="30" y="34"/>
                  <a:pt x="19" y="51"/>
                  <a:pt x="11" y="69"/>
                </a:cubicBezTo>
                <a:cubicBezTo>
                  <a:pt x="4" y="87"/>
                  <a:pt x="0" y="107"/>
                  <a:pt x="0" y="127"/>
                </a:cubicBezTo>
                <a:cubicBezTo>
                  <a:pt x="0" y="148"/>
                  <a:pt x="4" y="168"/>
                  <a:pt x="11" y="186"/>
                </a:cubicBezTo>
                <a:cubicBezTo>
                  <a:pt x="19" y="204"/>
                  <a:pt x="30" y="220"/>
                  <a:pt x="44" y="234"/>
                </a:cubicBezTo>
                <a:cubicBezTo>
                  <a:pt x="57" y="248"/>
                  <a:pt x="74" y="259"/>
                  <a:pt x="92" y="266"/>
                </a:cubicBezTo>
                <a:cubicBezTo>
                  <a:pt x="110" y="274"/>
                  <a:pt x="130" y="257"/>
                  <a:pt x="150" y="257"/>
                </a:cubicBezTo>
                <a:cubicBezTo>
                  <a:pt x="171" y="257"/>
                  <a:pt x="191" y="274"/>
                  <a:pt x="209" y="266"/>
                </a:cubicBezTo>
                <a:cubicBezTo>
                  <a:pt x="227" y="259"/>
                  <a:pt x="243" y="248"/>
                  <a:pt x="257" y="234"/>
                </a:cubicBezTo>
                <a:cubicBezTo>
                  <a:pt x="271" y="220"/>
                  <a:pt x="282" y="204"/>
                  <a:pt x="289" y="186"/>
                </a:cubicBezTo>
                <a:cubicBezTo>
                  <a:pt x="297" y="168"/>
                  <a:pt x="301" y="148"/>
                  <a:pt x="301" y="127"/>
                </a:cubicBezTo>
                <a:cubicBezTo>
                  <a:pt x="301" y="107"/>
                  <a:pt x="297" y="87"/>
                  <a:pt x="289" y="69"/>
                </a:cubicBezTo>
                <a:close/>
                <a:moveTo>
                  <a:pt x="78" y="208"/>
                </a:moveTo>
                <a:cubicBezTo>
                  <a:pt x="78" y="209"/>
                  <a:pt x="76" y="211"/>
                  <a:pt x="75" y="209"/>
                </a:cubicBezTo>
                <a:cubicBezTo>
                  <a:pt x="9" y="117"/>
                  <a:pt x="52" y="67"/>
                  <a:pt x="77" y="48"/>
                </a:cubicBezTo>
                <a:cubicBezTo>
                  <a:pt x="78" y="47"/>
                  <a:pt x="80" y="48"/>
                  <a:pt x="79" y="50"/>
                </a:cubicBezTo>
                <a:cubicBezTo>
                  <a:pt x="72" y="99"/>
                  <a:pt x="55" y="131"/>
                  <a:pt x="78" y="2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30" name="组合 129"/>
          <p:cNvGrpSpPr/>
          <p:nvPr/>
        </p:nvGrpSpPr>
        <p:grpSpPr>
          <a:xfrm>
            <a:off x="6467421" y="3406775"/>
            <a:ext cx="323849" cy="290512"/>
            <a:chOff x="7008814" y="3006725"/>
            <a:chExt cx="323849" cy="290512"/>
          </a:xfrm>
        </p:grpSpPr>
        <p:sp>
          <p:nvSpPr>
            <p:cNvPr id="28" name="Freeform 29"/>
            <p:cNvSpPr/>
            <p:nvPr/>
          </p:nvSpPr>
          <p:spPr bwMode="auto">
            <a:xfrm>
              <a:off x="7173913" y="3105150"/>
              <a:ext cx="158750" cy="152400"/>
            </a:xfrm>
            <a:custGeom>
              <a:avLst/>
              <a:gdLst>
                <a:gd name="T0" fmla="*/ 0 w 164"/>
                <a:gd name="T1" fmla="*/ 85 h 158"/>
                <a:gd name="T2" fmla="*/ 69 w 164"/>
                <a:gd name="T3" fmla="*/ 140 h 158"/>
                <a:gd name="T4" fmla="*/ 145 w 164"/>
                <a:gd name="T5" fmla="*/ 131 h 158"/>
                <a:gd name="T6" fmla="*/ 145 w 164"/>
                <a:gd name="T7" fmla="*/ 131 h 158"/>
                <a:gd name="T8" fmla="*/ 137 w 164"/>
                <a:gd name="T9" fmla="*/ 54 h 158"/>
                <a:gd name="T10" fmla="*/ 68 w 164"/>
                <a:gd name="T11" fmla="*/ 0 h 158"/>
                <a:gd name="T12" fmla="*/ 0 w 164"/>
                <a:gd name="T13" fmla="*/ 85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0" y="85"/>
                  </a:moveTo>
                  <a:cubicBezTo>
                    <a:pt x="69" y="140"/>
                    <a:pt x="69" y="140"/>
                    <a:pt x="69" y="140"/>
                  </a:cubicBezTo>
                  <a:cubicBezTo>
                    <a:pt x="92" y="158"/>
                    <a:pt x="127" y="154"/>
                    <a:pt x="145" y="131"/>
                  </a:cubicBezTo>
                  <a:cubicBezTo>
                    <a:pt x="145" y="131"/>
                    <a:pt x="145" y="131"/>
                    <a:pt x="145" y="131"/>
                  </a:cubicBezTo>
                  <a:cubicBezTo>
                    <a:pt x="164" y="107"/>
                    <a:pt x="160" y="73"/>
                    <a:pt x="137" y="54"/>
                  </a:cubicBezTo>
                  <a:cubicBezTo>
                    <a:pt x="68" y="0"/>
                    <a:pt x="68" y="0"/>
                    <a:pt x="68" y="0"/>
                  </a:cubicBez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7069139" y="3025775"/>
              <a:ext cx="157163" cy="152400"/>
            </a:xfrm>
            <a:custGeom>
              <a:avLst/>
              <a:gdLst>
                <a:gd name="T0" fmla="*/ 164 w 164"/>
                <a:gd name="T1" fmla="*/ 73 h 158"/>
                <a:gd name="T2" fmla="*/ 96 w 164"/>
                <a:gd name="T3" fmla="*/ 18 h 158"/>
                <a:gd name="T4" fmla="*/ 19 w 164"/>
                <a:gd name="T5" fmla="*/ 27 h 158"/>
                <a:gd name="T6" fmla="*/ 19 w 164"/>
                <a:gd name="T7" fmla="*/ 27 h 158"/>
                <a:gd name="T8" fmla="*/ 28 w 164"/>
                <a:gd name="T9" fmla="*/ 104 h 158"/>
                <a:gd name="T10" fmla="*/ 96 w 164"/>
                <a:gd name="T11" fmla="*/ 158 h 158"/>
                <a:gd name="T12" fmla="*/ 164 w 164"/>
                <a:gd name="T13" fmla="*/ 73 h 158"/>
              </a:gdLst>
              <a:ahLst/>
              <a:cxnLst>
                <a:cxn ang="0">
                  <a:pos x="T0" y="T1"/>
                </a:cxn>
                <a:cxn ang="0">
                  <a:pos x="T2" y="T3"/>
                </a:cxn>
                <a:cxn ang="0">
                  <a:pos x="T4" y="T5"/>
                </a:cxn>
                <a:cxn ang="0">
                  <a:pos x="T6" y="T7"/>
                </a:cxn>
                <a:cxn ang="0">
                  <a:pos x="T8" y="T9"/>
                </a:cxn>
                <a:cxn ang="0">
                  <a:pos x="T10" y="T11"/>
                </a:cxn>
                <a:cxn ang="0">
                  <a:pos x="T12" y="T13"/>
                </a:cxn>
              </a:cxnLst>
              <a:rect l="0" t="0" r="r" b="b"/>
              <a:pathLst>
                <a:path w="164" h="158">
                  <a:moveTo>
                    <a:pt x="164" y="73"/>
                  </a:moveTo>
                  <a:cubicBezTo>
                    <a:pt x="96" y="18"/>
                    <a:pt x="96" y="18"/>
                    <a:pt x="96" y="18"/>
                  </a:cubicBezTo>
                  <a:cubicBezTo>
                    <a:pt x="72" y="0"/>
                    <a:pt x="38" y="4"/>
                    <a:pt x="19" y="27"/>
                  </a:cubicBezTo>
                  <a:cubicBezTo>
                    <a:pt x="19" y="27"/>
                    <a:pt x="19" y="27"/>
                    <a:pt x="19" y="27"/>
                  </a:cubicBezTo>
                  <a:cubicBezTo>
                    <a:pt x="0" y="51"/>
                    <a:pt x="4" y="85"/>
                    <a:pt x="28" y="104"/>
                  </a:cubicBezTo>
                  <a:cubicBezTo>
                    <a:pt x="96" y="158"/>
                    <a:pt x="96" y="158"/>
                    <a:pt x="96" y="158"/>
                  </a:cubicBezTo>
                  <a:lnTo>
                    <a:pt x="164" y="7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1"/>
            <p:cNvSpPr>
              <a:spLocks noEditPoints="1"/>
            </p:cNvSpPr>
            <p:nvPr/>
          </p:nvSpPr>
          <p:spPr bwMode="auto">
            <a:xfrm>
              <a:off x="7008814" y="3006725"/>
              <a:ext cx="104775" cy="290512"/>
            </a:xfrm>
            <a:custGeom>
              <a:avLst/>
              <a:gdLst>
                <a:gd name="T0" fmla="*/ 85 w 109"/>
                <a:gd name="T1" fmla="*/ 130 h 301"/>
                <a:gd name="T2" fmla="*/ 61 w 109"/>
                <a:gd name="T3" fmla="*/ 87 h 301"/>
                <a:gd name="T4" fmla="*/ 75 w 109"/>
                <a:gd name="T5" fmla="*/ 40 h 301"/>
                <a:gd name="T6" fmla="*/ 98 w 109"/>
                <a:gd name="T7" fmla="*/ 22 h 301"/>
                <a:gd name="T8" fmla="*/ 55 w 109"/>
                <a:gd name="T9" fmla="*/ 0 h 301"/>
                <a:gd name="T10" fmla="*/ 55 w 109"/>
                <a:gd name="T11" fmla="*/ 0 h 301"/>
                <a:gd name="T12" fmla="*/ 0 w 109"/>
                <a:gd name="T13" fmla="*/ 55 h 301"/>
                <a:gd name="T14" fmla="*/ 0 w 109"/>
                <a:gd name="T15" fmla="*/ 246 h 301"/>
                <a:gd name="T16" fmla="*/ 55 w 109"/>
                <a:gd name="T17" fmla="*/ 301 h 301"/>
                <a:gd name="T18" fmla="*/ 55 w 109"/>
                <a:gd name="T19" fmla="*/ 301 h 301"/>
                <a:gd name="T20" fmla="*/ 109 w 109"/>
                <a:gd name="T21" fmla="*/ 246 h 301"/>
                <a:gd name="T22" fmla="*/ 109 w 109"/>
                <a:gd name="T23" fmla="*/ 150 h 301"/>
                <a:gd name="T24" fmla="*/ 85 w 109"/>
                <a:gd name="T25" fmla="*/ 130 h 301"/>
                <a:gd name="T26" fmla="*/ 91 w 109"/>
                <a:gd name="T27" fmla="*/ 243 h 301"/>
                <a:gd name="T28" fmla="*/ 55 w 109"/>
                <a:gd name="T29" fmla="*/ 279 h 301"/>
                <a:gd name="T30" fmla="*/ 55 w 109"/>
                <a:gd name="T31" fmla="*/ 279 h 301"/>
                <a:gd name="T32" fmla="*/ 19 w 109"/>
                <a:gd name="T33" fmla="*/ 243 h 301"/>
                <a:gd name="T34" fmla="*/ 19 w 109"/>
                <a:gd name="T35" fmla="*/ 150 h 301"/>
                <a:gd name="T36" fmla="*/ 91 w 109"/>
                <a:gd name="T37" fmla="*/ 150 h 301"/>
                <a:gd name="T38" fmla="*/ 91 w 109"/>
                <a:gd name="T39" fmla="*/ 24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301">
                  <a:moveTo>
                    <a:pt x="85" y="130"/>
                  </a:moveTo>
                  <a:cubicBezTo>
                    <a:pt x="72" y="120"/>
                    <a:pt x="63" y="104"/>
                    <a:pt x="61" y="87"/>
                  </a:cubicBezTo>
                  <a:cubicBezTo>
                    <a:pt x="59" y="70"/>
                    <a:pt x="64" y="53"/>
                    <a:pt x="75" y="40"/>
                  </a:cubicBezTo>
                  <a:cubicBezTo>
                    <a:pt x="81" y="32"/>
                    <a:pt x="89" y="26"/>
                    <a:pt x="98" y="22"/>
                  </a:cubicBezTo>
                  <a:cubicBezTo>
                    <a:pt x="88" y="9"/>
                    <a:pt x="73" y="0"/>
                    <a:pt x="55" y="0"/>
                  </a:cubicBezTo>
                  <a:cubicBezTo>
                    <a:pt x="55" y="0"/>
                    <a:pt x="55" y="0"/>
                    <a:pt x="55" y="0"/>
                  </a:cubicBezTo>
                  <a:cubicBezTo>
                    <a:pt x="25" y="0"/>
                    <a:pt x="0" y="25"/>
                    <a:pt x="0" y="55"/>
                  </a:cubicBezTo>
                  <a:cubicBezTo>
                    <a:pt x="0" y="246"/>
                    <a:pt x="0" y="246"/>
                    <a:pt x="0" y="246"/>
                  </a:cubicBezTo>
                  <a:cubicBezTo>
                    <a:pt x="0" y="276"/>
                    <a:pt x="25" y="301"/>
                    <a:pt x="55" y="301"/>
                  </a:cubicBezTo>
                  <a:cubicBezTo>
                    <a:pt x="55" y="301"/>
                    <a:pt x="55" y="301"/>
                    <a:pt x="55" y="301"/>
                  </a:cubicBezTo>
                  <a:cubicBezTo>
                    <a:pt x="85" y="301"/>
                    <a:pt x="109" y="276"/>
                    <a:pt x="109" y="246"/>
                  </a:cubicBezTo>
                  <a:cubicBezTo>
                    <a:pt x="109" y="150"/>
                    <a:pt x="109" y="150"/>
                    <a:pt x="109" y="150"/>
                  </a:cubicBezTo>
                  <a:lnTo>
                    <a:pt x="85" y="130"/>
                  </a:lnTo>
                  <a:close/>
                  <a:moveTo>
                    <a:pt x="91" y="243"/>
                  </a:moveTo>
                  <a:cubicBezTo>
                    <a:pt x="91" y="263"/>
                    <a:pt x="75" y="279"/>
                    <a:pt x="55" y="279"/>
                  </a:cubicBezTo>
                  <a:cubicBezTo>
                    <a:pt x="55" y="279"/>
                    <a:pt x="55" y="279"/>
                    <a:pt x="55" y="279"/>
                  </a:cubicBezTo>
                  <a:cubicBezTo>
                    <a:pt x="35" y="279"/>
                    <a:pt x="19" y="263"/>
                    <a:pt x="19" y="243"/>
                  </a:cubicBezTo>
                  <a:cubicBezTo>
                    <a:pt x="19" y="150"/>
                    <a:pt x="19" y="150"/>
                    <a:pt x="19" y="150"/>
                  </a:cubicBezTo>
                  <a:cubicBezTo>
                    <a:pt x="91" y="150"/>
                    <a:pt x="91" y="150"/>
                    <a:pt x="91" y="150"/>
                  </a:cubicBezTo>
                  <a:lnTo>
                    <a:pt x="91" y="2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6494408" y="4278313"/>
            <a:ext cx="261937" cy="288925"/>
            <a:chOff x="7035801" y="3725863"/>
            <a:chExt cx="261937" cy="288925"/>
          </a:xfrm>
        </p:grpSpPr>
        <p:sp>
          <p:nvSpPr>
            <p:cNvPr id="31" name="Freeform 32"/>
            <p:cNvSpPr>
              <a:spLocks noEditPoints="1"/>
            </p:cNvSpPr>
            <p:nvPr/>
          </p:nvSpPr>
          <p:spPr bwMode="auto">
            <a:xfrm>
              <a:off x="7048501" y="3729038"/>
              <a:ext cx="85725" cy="285750"/>
            </a:xfrm>
            <a:custGeom>
              <a:avLst/>
              <a:gdLst>
                <a:gd name="T0" fmla="*/ 44 w 88"/>
                <a:gd name="T1" fmla="*/ 297 h 297"/>
                <a:gd name="T2" fmla="*/ 0 w 88"/>
                <a:gd name="T3" fmla="*/ 252 h 297"/>
                <a:gd name="T4" fmla="*/ 0 w 88"/>
                <a:gd name="T5" fmla="*/ 12 h 297"/>
                <a:gd name="T6" fmla="*/ 12 w 88"/>
                <a:gd name="T7" fmla="*/ 0 h 297"/>
                <a:gd name="T8" fmla="*/ 76 w 88"/>
                <a:gd name="T9" fmla="*/ 0 h 297"/>
                <a:gd name="T10" fmla="*/ 88 w 88"/>
                <a:gd name="T11" fmla="*/ 12 h 297"/>
                <a:gd name="T12" fmla="*/ 88 w 88"/>
                <a:gd name="T13" fmla="*/ 252 h 297"/>
                <a:gd name="T14" fmla="*/ 44 w 88"/>
                <a:gd name="T15" fmla="*/ 297 h 297"/>
                <a:gd name="T16" fmla="*/ 12 w 88"/>
                <a:gd name="T17" fmla="*/ 12 h 297"/>
                <a:gd name="T18" fmla="*/ 11 w 88"/>
                <a:gd name="T19" fmla="*/ 12 h 297"/>
                <a:gd name="T20" fmla="*/ 11 w 88"/>
                <a:gd name="T21" fmla="*/ 252 h 297"/>
                <a:gd name="T22" fmla="*/ 44 w 88"/>
                <a:gd name="T23" fmla="*/ 285 h 297"/>
                <a:gd name="T24" fmla="*/ 77 w 88"/>
                <a:gd name="T25" fmla="*/ 252 h 297"/>
                <a:gd name="T26" fmla="*/ 77 w 88"/>
                <a:gd name="T27" fmla="*/ 12 h 297"/>
                <a:gd name="T28" fmla="*/ 76 w 88"/>
                <a:gd name="T29" fmla="*/ 12 h 297"/>
                <a:gd name="T30" fmla="*/ 12 w 88"/>
                <a:gd name="T31" fmla="*/ 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97">
                  <a:moveTo>
                    <a:pt x="44" y="297"/>
                  </a:moveTo>
                  <a:cubicBezTo>
                    <a:pt x="20" y="297"/>
                    <a:pt x="0" y="277"/>
                    <a:pt x="0" y="252"/>
                  </a:cubicBezTo>
                  <a:cubicBezTo>
                    <a:pt x="0" y="12"/>
                    <a:pt x="0" y="12"/>
                    <a:pt x="0" y="12"/>
                  </a:cubicBezTo>
                  <a:cubicBezTo>
                    <a:pt x="0" y="6"/>
                    <a:pt x="5" y="0"/>
                    <a:pt x="12" y="0"/>
                  </a:cubicBezTo>
                  <a:cubicBezTo>
                    <a:pt x="76" y="0"/>
                    <a:pt x="76" y="0"/>
                    <a:pt x="76" y="0"/>
                  </a:cubicBezTo>
                  <a:cubicBezTo>
                    <a:pt x="83" y="0"/>
                    <a:pt x="88" y="6"/>
                    <a:pt x="88" y="12"/>
                  </a:cubicBezTo>
                  <a:cubicBezTo>
                    <a:pt x="88" y="252"/>
                    <a:pt x="88" y="252"/>
                    <a:pt x="88" y="252"/>
                  </a:cubicBezTo>
                  <a:cubicBezTo>
                    <a:pt x="88" y="277"/>
                    <a:pt x="69" y="297"/>
                    <a:pt x="44" y="297"/>
                  </a:cubicBezTo>
                  <a:close/>
                  <a:moveTo>
                    <a:pt x="12" y="12"/>
                  </a:moveTo>
                  <a:cubicBezTo>
                    <a:pt x="11" y="12"/>
                    <a:pt x="11" y="12"/>
                    <a:pt x="11" y="12"/>
                  </a:cubicBezTo>
                  <a:cubicBezTo>
                    <a:pt x="11" y="252"/>
                    <a:pt x="11" y="252"/>
                    <a:pt x="11" y="252"/>
                  </a:cubicBezTo>
                  <a:cubicBezTo>
                    <a:pt x="11" y="271"/>
                    <a:pt x="26" y="285"/>
                    <a:pt x="44" y="285"/>
                  </a:cubicBezTo>
                  <a:cubicBezTo>
                    <a:pt x="62" y="285"/>
                    <a:pt x="77" y="271"/>
                    <a:pt x="77" y="252"/>
                  </a:cubicBezTo>
                  <a:cubicBezTo>
                    <a:pt x="77" y="12"/>
                    <a:pt x="77" y="12"/>
                    <a:pt x="77" y="12"/>
                  </a:cubicBezTo>
                  <a:cubicBezTo>
                    <a:pt x="77" y="12"/>
                    <a:pt x="77" y="12"/>
                    <a:pt x="76"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3"/>
            <p:cNvSpPr/>
            <p:nvPr/>
          </p:nvSpPr>
          <p:spPr bwMode="auto">
            <a:xfrm>
              <a:off x="7035801" y="3725863"/>
              <a:ext cx="111125" cy="19050"/>
            </a:xfrm>
            <a:custGeom>
              <a:avLst/>
              <a:gdLst>
                <a:gd name="T0" fmla="*/ 104 w 114"/>
                <a:gd name="T1" fmla="*/ 20 h 20"/>
                <a:gd name="T2" fmla="*/ 10 w 114"/>
                <a:gd name="T3" fmla="*/ 20 h 20"/>
                <a:gd name="T4" fmla="*/ 0 w 114"/>
                <a:gd name="T5" fmla="*/ 10 h 20"/>
                <a:gd name="T6" fmla="*/ 10 w 114"/>
                <a:gd name="T7" fmla="*/ 0 h 20"/>
                <a:gd name="T8" fmla="*/ 104 w 114"/>
                <a:gd name="T9" fmla="*/ 0 h 20"/>
                <a:gd name="T10" fmla="*/ 114 w 114"/>
                <a:gd name="T11" fmla="*/ 10 h 20"/>
                <a:gd name="T12" fmla="*/ 104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4" y="20"/>
                  </a:moveTo>
                  <a:cubicBezTo>
                    <a:pt x="10" y="20"/>
                    <a:pt x="10" y="20"/>
                    <a:pt x="10" y="20"/>
                  </a:cubicBezTo>
                  <a:cubicBezTo>
                    <a:pt x="4" y="20"/>
                    <a:pt x="0" y="15"/>
                    <a:pt x="0" y="10"/>
                  </a:cubicBezTo>
                  <a:cubicBezTo>
                    <a:pt x="0" y="5"/>
                    <a:pt x="4" y="0"/>
                    <a:pt x="10" y="0"/>
                  </a:cubicBezTo>
                  <a:cubicBezTo>
                    <a:pt x="104" y="0"/>
                    <a:pt x="104" y="0"/>
                    <a:pt x="104" y="0"/>
                  </a:cubicBezTo>
                  <a:cubicBezTo>
                    <a:pt x="110" y="0"/>
                    <a:pt x="114" y="5"/>
                    <a:pt x="114" y="10"/>
                  </a:cubicBezTo>
                  <a:cubicBezTo>
                    <a:pt x="114" y="15"/>
                    <a:pt x="110" y="20"/>
                    <a:pt x="10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4"/>
            <p:cNvSpPr/>
            <p:nvPr/>
          </p:nvSpPr>
          <p:spPr bwMode="auto">
            <a:xfrm>
              <a:off x="7051676" y="376555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8"/>
                    <a:pt x="0" y="5"/>
                  </a:cubicBezTo>
                  <a:cubicBezTo>
                    <a:pt x="0" y="2"/>
                    <a:pt x="2" y="0"/>
                    <a:pt x="5" y="0"/>
                  </a:cubicBezTo>
                  <a:cubicBezTo>
                    <a:pt x="34" y="0"/>
                    <a:pt x="34" y="0"/>
                    <a:pt x="34" y="0"/>
                  </a:cubicBezTo>
                  <a:cubicBezTo>
                    <a:pt x="36" y="0"/>
                    <a:pt x="38" y="2"/>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35"/>
            <p:cNvSpPr/>
            <p:nvPr/>
          </p:nvSpPr>
          <p:spPr bwMode="auto">
            <a:xfrm>
              <a:off x="7051676" y="379730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7"/>
                    <a:pt x="0" y="5"/>
                  </a:cubicBezTo>
                  <a:cubicBezTo>
                    <a:pt x="0" y="2"/>
                    <a:pt x="2" y="0"/>
                    <a:pt x="5" y="0"/>
                  </a:cubicBezTo>
                  <a:cubicBezTo>
                    <a:pt x="34" y="0"/>
                    <a:pt x="34" y="0"/>
                    <a:pt x="34" y="0"/>
                  </a:cubicBezTo>
                  <a:cubicBezTo>
                    <a:pt x="36" y="0"/>
                    <a:pt x="38" y="2"/>
                    <a:pt x="38" y="5"/>
                  </a:cubicBezTo>
                  <a:cubicBezTo>
                    <a:pt x="38" y="7"/>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36"/>
            <p:cNvSpPr/>
            <p:nvPr/>
          </p:nvSpPr>
          <p:spPr bwMode="auto">
            <a:xfrm>
              <a:off x="7051676" y="3829051"/>
              <a:ext cx="36513" cy="9525"/>
            </a:xfrm>
            <a:custGeom>
              <a:avLst/>
              <a:gdLst>
                <a:gd name="T0" fmla="*/ 34 w 38"/>
                <a:gd name="T1" fmla="*/ 9 h 9"/>
                <a:gd name="T2" fmla="*/ 5 w 38"/>
                <a:gd name="T3" fmla="*/ 9 h 9"/>
                <a:gd name="T4" fmla="*/ 0 w 38"/>
                <a:gd name="T5" fmla="*/ 5 h 9"/>
                <a:gd name="T6" fmla="*/ 5 w 38"/>
                <a:gd name="T7" fmla="*/ 0 h 9"/>
                <a:gd name="T8" fmla="*/ 34 w 38"/>
                <a:gd name="T9" fmla="*/ 0 h 9"/>
                <a:gd name="T10" fmla="*/ 38 w 38"/>
                <a:gd name="T11" fmla="*/ 5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37"/>
            <p:cNvSpPr/>
            <p:nvPr/>
          </p:nvSpPr>
          <p:spPr bwMode="auto">
            <a:xfrm>
              <a:off x="7051676" y="3860801"/>
              <a:ext cx="36513" cy="9525"/>
            </a:xfrm>
            <a:custGeom>
              <a:avLst/>
              <a:gdLst>
                <a:gd name="T0" fmla="*/ 34 w 38"/>
                <a:gd name="T1" fmla="*/ 9 h 9"/>
                <a:gd name="T2" fmla="*/ 5 w 38"/>
                <a:gd name="T3" fmla="*/ 9 h 9"/>
                <a:gd name="T4" fmla="*/ 0 w 38"/>
                <a:gd name="T5" fmla="*/ 5 h 9"/>
                <a:gd name="T6" fmla="*/ 5 w 38"/>
                <a:gd name="T7" fmla="*/ 0 h 9"/>
                <a:gd name="T8" fmla="*/ 34 w 38"/>
                <a:gd name="T9" fmla="*/ 0 h 9"/>
                <a:gd name="T10" fmla="*/ 38 w 38"/>
                <a:gd name="T11" fmla="*/ 5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5"/>
                  </a:cubicBezTo>
                  <a:cubicBezTo>
                    <a:pt x="0" y="2"/>
                    <a:pt x="2" y="0"/>
                    <a:pt x="5" y="0"/>
                  </a:cubicBezTo>
                  <a:cubicBezTo>
                    <a:pt x="34" y="0"/>
                    <a:pt x="34" y="0"/>
                    <a:pt x="34" y="0"/>
                  </a:cubicBezTo>
                  <a:cubicBezTo>
                    <a:pt x="36" y="0"/>
                    <a:pt x="38" y="2"/>
                    <a:pt x="38" y="5"/>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38"/>
            <p:cNvSpPr/>
            <p:nvPr/>
          </p:nvSpPr>
          <p:spPr bwMode="auto">
            <a:xfrm>
              <a:off x="7051676" y="3892551"/>
              <a:ext cx="36513" cy="9525"/>
            </a:xfrm>
            <a:custGeom>
              <a:avLst/>
              <a:gdLst>
                <a:gd name="T0" fmla="*/ 34 w 38"/>
                <a:gd name="T1" fmla="*/ 9 h 9"/>
                <a:gd name="T2" fmla="*/ 5 w 38"/>
                <a:gd name="T3" fmla="*/ 9 h 9"/>
                <a:gd name="T4" fmla="*/ 0 w 38"/>
                <a:gd name="T5" fmla="*/ 4 h 9"/>
                <a:gd name="T6" fmla="*/ 5 w 38"/>
                <a:gd name="T7" fmla="*/ 0 h 9"/>
                <a:gd name="T8" fmla="*/ 34 w 38"/>
                <a:gd name="T9" fmla="*/ 0 h 9"/>
                <a:gd name="T10" fmla="*/ 38 w 38"/>
                <a:gd name="T11" fmla="*/ 4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39"/>
            <p:cNvSpPr/>
            <p:nvPr/>
          </p:nvSpPr>
          <p:spPr bwMode="auto">
            <a:xfrm>
              <a:off x="7051676" y="3924301"/>
              <a:ext cx="36513" cy="9525"/>
            </a:xfrm>
            <a:custGeom>
              <a:avLst/>
              <a:gdLst>
                <a:gd name="T0" fmla="*/ 34 w 38"/>
                <a:gd name="T1" fmla="*/ 9 h 9"/>
                <a:gd name="T2" fmla="*/ 5 w 38"/>
                <a:gd name="T3" fmla="*/ 9 h 9"/>
                <a:gd name="T4" fmla="*/ 0 w 38"/>
                <a:gd name="T5" fmla="*/ 4 h 9"/>
                <a:gd name="T6" fmla="*/ 5 w 38"/>
                <a:gd name="T7" fmla="*/ 0 h 9"/>
                <a:gd name="T8" fmla="*/ 34 w 38"/>
                <a:gd name="T9" fmla="*/ 0 h 9"/>
                <a:gd name="T10" fmla="*/ 38 w 38"/>
                <a:gd name="T11" fmla="*/ 4 h 9"/>
                <a:gd name="T12" fmla="*/ 34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4" y="9"/>
                  </a:moveTo>
                  <a:cubicBezTo>
                    <a:pt x="5" y="9"/>
                    <a:pt x="5" y="9"/>
                    <a:pt x="5" y="9"/>
                  </a:cubicBezTo>
                  <a:cubicBezTo>
                    <a:pt x="2" y="9"/>
                    <a:pt x="0" y="7"/>
                    <a:pt x="0" y="4"/>
                  </a:cubicBezTo>
                  <a:cubicBezTo>
                    <a:pt x="0" y="2"/>
                    <a:pt x="2" y="0"/>
                    <a:pt x="5" y="0"/>
                  </a:cubicBezTo>
                  <a:cubicBezTo>
                    <a:pt x="34" y="0"/>
                    <a:pt x="34" y="0"/>
                    <a:pt x="34" y="0"/>
                  </a:cubicBezTo>
                  <a:cubicBezTo>
                    <a:pt x="36" y="0"/>
                    <a:pt x="38" y="2"/>
                    <a:pt x="38" y="4"/>
                  </a:cubicBezTo>
                  <a:cubicBezTo>
                    <a:pt x="38" y="7"/>
                    <a:pt x="36" y="9"/>
                    <a:pt x="3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40"/>
            <p:cNvSpPr/>
            <p:nvPr/>
          </p:nvSpPr>
          <p:spPr bwMode="auto">
            <a:xfrm>
              <a:off x="7051676" y="3956051"/>
              <a:ext cx="36513" cy="9525"/>
            </a:xfrm>
            <a:custGeom>
              <a:avLst/>
              <a:gdLst>
                <a:gd name="T0" fmla="*/ 34 w 38"/>
                <a:gd name="T1" fmla="*/ 10 h 10"/>
                <a:gd name="T2" fmla="*/ 5 w 38"/>
                <a:gd name="T3" fmla="*/ 10 h 10"/>
                <a:gd name="T4" fmla="*/ 0 w 38"/>
                <a:gd name="T5" fmla="*/ 5 h 10"/>
                <a:gd name="T6" fmla="*/ 5 w 38"/>
                <a:gd name="T7" fmla="*/ 0 h 10"/>
                <a:gd name="T8" fmla="*/ 34 w 38"/>
                <a:gd name="T9" fmla="*/ 0 h 10"/>
                <a:gd name="T10" fmla="*/ 38 w 38"/>
                <a:gd name="T11" fmla="*/ 5 h 10"/>
                <a:gd name="T12" fmla="*/ 34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4" y="10"/>
                  </a:moveTo>
                  <a:cubicBezTo>
                    <a:pt x="5" y="10"/>
                    <a:pt x="5" y="10"/>
                    <a:pt x="5" y="10"/>
                  </a:cubicBezTo>
                  <a:cubicBezTo>
                    <a:pt x="2" y="10"/>
                    <a:pt x="0" y="8"/>
                    <a:pt x="0" y="5"/>
                  </a:cubicBezTo>
                  <a:cubicBezTo>
                    <a:pt x="0" y="3"/>
                    <a:pt x="2" y="0"/>
                    <a:pt x="5" y="0"/>
                  </a:cubicBezTo>
                  <a:cubicBezTo>
                    <a:pt x="34" y="0"/>
                    <a:pt x="34" y="0"/>
                    <a:pt x="34" y="0"/>
                  </a:cubicBezTo>
                  <a:cubicBezTo>
                    <a:pt x="36" y="0"/>
                    <a:pt x="38" y="3"/>
                    <a:pt x="38" y="5"/>
                  </a:cubicBezTo>
                  <a:cubicBezTo>
                    <a:pt x="38" y="8"/>
                    <a:pt x="36" y="10"/>
                    <a:pt x="34"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41"/>
            <p:cNvSpPr>
              <a:spLocks noEditPoints="1"/>
            </p:cNvSpPr>
            <p:nvPr/>
          </p:nvSpPr>
          <p:spPr bwMode="auto">
            <a:xfrm>
              <a:off x="7200901" y="3729038"/>
              <a:ext cx="85725" cy="285750"/>
            </a:xfrm>
            <a:custGeom>
              <a:avLst/>
              <a:gdLst>
                <a:gd name="T0" fmla="*/ 44 w 89"/>
                <a:gd name="T1" fmla="*/ 297 h 297"/>
                <a:gd name="T2" fmla="*/ 0 w 89"/>
                <a:gd name="T3" fmla="*/ 252 h 297"/>
                <a:gd name="T4" fmla="*/ 0 w 89"/>
                <a:gd name="T5" fmla="*/ 12 h 297"/>
                <a:gd name="T6" fmla="*/ 12 w 89"/>
                <a:gd name="T7" fmla="*/ 0 h 297"/>
                <a:gd name="T8" fmla="*/ 77 w 89"/>
                <a:gd name="T9" fmla="*/ 0 h 297"/>
                <a:gd name="T10" fmla="*/ 89 w 89"/>
                <a:gd name="T11" fmla="*/ 12 h 297"/>
                <a:gd name="T12" fmla="*/ 89 w 89"/>
                <a:gd name="T13" fmla="*/ 252 h 297"/>
                <a:gd name="T14" fmla="*/ 44 w 89"/>
                <a:gd name="T15" fmla="*/ 297 h 297"/>
                <a:gd name="T16" fmla="*/ 12 w 89"/>
                <a:gd name="T17" fmla="*/ 12 h 297"/>
                <a:gd name="T18" fmla="*/ 11 w 89"/>
                <a:gd name="T19" fmla="*/ 12 h 297"/>
                <a:gd name="T20" fmla="*/ 11 w 89"/>
                <a:gd name="T21" fmla="*/ 252 h 297"/>
                <a:gd name="T22" fmla="*/ 44 w 89"/>
                <a:gd name="T23" fmla="*/ 285 h 297"/>
                <a:gd name="T24" fmla="*/ 78 w 89"/>
                <a:gd name="T25" fmla="*/ 252 h 297"/>
                <a:gd name="T26" fmla="*/ 78 w 89"/>
                <a:gd name="T27" fmla="*/ 12 h 297"/>
                <a:gd name="T28" fmla="*/ 77 w 89"/>
                <a:gd name="T29" fmla="*/ 12 h 297"/>
                <a:gd name="T30" fmla="*/ 12 w 89"/>
                <a:gd name="T31" fmla="*/ 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97">
                  <a:moveTo>
                    <a:pt x="44" y="297"/>
                  </a:moveTo>
                  <a:cubicBezTo>
                    <a:pt x="20" y="297"/>
                    <a:pt x="0" y="277"/>
                    <a:pt x="0" y="252"/>
                  </a:cubicBezTo>
                  <a:cubicBezTo>
                    <a:pt x="0" y="12"/>
                    <a:pt x="0" y="12"/>
                    <a:pt x="0" y="12"/>
                  </a:cubicBezTo>
                  <a:cubicBezTo>
                    <a:pt x="0" y="6"/>
                    <a:pt x="5" y="0"/>
                    <a:pt x="12" y="0"/>
                  </a:cubicBezTo>
                  <a:cubicBezTo>
                    <a:pt x="77" y="0"/>
                    <a:pt x="77" y="0"/>
                    <a:pt x="77" y="0"/>
                  </a:cubicBezTo>
                  <a:cubicBezTo>
                    <a:pt x="83" y="0"/>
                    <a:pt x="89" y="6"/>
                    <a:pt x="89" y="12"/>
                  </a:cubicBezTo>
                  <a:cubicBezTo>
                    <a:pt x="89" y="252"/>
                    <a:pt x="89" y="252"/>
                    <a:pt x="89" y="252"/>
                  </a:cubicBezTo>
                  <a:cubicBezTo>
                    <a:pt x="89" y="277"/>
                    <a:pt x="69" y="297"/>
                    <a:pt x="44" y="297"/>
                  </a:cubicBezTo>
                  <a:close/>
                  <a:moveTo>
                    <a:pt x="12" y="12"/>
                  </a:moveTo>
                  <a:cubicBezTo>
                    <a:pt x="12" y="12"/>
                    <a:pt x="11" y="12"/>
                    <a:pt x="11" y="12"/>
                  </a:cubicBezTo>
                  <a:cubicBezTo>
                    <a:pt x="11" y="252"/>
                    <a:pt x="11" y="252"/>
                    <a:pt x="11" y="252"/>
                  </a:cubicBezTo>
                  <a:cubicBezTo>
                    <a:pt x="11" y="271"/>
                    <a:pt x="26" y="285"/>
                    <a:pt x="44" y="285"/>
                  </a:cubicBezTo>
                  <a:cubicBezTo>
                    <a:pt x="63" y="285"/>
                    <a:pt x="78" y="271"/>
                    <a:pt x="78" y="252"/>
                  </a:cubicBezTo>
                  <a:cubicBezTo>
                    <a:pt x="78" y="12"/>
                    <a:pt x="78" y="12"/>
                    <a:pt x="78" y="12"/>
                  </a:cubicBezTo>
                  <a:cubicBezTo>
                    <a:pt x="78" y="12"/>
                    <a:pt x="77" y="12"/>
                    <a:pt x="77" y="12"/>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42"/>
            <p:cNvSpPr/>
            <p:nvPr/>
          </p:nvSpPr>
          <p:spPr bwMode="auto">
            <a:xfrm>
              <a:off x="7205664" y="3857625"/>
              <a:ext cx="74613" cy="152400"/>
            </a:xfrm>
            <a:custGeom>
              <a:avLst/>
              <a:gdLst>
                <a:gd name="T0" fmla="*/ 38 w 77"/>
                <a:gd name="T1" fmla="*/ 157 h 157"/>
                <a:gd name="T2" fmla="*/ 38 w 77"/>
                <a:gd name="T3" fmla="*/ 157 h 157"/>
                <a:gd name="T4" fmla="*/ 0 w 77"/>
                <a:gd name="T5" fmla="*/ 118 h 157"/>
                <a:gd name="T6" fmla="*/ 0 w 77"/>
                <a:gd name="T7" fmla="*/ 6 h 157"/>
                <a:gd name="T8" fmla="*/ 6 w 77"/>
                <a:gd name="T9" fmla="*/ 0 h 157"/>
                <a:gd name="T10" fmla="*/ 71 w 77"/>
                <a:gd name="T11" fmla="*/ 0 h 157"/>
                <a:gd name="T12" fmla="*/ 77 w 77"/>
                <a:gd name="T13" fmla="*/ 6 h 157"/>
                <a:gd name="T14" fmla="*/ 77 w 77"/>
                <a:gd name="T15" fmla="*/ 118 h 157"/>
                <a:gd name="T16" fmla="*/ 38 w 77"/>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7">
                  <a:moveTo>
                    <a:pt x="38" y="157"/>
                  </a:moveTo>
                  <a:cubicBezTo>
                    <a:pt x="38" y="157"/>
                    <a:pt x="38" y="157"/>
                    <a:pt x="38" y="157"/>
                  </a:cubicBezTo>
                  <a:cubicBezTo>
                    <a:pt x="17" y="157"/>
                    <a:pt x="0" y="140"/>
                    <a:pt x="0" y="118"/>
                  </a:cubicBezTo>
                  <a:cubicBezTo>
                    <a:pt x="0" y="6"/>
                    <a:pt x="0" y="6"/>
                    <a:pt x="0" y="6"/>
                  </a:cubicBezTo>
                  <a:cubicBezTo>
                    <a:pt x="0" y="3"/>
                    <a:pt x="2" y="0"/>
                    <a:pt x="6" y="0"/>
                  </a:cubicBezTo>
                  <a:cubicBezTo>
                    <a:pt x="71" y="0"/>
                    <a:pt x="71" y="0"/>
                    <a:pt x="71" y="0"/>
                  </a:cubicBezTo>
                  <a:cubicBezTo>
                    <a:pt x="74" y="0"/>
                    <a:pt x="77" y="3"/>
                    <a:pt x="77" y="6"/>
                  </a:cubicBezTo>
                  <a:cubicBezTo>
                    <a:pt x="77" y="118"/>
                    <a:pt x="77" y="118"/>
                    <a:pt x="77" y="118"/>
                  </a:cubicBezTo>
                  <a:cubicBezTo>
                    <a:pt x="77" y="140"/>
                    <a:pt x="60" y="157"/>
                    <a:pt x="38"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43"/>
            <p:cNvSpPr/>
            <p:nvPr/>
          </p:nvSpPr>
          <p:spPr bwMode="auto">
            <a:xfrm>
              <a:off x="7188200" y="3725863"/>
              <a:ext cx="109538" cy="19050"/>
            </a:xfrm>
            <a:custGeom>
              <a:avLst/>
              <a:gdLst>
                <a:gd name="T0" fmla="*/ 105 w 114"/>
                <a:gd name="T1" fmla="*/ 20 h 20"/>
                <a:gd name="T2" fmla="*/ 10 w 114"/>
                <a:gd name="T3" fmla="*/ 20 h 20"/>
                <a:gd name="T4" fmla="*/ 0 w 114"/>
                <a:gd name="T5" fmla="*/ 10 h 20"/>
                <a:gd name="T6" fmla="*/ 10 w 114"/>
                <a:gd name="T7" fmla="*/ 0 h 20"/>
                <a:gd name="T8" fmla="*/ 105 w 114"/>
                <a:gd name="T9" fmla="*/ 0 h 20"/>
                <a:gd name="T10" fmla="*/ 114 w 114"/>
                <a:gd name="T11" fmla="*/ 10 h 20"/>
                <a:gd name="T12" fmla="*/ 105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05" y="20"/>
                  </a:moveTo>
                  <a:cubicBezTo>
                    <a:pt x="10" y="20"/>
                    <a:pt x="10" y="20"/>
                    <a:pt x="10" y="20"/>
                  </a:cubicBezTo>
                  <a:cubicBezTo>
                    <a:pt x="5" y="20"/>
                    <a:pt x="0" y="15"/>
                    <a:pt x="0" y="10"/>
                  </a:cubicBezTo>
                  <a:cubicBezTo>
                    <a:pt x="0" y="5"/>
                    <a:pt x="5" y="0"/>
                    <a:pt x="10" y="0"/>
                  </a:cubicBezTo>
                  <a:cubicBezTo>
                    <a:pt x="105" y="0"/>
                    <a:pt x="105" y="0"/>
                    <a:pt x="105" y="0"/>
                  </a:cubicBezTo>
                  <a:cubicBezTo>
                    <a:pt x="110" y="0"/>
                    <a:pt x="114" y="5"/>
                    <a:pt x="114" y="10"/>
                  </a:cubicBezTo>
                  <a:cubicBezTo>
                    <a:pt x="114" y="15"/>
                    <a:pt x="110" y="20"/>
                    <a:pt x="105"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44"/>
            <p:cNvSpPr/>
            <p:nvPr/>
          </p:nvSpPr>
          <p:spPr bwMode="auto">
            <a:xfrm>
              <a:off x="7204076" y="376555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8"/>
                    <a:pt x="0" y="5"/>
                  </a:cubicBezTo>
                  <a:cubicBezTo>
                    <a:pt x="0" y="2"/>
                    <a:pt x="2" y="0"/>
                    <a:pt x="4" y="0"/>
                  </a:cubicBezTo>
                  <a:cubicBezTo>
                    <a:pt x="33" y="0"/>
                    <a:pt x="33" y="0"/>
                    <a:pt x="33" y="0"/>
                  </a:cubicBezTo>
                  <a:cubicBezTo>
                    <a:pt x="36" y="0"/>
                    <a:pt x="38" y="2"/>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45"/>
            <p:cNvSpPr/>
            <p:nvPr/>
          </p:nvSpPr>
          <p:spPr bwMode="auto">
            <a:xfrm>
              <a:off x="7204076" y="379730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7"/>
                    <a:pt x="0" y="5"/>
                  </a:cubicBezTo>
                  <a:cubicBezTo>
                    <a:pt x="0" y="2"/>
                    <a:pt x="2" y="0"/>
                    <a:pt x="4" y="0"/>
                  </a:cubicBezTo>
                  <a:cubicBezTo>
                    <a:pt x="33" y="0"/>
                    <a:pt x="33" y="0"/>
                    <a:pt x="33" y="0"/>
                  </a:cubicBezTo>
                  <a:cubicBezTo>
                    <a:pt x="36" y="0"/>
                    <a:pt x="38" y="2"/>
                    <a:pt x="38" y="5"/>
                  </a:cubicBezTo>
                  <a:cubicBezTo>
                    <a:pt x="38" y="7"/>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Freeform 46"/>
            <p:cNvSpPr/>
            <p:nvPr/>
          </p:nvSpPr>
          <p:spPr bwMode="auto">
            <a:xfrm>
              <a:off x="7204076" y="3829051"/>
              <a:ext cx="36513" cy="9525"/>
            </a:xfrm>
            <a:custGeom>
              <a:avLst/>
              <a:gdLst>
                <a:gd name="T0" fmla="*/ 33 w 38"/>
                <a:gd name="T1" fmla="*/ 9 h 9"/>
                <a:gd name="T2" fmla="*/ 4 w 38"/>
                <a:gd name="T3" fmla="*/ 9 h 9"/>
                <a:gd name="T4" fmla="*/ 0 w 38"/>
                <a:gd name="T5" fmla="*/ 5 h 9"/>
                <a:gd name="T6" fmla="*/ 4 w 38"/>
                <a:gd name="T7" fmla="*/ 0 h 9"/>
                <a:gd name="T8" fmla="*/ 33 w 38"/>
                <a:gd name="T9" fmla="*/ 0 h 9"/>
                <a:gd name="T10" fmla="*/ 38 w 38"/>
                <a:gd name="T11" fmla="*/ 5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0" name="Freeform 47"/>
            <p:cNvSpPr/>
            <p:nvPr/>
          </p:nvSpPr>
          <p:spPr bwMode="auto">
            <a:xfrm>
              <a:off x="7204076" y="3860801"/>
              <a:ext cx="36513" cy="9525"/>
            </a:xfrm>
            <a:custGeom>
              <a:avLst/>
              <a:gdLst>
                <a:gd name="T0" fmla="*/ 33 w 38"/>
                <a:gd name="T1" fmla="*/ 9 h 9"/>
                <a:gd name="T2" fmla="*/ 4 w 38"/>
                <a:gd name="T3" fmla="*/ 9 h 9"/>
                <a:gd name="T4" fmla="*/ 0 w 38"/>
                <a:gd name="T5" fmla="*/ 5 h 9"/>
                <a:gd name="T6" fmla="*/ 4 w 38"/>
                <a:gd name="T7" fmla="*/ 0 h 9"/>
                <a:gd name="T8" fmla="*/ 33 w 38"/>
                <a:gd name="T9" fmla="*/ 0 h 9"/>
                <a:gd name="T10" fmla="*/ 38 w 38"/>
                <a:gd name="T11" fmla="*/ 5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5"/>
                  </a:cubicBezTo>
                  <a:cubicBezTo>
                    <a:pt x="0" y="2"/>
                    <a:pt x="2" y="0"/>
                    <a:pt x="4" y="0"/>
                  </a:cubicBezTo>
                  <a:cubicBezTo>
                    <a:pt x="33" y="0"/>
                    <a:pt x="33" y="0"/>
                    <a:pt x="33" y="0"/>
                  </a:cubicBezTo>
                  <a:cubicBezTo>
                    <a:pt x="36" y="0"/>
                    <a:pt x="38" y="2"/>
                    <a:pt x="38" y="5"/>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48"/>
            <p:cNvSpPr/>
            <p:nvPr/>
          </p:nvSpPr>
          <p:spPr bwMode="auto">
            <a:xfrm>
              <a:off x="7204076" y="3892551"/>
              <a:ext cx="36513" cy="9525"/>
            </a:xfrm>
            <a:custGeom>
              <a:avLst/>
              <a:gdLst>
                <a:gd name="T0" fmla="*/ 33 w 38"/>
                <a:gd name="T1" fmla="*/ 9 h 9"/>
                <a:gd name="T2" fmla="*/ 4 w 38"/>
                <a:gd name="T3" fmla="*/ 9 h 9"/>
                <a:gd name="T4" fmla="*/ 0 w 38"/>
                <a:gd name="T5" fmla="*/ 4 h 9"/>
                <a:gd name="T6" fmla="*/ 4 w 38"/>
                <a:gd name="T7" fmla="*/ 0 h 9"/>
                <a:gd name="T8" fmla="*/ 33 w 38"/>
                <a:gd name="T9" fmla="*/ 0 h 9"/>
                <a:gd name="T10" fmla="*/ 38 w 38"/>
                <a:gd name="T11" fmla="*/ 4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49"/>
            <p:cNvSpPr/>
            <p:nvPr/>
          </p:nvSpPr>
          <p:spPr bwMode="auto">
            <a:xfrm>
              <a:off x="7204076" y="3924301"/>
              <a:ext cx="36513" cy="9525"/>
            </a:xfrm>
            <a:custGeom>
              <a:avLst/>
              <a:gdLst>
                <a:gd name="T0" fmla="*/ 33 w 38"/>
                <a:gd name="T1" fmla="*/ 9 h 9"/>
                <a:gd name="T2" fmla="*/ 4 w 38"/>
                <a:gd name="T3" fmla="*/ 9 h 9"/>
                <a:gd name="T4" fmla="*/ 0 w 38"/>
                <a:gd name="T5" fmla="*/ 4 h 9"/>
                <a:gd name="T6" fmla="*/ 4 w 38"/>
                <a:gd name="T7" fmla="*/ 0 h 9"/>
                <a:gd name="T8" fmla="*/ 33 w 38"/>
                <a:gd name="T9" fmla="*/ 0 h 9"/>
                <a:gd name="T10" fmla="*/ 38 w 38"/>
                <a:gd name="T11" fmla="*/ 4 h 9"/>
                <a:gd name="T12" fmla="*/ 33 w 38"/>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38" h="9">
                  <a:moveTo>
                    <a:pt x="33" y="9"/>
                  </a:moveTo>
                  <a:cubicBezTo>
                    <a:pt x="4" y="9"/>
                    <a:pt x="4" y="9"/>
                    <a:pt x="4" y="9"/>
                  </a:cubicBezTo>
                  <a:cubicBezTo>
                    <a:pt x="2" y="9"/>
                    <a:pt x="0" y="7"/>
                    <a:pt x="0" y="4"/>
                  </a:cubicBezTo>
                  <a:cubicBezTo>
                    <a:pt x="0" y="2"/>
                    <a:pt x="2" y="0"/>
                    <a:pt x="4" y="0"/>
                  </a:cubicBezTo>
                  <a:cubicBezTo>
                    <a:pt x="33" y="0"/>
                    <a:pt x="33" y="0"/>
                    <a:pt x="33" y="0"/>
                  </a:cubicBezTo>
                  <a:cubicBezTo>
                    <a:pt x="36" y="0"/>
                    <a:pt x="38" y="2"/>
                    <a:pt x="38" y="4"/>
                  </a:cubicBezTo>
                  <a:cubicBezTo>
                    <a:pt x="38" y="7"/>
                    <a:pt x="36" y="9"/>
                    <a:pt x="33"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50"/>
            <p:cNvSpPr/>
            <p:nvPr/>
          </p:nvSpPr>
          <p:spPr bwMode="auto">
            <a:xfrm>
              <a:off x="7204076" y="3956051"/>
              <a:ext cx="36513" cy="9525"/>
            </a:xfrm>
            <a:custGeom>
              <a:avLst/>
              <a:gdLst>
                <a:gd name="T0" fmla="*/ 33 w 38"/>
                <a:gd name="T1" fmla="*/ 10 h 10"/>
                <a:gd name="T2" fmla="*/ 4 w 38"/>
                <a:gd name="T3" fmla="*/ 10 h 10"/>
                <a:gd name="T4" fmla="*/ 0 w 38"/>
                <a:gd name="T5" fmla="*/ 5 h 10"/>
                <a:gd name="T6" fmla="*/ 4 w 38"/>
                <a:gd name="T7" fmla="*/ 0 h 10"/>
                <a:gd name="T8" fmla="*/ 33 w 38"/>
                <a:gd name="T9" fmla="*/ 0 h 10"/>
                <a:gd name="T10" fmla="*/ 38 w 38"/>
                <a:gd name="T11" fmla="*/ 5 h 10"/>
                <a:gd name="T12" fmla="*/ 33 w 38"/>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3" y="10"/>
                  </a:moveTo>
                  <a:cubicBezTo>
                    <a:pt x="4" y="10"/>
                    <a:pt x="4" y="10"/>
                    <a:pt x="4" y="10"/>
                  </a:cubicBezTo>
                  <a:cubicBezTo>
                    <a:pt x="2" y="10"/>
                    <a:pt x="0" y="8"/>
                    <a:pt x="0" y="5"/>
                  </a:cubicBezTo>
                  <a:cubicBezTo>
                    <a:pt x="0" y="3"/>
                    <a:pt x="2" y="0"/>
                    <a:pt x="4" y="0"/>
                  </a:cubicBezTo>
                  <a:cubicBezTo>
                    <a:pt x="33" y="0"/>
                    <a:pt x="33" y="0"/>
                    <a:pt x="33" y="0"/>
                  </a:cubicBezTo>
                  <a:cubicBezTo>
                    <a:pt x="36" y="0"/>
                    <a:pt x="38" y="3"/>
                    <a:pt x="38" y="5"/>
                  </a:cubicBezTo>
                  <a:cubicBezTo>
                    <a:pt x="38" y="8"/>
                    <a:pt x="36" y="10"/>
                    <a:pt x="3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4" name="Freeform 51"/>
          <p:cNvSpPr>
            <a:spLocks noEditPoints="1"/>
          </p:cNvSpPr>
          <p:nvPr/>
        </p:nvSpPr>
        <p:spPr bwMode="auto">
          <a:xfrm>
            <a:off x="4332233" y="4270375"/>
            <a:ext cx="276225" cy="311150"/>
          </a:xfrm>
          <a:custGeom>
            <a:avLst/>
            <a:gdLst>
              <a:gd name="T0" fmla="*/ 285 w 286"/>
              <a:gd name="T1" fmla="*/ 53 h 322"/>
              <a:gd name="T2" fmla="*/ 212 w 286"/>
              <a:gd name="T3" fmla="*/ 7 h 322"/>
              <a:gd name="T4" fmla="*/ 125 w 286"/>
              <a:gd name="T5" fmla="*/ 26 h 322"/>
              <a:gd name="T6" fmla="*/ 73 w 286"/>
              <a:gd name="T7" fmla="*/ 8 h 322"/>
              <a:gd name="T8" fmla="*/ 12 w 286"/>
              <a:gd name="T9" fmla="*/ 33 h 322"/>
              <a:gd name="T10" fmla="*/ 9 w 286"/>
              <a:gd name="T11" fmla="*/ 97 h 322"/>
              <a:gd name="T12" fmla="*/ 21 w 286"/>
              <a:gd name="T13" fmla="*/ 180 h 322"/>
              <a:gd name="T14" fmla="*/ 28 w 286"/>
              <a:gd name="T15" fmla="*/ 236 h 322"/>
              <a:gd name="T16" fmla="*/ 45 w 286"/>
              <a:gd name="T17" fmla="*/ 294 h 322"/>
              <a:gd name="T18" fmla="*/ 96 w 286"/>
              <a:gd name="T19" fmla="*/ 295 h 322"/>
              <a:gd name="T20" fmla="*/ 96 w 286"/>
              <a:gd name="T21" fmla="*/ 212 h 322"/>
              <a:gd name="T22" fmla="*/ 195 w 286"/>
              <a:gd name="T23" fmla="*/ 216 h 322"/>
              <a:gd name="T24" fmla="*/ 195 w 286"/>
              <a:gd name="T25" fmla="*/ 296 h 322"/>
              <a:gd name="T26" fmla="*/ 249 w 286"/>
              <a:gd name="T27" fmla="*/ 290 h 322"/>
              <a:gd name="T28" fmla="*/ 260 w 286"/>
              <a:gd name="T29" fmla="*/ 254 h 322"/>
              <a:gd name="T30" fmla="*/ 273 w 286"/>
              <a:gd name="T31" fmla="*/ 160 h 322"/>
              <a:gd name="T32" fmla="*/ 285 w 286"/>
              <a:gd name="T33" fmla="*/ 69 h 322"/>
              <a:gd name="T34" fmla="*/ 285 w 286"/>
              <a:gd name="T35" fmla="*/ 53 h 322"/>
              <a:gd name="T36" fmla="*/ 77 w 286"/>
              <a:gd name="T37" fmla="*/ 43 h 322"/>
              <a:gd name="T38" fmla="*/ 56 w 286"/>
              <a:gd name="T39" fmla="*/ 132 h 322"/>
              <a:gd name="T40" fmla="*/ 52 w 286"/>
              <a:gd name="T41" fmla="*/ 133 h 322"/>
              <a:gd name="T42" fmla="*/ 75 w 286"/>
              <a:gd name="T43" fmla="*/ 41 h 322"/>
              <a:gd name="T44" fmla="*/ 77 w 286"/>
              <a:gd name="T45" fmla="*/ 4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322">
                <a:moveTo>
                  <a:pt x="285" y="53"/>
                </a:moveTo>
                <a:cubicBezTo>
                  <a:pt x="279" y="21"/>
                  <a:pt x="246" y="0"/>
                  <a:pt x="212" y="7"/>
                </a:cubicBezTo>
                <a:cubicBezTo>
                  <a:pt x="181" y="14"/>
                  <a:pt x="159" y="38"/>
                  <a:pt x="125" y="26"/>
                </a:cubicBezTo>
                <a:cubicBezTo>
                  <a:pt x="108" y="20"/>
                  <a:pt x="91" y="13"/>
                  <a:pt x="73" y="8"/>
                </a:cubicBezTo>
                <a:cubicBezTo>
                  <a:pt x="51" y="1"/>
                  <a:pt x="25" y="15"/>
                  <a:pt x="12" y="33"/>
                </a:cubicBezTo>
                <a:cubicBezTo>
                  <a:pt x="0" y="52"/>
                  <a:pt x="7" y="77"/>
                  <a:pt x="9" y="97"/>
                </a:cubicBezTo>
                <a:cubicBezTo>
                  <a:pt x="13" y="125"/>
                  <a:pt x="17" y="153"/>
                  <a:pt x="21" y="180"/>
                </a:cubicBezTo>
                <a:cubicBezTo>
                  <a:pt x="23" y="199"/>
                  <a:pt x="26" y="217"/>
                  <a:pt x="28" y="236"/>
                </a:cubicBezTo>
                <a:cubicBezTo>
                  <a:pt x="30" y="255"/>
                  <a:pt x="30" y="279"/>
                  <a:pt x="45" y="294"/>
                </a:cubicBezTo>
                <a:cubicBezTo>
                  <a:pt x="56" y="306"/>
                  <a:pt x="92" y="321"/>
                  <a:pt x="96" y="295"/>
                </a:cubicBezTo>
                <a:cubicBezTo>
                  <a:pt x="100" y="268"/>
                  <a:pt x="93" y="240"/>
                  <a:pt x="96" y="212"/>
                </a:cubicBezTo>
                <a:cubicBezTo>
                  <a:pt x="102" y="154"/>
                  <a:pt x="192" y="158"/>
                  <a:pt x="195" y="216"/>
                </a:cubicBezTo>
                <a:cubicBezTo>
                  <a:pt x="196" y="242"/>
                  <a:pt x="190" y="271"/>
                  <a:pt x="195" y="296"/>
                </a:cubicBezTo>
                <a:cubicBezTo>
                  <a:pt x="200" y="322"/>
                  <a:pt x="239" y="303"/>
                  <a:pt x="249" y="290"/>
                </a:cubicBezTo>
                <a:cubicBezTo>
                  <a:pt x="258" y="279"/>
                  <a:pt x="258" y="267"/>
                  <a:pt x="260" y="254"/>
                </a:cubicBezTo>
                <a:cubicBezTo>
                  <a:pt x="264" y="222"/>
                  <a:pt x="269" y="191"/>
                  <a:pt x="273" y="160"/>
                </a:cubicBezTo>
                <a:cubicBezTo>
                  <a:pt x="277" y="129"/>
                  <a:pt x="282" y="99"/>
                  <a:pt x="285" y="69"/>
                </a:cubicBezTo>
                <a:cubicBezTo>
                  <a:pt x="286" y="63"/>
                  <a:pt x="286" y="58"/>
                  <a:pt x="285" y="53"/>
                </a:cubicBezTo>
                <a:close/>
                <a:moveTo>
                  <a:pt x="77" y="43"/>
                </a:moveTo>
                <a:cubicBezTo>
                  <a:pt x="57" y="69"/>
                  <a:pt x="55" y="114"/>
                  <a:pt x="56" y="132"/>
                </a:cubicBezTo>
                <a:cubicBezTo>
                  <a:pt x="56" y="134"/>
                  <a:pt x="53" y="134"/>
                  <a:pt x="52" y="133"/>
                </a:cubicBezTo>
                <a:cubicBezTo>
                  <a:pt x="15" y="54"/>
                  <a:pt x="62" y="43"/>
                  <a:pt x="75" y="41"/>
                </a:cubicBezTo>
                <a:cubicBezTo>
                  <a:pt x="77" y="41"/>
                  <a:pt x="77" y="42"/>
                  <a:pt x="77"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52"/>
          <p:cNvSpPr/>
          <p:nvPr/>
        </p:nvSpPr>
        <p:spPr bwMode="auto">
          <a:xfrm>
            <a:off x="6546795" y="6275388"/>
            <a:ext cx="109538" cy="49212"/>
          </a:xfrm>
          <a:custGeom>
            <a:avLst/>
            <a:gdLst>
              <a:gd name="T0" fmla="*/ 70 w 113"/>
              <a:gd name="T1" fmla="*/ 11 h 51"/>
              <a:gd name="T2" fmla="*/ 70 w 113"/>
              <a:gd name="T3" fmla="*/ 8 h 51"/>
              <a:gd name="T4" fmla="*/ 66 w 113"/>
              <a:gd name="T5" fmla="*/ 6 h 51"/>
              <a:gd name="T6" fmla="*/ 64 w 113"/>
              <a:gd name="T7" fmla="*/ 6 h 51"/>
              <a:gd name="T8" fmla="*/ 47 w 113"/>
              <a:gd name="T9" fmla="*/ 1 h 51"/>
              <a:gd name="T10" fmla="*/ 43 w 113"/>
              <a:gd name="T11" fmla="*/ 3 h 51"/>
              <a:gd name="T12" fmla="*/ 43 w 113"/>
              <a:gd name="T13" fmla="*/ 9 h 51"/>
              <a:gd name="T14" fmla="*/ 41 w 113"/>
              <a:gd name="T15" fmla="*/ 12 h 51"/>
              <a:gd name="T16" fmla="*/ 1 w 113"/>
              <a:gd name="T17" fmla="*/ 48 h 51"/>
              <a:gd name="T18" fmla="*/ 3 w 113"/>
              <a:gd name="T19" fmla="*/ 51 h 51"/>
              <a:gd name="T20" fmla="*/ 110 w 113"/>
              <a:gd name="T21" fmla="*/ 51 h 51"/>
              <a:gd name="T22" fmla="*/ 113 w 113"/>
              <a:gd name="T23" fmla="*/ 48 h 51"/>
              <a:gd name="T24" fmla="*/ 70 w 113"/>
              <a:gd name="T25"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51">
                <a:moveTo>
                  <a:pt x="70" y="11"/>
                </a:moveTo>
                <a:cubicBezTo>
                  <a:pt x="70" y="8"/>
                  <a:pt x="70" y="8"/>
                  <a:pt x="70" y="8"/>
                </a:cubicBezTo>
                <a:cubicBezTo>
                  <a:pt x="68" y="7"/>
                  <a:pt x="67" y="7"/>
                  <a:pt x="66" y="6"/>
                </a:cubicBezTo>
                <a:cubicBezTo>
                  <a:pt x="64" y="6"/>
                  <a:pt x="64" y="6"/>
                  <a:pt x="64" y="6"/>
                </a:cubicBezTo>
                <a:cubicBezTo>
                  <a:pt x="59" y="4"/>
                  <a:pt x="53" y="3"/>
                  <a:pt x="47" y="1"/>
                </a:cubicBezTo>
                <a:cubicBezTo>
                  <a:pt x="45" y="0"/>
                  <a:pt x="43" y="1"/>
                  <a:pt x="43" y="3"/>
                </a:cubicBezTo>
                <a:cubicBezTo>
                  <a:pt x="43" y="9"/>
                  <a:pt x="43" y="9"/>
                  <a:pt x="43" y="9"/>
                </a:cubicBezTo>
                <a:cubicBezTo>
                  <a:pt x="43" y="10"/>
                  <a:pt x="43" y="12"/>
                  <a:pt x="41" y="12"/>
                </a:cubicBezTo>
                <a:cubicBezTo>
                  <a:pt x="23" y="17"/>
                  <a:pt x="8" y="30"/>
                  <a:pt x="1" y="48"/>
                </a:cubicBezTo>
                <a:cubicBezTo>
                  <a:pt x="0" y="49"/>
                  <a:pt x="1" y="51"/>
                  <a:pt x="3" y="51"/>
                </a:cubicBezTo>
                <a:cubicBezTo>
                  <a:pt x="110" y="51"/>
                  <a:pt x="110" y="51"/>
                  <a:pt x="110" y="51"/>
                </a:cubicBezTo>
                <a:cubicBezTo>
                  <a:pt x="112" y="51"/>
                  <a:pt x="113" y="49"/>
                  <a:pt x="113" y="48"/>
                </a:cubicBezTo>
                <a:cubicBezTo>
                  <a:pt x="105" y="29"/>
                  <a:pt x="89" y="16"/>
                  <a:pt x="7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53"/>
          <p:cNvSpPr/>
          <p:nvPr/>
        </p:nvSpPr>
        <p:spPr bwMode="auto">
          <a:xfrm>
            <a:off x="6488058" y="6069014"/>
            <a:ext cx="227013" cy="180975"/>
          </a:xfrm>
          <a:custGeom>
            <a:avLst/>
            <a:gdLst>
              <a:gd name="T0" fmla="*/ 2 w 235"/>
              <a:gd name="T1" fmla="*/ 6 h 189"/>
              <a:gd name="T2" fmla="*/ 101 w 235"/>
              <a:gd name="T3" fmla="*/ 84 h 189"/>
              <a:gd name="T4" fmla="*/ 104 w 235"/>
              <a:gd name="T5" fmla="*/ 88 h 189"/>
              <a:gd name="T6" fmla="*/ 104 w 235"/>
              <a:gd name="T7" fmla="*/ 110 h 189"/>
              <a:gd name="T8" fmla="*/ 104 w 235"/>
              <a:gd name="T9" fmla="*/ 127 h 189"/>
              <a:gd name="T10" fmla="*/ 104 w 235"/>
              <a:gd name="T11" fmla="*/ 166 h 189"/>
              <a:gd name="T12" fmla="*/ 104 w 235"/>
              <a:gd name="T13" fmla="*/ 174 h 189"/>
              <a:gd name="T14" fmla="*/ 104 w 235"/>
              <a:gd name="T15" fmla="*/ 176 h 189"/>
              <a:gd name="T16" fmla="*/ 106 w 235"/>
              <a:gd name="T17" fmla="*/ 179 h 189"/>
              <a:gd name="T18" fmla="*/ 115 w 235"/>
              <a:gd name="T19" fmla="*/ 185 h 189"/>
              <a:gd name="T20" fmla="*/ 125 w 235"/>
              <a:gd name="T21" fmla="*/ 188 h 189"/>
              <a:gd name="T22" fmla="*/ 131 w 235"/>
              <a:gd name="T23" fmla="*/ 184 h 189"/>
              <a:gd name="T24" fmla="*/ 131 w 235"/>
              <a:gd name="T25" fmla="*/ 152 h 189"/>
              <a:gd name="T26" fmla="*/ 131 w 235"/>
              <a:gd name="T27" fmla="*/ 118 h 189"/>
              <a:gd name="T28" fmla="*/ 131 w 235"/>
              <a:gd name="T29" fmla="*/ 88 h 189"/>
              <a:gd name="T30" fmla="*/ 135 w 235"/>
              <a:gd name="T31" fmla="*/ 84 h 189"/>
              <a:gd name="T32" fmla="*/ 234 w 235"/>
              <a:gd name="T33" fmla="*/ 6 h 189"/>
              <a:gd name="T34" fmla="*/ 230 w 235"/>
              <a:gd name="T35" fmla="*/ 0 h 189"/>
              <a:gd name="T36" fmla="*/ 6 w 235"/>
              <a:gd name="T37" fmla="*/ 0 h 189"/>
              <a:gd name="T38" fmla="*/ 2 w 235"/>
              <a:gd name="T39" fmla="*/ 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189">
                <a:moveTo>
                  <a:pt x="2" y="6"/>
                </a:moveTo>
                <a:cubicBezTo>
                  <a:pt x="18" y="47"/>
                  <a:pt x="55" y="78"/>
                  <a:pt x="101" y="84"/>
                </a:cubicBezTo>
                <a:cubicBezTo>
                  <a:pt x="103" y="84"/>
                  <a:pt x="104" y="86"/>
                  <a:pt x="104" y="88"/>
                </a:cubicBezTo>
                <a:cubicBezTo>
                  <a:pt x="104" y="110"/>
                  <a:pt x="104" y="110"/>
                  <a:pt x="104" y="110"/>
                </a:cubicBezTo>
                <a:cubicBezTo>
                  <a:pt x="104" y="127"/>
                  <a:pt x="104" y="127"/>
                  <a:pt x="104" y="127"/>
                </a:cubicBezTo>
                <a:cubicBezTo>
                  <a:pt x="104" y="166"/>
                  <a:pt x="104" y="166"/>
                  <a:pt x="104" y="166"/>
                </a:cubicBezTo>
                <a:cubicBezTo>
                  <a:pt x="104" y="174"/>
                  <a:pt x="104" y="174"/>
                  <a:pt x="104" y="174"/>
                </a:cubicBezTo>
                <a:cubicBezTo>
                  <a:pt x="104" y="176"/>
                  <a:pt x="104" y="176"/>
                  <a:pt x="104" y="176"/>
                </a:cubicBezTo>
                <a:cubicBezTo>
                  <a:pt x="104" y="177"/>
                  <a:pt x="105" y="179"/>
                  <a:pt x="106" y="179"/>
                </a:cubicBezTo>
                <a:cubicBezTo>
                  <a:pt x="108" y="182"/>
                  <a:pt x="111" y="183"/>
                  <a:pt x="115" y="185"/>
                </a:cubicBezTo>
                <a:cubicBezTo>
                  <a:pt x="118" y="186"/>
                  <a:pt x="122" y="187"/>
                  <a:pt x="125" y="188"/>
                </a:cubicBezTo>
                <a:cubicBezTo>
                  <a:pt x="128" y="189"/>
                  <a:pt x="131" y="187"/>
                  <a:pt x="131" y="184"/>
                </a:cubicBezTo>
                <a:cubicBezTo>
                  <a:pt x="131" y="152"/>
                  <a:pt x="131" y="152"/>
                  <a:pt x="131" y="152"/>
                </a:cubicBezTo>
                <a:cubicBezTo>
                  <a:pt x="131" y="118"/>
                  <a:pt x="131" y="118"/>
                  <a:pt x="131" y="118"/>
                </a:cubicBezTo>
                <a:cubicBezTo>
                  <a:pt x="131" y="88"/>
                  <a:pt x="131" y="88"/>
                  <a:pt x="131" y="88"/>
                </a:cubicBezTo>
                <a:cubicBezTo>
                  <a:pt x="131" y="86"/>
                  <a:pt x="132" y="84"/>
                  <a:pt x="135" y="84"/>
                </a:cubicBezTo>
                <a:cubicBezTo>
                  <a:pt x="180" y="78"/>
                  <a:pt x="217" y="47"/>
                  <a:pt x="234" y="6"/>
                </a:cubicBezTo>
                <a:cubicBezTo>
                  <a:pt x="235" y="3"/>
                  <a:pt x="233" y="0"/>
                  <a:pt x="230" y="0"/>
                </a:cubicBezTo>
                <a:cubicBezTo>
                  <a:pt x="6" y="0"/>
                  <a:pt x="6" y="0"/>
                  <a:pt x="6" y="0"/>
                </a:cubicBezTo>
                <a:cubicBezTo>
                  <a:pt x="3"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54"/>
          <p:cNvSpPr/>
          <p:nvPr/>
        </p:nvSpPr>
        <p:spPr bwMode="auto">
          <a:xfrm>
            <a:off x="6611883" y="6000750"/>
            <a:ext cx="150813" cy="201612"/>
          </a:xfrm>
          <a:custGeom>
            <a:avLst/>
            <a:gdLst>
              <a:gd name="T0" fmla="*/ 153 w 156"/>
              <a:gd name="T1" fmla="*/ 61 h 209"/>
              <a:gd name="T2" fmla="*/ 141 w 156"/>
              <a:gd name="T3" fmla="*/ 35 h 209"/>
              <a:gd name="T4" fmla="*/ 132 w 156"/>
              <a:gd name="T5" fmla="*/ 25 h 209"/>
              <a:gd name="T6" fmla="*/ 127 w 156"/>
              <a:gd name="T7" fmla="*/ 20 h 209"/>
              <a:gd name="T8" fmla="*/ 124 w 156"/>
              <a:gd name="T9" fmla="*/ 18 h 209"/>
              <a:gd name="T10" fmla="*/ 124 w 156"/>
              <a:gd name="T11" fmla="*/ 18 h 209"/>
              <a:gd name="T12" fmla="*/ 123 w 156"/>
              <a:gd name="T13" fmla="*/ 18 h 209"/>
              <a:gd name="T14" fmla="*/ 123 w 156"/>
              <a:gd name="T15" fmla="*/ 17 h 209"/>
              <a:gd name="T16" fmla="*/ 122 w 156"/>
              <a:gd name="T17" fmla="*/ 17 h 209"/>
              <a:gd name="T18" fmla="*/ 99 w 156"/>
              <a:gd name="T19" fmla="*/ 6 h 209"/>
              <a:gd name="T20" fmla="*/ 57 w 156"/>
              <a:gd name="T21" fmla="*/ 2 h 209"/>
              <a:gd name="T22" fmla="*/ 25 w 156"/>
              <a:gd name="T23" fmla="*/ 13 h 209"/>
              <a:gd name="T24" fmla="*/ 8 w 156"/>
              <a:gd name="T25" fmla="*/ 27 h 209"/>
              <a:gd name="T26" fmla="*/ 5 w 156"/>
              <a:gd name="T27" fmla="*/ 29 h 209"/>
              <a:gd name="T28" fmla="*/ 4 w 156"/>
              <a:gd name="T29" fmla="*/ 31 h 209"/>
              <a:gd name="T30" fmla="*/ 3 w 156"/>
              <a:gd name="T31" fmla="*/ 32 h 209"/>
              <a:gd name="T32" fmla="*/ 3 w 156"/>
              <a:gd name="T33" fmla="*/ 32 h 209"/>
              <a:gd name="T34" fmla="*/ 2 w 156"/>
              <a:gd name="T35" fmla="*/ 43 h 209"/>
              <a:gd name="T36" fmla="*/ 17 w 156"/>
              <a:gd name="T37" fmla="*/ 45 h 209"/>
              <a:gd name="T38" fmla="*/ 18 w 156"/>
              <a:gd name="T39" fmla="*/ 43 h 209"/>
              <a:gd name="T40" fmla="*/ 20 w 156"/>
              <a:gd name="T41" fmla="*/ 42 h 209"/>
              <a:gd name="T42" fmla="*/ 21 w 156"/>
              <a:gd name="T43" fmla="*/ 40 h 209"/>
              <a:gd name="T44" fmla="*/ 34 w 156"/>
              <a:gd name="T45" fmla="*/ 29 h 209"/>
              <a:gd name="T46" fmla="*/ 59 w 156"/>
              <a:gd name="T47" fmla="*/ 20 h 209"/>
              <a:gd name="T48" fmla="*/ 94 w 156"/>
              <a:gd name="T49" fmla="*/ 23 h 209"/>
              <a:gd name="T50" fmla="*/ 128 w 156"/>
              <a:gd name="T51" fmla="*/ 45 h 209"/>
              <a:gd name="T52" fmla="*/ 139 w 156"/>
              <a:gd name="T53" fmla="*/ 88 h 209"/>
              <a:gd name="T54" fmla="*/ 133 w 156"/>
              <a:gd name="T55" fmla="*/ 113 h 209"/>
              <a:gd name="T56" fmla="*/ 131 w 156"/>
              <a:gd name="T57" fmla="*/ 119 h 209"/>
              <a:gd name="T58" fmla="*/ 130 w 156"/>
              <a:gd name="T59" fmla="*/ 122 h 209"/>
              <a:gd name="T60" fmla="*/ 128 w 156"/>
              <a:gd name="T61" fmla="*/ 125 h 209"/>
              <a:gd name="T62" fmla="*/ 121 w 156"/>
              <a:gd name="T63" fmla="*/ 136 h 209"/>
              <a:gd name="T64" fmla="*/ 81 w 156"/>
              <a:gd name="T65" fmla="*/ 171 h 209"/>
              <a:gd name="T66" fmla="*/ 56 w 156"/>
              <a:gd name="T67" fmla="*/ 183 h 209"/>
              <a:gd name="T68" fmla="*/ 43 w 156"/>
              <a:gd name="T69" fmla="*/ 187 h 209"/>
              <a:gd name="T70" fmla="*/ 36 w 156"/>
              <a:gd name="T71" fmla="*/ 190 h 209"/>
              <a:gd name="T72" fmla="*/ 29 w 156"/>
              <a:gd name="T73" fmla="*/ 192 h 209"/>
              <a:gd name="T74" fmla="*/ 12 w 156"/>
              <a:gd name="T75" fmla="*/ 196 h 209"/>
              <a:gd name="T76" fmla="*/ 12 w 156"/>
              <a:gd name="T77" fmla="*/ 209 h 209"/>
              <a:gd name="T78" fmla="*/ 12 w 156"/>
              <a:gd name="T79" fmla="*/ 209 h 209"/>
              <a:gd name="T80" fmla="*/ 33 w 156"/>
              <a:gd name="T81" fmla="*/ 205 h 209"/>
              <a:gd name="T82" fmla="*/ 40 w 156"/>
              <a:gd name="T83" fmla="*/ 203 h 209"/>
              <a:gd name="T84" fmla="*/ 47 w 156"/>
              <a:gd name="T85" fmla="*/ 201 h 209"/>
              <a:gd name="T86" fmla="*/ 61 w 156"/>
              <a:gd name="T87" fmla="*/ 196 h 209"/>
              <a:gd name="T88" fmla="*/ 88 w 156"/>
              <a:gd name="T89" fmla="*/ 184 h 209"/>
              <a:gd name="T90" fmla="*/ 133 w 156"/>
              <a:gd name="T91" fmla="*/ 145 h 209"/>
              <a:gd name="T92" fmla="*/ 141 w 156"/>
              <a:gd name="T93" fmla="*/ 132 h 209"/>
              <a:gd name="T94" fmla="*/ 143 w 156"/>
              <a:gd name="T95" fmla="*/ 129 h 209"/>
              <a:gd name="T96" fmla="*/ 145 w 156"/>
              <a:gd name="T97" fmla="*/ 125 h 209"/>
              <a:gd name="T98" fmla="*/ 148 w 156"/>
              <a:gd name="T99" fmla="*/ 118 h 209"/>
              <a:gd name="T100" fmla="*/ 155 w 156"/>
              <a:gd name="T101" fmla="*/ 90 h 209"/>
              <a:gd name="T102" fmla="*/ 153 w 156"/>
              <a:gd name="T103" fmla="*/ 6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09">
                <a:moveTo>
                  <a:pt x="153" y="61"/>
                </a:moveTo>
                <a:cubicBezTo>
                  <a:pt x="151" y="52"/>
                  <a:pt x="147" y="43"/>
                  <a:pt x="141" y="35"/>
                </a:cubicBezTo>
                <a:cubicBezTo>
                  <a:pt x="138" y="31"/>
                  <a:pt x="135" y="28"/>
                  <a:pt x="132" y="25"/>
                </a:cubicBezTo>
                <a:cubicBezTo>
                  <a:pt x="130" y="23"/>
                  <a:pt x="129" y="22"/>
                  <a:pt x="127" y="20"/>
                </a:cubicBezTo>
                <a:cubicBezTo>
                  <a:pt x="124" y="18"/>
                  <a:pt x="124" y="18"/>
                  <a:pt x="124" y="18"/>
                </a:cubicBezTo>
                <a:cubicBezTo>
                  <a:pt x="124" y="18"/>
                  <a:pt x="124" y="18"/>
                  <a:pt x="124" y="18"/>
                </a:cubicBezTo>
                <a:cubicBezTo>
                  <a:pt x="123" y="18"/>
                  <a:pt x="123" y="18"/>
                  <a:pt x="123" y="18"/>
                </a:cubicBezTo>
                <a:cubicBezTo>
                  <a:pt x="123" y="17"/>
                  <a:pt x="123" y="17"/>
                  <a:pt x="123" y="17"/>
                </a:cubicBezTo>
                <a:cubicBezTo>
                  <a:pt x="122" y="17"/>
                  <a:pt x="122" y="17"/>
                  <a:pt x="122" y="17"/>
                </a:cubicBezTo>
                <a:cubicBezTo>
                  <a:pt x="115" y="12"/>
                  <a:pt x="107" y="8"/>
                  <a:pt x="99" y="6"/>
                </a:cubicBezTo>
                <a:cubicBezTo>
                  <a:pt x="84" y="1"/>
                  <a:pt x="69" y="0"/>
                  <a:pt x="57" y="2"/>
                </a:cubicBezTo>
                <a:cubicBezTo>
                  <a:pt x="44" y="4"/>
                  <a:pt x="33" y="8"/>
                  <a:pt x="25" y="13"/>
                </a:cubicBezTo>
                <a:cubicBezTo>
                  <a:pt x="17" y="18"/>
                  <a:pt x="11" y="23"/>
                  <a:pt x="8" y="27"/>
                </a:cubicBezTo>
                <a:cubicBezTo>
                  <a:pt x="7" y="28"/>
                  <a:pt x="6" y="29"/>
                  <a:pt x="5" y="29"/>
                </a:cubicBezTo>
                <a:cubicBezTo>
                  <a:pt x="5" y="30"/>
                  <a:pt x="4" y="31"/>
                  <a:pt x="4" y="31"/>
                </a:cubicBezTo>
                <a:cubicBezTo>
                  <a:pt x="3" y="32"/>
                  <a:pt x="3" y="32"/>
                  <a:pt x="3" y="32"/>
                </a:cubicBezTo>
                <a:cubicBezTo>
                  <a:pt x="3" y="32"/>
                  <a:pt x="3" y="32"/>
                  <a:pt x="3" y="32"/>
                </a:cubicBezTo>
                <a:cubicBezTo>
                  <a:pt x="0" y="36"/>
                  <a:pt x="0" y="40"/>
                  <a:pt x="2" y="43"/>
                </a:cubicBezTo>
                <a:cubicBezTo>
                  <a:pt x="5" y="49"/>
                  <a:pt x="13" y="49"/>
                  <a:pt x="17" y="45"/>
                </a:cubicBezTo>
                <a:cubicBezTo>
                  <a:pt x="17" y="45"/>
                  <a:pt x="18" y="44"/>
                  <a:pt x="18" y="43"/>
                </a:cubicBezTo>
                <a:cubicBezTo>
                  <a:pt x="19" y="43"/>
                  <a:pt x="19" y="42"/>
                  <a:pt x="20" y="42"/>
                </a:cubicBezTo>
                <a:cubicBezTo>
                  <a:pt x="20" y="41"/>
                  <a:pt x="21" y="40"/>
                  <a:pt x="21" y="40"/>
                </a:cubicBezTo>
                <a:cubicBezTo>
                  <a:pt x="24" y="37"/>
                  <a:pt x="28" y="33"/>
                  <a:pt x="34" y="29"/>
                </a:cubicBezTo>
                <a:cubicBezTo>
                  <a:pt x="41" y="25"/>
                  <a:pt x="49" y="22"/>
                  <a:pt x="59" y="20"/>
                </a:cubicBezTo>
                <a:cubicBezTo>
                  <a:pt x="70" y="18"/>
                  <a:pt x="82" y="19"/>
                  <a:pt x="94" y="23"/>
                </a:cubicBezTo>
                <a:cubicBezTo>
                  <a:pt x="106" y="26"/>
                  <a:pt x="119" y="34"/>
                  <a:pt x="128" y="45"/>
                </a:cubicBezTo>
                <a:cubicBezTo>
                  <a:pt x="136" y="56"/>
                  <a:pt x="140" y="72"/>
                  <a:pt x="139" y="88"/>
                </a:cubicBezTo>
                <a:cubicBezTo>
                  <a:pt x="138" y="97"/>
                  <a:pt x="136" y="105"/>
                  <a:pt x="133" y="113"/>
                </a:cubicBezTo>
                <a:cubicBezTo>
                  <a:pt x="133" y="115"/>
                  <a:pt x="132" y="117"/>
                  <a:pt x="131" y="119"/>
                </a:cubicBezTo>
                <a:cubicBezTo>
                  <a:pt x="131" y="120"/>
                  <a:pt x="130" y="121"/>
                  <a:pt x="130" y="122"/>
                </a:cubicBezTo>
                <a:cubicBezTo>
                  <a:pt x="128" y="125"/>
                  <a:pt x="128" y="125"/>
                  <a:pt x="128" y="125"/>
                </a:cubicBezTo>
                <a:cubicBezTo>
                  <a:pt x="126" y="129"/>
                  <a:pt x="124" y="133"/>
                  <a:pt x="121" y="136"/>
                </a:cubicBezTo>
                <a:cubicBezTo>
                  <a:pt x="111" y="151"/>
                  <a:pt x="97" y="162"/>
                  <a:pt x="81" y="171"/>
                </a:cubicBezTo>
                <a:cubicBezTo>
                  <a:pt x="73" y="176"/>
                  <a:pt x="64" y="179"/>
                  <a:pt x="56" y="183"/>
                </a:cubicBezTo>
                <a:cubicBezTo>
                  <a:pt x="51" y="184"/>
                  <a:pt x="47" y="186"/>
                  <a:pt x="43" y="187"/>
                </a:cubicBezTo>
                <a:cubicBezTo>
                  <a:pt x="36" y="190"/>
                  <a:pt x="36" y="190"/>
                  <a:pt x="36" y="190"/>
                </a:cubicBezTo>
                <a:cubicBezTo>
                  <a:pt x="34" y="190"/>
                  <a:pt x="31" y="191"/>
                  <a:pt x="29" y="192"/>
                </a:cubicBezTo>
                <a:cubicBezTo>
                  <a:pt x="24" y="193"/>
                  <a:pt x="18" y="194"/>
                  <a:pt x="12" y="196"/>
                </a:cubicBezTo>
                <a:cubicBezTo>
                  <a:pt x="12" y="209"/>
                  <a:pt x="12" y="209"/>
                  <a:pt x="12" y="209"/>
                </a:cubicBezTo>
                <a:cubicBezTo>
                  <a:pt x="12" y="209"/>
                  <a:pt x="12" y="209"/>
                  <a:pt x="12" y="209"/>
                </a:cubicBezTo>
                <a:cubicBezTo>
                  <a:pt x="18" y="208"/>
                  <a:pt x="26" y="207"/>
                  <a:pt x="33" y="205"/>
                </a:cubicBezTo>
                <a:cubicBezTo>
                  <a:pt x="35" y="204"/>
                  <a:pt x="38" y="204"/>
                  <a:pt x="40" y="203"/>
                </a:cubicBezTo>
                <a:cubicBezTo>
                  <a:pt x="47" y="201"/>
                  <a:pt x="47" y="201"/>
                  <a:pt x="47" y="201"/>
                </a:cubicBezTo>
                <a:cubicBezTo>
                  <a:pt x="52" y="199"/>
                  <a:pt x="56" y="198"/>
                  <a:pt x="61" y="196"/>
                </a:cubicBezTo>
                <a:cubicBezTo>
                  <a:pt x="70" y="192"/>
                  <a:pt x="79" y="188"/>
                  <a:pt x="88" y="184"/>
                </a:cubicBezTo>
                <a:cubicBezTo>
                  <a:pt x="105" y="174"/>
                  <a:pt x="122" y="161"/>
                  <a:pt x="133" y="145"/>
                </a:cubicBezTo>
                <a:cubicBezTo>
                  <a:pt x="136" y="141"/>
                  <a:pt x="139" y="136"/>
                  <a:pt x="141" y="132"/>
                </a:cubicBezTo>
                <a:cubicBezTo>
                  <a:pt x="143" y="129"/>
                  <a:pt x="143" y="129"/>
                  <a:pt x="143" y="129"/>
                </a:cubicBezTo>
                <a:cubicBezTo>
                  <a:pt x="144" y="128"/>
                  <a:pt x="144" y="126"/>
                  <a:pt x="145" y="125"/>
                </a:cubicBezTo>
                <a:cubicBezTo>
                  <a:pt x="146" y="123"/>
                  <a:pt x="147" y="121"/>
                  <a:pt x="148" y="118"/>
                </a:cubicBezTo>
                <a:cubicBezTo>
                  <a:pt x="151" y="109"/>
                  <a:pt x="154" y="100"/>
                  <a:pt x="155" y="90"/>
                </a:cubicBezTo>
                <a:cubicBezTo>
                  <a:pt x="156" y="80"/>
                  <a:pt x="155" y="70"/>
                  <a:pt x="153"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55"/>
          <p:cNvSpPr/>
          <p:nvPr/>
        </p:nvSpPr>
        <p:spPr bwMode="auto">
          <a:xfrm>
            <a:off x="6564257" y="6208714"/>
            <a:ext cx="115888" cy="115887"/>
          </a:xfrm>
          <a:custGeom>
            <a:avLst/>
            <a:gdLst>
              <a:gd name="T0" fmla="*/ 105 w 120"/>
              <a:gd name="T1" fmla="*/ 98 h 121"/>
              <a:gd name="T2" fmla="*/ 110 w 120"/>
              <a:gd name="T3" fmla="*/ 115 h 121"/>
              <a:gd name="T4" fmla="*/ 110 w 120"/>
              <a:gd name="T5" fmla="*/ 121 h 121"/>
              <a:gd name="T6" fmla="*/ 120 w 120"/>
              <a:gd name="T7" fmla="*/ 121 h 121"/>
              <a:gd name="T8" fmla="*/ 120 w 120"/>
              <a:gd name="T9" fmla="*/ 114 h 121"/>
              <a:gd name="T10" fmla="*/ 114 w 120"/>
              <a:gd name="T11" fmla="*/ 94 h 121"/>
              <a:gd name="T12" fmla="*/ 105 w 120"/>
              <a:gd name="T13" fmla="*/ 81 h 121"/>
              <a:gd name="T14" fmla="*/ 91 w 120"/>
              <a:gd name="T15" fmla="*/ 70 h 121"/>
              <a:gd name="T16" fmla="*/ 53 w 120"/>
              <a:gd name="T17" fmla="*/ 56 h 121"/>
              <a:gd name="T18" fmla="*/ 32 w 120"/>
              <a:gd name="T19" fmla="*/ 49 h 121"/>
              <a:gd name="T20" fmla="*/ 16 w 120"/>
              <a:gd name="T21" fmla="*/ 37 h 121"/>
              <a:gd name="T22" fmla="*/ 15 w 120"/>
              <a:gd name="T23" fmla="*/ 19 h 121"/>
              <a:gd name="T24" fmla="*/ 16 w 120"/>
              <a:gd name="T25" fmla="*/ 18 h 121"/>
              <a:gd name="T26" fmla="*/ 16 w 120"/>
              <a:gd name="T27" fmla="*/ 0 h 121"/>
              <a:gd name="T28" fmla="*/ 13 w 120"/>
              <a:gd name="T29" fmla="*/ 2 h 121"/>
              <a:gd name="T30" fmla="*/ 3 w 120"/>
              <a:gd name="T31" fmla="*/ 14 h 121"/>
              <a:gd name="T32" fmla="*/ 0 w 120"/>
              <a:gd name="T33" fmla="*/ 30 h 121"/>
              <a:gd name="T34" fmla="*/ 6 w 120"/>
              <a:gd name="T35" fmla="*/ 44 h 121"/>
              <a:gd name="T36" fmla="*/ 28 w 120"/>
              <a:gd name="T37" fmla="*/ 60 h 121"/>
              <a:gd name="T38" fmla="*/ 50 w 120"/>
              <a:gd name="T39" fmla="*/ 67 h 121"/>
              <a:gd name="T40" fmla="*/ 86 w 120"/>
              <a:gd name="T41" fmla="*/ 79 h 121"/>
              <a:gd name="T42" fmla="*/ 105 w 120"/>
              <a:gd name="T43" fmla="*/ 9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1">
                <a:moveTo>
                  <a:pt x="105" y="98"/>
                </a:moveTo>
                <a:cubicBezTo>
                  <a:pt x="108" y="105"/>
                  <a:pt x="109" y="111"/>
                  <a:pt x="110" y="115"/>
                </a:cubicBezTo>
                <a:cubicBezTo>
                  <a:pt x="110" y="116"/>
                  <a:pt x="110" y="118"/>
                  <a:pt x="110" y="121"/>
                </a:cubicBezTo>
                <a:cubicBezTo>
                  <a:pt x="120" y="121"/>
                  <a:pt x="120" y="121"/>
                  <a:pt x="120" y="121"/>
                </a:cubicBezTo>
                <a:cubicBezTo>
                  <a:pt x="120" y="118"/>
                  <a:pt x="120" y="114"/>
                  <a:pt x="120" y="114"/>
                </a:cubicBezTo>
                <a:cubicBezTo>
                  <a:pt x="119" y="109"/>
                  <a:pt x="118" y="102"/>
                  <a:pt x="114" y="94"/>
                </a:cubicBezTo>
                <a:cubicBezTo>
                  <a:pt x="112" y="89"/>
                  <a:pt x="109" y="85"/>
                  <a:pt x="105" y="81"/>
                </a:cubicBezTo>
                <a:cubicBezTo>
                  <a:pt x="101" y="77"/>
                  <a:pt x="97" y="73"/>
                  <a:pt x="91" y="70"/>
                </a:cubicBezTo>
                <a:cubicBezTo>
                  <a:pt x="80" y="64"/>
                  <a:pt x="67" y="60"/>
                  <a:pt x="53" y="56"/>
                </a:cubicBezTo>
                <a:cubicBezTo>
                  <a:pt x="46" y="54"/>
                  <a:pt x="39" y="52"/>
                  <a:pt x="32" y="49"/>
                </a:cubicBezTo>
                <a:cubicBezTo>
                  <a:pt x="26" y="46"/>
                  <a:pt x="20" y="42"/>
                  <a:pt x="16" y="37"/>
                </a:cubicBezTo>
                <a:cubicBezTo>
                  <a:pt x="12" y="32"/>
                  <a:pt x="11" y="25"/>
                  <a:pt x="15" y="19"/>
                </a:cubicBezTo>
                <a:cubicBezTo>
                  <a:pt x="15" y="19"/>
                  <a:pt x="15" y="18"/>
                  <a:pt x="16" y="18"/>
                </a:cubicBezTo>
                <a:cubicBezTo>
                  <a:pt x="16" y="0"/>
                  <a:pt x="16" y="0"/>
                  <a:pt x="16" y="0"/>
                </a:cubicBezTo>
                <a:cubicBezTo>
                  <a:pt x="15" y="0"/>
                  <a:pt x="14" y="1"/>
                  <a:pt x="13" y="2"/>
                </a:cubicBezTo>
                <a:cubicBezTo>
                  <a:pt x="9" y="5"/>
                  <a:pt x="6" y="9"/>
                  <a:pt x="3" y="14"/>
                </a:cubicBezTo>
                <a:cubicBezTo>
                  <a:pt x="1" y="19"/>
                  <a:pt x="0" y="24"/>
                  <a:pt x="0" y="30"/>
                </a:cubicBezTo>
                <a:cubicBezTo>
                  <a:pt x="1" y="35"/>
                  <a:pt x="3" y="40"/>
                  <a:pt x="6" y="44"/>
                </a:cubicBezTo>
                <a:cubicBezTo>
                  <a:pt x="12" y="52"/>
                  <a:pt x="20" y="57"/>
                  <a:pt x="28" y="60"/>
                </a:cubicBezTo>
                <a:cubicBezTo>
                  <a:pt x="36" y="63"/>
                  <a:pt x="43" y="65"/>
                  <a:pt x="50" y="67"/>
                </a:cubicBezTo>
                <a:cubicBezTo>
                  <a:pt x="64" y="71"/>
                  <a:pt x="76" y="74"/>
                  <a:pt x="86" y="79"/>
                </a:cubicBezTo>
                <a:cubicBezTo>
                  <a:pt x="96" y="84"/>
                  <a:pt x="102" y="91"/>
                  <a:pt x="105" y="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56"/>
          <p:cNvSpPr/>
          <p:nvPr/>
        </p:nvSpPr>
        <p:spPr bwMode="auto">
          <a:xfrm>
            <a:off x="6580132" y="6208713"/>
            <a:ext cx="0" cy="17462"/>
          </a:xfrm>
          <a:custGeom>
            <a:avLst/>
            <a:gdLst>
              <a:gd name="T0" fmla="*/ 0 h 11"/>
              <a:gd name="T1" fmla="*/ 11 h 11"/>
              <a:gd name="T2" fmla="*/ 0 h 11"/>
            </a:gdLst>
            <a:ahLst/>
            <a:cxnLst>
              <a:cxn ang="0">
                <a:pos x="0" y="T0"/>
              </a:cxn>
              <a:cxn ang="0">
                <a:pos x="0" y="T1"/>
              </a:cxn>
              <a:cxn ang="0">
                <a:pos x="0" y="T2"/>
              </a:cxn>
            </a:cxnLst>
            <a:rect l="0" t="0" r="r" b="b"/>
            <a:pathLst>
              <a:path h="11">
                <a:moveTo>
                  <a:pt x="0" y="0"/>
                </a:move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57"/>
          <p:cNvSpPr>
            <a:spLocks noEditPoints="1"/>
          </p:cNvSpPr>
          <p:nvPr/>
        </p:nvSpPr>
        <p:spPr bwMode="auto">
          <a:xfrm>
            <a:off x="4386207" y="5203826"/>
            <a:ext cx="184150" cy="200025"/>
          </a:xfrm>
          <a:custGeom>
            <a:avLst/>
            <a:gdLst>
              <a:gd name="T0" fmla="*/ 137 w 192"/>
              <a:gd name="T1" fmla="*/ 208 h 208"/>
              <a:gd name="T2" fmla="*/ 131 w 192"/>
              <a:gd name="T3" fmla="*/ 206 h 208"/>
              <a:gd name="T4" fmla="*/ 2 w 192"/>
              <a:gd name="T5" fmla="*/ 53 h 208"/>
              <a:gd name="T6" fmla="*/ 1 w 192"/>
              <a:gd name="T7" fmla="*/ 47 h 208"/>
              <a:gd name="T8" fmla="*/ 7 w 192"/>
              <a:gd name="T9" fmla="*/ 6 h 208"/>
              <a:gd name="T10" fmla="*/ 14 w 192"/>
              <a:gd name="T11" fmla="*/ 0 h 208"/>
              <a:gd name="T12" fmla="*/ 56 w 192"/>
              <a:gd name="T13" fmla="*/ 1 h 208"/>
              <a:gd name="T14" fmla="*/ 61 w 192"/>
              <a:gd name="T15" fmla="*/ 3 h 208"/>
              <a:gd name="T16" fmla="*/ 190 w 192"/>
              <a:gd name="T17" fmla="*/ 156 h 208"/>
              <a:gd name="T18" fmla="*/ 192 w 192"/>
              <a:gd name="T19" fmla="*/ 161 h 208"/>
              <a:gd name="T20" fmla="*/ 189 w 192"/>
              <a:gd name="T21" fmla="*/ 166 h 208"/>
              <a:gd name="T22" fmla="*/ 141 w 192"/>
              <a:gd name="T23" fmla="*/ 207 h 208"/>
              <a:gd name="T24" fmla="*/ 137 w 192"/>
              <a:gd name="T25" fmla="*/ 208 h 208"/>
              <a:gd name="T26" fmla="*/ 9 w 192"/>
              <a:gd name="T27" fmla="*/ 48 h 208"/>
              <a:gd name="T28" fmla="*/ 137 w 192"/>
              <a:gd name="T29" fmla="*/ 199 h 208"/>
              <a:gd name="T30" fmla="*/ 183 w 192"/>
              <a:gd name="T31" fmla="*/ 160 h 208"/>
              <a:gd name="T32" fmla="*/ 55 w 192"/>
              <a:gd name="T33" fmla="*/ 9 h 208"/>
              <a:gd name="T34" fmla="*/ 15 w 192"/>
              <a:gd name="T35" fmla="*/ 9 h 208"/>
              <a:gd name="T36" fmla="*/ 9 w 192"/>
              <a:gd name="T37" fmla="*/ 4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208">
                <a:moveTo>
                  <a:pt x="137" y="208"/>
                </a:moveTo>
                <a:cubicBezTo>
                  <a:pt x="135" y="208"/>
                  <a:pt x="133" y="207"/>
                  <a:pt x="131" y="206"/>
                </a:cubicBezTo>
                <a:cubicBezTo>
                  <a:pt x="2" y="53"/>
                  <a:pt x="2" y="53"/>
                  <a:pt x="2" y="53"/>
                </a:cubicBezTo>
                <a:cubicBezTo>
                  <a:pt x="1" y="52"/>
                  <a:pt x="0" y="50"/>
                  <a:pt x="1" y="47"/>
                </a:cubicBezTo>
                <a:cubicBezTo>
                  <a:pt x="7" y="6"/>
                  <a:pt x="7" y="6"/>
                  <a:pt x="7" y="6"/>
                </a:cubicBezTo>
                <a:cubicBezTo>
                  <a:pt x="7" y="3"/>
                  <a:pt x="10" y="0"/>
                  <a:pt x="14" y="0"/>
                </a:cubicBezTo>
                <a:cubicBezTo>
                  <a:pt x="56" y="1"/>
                  <a:pt x="56" y="1"/>
                  <a:pt x="56" y="1"/>
                </a:cubicBezTo>
                <a:cubicBezTo>
                  <a:pt x="58" y="1"/>
                  <a:pt x="60" y="2"/>
                  <a:pt x="61" y="3"/>
                </a:cubicBezTo>
                <a:cubicBezTo>
                  <a:pt x="190" y="156"/>
                  <a:pt x="190" y="156"/>
                  <a:pt x="190" y="156"/>
                </a:cubicBezTo>
                <a:cubicBezTo>
                  <a:pt x="192" y="157"/>
                  <a:pt x="192" y="159"/>
                  <a:pt x="192" y="161"/>
                </a:cubicBezTo>
                <a:cubicBezTo>
                  <a:pt x="192" y="163"/>
                  <a:pt x="191" y="165"/>
                  <a:pt x="189" y="166"/>
                </a:cubicBezTo>
                <a:cubicBezTo>
                  <a:pt x="141" y="207"/>
                  <a:pt x="141" y="207"/>
                  <a:pt x="141" y="207"/>
                </a:cubicBezTo>
                <a:cubicBezTo>
                  <a:pt x="140" y="208"/>
                  <a:pt x="138" y="208"/>
                  <a:pt x="137" y="208"/>
                </a:cubicBezTo>
                <a:close/>
                <a:moveTo>
                  <a:pt x="9" y="48"/>
                </a:moveTo>
                <a:cubicBezTo>
                  <a:pt x="137" y="199"/>
                  <a:pt x="137" y="199"/>
                  <a:pt x="137" y="199"/>
                </a:cubicBezTo>
                <a:cubicBezTo>
                  <a:pt x="183" y="160"/>
                  <a:pt x="183" y="160"/>
                  <a:pt x="183" y="160"/>
                </a:cubicBezTo>
                <a:cubicBezTo>
                  <a:pt x="55" y="9"/>
                  <a:pt x="55" y="9"/>
                  <a:pt x="55" y="9"/>
                </a:cubicBezTo>
                <a:cubicBezTo>
                  <a:pt x="15" y="9"/>
                  <a:pt x="15" y="9"/>
                  <a:pt x="15" y="9"/>
                </a:cubicBezTo>
                <a:lnTo>
                  <a:pt x="9"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Freeform 58"/>
          <p:cNvSpPr/>
          <p:nvPr/>
        </p:nvSpPr>
        <p:spPr bwMode="auto">
          <a:xfrm>
            <a:off x="4330646" y="5132389"/>
            <a:ext cx="60325" cy="66675"/>
          </a:xfrm>
          <a:custGeom>
            <a:avLst/>
            <a:gdLst>
              <a:gd name="T0" fmla="*/ 56 w 62"/>
              <a:gd name="T1" fmla="*/ 70 h 70"/>
              <a:gd name="T2" fmla="*/ 52 w 62"/>
              <a:gd name="T3" fmla="*/ 68 h 70"/>
              <a:gd name="T4" fmla="*/ 2 w 62"/>
              <a:gd name="T5" fmla="*/ 9 h 70"/>
              <a:gd name="T6" fmla="*/ 3 w 62"/>
              <a:gd name="T7" fmla="*/ 1 h 70"/>
              <a:gd name="T8" fmla="*/ 10 w 62"/>
              <a:gd name="T9" fmla="*/ 2 h 70"/>
              <a:gd name="T10" fmla="*/ 61 w 62"/>
              <a:gd name="T11" fmla="*/ 61 h 70"/>
              <a:gd name="T12" fmla="*/ 60 w 62"/>
              <a:gd name="T13" fmla="*/ 69 h 70"/>
              <a:gd name="T14" fmla="*/ 56 w 62"/>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0">
                <a:moveTo>
                  <a:pt x="56" y="70"/>
                </a:moveTo>
                <a:cubicBezTo>
                  <a:pt x="55" y="70"/>
                  <a:pt x="53" y="70"/>
                  <a:pt x="52" y="68"/>
                </a:cubicBezTo>
                <a:cubicBezTo>
                  <a:pt x="2" y="9"/>
                  <a:pt x="2" y="9"/>
                  <a:pt x="2" y="9"/>
                </a:cubicBezTo>
                <a:cubicBezTo>
                  <a:pt x="0" y="7"/>
                  <a:pt x="1" y="3"/>
                  <a:pt x="3" y="1"/>
                </a:cubicBezTo>
                <a:cubicBezTo>
                  <a:pt x="5" y="0"/>
                  <a:pt x="9" y="0"/>
                  <a:pt x="10" y="2"/>
                </a:cubicBezTo>
                <a:cubicBezTo>
                  <a:pt x="61" y="61"/>
                  <a:pt x="61" y="61"/>
                  <a:pt x="61" y="61"/>
                </a:cubicBezTo>
                <a:cubicBezTo>
                  <a:pt x="62" y="64"/>
                  <a:pt x="62" y="67"/>
                  <a:pt x="60" y="69"/>
                </a:cubicBezTo>
                <a:cubicBezTo>
                  <a:pt x="59" y="70"/>
                  <a:pt x="58" y="70"/>
                  <a:pt x="56"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2" name="Freeform 59"/>
          <p:cNvSpPr/>
          <p:nvPr/>
        </p:nvSpPr>
        <p:spPr bwMode="auto">
          <a:xfrm>
            <a:off x="4500507" y="5345114"/>
            <a:ext cx="82550" cy="71437"/>
          </a:xfrm>
          <a:custGeom>
            <a:avLst/>
            <a:gdLst>
              <a:gd name="T0" fmla="*/ 84 w 85"/>
              <a:gd name="T1" fmla="*/ 12 h 74"/>
              <a:gd name="T2" fmla="*/ 11 w 85"/>
              <a:gd name="T3" fmla="*/ 74 h 74"/>
              <a:gd name="T4" fmla="*/ 8 w 85"/>
              <a:gd name="T5" fmla="*/ 73 h 74"/>
              <a:gd name="T6" fmla="*/ 1 w 85"/>
              <a:gd name="T7" fmla="*/ 65 h 74"/>
              <a:gd name="T8" fmla="*/ 1 w 85"/>
              <a:gd name="T9" fmla="*/ 62 h 74"/>
              <a:gd name="T10" fmla="*/ 74 w 85"/>
              <a:gd name="T11" fmla="*/ 1 h 74"/>
              <a:gd name="T12" fmla="*/ 78 w 85"/>
              <a:gd name="T13" fmla="*/ 1 h 74"/>
              <a:gd name="T14" fmla="*/ 84 w 85"/>
              <a:gd name="T15" fmla="*/ 9 h 74"/>
              <a:gd name="T16" fmla="*/ 84 w 85"/>
              <a:gd name="T17" fmla="*/ 1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74">
                <a:moveTo>
                  <a:pt x="84" y="12"/>
                </a:moveTo>
                <a:cubicBezTo>
                  <a:pt x="11" y="74"/>
                  <a:pt x="11" y="74"/>
                  <a:pt x="11" y="74"/>
                </a:cubicBezTo>
                <a:cubicBezTo>
                  <a:pt x="10" y="74"/>
                  <a:pt x="8" y="74"/>
                  <a:pt x="8" y="73"/>
                </a:cubicBezTo>
                <a:cubicBezTo>
                  <a:pt x="1" y="65"/>
                  <a:pt x="1" y="65"/>
                  <a:pt x="1" y="65"/>
                </a:cubicBezTo>
                <a:cubicBezTo>
                  <a:pt x="0" y="65"/>
                  <a:pt x="0" y="63"/>
                  <a:pt x="1" y="62"/>
                </a:cubicBezTo>
                <a:cubicBezTo>
                  <a:pt x="74" y="1"/>
                  <a:pt x="74" y="1"/>
                  <a:pt x="74" y="1"/>
                </a:cubicBezTo>
                <a:cubicBezTo>
                  <a:pt x="75" y="0"/>
                  <a:pt x="77" y="0"/>
                  <a:pt x="78" y="1"/>
                </a:cubicBezTo>
                <a:cubicBezTo>
                  <a:pt x="84" y="9"/>
                  <a:pt x="84" y="9"/>
                  <a:pt x="84" y="9"/>
                </a:cubicBezTo>
                <a:cubicBezTo>
                  <a:pt x="85" y="10"/>
                  <a:pt x="85" y="11"/>
                  <a:pt x="8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60"/>
          <p:cNvSpPr/>
          <p:nvPr/>
        </p:nvSpPr>
        <p:spPr bwMode="auto">
          <a:xfrm>
            <a:off x="4538608" y="5381626"/>
            <a:ext cx="74613" cy="73025"/>
          </a:xfrm>
          <a:custGeom>
            <a:avLst/>
            <a:gdLst>
              <a:gd name="T0" fmla="*/ 50 w 79"/>
              <a:gd name="T1" fmla="*/ 18 h 76"/>
              <a:gd name="T2" fmla="*/ 35 w 79"/>
              <a:gd name="T3" fmla="*/ 1 h 76"/>
              <a:gd name="T4" fmla="*/ 31 w 79"/>
              <a:gd name="T5" fmla="*/ 1 h 76"/>
              <a:gd name="T6" fmla="*/ 2 w 79"/>
              <a:gd name="T7" fmla="*/ 25 h 76"/>
              <a:gd name="T8" fmla="*/ 2 w 79"/>
              <a:gd name="T9" fmla="*/ 30 h 76"/>
              <a:gd name="T10" fmla="*/ 16 w 79"/>
              <a:gd name="T11" fmla="*/ 47 h 76"/>
              <a:gd name="T12" fmla="*/ 16 w 79"/>
              <a:gd name="T13" fmla="*/ 51 h 76"/>
              <a:gd name="T14" fmla="*/ 5 w 79"/>
              <a:gd name="T15" fmla="*/ 60 h 76"/>
              <a:gd name="T16" fmla="*/ 4 w 79"/>
              <a:gd name="T17" fmla="*/ 65 h 76"/>
              <a:gd name="T18" fmla="*/ 13 w 79"/>
              <a:gd name="T19" fmla="*/ 75 h 76"/>
              <a:gd name="T20" fmla="*/ 17 w 79"/>
              <a:gd name="T21" fmla="*/ 75 h 76"/>
              <a:gd name="T22" fmla="*/ 77 w 79"/>
              <a:gd name="T23" fmla="*/ 24 h 76"/>
              <a:gd name="T24" fmla="*/ 78 w 79"/>
              <a:gd name="T25" fmla="*/ 20 h 76"/>
              <a:gd name="T26" fmla="*/ 69 w 79"/>
              <a:gd name="T27" fmla="*/ 10 h 76"/>
              <a:gd name="T28" fmla="*/ 65 w 79"/>
              <a:gd name="T29" fmla="*/ 10 h 76"/>
              <a:gd name="T30" fmla="*/ 54 w 79"/>
              <a:gd name="T31" fmla="*/ 19 h 76"/>
              <a:gd name="T32" fmla="*/ 50 w 79"/>
              <a:gd name="T33" fmla="*/ 1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76">
                <a:moveTo>
                  <a:pt x="50" y="18"/>
                </a:moveTo>
                <a:cubicBezTo>
                  <a:pt x="35" y="1"/>
                  <a:pt x="35" y="1"/>
                  <a:pt x="35" y="1"/>
                </a:cubicBezTo>
                <a:cubicBezTo>
                  <a:pt x="34" y="0"/>
                  <a:pt x="32" y="0"/>
                  <a:pt x="31" y="1"/>
                </a:cubicBezTo>
                <a:cubicBezTo>
                  <a:pt x="2" y="25"/>
                  <a:pt x="2" y="25"/>
                  <a:pt x="2" y="25"/>
                </a:cubicBezTo>
                <a:cubicBezTo>
                  <a:pt x="1" y="26"/>
                  <a:pt x="0" y="28"/>
                  <a:pt x="2" y="30"/>
                </a:cubicBezTo>
                <a:cubicBezTo>
                  <a:pt x="16" y="47"/>
                  <a:pt x="16" y="47"/>
                  <a:pt x="16" y="47"/>
                </a:cubicBezTo>
                <a:cubicBezTo>
                  <a:pt x="17" y="48"/>
                  <a:pt x="17" y="50"/>
                  <a:pt x="16" y="51"/>
                </a:cubicBezTo>
                <a:cubicBezTo>
                  <a:pt x="5" y="60"/>
                  <a:pt x="5" y="60"/>
                  <a:pt x="5" y="60"/>
                </a:cubicBezTo>
                <a:cubicBezTo>
                  <a:pt x="4" y="62"/>
                  <a:pt x="3" y="64"/>
                  <a:pt x="4" y="65"/>
                </a:cubicBezTo>
                <a:cubicBezTo>
                  <a:pt x="13" y="75"/>
                  <a:pt x="13" y="75"/>
                  <a:pt x="13" y="75"/>
                </a:cubicBezTo>
                <a:cubicBezTo>
                  <a:pt x="14" y="76"/>
                  <a:pt x="16" y="76"/>
                  <a:pt x="17" y="75"/>
                </a:cubicBezTo>
                <a:cubicBezTo>
                  <a:pt x="77" y="24"/>
                  <a:pt x="77" y="24"/>
                  <a:pt x="77" y="24"/>
                </a:cubicBezTo>
                <a:cubicBezTo>
                  <a:pt x="79" y="23"/>
                  <a:pt x="79" y="21"/>
                  <a:pt x="78" y="20"/>
                </a:cubicBezTo>
                <a:cubicBezTo>
                  <a:pt x="69" y="10"/>
                  <a:pt x="69" y="10"/>
                  <a:pt x="69" y="10"/>
                </a:cubicBezTo>
                <a:cubicBezTo>
                  <a:pt x="68" y="9"/>
                  <a:pt x="66" y="9"/>
                  <a:pt x="65" y="10"/>
                </a:cubicBezTo>
                <a:cubicBezTo>
                  <a:pt x="54" y="19"/>
                  <a:pt x="54" y="19"/>
                  <a:pt x="54" y="19"/>
                </a:cubicBezTo>
                <a:cubicBezTo>
                  <a:pt x="53" y="20"/>
                  <a:pt x="51" y="20"/>
                  <a:pt x="50"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61"/>
          <p:cNvSpPr/>
          <p:nvPr/>
        </p:nvSpPr>
        <p:spPr bwMode="auto">
          <a:xfrm>
            <a:off x="4405257" y="5253038"/>
            <a:ext cx="26988" cy="23812"/>
          </a:xfrm>
          <a:custGeom>
            <a:avLst/>
            <a:gdLst>
              <a:gd name="T0" fmla="*/ 4 w 27"/>
              <a:gd name="T1" fmla="*/ 24 h 24"/>
              <a:gd name="T2" fmla="*/ 1 w 27"/>
              <a:gd name="T3" fmla="*/ 22 h 24"/>
              <a:gd name="T4" fmla="*/ 2 w 27"/>
              <a:gd name="T5" fmla="*/ 16 h 24"/>
              <a:gd name="T6" fmla="*/ 19 w 27"/>
              <a:gd name="T7" fmla="*/ 1 h 24"/>
              <a:gd name="T8" fmla="*/ 25 w 27"/>
              <a:gd name="T9" fmla="*/ 2 h 24"/>
              <a:gd name="T10" fmla="*/ 25 w 27"/>
              <a:gd name="T11" fmla="*/ 8 h 24"/>
              <a:gd name="T12" fmla="*/ 7 w 27"/>
              <a:gd name="T13" fmla="*/ 23 h 24"/>
              <a:gd name="T14" fmla="*/ 4 w 2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4" y="24"/>
                </a:moveTo>
                <a:cubicBezTo>
                  <a:pt x="3" y="24"/>
                  <a:pt x="2" y="23"/>
                  <a:pt x="1" y="22"/>
                </a:cubicBezTo>
                <a:cubicBezTo>
                  <a:pt x="0" y="21"/>
                  <a:pt x="0" y="18"/>
                  <a:pt x="2" y="16"/>
                </a:cubicBezTo>
                <a:cubicBezTo>
                  <a:pt x="19" y="1"/>
                  <a:pt x="19" y="1"/>
                  <a:pt x="19" y="1"/>
                </a:cubicBezTo>
                <a:cubicBezTo>
                  <a:pt x="21" y="0"/>
                  <a:pt x="24" y="0"/>
                  <a:pt x="25" y="2"/>
                </a:cubicBezTo>
                <a:cubicBezTo>
                  <a:pt x="27" y="4"/>
                  <a:pt x="27" y="6"/>
                  <a:pt x="25" y="8"/>
                </a:cubicBezTo>
                <a:cubicBezTo>
                  <a:pt x="7" y="23"/>
                  <a:pt x="7" y="23"/>
                  <a:pt x="7" y="23"/>
                </a:cubicBezTo>
                <a:cubicBezTo>
                  <a:pt x="6" y="24"/>
                  <a:pt x="5" y="24"/>
                  <a:pt x="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62"/>
          <p:cNvSpPr/>
          <p:nvPr/>
        </p:nvSpPr>
        <p:spPr bwMode="auto">
          <a:xfrm>
            <a:off x="4417957" y="5268914"/>
            <a:ext cx="26988" cy="22225"/>
          </a:xfrm>
          <a:custGeom>
            <a:avLst/>
            <a:gdLst>
              <a:gd name="T0" fmla="*/ 5 w 28"/>
              <a:gd name="T1" fmla="*/ 24 h 24"/>
              <a:gd name="T2" fmla="*/ 2 w 28"/>
              <a:gd name="T3" fmla="*/ 23 h 24"/>
              <a:gd name="T4" fmla="*/ 3 w 28"/>
              <a:gd name="T5" fmla="*/ 17 h 24"/>
              <a:gd name="T6" fmla="*/ 20 w 28"/>
              <a:gd name="T7" fmla="*/ 2 h 24"/>
              <a:gd name="T8" fmla="*/ 26 w 28"/>
              <a:gd name="T9" fmla="*/ 2 h 24"/>
              <a:gd name="T10" fmla="*/ 26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4"/>
                  <a:pt x="2" y="23"/>
                </a:cubicBezTo>
                <a:cubicBezTo>
                  <a:pt x="0" y="21"/>
                  <a:pt x="1" y="18"/>
                  <a:pt x="3" y="17"/>
                </a:cubicBezTo>
                <a:cubicBezTo>
                  <a:pt x="20" y="2"/>
                  <a:pt x="20" y="2"/>
                  <a:pt x="20" y="2"/>
                </a:cubicBezTo>
                <a:cubicBezTo>
                  <a:pt x="22" y="0"/>
                  <a:pt x="25" y="1"/>
                  <a:pt x="26" y="2"/>
                </a:cubicBezTo>
                <a:cubicBezTo>
                  <a:pt x="28" y="4"/>
                  <a:pt x="28" y="7"/>
                  <a:pt x="26"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63"/>
          <p:cNvSpPr/>
          <p:nvPr/>
        </p:nvSpPr>
        <p:spPr bwMode="auto">
          <a:xfrm>
            <a:off x="4432245" y="5284788"/>
            <a:ext cx="26988" cy="23812"/>
          </a:xfrm>
          <a:custGeom>
            <a:avLst/>
            <a:gdLst>
              <a:gd name="T0" fmla="*/ 5 w 28"/>
              <a:gd name="T1" fmla="*/ 24 h 24"/>
              <a:gd name="T2" fmla="*/ 2 w 28"/>
              <a:gd name="T3" fmla="*/ 22 h 24"/>
              <a:gd name="T4" fmla="*/ 2 w 28"/>
              <a:gd name="T5" fmla="*/ 16 h 24"/>
              <a:gd name="T6" fmla="*/ 20 w 28"/>
              <a:gd name="T7" fmla="*/ 1 h 24"/>
              <a:gd name="T8" fmla="*/ 26 w 28"/>
              <a:gd name="T9" fmla="*/ 2 h 24"/>
              <a:gd name="T10" fmla="*/ 26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3"/>
                  <a:pt x="2" y="22"/>
                </a:cubicBezTo>
                <a:cubicBezTo>
                  <a:pt x="0" y="20"/>
                  <a:pt x="1" y="18"/>
                  <a:pt x="2" y="16"/>
                </a:cubicBezTo>
                <a:cubicBezTo>
                  <a:pt x="20" y="1"/>
                  <a:pt x="20" y="1"/>
                  <a:pt x="20" y="1"/>
                </a:cubicBezTo>
                <a:cubicBezTo>
                  <a:pt x="22" y="0"/>
                  <a:pt x="25" y="0"/>
                  <a:pt x="26" y="2"/>
                </a:cubicBezTo>
                <a:cubicBezTo>
                  <a:pt x="28" y="4"/>
                  <a:pt x="27" y="6"/>
                  <a:pt x="26" y="8"/>
                </a:cubicBezTo>
                <a:cubicBezTo>
                  <a:pt x="8" y="23"/>
                  <a:pt x="8" y="23"/>
                  <a:pt x="8" y="23"/>
                </a:cubicBezTo>
                <a:cubicBezTo>
                  <a:pt x="7" y="23"/>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64"/>
          <p:cNvSpPr/>
          <p:nvPr/>
        </p:nvSpPr>
        <p:spPr bwMode="auto">
          <a:xfrm>
            <a:off x="4444945" y="5300664"/>
            <a:ext cx="26988" cy="22225"/>
          </a:xfrm>
          <a:custGeom>
            <a:avLst/>
            <a:gdLst>
              <a:gd name="T0" fmla="*/ 5 w 28"/>
              <a:gd name="T1" fmla="*/ 24 h 24"/>
              <a:gd name="T2" fmla="*/ 2 w 28"/>
              <a:gd name="T3" fmla="*/ 23 h 24"/>
              <a:gd name="T4" fmla="*/ 2 w 28"/>
              <a:gd name="T5" fmla="*/ 17 h 24"/>
              <a:gd name="T6" fmla="*/ 20 w 28"/>
              <a:gd name="T7" fmla="*/ 2 h 24"/>
              <a:gd name="T8" fmla="*/ 26 w 28"/>
              <a:gd name="T9" fmla="*/ 2 h 24"/>
              <a:gd name="T10" fmla="*/ 25 w 28"/>
              <a:gd name="T11" fmla="*/ 8 h 24"/>
              <a:gd name="T12" fmla="*/ 8 w 28"/>
              <a:gd name="T13" fmla="*/ 23 h 24"/>
              <a:gd name="T14" fmla="*/ 5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5" y="24"/>
                </a:moveTo>
                <a:cubicBezTo>
                  <a:pt x="4" y="24"/>
                  <a:pt x="3" y="24"/>
                  <a:pt x="2" y="23"/>
                </a:cubicBezTo>
                <a:cubicBezTo>
                  <a:pt x="0" y="21"/>
                  <a:pt x="0" y="18"/>
                  <a:pt x="2" y="17"/>
                </a:cubicBezTo>
                <a:cubicBezTo>
                  <a:pt x="20" y="2"/>
                  <a:pt x="20" y="2"/>
                  <a:pt x="20" y="2"/>
                </a:cubicBezTo>
                <a:cubicBezTo>
                  <a:pt x="22" y="0"/>
                  <a:pt x="24" y="0"/>
                  <a:pt x="26" y="2"/>
                </a:cubicBezTo>
                <a:cubicBezTo>
                  <a:pt x="28" y="4"/>
                  <a:pt x="27" y="7"/>
                  <a:pt x="25"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65"/>
          <p:cNvSpPr/>
          <p:nvPr/>
        </p:nvSpPr>
        <p:spPr bwMode="auto">
          <a:xfrm>
            <a:off x="4471932" y="5332414"/>
            <a:ext cx="26988" cy="22225"/>
          </a:xfrm>
          <a:custGeom>
            <a:avLst/>
            <a:gdLst>
              <a:gd name="T0" fmla="*/ 5 w 27"/>
              <a:gd name="T1" fmla="*/ 24 h 24"/>
              <a:gd name="T2" fmla="*/ 1 w 27"/>
              <a:gd name="T3" fmla="*/ 23 h 24"/>
              <a:gd name="T4" fmla="*/ 2 w 27"/>
              <a:gd name="T5" fmla="*/ 17 h 24"/>
              <a:gd name="T6" fmla="*/ 20 w 27"/>
              <a:gd name="T7" fmla="*/ 2 h 24"/>
              <a:gd name="T8" fmla="*/ 26 w 27"/>
              <a:gd name="T9" fmla="*/ 2 h 24"/>
              <a:gd name="T10" fmla="*/ 25 w 27"/>
              <a:gd name="T11" fmla="*/ 8 h 24"/>
              <a:gd name="T12" fmla="*/ 8 w 27"/>
              <a:gd name="T13" fmla="*/ 23 h 24"/>
              <a:gd name="T14" fmla="*/ 5 w 27"/>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5" y="24"/>
                </a:moveTo>
                <a:cubicBezTo>
                  <a:pt x="4" y="24"/>
                  <a:pt x="2" y="24"/>
                  <a:pt x="1" y="23"/>
                </a:cubicBezTo>
                <a:cubicBezTo>
                  <a:pt x="0" y="21"/>
                  <a:pt x="0" y="18"/>
                  <a:pt x="2" y="17"/>
                </a:cubicBezTo>
                <a:cubicBezTo>
                  <a:pt x="20" y="2"/>
                  <a:pt x="20" y="2"/>
                  <a:pt x="20" y="2"/>
                </a:cubicBezTo>
                <a:cubicBezTo>
                  <a:pt x="22" y="0"/>
                  <a:pt x="24" y="0"/>
                  <a:pt x="26" y="2"/>
                </a:cubicBezTo>
                <a:cubicBezTo>
                  <a:pt x="27" y="4"/>
                  <a:pt x="27" y="7"/>
                  <a:pt x="25" y="8"/>
                </a:cubicBezTo>
                <a:cubicBezTo>
                  <a:pt x="8" y="23"/>
                  <a:pt x="8" y="23"/>
                  <a:pt x="8" y="23"/>
                </a:cubicBezTo>
                <a:cubicBezTo>
                  <a:pt x="7" y="24"/>
                  <a:pt x="6" y="24"/>
                  <a:pt x="5"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66"/>
          <p:cNvSpPr/>
          <p:nvPr/>
        </p:nvSpPr>
        <p:spPr bwMode="auto">
          <a:xfrm>
            <a:off x="4486220" y="5348288"/>
            <a:ext cx="25400" cy="23812"/>
          </a:xfrm>
          <a:custGeom>
            <a:avLst/>
            <a:gdLst>
              <a:gd name="T0" fmla="*/ 5 w 27"/>
              <a:gd name="T1" fmla="*/ 25 h 25"/>
              <a:gd name="T2" fmla="*/ 1 w 27"/>
              <a:gd name="T3" fmla="*/ 23 h 25"/>
              <a:gd name="T4" fmla="*/ 2 w 27"/>
              <a:gd name="T5" fmla="*/ 17 h 25"/>
              <a:gd name="T6" fmla="*/ 20 w 27"/>
              <a:gd name="T7" fmla="*/ 2 h 25"/>
              <a:gd name="T8" fmla="*/ 26 w 27"/>
              <a:gd name="T9" fmla="*/ 2 h 25"/>
              <a:gd name="T10" fmla="*/ 25 w 27"/>
              <a:gd name="T11" fmla="*/ 9 h 25"/>
              <a:gd name="T12" fmla="*/ 7 w 27"/>
              <a:gd name="T13" fmla="*/ 24 h 25"/>
              <a:gd name="T14" fmla="*/ 5 w 27"/>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5">
                <a:moveTo>
                  <a:pt x="5" y="25"/>
                </a:moveTo>
                <a:cubicBezTo>
                  <a:pt x="3" y="25"/>
                  <a:pt x="2" y="24"/>
                  <a:pt x="1" y="23"/>
                </a:cubicBezTo>
                <a:cubicBezTo>
                  <a:pt x="0" y="21"/>
                  <a:pt x="0" y="18"/>
                  <a:pt x="2" y="17"/>
                </a:cubicBezTo>
                <a:cubicBezTo>
                  <a:pt x="20" y="2"/>
                  <a:pt x="20" y="2"/>
                  <a:pt x="20" y="2"/>
                </a:cubicBezTo>
                <a:cubicBezTo>
                  <a:pt x="21" y="0"/>
                  <a:pt x="24" y="1"/>
                  <a:pt x="26" y="2"/>
                </a:cubicBezTo>
                <a:cubicBezTo>
                  <a:pt x="27" y="4"/>
                  <a:pt x="27" y="7"/>
                  <a:pt x="25" y="9"/>
                </a:cubicBezTo>
                <a:cubicBezTo>
                  <a:pt x="7" y="24"/>
                  <a:pt x="7" y="24"/>
                  <a:pt x="7" y="24"/>
                </a:cubicBezTo>
                <a:cubicBezTo>
                  <a:pt x="7" y="24"/>
                  <a:pt x="6" y="25"/>
                  <a:pt x="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67"/>
          <p:cNvSpPr/>
          <p:nvPr/>
        </p:nvSpPr>
        <p:spPr bwMode="auto">
          <a:xfrm>
            <a:off x="4446532" y="5319713"/>
            <a:ext cx="120650" cy="80962"/>
          </a:xfrm>
          <a:custGeom>
            <a:avLst/>
            <a:gdLst>
              <a:gd name="T0" fmla="*/ 90 w 124"/>
              <a:gd name="T1" fmla="*/ 0 h 84"/>
              <a:gd name="T2" fmla="*/ 0 w 124"/>
              <a:gd name="T3" fmla="*/ 0 h 84"/>
              <a:gd name="T4" fmla="*/ 70 w 124"/>
              <a:gd name="T5" fmla="*/ 83 h 84"/>
              <a:gd name="T6" fmla="*/ 74 w 124"/>
              <a:gd name="T7" fmla="*/ 83 h 84"/>
              <a:gd name="T8" fmla="*/ 123 w 124"/>
              <a:gd name="T9" fmla="*/ 43 h 84"/>
              <a:gd name="T10" fmla="*/ 123 w 124"/>
              <a:gd name="T11" fmla="*/ 39 h 84"/>
              <a:gd name="T12" fmla="*/ 90 w 12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124" h="84">
                <a:moveTo>
                  <a:pt x="90" y="0"/>
                </a:moveTo>
                <a:cubicBezTo>
                  <a:pt x="0" y="0"/>
                  <a:pt x="0" y="0"/>
                  <a:pt x="0" y="0"/>
                </a:cubicBezTo>
                <a:cubicBezTo>
                  <a:pt x="70" y="83"/>
                  <a:pt x="70" y="83"/>
                  <a:pt x="70" y="83"/>
                </a:cubicBezTo>
                <a:cubicBezTo>
                  <a:pt x="71" y="84"/>
                  <a:pt x="73" y="84"/>
                  <a:pt x="74" y="83"/>
                </a:cubicBezTo>
                <a:cubicBezTo>
                  <a:pt x="123" y="43"/>
                  <a:pt x="123" y="43"/>
                  <a:pt x="123" y="43"/>
                </a:cubicBezTo>
                <a:cubicBezTo>
                  <a:pt x="124" y="42"/>
                  <a:pt x="124" y="40"/>
                  <a:pt x="123" y="39"/>
                </a:cubicBez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68"/>
          <p:cNvSpPr/>
          <p:nvPr/>
        </p:nvSpPr>
        <p:spPr bwMode="auto">
          <a:xfrm>
            <a:off x="5832421" y="4268788"/>
            <a:ext cx="150813" cy="57150"/>
          </a:xfrm>
          <a:custGeom>
            <a:avLst/>
            <a:gdLst>
              <a:gd name="T0" fmla="*/ 23 w 157"/>
              <a:gd name="T1" fmla="*/ 59 h 59"/>
              <a:gd name="T2" fmla="*/ 23 w 157"/>
              <a:gd name="T3" fmla="*/ 38 h 59"/>
              <a:gd name="T4" fmla="*/ 38 w 157"/>
              <a:gd name="T5" fmla="*/ 23 h 59"/>
              <a:gd name="T6" fmla="*/ 119 w 157"/>
              <a:gd name="T7" fmla="*/ 23 h 59"/>
              <a:gd name="T8" fmla="*/ 134 w 157"/>
              <a:gd name="T9" fmla="*/ 38 h 59"/>
              <a:gd name="T10" fmla="*/ 134 w 157"/>
              <a:gd name="T11" fmla="*/ 59 h 59"/>
              <a:gd name="T12" fmla="*/ 157 w 157"/>
              <a:gd name="T13" fmla="*/ 59 h 59"/>
              <a:gd name="T14" fmla="*/ 157 w 157"/>
              <a:gd name="T15" fmla="*/ 38 h 59"/>
              <a:gd name="T16" fmla="*/ 119 w 157"/>
              <a:gd name="T17" fmla="*/ 0 h 59"/>
              <a:gd name="T18" fmla="*/ 38 w 157"/>
              <a:gd name="T19" fmla="*/ 0 h 59"/>
              <a:gd name="T20" fmla="*/ 0 w 157"/>
              <a:gd name="T21" fmla="*/ 38 h 59"/>
              <a:gd name="T22" fmla="*/ 0 w 157"/>
              <a:gd name="T23" fmla="*/ 59 h 59"/>
              <a:gd name="T24" fmla="*/ 23 w 157"/>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59">
                <a:moveTo>
                  <a:pt x="23" y="59"/>
                </a:moveTo>
                <a:cubicBezTo>
                  <a:pt x="23" y="38"/>
                  <a:pt x="23" y="38"/>
                  <a:pt x="23" y="38"/>
                </a:cubicBezTo>
                <a:cubicBezTo>
                  <a:pt x="23" y="30"/>
                  <a:pt x="30" y="23"/>
                  <a:pt x="38" y="23"/>
                </a:cubicBezTo>
                <a:cubicBezTo>
                  <a:pt x="119" y="23"/>
                  <a:pt x="119" y="23"/>
                  <a:pt x="119" y="23"/>
                </a:cubicBezTo>
                <a:cubicBezTo>
                  <a:pt x="127" y="23"/>
                  <a:pt x="134" y="30"/>
                  <a:pt x="134" y="38"/>
                </a:cubicBezTo>
                <a:cubicBezTo>
                  <a:pt x="134" y="59"/>
                  <a:pt x="134" y="59"/>
                  <a:pt x="134" y="59"/>
                </a:cubicBezTo>
                <a:cubicBezTo>
                  <a:pt x="157" y="59"/>
                  <a:pt x="157" y="59"/>
                  <a:pt x="157" y="59"/>
                </a:cubicBezTo>
                <a:cubicBezTo>
                  <a:pt x="157" y="38"/>
                  <a:pt x="157" y="38"/>
                  <a:pt x="157" y="38"/>
                </a:cubicBezTo>
                <a:cubicBezTo>
                  <a:pt x="157" y="17"/>
                  <a:pt x="140" y="0"/>
                  <a:pt x="119" y="0"/>
                </a:cubicBezTo>
                <a:cubicBezTo>
                  <a:pt x="38" y="0"/>
                  <a:pt x="38" y="0"/>
                  <a:pt x="38" y="0"/>
                </a:cubicBezTo>
                <a:cubicBezTo>
                  <a:pt x="17" y="0"/>
                  <a:pt x="0" y="17"/>
                  <a:pt x="0" y="38"/>
                </a:cubicBezTo>
                <a:cubicBezTo>
                  <a:pt x="0" y="59"/>
                  <a:pt x="0" y="59"/>
                  <a:pt x="0" y="59"/>
                </a:cubicBezTo>
                <a:lnTo>
                  <a:pt x="23"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69"/>
          <p:cNvSpPr/>
          <p:nvPr/>
        </p:nvSpPr>
        <p:spPr bwMode="auto">
          <a:xfrm>
            <a:off x="5749871" y="4333875"/>
            <a:ext cx="315913" cy="114300"/>
          </a:xfrm>
          <a:custGeom>
            <a:avLst/>
            <a:gdLst>
              <a:gd name="T0" fmla="*/ 81 w 329"/>
              <a:gd name="T1" fmla="*/ 118 h 118"/>
              <a:gd name="T2" fmla="*/ 165 w 329"/>
              <a:gd name="T3" fmla="*/ 42 h 118"/>
              <a:gd name="T4" fmla="*/ 248 w 329"/>
              <a:gd name="T5" fmla="*/ 118 h 118"/>
              <a:gd name="T6" fmla="*/ 329 w 329"/>
              <a:gd name="T7" fmla="*/ 118 h 118"/>
              <a:gd name="T8" fmla="*/ 329 w 329"/>
              <a:gd name="T9" fmla="*/ 27 h 118"/>
              <a:gd name="T10" fmla="*/ 302 w 329"/>
              <a:gd name="T11" fmla="*/ 0 h 118"/>
              <a:gd name="T12" fmla="*/ 27 w 329"/>
              <a:gd name="T13" fmla="*/ 0 h 118"/>
              <a:gd name="T14" fmla="*/ 0 w 329"/>
              <a:gd name="T15" fmla="*/ 27 h 118"/>
              <a:gd name="T16" fmla="*/ 0 w 329"/>
              <a:gd name="T17" fmla="*/ 118 h 118"/>
              <a:gd name="T18" fmla="*/ 81 w 329"/>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18">
                <a:moveTo>
                  <a:pt x="81" y="118"/>
                </a:moveTo>
                <a:cubicBezTo>
                  <a:pt x="85" y="75"/>
                  <a:pt x="121" y="42"/>
                  <a:pt x="165" y="42"/>
                </a:cubicBezTo>
                <a:cubicBezTo>
                  <a:pt x="208" y="42"/>
                  <a:pt x="244" y="75"/>
                  <a:pt x="248" y="118"/>
                </a:cubicBezTo>
                <a:cubicBezTo>
                  <a:pt x="329" y="118"/>
                  <a:pt x="329" y="118"/>
                  <a:pt x="329" y="118"/>
                </a:cubicBezTo>
                <a:cubicBezTo>
                  <a:pt x="329" y="27"/>
                  <a:pt x="329" y="27"/>
                  <a:pt x="329" y="27"/>
                </a:cubicBezTo>
                <a:cubicBezTo>
                  <a:pt x="329" y="12"/>
                  <a:pt x="317" y="0"/>
                  <a:pt x="302" y="0"/>
                </a:cubicBezTo>
                <a:cubicBezTo>
                  <a:pt x="27" y="0"/>
                  <a:pt x="27" y="0"/>
                  <a:pt x="27" y="0"/>
                </a:cubicBezTo>
                <a:cubicBezTo>
                  <a:pt x="12" y="0"/>
                  <a:pt x="0" y="12"/>
                  <a:pt x="0" y="27"/>
                </a:cubicBezTo>
                <a:cubicBezTo>
                  <a:pt x="0" y="118"/>
                  <a:pt x="0" y="118"/>
                  <a:pt x="0" y="118"/>
                </a:cubicBezTo>
                <a:lnTo>
                  <a:pt x="81"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Freeform 70"/>
          <p:cNvSpPr/>
          <p:nvPr/>
        </p:nvSpPr>
        <p:spPr bwMode="auto">
          <a:xfrm>
            <a:off x="5749871" y="4462463"/>
            <a:ext cx="315913" cy="112712"/>
          </a:xfrm>
          <a:custGeom>
            <a:avLst/>
            <a:gdLst>
              <a:gd name="T0" fmla="*/ 248 w 329"/>
              <a:gd name="T1" fmla="*/ 0 h 117"/>
              <a:gd name="T2" fmla="*/ 165 w 329"/>
              <a:gd name="T3" fmla="*/ 76 h 117"/>
              <a:gd name="T4" fmla="*/ 81 w 329"/>
              <a:gd name="T5" fmla="*/ 0 h 117"/>
              <a:gd name="T6" fmla="*/ 0 w 329"/>
              <a:gd name="T7" fmla="*/ 0 h 117"/>
              <a:gd name="T8" fmla="*/ 0 w 329"/>
              <a:gd name="T9" fmla="*/ 91 h 117"/>
              <a:gd name="T10" fmla="*/ 27 w 329"/>
              <a:gd name="T11" fmla="*/ 117 h 117"/>
              <a:gd name="T12" fmla="*/ 302 w 329"/>
              <a:gd name="T13" fmla="*/ 117 h 117"/>
              <a:gd name="T14" fmla="*/ 329 w 329"/>
              <a:gd name="T15" fmla="*/ 91 h 117"/>
              <a:gd name="T16" fmla="*/ 329 w 329"/>
              <a:gd name="T17" fmla="*/ 0 h 117"/>
              <a:gd name="T18" fmla="*/ 248 w 329"/>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117">
                <a:moveTo>
                  <a:pt x="248" y="0"/>
                </a:moveTo>
                <a:cubicBezTo>
                  <a:pt x="244" y="43"/>
                  <a:pt x="208" y="76"/>
                  <a:pt x="165" y="76"/>
                </a:cubicBezTo>
                <a:cubicBezTo>
                  <a:pt x="121" y="76"/>
                  <a:pt x="85" y="43"/>
                  <a:pt x="81" y="0"/>
                </a:cubicBezTo>
                <a:cubicBezTo>
                  <a:pt x="0" y="0"/>
                  <a:pt x="0" y="0"/>
                  <a:pt x="0" y="0"/>
                </a:cubicBezTo>
                <a:cubicBezTo>
                  <a:pt x="0" y="91"/>
                  <a:pt x="0" y="91"/>
                  <a:pt x="0" y="91"/>
                </a:cubicBezTo>
                <a:cubicBezTo>
                  <a:pt x="0" y="106"/>
                  <a:pt x="12" y="117"/>
                  <a:pt x="27" y="117"/>
                </a:cubicBezTo>
                <a:cubicBezTo>
                  <a:pt x="302" y="117"/>
                  <a:pt x="302" y="117"/>
                  <a:pt x="302" y="117"/>
                </a:cubicBezTo>
                <a:cubicBezTo>
                  <a:pt x="317" y="117"/>
                  <a:pt x="329" y="106"/>
                  <a:pt x="329" y="91"/>
                </a:cubicBezTo>
                <a:cubicBezTo>
                  <a:pt x="329" y="0"/>
                  <a:pt x="329" y="0"/>
                  <a:pt x="329" y="0"/>
                </a:cubicBezTo>
                <a:lnTo>
                  <a:pt x="2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4" name="Freeform 71"/>
          <p:cNvSpPr/>
          <p:nvPr/>
        </p:nvSpPr>
        <p:spPr bwMode="auto">
          <a:xfrm>
            <a:off x="5851471" y="4398963"/>
            <a:ext cx="112713" cy="112712"/>
          </a:xfrm>
          <a:custGeom>
            <a:avLst/>
            <a:gdLst>
              <a:gd name="T0" fmla="*/ 113 w 117"/>
              <a:gd name="T1" fmla="*/ 46 h 117"/>
              <a:gd name="T2" fmla="*/ 75 w 117"/>
              <a:gd name="T3" fmla="*/ 46 h 117"/>
              <a:gd name="T4" fmla="*/ 71 w 117"/>
              <a:gd name="T5" fmla="*/ 42 h 117"/>
              <a:gd name="T6" fmla="*/ 71 w 117"/>
              <a:gd name="T7" fmla="*/ 4 h 117"/>
              <a:gd name="T8" fmla="*/ 66 w 117"/>
              <a:gd name="T9" fmla="*/ 0 h 117"/>
              <a:gd name="T10" fmla="*/ 51 w 117"/>
              <a:gd name="T11" fmla="*/ 0 h 117"/>
              <a:gd name="T12" fmla="*/ 47 w 117"/>
              <a:gd name="T13" fmla="*/ 4 h 117"/>
              <a:gd name="T14" fmla="*/ 47 w 117"/>
              <a:gd name="T15" fmla="*/ 42 h 117"/>
              <a:gd name="T16" fmla="*/ 42 w 117"/>
              <a:gd name="T17" fmla="*/ 46 h 117"/>
              <a:gd name="T18" fmla="*/ 4 w 117"/>
              <a:gd name="T19" fmla="*/ 46 h 117"/>
              <a:gd name="T20" fmla="*/ 0 w 117"/>
              <a:gd name="T21" fmla="*/ 51 h 117"/>
              <a:gd name="T22" fmla="*/ 0 w 117"/>
              <a:gd name="T23" fmla="*/ 66 h 117"/>
              <a:gd name="T24" fmla="*/ 4 w 117"/>
              <a:gd name="T25" fmla="*/ 70 h 117"/>
              <a:gd name="T26" fmla="*/ 42 w 117"/>
              <a:gd name="T27" fmla="*/ 70 h 117"/>
              <a:gd name="T28" fmla="*/ 47 w 117"/>
              <a:gd name="T29" fmla="*/ 75 h 117"/>
              <a:gd name="T30" fmla="*/ 47 w 117"/>
              <a:gd name="T31" fmla="*/ 113 h 117"/>
              <a:gd name="T32" fmla="*/ 51 w 117"/>
              <a:gd name="T33" fmla="*/ 117 h 117"/>
              <a:gd name="T34" fmla="*/ 66 w 117"/>
              <a:gd name="T35" fmla="*/ 117 h 117"/>
              <a:gd name="T36" fmla="*/ 71 w 117"/>
              <a:gd name="T37" fmla="*/ 113 h 117"/>
              <a:gd name="T38" fmla="*/ 71 w 117"/>
              <a:gd name="T39" fmla="*/ 75 h 117"/>
              <a:gd name="T40" fmla="*/ 75 w 117"/>
              <a:gd name="T41" fmla="*/ 70 h 117"/>
              <a:gd name="T42" fmla="*/ 113 w 117"/>
              <a:gd name="T43" fmla="*/ 70 h 117"/>
              <a:gd name="T44" fmla="*/ 117 w 117"/>
              <a:gd name="T45" fmla="*/ 66 h 117"/>
              <a:gd name="T46" fmla="*/ 117 w 117"/>
              <a:gd name="T47" fmla="*/ 51 h 117"/>
              <a:gd name="T48" fmla="*/ 113 w 117"/>
              <a:gd name="T49"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17">
                <a:moveTo>
                  <a:pt x="113" y="46"/>
                </a:moveTo>
                <a:cubicBezTo>
                  <a:pt x="75" y="46"/>
                  <a:pt x="75" y="46"/>
                  <a:pt x="75" y="46"/>
                </a:cubicBezTo>
                <a:cubicBezTo>
                  <a:pt x="72" y="46"/>
                  <a:pt x="71" y="45"/>
                  <a:pt x="71" y="42"/>
                </a:cubicBezTo>
                <a:cubicBezTo>
                  <a:pt x="71" y="4"/>
                  <a:pt x="71" y="4"/>
                  <a:pt x="71" y="4"/>
                </a:cubicBezTo>
                <a:cubicBezTo>
                  <a:pt x="71" y="2"/>
                  <a:pt x="69" y="0"/>
                  <a:pt x="66" y="0"/>
                </a:cubicBezTo>
                <a:cubicBezTo>
                  <a:pt x="51" y="0"/>
                  <a:pt x="51" y="0"/>
                  <a:pt x="51" y="0"/>
                </a:cubicBezTo>
                <a:cubicBezTo>
                  <a:pt x="48" y="0"/>
                  <a:pt x="47" y="2"/>
                  <a:pt x="47" y="4"/>
                </a:cubicBezTo>
                <a:cubicBezTo>
                  <a:pt x="47" y="42"/>
                  <a:pt x="47" y="42"/>
                  <a:pt x="47" y="42"/>
                </a:cubicBezTo>
                <a:cubicBezTo>
                  <a:pt x="47" y="45"/>
                  <a:pt x="45" y="46"/>
                  <a:pt x="42" y="46"/>
                </a:cubicBezTo>
                <a:cubicBezTo>
                  <a:pt x="4" y="46"/>
                  <a:pt x="4" y="46"/>
                  <a:pt x="4" y="46"/>
                </a:cubicBezTo>
                <a:cubicBezTo>
                  <a:pt x="2" y="46"/>
                  <a:pt x="0" y="48"/>
                  <a:pt x="0" y="51"/>
                </a:cubicBezTo>
                <a:cubicBezTo>
                  <a:pt x="0" y="66"/>
                  <a:pt x="0" y="66"/>
                  <a:pt x="0" y="66"/>
                </a:cubicBezTo>
                <a:cubicBezTo>
                  <a:pt x="0" y="69"/>
                  <a:pt x="2" y="70"/>
                  <a:pt x="4" y="70"/>
                </a:cubicBezTo>
                <a:cubicBezTo>
                  <a:pt x="42" y="70"/>
                  <a:pt x="42" y="70"/>
                  <a:pt x="42" y="70"/>
                </a:cubicBezTo>
                <a:cubicBezTo>
                  <a:pt x="45" y="70"/>
                  <a:pt x="47" y="72"/>
                  <a:pt x="47" y="75"/>
                </a:cubicBezTo>
                <a:cubicBezTo>
                  <a:pt x="47" y="113"/>
                  <a:pt x="47" y="113"/>
                  <a:pt x="47" y="113"/>
                </a:cubicBezTo>
                <a:cubicBezTo>
                  <a:pt x="47" y="115"/>
                  <a:pt x="48" y="117"/>
                  <a:pt x="51" y="117"/>
                </a:cubicBezTo>
                <a:cubicBezTo>
                  <a:pt x="66" y="117"/>
                  <a:pt x="66" y="117"/>
                  <a:pt x="66" y="117"/>
                </a:cubicBezTo>
                <a:cubicBezTo>
                  <a:pt x="69" y="117"/>
                  <a:pt x="71" y="115"/>
                  <a:pt x="71" y="113"/>
                </a:cubicBezTo>
                <a:cubicBezTo>
                  <a:pt x="71" y="75"/>
                  <a:pt x="71" y="75"/>
                  <a:pt x="71" y="75"/>
                </a:cubicBezTo>
                <a:cubicBezTo>
                  <a:pt x="71" y="72"/>
                  <a:pt x="72" y="70"/>
                  <a:pt x="75" y="70"/>
                </a:cubicBezTo>
                <a:cubicBezTo>
                  <a:pt x="113" y="70"/>
                  <a:pt x="113" y="70"/>
                  <a:pt x="113" y="70"/>
                </a:cubicBezTo>
                <a:cubicBezTo>
                  <a:pt x="115" y="70"/>
                  <a:pt x="117" y="69"/>
                  <a:pt x="117" y="66"/>
                </a:cubicBezTo>
                <a:cubicBezTo>
                  <a:pt x="117" y="51"/>
                  <a:pt x="117" y="51"/>
                  <a:pt x="117" y="51"/>
                </a:cubicBezTo>
                <a:cubicBezTo>
                  <a:pt x="117" y="48"/>
                  <a:pt x="115" y="46"/>
                  <a:pt x="113"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72"/>
          <p:cNvSpPr>
            <a:spLocks noEditPoints="1"/>
          </p:cNvSpPr>
          <p:nvPr/>
        </p:nvSpPr>
        <p:spPr bwMode="auto">
          <a:xfrm>
            <a:off x="5780033" y="3392489"/>
            <a:ext cx="257175" cy="320675"/>
          </a:xfrm>
          <a:custGeom>
            <a:avLst/>
            <a:gdLst>
              <a:gd name="T0" fmla="*/ 240 w 267"/>
              <a:gd name="T1" fmla="*/ 65 h 333"/>
              <a:gd name="T2" fmla="*/ 257 w 267"/>
              <a:gd name="T3" fmla="*/ 7 h 333"/>
              <a:gd name="T4" fmla="*/ 205 w 267"/>
              <a:gd name="T5" fmla="*/ 39 h 333"/>
              <a:gd name="T6" fmla="*/ 166 w 267"/>
              <a:gd name="T7" fmla="*/ 65 h 333"/>
              <a:gd name="T8" fmla="*/ 15 w 267"/>
              <a:gd name="T9" fmla="*/ 315 h 333"/>
              <a:gd name="T10" fmla="*/ 71 w 267"/>
              <a:gd name="T11" fmla="*/ 313 h 333"/>
              <a:gd name="T12" fmla="*/ 233 w 267"/>
              <a:gd name="T13" fmla="*/ 85 h 333"/>
              <a:gd name="T14" fmla="*/ 192 w 267"/>
              <a:gd name="T15" fmla="*/ 136 h 333"/>
              <a:gd name="T16" fmla="*/ 179 w 267"/>
              <a:gd name="T17" fmla="*/ 131 h 333"/>
              <a:gd name="T18" fmla="*/ 176 w 267"/>
              <a:gd name="T19" fmla="*/ 151 h 333"/>
              <a:gd name="T20" fmla="*/ 172 w 267"/>
              <a:gd name="T21" fmla="*/ 157 h 333"/>
              <a:gd name="T22" fmla="*/ 153 w 267"/>
              <a:gd name="T23" fmla="*/ 165 h 333"/>
              <a:gd name="T24" fmla="*/ 162 w 267"/>
              <a:gd name="T25" fmla="*/ 177 h 333"/>
              <a:gd name="T26" fmla="*/ 149 w 267"/>
              <a:gd name="T27" fmla="*/ 171 h 333"/>
              <a:gd name="T28" fmla="*/ 146 w 267"/>
              <a:gd name="T29" fmla="*/ 191 h 333"/>
              <a:gd name="T30" fmla="*/ 141 w 267"/>
              <a:gd name="T31" fmla="*/ 197 h 333"/>
              <a:gd name="T32" fmla="*/ 123 w 267"/>
              <a:gd name="T33" fmla="*/ 205 h 333"/>
              <a:gd name="T34" fmla="*/ 131 w 267"/>
              <a:gd name="T35" fmla="*/ 217 h 333"/>
              <a:gd name="T36" fmla="*/ 118 w 267"/>
              <a:gd name="T37" fmla="*/ 212 h 333"/>
              <a:gd name="T38" fmla="*/ 115 w 267"/>
              <a:gd name="T39" fmla="*/ 232 h 333"/>
              <a:gd name="T40" fmla="*/ 110 w 267"/>
              <a:gd name="T41" fmla="*/ 238 h 333"/>
              <a:gd name="T42" fmla="*/ 92 w 267"/>
              <a:gd name="T43" fmla="*/ 246 h 333"/>
              <a:gd name="T44" fmla="*/ 100 w 267"/>
              <a:gd name="T45" fmla="*/ 257 h 333"/>
              <a:gd name="T46" fmla="*/ 87 w 267"/>
              <a:gd name="T47" fmla="*/ 252 h 333"/>
              <a:gd name="T48" fmla="*/ 84 w 267"/>
              <a:gd name="T49" fmla="*/ 272 h 333"/>
              <a:gd name="T50" fmla="*/ 80 w 267"/>
              <a:gd name="T51" fmla="*/ 278 h 333"/>
              <a:gd name="T52" fmla="*/ 61 w 267"/>
              <a:gd name="T53" fmla="*/ 286 h 333"/>
              <a:gd name="T54" fmla="*/ 70 w 267"/>
              <a:gd name="T55" fmla="*/ 297 h 333"/>
              <a:gd name="T56" fmla="*/ 57 w 267"/>
              <a:gd name="T57" fmla="*/ 292 h 333"/>
              <a:gd name="T58" fmla="*/ 38 w 267"/>
              <a:gd name="T59" fmla="*/ 295 h 333"/>
              <a:gd name="T60" fmla="*/ 35 w 267"/>
              <a:gd name="T61" fmla="*/ 277 h 333"/>
              <a:gd name="T62" fmla="*/ 28 w 267"/>
              <a:gd name="T63" fmla="*/ 270 h 333"/>
              <a:gd name="T64" fmla="*/ 33 w 267"/>
              <a:gd name="T65" fmla="*/ 264 h 333"/>
              <a:gd name="T66" fmla="*/ 51 w 267"/>
              <a:gd name="T67" fmla="*/ 256 h 333"/>
              <a:gd name="T68" fmla="*/ 43 w 267"/>
              <a:gd name="T69" fmla="*/ 245 h 333"/>
              <a:gd name="T70" fmla="*/ 56 w 267"/>
              <a:gd name="T71" fmla="*/ 250 h 333"/>
              <a:gd name="T72" fmla="*/ 59 w 267"/>
              <a:gd name="T73" fmla="*/ 230 h 333"/>
              <a:gd name="T74" fmla="*/ 63 w 267"/>
              <a:gd name="T75" fmla="*/ 224 h 333"/>
              <a:gd name="T76" fmla="*/ 82 w 267"/>
              <a:gd name="T77" fmla="*/ 216 h 333"/>
              <a:gd name="T78" fmla="*/ 73 w 267"/>
              <a:gd name="T79" fmla="*/ 204 h 333"/>
              <a:gd name="T80" fmla="*/ 86 w 267"/>
              <a:gd name="T81" fmla="*/ 210 h 333"/>
              <a:gd name="T82" fmla="*/ 89 w 267"/>
              <a:gd name="T83" fmla="*/ 190 h 333"/>
              <a:gd name="T84" fmla="*/ 94 w 267"/>
              <a:gd name="T85" fmla="*/ 184 h 333"/>
              <a:gd name="T86" fmla="*/ 112 w 267"/>
              <a:gd name="T87" fmla="*/ 176 h 333"/>
              <a:gd name="T88" fmla="*/ 104 w 267"/>
              <a:gd name="T89" fmla="*/ 164 h 333"/>
              <a:gd name="T90" fmla="*/ 117 w 267"/>
              <a:gd name="T91" fmla="*/ 169 h 333"/>
              <a:gd name="T92" fmla="*/ 120 w 267"/>
              <a:gd name="T93" fmla="*/ 149 h 333"/>
              <a:gd name="T94" fmla="*/ 124 w 267"/>
              <a:gd name="T95" fmla="*/ 143 h 333"/>
              <a:gd name="T96" fmla="*/ 143 w 267"/>
              <a:gd name="T97" fmla="*/ 135 h 333"/>
              <a:gd name="T98" fmla="*/ 134 w 267"/>
              <a:gd name="T99" fmla="*/ 124 h 333"/>
              <a:gd name="T100" fmla="*/ 148 w 267"/>
              <a:gd name="T101" fmla="*/ 129 h 333"/>
              <a:gd name="T102" fmla="*/ 150 w 267"/>
              <a:gd name="T103" fmla="*/ 109 h 333"/>
              <a:gd name="T104" fmla="*/ 155 w 267"/>
              <a:gd name="T105" fmla="*/ 103 h 333"/>
              <a:gd name="T106" fmla="*/ 174 w 267"/>
              <a:gd name="T107" fmla="*/ 95 h 333"/>
              <a:gd name="T108" fmla="*/ 165 w 267"/>
              <a:gd name="T109" fmla="*/ 84 h 333"/>
              <a:gd name="T110" fmla="*/ 178 w 267"/>
              <a:gd name="T111" fmla="*/ 89 h 333"/>
              <a:gd name="T112" fmla="*/ 231 w 267"/>
              <a:gd name="T113" fmla="*/ 20 h 333"/>
              <a:gd name="T114" fmla="*/ 252 w 267"/>
              <a:gd name="T115" fmla="*/ 35 h 333"/>
              <a:gd name="T116" fmla="*/ 199 w 267"/>
              <a:gd name="T117" fmla="*/ 105 h 333"/>
              <a:gd name="T118" fmla="*/ 208 w 267"/>
              <a:gd name="T119" fmla="*/ 116 h 333"/>
              <a:gd name="T120" fmla="*/ 194 w 267"/>
              <a:gd name="T121" fmla="*/ 111 h 333"/>
              <a:gd name="T122" fmla="*/ 192 w 267"/>
              <a:gd name="T123" fmla="*/ 13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 h="333">
                <a:moveTo>
                  <a:pt x="233" y="85"/>
                </a:moveTo>
                <a:cubicBezTo>
                  <a:pt x="233" y="78"/>
                  <a:pt x="235" y="71"/>
                  <a:pt x="240" y="65"/>
                </a:cubicBezTo>
                <a:cubicBezTo>
                  <a:pt x="259" y="41"/>
                  <a:pt x="259" y="41"/>
                  <a:pt x="259" y="41"/>
                </a:cubicBezTo>
                <a:cubicBezTo>
                  <a:pt x="267" y="30"/>
                  <a:pt x="266" y="15"/>
                  <a:pt x="257" y="7"/>
                </a:cubicBezTo>
                <a:cubicBezTo>
                  <a:pt x="247" y="0"/>
                  <a:pt x="233" y="3"/>
                  <a:pt x="224" y="14"/>
                </a:cubicBezTo>
                <a:cubicBezTo>
                  <a:pt x="205" y="39"/>
                  <a:pt x="205" y="39"/>
                  <a:pt x="205" y="39"/>
                </a:cubicBezTo>
                <a:cubicBezTo>
                  <a:pt x="201" y="45"/>
                  <a:pt x="195" y="49"/>
                  <a:pt x="188" y="51"/>
                </a:cubicBezTo>
                <a:cubicBezTo>
                  <a:pt x="180" y="53"/>
                  <a:pt x="172" y="58"/>
                  <a:pt x="166" y="65"/>
                </a:cubicBezTo>
                <a:cubicBezTo>
                  <a:pt x="12" y="268"/>
                  <a:pt x="12" y="268"/>
                  <a:pt x="12" y="268"/>
                </a:cubicBezTo>
                <a:cubicBezTo>
                  <a:pt x="0" y="284"/>
                  <a:pt x="1" y="305"/>
                  <a:pt x="15" y="315"/>
                </a:cubicBezTo>
                <a:cubicBezTo>
                  <a:pt x="24" y="323"/>
                  <a:pt x="24" y="323"/>
                  <a:pt x="24" y="323"/>
                </a:cubicBezTo>
                <a:cubicBezTo>
                  <a:pt x="38" y="333"/>
                  <a:pt x="59" y="329"/>
                  <a:pt x="71" y="313"/>
                </a:cubicBezTo>
                <a:cubicBezTo>
                  <a:pt x="225" y="110"/>
                  <a:pt x="225" y="110"/>
                  <a:pt x="225" y="110"/>
                </a:cubicBezTo>
                <a:cubicBezTo>
                  <a:pt x="231" y="103"/>
                  <a:pt x="234" y="94"/>
                  <a:pt x="233" y="85"/>
                </a:cubicBezTo>
                <a:close/>
                <a:moveTo>
                  <a:pt x="192" y="131"/>
                </a:moveTo>
                <a:cubicBezTo>
                  <a:pt x="193" y="132"/>
                  <a:pt x="194" y="135"/>
                  <a:pt x="192" y="136"/>
                </a:cubicBezTo>
                <a:cubicBezTo>
                  <a:pt x="191" y="138"/>
                  <a:pt x="189" y="138"/>
                  <a:pt x="187" y="137"/>
                </a:cubicBezTo>
                <a:cubicBezTo>
                  <a:pt x="179" y="131"/>
                  <a:pt x="179" y="131"/>
                  <a:pt x="179" y="131"/>
                </a:cubicBezTo>
                <a:cubicBezTo>
                  <a:pt x="168" y="145"/>
                  <a:pt x="168" y="145"/>
                  <a:pt x="168" y="145"/>
                </a:cubicBezTo>
                <a:cubicBezTo>
                  <a:pt x="176" y="151"/>
                  <a:pt x="176" y="151"/>
                  <a:pt x="176" y="151"/>
                </a:cubicBezTo>
                <a:cubicBezTo>
                  <a:pt x="178" y="152"/>
                  <a:pt x="178" y="155"/>
                  <a:pt x="177" y="156"/>
                </a:cubicBezTo>
                <a:cubicBezTo>
                  <a:pt x="176" y="158"/>
                  <a:pt x="173" y="158"/>
                  <a:pt x="172" y="157"/>
                </a:cubicBezTo>
                <a:cubicBezTo>
                  <a:pt x="164" y="151"/>
                  <a:pt x="164" y="151"/>
                  <a:pt x="164" y="151"/>
                </a:cubicBezTo>
                <a:cubicBezTo>
                  <a:pt x="153" y="165"/>
                  <a:pt x="153" y="165"/>
                  <a:pt x="153" y="165"/>
                </a:cubicBezTo>
                <a:cubicBezTo>
                  <a:pt x="161" y="171"/>
                  <a:pt x="161" y="171"/>
                  <a:pt x="161" y="171"/>
                </a:cubicBezTo>
                <a:cubicBezTo>
                  <a:pt x="163" y="172"/>
                  <a:pt x="163" y="175"/>
                  <a:pt x="162" y="177"/>
                </a:cubicBezTo>
                <a:cubicBezTo>
                  <a:pt x="160" y="178"/>
                  <a:pt x="158" y="179"/>
                  <a:pt x="156" y="177"/>
                </a:cubicBezTo>
                <a:cubicBezTo>
                  <a:pt x="149" y="171"/>
                  <a:pt x="149" y="171"/>
                  <a:pt x="149" y="171"/>
                </a:cubicBezTo>
                <a:cubicBezTo>
                  <a:pt x="138" y="185"/>
                  <a:pt x="138" y="185"/>
                  <a:pt x="138" y="185"/>
                </a:cubicBezTo>
                <a:cubicBezTo>
                  <a:pt x="146" y="191"/>
                  <a:pt x="146" y="191"/>
                  <a:pt x="146" y="191"/>
                </a:cubicBezTo>
                <a:cubicBezTo>
                  <a:pt x="147" y="193"/>
                  <a:pt x="148" y="195"/>
                  <a:pt x="146" y="197"/>
                </a:cubicBezTo>
                <a:cubicBezTo>
                  <a:pt x="145" y="198"/>
                  <a:pt x="143" y="199"/>
                  <a:pt x="141" y="197"/>
                </a:cubicBezTo>
                <a:cubicBezTo>
                  <a:pt x="133" y="191"/>
                  <a:pt x="133" y="191"/>
                  <a:pt x="133" y="191"/>
                </a:cubicBezTo>
                <a:cubicBezTo>
                  <a:pt x="123" y="205"/>
                  <a:pt x="123" y="205"/>
                  <a:pt x="123" y="205"/>
                </a:cubicBezTo>
                <a:cubicBezTo>
                  <a:pt x="130" y="211"/>
                  <a:pt x="130" y="211"/>
                  <a:pt x="130" y="211"/>
                </a:cubicBezTo>
                <a:cubicBezTo>
                  <a:pt x="132" y="213"/>
                  <a:pt x="132" y="215"/>
                  <a:pt x="131" y="217"/>
                </a:cubicBezTo>
                <a:cubicBezTo>
                  <a:pt x="130" y="218"/>
                  <a:pt x="127" y="219"/>
                  <a:pt x="126" y="217"/>
                </a:cubicBezTo>
                <a:cubicBezTo>
                  <a:pt x="118" y="212"/>
                  <a:pt x="118" y="212"/>
                  <a:pt x="118" y="212"/>
                </a:cubicBezTo>
                <a:cubicBezTo>
                  <a:pt x="107" y="226"/>
                  <a:pt x="107" y="226"/>
                  <a:pt x="107" y="226"/>
                </a:cubicBezTo>
                <a:cubicBezTo>
                  <a:pt x="115" y="232"/>
                  <a:pt x="115" y="232"/>
                  <a:pt x="115" y="232"/>
                </a:cubicBezTo>
                <a:cubicBezTo>
                  <a:pt x="117" y="233"/>
                  <a:pt x="117" y="235"/>
                  <a:pt x="116" y="237"/>
                </a:cubicBezTo>
                <a:cubicBezTo>
                  <a:pt x="114" y="239"/>
                  <a:pt x="112" y="239"/>
                  <a:pt x="110" y="238"/>
                </a:cubicBezTo>
                <a:cubicBezTo>
                  <a:pt x="103" y="232"/>
                  <a:pt x="103" y="232"/>
                  <a:pt x="103" y="232"/>
                </a:cubicBezTo>
                <a:cubicBezTo>
                  <a:pt x="92" y="246"/>
                  <a:pt x="92" y="246"/>
                  <a:pt x="92" y="246"/>
                </a:cubicBezTo>
                <a:cubicBezTo>
                  <a:pt x="100" y="252"/>
                  <a:pt x="100" y="252"/>
                  <a:pt x="100" y="252"/>
                </a:cubicBezTo>
                <a:cubicBezTo>
                  <a:pt x="101" y="253"/>
                  <a:pt x="102" y="255"/>
                  <a:pt x="100" y="257"/>
                </a:cubicBezTo>
                <a:cubicBezTo>
                  <a:pt x="99" y="259"/>
                  <a:pt x="97" y="259"/>
                  <a:pt x="95" y="258"/>
                </a:cubicBezTo>
                <a:cubicBezTo>
                  <a:pt x="87" y="252"/>
                  <a:pt x="87" y="252"/>
                  <a:pt x="87" y="252"/>
                </a:cubicBezTo>
                <a:cubicBezTo>
                  <a:pt x="77" y="266"/>
                  <a:pt x="77" y="266"/>
                  <a:pt x="77" y="266"/>
                </a:cubicBezTo>
                <a:cubicBezTo>
                  <a:pt x="84" y="272"/>
                  <a:pt x="84" y="272"/>
                  <a:pt x="84" y="272"/>
                </a:cubicBezTo>
                <a:cubicBezTo>
                  <a:pt x="86" y="273"/>
                  <a:pt x="86" y="275"/>
                  <a:pt x="85" y="277"/>
                </a:cubicBezTo>
                <a:cubicBezTo>
                  <a:pt x="84" y="279"/>
                  <a:pt x="81" y="279"/>
                  <a:pt x="80" y="278"/>
                </a:cubicBezTo>
                <a:cubicBezTo>
                  <a:pt x="72" y="272"/>
                  <a:pt x="72" y="272"/>
                  <a:pt x="72" y="272"/>
                </a:cubicBezTo>
                <a:cubicBezTo>
                  <a:pt x="61" y="286"/>
                  <a:pt x="61" y="286"/>
                  <a:pt x="61" y="286"/>
                </a:cubicBezTo>
                <a:cubicBezTo>
                  <a:pt x="69" y="292"/>
                  <a:pt x="69" y="292"/>
                  <a:pt x="69" y="292"/>
                </a:cubicBezTo>
                <a:cubicBezTo>
                  <a:pt x="71" y="293"/>
                  <a:pt x="71" y="296"/>
                  <a:pt x="70" y="297"/>
                </a:cubicBezTo>
                <a:cubicBezTo>
                  <a:pt x="69" y="299"/>
                  <a:pt x="66" y="299"/>
                  <a:pt x="65" y="298"/>
                </a:cubicBezTo>
                <a:cubicBezTo>
                  <a:pt x="57" y="292"/>
                  <a:pt x="57" y="292"/>
                  <a:pt x="57" y="292"/>
                </a:cubicBezTo>
                <a:cubicBezTo>
                  <a:pt x="56" y="293"/>
                  <a:pt x="56" y="293"/>
                  <a:pt x="56" y="293"/>
                </a:cubicBezTo>
                <a:cubicBezTo>
                  <a:pt x="52" y="298"/>
                  <a:pt x="44" y="299"/>
                  <a:pt x="38" y="295"/>
                </a:cubicBezTo>
                <a:cubicBezTo>
                  <a:pt x="38" y="295"/>
                  <a:pt x="38" y="295"/>
                  <a:pt x="38" y="295"/>
                </a:cubicBezTo>
                <a:cubicBezTo>
                  <a:pt x="32" y="290"/>
                  <a:pt x="31" y="282"/>
                  <a:pt x="35" y="277"/>
                </a:cubicBezTo>
                <a:cubicBezTo>
                  <a:pt x="36" y="276"/>
                  <a:pt x="36" y="276"/>
                  <a:pt x="36" y="276"/>
                </a:cubicBezTo>
                <a:cubicBezTo>
                  <a:pt x="28" y="270"/>
                  <a:pt x="28" y="270"/>
                  <a:pt x="28" y="270"/>
                </a:cubicBezTo>
                <a:cubicBezTo>
                  <a:pt x="26" y="269"/>
                  <a:pt x="26" y="267"/>
                  <a:pt x="27" y="265"/>
                </a:cubicBezTo>
                <a:cubicBezTo>
                  <a:pt x="29" y="263"/>
                  <a:pt x="31" y="263"/>
                  <a:pt x="33" y="264"/>
                </a:cubicBezTo>
                <a:cubicBezTo>
                  <a:pt x="40" y="270"/>
                  <a:pt x="40" y="270"/>
                  <a:pt x="40" y="270"/>
                </a:cubicBezTo>
                <a:cubicBezTo>
                  <a:pt x="51" y="256"/>
                  <a:pt x="51" y="256"/>
                  <a:pt x="51" y="256"/>
                </a:cubicBezTo>
                <a:cubicBezTo>
                  <a:pt x="43" y="250"/>
                  <a:pt x="43" y="250"/>
                  <a:pt x="43" y="250"/>
                </a:cubicBezTo>
                <a:cubicBezTo>
                  <a:pt x="42" y="249"/>
                  <a:pt x="41" y="246"/>
                  <a:pt x="43" y="245"/>
                </a:cubicBezTo>
                <a:cubicBezTo>
                  <a:pt x="44" y="243"/>
                  <a:pt x="46" y="243"/>
                  <a:pt x="48" y="244"/>
                </a:cubicBezTo>
                <a:cubicBezTo>
                  <a:pt x="56" y="250"/>
                  <a:pt x="56" y="250"/>
                  <a:pt x="56" y="250"/>
                </a:cubicBezTo>
                <a:cubicBezTo>
                  <a:pt x="66" y="236"/>
                  <a:pt x="66" y="236"/>
                  <a:pt x="66" y="236"/>
                </a:cubicBezTo>
                <a:cubicBezTo>
                  <a:pt x="59" y="230"/>
                  <a:pt x="59" y="230"/>
                  <a:pt x="59" y="230"/>
                </a:cubicBezTo>
                <a:cubicBezTo>
                  <a:pt x="57" y="229"/>
                  <a:pt x="57" y="226"/>
                  <a:pt x="58" y="225"/>
                </a:cubicBezTo>
                <a:cubicBezTo>
                  <a:pt x="59" y="223"/>
                  <a:pt x="62" y="223"/>
                  <a:pt x="63" y="224"/>
                </a:cubicBezTo>
                <a:cubicBezTo>
                  <a:pt x="71" y="230"/>
                  <a:pt x="71" y="230"/>
                  <a:pt x="71" y="230"/>
                </a:cubicBezTo>
                <a:cubicBezTo>
                  <a:pt x="82" y="216"/>
                  <a:pt x="82" y="216"/>
                  <a:pt x="82" y="216"/>
                </a:cubicBezTo>
                <a:cubicBezTo>
                  <a:pt x="74" y="210"/>
                  <a:pt x="74" y="210"/>
                  <a:pt x="74" y="210"/>
                </a:cubicBezTo>
                <a:cubicBezTo>
                  <a:pt x="72" y="209"/>
                  <a:pt x="72" y="206"/>
                  <a:pt x="73" y="204"/>
                </a:cubicBezTo>
                <a:cubicBezTo>
                  <a:pt x="74" y="203"/>
                  <a:pt x="77" y="202"/>
                  <a:pt x="79" y="204"/>
                </a:cubicBezTo>
                <a:cubicBezTo>
                  <a:pt x="86" y="210"/>
                  <a:pt x="86" y="210"/>
                  <a:pt x="86" y="210"/>
                </a:cubicBezTo>
                <a:cubicBezTo>
                  <a:pt x="97" y="196"/>
                  <a:pt x="97" y="196"/>
                  <a:pt x="97" y="196"/>
                </a:cubicBezTo>
                <a:cubicBezTo>
                  <a:pt x="89" y="190"/>
                  <a:pt x="89" y="190"/>
                  <a:pt x="89" y="190"/>
                </a:cubicBezTo>
                <a:cubicBezTo>
                  <a:pt x="88" y="188"/>
                  <a:pt x="87" y="186"/>
                  <a:pt x="89" y="184"/>
                </a:cubicBezTo>
                <a:cubicBezTo>
                  <a:pt x="90" y="183"/>
                  <a:pt x="92" y="182"/>
                  <a:pt x="94" y="184"/>
                </a:cubicBezTo>
                <a:cubicBezTo>
                  <a:pt x="102" y="190"/>
                  <a:pt x="102" y="190"/>
                  <a:pt x="102" y="190"/>
                </a:cubicBezTo>
                <a:cubicBezTo>
                  <a:pt x="112" y="176"/>
                  <a:pt x="112" y="176"/>
                  <a:pt x="112" y="176"/>
                </a:cubicBezTo>
                <a:cubicBezTo>
                  <a:pt x="105" y="170"/>
                  <a:pt x="105" y="170"/>
                  <a:pt x="105" y="170"/>
                </a:cubicBezTo>
                <a:cubicBezTo>
                  <a:pt x="103" y="168"/>
                  <a:pt x="103" y="166"/>
                  <a:pt x="104" y="164"/>
                </a:cubicBezTo>
                <a:cubicBezTo>
                  <a:pt x="105" y="163"/>
                  <a:pt x="107" y="162"/>
                  <a:pt x="109" y="164"/>
                </a:cubicBezTo>
                <a:cubicBezTo>
                  <a:pt x="117" y="169"/>
                  <a:pt x="117" y="169"/>
                  <a:pt x="117" y="169"/>
                </a:cubicBezTo>
                <a:cubicBezTo>
                  <a:pt x="128" y="155"/>
                  <a:pt x="128" y="155"/>
                  <a:pt x="128" y="155"/>
                </a:cubicBezTo>
                <a:cubicBezTo>
                  <a:pt x="120" y="149"/>
                  <a:pt x="120" y="149"/>
                  <a:pt x="120" y="149"/>
                </a:cubicBezTo>
                <a:cubicBezTo>
                  <a:pt x="118" y="148"/>
                  <a:pt x="118" y="146"/>
                  <a:pt x="119" y="144"/>
                </a:cubicBezTo>
                <a:cubicBezTo>
                  <a:pt x="120" y="142"/>
                  <a:pt x="123" y="142"/>
                  <a:pt x="124" y="143"/>
                </a:cubicBezTo>
                <a:cubicBezTo>
                  <a:pt x="132" y="149"/>
                  <a:pt x="132" y="149"/>
                  <a:pt x="132" y="149"/>
                </a:cubicBezTo>
                <a:cubicBezTo>
                  <a:pt x="143" y="135"/>
                  <a:pt x="143" y="135"/>
                  <a:pt x="143" y="135"/>
                </a:cubicBezTo>
                <a:cubicBezTo>
                  <a:pt x="135" y="129"/>
                  <a:pt x="135" y="129"/>
                  <a:pt x="135" y="129"/>
                </a:cubicBezTo>
                <a:cubicBezTo>
                  <a:pt x="133" y="128"/>
                  <a:pt x="133" y="126"/>
                  <a:pt x="134" y="124"/>
                </a:cubicBezTo>
                <a:cubicBezTo>
                  <a:pt x="136" y="122"/>
                  <a:pt x="138" y="122"/>
                  <a:pt x="140" y="123"/>
                </a:cubicBezTo>
                <a:cubicBezTo>
                  <a:pt x="148" y="129"/>
                  <a:pt x="148" y="129"/>
                  <a:pt x="148" y="129"/>
                </a:cubicBezTo>
                <a:cubicBezTo>
                  <a:pt x="158" y="115"/>
                  <a:pt x="158" y="115"/>
                  <a:pt x="158" y="115"/>
                </a:cubicBezTo>
                <a:cubicBezTo>
                  <a:pt x="150" y="109"/>
                  <a:pt x="150" y="109"/>
                  <a:pt x="150" y="109"/>
                </a:cubicBezTo>
                <a:cubicBezTo>
                  <a:pt x="149" y="108"/>
                  <a:pt x="148" y="106"/>
                  <a:pt x="150" y="104"/>
                </a:cubicBezTo>
                <a:cubicBezTo>
                  <a:pt x="151" y="102"/>
                  <a:pt x="153" y="102"/>
                  <a:pt x="155" y="103"/>
                </a:cubicBezTo>
                <a:cubicBezTo>
                  <a:pt x="163" y="109"/>
                  <a:pt x="163" y="109"/>
                  <a:pt x="163" y="109"/>
                </a:cubicBezTo>
                <a:cubicBezTo>
                  <a:pt x="174" y="95"/>
                  <a:pt x="174" y="95"/>
                  <a:pt x="174" y="95"/>
                </a:cubicBezTo>
                <a:cubicBezTo>
                  <a:pt x="166" y="89"/>
                  <a:pt x="166" y="89"/>
                  <a:pt x="166" y="89"/>
                </a:cubicBezTo>
                <a:cubicBezTo>
                  <a:pt x="164" y="88"/>
                  <a:pt x="164" y="85"/>
                  <a:pt x="165" y="84"/>
                </a:cubicBezTo>
                <a:cubicBezTo>
                  <a:pt x="166" y="82"/>
                  <a:pt x="169" y="82"/>
                  <a:pt x="170" y="83"/>
                </a:cubicBezTo>
                <a:cubicBezTo>
                  <a:pt x="178" y="89"/>
                  <a:pt x="178" y="89"/>
                  <a:pt x="178" y="89"/>
                </a:cubicBezTo>
                <a:cubicBezTo>
                  <a:pt x="212" y="44"/>
                  <a:pt x="212" y="44"/>
                  <a:pt x="212" y="44"/>
                </a:cubicBezTo>
                <a:cubicBezTo>
                  <a:pt x="231" y="20"/>
                  <a:pt x="231" y="20"/>
                  <a:pt x="231" y="20"/>
                </a:cubicBezTo>
                <a:cubicBezTo>
                  <a:pt x="236" y="12"/>
                  <a:pt x="246" y="10"/>
                  <a:pt x="252" y="14"/>
                </a:cubicBezTo>
                <a:cubicBezTo>
                  <a:pt x="257" y="19"/>
                  <a:pt x="257" y="28"/>
                  <a:pt x="252" y="35"/>
                </a:cubicBezTo>
                <a:cubicBezTo>
                  <a:pt x="233" y="60"/>
                  <a:pt x="233" y="60"/>
                  <a:pt x="233" y="60"/>
                </a:cubicBezTo>
                <a:cubicBezTo>
                  <a:pt x="199" y="105"/>
                  <a:pt x="199" y="105"/>
                  <a:pt x="199" y="105"/>
                </a:cubicBezTo>
                <a:cubicBezTo>
                  <a:pt x="207" y="111"/>
                  <a:pt x="207" y="111"/>
                  <a:pt x="207" y="111"/>
                </a:cubicBezTo>
                <a:cubicBezTo>
                  <a:pt x="209" y="112"/>
                  <a:pt x="209" y="115"/>
                  <a:pt x="208" y="116"/>
                </a:cubicBezTo>
                <a:cubicBezTo>
                  <a:pt x="206" y="118"/>
                  <a:pt x="204" y="118"/>
                  <a:pt x="202" y="117"/>
                </a:cubicBezTo>
                <a:cubicBezTo>
                  <a:pt x="194" y="111"/>
                  <a:pt x="194" y="111"/>
                  <a:pt x="194" y="111"/>
                </a:cubicBezTo>
                <a:cubicBezTo>
                  <a:pt x="184" y="125"/>
                  <a:pt x="184" y="125"/>
                  <a:pt x="184" y="125"/>
                </a:cubicBezTo>
                <a:lnTo>
                  <a:pt x="192" y="1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73"/>
          <p:cNvSpPr>
            <a:spLocks noEditPoints="1"/>
          </p:cNvSpPr>
          <p:nvPr/>
        </p:nvSpPr>
        <p:spPr bwMode="auto">
          <a:xfrm>
            <a:off x="5754632" y="5183189"/>
            <a:ext cx="306388" cy="223837"/>
          </a:xfrm>
          <a:custGeom>
            <a:avLst/>
            <a:gdLst>
              <a:gd name="T0" fmla="*/ 241 w 317"/>
              <a:gd name="T1" fmla="*/ 0 h 232"/>
              <a:gd name="T2" fmla="*/ 76 w 317"/>
              <a:gd name="T3" fmla="*/ 0 h 232"/>
              <a:gd name="T4" fmla="*/ 0 w 317"/>
              <a:gd name="T5" fmla="*/ 76 h 232"/>
              <a:gd name="T6" fmla="*/ 0 w 317"/>
              <a:gd name="T7" fmla="*/ 226 h 232"/>
              <a:gd name="T8" fmla="*/ 6 w 317"/>
              <a:gd name="T9" fmla="*/ 232 h 232"/>
              <a:gd name="T10" fmla="*/ 311 w 317"/>
              <a:gd name="T11" fmla="*/ 232 h 232"/>
              <a:gd name="T12" fmla="*/ 317 w 317"/>
              <a:gd name="T13" fmla="*/ 226 h 232"/>
              <a:gd name="T14" fmla="*/ 317 w 317"/>
              <a:gd name="T15" fmla="*/ 76 h 232"/>
              <a:gd name="T16" fmla="*/ 241 w 317"/>
              <a:gd name="T17" fmla="*/ 0 h 232"/>
              <a:gd name="T18" fmla="*/ 62 w 317"/>
              <a:gd name="T19" fmla="*/ 200 h 232"/>
              <a:gd name="T20" fmla="*/ 43 w 317"/>
              <a:gd name="T21" fmla="*/ 182 h 232"/>
              <a:gd name="T22" fmla="*/ 62 w 317"/>
              <a:gd name="T23" fmla="*/ 163 h 232"/>
              <a:gd name="T24" fmla="*/ 81 w 317"/>
              <a:gd name="T25" fmla="*/ 182 h 232"/>
              <a:gd name="T26" fmla="*/ 62 w 317"/>
              <a:gd name="T27" fmla="*/ 200 h 232"/>
              <a:gd name="T28" fmla="*/ 168 w 317"/>
              <a:gd name="T29" fmla="*/ 144 h 232"/>
              <a:gd name="T30" fmla="*/ 192 w 317"/>
              <a:gd name="T31" fmla="*/ 168 h 232"/>
              <a:gd name="T32" fmla="*/ 168 w 317"/>
              <a:gd name="T33" fmla="*/ 168 h 232"/>
              <a:gd name="T34" fmla="*/ 168 w 317"/>
              <a:gd name="T35" fmla="*/ 144 h 232"/>
              <a:gd name="T36" fmla="*/ 150 w 317"/>
              <a:gd name="T37" fmla="*/ 168 h 232"/>
              <a:gd name="T38" fmla="*/ 125 w 317"/>
              <a:gd name="T39" fmla="*/ 168 h 232"/>
              <a:gd name="T40" fmla="*/ 150 w 317"/>
              <a:gd name="T41" fmla="*/ 144 h 232"/>
              <a:gd name="T42" fmla="*/ 150 w 317"/>
              <a:gd name="T43" fmla="*/ 168 h 232"/>
              <a:gd name="T44" fmla="*/ 125 w 317"/>
              <a:gd name="T45" fmla="*/ 186 h 232"/>
              <a:gd name="T46" fmla="*/ 150 w 317"/>
              <a:gd name="T47" fmla="*/ 186 h 232"/>
              <a:gd name="T48" fmla="*/ 150 w 317"/>
              <a:gd name="T49" fmla="*/ 210 h 232"/>
              <a:gd name="T50" fmla="*/ 125 w 317"/>
              <a:gd name="T51" fmla="*/ 186 h 232"/>
              <a:gd name="T52" fmla="*/ 168 w 317"/>
              <a:gd name="T53" fmla="*/ 210 h 232"/>
              <a:gd name="T54" fmla="*/ 168 w 317"/>
              <a:gd name="T55" fmla="*/ 186 h 232"/>
              <a:gd name="T56" fmla="*/ 192 w 317"/>
              <a:gd name="T57" fmla="*/ 186 h 232"/>
              <a:gd name="T58" fmla="*/ 168 w 317"/>
              <a:gd name="T59" fmla="*/ 210 h 232"/>
              <a:gd name="T60" fmla="*/ 255 w 317"/>
              <a:gd name="T61" fmla="*/ 200 h 232"/>
              <a:gd name="T62" fmla="*/ 236 w 317"/>
              <a:gd name="T63" fmla="*/ 182 h 232"/>
              <a:gd name="T64" fmla="*/ 255 w 317"/>
              <a:gd name="T65" fmla="*/ 163 h 232"/>
              <a:gd name="T66" fmla="*/ 274 w 317"/>
              <a:gd name="T67" fmla="*/ 182 h 232"/>
              <a:gd name="T68" fmla="*/ 255 w 317"/>
              <a:gd name="T69" fmla="*/ 200 h 232"/>
              <a:gd name="T70" fmla="*/ 274 w 317"/>
              <a:gd name="T71" fmla="*/ 125 h 232"/>
              <a:gd name="T72" fmla="*/ 43 w 317"/>
              <a:gd name="T73" fmla="*/ 125 h 232"/>
              <a:gd name="T74" fmla="*/ 43 w 317"/>
              <a:gd name="T75" fmla="*/ 79 h 232"/>
              <a:gd name="T76" fmla="*/ 82 w 317"/>
              <a:gd name="T77" fmla="*/ 40 h 232"/>
              <a:gd name="T78" fmla="*/ 235 w 317"/>
              <a:gd name="T79" fmla="*/ 40 h 232"/>
              <a:gd name="T80" fmla="*/ 274 w 317"/>
              <a:gd name="T81" fmla="*/ 79 h 232"/>
              <a:gd name="T82" fmla="*/ 274 w 317"/>
              <a:gd name="T83" fmla="*/ 12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7" h="232">
                <a:moveTo>
                  <a:pt x="241" y="0"/>
                </a:moveTo>
                <a:cubicBezTo>
                  <a:pt x="76" y="0"/>
                  <a:pt x="76" y="0"/>
                  <a:pt x="76" y="0"/>
                </a:cubicBezTo>
                <a:cubicBezTo>
                  <a:pt x="34" y="0"/>
                  <a:pt x="0" y="34"/>
                  <a:pt x="0" y="76"/>
                </a:cubicBezTo>
                <a:cubicBezTo>
                  <a:pt x="0" y="226"/>
                  <a:pt x="0" y="226"/>
                  <a:pt x="0" y="226"/>
                </a:cubicBezTo>
                <a:cubicBezTo>
                  <a:pt x="0" y="229"/>
                  <a:pt x="3" y="232"/>
                  <a:pt x="6" y="232"/>
                </a:cubicBezTo>
                <a:cubicBezTo>
                  <a:pt x="311" y="232"/>
                  <a:pt x="311" y="232"/>
                  <a:pt x="311" y="232"/>
                </a:cubicBezTo>
                <a:cubicBezTo>
                  <a:pt x="314" y="232"/>
                  <a:pt x="317" y="229"/>
                  <a:pt x="317" y="226"/>
                </a:cubicBezTo>
                <a:cubicBezTo>
                  <a:pt x="317" y="76"/>
                  <a:pt x="317" y="76"/>
                  <a:pt x="317" y="76"/>
                </a:cubicBezTo>
                <a:cubicBezTo>
                  <a:pt x="317" y="34"/>
                  <a:pt x="283" y="0"/>
                  <a:pt x="241" y="0"/>
                </a:cubicBezTo>
                <a:close/>
                <a:moveTo>
                  <a:pt x="62" y="200"/>
                </a:moveTo>
                <a:cubicBezTo>
                  <a:pt x="52" y="200"/>
                  <a:pt x="43" y="192"/>
                  <a:pt x="43" y="182"/>
                </a:cubicBezTo>
                <a:cubicBezTo>
                  <a:pt x="43" y="171"/>
                  <a:pt x="52" y="163"/>
                  <a:pt x="62" y="163"/>
                </a:cubicBezTo>
                <a:cubicBezTo>
                  <a:pt x="73" y="163"/>
                  <a:pt x="81" y="171"/>
                  <a:pt x="81" y="182"/>
                </a:cubicBezTo>
                <a:cubicBezTo>
                  <a:pt x="81" y="192"/>
                  <a:pt x="73" y="200"/>
                  <a:pt x="62" y="200"/>
                </a:cubicBezTo>
                <a:close/>
                <a:moveTo>
                  <a:pt x="168" y="144"/>
                </a:moveTo>
                <a:cubicBezTo>
                  <a:pt x="179" y="147"/>
                  <a:pt x="189" y="156"/>
                  <a:pt x="192" y="168"/>
                </a:cubicBezTo>
                <a:cubicBezTo>
                  <a:pt x="168" y="168"/>
                  <a:pt x="168" y="168"/>
                  <a:pt x="168" y="168"/>
                </a:cubicBezTo>
                <a:lnTo>
                  <a:pt x="168" y="144"/>
                </a:lnTo>
                <a:close/>
                <a:moveTo>
                  <a:pt x="150" y="168"/>
                </a:moveTo>
                <a:cubicBezTo>
                  <a:pt x="125" y="168"/>
                  <a:pt x="125" y="168"/>
                  <a:pt x="125" y="168"/>
                </a:cubicBezTo>
                <a:cubicBezTo>
                  <a:pt x="128" y="156"/>
                  <a:pt x="138" y="147"/>
                  <a:pt x="150" y="144"/>
                </a:cubicBezTo>
                <a:lnTo>
                  <a:pt x="150" y="168"/>
                </a:lnTo>
                <a:close/>
                <a:moveTo>
                  <a:pt x="125" y="186"/>
                </a:moveTo>
                <a:cubicBezTo>
                  <a:pt x="150" y="186"/>
                  <a:pt x="150" y="186"/>
                  <a:pt x="150" y="186"/>
                </a:cubicBezTo>
                <a:cubicBezTo>
                  <a:pt x="150" y="210"/>
                  <a:pt x="150" y="210"/>
                  <a:pt x="150" y="210"/>
                </a:cubicBezTo>
                <a:cubicBezTo>
                  <a:pt x="138" y="207"/>
                  <a:pt x="128" y="198"/>
                  <a:pt x="125" y="186"/>
                </a:cubicBezTo>
                <a:close/>
                <a:moveTo>
                  <a:pt x="168" y="210"/>
                </a:moveTo>
                <a:cubicBezTo>
                  <a:pt x="168" y="186"/>
                  <a:pt x="168" y="186"/>
                  <a:pt x="168" y="186"/>
                </a:cubicBezTo>
                <a:cubicBezTo>
                  <a:pt x="192" y="186"/>
                  <a:pt x="192" y="186"/>
                  <a:pt x="192" y="186"/>
                </a:cubicBezTo>
                <a:cubicBezTo>
                  <a:pt x="189" y="198"/>
                  <a:pt x="179" y="207"/>
                  <a:pt x="168" y="210"/>
                </a:cubicBezTo>
                <a:close/>
                <a:moveTo>
                  <a:pt x="255" y="200"/>
                </a:moveTo>
                <a:cubicBezTo>
                  <a:pt x="244" y="200"/>
                  <a:pt x="236" y="192"/>
                  <a:pt x="236" y="182"/>
                </a:cubicBezTo>
                <a:cubicBezTo>
                  <a:pt x="236" y="171"/>
                  <a:pt x="244" y="163"/>
                  <a:pt x="255" y="163"/>
                </a:cubicBezTo>
                <a:cubicBezTo>
                  <a:pt x="265" y="163"/>
                  <a:pt x="274" y="171"/>
                  <a:pt x="274" y="182"/>
                </a:cubicBezTo>
                <a:cubicBezTo>
                  <a:pt x="274" y="192"/>
                  <a:pt x="265" y="200"/>
                  <a:pt x="255" y="200"/>
                </a:cubicBezTo>
                <a:close/>
                <a:moveTo>
                  <a:pt x="274" y="125"/>
                </a:moveTo>
                <a:cubicBezTo>
                  <a:pt x="43" y="125"/>
                  <a:pt x="43" y="125"/>
                  <a:pt x="43" y="125"/>
                </a:cubicBezTo>
                <a:cubicBezTo>
                  <a:pt x="43" y="79"/>
                  <a:pt x="43" y="79"/>
                  <a:pt x="43" y="79"/>
                </a:cubicBezTo>
                <a:cubicBezTo>
                  <a:pt x="43" y="57"/>
                  <a:pt x="60" y="40"/>
                  <a:pt x="82" y="40"/>
                </a:cubicBezTo>
                <a:cubicBezTo>
                  <a:pt x="235" y="40"/>
                  <a:pt x="235" y="40"/>
                  <a:pt x="235" y="40"/>
                </a:cubicBezTo>
                <a:cubicBezTo>
                  <a:pt x="257" y="40"/>
                  <a:pt x="274" y="57"/>
                  <a:pt x="274" y="79"/>
                </a:cubicBezTo>
                <a:lnTo>
                  <a:pt x="274"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74"/>
          <p:cNvSpPr/>
          <p:nvPr/>
        </p:nvSpPr>
        <p:spPr bwMode="auto">
          <a:xfrm>
            <a:off x="5997521" y="5418138"/>
            <a:ext cx="41275" cy="44450"/>
          </a:xfrm>
          <a:custGeom>
            <a:avLst/>
            <a:gdLst>
              <a:gd name="T0" fmla="*/ 9 w 43"/>
              <a:gd name="T1" fmla="*/ 45 h 45"/>
              <a:gd name="T2" fmla="*/ 33 w 43"/>
              <a:gd name="T3" fmla="*/ 45 h 45"/>
              <a:gd name="T4" fmla="*/ 43 w 43"/>
              <a:gd name="T5" fmla="*/ 35 h 45"/>
              <a:gd name="T6" fmla="*/ 43 w 43"/>
              <a:gd name="T7" fmla="*/ 10 h 45"/>
              <a:gd name="T8" fmla="*/ 33 w 43"/>
              <a:gd name="T9" fmla="*/ 0 h 45"/>
              <a:gd name="T10" fmla="*/ 9 w 43"/>
              <a:gd name="T11" fmla="*/ 0 h 45"/>
              <a:gd name="T12" fmla="*/ 0 w 43"/>
              <a:gd name="T13" fmla="*/ 10 h 45"/>
              <a:gd name="T14" fmla="*/ 0 w 43"/>
              <a:gd name="T15" fmla="*/ 35 h 45"/>
              <a:gd name="T16" fmla="*/ 9 w 4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9" y="45"/>
                </a:moveTo>
                <a:cubicBezTo>
                  <a:pt x="33" y="45"/>
                  <a:pt x="33" y="45"/>
                  <a:pt x="33" y="45"/>
                </a:cubicBezTo>
                <a:cubicBezTo>
                  <a:pt x="38" y="45"/>
                  <a:pt x="43" y="41"/>
                  <a:pt x="43" y="35"/>
                </a:cubicBezTo>
                <a:cubicBezTo>
                  <a:pt x="43" y="10"/>
                  <a:pt x="43" y="10"/>
                  <a:pt x="43" y="10"/>
                </a:cubicBezTo>
                <a:cubicBezTo>
                  <a:pt x="43" y="4"/>
                  <a:pt x="38" y="0"/>
                  <a:pt x="33" y="0"/>
                </a:cubicBezTo>
                <a:cubicBezTo>
                  <a:pt x="9" y="0"/>
                  <a:pt x="9" y="0"/>
                  <a:pt x="9" y="0"/>
                </a:cubicBezTo>
                <a:cubicBezTo>
                  <a:pt x="4" y="0"/>
                  <a:pt x="0" y="4"/>
                  <a:pt x="0" y="10"/>
                </a:cubicBezTo>
                <a:cubicBezTo>
                  <a:pt x="0" y="35"/>
                  <a:pt x="0" y="35"/>
                  <a:pt x="0" y="35"/>
                </a:cubicBezTo>
                <a:cubicBezTo>
                  <a:pt x="0" y="41"/>
                  <a:pt x="4" y="45"/>
                  <a:pt x="9"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75"/>
          <p:cNvSpPr/>
          <p:nvPr/>
        </p:nvSpPr>
        <p:spPr bwMode="auto">
          <a:xfrm>
            <a:off x="5776858" y="5418138"/>
            <a:ext cx="41275" cy="44450"/>
          </a:xfrm>
          <a:custGeom>
            <a:avLst/>
            <a:gdLst>
              <a:gd name="T0" fmla="*/ 10 w 43"/>
              <a:gd name="T1" fmla="*/ 45 h 45"/>
              <a:gd name="T2" fmla="*/ 34 w 43"/>
              <a:gd name="T3" fmla="*/ 45 h 45"/>
              <a:gd name="T4" fmla="*/ 43 w 43"/>
              <a:gd name="T5" fmla="*/ 35 h 45"/>
              <a:gd name="T6" fmla="*/ 43 w 43"/>
              <a:gd name="T7" fmla="*/ 10 h 45"/>
              <a:gd name="T8" fmla="*/ 34 w 43"/>
              <a:gd name="T9" fmla="*/ 0 h 45"/>
              <a:gd name="T10" fmla="*/ 10 w 43"/>
              <a:gd name="T11" fmla="*/ 0 h 45"/>
              <a:gd name="T12" fmla="*/ 0 w 43"/>
              <a:gd name="T13" fmla="*/ 10 h 45"/>
              <a:gd name="T14" fmla="*/ 0 w 43"/>
              <a:gd name="T15" fmla="*/ 35 h 45"/>
              <a:gd name="T16" fmla="*/ 10 w 43"/>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5">
                <a:moveTo>
                  <a:pt x="10" y="45"/>
                </a:moveTo>
                <a:cubicBezTo>
                  <a:pt x="34" y="45"/>
                  <a:pt x="34" y="45"/>
                  <a:pt x="34" y="45"/>
                </a:cubicBezTo>
                <a:cubicBezTo>
                  <a:pt x="39" y="45"/>
                  <a:pt x="43" y="41"/>
                  <a:pt x="43" y="35"/>
                </a:cubicBezTo>
                <a:cubicBezTo>
                  <a:pt x="43" y="10"/>
                  <a:pt x="43" y="10"/>
                  <a:pt x="43" y="10"/>
                </a:cubicBezTo>
                <a:cubicBezTo>
                  <a:pt x="43" y="4"/>
                  <a:pt x="39" y="0"/>
                  <a:pt x="34" y="0"/>
                </a:cubicBezTo>
                <a:cubicBezTo>
                  <a:pt x="10" y="0"/>
                  <a:pt x="10" y="0"/>
                  <a:pt x="10" y="0"/>
                </a:cubicBezTo>
                <a:cubicBezTo>
                  <a:pt x="5" y="0"/>
                  <a:pt x="0" y="4"/>
                  <a:pt x="0" y="10"/>
                </a:cubicBezTo>
                <a:cubicBezTo>
                  <a:pt x="0" y="35"/>
                  <a:pt x="0" y="35"/>
                  <a:pt x="0" y="35"/>
                </a:cubicBezTo>
                <a:cubicBezTo>
                  <a:pt x="0" y="41"/>
                  <a:pt x="5" y="45"/>
                  <a:pt x="10"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76"/>
          <p:cNvSpPr/>
          <p:nvPr/>
        </p:nvSpPr>
        <p:spPr bwMode="auto">
          <a:xfrm>
            <a:off x="5864171" y="5124450"/>
            <a:ext cx="87313" cy="44450"/>
          </a:xfrm>
          <a:custGeom>
            <a:avLst/>
            <a:gdLst>
              <a:gd name="T0" fmla="*/ 86 w 91"/>
              <a:gd name="T1" fmla="*/ 46 h 46"/>
              <a:gd name="T2" fmla="*/ 91 w 91"/>
              <a:gd name="T3" fmla="*/ 40 h 46"/>
              <a:gd name="T4" fmla="*/ 46 w 91"/>
              <a:gd name="T5" fmla="*/ 0 h 46"/>
              <a:gd name="T6" fmla="*/ 0 w 91"/>
              <a:gd name="T7" fmla="*/ 40 h 46"/>
              <a:gd name="T8" fmla="*/ 5 w 91"/>
              <a:gd name="T9" fmla="*/ 46 h 46"/>
              <a:gd name="T10" fmla="*/ 86 w 91"/>
              <a:gd name="T11" fmla="*/ 46 h 46"/>
            </a:gdLst>
            <a:ahLst/>
            <a:cxnLst>
              <a:cxn ang="0">
                <a:pos x="T0" y="T1"/>
              </a:cxn>
              <a:cxn ang="0">
                <a:pos x="T2" y="T3"/>
              </a:cxn>
              <a:cxn ang="0">
                <a:pos x="T4" y="T5"/>
              </a:cxn>
              <a:cxn ang="0">
                <a:pos x="T6" y="T7"/>
              </a:cxn>
              <a:cxn ang="0">
                <a:pos x="T8" y="T9"/>
              </a:cxn>
              <a:cxn ang="0">
                <a:pos x="T10" y="T11"/>
              </a:cxn>
            </a:cxnLst>
            <a:rect l="0" t="0" r="r" b="b"/>
            <a:pathLst>
              <a:path w="91" h="46">
                <a:moveTo>
                  <a:pt x="86" y="46"/>
                </a:moveTo>
                <a:cubicBezTo>
                  <a:pt x="89" y="46"/>
                  <a:pt x="91" y="43"/>
                  <a:pt x="91" y="40"/>
                </a:cubicBezTo>
                <a:cubicBezTo>
                  <a:pt x="88" y="18"/>
                  <a:pt x="69" y="0"/>
                  <a:pt x="46" y="0"/>
                </a:cubicBezTo>
                <a:cubicBezTo>
                  <a:pt x="22" y="0"/>
                  <a:pt x="3" y="18"/>
                  <a:pt x="0" y="40"/>
                </a:cubicBezTo>
                <a:cubicBezTo>
                  <a:pt x="0" y="43"/>
                  <a:pt x="2" y="46"/>
                  <a:pt x="5" y="46"/>
                </a:cubicBezTo>
                <a:lnTo>
                  <a:pt x="86"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83" name="组合 282"/>
          <p:cNvGrpSpPr/>
          <p:nvPr/>
        </p:nvGrpSpPr>
        <p:grpSpPr>
          <a:xfrm>
            <a:off x="6461071" y="5119688"/>
            <a:ext cx="330200" cy="347663"/>
            <a:chOff x="7002464" y="4414838"/>
            <a:chExt cx="330200" cy="347663"/>
          </a:xfrm>
        </p:grpSpPr>
        <p:sp>
          <p:nvSpPr>
            <p:cNvPr id="790" name="Freeform 77"/>
            <p:cNvSpPr/>
            <p:nvPr/>
          </p:nvSpPr>
          <p:spPr bwMode="auto">
            <a:xfrm>
              <a:off x="7169151" y="4414838"/>
              <a:ext cx="163513" cy="158750"/>
            </a:xfrm>
            <a:custGeom>
              <a:avLst/>
              <a:gdLst>
                <a:gd name="T0" fmla="*/ 104 w 169"/>
                <a:gd name="T1" fmla="*/ 166 h 166"/>
                <a:gd name="T2" fmla="*/ 154 w 169"/>
                <a:gd name="T3" fmla="*/ 110 h 166"/>
                <a:gd name="T4" fmla="*/ 151 w 169"/>
                <a:gd name="T5" fmla="*/ 54 h 166"/>
                <a:gd name="T6" fmla="*/ 106 w 169"/>
                <a:gd name="T7" fmla="*/ 14 h 166"/>
                <a:gd name="T8" fmla="*/ 50 w 169"/>
                <a:gd name="T9" fmla="*/ 17 h 166"/>
                <a:gd name="T10" fmla="*/ 0 w 169"/>
                <a:gd name="T11" fmla="*/ 74 h 166"/>
                <a:gd name="T12" fmla="*/ 104 w 169"/>
                <a:gd name="T13" fmla="*/ 166 h 166"/>
              </a:gdLst>
              <a:ahLst/>
              <a:cxnLst>
                <a:cxn ang="0">
                  <a:pos x="T0" y="T1"/>
                </a:cxn>
                <a:cxn ang="0">
                  <a:pos x="T2" y="T3"/>
                </a:cxn>
                <a:cxn ang="0">
                  <a:pos x="T4" y="T5"/>
                </a:cxn>
                <a:cxn ang="0">
                  <a:pos x="T6" y="T7"/>
                </a:cxn>
                <a:cxn ang="0">
                  <a:pos x="T8" y="T9"/>
                </a:cxn>
                <a:cxn ang="0">
                  <a:pos x="T10" y="T11"/>
                </a:cxn>
                <a:cxn ang="0">
                  <a:pos x="T12" y="T13"/>
                </a:cxn>
              </a:cxnLst>
              <a:rect l="0" t="0" r="r" b="b"/>
              <a:pathLst>
                <a:path w="169" h="166">
                  <a:moveTo>
                    <a:pt x="104" y="166"/>
                  </a:moveTo>
                  <a:cubicBezTo>
                    <a:pt x="154" y="110"/>
                    <a:pt x="154" y="110"/>
                    <a:pt x="154" y="110"/>
                  </a:cubicBezTo>
                  <a:cubicBezTo>
                    <a:pt x="169" y="94"/>
                    <a:pt x="167" y="69"/>
                    <a:pt x="151" y="54"/>
                  </a:cubicBezTo>
                  <a:cubicBezTo>
                    <a:pt x="106" y="14"/>
                    <a:pt x="106" y="14"/>
                    <a:pt x="106" y="14"/>
                  </a:cubicBezTo>
                  <a:cubicBezTo>
                    <a:pt x="89" y="0"/>
                    <a:pt x="65" y="1"/>
                    <a:pt x="50" y="17"/>
                  </a:cubicBezTo>
                  <a:cubicBezTo>
                    <a:pt x="0" y="74"/>
                    <a:pt x="0" y="74"/>
                    <a:pt x="0" y="74"/>
                  </a:cubicBezTo>
                  <a:lnTo>
                    <a:pt x="104" y="1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78"/>
            <p:cNvSpPr/>
            <p:nvPr/>
          </p:nvSpPr>
          <p:spPr bwMode="auto">
            <a:xfrm>
              <a:off x="7002464" y="4602164"/>
              <a:ext cx="163513" cy="160337"/>
            </a:xfrm>
            <a:custGeom>
              <a:avLst/>
              <a:gdLst>
                <a:gd name="T0" fmla="*/ 65 w 169"/>
                <a:gd name="T1" fmla="*/ 0 h 167"/>
                <a:gd name="T2" fmla="*/ 14 w 169"/>
                <a:gd name="T3" fmla="*/ 57 h 167"/>
                <a:gd name="T4" fmla="*/ 17 w 169"/>
                <a:gd name="T5" fmla="*/ 112 h 167"/>
                <a:gd name="T6" fmla="*/ 63 w 169"/>
                <a:gd name="T7" fmla="*/ 152 h 167"/>
                <a:gd name="T8" fmla="*/ 118 w 169"/>
                <a:gd name="T9" fmla="*/ 149 h 167"/>
                <a:gd name="T10" fmla="*/ 169 w 169"/>
                <a:gd name="T11" fmla="*/ 92 h 167"/>
                <a:gd name="T12" fmla="*/ 65 w 169"/>
                <a:gd name="T13" fmla="*/ 0 h 167"/>
              </a:gdLst>
              <a:ahLst/>
              <a:cxnLst>
                <a:cxn ang="0">
                  <a:pos x="T0" y="T1"/>
                </a:cxn>
                <a:cxn ang="0">
                  <a:pos x="T2" y="T3"/>
                </a:cxn>
                <a:cxn ang="0">
                  <a:pos x="T4" y="T5"/>
                </a:cxn>
                <a:cxn ang="0">
                  <a:pos x="T6" y="T7"/>
                </a:cxn>
                <a:cxn ang="0">
                  <a:pos x="T8" y="T9"/>
                </a:cxn>
                <a:cxn ang="0">
                  <a:pos x="T10" y="T11"/>
                </a:cxn>
                <a:cxn ang="0">
                  <a:pos x="T12" y="T13"/>
                </a:cxn>
              </a:cxnLst>
              <a:rect l="0" t="0" r="r" b="b"/>
              <a:pathLst>
                <a:path w="169" h="167">
                  <a:moveTo>
                    <a:pt x="65" y="0"/>
                  </a:moveTo>
                  <a:cubicBezTo>
                    <a:pt x="14" y="57"/>
                    <a:pt x="14" y="57"/>
                    <a:pt x="14" y="57"/>
                  </a:cubicBezTo>
                  <a:cubicBezTo>
                    <a:pt x="0" y="73"/>
                    <a:pt x="1" y="97"/>
                    <a:pt x="17" y="112"/>
                  </a:cubicBezTo>
                  <a:cubicBezTo>
                    <a:pt x="63" y="152"/>
                    <a:pt x="63" y="152"/>
                    <a:pt x="63" y="152"/>
                  </a:cubicBezTo>
                  <a:cubicBezTo>
                    <a:pt x="79" y="167"/>
                    <a:pt x="104" y="165"/>
                    <a:pt x="118" y="149"/>
                  </a:cubicBezTo>
                  <a:cubicBezTo>
                    <a:pt x="169" y="92"/>
                    <a:pt x="169" y="92"/>
                    <a:pt x="169" y="92"/>
                  </a:cubicBez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79"/>
            <p:cNvSpPr>
              <a:spLocks noEditPoints="1"/>
            </p:cNvSpPr>
            <p:nvPr/>
          </p:nvSpPr>
          <p:spPr bwMode="auto">
            <a:xfrm>
              <a:off x="7075488" y="4495800"/>
              <a:ext cx="184150" cy="184150"/>
            </a:xfrm>
            <a:custGeom>
              <a:avLst/>
              <a:gdLst>
                <a:gd name="T0" fmla="*/ 88 w 191"/>
                <a:gd name="T1" fmla="*/ 0 h 191"/>
                <a:gd name="T2" fmla="*/ 0 w 191"/>
                <a:gd name="T3" fmla="*/ 98 h 191"/>
                <a:gd name="T4" fmla="*/ 104 w 191"/>
                <a:gd name="T5" fmla="*/ 191 h 191"/>
                <a:gd name="T6" fmla="*/ 191 w 191"/>
                <a:gd name="T7" fmla="*/ 93 h 191"/>
                <a:gd name="T8" fmla="*/ 88 w 191"/>
                <a:gd name="T9" fmla="*/ 0 h 191"/>
                <a:gd name="T10" fmla="*/ 37 w 191"/>
                <a:gd name="T11" fmla="*/ 107 h 191"/>
                <a:gd name="T12" fmla="*/ 36 w 191"/>
                <a:gd name="T13" fmla="*/ 93 h 191"/>
                <a:gd name="T14" fmla="*/ 51 w 191"/>
                <a:gd name="T15" fmla="*/ 92 h 191"/>
                <a:gd name="T16" fmla="*/ 51 w 191"/>
                <a:gd name="T17" fmla="*/ 106 h 191"/>
                <a:gd name="T18" fmla="*/ 37 w 191"/>
                <a:gd name="T19" fmla="*/ 107 h 191"/>
                <a:gd name="T20" fmla="*/ 62 w 191"/>
                <a:gd name="T21" fmla="*/ 79 h 191"/>
                <a:gd name="T22" fmla="*/ 61 w 191"/>
                <a:gd name="T23" fmla="*/ 65 h 191"/>
                <a:gd name="T24" fmla="*/ 76 w 191"/>
                <a:gd name="T25" fmla="*/ 64 h 191"/>
                <a:gd name="T26" fmla="*/ 76 w 191"/>
                <a:gd name="T27" fmla="*/ 78 h 191"/>
                <a:gd name="T28" fmla="*/ 62 w 191"/>
                <a:gd name="T29" fmla="*/ 79 h 191"/>
                <a:gd name="T30" fmla="*/ 87 w 191"/>
                <a:gd name="T31" fmla="*/ 51 h 191"/>
                <a:gd name="T32" fmla="*/ 86 w 191"/>
                <a:gd name="T33" fmla="*/ 37 h 191"/>
                <a:gd name="T34" fmla="*/ 101 w 191"/>
                <a:gd name="T35" fmla="*/ 36 h 191"/>
                <a:gd name="T36" fmla="*/ 101 w 191"/>
                <a:gd name="T37" fmla="*/ 50 h 191"/>
                <a:gd name="T38" fmla="*/ 87 w 191"/>
                <a:gd name="T39" fmla="*/ 51 h 191"/>
                <a:gd name="T40" fmla="*/ 64 w 191"/>
                <a:gd name="T41" fmla="*/ 131 h 191"/>
                <a:gd name="T42" fmla="*/ 63 w 191"/>
                <a:gd name="T43" fmla="*/ 117 h 191"/>
                <a:gd name="T44" fmla="*/ 78 w 191"/>
                <a:gd name="T45" fmla="*/ 116 h 191"/>
                <a:gd name="T46" fmla="*/ 78 w 191"/>
                <a:gd name="T47" fmla="*/ 130 h 191"/>
                <a:gd name="T48" fmla="*/ 64 w 191"/>
                <a:gd name="T49" fmla="*/ 131 h 191"/>
                <a:gd name="T50" fmla="*/ 89 w 191"/>
                <a:gd name="T51" fmla="*/ 103 h 191"/>
                <a:gd name="T52" fmla="*/ 88 w 191"/>
                <a:gd name="T53" fmla="*/ 89 h 191"/>
                <a:gd name="T54" fmla="*/ 103 w 191"/>
                <a:gd name="T55" fmla="*/ 88 h 191"/>
                <a:gd name="T56" fmla="*/ 103 w 191"/>
                <a:gd name="T57" fmla="*/ 102 h 191"/>
                <a:gd name="T58" fmla="*/ 89 w 191"/>
                <a:gd name="T59" fmla="*/ 103 h 191"/>
                <a:gd name="T60" fmla="*/ 114 w 191"/>
                <a:gd name="T61" fmla="*/ 75 h 191"/>
                <a:gd name="T62" fmla="*/ 113 w 191"/>
                <a:gd name="T63" fmla="*/ 61 h 191"/>
                <a:gd name="T64" fmla="*/ 128 w 191"/>
                <a:gd name="T65" fmla="*/ 60 h 191"/>
                <a:gd name="T66" fmla="*/ 128 w 191"/>
                <a:gd name="T67" fmla="*/ 74 h 191"/>
                <a:gd name="T68" fmla="*/ 114 w 191"/>
                <a:gd name="T69" fmla="*/ 75 h 191"/>
                <a:gd name="T70" fmla="*/ 91 w 191"/>
                <a:gd name="T71" fmla="*/ 155 h 191"/>
                <a:gd name="T72" fmla="*/ 90 w 191"/>
                <a:gd name="T73" fmla="*/ 141 h 191"/>
                <a:gd name="T74" fmla="*/ 105 w 191"/>
                <a:gd name="T75" fmla="*/ 140 h 191"/>
                <a:gd name="T76" fmla="*/ 106 w 191"/>
                <a:gd name="T77" fmla="*/ 155 h 191"/>
                <a:gd name="T78" fmla="*/ 91 w 191"/>
                <a:gd name="T79" fmla="*/ 155 h 191"/>
                <a:gd name="T80" fmla="*/ 116 w 191"/>
                <a:gd name="T81" fmla="*/ 127 h 191"/>
                <a:gd name="T82" fmla="*/ 115 w 191"/>
                <a:gd name="T83" fmla="*/ 113 h 191"/>
                <a:gd name="T84" fmla="*/ 130 w 191"/>
                <a:gd name="T85" fmla="*/ 112 h 191"/>
                <a:gd name="T86" fmla="*/ 130 w 191"/>
                <a:gd name="T87" fmla="*/ 127 h 191"/>
                <a:gd name="T88" fmla="*/ 116 w 191"/>
                <a:gd name="T89" fmla="*/ 127 h 191"/>
                <a:gd name="T90" fmla="*/ 141 w 191"/>
                <a:gd name="T91" fmla="*/ 99 h 191"/>
                <a:gd name="T92" fmla="*/ 140 w 191"/>
                <a:gd name="T93" fmla="*/ 85 h 191"/>
                <a:gd name="T94" fmla="*/ 155 w 191"/>
                <a:gd name="T95" fmla="*/ 84 h 191"/>
                <a:gd name="T96" fmla="*/ 155 w 191"/>
                <a:gd name="T97" fmla="*/ 99 h 191"/>
                <a:gd name="T98" fmla="*/ 141 w 191"/>
                <a:gd name="T99" fmla="*/ 9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1" h="191">
                  <a:moveTo>
                    <a:pt x="88" y="0"/>
                  </a:moveTo>
                  <a:cubicBezTo>
                    <a:pt x="0" y="98"/>
                    <a:pt x="0" y="98"/>
                    <a:pt x="0" y="98"/>
                  </a:cubicBezTo>
                  <a:cubicBezTo>
                    <a:pt x="104" y="191"/>
                    <a:pt x="104" y="191"/>
                    <a:pt x="104" y="191"/>
                  </a:cubicBezTo>
                  <a:cubicBezTo>
                    <a:pt x="191" y="93"/>
                    <a:pt x="191" y="93"/>
                    <a:pt x="191" y="93"/>
                  </a:cubicBezTo>
                  <a:lnTo>
                    <a:pt x="88" y="0"/>
                  </a:lnTo>
                  <a:close/>
                  <a:moveTo>
                    <a:pt x="37" y="107"/>
                  </a:moveTo>
                  <a:cubicBezTo>
                    <a:pt x="33" y="103"/>
                    <a:pt x="32" y="97"/>
                    <a:pt x="36" y="93"/>
                  </a:cubicBezTo>
                  <a:cubicBezTo>
                    <a:pt x="40" y="88"/>
                    <a:pt x="46" y="88"/>
                    <a:pt x="51" y="92"/>
                  </a:cubicBezTo>
                  <a:cubicBezTo>
                    <a:pt x="55" y="96"/>
                    <a:pt x="55" y="102"/>
                    <a:pt x="51" y="106"/>
                  </a:cubicBezTo>
                  <a:cubicBezTo>
                    <a:pt x="48" y="111"/>
                    <a:pt x="41" y="111"/>
                    <a:pt x="37" y="107"/>
                  </a:cubicBezTo>
                  <a:close/>
                  <a:moveTo>
                    <a:pt x="62" y="79"/>
                  </a:moveTo>
                  <a:cubicBezTo>
                    <a:pt x="58" y="75"/>
                    <a:pt x="57" y="69"/>
                    <a:pt x="61" y="65"/>
                  </a:cubicBezTo>
                  <a:cubicBezTo>
                    <a:pt x="65" y="60"/>
                    <a:pt x="71" y="60"/>
                    <a:pt x="76" y="64"/>
                  </a:cubicBezTo>
                  <a:cubicBezTo>
                    <a:pt x="80" y="68"/>
                    <a:pt x="80" y="74"/>
                    <a:pt x="76" y="78"/>
                  </a:cubicBezTo>
                  <a:cubicBezTo>
                    <a:pt x="73" y="83"/>
                    <a:pt x="66" y="83"/>
                    <a:pt x="62" y="79"/>
                  </a:cubicBezTo>
                  <a:close/>
                  <a:moveTo>
                    <a:pt x="87" y="51"/>
                  </a:moveTo>
                  <a:cubicBezTo>
                    <a:pt x="83" y="47"/>
                    <a:pt x="82" y="41"/>
                    <a:pt x="86" y="37"/>
                  </a:cubicBezTo>
                  <a:cubicBezTo>
                    <a:pt x="90" y="32"/>
                    <a:pt x="96" y="32"/>
                    <a:pt x="101" y="36"/>
                  </a:cubicBezTo>
                  <a:cubicBezTo>
                    <a:pt x="105" y="40"/>
                    <a:pt x="105" y="46"/>
                    <a:pt x="101" y="50"/>
                  </a:cubicBezTo>
                  <a:cubicBezTo>
                    <a:pt x="98" y="55"/>
                    <a:pt x="91" y="55"/>
                    <a:pt x="87" y="51"/>
                  </a:cubicBezTo>
                  <a:close/>
                  <a:moveTo>
                    <a:pt x="64" y="131"/>
                  </a:moveTo>
                  <a:cubicBezTo>
                    <a:pt x="60" y="127"/>
                    <a:pt x="59" y="121"/>
                    <a:pt x="63" y="117"/>
                  </a:cubicBezTo>
                  <a:cubicBezTo>
                    <a:pt x="67" y="112"/>
                    <a:pt x="73" y="112"/>
                    <a:pt x="78" y="116"/>
                  </a:cubicBezTo>
                  <a:cubicBezTo>
                    <a:pt x="82" y="120"/>
                    <a:pt x="82" y="126"/>
                    <a:pt x="78" y="130"/>
                  </a:cubicBezTo>
                  <a:cubicBezTo>
                    <a:pt x="75" y="135"/>
                    <a:pt x="68" y="135"/>
                    <a:pt x="64" y="131"/>
                  </a:cubicBezTo>
                  <a:close/>
                  <a:moveTo>
                    <a:pt x="89" y="103"/>
                  </a:moveTo>
                  <a:cubicBezTo>
                    <a:pt x="85" y="99"/>
                    <a:pt x="84" y="93"/>
                    <a:pt x="88" y="89"/>
                  </a:cubicBezTo>
                  <a:cubicBezTo>
                    <a:pt x="92" y="84"/>
                    <a:pt x="98" y="84"/>
                    <a:pt x="103" y="88"/>
                  </a:cubicBezTo>
                  <a:cubicBezTo>
                    <a:pt x="107" y="92"/>
                    <a:pt x="107" y="98"/>
                    <a:pt x="103" y="102"/>
                  </a:cubicBezTo>
                  <a:cubicBezTo>
                    <a:pt x="100" y="107"/>
                    <a:pt x="93" y="107"/>
                    <a:pt x="89" y="103"/>
                  </a:cubicBezTo>
                  <a:close/>
                  <a:moveTo>
                    <a:pt x="114" y="75"/>
                  </a:moveTo>
                  <a:cubicBezTo>
                    <a:pt x="110" y="72"/>
                    <a:pt x="109" y="65"/>
                    <a:pt x="113" y="61"/>
                  </a:cubicBezTo>
                  <a:cubicBezTo>
                    <a:pt x="117" y="56"/>
                    <a:pt x="123" y="56"/>
                    <a:pt x="128" y="60"/>
                  </a:cubicBezTo>
                  <a:cubicBezTo>
                    <a:pt x="132" y="64"/>
                    <a:pt x="132" y="70"/>
                    <a:pt x="128" y="74"/>
                  </a:cubicBezTo>
                  <a:cubicBezTo>
                    <a:pt x="125" y="79"/>
                    <a:pt x="118" y="79"/>
                    <a:pt x="114" y="75"/>
                  </a:cubicBezTo>
                  <a:close/>
                  <a:moveTo>
                    <a:pt x="91" y="155"/>
                  </a:moveTo>
                  <a:cubicBezTo>
                    <a:pt x="87" y="152"/>
                    <a:pt x="86" y="145"/>
                    <a:pt x="90" y="141"/>
                  </a:cubicBezTo>
                  <a:cubicBezTo>
                    <a:pt x="94" y="136"/>
                    <a:pt x="100" y="136"/>
                    <a:pt x="105" y="140"/>
                  </a:cubicBezTo>
                  <a:cubicBezTo>
                    <a:pt x="109" y="144"/>
                    <a:pt x="109" y="150"/>
                    <a:pt x="106" y="155"/>
                  </a:cubicBezTo>
                  <a:cubicBezTo>
                    <a:pt x="102" y="159"/>
                    <a:pt x="95" y="159"/>
                    <a:pt x="91" y="155"/>
                  </a:cubicBezTo>
                  <a:close/>
                  <a:moveTo>
                    <a:pt x="116" y="127"/>
                  </a:moveTo>
                  <a:cubicBezTo>
                    <a:pt x="112" y="124"/>
                    <a:pt x="111" y="117"/>
                    <a:pt x="115" y="113"/>
                  </a:cubicBezTo>
                  <a:cubicBezTo>
                    <a:pt x="119" y="109"/>
                    <a:pt x="125" y="108"/>
                    <a:pt x="130" y="112"/>
                  </a:cubicBezTo>
                  <a:cubicBezTo>
                    <a:pt x="134" y="116"/>
                    <a:pt x="134" y="122"/>
                    <a:pt x="130" y="127"/>
                  </a:cubicBezTo>
                  <a:cubicBezTo>
                    <a:pt x="127" y="131"/>
                    <a:pt x="120" y="131"/>
                    <a:pt x="116" y="127"/>
                  </a:cubicBezTo>
                  <a:close/>
                  <a:moveTo>
                    <a:pt x="141" y="99"/>
                  </a:moveTo>
                  <a:cubicBezTo>
                    <a:pt x="137" y="96"/>
                    <a:pt x="136" y="89"/>
                    <a:pt x="140" y="85"/>
                  </a:cubicBezTo>
                  <a:cubicBezTo>
                    <a:pt x="144" y="81"/>
                    <a:pt x="150" y="80"/>
                    <a:pt x="155" y="84"/>
                  </a:cubicBezTo>
                  <a:cubicBezTo>
                    <a:pt x="159" y="88"/>
                    <a:pt x="159" y="94"/>
                    <a:pt x="155" y="99"/>
                  </a:cubicBezTo>
                  <a:cubicBezTo>
                    <a:pt x="152" y="103"/>
                    <a:pt x="145" y="103"/>
                    <a:pt x="141"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3" name="Freeform 80"/>
          <p:cNvSpPr/>
          <p:nvPr/>
        </p:nvSpPr>
        <p:spPr bwMode="auto">
          <a:xfrm>
            <a:off x="5133921" y="6002339"/>
            <a:ext cx="112713" cy="60325"/>
          </a:xfrm>
          <a:custGeom>
            <a:avLst/>
            <a:gdLst>
              <a:gd name="T0" fmla="*/ 107 w 117"/>
              <a:gd name="T1" fmla="*/ 24 h 62"/>
              <a:gd name="T2" fmla="*/ 95 w 117"/>
              <a:gd name="T3" fmla="*/ 24 h 62"/>
              <a:gd name="T4" fmla="*/ 58 w 117"/>
              <a:gd name="T5" fmla="*/ 0 h 62"/>
              <a:gd name="T6" fmla="*/ 22 w 117"/>
              <a:gd name="T7" fmla="*/ 24 h 62"/>
              <a:gd name="T8" fmla="*/ 10 w 117"/>
              <a:gd name="T9" fmla="*/ 24 h 62"/>
              <a:gd name="T10" fmla="*/ 0 w 117"/>
              <a:gd name="T11" fmla="*/ 33 h 62"/>
              <a:gd name="T12" fmla="*/ 0 w 117"/>
              <a:gd name="T13" fmla="*/ 53 h 62"/>
              <a:gd name="T14" fmla="*/ 10 w 117"/>
              <a:gd name="T15" fmla="*/ 62 h 62"/>
              <a:gd name="T16" fmla="*/ 107 w 117"/>
              <a:gd name="T17" fmla="*/ 62 h 62"/>
              <a:gd name="T18" fmla="*/ 117 w 117"/>
              <a:gd name="T19" fmla="*/ 53 h 62"/>
              <a:gd name="T20" fmla="*/ 117 w 117"/>
              <a:gd name="T21" fmla="*/ 33 h 62"/>
              <a:gd name="T22" fmla="*/ 107 w 117"/>
              <a:gd name="T23"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62">
                <a:moveTo>
                  <a:pt x="107" y="24"/>
                </a:moveTo>
                <a:cubicBezTo>
                  <a:pt x="95" y="24"/>
                  <a:pt x="95" y="24"/>
                  <a:pt x="95" y="24"/>
                </a:cubicBezTo>
                <a:cubicBezTo>
                  <a:pt x="89" y="10"/>
                  <a:pt x="75" y="0"/>
                  <a:pt x="58" y="0"/>
                </a:cubicBezTo>
                <a:cubicBezTo>
                  <a:pt x="42" y="0"/>
                  <a:pt x="28" y="10"/>
                  <a:pt x="22" y="24"/>
                </a:cubicBezTo>
                <a:cubicBezTo>
                  <a:pt x="10" y="24"/>
                  <a:pt x="10" y="24"/>
                  <a:pt x="10" y="24"/>
                </a:cubicBezTo>
                <a:cubicBezTo>
                  <a:pt x="5" y="24"/>
                  <a:pt x="0" y="28"/>
                  <a:pt x="0" y="33"/>
                </a:cubicBezTo>
                <a:cubicBezTo>
                  <a:pt x="0" y="53"/>
                  <a:pt x="0" y="53"/>
                  <a:pt x="0" y="53"/>
                </a:cubicBezTo>
                <a:cubicBezTo>
                  <a:pt x="0" y="58"/>
                  <a:pt x="5" y="62"/>
                  <a:pt x="10" y="62"/>
                </a:cubicBezTo>
                <a:cubicBezTo>
                  <a:pt x="107" y="62"/>
                  <a:pt x="107" y="62"/>
                  <a:pt x="107" y="62"/>
                </a:cubicBezTo>
                <a:cubicBezTo>
                  <a:pt x="112" y="62"/>
                  <a:pt x="117" y="58"/>
                  <a:pt x="117" y="53"/>
                </a:cubicBezTo>
                <a:cubicBezTo>
                  <a:pt x="117" y="33"/>
                  <a:pt x="117" y="33"/>
                  <a:pt x="117" y="33"/>
                </a:cubicBezTo>
                <a:cubicBezTo>
                  <a:pt x="117" y="28"/>
                  <a:pt x="112" y="24"/>
                  <a:pt x="107"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81"/>
          <p:cNvSpPr>
            <a:spLocks noEditPoints="1"/>
          </p:cNvSpPr>
          <p:nvPr/>
        </p:nvSpPr>
        <p:spPr bwMode="auto">
          <a:xfrm>
            <a:off x="5111695" y="6076950"/>
            <a:ext cx="158750" cy="247650"/>
          </a:xfrm>
          <a:custGeom>
            <a:avLst/>
            <a:gdLst>
              <a:gd name="T0" fmla="*/ 147 w 165"/>
              <a:gd name="T1" fmla="*/ 0 h 257"/>
              <a:gd name="T2" fmla="*/ 18 w 165"/>
              <a:gd name="T3" fmla="*/ 0 h 257"/>
              <a:gd name="T4" fmla="*/ 0 w 165"/>
              <a:gd name="T5" fmla="*/ 18 h 257"/>
              <a:gd name="T6" fmla="*/ 0 w 165"/>
              <a:gd name="T7" fmla="*/ 239 h 257"/>
              <a:gd name="T8" fmla="*/ 18 w 165"/>
              <a:gd name="T9" fmla="*/ 257 h 257"/>
              <a:gd name="T10" fmla="*/ 147 w 165"/>
              <a:gd name="T11" fmla="*/ 257 h 257"/>
              <a:gd name="T12" fmla="*/ 165 w 165"/>
              <a:gd name="T13" fmla="*/ 239 h 257"/>
              <a:gd name="T14" fmla="*/ 165 w 165"/>
              <a:gd name="T15" fmla="*/ 18 h 257"/>
              <a:gd name="T16" fmla="*/ 147 w 165"/>
              <a:gd name="T17" fmla="*/ 0 h 257"/>
              <a:gd name="T18" fmla="*/ 137 w 165"/>
              <a:gd name="T19" fmla="*/ 167 h 257"/>
              <a:gd name="T20" fmla="*/ 131 w 165"/>
              <a:gd name="T21" fmla="*/ 173 h 257"/>
              <a:gd name="T22" fmla="*/ 34 w 165"/>
              <a:gd name="T23" fmla="*/ 173 h 257"/>
              <a:gd name="T24" fmla="*/ 28 w 165"/>
              <a:gd name="T25" fmla="*/ 167 h 257"/>
              <a:gd name="T26" fmla="*/ 28 w 165"/>
              <a:gd name="T27" fmla="*/ 90 h 257"/>
              <a:gd name="T28" fmla="*/ 34 w 165"/>
              <a:gd name="T29" fmla="*/ 84 h 257"/>
              <a:gd name="T30" fmla="*/ 131 w 165"/>
              <a:gd name="T31" fmla="*/ 84 h 257"/>
              <a:gd name="T32" fmla="*/ 137 w 165"/>
              <a:gd name="T33" fmla="*/ 90 h 257"/>
              <a:gd name="T34" fmla="*/ 137 w 165"/>
              <a:gd name="T35" fmla="*/ 1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57">
                <a:moveTo>
                  <a:pt x="147" y="0"/>
                </a:moveTo>
                <a:cubicBezTo>
                  <a:pt x="18" y="0"/>
                  <a:pt x="18" y="0"/>
                  <a:pt x="18" y="0"/>
                </a:cubicBezTo>
                <a:cubicBezTo>
                  <a:pt x="8" y="0"/>
                  <a:pt x="0" y="8"/>
                  <a:pt x="0" y="18"/>
                </a:cubicBezTo>
                <a:cubicBezTo>
                  <a:pt x="0" y="239"/>
                  <a:pt x="0" y="239"/>
                  <a:pt x="0" y="239"/>
                </a:cubicBezTo>
                <a:cubicBezTo>
                  <a:pt x="0" y="249"/>
                  <a:pt x="8" y="257"/>
                  <a:pt x="18" y="257"/>
                </a:cubicBezTo>
                <a:cubicBezTo>
                  <a:pt x="147" y="257"/>
                  <a:pt x="147" y="257"/>
                  <a:pt x="147" y="257"/>
                </a:cubicBezTo>
                <a:cubicBezTo>
                  <a:pt x="157" y="257"/>
                  <a:pt x="165" y="249"/>
                  <a:pt x="165" y="239"/>
                </a:cubicBezTo>
                <a:cubicBezTo>
                  <a:pt x="165" y="18"/>
                  <a:pt x="165" y="18"/>
                  <a:pt x="165" y="18"/>
                </a:cubicBezTo>
                <a:cubicBezTo>
                  <a:pt x="165" y="8"/>
                  <a:pt x="157" y="0"/>
                  <a:pt x="147" y="0"/>
                </a:cubicBezTo>
                <a:close/>
                <a:moveTo>
                  <a:pt x="137" y="167"/>
                </a:moveTo>
                <a:cubicBezTo>
                  <a:pt x="137" y="170"/>
                  <a:pt x="134" y="173"/>
                  <a:pt x="131" y="173"/>
                </a:cubicBezTo>
                <a:cubicBezTo>
                  <a:pt x="34" y="173"/>
                  <a:pt x="34" y="173"/>
                  <a:pt x="34" y="173"/>
                </a:cubicBezTo>
                <a:cubicBezTo>
                  <a:pt x="31" y="173"/>
                  <a:pt x="28" y="170"/>
                  <a:pt x="28" y="167"/>
                </a:cubicBezTo>
                <a:cubicBezTo>
                  <a:pt x="28" y="90"/>
                  <a:pt x="28" y="90"/>
                  <a:pt x="28" y="90"/>
                </a:cubicBezTo>
                <a:cubicBezTo>
                  <a:pt x="28" y="87"/>
                  <a:pt x="31" y="84"/>
                  <a:pt x="34" y="84"/>
                </a:cubicBezTo>
                <a:cubicBezTo>
                  <a:pt x="131" y="84"/>
                  <a:pt x="131" y="84"/>
                  <a:pt x="131" y="84"/>
                </a:cubicBezTo>
                <a:cubicBezTo>
                  <a:pt x="134" y="84"/>
                  <a:pt x="137" y="87"/>
                  <a:pt x="137" y="90"/>
                </a:cubicBezTo>
                <a:lnTo>
                  <a:pt x="137" y="1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Freeform 82"/>
          <p:cNvSpPr/>
          <p:nvPr/>
        </p:nvSpPr>
        <p:spPr bwMode="auto">
          <a:xfrm>
            <a:off x="5181546" y="6164264"/>
            <a:ext cx="17463" cy="71437"/>
          </a:xfrm>
          <a:custGeom>
            <a:avLst/>
            <a:gdLst>
              <a:gd name="T0" fmla="*/ 9 w 19"/>
              <a:gd name="T1" fmla="*/ 75 h 75"/>
              <a:gd name="T2" fmla="*/ 0 w 19"/>
              <a:gd name="T3" fmla="*/ 66 h 75"/>
              <a:gd name="T4" fmla="*/ 0 w 19"/>
              <a:gd name="T5" fmla="*/ 9 h 75"/>
              <a:gd name="T6" fmla="*/ 9 w 19"/>
              <a:gd name="T7" fmla="*/ 0 h 75"/>
              <a:gd name="T8" fmla="*/ 19 w 19"/>
              <a:gd name="T9" fmla="*/ 9 h 75"/>
              <a:gd name="T10" fmla="*/ 19 w 19"/>
              <a:gd name="T11" fmla="*/ 66 h 75"/>
              <a:gd name="T12" fmla="*/ 9 w 19"/>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9" h="75">
                <a:moveTo>
                  <a:pt x="9" y="75"/>
                </a:moveTo>
                <a:cubicBezTo>
                  <a:pt x="4" y="75"/>
                  <a:pt x="0" y="71"/>
                  <a:pt x="0" y="66"/>
                </a:cubicBezTo>
                <a:cubicBezTo>
                  <a:pt x="0" y="9"/>
                  <a:pt x="0" y="9"/>
                  <a:pt x="0" y="9"/>
                </a:cubicBezTo>
                <a:cubicBezTo>
                  <a:pt x="0" y="4"/>
                  <a:pt x="4" y="0"/>
                  <a:pt x="9" y="0"/>
                </a:cubicBezTo>
                <a:cubicBezTo>
                  <a:pt x="15" y="0"/>
                  <a:pt x="19" y="4"/>
                  <a:pt x="19" y="9"/>
                </a:cubicBezTo>
                <a:cubicBezTo>
                  <a:pt x="19" y="66"/>
                  <a:pt x="19" y="66"/>
                  <a:pt x="19" y="66"/>
                </a:cubicBezTo>
                <a:cubicBezTo>
                  <a:pt x="19" y="71"/>
                  <a:pt x="15" y="75"/>
                  <a:pt x="9"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6" name="Freeform 83"/>
          <p:cNvSpPr/>
          <p:nvPr/>
        </p:nvSpPr>
        <p:spPr bwMode="auto">
          <a:xfrm>
            <a:off x="5154557" y="6191250"/>
            <a:ext cx="71438" cy="17462"/>
          </a:xfrm>
          <a:custGeom>
            <a:avLst/>
            <a:gdLst>
              <a:gd name="T0" fmla="*/ 66 w 75"/>
              <a:gd name="T1" fmla="*/ 19 h 19"/>
              <a:gd name="T2" fmla="*/ 9 w 75"/>
              <a:gd name="T3" fmla="*/ 19 h 19"/>
              <a:gd name="T4" fmla="*/ 0 w 75"/>
              <a:gd name="T5" fmla="*/ 10 h 19"/>
              <a:gd name="T6" fmla="*/ 9 w 75"/>
              <a:gd name="T7" fmla="*/ 0 h 19"/>
              <a:gd name="T8" fmla="*/ 66 w 75"/>
              <a:gd name="T9" fmla="*/ 0 h 19"/>
              <a:gd name="T10" fmla="*/ 75 w 75"/>
              <a:gd name="T11" fmla="*/ 10 h 19"/>
              <a:gd name="T12" fmla="*/ 66 w 75"/>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75" h="19">
                <a:moveTo>
                  <a:pt x="66" y="19"/>
                </a:moveTo>
                <a:cubicBezTo>
                  <a:pt x="9" y="19"/>
                  <a:pt x="9" y="19"/>
                  <a:pt x="9" y="19"/>
                </a:cubicBezTo>
                <a:cubicBezTo>
                  <a:pt x="4" y="19"/>
                  <a:pt x="0" y="15"/>
                  <a:pt x="0" y="10"/>
                </a:cubicBezTo>
                <a:cubicBezTo>
                  <a:pt x="0" y="4"/>
                  <a:pt x="4" y="0"/>
                  <a:pt x="9" y="0"/>
                </a:cubicBezTo>
                <a:cubicBezTo>
                  <a:pt x="66" y="0"/>
                  <a:pt x="66" y="0"/>
                  <a:pt x="66" y="0"/>
                </a:cubicBezTo>
                <a:cubicBezTo>
                  <a:pt x="71" y="0"/>
                  <a:pt x="75" y="4"/>
                  <a:pt x="75" y="10"/>
                </a:cubicBezTo>
                <a:cubicBezTo>
                  <a:pt x="75" y="15"/>
                  <a:pt x="71" y="19"/>
                  <a:pt x="66"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Oval 84"/>
          <p:cNvSpPr>
            <a:spLocks noChangeArrowheads="1"/>
          </p:cNvSpPr>
          <p:nvPr/>
        </p:nvSpPr>
        <p:spPr bwMode="auto">
          <a:xfrm>
            <a:off x="4317946" y="6254751"/>
            <a:ext cx="60325"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8" name="Oval 85"/>
          <p:cNvSpPr>
            <a:spLocks noChangeArrowheads="1"/>
          </p:cNvSpPr>
          <p:nvPr/>
        </p:nvSpPr>
        <p:spPr bwMode="auto">
          <a:xfrm>
            <a:off x="4508446" y="6254751"/>
            <a:ext cx="61913" cy="603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86"/>
          <p:cNvSpPr>
            <a:spLocks noEditPoints="1"/>
          </p:cNvSpPr>
          <p:nvPr/>
        </p:nvSpPr>
        <p:spPr bwMode="auto">
          <a:xfrm>
            <a:off x="4319533" y="6011863"/>
            <a:ext cx="309563" cy="273050"/>
          </a:xfrm>
          <a:custGeom>
            <a:avLst/>
            <a:gdLst>
              <a:gd name="T0" fmla="*/ 315 w 321"/>
              <a:gd name="T1" fmla="*/ 0 h 282"/>
              <a:gd name="T2" fmla="*/ 260 w 321"/>
              <a:gd name="T3" fmla="*/ 0 h 282"/>
              <a:gd name="T4" fmla="*/ 255 w 321"/>
              <a:gd name="T5" fmla="*/ 4 h 282"/>
              <a:gd name="T6" fmla="*/ 235 w 321"/>
              <a:gd name="T7" fmla="*/ 105 h 282"/>
              <a:gd name="T8" fmla="*/ 220 w 321"/>
              <a:gd name="T9" fmla="*/ 117 h 282"/>
              <a:gd name="T10" fmla="*/ 17 w 321"/>
              <a:gd name="T11" fmla="*/ 117 h 282"/>
              <a:gd name="T12" fmla="*/ 1 w 321"/>
              <a:gd name="T13" fmla="*/ 136 h 282"/>
              <a:gd name="T14" fmla="*/ 20 w 321"/>
              <a:gd name="T15" fmla="*/ 231 h 282"/>
              <a:gd name="T16" fmla="*/ 25 w 321"/>
              <a:gd name="T17" fmla="*/ 235 h 282"/>
              <a:gd name="T18" fmla="*/ 29 w 321"/>
              <a:gd name="T19" fmla="*/ 235 h 282"/>
              <a:gd name="T20" fmla="*/ 77 w 321"/>
              <a:gd name="T21" fmla="*/ 282 h 282"/>
              <a:gd name="T22" fmla="*/ 77 w 321"/>
              <a:gd name="T23" fmla="*/ 282 h 282"/>
              <a:gd name="T24" fmla="*/ 181 w 321"/>
              <a:gd name="T25" fmla="*/ 282 h 282"/>
              <a:gd name="T26" fmla="*/ 181 w 321"/>
              <a:gd name="T27" fmla="*/ 282 h 282"/>
              <a:gd name="T28" fmla="*/ 229 w 321"/>
              <a:gd name="T29" fmla="*/ 235 h 282"/>
              <a:gd name="T30" fmla="*/ 233 w 321"/>
              <a:gd name="T31" fmla="*/ 235 h 282"/>
              <a:gd name="T32" fmla="*/ 238 w 321"/>
              <a:gd name="T33" fmla="*/ 231 h 282"/>
              <a:gd name="T34" fmla="*/ 242 w 321"/>
              <a:gd name="T35" fmla="*/ 212 h 282"/>
              <a:gd name="T36" fmla="*/ 242 w 321"/>
              <a:gd name="T37" fmla="*/ 212 h 282"/>
              <a:gd name="T38" fmla="*/ 277 w 321"/>
              <a:gd name="T39" fmla="*/ 30 h 282"/>
              <a:gd name="T40" fmla="*/ 282 w 321"/>
              <a:gd name="T41" fmla="*/ 26 h 282"/>
              <a:gd name="T42" fmla="*/ 315 w 321"/>
              <a:gd name="T43" fmla="*/ 26 h 282"/>
              <a:gd name="T44" fmla="*/ 321 w 321"/>
              <a:gd name="T45" fmla="*/ 21 h 282"/>
              <a:gd name="T46" fmla="*/ 321 w 321"/>
              <a:gd name="T47" fmla="*/ 5 h 282"/>
              <a:gd name="T48" fmla="*/ 315 w 321"/>
              <a:gd name="T49" fmla="*/ 0 h 282"/>
              <a:gd name="T50" fmla="*/ 129 w 321"/>
              <a:gd name="T51" fmla="*/ 249 h 282"/>
              <a:gd name="T52" fmla="*/ 75 w 321"/>
              <a:gd name="T53" fmla="*/ 194 h 282"/>
              <a:gd name="T54" fmla="*/ 129 w 321"/>
              <a:gd name="T55" fmla="*/ 140 h 282"/>
              <a:gd name="T56" fmla="*/ 183 w 321"/>
              <a:gd name="T57" fmla="*/ 194 h 282"/>
              <a:gd name="T58" fmla="*/ 129 w 321"/>
              <a:gd name="T59" fmla="*/ 2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1" h="282">
                <a:moveTo>
                  <a:pt x="315" y="0"/>
                </a:moveTo>
                <a:cubicBezTo>
                  <a:pt x="260" y="0"/>
                  <a:pt x="260" y="0"/>
                  <a:pt x="260" y="0"/>
                </a:cubicBezTo>
                <a:cubicBezTo>
                  <a:pt x="257" y="0"/>
                  <a:pt x="255" y="1"/>
                  <a:pt x="255" y="4"/>
                </a:cubicBezTo>
                <a:cubicBezTo>
                  <a:pt x="235" y="105"/>
                  <a:pt x="235" y="105"/>
                  <a:pt x="235" y="105"/>
                </a:cubicBezTo>
                <a:cubicBezTo>
                  <a:pt x="234" y="112"/>
                  <a:pt x="228" y="117"/>
                  <a:pt x="220" y="117"/>
                </a:cubicBezTo>
                <a:cubicBezTo>
                  <a:pt x="17" y="117"/>
                  <a:pt x="17" y="117"/>
                  <a:pt x="17" y="117"/>
                </a:cubicBezTo>
                <a:cubicBezTo>
                  <a:pt x="7" y="117"/>
                  <a:pt x="0" y="126"/>
                  <a:pt x="1" y="136"/>
                </a:cubicBezTo>
                <a:cubicBezTo>
                  <a:pt x="20" y="231"/>
                  <a:pt x="20" y="231"/>
                  <a:pt x="20" y="231"/>
                </a:cubicBezTo>
                <a:cubicBezTo>
                  <a:pt x="20" y="234"/>
                  <a:pt x="23" y="235"/>
                  <a:pt x="25" y="235"/>
                </a:cubicBezTo>
                <a:cubicBezTo>
                  <a:pt x="27" y="235"/>
                  <a:pt x="28" y="235"/>
                  <a:pt x="29" y="235"/>
                </a:cubicBezTo>
                <a:cubicBezTo>
                  <a:pt x="56" y="235"/>
                  <a:pt x="77" y="256"/>
                  <a:pt x="77" y="282"/>
                </a:cubicBezTo>
                <a:cubicBezTo>
                  <a:pt x="77" y="282"/>
                  <a:pt x="77" y="282"/>
                  <a:pt x="77" y="282"/>
                </a:cubicBezTo>
                <a:cubicBezTo>
                  <a:pt x="181" y="282"/>
                  <a:pt x="181" y="282"/>
                  <a:pt x="181" y="282"/>
                </a:cubicBezTo>
                <a:cubicBezTo>
                  <a:pt x="181" y="282"/>
                  <a:pt x="181" y="282"/>
                  <a:pt x="181" y="282"/>
                </a:cubicBezTo>
                <a:cubicBezTo>
                  <a:pt x="181" y="256"/>
                  <a:pt x="202" y="235"/>
                  <a:pt x="229" y="235"/>
                </a:cubicBezTo>
                <a:cubicBezTo>
                  <a:pt x="230" y="235"/>
                  <a:pt x="231" y="235"/>
                  <a:pt x="233" y="235"/>
                </a:cubicBezTo>
                <a:cubicBezTo>
                  <a:pt x="235" y="235"/>
                  <a:pt x="238" y="234"/>
                  <a:pt x="238" y="231"/>
                </a:cubicBezTo>
                <a:cubicBezTo>
                  <a:pt x="242" y="212"/>
                  <a:pt x="242" y="212"/>
                  <a:pt x="242" y="212"/>
                </a:cubicBezTo>
                <a:cubicBezTo>
                  <a:pt x="242" y="212"/>
                  <a:pt x="242" y="212"/>
                  <a:pt x="242" y="212"/>
                </a:cubicBezTo>
                <a:cubicBezTo>
                  <a:pt x="277" y="30"/>
                  <a:pt x="277" y="30"/>
                  <a:pt x="277" y="30"/>
                </a:cubicBezTo>
                <a:cubicBezTo>
                  <a:pt x="277" y="28"/>
                  <a:pt x="279" y="26"/>
                  <a:pt x="282" y="26"/>
                </a:cubicBezTo>
                <a:cubicBezTo>
                  <a:pt x="315" y="26"/>
                  <a:pt x="315" y="26"/>
                  <a:pt x="315" y="26"/>
                </a:cubicBezTo>
                <a:cubicBezTo>
                  <a:pt x="318" y="26"/>
                  <a:pt x="321" y="24"/>
                  <a:pt x="321" y="21"/>
                </a:cubicBezTo>
                <a:cubicBezTo>
                  <a:pt x="321" y="5"/>
                  <a:pt x="321" y="5"/>
                  <a:pt x="321" y="5"/>
                </a:cubicBezTo>
                <a:cubicBezTo>
                  <a:pt x="321" y="2"/>
                  <a:pt x="318" y="0"/>
                  <a:pt x="315" y="0"/>
                </a:cubicBezTo>
                <a:close/>
                <a:moveTo>
                  <a:pt x="129" y="249"/>
                </a:moveTo>
                <a:cubicBezTo>
                  <a:pt x="99" y="249"/>
                  <a:pt x="75" y="224"/>
                  <a:pt x="75" y="194"/>
                </a:cubicBezTo>
                <a:cubicBezTo>
                  <a:pt x="75" y="164"/>
                  <a:pt x="99" y="140"/>
                  <a:pt x="129" y="140"/>
                </a:cubicBezTo>
                <a:cubicBezTo>
                  <a:pt x="159" y="140"/>
                  <a:pt x="183" y="164"/>
                  <a:pt x="183" y="194"/>
                </a:cubicBezTo>
                <a:cubicBezTo>
                  <a:pt x="183" y="224"/>
                  <a:pt x="159" y="249"/>
                  <a:pt x="129" y="2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87"/>
          <p:cNvSpPr/>
          <p:nvPr/>
        </p:nvSpPr>
        <p:spPr bwMode="auto">
          <a:xfrm>
            <a:off x="4433832" y="6159500"/>
            <a:ext cx="19050" cy="80962"/>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5" y="0"/>
                  <a:pt x="20" y="5"/>
                  <a:pt x="20" y="10"/>
                </a:cubicBezTo>
                <a:cubicBezTo>
                  <a:pt x="20" y="74"/>
                  <a:pt x="20" y="74"/>
                  <a:pt x="20" y="74"/>
                </a:cubicBezTo>
                <a:cubicBezTo>
                  <a:pt x="20" y="79"/>
                  <a:pt x="15" y="84"/>
                  <a:pt x="10"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88"/>
          <p:cNvSpPr/>
          <p:nvPr/>
        </p:nvSpPr>
        <p:spPr bwMode="auto">
          <a:xfrm>
            <a:off x="4403671" y="6189663"/>
            <a:ext cx="80963" cy="19050"/>
          </a:xfrm>
          <a:custGeom>
            <a:avLst/>
            <a:gdLst>
              <a:gd name="T0" fmla="*/ 74 w 84"/>
              <a:gd name="T1" fmla="*/ 20 h 20"/>
              <a:gd name="T2" fmla="*/ 10 w 84"/>
              <a:gd name="T3" fmla="*/ 20 h 20"/>
              <a:gd name="T4" fmla="*/ 0 w 84"/>
              <a:gd name="T5" fmla="*/ 10 h 20"/>
              <a:gd name="T6" fmla="*/ 10 w 84"/>
              <a:gd name="T7" fmla="*/ 0 h 20"/>
              <a:gd name="T8" fmla="*/ 74 w 84"/>
              <a:gd name="T9" fmla="*/ 0 h 20"/>
              <a:gd name="T10" fmla="*/ 84 w 84"/>
              <a:gd name="T11" fmla="*/ 10 h 20"/>
              <a:gd name="T12" fmla="*/ 74 w 8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4" h="20">
                <a:moveTo>
                  <a:pt x="74" y="20"/>
                </a:moveTo>
                <a:cubicBezTo>
                  <a:pt x="10" y="20"/>
                  <a:pt x="10" y="20"/>
                  <a:pt x="10" y="20"/>
                </a:cubicBezTo>
                <a:cubicBezTo>
                  <a:pt x="4" y="20"/>
                  <a:pt x="0" y="15"/>
                  <a:pt x="0" y="10"/>
                </a:cubicBezTo>
                <a:cubicBezTo>
                  <a:pt x="0" y="5"/>
                  <a:pt x="4" y="0"/>
                  <a:pt x="10" y="0"/>
                </a:cubicBezTo>
                <a:cubicBezTo>
                  <a:pt x="74" y="0"/>
                  <a:pt x="74" y="0"/>
                  <a:pt x="74" y="0"/>
                </a:cubicBezTo>
                <a:cubicBezTo>
                  <a:pt x="79" y="0"/>
                  <a:pt x="84" y="5"/>
                  <a:pt x="84" y="10"/>
                </a:cubicBezTo>
                <a:cubicBezTo>
                  <a:pt x="84" y="15"/>
                  <a:pt x="79" y="20"/>
                  <a:pt x="74"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89"/>
          <p:cNvSpPr>
            <a:spLocks noEditPoints="1"/>
          </p:cNvSpPr>
          <p:nvPr/>
        </p:nvSpPr>
        <p:spPr bwMode="auto">
          <a:xfrm>
            <a:off x="5794321" y="6027739"/>
            <a:ext cx="227013" cy="306387"/>
          </a:xfrm>
          <a:custGeom>
            <a:avLst/>
            <a:gdLst>
              <a:gd name="T0" fmla="*/ 141 w 235"/>
              <a:gd name="T1" fmla="*/ 318 h 318"/>
              <a:gd name="T2" fmla="*/ 22 w 235"/>
              <a:gd name="T3" fmla="*/ 318 h 318"/>
              <a:gd name="T4" fmla="*/ 0 w 235"/>
              <a:gd name="T5" fmla="*/ 296 h 318"/>
              <a:gd name="T6" fmla="*/ 0 w 235"/>
              <a:gd name="T7" fmla="*/ 22 h 318"/>
              <a:gd name="T8" fmla="*/ 22 w 235"/>
              <a:gd name="T9" fmla="*/ 0 h 318"/>
              <a:gd name="T10" fmla="*/ 213 w 235"/>
              <a:gd name="T11" fmla="*/ 0 h 318"/>
              <a:gd name="T12" fmla="*/ 235 w 235"/>
              <a:gd name="T13" fmla="*/ 22 h 318"/>
              <a:gd name="T14" fmla="*/ 235 w 235"/>
              <a:gd name="T15" fmla="*/ 224 h 318"/>
              <a:gd name="T16" fmla="*/ 228 w 235"/>
              <a:gd name="T17" fmla="*/ 241 h 318"/>
              <a:gd name="T18" fmla="*/ 158 w 235"/>
              <a:gd name="T19" fmla="*/ 311 h 318"/>
              <a:gd name="T20" fmla="*/ 141 w 235"/>
              <a:gd name="T21" fmla="*/ 318 h 318"/>
              <a:gd name="T22" fmla="*/ 22 w 235"/>
              <a:gd name="T23" fmla="*/ 10 h 318"/>
              <a:gd name="T24" fmla="*/ 10 w 235"/>
              <a:gd name="T25" fmla="*/ 22 h 318"/>
              <a:gd name="T26" fmla="*/ 10 w 235"/>
              <a:gd name="T27" fmla="*/ 296 h 318"/>
              <a:gd name="T28" fmla="*/ 22 w 235"/>
              <a:gd name="T29" fmla="*/ 308 h 318"/>
              <a:gd name="T30" fmla="*/ 141 w 235"/>
              <a:gd name="T31" fmla="*/ 308 h 318"/>
              <a:gd name="T32" fmla="*/ 151 w 235"/>
              <a:gd name="T33" fmla="*/ 304 h 318"/>
              <a:gd name="T34" fmla="*/ 221 w 235"/>
              <a:gd name="T35" fmla="*/ 234 h 318"/>
              <a:gd name="T36" fmla="*/ 225 w 235"/>
              <a:gd name="T37" fmla="*/ 224 h 318"/>
              <a:gd name="T38" fmla="*/ 225 w 235"/>
              <a:gd name="T39" fmla="*/ 22 h 318"/>
              <a:gd name="T40" fmla="*/ 213 w 235"/>
              <a:gd name="T41" fmla="*/ 10 h 318"/>
              <a:gd name="T42" fmla="*/ 22 w 235"/>
              <a:gd name="T43" fmla="*/ 1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18">
                <a:moveTo>
                  <a:pt x="141" y="318"/>
                </a:moveTo>
                <a:cubicBezTo>
                  <a:pt x="22" y="318"/>
                  <a:pt x="22" y="318"/>
                  <a:pt x="22" y="318"/>
                </a:cubicBezTo>
                <a:cubicBezTo>
                  <a:pt x="10" y="318"/>
                  <a:pt x="0" y="308"/>
                  <a:pt x="0" y="296"/>
                </a:cubicBezTo>
                <a:cubicBezTo>
                  <a:pt x="0" y="22"/>
                  <a:pt x="0" y="22"/>
                  <a:pt x="0" y="22"/>
                </a:cubicBezTo>
                <a:cubicBezTo>
                  <a:pt x="0" y="10"/>
                  <a:pt x="10" y="0"/>
                  <a:pt x="22" y="0"/>
                </a:cubicBezTo>
                <a:cubicBezTo>
                  <a:pt x="213" y="0"/>
                  <a:pt x="213" y="0"/>
                  <a:pt x="213" y="0"/>
                </a:cubicBezTo>
                <a:cubicBezTo>
                  <a:pt x="225" y="0"/>
                  <a:pt x="235" y="10"/>
                  <a:pt x="235" y="22"/>
                </a:cubicBezTo>
                <a:cubicBezTo>
                  <a:pt x="235" y="224"/>
                  <a:pt x="235" y="224"/>
                  <a:pt x="235" y="224"/>
                </a:cubicBezTo>
                <a:cubicBezTo>
                  <a:pt x="235" y="230"/>
                  <a:pt x="233" y="236"/>
                  <a:pt x="228" y="241"/>
                </a:cubicBezTo>
                <a:cubicBezTo>
                  <a:pt x="158" y="311"/>
                  <a:pt x="158" y="311"/>
                  <a:pt x="158" y="311"/>
                </a:cubicBezTo>
                <a:cubicBezTo>
                  <a:pt x="153" y="315"/>
                  <a:pt x="147" y="318"/>
                  <a:pt x="141" y="318"/>
                </a:cubicBezTo>
                <a:close/>
                <a:moveTo>
                  <a:pt x="22" y="10"/>
                </a:moveTo>
                <a:cubicBezTo>
                  <a:pt x="16" y="10"/>
                  <a:pt x="10" y="15"/>
                  <a:pt x="10" y="22"/>
                </a:cubicBezTo>
                <a:cubicBezTo>
                  <a:pt x="10" y="296"/>
                  <a:pt x="10" y="296"/>
                  <a:pt x="10" y="296"/>
                </a:cubicBezTo>
                <a:cubicBezTo>
                  <a:pt x="10" y="302"/>
                  <a:pt x="16" y="308"/>
                  <a:pt x="22" y="308"/>
                </a:cubicBezTo>
                <a:cubicBezTo>
                  <a:pt x="141" y="308"/>
                  <a:pt x="141" y="308"/>
                  <a:pt x="141" y="308"/>
                </a:cubicBezTo>
                <a:cubicBezTo>
                  <a:pt x="145" y="308"/>
                  <a:pt x="148" y="306"/>
                  <a:pt x="151" y="304"/>
                </a:cubicBezTo>
                <a:cubicBezTo>
                  <a:pt x="221" y="234"/>
                  <a:pt x="221" y="234"/>
                  <a:pt x="221" y="234"/>
                </a:cubicBezTo>
                <a:cubicBezTo>
                  <a:pt x="223" y="231"/>
                  <a:pt x="225" y="227"/>
                  <a:pt x="225" y="224"/>
                </a:cubicBezTo>
                <a:cubicBezTo>
                  <a:pt x="225" y="22"/>
                  <a:pt x="225" y="22"/>
                  <a:pt x="225" y="22"/>
                </a:cubicBezTo>
                <a:cubicBezTo>
                  <a:pt x="225" y="15"/>
                  <a:pt x="220" y="10"/>
                  <a:pt x="213" y="10"/>
                </a:cubicBez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90"/>
          <p:cNvSpPr/>
          <p:nvPr/>
        </p:nvSpPr>
        <p:spPr bwMode="auto">
          <a:xfrm>
            <a:off x="5938782" y="6249989"/>
            <a:ext cx="77788" cy="79375"/>
          </a:xfrm>
          <a:custGeom>
            <a:avLst/>
            <a:gdLst>
              <a:gd name="T0" fmla="*/ 0 w 81"/>
              <a:gd name="T1" fmla="*/ 81 h 81"/>
              <a:gd name="T2" fmla="*/ 81 w 81"/>
              <a:gd name="T3" fmla="*/ 0 h 81"/>
              <a:gd name="T4" fmla="*/ 13 w 81"/>
              <a:gd name="T5" fmla="*/ 0 h 81"/>
              <a:gd name="T6" fmla="*/ 0 w 81"/>
              <a:gd name="T7" fmla="*/ 12 h 81"/>
              <a:gd name="T8" fmla="*/ 0 w 81"/>
              <a:gd name="T9" fmla="*/ 81 h 81"/>
            </a:gdLst>
            <a:ahLst/>
            <a:cxnLst>
              <a:cxn ang="0">
                <a:pos x="T0" y="T1"/>
              </a:cxn>
              <a:cxn ang="0">
                <a:pos x="T2" y="T3"/>
              </a:cxn>
              <a:cxn ang="0">
                <a:pos x="T4" y="T5"/>
              </a:cxn>
              <a:cxn ang="0">
                <a:pos x="T6" y="T7"/>
              </a:cxn>
              <a:cxn ang="0">
                <a:pos x="T8" y="T9"/>
              </a:cxn>
            </a:cxnLst>
            <a:rect l="0" t="0" r="r" b="b"/>
            <a:pathLst>
              <a:path w="81" h="81">
                <a:moveTo>
                  <a:pt x="0" y="81"/>
                </a:moveTo>
                <a:cubicBezTo>
                  <a:pt x="81" y="0"/>
                  <a:pt x="81" y="0"/>
                  <a:pt x="81" y="0"/>
                </a:cubicBezTo>
                <a:cubicBezTo>
                  <a:pt x="13" y="0"/>
                  <a:pt x="13" y="0"/>
                  <a:pt x="13" y="0"/>
                </a:cubicBezTo>
                <a:cubicBezTo>
                  <a:pt x="6" y="0"/>
                  <a:pt x="0" y="5"/>
                  <a:pt x="0" y="12"/>
                </a:cubicBez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91"/>
          <p:cNvSpPr>
            <a:spLocks noEditPoints="1"/>
          </p:cNvSpPr>
          <p:nvPr/>
        </p:nvSpPr>
        <p:spPr bwMode="auto">
          <a:xfrm>
            <a:off x="5935607" y="6248400"/>
            <a:ext cx="82550" cy="80962"/>
          </a:xfrm>
          <a:custGeom>
            <a:avLst/>
            <a:gdLst>
              <a:gd name="T0" fmla="*/ 2 w 85"/>
              <a:gd name="T1" fmla="*/ 84 h 84"/>
              <a:gd name="T2" fmla="*/ 1 w 85"/>
              <a:gd name="T3" fmla="*/ 84 h 84"/>
              <a:gd name="T4" fmla="*/ 0 w 85"/>
              <a:gd name="T5" fmla="*/ 83 h 84"/>
              <a:gd name="T6" fmla="*/ 0 w 85"/>
              <a:gd name="T7" fmla="*/ 14 h 84"/>
              <a:gd name="T8" fmla="*/ 15 w 85"/>
              <a:gd name="T9" fmla="*/ 0 h 84"/>
              <a:gd name="T10" fmla="*/ 83 w 85"/>
              <a:gd name="T11" fmla="*/ 0 h 84"/>
              <a:gd name="T12" fmla="*/ 85 w 85"/>
              <a:gd name="T13" fmla="*/ 1 h 84"/>
              <a:gd name="T14" fmla="*/ 84 w 85"/>
              <a:gd name="T15" fmla="*/ 3 h 84"/>
              <a:gd name="T16" fmla="*/ 3 w 85"/>
              <a:gd name="T17" fmla="*/ 84 h 84"/>
              <a:gd name="T18" fmla="*/ 2 w 85"/>
              <a:gd name="T19" fmla="*/ 84 h 84"/>
              <a:gd name="T20" fmla="*/ 15 w 85"/>
              <a:gd name="T21" fmla="*/ 3 h 84"/>
              <a:gd name="T22" fmla="*/ 4 w 85"/>
              <a:gd name="T23" fmla="*/ 14 h 84"/>
              <a:gd name="T24" fmla="*/ 4 w 85"/>
              <a:gd name="T25" fmla="*/ 79 h 84"/>
              <a:gd name="T26" fmla="*/ 79 w 85"/>
              <a:gd name="T27" fmla="*/ 3 h 84"/>
              <a:gd name="T28" fmla="*/ 15 w 85"/>
              <a:gd name="T2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84">
                <a:moveTo>
                  <a:pt x="2" y="84"/>
                </a:moveTo>
                <a:cubicBezTo>
                  <a:pt x="2" y="84"/>
                  <a:pt x="1" y="84"/>
                  <a:pt x="1" y="84"/>
                </a:cubicBezTo>
                <a:cubicBezTo>
                  <a:pt x="1" y="84"/>
                  <a:pt x="0" y="83"/>
                  <a:pt x="0" y="83"/>
                </a:cubicBezTo>
                <a:cubicBezTo>
                  <a:pt x="0" y="14"/>
                  <a:pt x="0" y="14"/>
                  <a:pt x="0" y="14"/>
                </a:cubicBezTo>
                <a:cubicBezTo>
                  <a:pt x="0" y="6"/>
                  <a:pt x="7" y="0"/>
                  <a:pt x="15" y="0"/>
                </a:cubicBezTo>
                <a:cubicBezTo>
                  <a:pt x="83" y="0"/>
                  <a:pt x="83" y="0"/>
                  <a:pt x="83" y="0"/>
                </a:cubicBezTo>
                <a:cubicBezTo>
                  <a:pt x="84" y="0"/>
                  <a:pt x="84" y="0"/>
                  <a:pt x="85" y="1"/>
                </a:cubicBezTo>
                <a:cubicBezTo>
                  <a:pt x="85" y="2"/>
                  <a:pt x="85" y="2"/>
                  <a:pt x="84" y="3"/>
                </a:cubicBezTo>
                <a:cubicBezTo>
                  <a:pt x="3" y="84"/>
                  <a:pt x="3" y="84"/>
                  <a:pt x="3" y="84"/>
                </a:cubicBezTo>
                <a:cubicBezTo>
                  <a:pt x="3" y="84"/>
                  <a:pt x="2" y="84"/>
                  <a:pt x="2" y="84"/>
                </a:cubicBezTo>
                <a:close/>
                <a:moveTo>
                  <a:pt x="15" y="3"/>
                </a:moveTo>
                <a:cubicBezTo>
                  <a:pt x="8" y="3"/>
                  <a:pt x="4" y="8"/>
                  <a:pt x="4" y="14"/>
                </a:cubicBezTo>
                <a:cubicBezTo>
                  <a:pt x="4" y="79"/>
                  <a:pt x="4" y="79"/>
                  <a:pt x="4" y="79"/>
                </a:cubicBezTo>
                <a:cubicBezTo>
                  <a:pt x="79" y="3"/>
                  <a:pt x="79" y="3"/>
                  <a:pt x="79" y="3"/>
                </a:cubicBezTo>
                <a:lnTo>
                  <a:pt x="15"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92"/>
          <p:cNvSpPr/>
          <p:nvPr/>
        </p:nvSpPr>
        <p:spPr bwMode="auto">
          <a:xfrm>
            <a:off x="5829245" y="6175376"/>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8"/>
                  <a:pt x="0" y="5"/>
                </a:cubicBezTo>
                <a:cubicBezTo>
                  <a:pt x="0" y="2"/>
                  <a:pt x="2" y="0"/>
                  <a:pt x="5" y="0"/>
                </a:cubicBezTo>
                <a:cubicBezTo>
                  <a:pt x="160" y="0"/>
                  <a:pt x="160" y="0"/>
                  <a:pt x="160" y="0"/>
                </a:cubicBezTo>
                <a:cubicBezTo>
                  <a:pt x="163" y="0"/>
                  <a:pt x="165" y="2"/>
                  <a:pt x="165" y="5"/>
                </a:cubicBezTo>
                <a:cubicBezTo>
                  <a:pt x="165" y="8"/>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93"/>
          <p:cNvSpPr/>
          <p:nvPr/>
        </p:nvSpPr>
        <p:spPr bwMode="auto">
          <a:xfrm>
            <a:off x="5829245" y="6145214"/>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8"/>
                  <a:pt x="0" y="5"/>
                </a:cubicBezTo>
                <a:cubicBezTo>
                  <a:pt x="0" y="2"/>
                  <a:pt x="2" y="0"/>
                  <a:pt x="5" y="0"/>
                </a:cubicBezTo>
                <a:cubicBezTo>
                  <a:pt x="160" y="0"/>
                  <a:pt x="160" y="0"/>
                  <a:pt x="160" y="0"/>
                </a:cubicBezTo>
                <a:cubicBezTo>
                  <a:pt x="163" y="0"/>
                  <a:pt x="165" y="2"/>
                  <a:pt x="165" y="5"/>
                </a:cubicBezTo>
                <a:cubicBezTo>
                  <a:pt x="165" y="8"/>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94"/>
          <p:cNvSpPr/>
          <p:nvPr/>
        </p:nvSpPr>
        <p:spPr bwMode="auto">
          <a:xfrm>
            <a:off x="5829245" y="6113464"/>
            <a:ext cx="158750" cy="9525"/>
          </a:xfrm>
          <a:custGeom>
            <a:avLst/>
            <a:gdLst>
              <a:gd name="T0" fmla="*/ 160 w 165"/>
              <a:gd name="T1" fmla="*/ 10 h 10"/>
              <a:gd name="T2" fmla="*/ 5 w 165"/>
              <a:gd name="T3" fmla="*/ 10 h 10"/>
              <a:gd name="T4" fmla="*/ 0 w 165"/>
              <a:gd name="T5" fmla="*/ 5 h 10"/>
              <a:gd name="T6" fmla="*/ 5 w 165"/>
              <a:gd name="T7" fmla="*/ 0 h 10"/>
              <a:gd name="T8" fmla="*/ 160 w 165"/>
              <a:gd name="T9" fmla="*/ 0 h 10"/>
              <a:gd name="T10" fmla="*/ 165 w 165"/>
              <a:gd name="T11" fmla="*/ 5 h 10"/>
              <a:gd name="T12" fmla="*/ 160 w 16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65" h="10">
                <a:moveTo>
                  <a:pt x="160" y="10"/>
                </a:moveTo>
                <a:cubicBezTo>
                  <a:pt x="5" y="10"/>
                  <a:pt x="5" y="10"/>
                  <a:pt x="5" y="10"/>
                </a:cubicBezTo>
                <a:cubicBezTo>
                  <a:pt x="2" y="10"/>
                  <a:pt x="0" y="7"/>
                  <a:pt x="0" y="5"/>
                </a:cubicBezTo>
                <a:cubicBezTo>
                  <a:pt x="0" y="2"/>
                  <a:pt x="2" y="0"/>
                  <a:pt x="5" y="0"/>
                </a:cubicBezTo>
                <a:cubicBezTo>
                  <a:pt x="160" y="0"/>
                  <a:pt x="160" y="0"/>
                  <a:pt x="160" y="0"/>
                </a:cubicBezTo>
                <a:cubicBezTo>
                  <a:pt x="163" y="0"/>
                  <a:pt x="165" y="2"/>
                  <a:pt x="165" y="5"/>
                </a:cubicBezTo>
                <a:cubicBezTo>
                  <a:pt x="165" y="7"/>
                  <a:pt x="163" y="10"/>
                  <a:pt x="16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95"/>
          <p:cNvSpPr/>
          <p:nvPr/>
        </p:nvSpPr>
        <p:spPr bwMode="auto">
          <a:xfrm>
            <a:off x="5829245" y="6081713"/>
            <a:ext cx="158750" cy="11112"/>
          </a:xfrm>
          <a:custGeom>
            <a:avLst/>
            <a:gdLst>
              <a:gd name="T0" fmla="*/ 160 w 165"/>
              <a:gd name="T1" fmla="*/ 11 h 11"/>
              <a:gd name="T2" fmla="*/ 5 w 165"/>
              <a:gd name="T3" fmla="*/ 11 h 11"/>
              <a:gd name="T4" fmla="*/ 0 w 165"/>
              <a:gd name="T5" fmla="*/ 6 h 11"/>
              <a:gd name="T6" fmla="*/ 5 w 165"/>
              <a:gd name="T7" fmla="*/ 0 h 11"/>
              <a:gd name="T8" fmla="*/ 160 w 165"/>
              <a:gd name="T9" fmla="*/ 0 h 11"/>
              <a:gd name="T10" fmla="*/ 165 w 165"/>
              <a:gd name="T11" fmla="*/ 6 h 11"/>
              <a:gd name="T12" fmla="*/ 160 w 16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65" h="11">
                <a:moveTo>
                  <a:pt x="160" y="11"/>
                </a:moveTo>
                <a:cubicBezTo>
                  <a:pt x="5" y="11"/>
                  <a:pt x="5" y="11"/>
                  <a:pt x="5" y="11"/>
                </a:cubicBezTo>
                <a:cubicBezTo>
                  <a:pt x="2" y="11"/>
                  <a:pt x="0" y="8"/>
                  <a:pt x="0" y="6"/>
                </a:cubicBezTo>
                <a:cubicBezTo>
                  <a:pt x="0" y="3"/>
                  <a:pt x="2" y="0"/>
                  <a:pt x="5" y="0"/>
                </a:cubicBezTo>
                <a:cubicBezTo>
                  <a:pt x="160" y="0"/>
                  <a:pt x="160" y="0"/>
                  <a:pt x="160" y="0"/>
                </a:cubicBezTo>
                <a:cubicBezTo>
                  <a:pt x="163" y="0"/>
                  <a:pt x="165" y="3"/>
                  <a:pt x="165" y="6"/>
                </a:cubicBezTo>
                <a:cubicBezTo>
                  <a:pt x="165" y="8"/>
                  <a:pt x="163" y="11"/>
                  <a:pt x="16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Freeform 96"/>
          <p:cNvSpPr/>
          <p:nvPr/>
        </p:nvSpPr>
        <p:spPr bwMode="auto">
          <a:xfrm>
            <a:off x="5862582" y="6243639"/>
            <a:ext cx="12700" cy="60325"/>
          </a:xfrm>
          <a:custGeom>
            <a:avLst/>
            <a:gdLst>
              <a:gd name="T0" fmla="*/ 7 w 13"/>
              <a:gd name="T1" fmla="*/ 62 h 62"/>
              <a:gd name="T2" fmla="*/ 0 w 13"/>
              <a:gd name="T3" fmla="*/ 56 h 62"/>
              <a:gd name="T4" fmla="*/ 0 w 13"/>
              <a:gd name="T5" fmla="*/ 7 h 62"/>
              <a:gd name="T6" fmla="*/ 7 w 13"/>
              <a:gd name="T7" fmla="*/ 0 h 62"/>
              <a:gd name="T8" fmla="*/ 13 w 13"/>
              <a:gd name="T9" fmla="*/ 7 h 62"/>
              <a:gd name="T10" fmla="*/ 13 w 13"/>
              <a:gd name="T11" fmla="*/ 56 h 62"/>
              <a:gd name="T12" fmla="*/ 7 w 13"/>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3" h="62">
                <a:moveTo>
                  <a:pt x="7" y="62"/>
                </a:moveTo>
                <a:cubicBezTo>
                  <a:pt x="3" y="62"/>
                  <a:pt x="0" y="59"/>
                  <a:pt x="0" y="56"/>
                </a:cubicBezTo>
                <a:cubicBezTo>
                  <a:pt x="0" y="7"/>
                  <a:pt x="0" y="7"/>
                  <a:pt x="0" y="7"/>
                </a:cubicBezTo>
                <a:cubicBezTo>
                  <a:pt x="0" y="3"/>
                  <a:pt x="3" y="0"/>
                  <a:pt x="7" y="0"/>
                </a:cubicBezTo>
                <a:cubicBezTo>
                  <a:pt x="10" y="0"/>
                  <a:pt x="13" y="3"/>
                  <a:pt x="13" y="7"/>
                </a:cubicBezTo>
                <a:cubicBezTo>
                  <a:pt x="13" y="56"/>
                  <a:pt x="13" y="56"/>
                  <a:pt x="13" y="56"/>
                </a:cubicBezTo>
                <a:cubicBezTo>
                  <a:pt x="13" y="59"/>
                  <a:pt x="10" y="62"/>
                  <a:pt x="7" y="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0" name="Freeform 97"/>
          <p:cNvSpPr/>
          <p:nvPr/>
        </p:nvSpPr>
        <p:spPr bwMode="auto">
          <a:xfrm>
            <a:off x="5838771" y="6267450"/>
            <a:ext cx="60325" cy="12700"/>
          </a:xfrm>
          <a:custGeom>
            <a:avLst/>
            <a:gdLst>
              <a:gd name="T0" fmla="*/ 56 w 63"/>
              <a:gd name="T1" fmla="*/ 14 h 14"/>
              <a:gd name="T2" fmla="*/ 7 w 63"/>
              <a:gd name="T3" fmla="*/ 14 h 14"/>
              <a:gd name="T4" fmla="*/ 0 w 63"/>
              <a:gd name="T5" fmla="*/ 7 h 14"/>
              <a:gd name="T6" fmla="*/ 7 w 63"/>
              <a:gd name="T7" fmla="*/ 0 h 14"/>
              <a:gd name="T8" fmla="*/ 56 w 63"/>
              <a:gd name="T9" fmla="*/ 0 h 14"/>
              <a:gd name="T10" fmla="*/ 63 w 63"/>
              <a:gd name="T11" fmla="*/ 7 h 14"/>
              <a:gd name="T12" fmla="*/ 56 w 6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3" h="14">
                <a:moveTo>
                  <a:pt x="56" y="14"/>
                </a:moveTo>
                <a:cubicBezTo>
                  <a:pt x="7" y="14"/>
                  <a:pt x="7" y="14"/>
                  <a:pt x="7" y="14"/>
                </a:cubicBezTo>
                <a:cubicBezTo>
                  <a:pt x="3" y="14"/>
                  <a:pt x="0" y="11"/>
                  <a:pt x="0" y="7"/>
                </a:cubicBezTo>
                <a:cubicBezTo>
                  <a:pt x="0" y="3"/>
                  <a:pt x="3" y="0"/>
                  <a:pt x="7" y="0"/>
                </a:cubicBezTo>
                <a:cubicBezTo>
                  <a:pt x="56" y="0"/>
                  <a:pt x="56" y="0"/>
                  <a:pt x="56" y="0"/>
                </a:cubicBezTo>
                <a:cubicBezTo>
                  <a:pt x="60" y="0"/>
                  <a:pt x="63" y="3"/>
                  <a:pt x="63" y="7"/>
                </a:cubicBezTo>
                <a:cubicBezTo>
                  <a:pt x="63" y="11"/>
                  <a:pt x="60" y="14"/>
                  <a:pt x="5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98"/>
          <p:cNvSpPr>
            <a:spLocks noEditPoints="1"/>
          </p:cNvSpPr>
          <p:nvPr/>
        </p:nvSpPr>
        <p:spPr bwMode="auto">
          <a:xfrm>
            <a:off x="5867346" y="5994400"/>
            <a:ext cx="80963" cy="57150"/>
          </a:xfrm>
          <a:custGeom>
            <a:avLst/>
            <a:gdLst>
              <a:gd name="T0" fmla="*/ 75 w 83"/>
              <a:gd name="T1" fmla="*/ 19 h 59"/>
              <a:gd name="T2" fmla="*/ 60 w 83"/>
              <a:gd name="T3" fmla="*/ 19 h 59"/>
              <a:gd name="T4" fmla="*/ 60 w 83"/>
              <a:gd name="T5" fmla="*/ 18 h 59"/>
              <a:gd name="T6" fmla="*/ 42 w 83"/>
              <a:gd name="T7" fmla="*/ 0 h 59"/>
              <a:gd name="T8" fmla="*/ 23 w 83"/>
              <a:gd name="T9" fmla="*/ 18 h 59"/>
              <a:gd name="T10" fmla="*/ 23 w 83"/>
              <a:gd name="T11" fmla="*/ 19 h 59"/>
              <a:gd name="T12" fmla="*/ 8 w 83"/>
              <a:gd name="T13" fmla="*/ 19 h 59"/>
              <a:gd name="T14" fmla="*/ 0 w 83"/>
              <a:gd name="T15" fmla="*/ 27 h 59"/>
              <a:gd name="T16" fmla="*/ 0 w 83"/>
              <a:gd name="T17" fmla="*/ 51 h 59"/>
              <a:gd name="T18" fmla="*/ 8 w 83"/>
              <a:gd name="T19" fmla="*/ 59 h 59"/>
              <a:gd name="T20" fmla="*/ 75 w 83"/>
              <a:gd name="T21" fmla="*/ 59 h 59"/>
              <a:gd name="T22" fmla="*/ 83 w 83"/>
              <a:gd name="T23" fmla="*/ 51 h 59"/>
              <a:gd name="T24" fmla="*/ 83 w 83"/>
              <a:gd name="T25" fmla="*/ 27 h 59"/>
              <a:gd name="T26" fmla="*/ 75 w 83"/>
              <a:gd name="T27" fmla="*/ 19 h 59"/>
              <a:gd name="T28" fmla="*/ 42 w 83"/>
              <a:gd name="T29" fmla="*/ 27 h 59"/>
              <a:gd name="T30" fmla="*/ 32 w 83"/>
              <a:gd name="T31" fmla="*/ 18 h 59"/>
              <a:gd name="T32" fmla="*/ 42 w 83"/>
              <a:gd name="T33" fmla="*/ 9 h 59"/>
              <a:gd name="T34" fmla="*/ 51 w 83"/>
              <a:gd name="T35" fmla="*/ 18 h 59"/>
              <a:gd name="T36" fmla="*/ 42 w 83"/>
              <a:gd name="T37" fmla="*/ 2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59">
                <a:moveTo>
                  <a:pt x="75" y="19"/>
                </a:moveTo>
                <a:cubicBezTo>
                  <a:pt x="60" y="19"/>
                  <a:pt x="60" y="19"/>
                  <a:pt x="60" y="19"/>
                </a:cubicBezTo>
                <a:cubicBezTo>
                  <a:pt x="60" y="19"/>
                  <a:pt x="60" y="19"/>
                  <a:pt x="60" y="18"/>
                </a:cubicBezTo>
                <a:cubicBezTo>
                  <a:pt x="60" y="8"/>
                  <a:pt x="52" y="0"/>
                  <a:pt x="42" y="0"/>
                </a:cubicBezTo>
                <a:cubicBezTo>
                  <a:pt x="31" y="0"/>
                  <a:pt x="23" y="8"/>
                  <a:pt x="23" y="18"/>
                </a:cubicBezTo>
                <a:cubicBezTo>
                  <a:pt x="23" y="19"/>
                  <a:pt x="23" y="19"/>
                  <a:pt x="23" y="19"/>
                </a:cubicBezTo>
                <a:cubicBezTo>
                  <a:pt x="8" y="19"/>
                  <a:pt x="8" y="19"/>
                  <a:pt x="8" y="19"/>
                </a:cubicBezTo>
                <a:cubicBezTo>
                  <a:pt x="4" y="19"/>
                  <a:pt x="0" y="23"/>
                  <a:pt x="0" y="27"/>
                </a:cubicBezTo>
                <a:cubicBezTo>
                  <a:pt x="0" y="51"/>
                  <a:pt x="0" y="51"/>
                  <a:pt x="0" y="51"/>
                </a:cubicBezTo>
                <a:cubicBezTo>
                  <a:pt x="0" y="55"/>
                  <a:pt x="4" y="59"/>
                  <a:pt x="8" y="59"/>
                </a:cubicBezTo>
                <a:cubicBezTo>
                  <a:pt x="75" y="59"/>
                  <a:pt x="75" y="59"/>
                  <a:pt x="75" y="59"/>
                </a:cubicBezTo>
                <a:cubicBezTo>
                  <a:pt x="79" y="59"/>
                  <a:pt x="83" y="55"/>
                  <a:pt x="83" y="51"/>
                </a:cubicBezTo>
                <a:cubicBezTo>
                  <a:pt x="83" y="27"/>
                  <a:pt x="83" y="27"/>
                  <a:pt x="83" y="27"/>
                </a:cubicBezTo>
                <a:cubicBezTo>
                  <a:pt x="83" y="23"/>
                  <a:pt x="79" y="19"/>
                  <a:pt x="75" y="19"/>
                </a:cubicBezTo>
                <a:close/>
                <a:moveTo>
                  <a:pt x="42" y="27"/>
                </a:moveTo>
                <a:cubicBezTo>
                  <a:pt x="37" y="27"/>
                  <a:pt x="32" y="23"/>
                  <a:pt x="32" y="18"/>
                </a:cubicBezTo>
                <a:cubicBezTo>
                  <a:pt x="32" y="13"/>
                  <a:pt x="37" y="9"/>
                  <a:pt x="42" y="9"/>
                </a:cubicBezTo>
                <a:cubicBezTo>
                  <a:pt x="47" y="9"/>
                  <a:pt x="51" y="13"/>
                  <a:pt x="51" y="18"/>
                </a:cubicBezTo>
                <a:cubicBezTo>
                  <a:pt x="51" y="23"/>
                  <a:pt x="47" y="27"/>
                  <a:pt x="4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99"/>
          <p:cNvSpPr>
            <a:spLocks noEditPoints="1"/>
          </p:cNvSpPr>
          <p:nvPr/>
        </p:nvSpPr>
        <p:spPr bwMode="auto">
          <a:xfrm>
            <a:off x="5049782" y="4260850"/>
            <a:ext cx="280988" cy="323850"/>
          </a:xfrm>
          <a:custGeom>
            <a:avLst/>
            <a:gdLst>
              <a:gd name="T0" fmla="*/ 217 w 293"/>
              <a:gd name="T1" fmla="*/ 251 h 337"/>
              <a:gd name="T2" fmla="*/ 230 w 293"/>
              <a:gd name="T3" fmla="*/ 280 h 337"/>
              <a:gd name="T4" fmla="*/ 112 w 293"/>
              <a:gd name="T5" fmla="*/ 242 h 337"/>
              <a:gd name="T6" fmla="*/ 119 w 293"/>
              <a:gd name="T7" fmla="*/ 240 h 337"/>
              <a:gd name="T8" fmla="*/ 154 w 293"/>
              <a:gd name="T9" fmla="*/ 214 h 337"/>
              <a:gd name="T10" fmla="*/ 204 w 293"/>
              <a:gd name="T11" fmla="*/ 123 h 337"/>
              <a:gd name="T12" fmla="*/ 208 w 293"/>
              <a:gd name="T13" fmla="*/ 88 h 337"/>
              <a:gd name="T14" fmla="*/ 208 w 293"/>
              <a:gd name="T15" fmla="*/ 84 h 337"/>
              <a:gd name="T16" fmla="*/ 208 w 293"/>
              <a:gd name="T17" fmla="*/ 83 h 337"/>
              <a:gd name="T18" fmla="*/ 205 w 293"/>
              <a:gd name="T19" fmla="*/ 57 h 337"/>
              <a:gd name="T20" fmla="*/ 195 w 293"/>
              <a:gd name="T21" fmla="*/ 31 h 337"/>
              <a:gd name="T22" fmla="*/ 183 w 293"/>
              <a:gd name="T23" fmla="*/ 19 h 337"/>
              <a:gd name="T24" fmla="*/ 167 w 293"/>
              <a:gd name="T25" fmla="*/ 12 h 337"/>
              <a:gd name="T26" fmla="*/ 151 w 293"/>
              <a:gd name="T27" fmla="*/ 10 h 337"/>
              <a:gd name="T28" fmla="*/ 143 w 293"/>
              <a:gd name="T29" fmla="*/ 16 h 337"/>
              <a:gd name="T30" fmla="*/ 150 w 293"/>
              <a:gd name="T31" fmla="*/ 23 h 337"/>
              <a:gd name="T32" fmla="*/ 151 w 293"/>
              <a:gd name="T33" fmla="*/ 33 h 337"/>
              <a:gd name="T34" fmla="*/ 170 w 293"/>
              <a:gd name="T35" fmla="*/ 29 h 337"/>
              <a:gd name="T36" fmla="*/ 182 w 293"/>
              <a:gd name="T37" fmla="*/ 39 h 337"/>
              <a:gd name="T38" fmla="*/ 191 w 293"/>
              <a:gd name="T39" fmla="*/ 78 h 337"/>
              <a:gd name="T40" fmla="*/ 191 w 293"/>
              <a:gd name="T41" fmla="*/ 83 h 337"/>
              <a:gd name="T42" fmla="*/ 191 w 293"/>
              <a:gd name="T43" fmla="*/ 84 h 337"/>
              <a:gd name="T44" fmla="*/ 191 w 293"/>
              <a:gd name="T45" fmla="*/ 85 h 337"/>
              <a:gd name="T46" fmla="*/ 190 w 293"/>
              <a:gd name="T47" fmla="*/ 98 h 337"/>
              <a:gd name="T48" fmla="*/ 169 w 293"/>
              <a:gd name="T49" fmla="*/ 161 h 337"/>
              <a:gd name="T50" fmla="*/ 121 w 293"/>
              <a:gd name="T51" fmla="*/ 216 h 337"/>
              <a:gd name="T52" fmla="*/ 101 w 293"/>
              <a:gd name="T53" fmla="*/ 223 h 337"/>
              <a:gd name="T54" fmla="*/ 98 w 293"/>
              <a:gd name="T55" fmla="*/ 223 h 337"/>
              <a:gd name="T56" fmla="*/ 83 w 293"/>
              <a:gd name="T57" fmla="*/ 216 h 337"/>
              <a:gd name="T58" fmla="*/ 37 w 293"/>
              <a:gd name="T59" fmla="*/ 160 h 337"/>
              <a:gd name="T60" fmla="*/ 17 w 293"/>
              <a:gd name="T61" fmla="*/ 96 h 337"/>
              <a:gd name="T62" fmla="*/ 17 w 293"/>
              <a:gd name="T63" fmla="*/ 86 h 337"/>
              <a:gd name="T64" fmla="*/ 17 w 293"/>
              <a:gd name="T65" fmla="*/ 84 h 337"/>
              <a:gd name="T66" fmla="*/ 17 w 293"/>
              <a:gd name="T67" fmla="*/ 84 h 337"/>
              <a:gd name="T68" fmla="*/ 17 w 293"/>
              <a:gd name="T69" fmla="*/ 81 h 337"/>
              <a:gd name="T70" fmla="*/ 23 w 293"/>
              <a:gd name="T71" fmla="*/ 44 h 337"/>
              <a:gd name="T72" fmla="*/ 47 w 293"/>
              <a:gd name="T73" fmla="*/ 25 h 337"/>
              <a:gd name="T74" fmla="*/ 61 w 293"/>
              <a:gd name="T75" fmla="*/ 23 h 337"/>
              <a:gd name="T76" fmla="*/ 67 w 293"/>
              <a:gd name="T77" fmla="*/ 16 h 337"/>
              <a:gd name="T78" fmla="*/ 61 w 293"/>
              <a:gd name="T79" fmla="*/ 0 h 337"/>
              <a:gd name="T80" fmla="*/ 34 w 293"/>
              <a:gd name="T81" fmla="*/ 15 h 337"/>
              <a:gd name="T82" fmla="*/ 24 w 293"/>
              <a:gd name="T83" fmla="*/ 20 h 337"/>
              <a:gd name="T84" fmla="*/ 9 w 293"/>
              <a:gd name="T85" fmla="*/ 36 h 337"/>
              <a:gd name="T86" fmla="*/ 5 w 293"/>
              <a:gd name="T87" fmla="*/ 45 h 337"/>
              <a:gd name="T88" fmla="*/ 1 w 293"/>
              <a:gd name="T89" fmla="*/ 65 h 337"/>
              <a:gd name="T90" fmla="*/ 0 w 293"/>
              <a:gd name="T91" fmla="*/ 80 h 337"/>
              <a:gd name="T92" fmla="*/ 0 w 293"/>
              <a:gd name="T93" fmla="*/ 84 h 337"/>
              <a:gd name="T94" fmla="*/ 0 w 293"/>
              <a:gd name="T95" fmla="*/ 86 h 337"/>
              <a:gd name="T96" fmla="*/ 0 w 293"/>
              <a:gd name="T97" fmla="*/ 97 h 337"/>
              <a:gd name="T98" fmla="*/ 20 w 293"/>
              <a:gd name="T99" fmla="*/ 168 h 337"/>
              <a:gd name="T100" fmla="*/ 72 w 293"/>
              <a:gd name="T101" fmla="*/ 232 h 337"/>
              <a:gd name="T102" fmla="*/ 93 w 293"/>
              <a:gd name="T103" fmla="*/ 242 h 337"/>
              <a:gd name="T104" fmla="*/ 153 w 293"/>
              <a:gd name="T105" fmla="*/ 334 h 337"/>
              <a:gd name="T106" fmla="*/ 243 w 293"/>
              <a:gd name="T107" fmla="*/ 289 h 337"/>
              <a:gd name="T108" fmla="*/ 255 w 293"/>
              <a:gd name="T109" fmla="*/ 289 h 337"/>
              <a:gd name="T110" fmla="*/ 255 w 293"/>
              <a:gd name="T111" fmla="*/ 213 h 337"/>
              <a:gd name="T112" fmla="*/ 229 w 293"/>
              <a:gd name="T113" fmla="*/ 251 h 337"/>
              <a:gd name="T114" fmla="*/ 282 w 293"/>
              <a:gd name="T115" fmla="*/ 25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3" h="337">
                <a:moveTo>
                  <a:pt x="255" y="213"/>
                </a:moveTo>
                <a:cubicBezTo>
                  <a:pt x="234" y="213"/>
                  <a:pt x="217" y="231"/>
                  <a:pt x="217" y="251"/>
                </a:cubicBezTo>
                <a:cubicBezTo>
                  <a:pt x="217" y="263"/>
                  <a:pt x="222" y="273"/>
                  <a:pt x="230" y="280"/>
                </a:cubicBezTo>
                <a:cubicBezTo>
                  <a:pt x="230" y="280"/>
                  <a:pt x="230" y="280"/>
                  <a:pt x="230" y="280"/>
                </a:cubicBezTo>
                <a:cubicBezTo>
                  <a:pt x="210" y="312"/>
                  <a:pt x="183" y="326"/>
                  <a:pt x="158" y="319"/>
                </a:cubicBezTo>
                <a:cubicBezTo>
                  <a:pt x="131" y="311"/>
                  <a:pt x="114" y="282"/>
                  <a:pt x="112" y="242"/>
                </a:cubicBezTo>
                <a:cubicBezTo>
                  <a:pt x="113" y="242"/>
                  <a:pt x="114" y="242"/>
                  <a:pt x="115" y="242"/>
                </a:cubicBezTo>
                <a:cubicBezTo>
                  <a:pt x="116" y="241"/>
                  <a:pt x="118" y="241"/>
                  <a:pt x="119" y="240"/>
                </a:cubicBezTo>
                <a:cubicBezTo>
                  <a:pt x="124" y="238"/>
                  <a:pt x="128" y="236"/>
                  <a:pt x="132" y="233"/>
                </a:cubicBezTo>
                <a:cubicBezTo>
                  <a:pt x="141" y="227"/>
                  <a:pt x="148" y="221"/>
                  <a:pt x="154" y="214"/>
                </a:cubicBezTo>
                <a:cubicBezTo>
                  <a:pt x="167" y="201"/>
                  <a:pt x="177" y="186"/>
                  <a:pt x="186" y="170"/>
                </a:cubicBezTo>
                <a:cubicBezTo>
                  <a:pt x="194" y="155"/>
                  <a:pt x="200" y="139"/>
                  <a:pt x="204" y="123"/>
                </a:cubicBezTo>
                <a:cubicBezTo>
                  <a:pt x="205" y="115"/>
                  <a:pt x="207" y="107"/>
                  <a:pt x="207" y="99"/>
                </a:cubicBezTo>
                <a:cubicBezTo>
                  <a:pt x="208" y="96"/>
                  <a:pt x="208" y="91"/>
                  <a:pt x="208" y="88"/>
                </a:cubicBezTo>
                <a:cubicBezTo>
                  <a:pt x="208" y="86"/>
                  <a:pt x="208" y="86"/>
                  <a:pt x="208" y="86"/>
                </a:cubicBezTo>
                <a:cubicBezTo>
                  <a:pt x="208" y="84"/>
                  <a:pt x="208" y="84"/>
                  <a:pt x="208" y="84"/>
                </a:cubicBezTo>
                <a:cubicBezTo>
                  <a:pt x="208" y="83"/>
                  <a:pt x="208" y="83"/>
                  <a:pt x="208" y="83"/>
                </a:cubicBezTo>
                <a:cubicBezTo>
                  <a:pt x="208" y="83"/>
                  <a:pt x="208" y="83"/>
                  <a:pt x="208" y="83"/>
                </a:cubicBezTo>
                <a:cubicBezTo>
                  <a:pt x="208" y="81"/>
                  <a:pt x="208" y="79"/>
                  <a:pt x="208" y="77"/>
                </a:cubicBezTo>
                <a:cubicBezTo>
                  <a:pt x="207" y="70"/>
                  <a:pt x="207" y="64"/>
                  <a:pt x="205" y="57"/>
                </a:cubicBezTo>
                <a:cubicBezTo>
                  <a:pt x="204" y="51"/>
                  <a:pt x="202" y="44"/>
                  <a:pt x="200" y="39"/>
                </a:cubicBezTo>
                <a:cubicBezTo>
                  <a:pt x="198" y="36"/>
                  <a:pt x="197" y="33"/>
                  <a:pt x="195" y="31"/>
                </a:cubicBezTo>
                <a:cubicBezTo>
                  <a:pt x="193" y="28"/>
                  <a:pt x="191" y="26"/>
                  <a:pt x="189" y="24"/>
                </a:cubicBezTo>
                <a:cubicBezTo>
                  <a:pt x="187" y="22"/>
                  <a:pt x="185" y="21"/>
                  <a:pt x="183" y="19"/>
                </a:cubicBezTo>
                <a:cubicBezTo>
                  <a:pt x="181" y="18"/>
                  <a:pt x="178" y="16"/>
                  <a:pt x="176" y="16"/>
                </a:cubicBezTo>
                <a:cubicBezTo>
                  <a:pt x="173" y="14"/>
                  <a:pt x="169" y="13"/>
                  <a:pt x="167" y="12"/>
                </a:cubicBezTo>
                <a:cubicBezTo>
                  <a:pt x="165" y="5"/>
                  <a:pt x="158" y="0"/>
                  <a:pt x="151" y="0"/>
                </a:cubicBezTo>
                <a:cubicBezTo>
                  <a:pt x="151" y="10"/>
                  <a:pt x="151" y="10"/>
                  <a:pt x="151" y="10"/>
                </a:cubicBezTo>
                <a:cubicBezTo>
                  <a:pt x="150" y="10"/>
                  <a:pt x="150" y="10"/>
                  <a:pt x="150" y="10"/>
                </a:cubicBezTo>
                <a:cubicBezTo>
                  <a:pt x="147" y="10"/>
                  <a:pt x="144" y="13"/>
                  <a:pt x="143" y="16"/>
                </a:cubicBezTo>
                <a:cubicBezTo>
                  <a:pt x="143" y="20"/>
                  <a:pt x="145" y="23"/>
                  <a:pt x="149" y="23"/>
                </a:cubicBezTo>
                <a:cubicBezTo>
                  <a:pt x="149" y="23"/>
                  <a:pt x="149" y="23"/>
                  <a:pt x="150" y="23"/>
                </a:cubicBezTo>
                <a:cubicBezTo>
                  <a:pt x="151" y="23"/>
                  <a:pt x="151" y="23"/>
                  <a:pt x="151" y="23"/>
                </a:cubicBezTo>
                <a:cubicBezTo>
                  <a:pt x="151" y="33"/>
                  <a:pt x="151" y="33"/>
                  <a:pt x="151" y="33"/>
                </a:cubicBezTo>
                <a:cubicBezTo>
                  <a:pt x="156" y="33"/>
                  <a:pt x="161" y="30"/>
                  <a:pt x="164" y="26"/>
                </a:cubicBezTo>
                <a:cubicBezTo>
                  <a:pt x="166" y="27"/>
                  <a:pt x="168" y="28"/>
                  <a:pt x="170" y="29"/>
                </a:cubicBezTo>
                <a:cubicBezTo>
                  <a:pt x="173" y="30"/>
                  <a:pt x="176" y="32"/>
                  <a:pt x="179" y="35"/>
                </a:cubicBezTo>
                <a:cubicBezTo>
                  <a:pt x="180" y="36"/>
                  <a:pt x="181" y="38"/>
                  <a:pt x="182" y="39"/>
                </a:cubicBezTo>
                <a:cubicBezTo>
                  <a:pt x="183" y="41"/>
                  <a:pt x="185" y="43"/>
                  <a:pt x="185" y="45"/>
                </a:cubicBezTo>
                <a:cubicBezTo>
                  <a:pt x="189" y="54"/>
                  <a:pt x="191" y="65"/>
                  <a:pt x="191" y="78"/>
                </a:cubicBezTo>
                <a:cubicBezTo>
                  <a:pt x="191" y="80"/>
                  <a:pt x="191" y="81"/>
                  <a:pt x="191" y="83"/>
                </a:cubicBezTo>
                <a:cubicBezTo>
                  <a:pt x="191" y="83"/>
                  <a:pt x="191" y="83"/>
                  <a:pt x="191" y="83"/>
                </a:cubicBezTo>
                <a:cubicBezTo>
                  <a:pt x="191" y="84"/>
                  <a:pt x="191" y="84"/>
                  <a:pt x="191" y="84"/>
                </a:cubicBezTo>
                <a:cubicBezTo>
                  <a:pt x="191" y="84"/>
                  <a:pt x="191" y="84"/>
                  <a:pt x="191" y="84"/>
                </a:cubicBezTo>
                <a:cubicBezTo>
                  <a:pt x="191" y="84"/>
                  <a:pt x="191" y="84"/>
                  <a:pt x="191" y="84"/>
                </a:cubicBezTo>
                <a:cubicBezTo>
                  <a:pt x="191" y="85"/>
                  <a:pt x="191" y="85"/>
                  <a:pt x="191" y="85"/>
                </a:cubicBezTo>
                <a:cubicBezTo>
                  <a:pt x="191" y="88"/>
                  <a:pt x="191" y="88"/>
                  <a:pt x="191" y="88"/>
                </a:cubicBezTo>
                <a:cubicBezTo>
                  <a:pt x="191" y="91"/>
                  <a:pt x="190" y="94"/>
                  <a:pt x="190" y="98"/>
                </a:cubicBezTo>
                <a:cubicBezTo>
                  <a:pt x="189" y="104"/>
                  <a:pt x="188" y="111"/>
                  <a:pt x="186" y="118"/>
                </a:cubicBezTo>
                <a:cubicBezTo>
                  <a:pt x="182" y="133"/>
                  <a:pt x="176" y="147"/>
                  <a:pt x="169" y="161"/>
                </a:cubicBezTo>
                <a:cubicBezTo>
                  <a:pt x="161" y="175"/>
                  <a:pt x="152" y="189"/>
                  <a:pt x="140" y="201"/>
                </a:cubicBezTo>
                <a:cubicBezTo>
                  <a:pt x="134" y="206"/>
                  <a:pt x="128" y="212"/>
                  <a:pt x="121" y="216"/>
                </a:cubicBezTo>
                <a:cubicBezTo>
                  <a:pt x="115" y="221"/>
                  <a:pt x="108" y="224"/>
                  <a:pt x="103" y="223"/>
                </a:cubicBezTo>
                <a:cubicBezTo>
                  <a:pt x="101" y="223"/>
                  <a:pt x="101" y="223"/>
                  <a:pt x="101" y="223"/>
                </a:cubicBezTo>
                <a:cubicBezTo>
                  <a:pt x="101" y="223"/>
                  <a:pt x="100" y="223"/>
                  <a:pt x="100" y="223"/>
                </a:cubicBezTo>
                <a:cubicBezTo>
                  <a:pt x="99" y="223"/>
                  <a:pt x="99" y="223"/>
                  <a:pt x="98" y="223"/>
                </a:cubicBezTo>
                <a:cubicBezTo>
                  <a:pt x="96" y="222"/>
                  <a:pt x="95" y="222"/>
                  <a:pt x="93" y="221"/>
                </a:cubicBezTo>
                <a:cubicBezTo>
                  <a:pt x="90" y="220"/>
                  <a:pt x="86" y="218"/>
                  <a:pt x="83" y="216"/>
                </a:cubicBezTo>
                <a:cubicBezTo>
                  <a:pt x="76" y="211"/>
                  <a:pt x="70" y="206"/>
                  <a:pt x="64" y="200"/>
                </a:cubicBezTo>
                <a:cubicBezTo>
                  <a:pt x="53" y="188"/>
                  <a:pt x="44" y="174"/>
                  <a:pt x="37" y="160"/>
                </a:cubicBezTo>
                <a:cubicBezTo>
                  <a:pt x="29" y="146"/>
                  <a:pt x="24" y="131"/>
                  <a:pt x="21" y="117"/>
                </a:cubicBezTo>
                <a:cubicBezTo>
                  <a:pt x="19" y="110"/>
                  <a:pt x="18" y="103"/>
                  <a:pt x="17" y="96"/>
                </a:cubicBezTo>
                <a:cubicBezTo>
                  <a:pt x="17" y="94"/>
                  <a:pt x="17" y="92"/>
                  <a:pt x="17" y="91"/>
                </a:cubicBezTo>
                <a:cubicBezTo>
                  <a:pt x="17" y="89"/>
                  <a:pt x="17" y="87"/>
                  <a:pt x="17" y="86"/>
                </a:cubicBezTo>
                <a:cubicBezTo>
                  <a:pt x="17" y="84"/>
                  <a:pt x="17" y="84"/>
                  <a:pt x="17" y="84"/>
                </a:cubicBezTo>
                <a:cubicBezTo>
                  <a:pt x="17" y="84"/>
                  <a:pt x="17" y="84"/>
                  <a:pt x="17" y="84"/>
                </a:cubicBezTo>
                <a:cubicBezTo>
                  <a:pt x="17" y="84"/>
                  <a:pt x="17" y="84"/>
                  <a:pt x="17" y="84"/>
                </a:cubicBezTo>
                <a:cubicBezTo>
                  <a:pt x="17" y="84"/>
                  <a:pt x="17" y="84"/>
                  <a:pt x="17" y="84"/>
                </a:cubicBezTo>
                <a:cubicBezTo>
                  <a:pt x="17" y="83"/>
                  <a:pt x="17" y="83"/>
                  <a:pt x="17" y="83"/>
                </a:cubicBezTo>
                <a:cubicBezTo>
                  <a:pt x="17" y="81"/>
                  <a:pt x="17" y="81"/>
                  <a:pt x="17" y="81"/>
                </a:cubicBezTo>
                <a:cubicBezTo>
                  <a:pt x="17" y="79"/>
                  <a:pt x="17" y="77"/>
                  <a:pt x="17" y="76"/>
                </a:cubicBezTo>
                <a:cubicBezTo>
                  <a:pt x="17" y="63"/>
                  <a:pt x="19" y="52"/>
                  <a:pt x="23" y="44"/>
                </a:cubicBezTo>
                <a:cubicBezTo>
                  <a:pt x="27" y="35"/>
                  <a:pt x="33" y="30"/>
                  <a:pt x="39" y="28"/>
                </a:cubicBezTo>
                <a:cubicBezTo>
                  <a:pt x="42" y="27"/>
                  <a:pt x="44" y="26"/>
                  <a:pt x="47" y="25"/>
                </a:cubicBezTo>
                <a:cubicBezTo>
                  <a:pt x="50" y="30"/>
                  <a:pt x="55" y="33"/>
                  <a:pt x="61" y="33"/>
                </a:cubicBezTo>
                <a:cubicBezTo>
                  <a:pt x="61" y="23"/>
                  <a:pt x="61" y="23"/>
                  <a:pt x="61" y="23"/>
                </a:cubicBezTo>
                <a:cubicBezTo>
                  <a:pt x="61" y="23"/>
                  <a:pt x="61" y="23"/>
                  <a:pt x="61" y="23"/>
                </a:cubicBezTo>
                <a:cubicBezTo>
                  <a:pt x="64" y="23"/>
                  <a:pt x="67" y="20"/>
                  <a:pt x="67" y="16"/>
                </a:cubicBezTo>
                <a:cubicBezTo>
                  <a:pt x="66" y="13"/>
                  <a:pt x="64" y="11"/>
                  <a:pt x="61" y="10"/>
                </a:cubicBezTo>
                <a:cubicBezTo>
                  <a:pt x="61" y="0"/>
                  <a:pt x="61" y="0"/>
                  <a:pt x="61" y="0"/>
                </a:cubicBezTo>
                <a:cubicBezTo>
                  <a:pt x="53" y="0"/>
                  <a:pt x="47" y="5"/>
                  <a:pt x="45" y="12"/>
                </a:cubicBezTo>
                <a:cubicBezTo>
                  <a:pt x="42" y="12"/>
                  <a:pt x="38" y="13"/>
                  <a:pt x="34" y="15"/>
                </a:cubicBezTo>
                <a:cubicBezTo>
                  <a:pt x="31" y="15"/>
                  <a:pt x="29" y="17"/>
                  <a:pt x="27" y="18"/>
                </a:cubicBezTo>
                <a:cubicBezTo>
                  <a:pt x="26" y="18"/>
                  <a:pt x="25" y="19"/>
                  <a:pt x="24" y="20"/>
                </a:cubicBezTo>
                <a:cubicBezTo>
                  <a:pt x="22" y="21"/>
                  <a:pt x="21" y="21"/>
                  <a:pt x="20" y="22"/>
                </a:cubicBezTo>
                <a:cubicBezTo>
                  <a:pt x="16" y="26"/>
                  <a:pt x="12" y="31"/>
                  <a:pt x="9" y="36"/>
                </a:cubicBezTo>
                <a:cubicBezTo>
                  <a:pt x="8" y="38"/>
                  <a:pt x="8" y="39"/>
                  <a:pt x="7" y="41"/>
                </a:cubicBezTo>
                <a:cubicBezTo>
                  <a:pt x="6" y="42"/>
                  <a:pt x="6" y="44"/>
                  <a:pt x="5" y="45"/>
                </a:cubicBezTo>
                <a:cubicBezTo>
                  <a:pt x="4" y="48"/>
                  <a:pt x="3" y="52"/>
                  <a:pt x="3" y="55"/>
                </a:cubicBezTo>
                <a:cubicBezTo>
                  <a:pt x="2" y="58"/>
                  <a:pt x="1" y="61"/>
                  <a:pt x="1" y="65"/>
                </a:cubicBezTo>
                <a:cubicBezTo>
                  <a:pt x="1" y="68"/>
                  <a:pt x="0" y="72"/>
                  <a:pt x="0" y="75"/>
                </a:cubicBezTo>
                <a:cubicBezTo>
                  <a:pt x="0" y="77"/>
                  <a:pt x="0" y="79"/>
                  <a:pt x="0" y="80"/>
                </a:cubicBezTo>
                <a:cubicBezTo>
                  <a:pt x="0" y="83"/>
                  <a:pt x="0" y="83"/>
                  <a:pt x="0" y="83"/>
                </a:cubicBezTo>
                <a:cubicBezTo>
                  <a:pt x="0" y="84"/>
                  <a:pt x="0" y="84"/>
                  <a:pt x="0" y="84"/>
                </a:cubicBezTo>
                <a:cubicBezTo>
                  <a:pt x="0" y="85"/>
                  <a:pt x="0" y="85"/>
                  <a:pt x="0" y="85"/>
                </a:cubicBezTo>
                <a:cubicBezTo>
                  <a:pt x="0" y="86"/>
                  <a:pt x="0" y="86"/>
                  <a:pt x="0" y="86"/>
                </a:cubicBezTo>
                <a:cubicBezTo>
                  <a:pt x="0" y="88"/>
                  <a:pt x="0" y="90"/>
                  <a:pt x="0" y="92"/>
                </a:cubicBezTo>
                <a:cubicBezTo>
                  <a:pt x="0" y="93"/>
                  <a:pt x="0" y="95"/>
                  <a:pt x="0" y="97"/>
                </a:cubicBezTo>
                <a:cubicBezTo>
                  <a:pt x="1" y="105"/>
                  <a:pt x="2" y="113"/>
                  <a:pt x="3" y="121"/>
                </a:cubicBezTo>
                <a:cubicBezTo>
                  <a:pt x="6" y="136"/>
                  <a:pt x="12" y="153"/>
                  <a:pt x="20" y="168"/>
                </a:cubicBezTo>
                <a:cubicBezTo>
                  <a:pt x="27" y="184"/>
                  <a:pt x="37" y="199"/>
                  <a:pt x="50" y="213"/>
                </a:cubicBezTo>
                <a:cubicBezTo>
                  <a:pt x="57" y="220"/>
                  <a:pt x="64" y="227"/>
                  <a:pt x="72" y="232"/>
                </a:cubicBezTo>
                <a:cubicBezTo>
                  <a:pt x="76" y="235"/>
                  <a:pt x="80" y="237"/>
                  <a:pt x="85" y="239"/>
                </a:cubicBezTo>
                <a:cubicBezTo>
                  <a:pt x="88" y="240"/>
                  <a:pt x="90" y="241"/>
                  <a:pt x="93" y="242"/>
                </a:cubicBezTo>
                <a:cubicBezTo>
                  <a:pt x="94" y="242"/>
                  <a:pt x="95" y="243"/>
                  <a:pt x="96" y="243"/>
                </a:cubicBezTo>
                <a:cubicBezTo>
                  <a:pt x="98" y="289"/>
                  <a:pt x="120" y="325"/>
                  <a:pt x="153" y="334"/>
                </a:cubicBezTo>
                <a:cubicBezTo>
                  <a:pt x="159" y="336"/>
                  <a:pt x="164" y="337"/>
                  <a:pt x="170" y="337"/>
                </a:cubicBezTo>
                <a:cubicBezTo>
                  <a:pt x="197" y="337"/>
                  <a:pt x="224" y="319"/>
                  <a:pt x="243" y="289"/>
                </a:cubicBezTo>
                <a:cubicBezTo>
                  <a:pt x="244" y="288"/>
                  <a:pt x="244" y="288"/>
                  <a:pt x="244" y="288"/>
                </a:cubicBezTo>
                <a:cubicBezTo>
                  <a:pt x="247" y="289"/>
                  <a:pt x="251" y="289"/>
                  <a:pt x="255" y="289"/>
                </a:cubicBezTo>
                <a:cubicBezTo>
                  <a:pt x="276" y="289"/>
                  <a:pt x="293" y="272"/>
                  <a:pt x="293" y="251"/>
                </a:cubicBezTo>
                <a:cubicBezTo>
                  <a:pt x="293" y="231"/>
                  <a:pt x="276" y="213"/>
                  <a:pt x="255" y="213"/>
                </a:cubicBezTo>
                <a:close/>
                <a:moveTo>
                  <a:pt x="255" y="278"/>
                </a:moveTo>
                <a:cubicBezTo>
                  <a:pt x="241" y="278"/>
                  <a:pt x="229" y="266"/>
                  <a:pt x="229" y="251"/>
                </a:cubicBezTo>
                <a:cubicBezTo>
                  <a:pt x="229" y="237"/>
                  <a:pt x="241" y="225"/>
                  <a:pt x="255" y="225"/>
                </a:cubicBezTo>
                <a:cubicBezTo>
                  <a:pt x="270" y="225"/>
                  <a:pt x="282" y="237"/>
                  <a:pt x="282" y="251"/>
                </a:cubicBezTo>
                <a:cubicBezTo>
                  <a:pt x="282" y="266"/>
                  <a:pt x="270" y="278"/>
                  <a:pt x="255" y="2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Oval 100"/>
          <p:cNvSpPr>
            <a:spLocks noChangeArrowheads="1"/>
          </p:cNvSpPr>
          <p:nvPr/>
        </p:nvSpPr>
        <p:spPr bwMode="auto">
          <a:xfrm>
            <a:off x="5276796" y="4486276"/>
            <a:ext cx="34925" cy="3333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Oval 264"/>
          <p:cNvSpPr>
            <a:spLocks noChangeArrowheads="1"/>
          </p:cNvSpPr>
          <p:nvPr/>
        </p:nvSpPr>
        <p:spPr bwMode="auto">
          <a:xfrm>
            <a:off x="10029194" y="5866774"/>
            <a:ext cx="550470" cy="568683"/>
          </a:xfrm>
          <a:prstGeom prst="ellipse">
            <a:avLst/>
          </a:prstGeom>
          <a:solidFill>
            <a:srgbClr val="00B2B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14" name="Picture 29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69925" y="5938066"/>
            <a:ext cx="164500" cy="26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5" name="Freeform 299"/>
          <p:cNvSpPr/>
          <p:nvPr/>
        </p:nvSpPr>
        <p:spPr bwMode="auto">
          <a:xfrm>
            <a:off x="10275543" y="6043348"/>
            <a:ext cx="120365" cy="155849"/>
          </a:xfrm>
          <a:custGeom>
            <a:avLst/>
            <a:gdLst>
              <a:gd name="T0" fmla="*/ 24 w 77"/>
              <a:gd name="T1" fmla="*/ 3 h 96"/>
              <a:gd name="T2" fmla="*/ 6 w 77"/>
              <a:gd name="T3" fmla="*/ 55 h 96"/>
              <a:gd name="T4" fmla="*/ 23 w 77"/>
              <a:gd name="T5" fmla="*/ 91 h 96"/>
              <a:gd name="T6" fmla="*/ 23 w 77"/>
              <a:gd name="T7" fmla="*/ 91 h 96"/>
              <a:gd name="T8" fmla="*/ 59 w 77"/>
              <a:gd name="T9" fmla="*/ 74 h 96"/>
              <a:gd name="T10" fmla="*/ 77 w 77"/>
              <a:gd name="T11" fmla="*/ 21 h 96"/>
              <a:gd name="T12" fmla="*/ 54 w 77"/>
              <a:gd name="T13" fmla="*/ 4 h 96"/>
              <a:gd name="T14" fmla="*/ 54 w 77"/>
              <a:gd name="T15" fmla="*/ 4 h 96"/>
              <a:gd name="T16" fmla="*/ 24 w 77"/>
              <a:gd name="T17"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96">
                <a:moveTo>
                  <a:pt x="24" y="3"/>
                </a:moveTo>
                <a:cubicBezTo>
                  <a:pt x="6" y="55"/>
                  <a:pt x="6" y="55"/>
                  <a:pt x="6" y="55"/>
                </a:cubicBezTo>
                <a:cubicBezTo>
                  <a:pt x="0" y="70"/>
                  <a:pt x="8" y="86"/>
                  <a:pt x="23" y="91"/>
                </a:cubicBezTo>
                <a:cubicBezTo>
                  <a:pt x="23" y="91"/>
                  <a:pt x="23" y="91"/>
                  <a:pt x="23" y="91"/>
                </a:cubicBezTo>
                <a:cubicBezTo>
                  <a:pt x="38" y="96"/>
                  <a:pt x="54" y="89"/>
                  <a:pt x="59" y="74"/>
                </a:cubicBezTo>
                <a:cubicBezTo>
                  <a:pt x="77" y="21"/>
                  <a:pt x="77" y="21"/>
                  <a:pt x="77" y="21"/>
                </a:cubicBezTo>
                <a:cubicBezTo>
                  <a:pt x="72" y="14"/>
                  <a:pt x="64" y="7"/>
                  <a:pt x="54" y="4"/>
                </a:cubicBezTo>
                <a:cubicBezTo>
                  <a:pt x="54" y="4"/>
                  <a:pt x="54" y="4"/>
                  <a:pt x="54" y="4"/>
                </a:cubicBezTo>
                <a:cubicBezTo>
                  <a:pt x="43" y="0"/>
                  <a:pt x="32" y="0"/>
                  <a:pt x="24" y="3"/>
                </a:cubicBez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6" name="Freeform 300"/>
          <p:cNvSpPr/>
          <p:nvPr/>
        </p:nvSpPr>
        <p:spPr bwMode="auto">
          <a:xfrm>
            <a:off x="10322084" y="5968738"/>
            <a:ext cx="52159" cy="77924"/>
          </a:xfrm>
          <a:custGeom>
            <a:avLst/>
            <a:gdLst>
              <a:gd name="T0" fmla="*/ 19 w 33"/>
              <a:gd name="T1" fmla="*/ 48 h 48"/>
              <a:gd name="T2" fmla="*/ 31 w 33"/>
              <a:gd name="T3" fmla="*/ 13 h 48"/>
              <a:gd name="T4" fmla="*/ 26 w 33"/>
              <a:gd name="T5" fmla="*/ 1 h 48"/>
              <a:gd name="T6" fmla="*/ 15 w 33"/>
              <a:gd name="T7" fmla="*/ 7 h 48"/>
              <a:gd name="T8" fmla="*/ 0 w 33"/>
              <a:gd name="T9" fmla="*/ 47 h 48"/>
              <a:gd name="T10" fmla="*/ 19 w 33"/>
              <a:gd name="T11" fmla="*/ 48 h 48"/>
            </a:gdLst>
            <a:ahLst/>
            <a:cxnLst>
              <a:cxn ang="0">
                <a:pos x="T0" y="T1"/>
              </a:cxn>
              <a:cxn ang="0">
                <a:pos x="T2" y="T3"/>
              </a:cxn>
              <a:cxn ang="0">
                <a:pos x="T4" y="T5"/>
              </a:cxn>
              <a:cxn ang="0">
                <a:pos x="T6" y="T7"/>
              </a:cxn>
              <a:cxn ang="0">
                <a:pos x="T8" y="T9"/>
              </a:cxn>
              <a:cxn ang="0">
                <a:pos x="T10" y="T11"/>
              </a:cxn>
            </a:cxnLst>
            <a:rect l="0" t="0" r="r" b="b"/>
            <a:pathLst>
              <a:path w="33" h="48">
                <a:moveTo>
                  <a:pt x="19" y="48"/>
                </a:moveTo>
                <a:cubicBezTo>
                  <a:pt x="31" y="13"/>
                  <a:pt x="31" y="13"/>
                  <a:pt x="31" y="13"/>
                </a:cubicBezTo>
                <a:cubicBezTo>
                  <a:pt x="33" y="8"/>
                  <a:pt x="31" y="3"/>
                  <a:pt x="26" y="1"/>
                </a:cubicBezTo>
                <a:cubicBezTo>
                  <a:pt x="21" y="0"/>
                  <a:pt x="16" y="2"/>
                  <a:pt x="15" y="7"/>
                </a:cubicBezTo>
                <a:cubicBezTo>
                  <a:pt x="0" y="47"/>
                  <a:pt x="0" y="47"/>
                  <a:pt x="0" y="47"/>
                </a:cubicBezTo>
                <a:cubicBezTo>
                  <a:pt x="6" y="46"/>
                  <a:pt x="12" y="47"/>
                  <a:pt x="19" y="48"/>
                </a:cubicBezTo>
                <a:close/>
              </a:path>
            </a:pathLst>
          </a:custGeom>
          <a:solidFill>
            <a:srgbClr val="EE889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7" name="Freeform 301"/>
          <p:cNvSpPr/>
          <p:nvPr/>
        </p:nvSpPr>
        <p:spPr bwMode="auto">
          <a:xfrm>
            <a:off x="10287578" y="6067388"/>
            <a:ext cx="60182" cy="103623"/>
          </a:xfrm>
          <a:custGeom>
            <a:avLst/>
            <a:gdLst>
              <a:gd name="T0" fmla="*/ 20 w 38"/>
              <a:gd name="T1" fmla="*/ 1 h 64"/>
              <a:gd name="T2" fmla="*/ 2 w 38"/>
              <a:gd name="T3" fmla="*/ 51 h 64"/>
              <a:gd name="T4" fmla="*/ 7 w 38"/>
              <a:gd name="T5" fmla="*/ 62 h 64"/>
              <a:gd name="T6" fmla="*/ 19 w 38"/>
              <a:gd name="T7" fmla="*/ 57 h 64"/>
              <a:gd name="T8" fmla="*/ 38 w 38"/>
              <a:gd name="T9" fmla="*/ 2 h 64"/>
              <a:gd name="T10" fmla="*/ 20 w 38"/>
              <a:gd name="T11" fmla="*/ 1 h 64"/>
            </a:gdLst>
            <a:ahLst/>
            <a:cxnLst>
              <a:cxn ang="0">
                <a:pos x="T0" y="T1"/>
              </a:cxn>
              <a:cxn ang="0">
                <a:pos x="T2" y="T3"/>
              </a:cxn>
              <a:cxn ang="0">
                <a:pos x="T4" y="T5"/>
              </a:cxn>
              <a:cxn ang="0">
                <a:pos x="T6" y="T7"/>
              </a:cxn>
              <a:cxn ang="0">
                <a:pos x="T8" y="T9"/>
              </a:cxn>
              <a:cxn ang="0">
                <a:pos x="T10" y="T11"/>
              </a:cxn>
            </a:cxnLst>
            <a:rect l="0" t="0" r="r" b="b"/>
            <a:pathLst>
              <a:path w="38" h="64">
                <a:moveTo>
                  <a:pt x="20" y="1"/>
                </a:moveTo>
                <a:cubicBezTo>
                  <a:pt x="2" y="51"/>
                  <a:pt x="2" y="51"/>
                  <a:pt x="2" y="51"/>
                </a:cubicBezTo>
                <a:cubicBezTo>
                  <a:pt x="0" y="55"/>
                  <a:pt x="3" y="60"/>
                  <a:pt x="7" y="62"/>
                </a:cubicBezTo>
                <a:cubicBezTo>
                  <a:pt x="12" y="64"/>
                  <a:pt x="17" y="61"/>
                  <a:pt x="19" y="57"/>
                </a:cubicBezTo>
                <a:cubicBezTo>
                  <a:pt x="38" y="2"/>
                  <a:pt x="38" y="2"/>
                  <a:pt x="38" y="2"/>
                </a:cubicBezTo>
                <a:cubicBezTo>
                  <a:pt x="32" y="0"/>
                  <a:pt x="25" y="0"/>
                  <a:pt x="20" y="1"/>
                </a:cubicBezTo>
                <a:close/>
              </a:path>
            </a:pathLst>
          </a:custGeom>
          <a:solidFill>
            <a:srgbClr val="F7DDB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18" name="Oval 302"/>
          <p:cNvSpPr>
            <a:spLocks noChangeArrowheads="1"/>
          </p:cNvSpPr>
          <p:nvPr/>
        </p:nvSpPr>
        <p:spPr bwMode="auto">
          <a:xfrm>
            <a:off x="10126290" y="6184275"/>
            <a:ext cx="116353" cy="118545"/>
          </a:xfrm>
          <a:prstGeom prst="ellipse">
            <a:avLst/>
          </a:pr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19" name="Picture 30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26289" y="6181787"/>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 name="Freeform 304"/>
          <p:cNvSpPr/>
          <p:nvPr/>
        </p:nvSpPr>
        <p:spPr bwMode="auto">
          <a:xfrm>
            <a:off x="10151164" y="6197538"/>
            <a:ext cx="64194" cy="92018"/>
          </a:xfrm>
          <a:custGeom>
            <a:avLst/>
            <a:gdLst>
              <a:gd name="T0" fmla="*/ 76 w 80"/>
              <a:gd name="T1" fmla="*/ 2 h 111"/>
              <a:gd name="T2" fmla="*/ 2 w 80"/>
              <a:gd name="T3" fmla="*/ 105 h 111"/>
              <a:gd name="T4" fmla="*/ 0 w 80"/>
              <a:gd name="T5" fmla="*/ 111 h 111"/>
              <a:gd name="T6" fmla="*/ 80 w 80"/>
              <a:gd name="T7" fmla="*/ 0 h 111"/>
              <a:gd name="T8" fmla="*/ 76 w 80"/>
              <a:gd name="T9" fmla="*/ 2 h 111"/>
            </a:gdLst>
            <a:ahLst/>
            <a:cxnLst>
              <a:cxn ang="0">
                <a:pos x="T0" y="T1"/>
              </a:cxn>
              <a:cxn ang="0">
                <a:pos x="T2" y="T3"/>
              </a:cxn>
              <a:cxn ang="0">
                <a:pos x="T4" y="T5"/>
              </a:cxn>
              <a:cxn ang="0">
                <a:pos x="T6" y="T7"/>
              </a:cxn>
              <a:cxn ang="0">
                <a:pos x="T8" y="T9"/>
              </a:cxn>
            </a:cxnLst>
            <a:rect l="0" t="0" r="r" b="b"/>
            <a:pathLst>
              <a:path w="80" h="111">
                <a:moveTo>
                  <a:pt x="76" y="2"/>
                </a:moveTo>
                <a:lnTo>
                  <a:pt x="2" y="105"/>
                </a:lnTo>
                <a:lnTo>
                  <a:pt x="0" y="111"/>
                </a:lnTo>
                <a:lnTo>
                  <a:pt x="80" y="0"/>
                </a:lnTo>
                <a:lnTo>
                  <a:pt x="76" y="2"/>
                </a:lnTo>
                <a:close/>
              </a:path>
            </a:pathLst>
          </a:custGeom>
          <a:solidFill>
            <a:srgbClr val="90131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pic>
        <p:nvPicPr>
          <p:cNvPr id="821" name="Picture 3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61901" y="6242303"/>
            <a:ext cx="117958" cy="1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 name="Freeform 306"/>
          <p:cNvSpPr/>
          <p:nvPr/>
        </p:nvSpPr>
        <p:spPr bwMode="auto">
          <a:xfrm>
            <a:off x="10284368" y="6054952"/>
            <a:ext cx="104316" cy="132638"/>
          </a:xfrm>
          <a:custGeom>
            <a:avLst/>
            <a:gdLst>
              <a:gd name="T0" fmla="*/ 20 w 66"/>
              <a:gd name="T1" fmla="*/ 2 h 82"/>
              <a:gd name="T2" fmla="*/ 5 w 66"/>
              <a:gd name="T3" fmla="*/ 47 h 82"/>
              <a:gd name="T4" fmla="*/ 19 w 66"/>
              <a:gd name="T5" fmla="*/ 78 h 82"/>
              <a:gd name="T6" fmla="*/ 19 w 66"/>
              <a:gd name="T7" fmla="*/ 78 h 82"/>
              <a:gd name="T8" fmla="*/ 50 w 66"/>
              <a:gd name="T9" fmla="*/ 63 h 82"/>
              <a:gd name="T10" fmla="*/ 66 w 66"/>
              <a:gd name="T11" fmla="*/ 18 h 82"/>
              <a:gd name="T12" fmla="*/ 46 w 66"/>
              <a:gd name="T13" fmla="*/ 3 h 82"/>
              <a:gd name="T14" fmla="*/ 46 w 66"/>
              <a:gd name="T15" fmla="*/ 3 h 82"/>
              <a:gd name="T16" fmla="*/ 20 w 66"/>
              <a:gd name="T17" fmla="*/ 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2">
                <a:moveTo>
                  <a:pt x="20" y="2"/>
                </a:moveTo>
                <a:cubicBezTo>
                  <a:pt x="5" y="47"/>
                  <a:pt x="5" y="47"/>
                  <a:pt x="5" y="47"/>
                </a:cubicBezTo>
                <a:cubicBezTo>
                  <a:pt x="0" y="60"/>
                  <a:pt x="7" y="74"/>
                  <a:pt x="19" y="78"/>
                </a:cubicBezTo>
                <a:cubicBezTo>
                  <a:pt x="19" y="78"/>
                  <a:pt x="19" y="78"/>
                  <a:pt x="19" y="78"/>
                </a:cubicBezTo>
                <a:cubicBezTo>
                  <a:pt x="32" y="82"/>
                  <a:pt x="46" y="76"/>
                  <a:pt x="50" y="63"/>
                </a:cubicBezTo>
                <a:cubicBezTo>
                  <a:pt x="66" y="18"/>
                  <a:pt x="66" y="18"/>
                  <a:pt x="66" y="18"/>
                </a:cubicBezTo>
                <a:cubicBezTo>
                  <a:pt x="62" y="11"/>
                  <a:pt x="55" y="6"/>
                  <a:pt x="46" y="3"/>
                </a:cubicBezTo>
                <a:cubicBezTo>
                  <a:pt x="46" y="3"/>
                  <a:pt x="46" y="3"/>
                  <a:pt x="46" y="3"/>
                </a:cubicBezTo>
                <a:cubicBezTo>
                  <a:pt x="37" y="0"/>
                  <a:pt x="28" y="0"/>
                  <a:pt x="2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824" name="Oval 29"/>
          <p:cNvSpPr>
            <a:spLocks noChangeArrowheads="1"/>
          </p:cNvSpPr>
          <p:nvPr/>
        </p:nvSpPr>
        <p:spPr bwMode="auto">
          <a:xfrm>
            <a:off x="10786047" y="5849191"/>
            <a:ext cx="601557" cy="601557"/>
          </a:xfrm>
          <a:prstGeom prst="ellipse">
            <a:avLst/>
          </a:prstGeom>
          <a:solidFill>
            <a:srgbClr val="E81479"/>
          </a:solidFill>
          <a:ln>
            <a:noFill/>
          </a:ln>
        </p:spPr>
        <p:txBody>
          <a:bodyPr vert="horz" wrap="square" lIns="68580" tIns="34290" rIns="68580" bIns="34290"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825" name="Freeform 104"/>
          <p:cNvSpPr>
            <a:spLocks noEditPoints="1"/>
          </p:cNvSpPr>
          <p:nvPr/>
        </p:nvSpPr>
        <p:spPr bwMode="auto">
          <a:xfrm>
            <a:off x="10886623" y="5930570"/>
            <a:ext cx="388574" cy="429320"/>
          </a:xfrm>
          <a:custGeom>
            <a:avLst/>
            <a:gdLst>
              <a:gd name="T0" fmla="*/ 1456 w 1479"/>
              <a:gd name="T1" fmla="*/ 425 h 1633"/>
              <a:gd name="T2" fmla="*/ 1387 w 1479"/>
              <a:gd name="T3" fmla="*/ 430 h 1633"/>
              <a:gd name="T4" fmla="*/ 1343 w 1479"/>
              <a:gd name="T5" fmla="*/ 460 h 1633"/>
              <a:gd name="T6" fmla="*/ 870 w 1479"/>
              <a:gd name="T7" fmla="*/ 131 h 1633"/>
              <a:gd name="T8" fmla="*/ 883 w 1479"/>
              <a:gd name="T9" fmla="*/ 79 h 1633"/>
              <a:gd name="T10" fmla="*/ 863 w 1479"/>
              <a:gd name="T11" fmla="*/ 13 h 1633"/>
              <a:gd name="T12" fmla="*/ 797 w 1479"/>
              <a:gd name="T13" fmla="*/ 32 h 1633"/>
              <a:gd name="T14" fmla="*/ 883 w 1479"/>
              <a:gd name="T15" fmla="*/ 395 h 1633"/>
              <a:gd name="T16" fmla="*/ 395 w 1479"/>
              <a:gd name="T17" fmla="*/ 576 h 1633"/>
              <a:gd name="T18" fmla="*/ 403 w 1479"/>
              <a:gd name="T19" fmla="*/ 1064 h 1633"/>
              <a:gd name="T20" fmla="*/ 15 w 1479"/>
              <a:gd name="T21" fmla="*/ 1121 h 1633"/>
              <a:gd name="T22" fmla="*/ 27 w 1479"/>
              <a:gd name="T23" fmla="*/ 1189 h 1633"/>
              <a:gd name="T24" fmla="*/ 95 w 1479"/>
              <a:gd name="T25" fmla="*/ 1177 h 1633"/>
              <a:gd name="T26" fmla="*/ 117 w 1479"/>
              <a:gd name="T27" fmla="*/ 1154 h 1633"/>
              <a:gd name="T28" fmla="*/ 646 w 1479"/>
              <a:gd name="T29" fmla="*/ 1522 h 1633"/>
              <a:gd name="T30" fmla="*/ 631 w 1479"/>
              <a:gd name="T31" fmla="*/ 1550 h 1633"/>
              <a:gd name="T32" fmla="*/ 643 w 1479"/>
              <a:gd name="T33" fmla="*/ 1618 h 1633"/>
              <a:gd name="T34" fmla="*/ 711 w 1479"/>
              <a:gd name="T35" fmla="*/ 1605 h 1633"/>
              <a:gd name="T36" fmla="*/ 630 w 1479"/>
              <a:gd name="T37" fmla="*/ 1222 h 1633"/>
              <a:gd name="T38" fmla="*/ 1090 w 1479"/>
              <a:gd name="T39" fmla="*/ 1060 h 1633"/>
              <a:gd name="T40" fmla="*/ 1091 w 1479"/>
              <a:gd name="T41" fmla="*/ 540 h 1633"/>
              <a:gd name="T42" fmla="*/ 1461 w 1479"/>
              <a:gd name="T43" fmla="*/ 494 h 1633"/>
              <a:gd name="T44" fmla="*/ 1456 w 1479"/>
              <a:gd name="T45" fmla="*/ 425 h 1633"/>
              <a:gd name="T46" fmla="*/ 958 w 1479"/>
              <a:gd name="T47" fmla="*/ 509 h 1633"/>
              <a:gd name="T48" fmla="*/ 1075 w 1479"/>
              <a:gd name="T49" fmla="*/ 784 h 1633"/>
              <a:gd name="T50" fmla="*/ 659 w 1479"/>
              <a:gd name="T51" fmla="*/ 495 h 1633"/>
              <a:gd name="T52" fmla="*/ 958 w 1479"/>
              <a:gd name="T53" fmla="*/ 509 h 1633"/>
              <a:gd name="T54" fmla="*/ 651 w 1479"/>
              <a:gd name="T55" fmla="*/ 1473 h 1633"/>
              <a:gd name="T56" fmla="*/ 160 w 1479"/>
              <a:gd name="T57" fmla="*/ 1132 h 1633"/>
              <a:gd name="T58" fmla="*/ 434 w 1479"/>
              <a:gd name="T59" fmla="*/ 1174 h 1633"/>
              <a:gd name="T60" fmla="*/ 485 w 1479"/>
              <a:gd name="T61" fmla="*/ 1188 h 1633"/>
              <a:gd name="T62" fmla="*/ 517 w 1479"/>
              <a:gd name="T63" fmla="*/ 1231 h 1633"/>
              <a:gd name="T64" fmla="*/ 651 w 1479"/>
              <a:gd name="T65" fmla="*/ 1473 h 1633"/>
              <a:gd name="T66" fmla="*/ 544 w 1479"/>
              <a:gd name="T67" fmla="*/ 1103 h 1633"/>
              <a:gd name="T68" fmla="*/ 428 w 1479"/>
              <a:gd name="T69" fmla="*/ 875 h 1633"/>
              <a:gd name="T70" fmla="*/ 798 w 1479"/>
              <a:gd name="T71" fmla="*/ 1133 h 1633"/>
              <a:gd name="T72" fmla="*/ 544 w 1479"/>
              <a:gd name="T73" fmla="*/ 1103 h 1633"/>
              <a:gd name="T74" fmla="*/ 856 w 1479"/>
              <a:gd name="T75" fmla="*/ 1121 h 1633"/>
              <a:gd name="T76" fmla="*/ 419 w 1479"/>
              <a:gd name="T77" fmla="*/ 817 h 1633"/>
              <a:gd name="T78" fmla="*/ 466 w 1479"/>
              <a:gd name="T79" fmla="*/ 645 h 1633"/>
              <a:gd name="T80" fmla="*/ 1001 w 1479"/>
              <a:gd name="T81" fmla="*/ 1017 h 1633"/>
              <a:gd name="T82" fmla="*/ 856 w 1479"/>
              <a:gd name="T83" fmla="*/ 1121 h 1633"/>
              <a:gd name="T84" fmla="*/ 1026 w 1479"/>
              <a:gd name="T85" fmla="*/ 982 h 1633"/>
              <a:gd name="T86" fmla="*/ 491 w 1479"/>
              <a:gd name="T87" fmla="*/ 609 h 1633"/>
              <a:gd name="T88" fmla="*/ 609 w 1479"/>
              <a:gd name="T89" fmla="*/ 512 h 1633"/>
              <a:gd name="T90" fmla="*/ 1076 w 1479"/>
              <a:gd name="T91" fmla="*/ 837 h 1633"/>
              <a:gd name="T92" fmla="*/ 1026 w 1479"/>
              <a:gd name="T93" fmla="*/ 982 h 1633"/>
              <a:gd name="T94" fmla="*/ 1060 w 1479"/>
              <a:gd name="T95" fmla="*/ 433 h 1633"/>
              <a:gd name="T96" fmla="*/ 1018 w 1479"/>
              <a:gd name="T97" fmla="*/ 423 h 1633"/>
              <a:gd name="T98" fmla="*/ 994 w 1479"/>
              <a:gd name="T99" fmla="*/ 387 h 1633"/>
              <a:gd name="T100" fmla="*/ 881 w 1479"/>
              <a:gd name="T101" fmla="*/ 191 h 1633"/>
              <a:gd name="T102" fmla="*/ 1282 w 1479"/>
              <a:gd name="T103" fmla="*/ 470 h 1633"/>
              <a:gd name="T104" fmla="*/ 1060 w 1479"/>
              <a:gd name="T105" fmla="*/ 43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79" h="1633">
                <a:moveTo>
                  <a:pt x="1456" y="425"/>
                </a:moveTo>
                <a:cubicBezTo>
                  <a:pt x="1436" y="407"/>
                  <a:pt x="1405" y="410"/>
                  <a:pt x="1387" y="430"/>
                </a:cubicBezTo>
                <a:cubicBezTo>
                  <a:pt x="1375" y="444"/>
                  <a:pt x="1360" y="454"/>
                  <a:pt x="1343" y="460"/>
                </a:cubicBezTo>
                <a:cubicBezTo>
                  <a:pt x="870" y="131"/>
                  <a:pt x="870" y="131"/>
                  <a:pt x="870" y="131"/>
                </a:cubicBezTo>
                <a:cubicBezTo>
                  <a:pt x="870" y="112"/>
                  <a:pt x="874" y="95"/>
                  <a:pt x="883" y="79"/>
                </a:cubicBezTo>
                <a:cubicBezTo>
                  <a:pt x="896" y="55"/>
                  <a:pt x="887" y="25"/>
                  <a:pt x="863" y="13"/>
                </a:cubicBezTo>
                <a:cubicBezTo>
                  <a:pt x="840" y="0"/>
                  <a:pt x="810" y="8"/>
                  <a:pt x="797" y="32"/>
                </a:cubicBezTo>
                <a:cubicBezTo>
                  <a:pt x="733" y="148"/>
                  <a:pt x="799" y="269"/>
                  <a:pt x="883" y="395"/>
                </a:cubicBezTo>
                <a:cubicBezTo>
                  <a:pt x="708" y="368"/>
                  <a:pt x="526" y="382"/>
                  <a:pt x="395" y="576"/>
                </a:cubicBezTo>
                <a:cubicBezTo>
                  <a:pt x="273" y="756"/>
                  <a:pt x="319" y="920"/>
                  <a:pt x="403" y="1064"/>
                </a:cubicBezTo>
                <a:cubicBezTo>
                  <a:pt x="251" y="1022"/>
                  <a:pt x="102" y="997"/>
                  <a:pt x="15" y="1121"/>
                </a:cubicBezTo>
                <a:cubicBezTo>
                  <a:pt x="0" y="1143"/>
                  <a:pt x="5" y="1174"/>
                  <a:pt x="27" y="1189"/>
                </a:cubicBezTo>
                <a:cubicBezTo>
                  <a:pt x="49" y="1204"/>
                  <a:pt x="80" y="1199"/>
                  <a:pt x="95" y="1177"/>
                </a:cubicBezTo>
                <a:cubicBezTo>
                  <a:pt x="102" y="1168"/>
                  <a:pt x="109" y="1160"/>
                  <a:pt x="117" y="1154"/>
                </a:cubicBezTo>
                <a:cubicBezTo>
                  <a:pt x="646" y="1522"/>
                  <a:pt x="646" y="1522"/>
                  <a:pt x="646" y="1522"/>
                </a:cubicBezTo>
                <a:cubicBezTo>
                  <a:pt x="642" y="1531"/>
                  <a:pt x="637" y="1541"/>
                  <a:pt x="631" y="1550"/>
                </a:cubicBezTo>
                <a:cubicBezTo>
                  <a:pt x="616" y="1572"/>
                  <a:pt x="621" y="1602"/>
                  <a:pt x="643" y="1618"/>
                </a:cubicBezTo>
                <a:cubicBezTo>
                  <a:pt x="665" y="1633"/>
                  <a:pt x="696" y="1628"/>
                  <a:pt x="711" y="1605"/>
                </a:cubicBezTo>
                <a:cubicBezTo>
                  <a:pt x="798" y="1481"/>
                  <a:pt x="722" y="1350"/>
                  <a:pt x="630" y="1222"/>
                </a:cubicBezTo>
                <a:cubicBezTo>
                  <a:pt x="794" y="1251"/>
                  <a:pt x="964" y="1237"/>
                  <a:pt x="1090" y="1060"/>
                </a:cubicBezTo>
                <a:cubicBezTo>
                  <a:pt x="1227" y="870"/>
                  <a:pt x="1177" y="694"/>
                  <a:pt x="1091" y="540"/>
                </a:cubicBezTo>
                <a:cubicBezTo>
                  <a:pt x="1238" y="574"/>
                  <a:pt x="1374" y="594"/>
                  <a:pt x="1461" y="494"/>
                </a:cubicBezTo>
                <a:cubicBezTo>
                  <a:pt x="1479" y="473"/>
                  <a:pt x="1476" y="443"/>
                  <a:pt x="1456" y="425"/>
                </a:cubicBezTo>
                <a:close/>
                <a:moveTo>
                  <a:pt x="958" y="509"/>
                </a:moveTo>
                <a:cubicBezTo>
                  <a:pt x="1016" y="598"/>
                  <a:pt x="1066" y="689"/>
                  <a:pt x="1075" y="784"/>
                </a:cubicBezTo>
                <a:cubicBezTo>
                  <a:pt x="659" y="495"/>
                  <a:pt x="659" y="495"/>
                  <a:pt x="659" y="495"/>
                </a:cubicBezTo>
                <a:cubicBezTo>
                  <a:pt x="751" y="470"/>
                  <a:pt x="854" y="485"/>
                  <a:pt x="958" y="509"/>
                </a:cubicBezTo>
                <a:close/>
                <a:moveTo>
                  <a:pt x="651" y="1473"/>
                </a:moveTo>
                <a:cubicBezTo>
                  <a:pt x="160" y="1132"/>
                  <a:pt x="160" y="1132"/>
                  <a:pt x="160" y="1132"/>
                </a:cubicBezTo>
                <a:cubicBezTo>
                  <a:pt x="223" y="1116"/>
                  <a:pt x="312" y="1139"/>
                  <a:pt x="434" y="1174"/>
                </a:cubicBezTo>
                <a:cubicBezTo>
                  <a:pt x="451" y="1178"/>
                  <a:pt x="468" y="1183"/>
                  <a:pt x="485" y="1188"/>
                </a:cubicBezTo>
                <a:cubicBezTo>
                  <a:pt x="496" y="1203"/>
                  <a:pt x="506" y="1217"/>
                  <a:pt x="517" y="1231"/>
                </a:cubicBezTo>
                <a:cubicBezTo>
                  <a:pt x="591" y="1333"/>
                  <a:pt x="644" y="1409"/>
                  <a:pt x="651" y="1473"/>
                </a:cubicBezTo>
                <a:close/>
                <a:moveTo>
                  <a:pt x="544" y="1103"/>
                </a:moveTo>
                <a:cubicBezTo>
                  <a:pt x="492" y="1029"/>
                  <a:pt x="446" y="954"/>
                  <a:pt x="428" y="875"/>
                </a:cubicBezTo>
                <a:cubicBezTo>
                  <a:pt x="798" y="1133"/>
                  <a:pt x="798" y="1133"/>
                  <a:pt x="798" y="1133"/>
                </a:cubicBezTo>
                <a:cubicBezTo>
                  <a:pt x="718" y="1143"/>
                  <a:pt x="632" y="1126"/>
                  <a:pt x="544" y="1103"/>
                </a:cubicBezTo>
                <a:close/>
                <a:moveTo>
                  <a:pt x="856" y="1121"/>
                </a:moveTo>
                <a:cubicBezTo>
                  <a:pt x="419" y="817"/>
                  <a:pt x="419" y="817"/>
                  <a:pt x="419" y="817"/>
                </a:cubicBezTo>
                <a:cubicBezTo>
                  <a:pt x="417" y="761"/>
                  <a:pt x="430" y="704"/>
                  <a:pt x="466" y="645"/>
                </a:cubicBezTo>
                <a:cubicBezTo>
                  <a:pt x="1001" y="1017"/>
                  <a:pt x="1001" y="1017"/>
                  <a:pt x="1001" y="1017"/>
                </a:cubicBezTo>
                <a:cubicBezTo>
                  <a:pt x="958" y="1072"/>
                  <a:pt x="909" y="1104"/>
                  <a:pt x="856" y="1121"/>
                </a:cubicBezTo>
                <a:close/>
                <a:moveTo>
                  <a:pt x="1026" y="982"/>
                </a:moveTo>
                <a:cubicBezTo>
                  <a:pt x="491" y="609"/>
                  <a:pt x="491" y="609"/>
                  <a:pt x="491" y="609"/>
                </a:cubicBezTo>
                <a:cubicBezTo>
                  <a:pt x="526" y="563"/>
                  <a:pt x="566" y="532"/>
                  <a:pt x="609" y="512"/>
                </a:cubicBezTo>
                <a:cubicBezTo>
                  <a:pt x="1076" y="837"/>
                  <a:pt x="1076" y="837"/>
                  <a:pt x="1076" y="837"/>
                </a:cubicBezTo>
                <a:cubicBezTo>
                  <a:pt x="1072" y="884"/>
                  <a:pt x="1057" y="932"/>
                  <a:pt x="1026" y="982"/>
                </a:cubicBezTo>
                <a:close/>
                <a:moveTo>
                  <a:pt x="1060" y="433"/>
                </a:moveTo>
                <a:cubicBezTo>
                  <a:pt x="1046" y="429"/>
                  <a:pt x="1032" y="426"/>
                  <a:pt x="1018" y="423"/>
                </a:cubicBezTo>
                <a:cubicBezTo>
                  <a:pt x="1010" y="410"/>
                  <a:pt x="1002" y="398"/>
                  <a:pt x="994" y="387"/>
                </a:cubicBezTo>
                <a:cubicBezTo>
                  <a:pt x="946" y="315"/>
                  <a:pt x="902" y="249"/>
                  <a:pt x="881" y="191"/>
                </a:cubicBezTo>
                <a:cubicBezTo>
                  <a:pt x="1282" y="470"/>
                  <a:pt x="1282" y="470"/>
                  <a:pt x="1282" y="470"/>
                </a:cubicBezTo>
                <a:cubicBezTo>
                  <a:pt x="1221" y="471"/>
                  <a:pt x="1144" y="453"/>
                  <a:pt x="1060" y="4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微软雅黑" panose="020B0503020204020204" charset="-122"/>
              <a:ea typeface="微软雅黑" panose="020B0503020204020204" charset="-122"/>
            </a:endParaRPr>
          </a:p>
        </p:txBody>
      </p:sp>
      <p:sp>
        <p:nvSpPr>
          <p:cNvPr id="826" name="矩形 825"/>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latin typeface="冬青黑体简体中文 W3" panose="020B0300000000000000" pitchFamily="34" charset="-122"/>
                <a:ea typeface="冬青黑体简体中文 W3" panose="020B0300000000000000" pitchFamily="34" charset="-122"/>
              </a:rPr>
              <a:t>延时符</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fade">
                                      <p:cBhvr>
                                        <p:cTn id="7" dur="1500"/>
                                        <p:tgtEl>
                                          <p:spTgt spid="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6" name="椭圆 5"/>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7" name="文本框 6"/>
            <p:cNvSpPr txBox="1"/>
            <p:nvPr/>
          </p:nvSpPr>
          <p:spPr>
            <a:xfrm>
              <a:off x="1243790" y="386660"/>
              <a:ext cx="3309160"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人员职责</a:t>
              </a:r>
            </a:p>
          </p:txBody>
        </p:sp>
        <p:cxnSp>
          <p:nvCxnSpPr>
            <p:cNvPr id="8" name="直接连接符 7"/>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a:off x="0" y="2222424"/>
            <a:ext cx="1219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p:nvSpPr>
        <p:spPr>
          <a:xfrm>
            <a:off x="1243790" y="1911115"/>
            <a:ext cx="2284121" cy="628649"/>
          </a:xfrm>
          <a:prstGeom prst="roundRect">
            <a:avLst>
              <a:gd name="adj" fmla="val 0"/>
            </a:avLst>
          </a:prstGeom>
          <a:solidFill>
            <a:srgbClr val="E81479"/>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圈长职责</a:t>
            </a:r>
          </a:p>
        </p:txBody>
      </p:sp>
      <p:sp>
        <p:nvSpPr>
          <p:cNvPr id="14" name="矩形: 圆角 13"/>
          <p:cNvSpPr/>
          <p:nvPr/>
        </p:nvSpPr>
        <p:spPr>
          <a:xfrm>
            <a:off x="4960743" y="1911115"/>
            <a:ext cx="2284121" cy="628649"/>
          </a:xfrm>
          <a:prstGeom prst="roundRect">
            <a:avLst>
              <a:gd name="adj" fmla="val 0"/>
            </a:avLst>
          </a:prstGeom>
          <a:solidFill>
            <a:srgbClr val="53CEB5"/>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辅导员职责</a:t>
            </a:r>
          </a:p>
        </p:txBody>
      </p:sp>
      <p:sp>
        <p:nvSpPr>
          <p:cNvPr id="15" name="矩形: 圆角 14"/>
          <p:cNvSpPr/>
          <p:nvPr/>
        </p:nvSpPr>
        <p:spPr>
          <a:xfrm>
            <a:off x="8677696" y="1911115"/>
            <a:ext cx="2284121" cy="628649"/>
          </a:xfrm>
          <a:prstGeom prst="roundRect">
            <a:avLst>
              <a:gd name="adj" fmla="val 0"/>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sz="2400" dirty="0">
                <a:solidFill>
                  <a:schemeClr val="bg1"/>
                </a:solidFill>
                <a:cs typeface="+mn-ea"/>
                <a:sym typeface="+mn-lt"/>
              </a:rPr>
              <a:t>圈员职责</a:t>
            </a:r>
          </a:p>
        </p:txBody>
      </p:sp>
      <p:grpSp>
        <p:nvGrpSpPr>
          <p:cNvPr id="26" name="组合 25"/>
          <p:cNvGrpSpPr/>
          <p:nvPr/>
        </p:nvGrpSpPr>
        <p:grpSpPr>
          <a:xfrm>
            <a:off x="4381744" y="3151764"/>
            <a:ext cx="3442121" cy="2888565"/>
            <a:chOff x="4381744" y="3151764"/>
            <a:chExt cx="3442121" cy="2888565"/>
          </a:xfrm>
        </p:grpSpPr>
        <p:sp>
          <p:nvSpPr>
            <p:cNvPr id="4" name="矩形 3"/>
            <p:cNvSpPr/>
            <p:nvPr/>
          </p:nvSpPr>
          <p:spPr>
            <a:xfrm>
              <a:off x="4381744" y="3311079"/>
              <a:ext cx="3442121" cy="2569934"/>
            </a:xfrm>
            <a:prstGeom prst="rect">
              <a:avLst/>
            </a:prstGeom>
          </p:spPr>
          <p:txBody>
            <a:bodyPr wrap="square">
              <a:spAutoFit/>
            </a:bodyPr>
            <a:lstStyle/>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实施圈长与圈员的品管教育</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培养圈员自发参与圈会的风气</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掌握圈员品管活动的想法和做法</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正确指导品管手法</a:t>
              </a:r>
              <a:r>
                <a:rPr lang="zh-CN" altLang="en-US"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提高活动能力</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选定活动改善的问题</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对品管圈无法处理问题给予</a:t>
              </a:r>
              <a:r>
                <a:rPr lang="zh-CN" altLang="en-US" sz="1400" dirty="0">
                  <a:solidFill>
                    <a:schemeClr val="tx1">
                      <a:lumMod val="65000"/>
                      <a:lumOff val="35000"/>
                    </a:schemeClr>
                  </a:solidFill>
                  <a:cs typeface="+mn-ea"/>
                  <a:sym typeface="+mn-lt"/>
                </a:rPr>
                <a:t>帮助</a:t>
              </a: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辅导品管圈活动持续性和永久性</a:t>
              </a:r>
              <a:endParaRPr lang="en-US" altLang="zh-TW" sz="1400" dirty="0">
                <a:solidFill>
                  <a:schemeClr val="tx1">
                    <a:lumMod val="65000"/>
                    <a:lumOff val="35000"/>
                  </a:schemeClr>
                </a:solidFill>
                <a:cs typeface="+mn-ea"/>
                <a:sym typeface="+mn-lt"/>
              </a:endParaRPr>
            </a:p>
            <a:p>
              <a:pPr marL="285750" indent="-285750" algn="ctr">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协助圈会顺利进行</a:t>
              </a:r>
            </a:p>
          </p:txBody>
        </p:sp>
        <p:sp>
          <p:nvSpPr>
            <p:cNvPr id="16" name="矩形: 圆角 15"/>
            <p:cNvSpPr/>
            <p:nvPr/>
          </p:nvSpPr>
          <p:spPr>
            <a:xfrm>
              <a:off x="4382927"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25" name="组合 24"/>
          <p:cNvGrpSpPr/>
          <p:nvPr/>
        </p:nvGrpSpPr>
        <p:grpSpPr>
          <a:xfrm>
            <a:off x="665381" y="3151764"/>
            <a:ext cx="3440939" cy="2888565"/>
            <a:chOff x="665381" y="3151764"/>
            <a:chExt cx="3440939" cy="2888565"/>
          </a:xfrm>
        </p:grpSpPr>
        <p:sp>
          <p:nvSpPr>
            <p:cNvPr id="3" name="Rectangle 2"/>
            <p:cNvSpPr txBox="1">
              <a:spLocks noChangeArrowheads="1"/>
            </p:cNvSpPr>
            <p:nvPr/>
          </p:nvSpPr>
          <p:spPr bwMode="auto">
            <a:xfrm>
              <a:off x="665382" y="3311079"/>
              <a:ext cx="3440938" cy="25699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spcBef>
                  <a:spcPct val="50000"/>
                </a:spcBef>
                <a:defRPr sz="1400">
                  <a:solidFill>
                    <a:schemeClr val="tx1">
                      <a:lumMod val="65000"/>
                      <a:lumOff val="35000"/>
                    </a:schemeClr>
                  </a:solidFill>
                  <a:latin typeface="华文细黑" panose="02010600040101010101" pitchFamily="2" charset="-122"/>
                  <a:ea typeface="华文细黑" panose="0201060004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nSpc>
                  <a:spcPct val="150000"/>
                </a:lnSpc>
                <a:buFont typeface="Wingdings" panose="05000000000000000000" pitchFamily="2" charset="2"/>
                <a:buChar char="ü"/>
              </a:pPr>
              <a:r>
                <a:rPr lang="zh-TW" altLang="en-US" dirty="0">
                  <a:latin typeface="+mn-lt"/>
                  <a:ea typeface="+mn-ea"/>
                  <a:cs typeface="+mn-ea"/>
                  <a:sym typeface="+mn-lt"/>
                </a:rPr>
                <a:t>领导品管圈的活动</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决定品管圈活动的进行方向</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建立圈员协助</a:t>
              </a:r>
              <a:r>
                <a:rPr lang="zh-CN" altLang="en-US" dirty="0">
                  <a:latin typeface="+mn-lt"/>
                  <a:ea typeface="+mn-ea"/>
                  <a:cs typeface="+mn-ea"/>
                  <a:sym typeface="+mn-lt"/>
                </a:rPr>
                <a:t>，</a:t>
              </a:r>
              <a:r>
                <a:rPr lang="zh-TW" altLang="en-US" dirty="0">
                  <a:latin typeface="+mn-lt"/>
                  <a:ea typeface="+mn-ea"/>
                  <a:cs typeface="+mn-ea"/>
                  <a:sym typeface="+mn-lt"/>
                </a:rPr>
                <a:t>全员参加发言</a:t>
              </a:r>
              <a:endParaRPr lang="en-US" altLang="zh-CN" dirty="0">
                <a:latin typeface="+mn-lt"/>
                <a:ea typeface="+mn-ea"/>
                <a:cs typeface="+mn-ea"/>
                <a:sym typeface="+mn-lt"/>
              </a:endParaRPr>
            </a:p>
            <a:p>
              <a:pPr marL="285750" indent="-285750">
                <a:lnSpc>
                  <a:spcPct val="150000"/>
                </a:lnSpc>
                <a:buFont typeface="Wingdings" panose="05000000000000000000" pitchFamily="2" charset="2"/>
                <a:buChar char="ü"/>
              </a:pPr>
              <a:r>
                <a:rPr lang="zh-TW" altLang="zh-CN" dirty="0">
                  <a:latin typeface="+mn-lt"/>
                  <a:ea typeface="+mn-ea"/>
                  <a:cs typeface="+mn-ea"/>
                  <a:sym typeface="+mn-lt"/>
                </a:rPr>
                <a:t> </a:t>
              </a:r>
              <a:r>
                <a:rPr lang="zh-TW" altLang="en-US" dirty="0">
                  <a:latin typeface="+mn-lt"/>
                  <a:ea typeface="+mn-ea"/>
                  <a:cs typeface="+mn-ea"/>
                  <a:sym typeface="+mn-lt"/>
                </a:rPr>
                <a:t> 全员分担的体制</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建立圈员的良好人群关系</a:t>
              </a:r>
              <a:endParaRPr lang="en-US" altLang="zh-TW" dirty="0">
                <a:latin typeface="+mn-lt"/>
                <a:ea typeface="+mn-ea"/>
                <a:cs typeface="+mn-ea"/>
                <a:sym typeface="+mn-lt"/>
              </a:endParaRPr>
            </a:p>
            <a:p>
              <a:pPr marL="285750" indent="-285750">
                <a:lnSpc>
                  <a:spcPct val="150000"/>
                </a:lnSpc>
                <a:buFont typeface="Wingdings" panose="05000000000000000000" pitchFamily="2" charset="2"/>
                <a:buChar char="ü"/>
              </a:pPr>
              <a:r>
                <a:rPr lang="zh-TW" altLang="en-US" dirty="0">
                  <a:latin typeface="+mn-lt"/>
                  <a:ea typeface="+mn-ea"/>
                  <a:cs typeface="+mn-ea"/>
                  <a:sym typeface="+mn-lt"/>
                </a:rPr>
                <a:t>指导圈员有关</a:t>
              </a:r>
              <a:r>
                <a:rPr lang="en-US" altLang="zh-CN" dirty="0">
                  <a:latin typeface="+mn-lt"/>
                  <a:ea typeface="+mn-ea"/>
                  <a:cs typeface="+mn-ea"/>
                  <a:sym typeface="+mn-lt"/>
                </a:rPr>
                <a:t>QCC</a:t>
              </a:r>
              <a:r>
                <a:rPr lang="zh-CN" altLang="en-US" dirty="0">
                  <a:latin typeface="+mn-lt"/>
                  <a:ea typeface="+mn-ea"/>
                  <a:cs typeface="+mn-ea"/>
                  <a:sym typeface="+mn-lt"/>
                </a:rPr>
                <a:t>方法</a:t>
              </a:r>
              <a:r>
                <a:rPr lang="zh-TW" altLang="en-US" dirty="0">
                  <a:latin typeface="+mn-lt"/>
                  <a:ea typeface="+mn-ea"/>
                  <a:cs typeface="+mn-ea"/>
                  <a:sym typeface="+mn-lt"/>
                </a:rPr>
                <a:t>等</a:t>
              </a:r>
            </a:p>
          </p:txBody>
        </p:sp>
        <p:sp>
          <p:nvSpPr>
            <p:cNvPr id="17" name="矩形: 圆角 16"/>
            <p:cNvSpPr/>
            <p:nvPr/>
          </p:nvSpPr>
          <p:spPr>
            <a:xfrm>
              <a:off x="665381"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grpSp>
        <p:nvGrpSpPr>
          <p:cNvPr id="27" name="组合 26"/>
          <p:cNvGrpSpPr/>
          <p:nvPr/>
        </p:nvGrpSpPr>
        <p:grpSpPr>
          <a:xfrm>
            <a:off x="8099290" y="3151764"/>
            <a:ext cx="3440938" cy="2888565"/>
            <a:chOff x="8099290" y="3151764"/>
            <a:chExt cx="3440938" cy="2888565"/>
          </a:xfrm>
        </p:grpSpPr>
        <p:sp>
          <p:nvSpPr>
            <p:cNvPr id="2" name="矩形 1"/>
            <p:cNvSpPr/>
            <p:nvPr/>
          </p:nvSpPr>
          <p:spPr>
            <a:xfrm>
              <a:off x="8099290" y="3311079"/>
              <a:ext cx="3440938" cy="2569934"/>
            </a:xfrm>
            <a:prstGeom prst="rect">
              <a:avLst/>
            </a:prstGeom>
          </p:spPr>
          <p:txBody>
            <a:bodyPr wrap="square">
              <a:spAutoFit/>
            </a:bodyPr>
            <a:lstStyle/>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热心参加圈会</a:t>
              </a:r>
              <a:r>
                <a:rPr lang="en-US" altLang="zh-TW"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积极的参与活动</a:t>
              </a:r>
              <a:endParaRPr lang="en-US" altLang="zh-TW"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圈会</a:t>
              </a:r>
              <a:r>
                <a:rPr lang="zh-CN" altLang="en-US" sz="1400" dirty="0">
                  <a:solidFill>
                    <a:schemeClr val="tx1">
                      <a:lumMod val="65000"/>
                      <a:lumOff val="35000"/>
                    </a:schemeClr>
                  </a:solidFill>
                  <a:cs typeface="+mn-ea"/>
                  <a:sym typeface="+mn-lt"/>
                </a:rPr>
                <a:t>积极</a:t>
              </a:r>
              <a:r>
                <a:rPr lang="zh-TW" altLang="en-US" sz="1400" dirty="0">
                  <a:solidFill>
                    <a:schemeClr val="tx1">
                      <a:lumMod val="65000"/>
                      <a:lumOff val="35000"/>
                    </a:schemeClr>
                  </a:solidFill>
                  <a:cs typeface="+mn-ea"/>
                  <a:sym typeface="+mn-lt"/>
                </a:rPr>
                <a:t>发言</a:t>
              </a:r>
              <a:r>
                <a:rPr lang="zh-CN" altLang="en-US" sz="1400" dirty="0">
                  <a:solidFill>
                    <a:schemeClr val="tx1">
                      <a:lumMod val="65000"/>
                      <a:lumOff val="35000"/>
                    </a:schemeClr>
                  </a:solidFill>
                  <a:cs typeface="+mn-ea"/>
                  <a:sym typeface="+mn-lt"/>
                </a:rPr>
                <a:t>，</a:t>
              </a:r>
              <a:r>
                <a:rPr lang="zh-TW" altLang="en-US" sz="1400" dirty="0">
                  <a:solidFill>
                    <a:schemeClr val="tx1">
                      <a:lumMod val="65000"/>
                      <a:lumOff val="35000"/>
                    </a:schemeClr>
                  </a:solidFill>
                  <a:cs typeface="+mn-ea"/>
                  <a:sym typeface="+mn-lt"/>
                </a:rPr>
                <a:t>建立活泼的</a:t>
              </a:r>
              <a:r>
                <a:rPr lang="zh-CN" altLang="en-US" sz="1400" dirty="0">
                  <a:solidFill>
                    <a:schemeClr val="tx1">
                      <a:lumMod val="65000"/>
                      <a:lumOff val="35000"/>
                    </a:schemeClr>
                  </a:solidFill>
                  <a:cs typeface="+mn-ea"/>
                  <a:sym typeface="+mn-lt"/>
                </a:rPr>
                <a:t>氛围</a:t>
              </a:r>
              <a:endParaRPr lang="en-US" altLang="zh-TW"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扎实落实所</a:t>
              </a:r>
              <a:r>
                <a:rPr lang="zh-TW" altLang="en-US" sz="1400" dirty="0">
                  <a:solidFill>
                    <a:schemeClr val="tx1">
                      <a:lumMod val="65000"/>
                      <a:lumOff val="35000"/>
                    </a:schemeClr>
                  </a:solidFill>
                  <a:cs typeface="+mn-ea"/>
                  <a:sym typeface="+mn-lt"/>
                </a:rPr>
                <a:t>分配的项目</a:t>
              </a:r>
              <a:endParaRPr lang="zh-TW" altLang="zh-CN" sz="1400" dirty="0">
                <a:solidFill>
                  <a:schemeClr val="tx1">
                    <a:lumMod val="65000"/>
                    <a:lumOff val="35000"/>
                  </a:schemeClr>
                </a:solidFill>
                <a:cs typeface="+mn-ea"/>
                <a:sym typeface="+mn-lt"/>
              </a:endParaRP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将发现的问题积极向小组汇报</a:t>
              </a:r>
            </a:p>
            <a:p>
              <a:pPr marL="285750" indent="-285750" algn="ctr">
                <a:lnSpc>
                  <a:spcPct val="150000"/>
                </a:lnSpc>
                <a:spcBef>
                  <a:spcPct val="50000"/>
                </a:spcBef>
                <a:buFont typeface="Wingdings" panose="05000000000000000000" pitchFamily="2" charset="2"/>
                <a:buChar char="ü"/>
              </a:pPr>
              <a:r>
                <a:rPr lang="zh-CN" altLang="en-US" sz="1400" dirty="0">
                  <a:solidFill>
                    <a:schemeClr val="tx1">
                      <a:lumMod val="65000"/>
                      <a:lumOff val="35000"/>
                    </a:schemeClr>
                  </a:solidFill>
                  <a:cs typeface="+mn-ea"/>
                  <a:sym typeface="+mn-lt"/>
                </a:rPr>
                <a:t>开展品管时与患者保持良好关系</a:t>
              </a:r>
            </a:p>
            <a:p>
              <a:pPr marL="285750" indent="-285750" algn="ctr">
                <a:lnSpc>
                  <a:spcPct val="150000"/>
                </a:lnSpc>
                <a:spcBef>
                  <a:spcPct val="50000"/>
                </a:spcBef>
                <a:buFont typeface="Wingdings" panose="05000000000000000000" pitchFamily="2" charset="2"/>
                <a:buChar char="ü"/>
              </a:pPr>
              <a:r>
                <a:rPr lang="zh-TW" altLang="en-US" sz="1400" dirty="0">
                  <a:solidFill>
                    <a:schemeClr val="tx1">
                      <a:lumMod val="65000"/>
                      <a:lumOff val="35000"/>
                    </a:schemeClr>
                  </a:solidFill>
                  <a:cs typeface="+mn-ea"/>
                  <a:sym typeface="+mn-lt"/>
                </a:rPr>
                <a:t>确实遵守作业标准、实施作业</a:t>
              </a:r>
              <a:endParaRPr lang="en-US" altLang="zh-TW" sz="1400" dirty="0">
                <a:solidFill>
                  <a:schemeClr val="tx1">
                    <a:lumMod val="65000"/>
                    <a:lumOff val="35000"/>
                  </a:schemeClr>
                </a:solidFill>
                <a:cs typeface="+mn-ea"/>
                <a:sym typeface="+mn-lt"/>
              </a:endParaRPr>
            </a:p>
          </p:txBody>
        </p:sp>
        <p:sp>
          <p:nvSpPr>
            <p:cNvPr id="18" name="矩形: 圆角 17"/>
            <p:cNvSpPr/>
            <p:nvPr/>
          </p:nvSpPr>
          <p:spPr>
            <a:xfrm>
              <a:off x="8099290" y="3151764"/>
              <a:ext cx="3440938" cy="2888565"/>
            </a:xfrm>
            <a:prstGeom prst="roundRect">
              <a:avLst>
                <a:gd name="adj" fmla="val 0"/>
              </a:avLst>
            </a:prstGeom>
            <a:noFill/>
            <a:ln w="127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cxnSp>
        <p:nvCxnSpPr>
          <p:cNvPr id="20" name="直接箭头连接符 19"/>
          <p:cNvCxnSpPr>
            <a:stCxn id="13" idx="2"/>
          </p:cNvCxnSpPr>
          <p:nvPr/>
        </p:nvCxnSpPr>
        <p:spPr>
          <a:xfrm>
            <a:off x="2385851"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097880"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819756" y="2539764"/>
            <a:ext cx="0" cy="612000"/>
          </a:xfrm>
          <a:prstGeom prst="straightConnector1">
            <a:avLst/>
          </a:prstGeom>
          <a:ln>
            <a:solidFill>
              <a:schemeClr val="bg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anim calcmode="lin" valueType="num">
                                      <p:cBhvr>
                                        <p:cTn id="11" dur="750" fill="hold"/>
                                        <p:tgtEl>
                                          <p:spTgt spid="13"/>
                                        </p:tgtEl>
                                        <p:attrNameLst>
                                          <p:attrName>ppt_x</p:attrName>
                                        </p:attrNameLst>
                                      </p:cBhvr>
                                      <p:tavLst>
                                        <p:tav tm="0">
                                          <p:val>
                                            <p:strVal val="#ppt_x"/>
                                          </p:val>
                                        </p:tav>
                                        <p:tav tm="100000">
                                          <p:val>
                                            <p:strVal val="#ppt_x"/>
                                          </p:val>
                                        </p:tav>
                                      </p:tavLst>
                                    </p:anim>
                                    <p:anim calcmode="lin" valueType="num">
                                      <p:cBhvr>
                                        <p:cTn id="12" dur="75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750"/>
                                        <p:tgtEl>
                                          <p:spTgt spid="14"/>
                                        </p:tgtEl>
                                      </p:cBhvr>
                                    </p:animEffect>
                                    <p:anim calcmode="lin" valueType="num">
                                      <p:cBhvr>
                                        <p:cTn id="16" dur="750" fill="hold"/>
                                        <p:tgtEl>
                                          <p:spTgt spid="14"/>
                                        </p:tgtEl>
                                        <p:attrNameLst>
                                          <p:attrName>ppt_x</p:attrName>
                                        </p:attrNameLst>
                                      </p:cBhvr>
                                      <p:tavLst>
                                        <p:tav tm="0">
                                          <p:val>
                                            <p:strVal val="#ppt_x"/>
                                          </p:val>
                                        </p:tav>
                                        <p:tav tm="100000">
                                          <p:val>
                                            <p:strVal val="#ppt_x"/>
                                          </p:val>
                                        </p:tav>
                                      </p:tavLst>
                                    </p:anim>
                                    <p:anim calcmode="lin" valueType="num">
                                      <p:cBhvr>
                                        <p:cTn id="17" dur="75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anim calcmode="lin" valueType="num">
                                      <p:cBhvr>
                                        <p:cTn id="21" dur="750" fill="hold"/>
                                        <p:tgtEl>
                                          <p:spTgt spid="15"/>
                                        </p:tgtEl>
                                        <p:attrNameLst>
                                          <p:attrName>ppt_x</p:attrName>
                                        </p:attrNameLst>
                                      </p:cBhvr>
                                      <p:tavLst>
                                        <p:tav tm="0">
                                          <p:val>
                                            <p:strVal val="#ppt_x"/>
                                          </p:val>
                                        </p:tav>
                                        <p:tav tm="100000">
                                          <p:val>
                                            <p:strVal val="#ppt_x"/>
                                          </p:val>
                                        </p:tav>
                                      </p:tavLst>
                                    </p:anim>
                                    <p:anim calcmode="lin" valueType="num">
                                      <p:cBhvr>
                                        <p:cTn id="22" dur="75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par>
                                <p:cTn id="30" presetID="22" presetClass="entr" presetSubtype="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10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1000"/>
                                        <p:tgtEl>
                                          <p:spTgt spid="26"/>
                                        </p:tgtEl>
                                      </p:cBhvr>
                                    </p:animEffect>
                                  </p:childTnLst>
                                </p:cTn>
                              </p:par>
                              <p:par>
                                <p:cTn id="40" presetID="22" presetClass="entr" presetSubtype="1"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1000"/>
                                        <p:tgtEl>
                                          <p:spTgt spid="27"/>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436" y="5638977"/>
            <a:ext cx="9239250" cy="874407"/>
          </a:xfrm>
          <a:prstGeom prst="rect">
            <a:avLst/>
          </a:prstGeom>
        </p:spPr>
        <p:txBody>
          <a:bodyPr wrap="square">
            <a:spAutoFit/>
          </a:bodyPr>
          <a:lstStyle/>
          <a:p>
            <a:pPr algn="ctr">
              <a:lnSpc>
                <a:spcPct val="150000"/>
              </a:lnSpc>
              <a:spcBef>
                <a:spcPct val="30000"/>
              </a:spcBef>
            </a:pPr>
            <a:r>
              <a:rPr lang="zh-CN" altLang="en-US" dirty="0">
                <a:solidFill>
                  <a:schemeClr val="tx1">
                    <a:lumMod val="65000"/>
                    <a:lumOff val="35000"/>
                  </a:schemeClr>
                </a:solidFill>
                <a:cs typeface="+mn-ea"/>
                <a:sym typeface="+mn-lt"/>
              </a:rPr>
              <a:t>本次征集</a:t>
            </a:r>
            <a:r>
              <a:rPr lang="en-US" altLang="zh-CN" dirty="0">
                <a:solidFill>
                  <a:schemeClr val="tx1">
                    <a:lumMod val="65000"/>
                    <a:lumOff val="35000"/>
                  </a:schemeClr>
                </a:solidFill>
                <a:cs typeface="+mn-ea"/>
                <a:sym typeface="+mn-lt"/>
              </a:rPr>
              <a:t>7</a:t>
            </a:r>
            <a:r>
              <a:rPr lang="zh-CN" altLang="en-US" dirty="0">
                <a:solidFill>
                  <a:schemeClr val="tx1">
                    <a:lumMod val="65000"/>
                    <a:lumOff val="35000"/>
                  </a:schemeClr>
                </a:solidFill>
                <a:cs typeface="+mn-ea"/>
                <a:sym typeface="+mn-lt"/>
              </a:rPr>
              <a:t>个候选圈名及圈徽，全体成员投票后（每位成员投一票），彩虹圈获票数最多，最后我们的圈名确定为彩虹圈。</a:t>
            </a:r>
          </a:p>
        </p:txBody>
      </p:sp>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圈名圈徽选定</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8" name="Group 68"/>
          <p:cNvGraphicFramePr/>
          <p:nvPr/>
        </p:nvGraphicFramePr>
        <p:xfrm>
          <a:off x="1490435" y="1501477"/>
          <a:ext cx="9227850" cy="4032000"/>
        </p:xfrm>
        <a:graphic>
          <a:graphicData uri="http://schemas.openxmlformats.org/drawingml/2006/table">
            <a:tbl>
              <a:tblPr/>
              <a:tblGrid>
                <a:gridCol w="25200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tblGrid>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候选圈名</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cap="none" normalizeH="0" baseline="0" dirty="0">
                          <a:ln>
                            <a:noFill/>
                          </a:ln>
                          <a:solidFill>
                            <a:schemeClr val="bg1"/>
                          </a:solidFill>
                          <a:effectLst/>
                          <a:latin typeface="+mn-lt"/>
                          <a:ea typeface="+mn-ea"/>
                          <a:cs typeface="+mn-ea"/>
                          <a:sym typeface="+mn-lt"/>
                        </a:rPr>
                        <a:t>候选圈徽</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投票数</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bg1"/>
                          </a:solidFill>
                          <a:effectLst/>
                          <a:latin typeface="+mn-lt"/>
                          <a:ea typeface="+mn-ea"/>
                          <a:cs typeface="+mn-ea"/>
                          <a:sym typeface="+mn-lt"/>
                        </a:rPr>
                        <a:t>结果</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F15F46"/>
                    </a:solidFill>
                  </a:tcPr>
                </a:tc>
                <a:extLst>
                  <a:ext uri="{0D108BD9-81ED-4DB2-BD59-A6C34878D82A}">
                    <a16:rowId xmlns:a16="http://schemas.microsoft.com/office/drawing/2014/main" val="10000"/>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翱翔圈</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向日葵</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温馨</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a:ln>
                            <a:noFill/>
                          </a:ln>
                          <a:solidFill>
                            <a:srgbClr val="53CEB5"/>
                          </a:solidFill>
                          <a:effectLst/>
                          <a:latin typeface="+mn-lt"/>
                          <a:ea typeface="+mn-ea"/>
                          <a:cs typeface="+mn-ea"/>
                          <a:sym typeface="+mn-lt"/>
                        </a:rPr>
                        <a:t>彩虹</a:t>
                      </a:r>
                      <a:r>
                        <a:rPr kumimoji="0" lang="zh-TW" altLang="en-US" sz="2000" b="1" i="0" u="none" strike="noStrike" cap="none" normalizeH="0" baseline="0" dirty="0">
                          <a:ln>
                            <a:noFill/>
                          </a:ln>
                          <a:solidFill>
                            <a:srgbClr val="53CEB5"/>
                          </a:solidFill>
                          <a:effectLst/>
                          <a:latin typeface="+mn-lt"/>
                          <a:ea typeface="+mn-ea"/>
                          <a:cs typeface="+mn-ea"/>
                          <a:sym typeface="+mn-lt"/>
                        </a:rPr>
                        <a:t>圈 </a:t>
                      </a:r>
                      <a:endParaRPr kumimoji="0" lang="zh-CN" altLang="en-US" sz="2000" b="1" i="0" u="none" strike="noStrike" cap="none" normalizeH="0" baseline="0" dirty="0">
                        <a:ln>
                          <a:noFill/>
                        </a:ln>
                        <a:solidFill>
                          <a:srgbClr val="53CEB5"/>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1" i="0" u="none" strike="noStrike" cap="none" normalizeH="0" baseline="0" dirty="0">
                        <a:ln>
                          <a:noFill/>
                        </a:ln>
                        <a:solidFill>
                          <a:srgbClr val="FF0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rgbClr val="53CEB5"/>
                          </a:solidFill>
                          <a:effectLst/>
                          <a:latin typeface="+mn-lt"/>
                          <a:ea typeface="+mn-ea"/>
                          <a:cs typeface="+mn-ea"/>
                          <a:sym typeface="+mn-lt"/>
                        </a:rPr>
                        <a:t>4</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0" i="0" u="none" strike="noStrike" cap="none" normalizeH="0" baseline="0" dirty="0">
                          <a:ln>
                            <a:noFill/>
                          </a:ln>
                          <a:solidFill>
                            <a:srgbClr val="FF0000"/>
                          </a:solidFill>
                          <a:effectLst/>
                          <a:latin typeface="+mn-lt"/>
                          <a:ea typeface="+mn-ea"/>
                          <a:cs typeface="+mn-ea"/>
                          <a:sym typeface="+mn-lt"/>
                        </a:rPr>
                        <a:t>√</a:t>
                      </a:r>
                      <a:endParaRPr kumimoji="0" lang="zh-CN" altLang="zh-CN" sz="2400" b="0" i="0" u="none" strike="noStrike" cap="none" normalizeH="0" baseline="0" dirty="0">
                        <a:ln>
                          <a:noFill/>
                        </a:ln>
                        <a:solidFill>
                          <a:srgbClr val="FF0000"/>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给力</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2</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和谐</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1</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4000">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rPr>
                        <a:t>快乐天使</a:t>
                      </a:r>
                      <a:r>
                        <a:rPr kumimoji="0" lang="zh-TW" altLang="en-US" sz="2000" b="0" i="0" u="none" strike="noStrike" cap="none" normalizeH="0" baseline="0" dirty="0">
                          <a:ln>
                            <a:noFill/>
                          </a:ln>
                          <a:solidFill>
                            <a:schemeClr val="tx1">
                              <a:lumMod val="65000"/>
                              <a:lumOff val="35000"/>
                            </a:schemeClr>
                          </a:solidFill>
                          <a:effectLst/>
                          <a:latin typeface="+mn-lt"/>
                          <a:ea typeface="+mn-ea"/>
                          <a:cs typeface="+mn-ea"/>
                          <a:sym typeface="+mn-lt"/>
                        </a:rPr>
                        <a:t>圈</a:t>
                      </a:r>
                      <a:endParaRPr kumimoji="0" lang="zh-CN" altLang="en-US" sz="20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en-US"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000" b="0" i="0" u="none" strike="noStrike" cap="none" normalizeH="0" baseline="0" dirty="0">
                          <a:ln>
                            <a:noFill/>
                          </a:ln>
                          <a:solidFill>
                            <a:schemeClr val="tx1">
                              <a:lumMod val="65000"/>
                              <a:lumOff val="35000"/>
                            </a:schemeClr>
                          </a:solidFill>
                          <a:effectLst/>
                          <a:latin typeface="+mn-lt"/>
                          <a:ea typeface="+mn-ea"/>
                          <a:cs typeface="+mn-ea"/>
                          <a:sym typeface="+mn-lt"/>
                        </a:rPr>
                        <a:t>0</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lgn="l" eaLnBrk="0" hangingPunct="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lgn="l" eaLnBrk="0" hangingPunct="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lgn="l" eaLnBrk="0" hangingPunct="0">
                        <a:spcBef>
                          <a:spcPct val="20000"/>
                        </a:spcBef>
                        <a:defRPr>
                          <a:solidFill>
                            <a:schemeClr val="tx1"/>
                          </a:solidFill>
                          <a:latin typeface="Arial" panose="020B0604020202020204" pitchFamily="34" charset="0"/>
                          <a:ea typeface="宋体" panose="02010600030101010101" pitchFamily="2" charset="-122"/>
                        </a:defRPr>
                      </a:lvl4pPr>
                      <a:lvl5pPr marL="2057400" indent="-228600" algn="l"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2400" b="0" i="0" u="none" strike="noStrike" cap="none" normalizeH="0" baseline="0" dirty="0">
                        <a:ln>
                          <a:noFill/>
                        </a:ln>
                        <a:solidFill>
                          <a:schemeClr val="accent2"/>
                        </a:solidFill>
                        <a:effectLst/>
                        <a:latin typeface="+mn-lt"/>
                        <a:ea typeface="+mn-ea"/>
                        <a:cs typeface="+mn-ea"/>
                        <a:sym typeface="+mn-lt"/>
                      </a:endParaRP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pSp>
        <p:nvGrpSpPr>
          <p:cNvPr id="10" name="组合 9"/>
          <p:cNvGrpSpPr/>
          <p:nvPr/>
        </p:nvGrpSpPr>
        <p:grpSpPr>
          <a:xfrm>
            <a:off x="4920807" y="2085577"/>
            <a:ext cx="500477" cy="3367309"/>
            <a:chOff x="4920807" y="2085577"/>
            <a:chExt cx="500477" cy="3367309"/>
          </a:xfrm>
        </p:grpSpPr>
        <p:pic>
          <p:nvPicPr>
            <p:cNvPr id="9" name="hoverImg" descr="u=608098636,858891203&amp;fm=15&amp;gp=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45665" y="2085577"/>
              <a:ext cx="450760" cy="36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overImg" descr="u=3852698485,224973007&amp;fm=23&amp;gp=0"/>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4920807" y="5101985"/>
              <a:ext cx="500477" cy="35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hoverImg" descr="u=1570803566,236036192&amp;fm=15&amp;gp=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70524" y="4079717"/>
              <a:ext cx="401043" cy="40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hoverImg" descr="u=325114483,1901440227&amp;fm=29&amp;gp=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a:fillRect/>
            </a:stretch>
          </p:blipFill>
          <p:spPr bwMode="auto">
            <a:xfrm>
              <a:off x="4995546" y="2547415"/>
              <a:ext cx="350998" cy="39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overImg" descr="u=1743533164,695847242&amp;fm=23&amp;gp=0"/>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945113" y="4584749"/>
              <a:ext cx="451864" cy="3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5" descr="u=1262674900,2740587015&amp;fm=29&amp;gp=0"/>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a:fillRect/>
            </a:stretch>
          </p:blipFill>
          <p:spPr bwMode="auto">
            <a:xfrm>
              <a:off x="4945665" y="3059727"/>
              <a:ext cx="450760" cy="40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组合 15"/>
            <p:cNvGrpSpPr>
              <a:grpSpLocks noChangeAspect="1"/>
            </p:cNvGrpSpPr>
            <p:nvPr/>
          </p:nvGrpSpPr>
          <p:grpSpPr>
            <a:xfrm rot="2700000">
              <a:off x="4989398" y="3543491"/>
              <a:ext cx="355160" cy="355160"/>
              <a:chOff x="9604935" y="3326039"/>
              <a:chExt cx="1017587" cy="1014413"/>
            </a:xfrm>
          </p:grpSpPr>
          <p:sp>
            <p:nvSpPr>
              <p:cNvPr id="17"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21" name="矩形 20"/>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不完整圆 15"/>
          <p:cNvSpPr/>
          <p:nvPr/>
        </p:nvSpPr>
        <p:spPr>
          <a:xfrm rot="9171492">
            <a:off x="2219473" y="1781122"/>
            <a:ext cx="1730314" cy="1730314"/>
          </a:xfrm>
          <a:prstGeom prst="pie">
            <a:avLst>
              <a:gd name="adj1" fmla="val 19499880"/>
              <a:gd name="adj2" fmla="val 16253849"/>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3" name="组合 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4" name="椭圆 3"/>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5" name="文本框 4"/>
            <p:cNvSpPr txBox="1"/>
            <p:nvPr/>
          </p:nvSpPr>
          <p:spPr>
            <a:xfrm>
              <a:off x="1227818" y="386660"/>
              <a:ext cx="358418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圈名圈徽的含义</a:t>
              </a:r>
            </a:p>
          </p:txBody>
        </p:sp>
        <p:cxnSp>
          <p:nvCxnSpPr>
            <p:cNvPr id="6" name="直接连接符 5"/>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12000" y="679047"/>
              <a:ext cx="73800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4685590" y="4719938"/>
            <a:ext cx="6153495" cy="1061829"/>
          </a:xfrm>
          <a:prstGeom prst="rect">
            <a:avLst/>
          </a:prstGeom>
        </p:spPr>
        <p:txBody>
          <a:bodyPr wrap="square">
            <a:spAutoFit/>
          </a:bodyPr>
          <a:lstStyle/>
          <a:p>
            <a:pPr>
              <a:lnSpc>
                <a:spcPct val="150000"/>
              </a:lnSpc>
              <a:spcBef>
                <a:spcPct val="50000"/>
              </a:spcBef>
            </a:pPr>
            <a:r>
              <a:rPr lang="zh-CN" altLang="en-US" sz="1400" dirty="0">
                <a:solidFill>
                  <a:srgbClr val="E81479"/>
                </a:solidFill>
                <a:cs typeface="+mn-ea"/>
                <a:sym typeface="+mn-lt"/>
              </a:rPr>
              <a:t>护理理念</a:t>
            </a:r>
            <a:r>
              <a:rPr lang="zh-CN" altLang="en-US" sz="1400" dirty="0">
                <a:solidFill>
                  <a:schemeClr val="tx1">
                    <a:lumMod val="65000"/>
                    <a:lumOff val="35000"/>
                  </a:schemeClr>
                </a:solidFill>
                <a:cs typeface="+mn-ea"/>
                <a:sym typeface="+mn-lt"/>
              </a:rPr>
              <a:t>是“以病人为中心”，把患者真正的放到我们每一位护理人员的心里，用我们的真心、爱心、耐心、细心、责任心感动每一位患者，共同搭建良好的护患关系，促进康复，从而实现护理质量持续改进。</a:t>
            </a:r>
          </a:p>
        </p:txBody>
      </p:sp>
      <p:grpSp>
        <p:nvGrpSpPr>
          <p:cNvPr id="2" name="组合 1"/>
          <p:cNvGrpSpPr/>
          <p:nvPr/>
        </p:nvGrpSpPr>
        <p:grpSpPr>
          <a:xfrm>
            <a:off x="2336917" y="1898566"/>
            <a:ext cx="1495425" cy="1495425"/>
            <a:chOff x="2336917" y="1898566"/>
            <a:chExt cx="1495425" cy="1495425"/>
          </a:xfrm>
        </p:grpSpPr>
        <p:sp>
          <p:nvSpPr>
            <p:cNvPr id="17" name="矩形: 圆角 16"/>
            <p:cNvSpPr/>
            <p:nvPr/>
          </p:nvSpPr>
          <p:spPr>
            <a:xfrm>
              <a:off x="2336917" y="1898566"/>
              <a:ext cx="1495425" cy="1495425"/>
            </a:xfrm>
            <a:prstGeom prst="roundRect">
              <a:avLst>
                <a:gd name="adj" fmla="val 50000"/>
              </a:avLst>
            </a:prstGeom>
            <a:solidFill>
              <a:schemeClr val="bg1"/>
            </a:solidFill>
            <a:ln w="50800" cap="rnd">
              <a:noFill/>
            </a:ln>
            <a:effectLst>
              <a:outerShdw blurRad="63500" sx="102000" sy="102000" algn="ctr" rotWithShape="0">
                <a:schemeClr val="tx1">
                  <a:lumMod val="50000"/>
                  <a:lumOff val="50000"/>
                  <a:alpha val="2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9" name="组合 8"/>
            <p:cNvGrpSpPr>
              <a:grpSpLocks noChangeAspect="1"/>
            </p:cNvGrpSpPr>
            <p:nvPr/>
          </p:nvGrpSpPr>
          <p:grpSpPr>
            <a:xfrm rot="2700000">
              <a:off x="2586530" y="2001874"/>
              <a:ext cx="996424" cy="996424"/>
              <a:chOff x="9604935" y="3326039"/>
              <a:chExt cx="1017587" cy="1014413"/>
            </a:xfrm>
          </p:grpSpPr>
          <p:sp>
            <p:nvSpPr>
              <p:cNvPr id="10" name="PA_任意多边形 80"/>
              <p:cNvSpPr/>
              <p:nvPr>
                <p:custDataLst>
                  <p:tags r:id="rId1"/>
                </p:custDataLst>
              </p:nvPr>
            </p:nvSpPr>
            <p:spPr bwMode="auto">
              <a:xfrm>
                <a:off x="10193897" y="3913414"/>
                <a:ext cx="428625" cy="427038"/>
              </a:xfrm>
              <a:custGeom>
                <a:avLst/>
                <a:gdLst>
                  <a:gd name="T0" fmla="*/ 439 w 1353"/>
                  <a:gd name="T1" fmla="*/ 0 h 1345"/>
                  <a:gd name="T2" fmla="*/ 933 w 1353"/>
                  <a:gd name="T3" fmla="*/ 0 h 1345"/>
                  <a:gd name="T4" fmla="*/ 933 w 1353"/>
                  <a:gd name="T5" fmla="*/ 412 h 1345"/>
                  <a:gd name="T6" fmla="*/ 1353 w 1353"/>
                  <a:gd name="T7" fmla="*/ 412 h 1345"/>
                  <a:gd name="T8" fmla="*/ 1353 w 1353"/>
                  <a:gd name="T9" fmla="*/ 925 h 1345"/>
                  <a:gd name="T10" fmla="*/ 933 w 1353"/>
                  <a:gd name="T11" fmla="*/ 925 h 1345"/>
                  <a:gd name="T12" fmla="*/ 933 w 1353"/>
                  <a:gd name="T13" fmla="*/ 1345 h 1345"/>
                  <a:gd name="T14" fmla="*/ 439 w 1353"/>
                  <a:gd name="T15" fmla="*/ 1345 h 1345"/>
                  <a:gd name="T16" fmla="*/ 439 w 1353"/>
                  <a:gd name="T17" fmla="*/ 925 h 1345"/>
                  <a:gd name="T18" fmla="*/ 0 w 1353"/>
                  <a:gd name="T19" fmla="*/ 925 h 1345"/>
                  <a:gd name="T20" fmla="*/ 0 w 1353"/>
                  <a:gd name="T21" fmla="*/ 412 h 1345"/>
                  <a:gd name="T22" fmla="*/ 439 w 1353"/>
                  <a:gd name="T23" fmla="*/ 412 h 1345"/>
                  <a:gd name="T24" fmla="*/ 439 w 1353"/>
                  <a:gd name="T25" fmla="*/ 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3" h="1345">
                    <a:moveTo>
                      <a:pt x="439" y="0"/>
                    </a:moveTo>
                    <a:lnTo>
                      <a:pt x="933" y="0"/>
                    </a:lnTo>
                    <a:lnTo>
                      <a:pt x="933" y="412"/>
                    </a:lnTo>
                    <a:lnTo>
                      <a:pt x="1353" y="412"/>
                    </a:lnTo>
                    <a:lnTo>
                      <a:pt x="1353" y="925"/>
                    </a:lnTo>
                    <a:lnTo>
                      <a:pt x="933" y="925"/>
                    </a:lnTo>
                    <a:lnTo>
                      <a:pt x="933" y="1345"/>
                    </a:lnTo>
                    <a:lnTo>
                      <a:pt x="439" y="1345"/>
                    </a:lnTo>
                    <a:lnTo>
                      <a:pt x="439" y="925"/>
                    </a:lnTo>
                    <a:lnTo>
                      <a:pt x="0" y="925"/>
                    </a:lnTo>
                    <a:lnTo>
                      <a:pt x="0" y="412"/>
                    </a:lnTo>
                    <a:lnTo>
                      <a:pt x="439" y="412"/>
                    </a:lnTo>
                    <a:lnTo>
                      <a:pt x="439" y="0"/>
                    </a:lnTo>
                    <a:close/>
                  </a:path>
                </a:pathLst>
              </a:custGeom>
              <a:solidFill>
                <a:srgbClr val="00AC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 name="PA_矩形 81"/>
              <p:cNvSpPr>
                <a:spLocks noChangeArrowheads="1"/>
              </p:cNvSpPr>
              <p:nvPr>
                <p:custDataLst>
                  <p:tags r:id="rId2"/>
                </p:custDataLst>
              </p:nvPr>
            </p:nvSpPr>
            <p:spPr bwMode="auto">
              <a:xfrm>
                <a:off x="10011335" y="3913414"/>
                <a:ext cx="160338" cy="293688"/>
              </a:xfrm>
              <a:prstGeom prst="rect">
                <a:avLst/>
              </a:prstGeom>
              <a:solidFill>
                <a:srgbClr val="F15F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2" name="PA_任意多边形 82"/>
              <p:cNvSpPr/>
              <p:nvPr>
                <p:custDataLst>
                  <p:tags r:id="rId3"/>
                </p:custDataLst>
              </p:nvPr>
            </p:nvSpPr>
            <p:spPr bwMode="auto">
              <a:xfrm>
                <a:off x="10012922" y="3326039"/>
                <a:ext cx="476250" cy="563563"/>
              </a:xfrm>
              <a:custGeom>
                <a:avLst/>
                <a:gdLst>
                  <a:gd name="T0" fmla="*/ 1500 w 1500"/>
                  <a:gd name="T1" fmla="*/ 1777 h 1777"/>
                  <a:gd name="T2" fmla="*/ 1470 w 1500"/>
                  <a:gd name="T3" fmla="*/ 518 h 1777"/>
                  <a:gd name="T4" fmla="*/ 1399 w 1500"/>
                  <a:gd name="T5" fmla="*/ 390 h 1777"/>
                  <a:gd name="T6" fmla="*/ 1316 w 1500"/>
                  <a:gd name="T7" fmla="*/ 280 h 1777"/>
                  <a:gd name="T8" fmla="*/ 1226 w 1500"/>
                  <a:gd name="T9" fmla="*/ 188 h 1777"/>
                  <a:gd name="T10" fmla="*/ 1127 w 1500"/>
                  <a:gd name="T11" fmla="*/ 114 h 1777"/>
                  <a:gd name="T12" fmla="*/ 1023 w 1500"/>
                  <a:gd name="T13" fmla="*/ 59 h 1777"/>
                  <a:gd name="T14" fmla="*/ 915 w 1500"/>
                  <a:gd name="T15" fmla="*/ 21 h 1777"/>
                  <a:gd name="T16" fmla="*/ 804 w 1500"/>
                  <a:gd name="T17" fmla="*/ 2 h 1777"/>
                  <a:gd name="T18" fmla="*/ 693 w 1500"/>
                  <a:gd name="T19" fmla="*/ 2 h 1777"/>
                  <a:gd name="T20" fmla="*/ 583 w 1500"/>
                  <a:gd name="T21" fmla="*/ 20 h 1777"/>
                  <a:gd name="T22" fmla="*/ 475 w 1500"/>
                  <a:gd name="T23" fmla="*/ 56 h 1777"/>
                  <a:gd name="T24" fmla="*/ 371 w 1500"/>
                  <a:gd name="T25" fmla="*/ 111 h 1777"/>
                  <a:gd name="T26" fmla="*/ 273 w 1500"/>
                  <a:gd name="T27" fmla="*/ 184 h 1777"/>
                  <a:gd name="T28" fmla="*/ 183 w 1500"/>
                  <a:gd name="T29" fmla="*/ 277 h 1777"/>
                  <a:gd name="T30" fmla="*/ 101 w 1500"/>
                  <a:gd name="T31" fmla="*/ 388 h 1777"/>
                  <a:gd name="T32" fmla="*/ 30 w 1500"/>
                  <a:gd name="T33" fmla="*/ 517 h 1777"/>
                  <a:gd name="T34" fmla="*/ 0 w 1500"/>
                  <a:gd name="T35" fmla="*/ 1185 h 1777"/>
                  <a:gd name="T36" fmla="*/ 495 w 1500"/>
                  <a:gd name="T37" fmla="*/ 1124 h 1777"/>
                  <a:gd name="T38" fmla="*/ 495 w 1500"/>
                  <a:gd name="T39" fmla="*/ 1002 h 1777"/>
                  <a:gd name="T40" fmla="*/ 495 w 1500"/>
                  <a:gd name="T41" fmla="*/ 880 h 1777"/>
                  <a:gd name="T42" fmla="*/ 495 w 1500"/>
                  <a:gd name="T43" fmla="*/ 756 h 1777"/>
                  <a:gd name="T44" fmla="*/ 504 w 1500"/>
                  <a:gd name="T45" fmla="*/ 673 h 1777"/>
                  <a:gd name="T46" fmla="*/ 526 w 1500"/>
                  <a:gd name="T47" fmla="*/ 632 h 1777"/>
                  <a:gd name="T48" fmla="*/ 552 w 1500"/>
                  <a:gd name="T49" fmla="*/ 597 h 1777"/>
                  <a:gd name="T50" fmla="*/ 582 w 1500"/>
                  <a:gd name="T51" fmla="*/ 566 h 1777"/>
                  <a:gd name="T52" fmla="*/ 615 w 1500"/>
                  <a:gd name="T53" fmla="*/ 543 h 1777"/>
                  <a:gd name="T54" fmla="*/ 651 w 1500"/>
                  <a:gd name="T55" fmla="*/ 523 h 1777"/>
                  <a:gd name="T56" fmla="*/ 688 w 1500"/>
                  <a:gd name="T57" fmla="*/ 511 h 1777"/>
                  <a:gd name="T58" fmla="*/ 727 w 1500"/>
                  <a:gd name="T59" fmla="*/ 504 h 1777"/>
                  <a:gd name="T60" fmla="*/ 765 w 1500"/>
                  <a:gd name="T61" fmla="*/ 503 h 1777"/>
                  <a:gd name="T62" fmla="*/ 804 w 1500"/>
                  <a:gd name="T63" fmla="*/ 509 h 1777"/>
                  <a:gd name="T64" fmla="*/ 841 w 1500"/>
                  <a:gd name="T65" fmla="*/ 520 h 1777"/>
                  <a:gd name="T66" fmla="*/ 877 w 1500"/>
                  <a:gd name="T67" fmla="*/ 537 h 1777"/>
                  <a:gd name="T68" fmla="*/ 910 w 1500"/>
                  <a:gd name="T69" fmla="*/ 561 h 1777"/>
                  <a:gd name="T70" fmla="*/ 939 w 1500"/>
                  <a:gd name="T71" fmla="*/ 591 h 1777"/>
                  <a:gd name="T72" fmla="*/ 965 w 1500"/>
                  <a:gd name="T73" fmla="*/ 629 h 1777"/>
                  <a:gd name="T74" fmla="*/ 986 w 1500"/>
                  <a:gd name="T75" fmla="*/ 672 h 1777"/>
                  <a:gd name="T76" fmla="*/ 995 w 1500"/>
                  <a:gd name="T77" fmla="*/ 1766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0" h="1777">
                    <a:moveTo>
                      <a:pt x="995" y="1766"/>
                    </a:moveTo>
                    <a:lnTo>
                      <a:pt x="1500" y="1777"/>
                    </a:lnTo>
                    <a:lnTo>
                      <a:pt x="1500" y="589"/>
                    </a:lnTo>
                    <a:lnTo>
                      <a:pt x="1470" y="518"/>
                    </a:lnTo>
                    <a:lnTo>
                      <a:pt x="1435" y="452"/>
                    </a:lnTo>
                    <a:lnTo>
                      <a:pt x="1399" y="390"/>
                    </a:lnTo>
                    <a:lnTo>
                      <a:pt x="1358" y="332"/>
                    </a:lnTo>
                    <a:lnTo>
                      <a:pt x="1316" y="280"/>
                    </a:lnTo>
                    <a:lnTo>
                      <a:pt x="1272" y="232"/>
                    </a:lnTo>
                    <a:lnTo>
                      <a:pt x="1226" y="188"/>
                    </a:lnTo>
                    <a:lnTo>
                      <a:pt x="1177" y="149"/>
                    </a:lnTo>
                    <a:lnTo>
                      <a:pt x="1127" y="114"/>
                    </a:lnTo>
                    <a:lnTo>
                      <a:pt x="1075" y="84"/>
                    </a:lnTo>
                    <a:lnTo>
                      <a:pt x="1023" y="59"/>
                    </a:lnTo>
                    <a:lnTo>
                      <a:pt x="969" y="37"/>
                    </a:lnTo>
                    <a:lnTo>
                      <a:pt x="915" y="21"/>
                    </a:lnTo>
                    <a:lnTo>
                      <a:pt x="859" y="10"/>
                    </a:lnTo>
                    <a:lnTo>
                      <a:pt x="804" y="2"/>
                    </a:lnTo>
                    <a:lnTo>
                      <a:pt x="748" y="0"/>
                    </a:lnTo>
                    <a:lnTo>
                      <a:pt x="693" y="2"/>
                    </a:lnTo>
                    <a:lnTo>
                      <a:pt x="638" y="9"/>
                    </a:lnTo>
                    <a:lnTo>
                      <a:pt x="583" y="20"/>
                    </a:lnTo>
                    <a:lnTo>
                      <a:pt x="528" y="36"/>
                    </a:lnTo>
                    <a:lnTo>
                      <a:pt x="475" y="56"/>
                    </a:lnTo>
                    <a:lnTo>
                      <a:pt x="423" y="81"/>
                    </a:lnTo>
                    <a:lnTo>
                      <a:pt x="371" y="111"/>
                    </a:lnTo>
                    <a:lnTo>
                      <a:pt x="321" y="146"/>
                    </a:lnTo>
                    <a:lnTo>
                      <a:pt x="273" y="184"/>
                    </a:lnTo>
                    <a:lnTo>
                      <a:pt x="227" y="228"/>
                    </a:lnTo>
                    <a:lnTo>
                      <a:pt x="183" y="277"/>
                    </a:lnTo>
                    <a:lnTo>
                      <a:pt x="141" y="330"/>
                    </a:lnTo>
                    <a:lnTo>
                      <a:pt x="101" y="388"/>
                    </a:lnTo>
                    <a:lnTo>
                      <a:pt x="64" y="450"/>
                    </a:lnTo>
                    <a:lnTo>
                      <a:pt x="30" y="517"/>
                    </a:lnTo>
                    <a:lnTo>
                      <a:pt x="0" y="589"/>
                    </a:lnTo>
                    <a:lnTo>
                      <a:pt x="0" y="1185"/>
                    </a:lnTo>
                    <a:lnTo>
                      <a:pt x="495" y="1185"/>
                    </a:lnTo>
                    <a:lnTo>
                      <a:pt x="495" y="1124"/>
                    </a:lnTo>
                    <a:lnTo>
                      <a:pt x="495" y="1063"/>
                    </a:lnTo>
                    <a:lnTo>
                      <a:pt x="495" y="1002"/>
                    </a:lnTo>
                    <a:lnTo>
                      <a:pt x="495" y="941"/>
                    </a:lnTo>
                    <a:lnTo>
                      <a:pt x="495" y="880"/>
                    </a:lnTo>
                    <a:lnTo>
                      <a:pt x="495" y="818"/>
                    </a:lnTo>
                    <a:lnTo>
                      <a:pt x="495" y="756"/>
                    </a:lnTo>
                    <a:lnTo>
                      <a:pt x="495" y="695"/>
                    </a:lnTo>
                    <a:lnTo>
                      <a:pt x="504" y="673"/>
                    </a:lnTo>
                    <a:lnTo>
                      <a:pt x="514" y="652"/>
                    </a:lnTo>
                    <a:lnTo>
                      <a:pt x="526" y="632"/>
                    </a:lnTo>
                    <a:lnTo>
                      <a:pt x="538" y="614"/>
                    </a:lnTo>
                    <a:lnTo>
                      <a:pt x="552" y="597"/>
                    </a:lnTo>
                    <a:lnTo>
                      <a:pt x="566" y="581"/>
                    </a:lnTo>
                    <a:lnTo>
                      <a:pt x="582" y="566"/>
                    </a:lnTo>
                    <a:lnTo>
                      <a:pt x="598" y="554"/>
                    </a:lnTo>
                    <a:lnTo>
                      <a:pt x="615" y="543"/>
                    </a:lnTo>
                    <a:lnTo>
                      <a:pt x="633" y="533"/>
                    </a:lnTo>
                    <a:lnTo>
                      <a:pt x="651" y="523"/>
                    </a:lnTo>
                    <a:lnTo>
                      <a:pt x="669" y="517"/>
                    </a:lnTo>
                    <a:lnTo>
                      <a:pt x="688" y="511"/>
                    </a:lnTo>
                    <a:lnTo>
                      <a:pt x="708" y="506"/>
                    </a:lnTo>
                    <a:lnTo>
                      <a:pt x="727" y="504"/>
                    </a:lnTo>
                    <a:lnTo>
                      <a:pt x="746" y="503"/>
                    </a:lnTo>
                    <a:lnTo>
                      <a:pt x="765" y="503"/>
                    </a:lnTo>
                    <a:lnTo>
                      <a:pt x="786" y="505"/>
                    </a:lnTo>
                    <a:lnTo>
                      <a:pt x="804" y="509"/>
                    </a:lnTo>
                    <a:lnTo>
                      <a:pt x="823" y="513"/>
                    </a:lnTo>
                    <a:lnTo>
                      <a:pt x="841" y="520"/>
                    </a:lnTo>
                    <a:lnTo>
                      <a:pt x="859" y="528"/>
                    </a:lnTo>
                    <a:lnTo>
                      <a:pt x="877" y="537"/>
                    </a:lnTo>
                    <a:lnTo>
                      <a:pt x="894" y="548"/>
                    </a:lnTo>
                    <a:lnTo>
                      <a:pt x="910" y="561"/>
                    </a:lnTo>
                    <a:lnTo>
                      <a:pt x="925" y="575"/>
                    </a:lnTo>
                    <a:lnTo>
                      <a:pt x="939" y="591"/>
                    </a:lnTo>
                    <a:lnTo>
                      <a:pt x="953" y="609"/>
                    </a:lnTo>
                    <a:lnTo>
                      <a:pt x="965" y="629"/>
                    </a:lnTo>
                    <a:lnTo>
                      <a:pt x="977" y="649"/>
                    </a:lnTo>
                    <a:lnTo>
                      <a:pt x="986" y="672"/>
                    </a:lnTo>
                    <a:lnTo>
                      <a:pt x="995" y="695"/>
                    </a:lnTo>
                    <a:lnTo>
                      <a:pt x="995" y="1766"/>
                    </a:lnTo>
                    <a:close/>
                  </a:path>
                </a:pathLst>
              </a:custGeom>
              <a:solidFill>
                <a:srgbClr val="F15F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3" name="PA_任意多边形 83"/>
              <p:cNvSpPr/>
              <p:nvPr>
                <p:custDataLst>
                  <p:tags r:id="rId4"/>
                </p:custDataLst>
              </p:nvPr>
            </p:nvSpPr>
            <p:spPr bwMode="auto">
              <a:xfrm>
                <a:off x="9604935" y="3722914"/>
                <a:ext cx="692150" cy="487363"/>
              </a:xfrm>
              <a:custGeom>
                <a:avLst/>
                <a:gdLst>
                  <a:gd name="T0" fmla="*/ 2180 w 2180"/>
                  <a:gd name="T1" fmla="*/ 0 h 1531"/>
                  <a:gd name="T2" fmla="*/ 623 w 2180"/>
                  <a:gd name="T3" fmla="*/ 19 h 1531"/>
                  <a:gd name="T4" fmla="*/ 463 w 2180"/>
                  <a:gd name="T5" fmla="*/ 74 h 1531"/>
                  <a:gd name="T6" fmla="*/ 329 w 2180"/>
                  <a:gd name="T7" fmla="*/ 148 h 1531"/>
                  <a:gd name="T8" fmla="*/ 217 w 2180"/>
                  <a:gd name="T9" fmla="*/ 240 h 1531"/>
                  <a:gd name="T10" fmla="*/ 128 w 2180"/>
                  <a:gd name="T11" fmla="*/ 346 h 1531"/>
                  <a:gd name="T12" fmla="*/ 63 w 2180"/>
                  <a:gd name="T13" fmla="*/ 461 h 1531"/>
                  <a:gd name="T14" fmla="*/ 21 w 2180"/>
                  <a:gd name="T15" fmla="*/ 585 h 1531"/>
                  <a:gd name="T16" fmla="*/ 2 w 2180"/>
                  <a:gd name="T17" fmla="*/ 713 h 1531"/>
                  <a:gd name="T18" fmla="*/ 4 w 2180"/>
                  <a:gd name="T19" fmla="*/ 841 h 1531"/>
                  <a:gd name="T20" fmla="*/ 29 w 2180"/>
                  <a:gd name="T21" fmla="*/ 969 h 1531"/>
                  <a:gd name="T22" fmla="*/ 75 w 2180"/>
                  <a:gd name="T23" fmla="*/ 1091 h 1531"/>
                  <a:gd name="T24" fmla="*/ 143 w 2180"/>
                  <a:gd name="T25" fmla="*/ 1204 h 1531"/>
                  <a:gd name="T26" fmla="*/ 232 w 2180"/>
                  <a:gd name="T27" fmla="*/ 1307 h 1531"/>
                  <a:gd name="T28" fmla="*/ 343 w 2180"/>
                  <a:gd name="T29" fmla="*/ 1396 h 1531"/>
                  <a:gd name="T30" fmla="*/ 474 w 2180"/>
                  <a:gd name="T31" fmla="*/ 1466 h 1531"/>
                  <a:gd name="T32" fmla="*/ 627 w 2180"/>
                  <a:gd name="T33" fmla="*/ 1516 h 1531"/>
                  <a:gd name="T34" fmla="*/ 1195 w 2180"/>
                  <a:gd name="T35" fmla="*/ 1531 h 1531"/>
                  <a:gd name="T36" fmla="*/ 1130 w 2180"/>
                  <a:gd name="T37" fmla="*/ 1017 h 1531"/>
                  <a:gd name="T38" fmla="*/ 1048 w 2180"/>
                  <a:gd name="T39" fmla="*/ 1017 h 1531"/>
                  <a:gd name="T40" fmla="*/ 989 w 2180"/>
                  <a:gd name="T41" fmla="*/ 1017 h 1531"/>
                  <a:gd name="T42" fmla="*/ 908 w 2180"/>
                  <a:gd name="T43" fmla="*/ 1017 h 1531"/>
                  <a:gd name="T44" fmla="*/ 805 w 2180"/>
                  <a:gd name="T45" fmla="*/ 1017 h 1531"/>
                  <a:gd name="T46" fmla="*/ 737 w 2180"/>
                  <a:gd name="T47" fmla="*/ 1008 h 1531"/>
                  <a:gd name="T48" fmla="*/ 677 w 2180"/>
                  <a:gd name="T49" fmla="*/ 988 h 1531"/>
                  <a:gd name="T50" fmla="*/ 626 w 2180"/>
                  <a:gd name="T51" fmla="*/ 961 h 1531"/>
                  <a:gd name="T52" fmla="*/ 585 w 2180"/>
                  <a:gd name="T53" fmla="*/ 926 h 1531"/>
                  <a:gd name="T54" fmla="*/ 553 w 2180"/>
                  <a:gd name="T55" fmla="*/ 886 h 1531"/>
                  <a:gd name="T56" fmla="*/ 530 w 2180"/>
                  <a:gd name="T57" fmla="*/ 841 h 1531"/>
                  <a:gd name="T58" fmla="*/ 517 w 2180"/>
                  <a:gd name="T59" fmla="*/ 794 h 1531"/>
                  <a:gd name="T60" fmla="*/ 514 w 2180"/>
                  <a:gd name="T61" fmla="*/ 745 h 1531"/>
                  <a:gd name="T62" fmla="*/ 522 w 2180"/>
                  <a:gd name="T63" fmla="*/ 698 h 1531"/>
                  <a:gd name="T64" fmla="*/ 540 w 2180"/>
                  <a:gd name="T65" fmla="*/ 653 h 1531"/>
                  <a:gd name="T66" fmla="*/ 569 w 2180"/>
                  <a:gd name="T67" fmla="*/ 611 h 1531"/>
                  <a:gd name="T68" fmla="*/ 610 w 2180"/>
                  <a:gd name="T69" fmla="*/ 575 h 1531"/>
                  <a:gd name="T70" fmla="*/ 661 w 2180"/>
                  <a:gd name="T71" fmla="*/ 545 h 1531"/>
                  <a:gd name="T72" fmla="*/ 724 w 2180"/>
                  <a:gd name="T73" fmla="*/ 524 h 1531"/>
                  <a:gd name="T74" fmla="*/ 800 w 2180"/>
                  <a:gd name="T75" fmla="*/ 512 h 1531"/>
                  <a:gd name="T76" fmla="*/ 2166 w 2180"/>
                  <a:gd name="T77" fmla="*/ 506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0" h="1531">
                    <a:moveTo>
                      <a:pt x="2166" y="506"/>
                    </a:moveTo>
                    <a:lnTo>
                      <a:pt x="2180" y="0"/>
                    </a:lnTo>
                    <a:lnTo>
                      <a:pt x="711" y="0"/>
                    </a:lnTo>
                    <a:lnTo>
                      <a:pt x="623" y="19"/>
                    </a:lnTo>
                    <a:lnTo>
                      <a:pt x="540" y="43"/>
                    </a:lnTo>
                    <a:lnTo>
                      <a:pt x="463" y="74"/>
                    </a:lnTo>
                    <a:lnTo>
                      <a:pt x="393" y="109"/>
                    </a:lnTo>
                    <a:lnTo>
                      <a:pt x="329" y="148"/>
                    </a:lnTo>
                    <a:lnTo>
                      <a:pt x="270" y="192"/>
                    </a:lnTo>
                    <a:lnTo>
                      <a:pt x="217" y="240"/>
                    </a:lnTo>
                    <a:lnTo>
                      <a:pt x="169" y="292"/>
                    </a:lnTo>
                    <a:lnTo>
                      <a:pt x="128" y="346"/>
                    </a:lnTo>
                    <a:lnTo>
                      <a:pt x="93" y="403"/>
                    </a:lnTo>
                    <a:lnTo>
                      <a:pt x="63" y="461"/>
                    </a:lnTo>
                    <a:lnTo>
                      <a:pt x="39" y="523"/>
                    </a:lnTo>
                    <a:lnTo>
                      <a:pt x="21" y="585"/>
                    </a:lnTo>
                    <a:lnTo>
                      <a:pt x="9" y="649"/>
                    </a:lnTo>
                    <a:lnTo>
                      <a:pt x="2" y="713"/>
                    </a:lnTo>
                    <a:lnTo>
                      <a:pt x="0" y="777"/>
                    </a:lnTo>
                    <a:lnTo>
                      <a:pt x="4" y="841"/>
                    </a:lnTo>
                    <a:lnTo>
                      <a:pt x="13" y="906"/>
                    </a:lnTo>
                    <a:lnTo>
                      <a:pt x="29" y="969"/>
                    </a:lnTo>
                    <a:lnTo>
                      <a:pt x="49" y="1030"/>
                    </a:lnTo>
                    <a:lnTo>
                      <a:pt x="75" y="1091"/>
                    </a:lnTo>
                    <a:lnTo>
                      <a:pt x="107" y="1149"/>
                    </a:lnTo>
                    <a:lnTo>
                      <a:pt x="143" y="1204"/>
                    </a:lnTo>
                    <a:lnTo>
                      <a:pt x="185" y="1258"/>
                    </a:lnTo>
                    <a:lnTo>
                      <a:pt x="232" y="1307"/>
                    </a:lnTo>
                    <a:lnTo>
                      <a:pt x="286" y="1354"/>
                    </a:lnTo>
                    <a:lnTo>
                      <a:pt x="343" y="1396"/>
                    </a:lnTo>
                    <a:lnTo>
                      <a:pt x="407" y="1433"/>
                    </a:lnTo>
                    <a:lnTo>
                      <a:pt x="474" y="1466"/>
                    </a:lnTo>
                    <a:lnTo>
                      <a:pt x="548" y="1494"/>
                    </a:lnTo>
                    <a:lnTo>
                      <a:pt x="627" y="1516"/>
                    </a:lnTo>
                    <a:lnTo>
                      <a:pt x="711" y="1531"/>
                    </a:lnTo>
                    <a:lnTo>
                      <a:pt x="1195" y="1531"/>
                    </a:lnTo>
                    <a:lnTo>
                      <a:pt x="1195" y="1017"/>
                    </a:lnTo>
                    <a:lnTo>
                      <a:pt x="1130" y="1017"/>
                    </a:lnTo>
                    <a:lnTo>
                      <a:pt x="1083" y="1017"/>
                    </a:lnTo>
                    <a:lnTo>
                      <a:pt x="1048" y="1017"/>
                    </a:lnTo>
                    <a:lnTo>
                      <a:pt x="1018" y="1017"/>
                    </a:lnTo>
                    <a:lnTo>
                      <a:pt x="989" y="1017"/>
                    </a:lnTo>
                    <a:lnTo>
                      <a:pt x="954" y="1017"/>
                    </a:lnTo>
                    <a:lnTo>
                      <a:pt x="908" y="1017"/>
                    </a:lnTo>
                    <a:lnTo>
                      <a:pt x="842" y="1017"/>
                    </a:lnTo>
                    <a:lnTo>
                      <a:pt x="805" y="1017"/>
                    </a:lnTo>
                    <a:lnTo>
                      <a:pt x="770" y="1013"/>
                    </a:lnTo>
                    <a:lnTo>
                      <a:pt x="737" y="1008"/>
                    </a:lnTo>
                    <a:lnTo>
                      <a:pt x="706" y="1000"/>
                    </a:lnTo>
                    <a:lnTo>
                      <a:pt x="677" y="988"/>
                    </a:lnTo>
                    <a:lnTo>
                      <a:pt x="651" y="976"/>
                    </a:lnTo>
                    <a:lnTo>
                      <a:pt x="626" y="961"/>
                    </a:lnTo>
                    <a:lnTo>
                      <a:pt x="605" y="944"/>
                    </a:lnTo>
                    <a:lnTo>
                      <a:pt x="585" y="926"/>
                    </a:lnTo>
                    <a:lnTo>
                      <a:pt x="567" y="907"/>
                    </a:lnTo>
                    <a:lnTo>
                      <a:pt x="553" y="886"/>
                    </a:lnTo>
                    <a:lnTo>
                      <a:pt x="540" y="864"/>
                    </a:lnTo>
                    <a:lnTo>
                      <a:pt x="530" y="841"/>
                    </a:lnTo>
                    <a:lnTo>
                      <a:pt x="522" y="818"/>
                    </a:lnTo>
                    <a:lnTo>
                      <a:pt x="517" y="794"/>
                    </a:lnTo>
                    <a:lnTo>
                      <a:pt x="514" y="770"/>
                    </a:lnTo>
                    <a:lnTo>
                      <a:pt x="514" y="745"/>
                    </a:lnTo>
                    <a:lnTo>
                      <a:pt x="516" y="722"/>
                    </a:lnTo>
                    <a:lnTo>
                      <a:pt x="522" y="698"/>
                    </a:lnTo>
                    <a:lnTo>
                      <a:pt x="530" y="675"/>
                    </a:lnTo>
                    <a:lnTo>
                      <a:pt x="540" y="653"/>
                    </a:lnTo>
                    <a:lnTo>
                      <a:pt x="554" y="631"/>
                    </a:lnTo>
                    <a:lnTo>
                      <a:pt x="569" y="611"/>
                    </a:lnTo>
                    <a:lnTo>
                      <a:pt x="589" y="593"/>
                    </a:lnTo>
                    <a:lnTo>
                      <a:pt x="610" y="575"/>
                    </a:lnTo>
                    <a:lnTo>
                      <a:pt x="634" y="559"/>
                    </a:lnTo>
                    <a:lnTo>
                      <a:pt x="661" y="545"/>
                    </a:lnTo>
                    <a:lnTo>
                      <a:pt x="692" y="533"/>
                    </a:lnTo>
                    <a:lnTo>
                      <a:pt x="724" y="524"/>
                    </a:lnTo>
                    <a:lnTo>
                      <a:pt x="761" y="517"/>
                    </a:lnTo>
                    <a:lnTo>
                      <a:pt x="800" y="512"/>
                    </a:lnTo>
                    <a:lnTo>
                      <a:pt x="842" y="511"/>
                    </a:lnTo>
                    <a:lnTo>
                      <a:pt x="2166" y="506"/>
                    </a:lnTo>
                    <a:close/>
                  </a:path>
                </a:pathLst>
              </a:custGeom>
              <a:solidFill>
                <a:srgbClr val="E81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15" name="矩形 14"/>
          <p:cNvSpPr/>
          <p:nvPr/>
        </p:nvSpPr>
        <p:spPr>
          <a:xfrm>
            <a:off x="4685591" y="1968526"/>
            <a:ext cx="6153494" cy="2569934"/>
          </a:xfrm>
          <a:prstGeom prst="rect">
            <a:avLst/>
          </a:prstGeom>
        </p:spPr>
        <p:txBody>
          <a:bodyPr wrap="square">
            <a:spAutoFit/>
          </a:bodyPr>
          <a:lstStyle/>
          <a:p>
            <a:pPr>
              <a:lnSpc>
                <a:spcPct val="150000"/>
              </a:lnSpc>
              <a:spcBef>
                <a:spcPct val="50000"/>
              </a:spcBef>
            </a:pPr>
            <a:r>
              <a:rPr lang="zh-CN" altLang="en-US" sz="1400" dirty="0">
                <a:solidFill>
                  <a:srgbClr val="53CEB5"/>
                </a:solidFill>
                <a:cs typeface="+mn-ea"/>
                <a:sym typeface="+mn-lt"/>
              </a:rPr>
              <a:t>温暖的阳光：</a:t>
            </a:r>
            <a:r>
              <a:rPr lang="zh-CN" altLang="en-US" sz="1400" dirty="0">
                <a:solidFill>
                  <a:schemeClr val="tx1">
                    <a:lumMod val="65000"/>
                    <a:lumOff val="35000"/>
                  </a:schemeClr>
                </a:solidFill>
                <a:cs typeface="+mn-ea"/>
                <a:sym typeface="+mn-lt"/>
              </a:rPr>
              <a:t>寓意在我们的精心护理下患者对战胜疾病充满信心，对疾病的愈后充满希望，同时也寓意我们的护理品质在持续质量改进中不断的提升，我们的护理前景充满希望。</a:t>
            </a:r>
          </a:p>
          <a:p>
            <a:pPr>
              <a:lnSpc>
                <a:spcPct val="150000"/>
              </a:lnSpc>
              <a:spcBef>
                <a:spcPct val="50000"/>
              </a:spcBef>
            </a:pPr>
            <a:r>
              <a:rPr lang="zh-CN" altLang="en-US" sz="1400" dirty="0">
                <a:solidFill>
                  <a:srgbClr val="53CEB5"/>
                </a:solidFill>
                <a:cs typeface="+mn-ea"/>
                <a:sym typeface="+mn-lt"/>
              </a:rPr>
              <a:t>三颗紧密相连的心：</a:t>
            </a:r>
            <a:r>
              <a:rPr lang="zh-CN" altLang="en-US" sz="1400" dirty="0">
                <a:solidFill>
                  <a:schemeClr val="tx1">
                    <a:lumMod val="65000"/>
                    <a:lumOff val="35000"/>
                  </a:schemeClr>
                </a:solidFill>
                <a:cs typeface="+mn-ea"/>
                <a:sym typeface="+mn-lt"/>
              </a:rPr>
              <a:t>代表了我们东七护士紧密团结在一起，齐心协力，用我们的真心、爱心、耐心、细心、责任心，给予患者关心、关怀与呵护。</a:t>
            </a:r>
          </a:p>
          <a:p>
            <a:pPr>
              <a:lnSpc>
                <a:spcPct val="150000"/>
              </a:lnSpc>
              <a:spcBef>
                <a:spcPct val="50000"/>
              </a:spcBef>
            </a:pPr>
            <a:r>
              <a:rPr lang="zh-CN" altLang="en-US" sz="1400" dirty="0">
                <a:solidFill>
                  <a:srgbClr val="53CEB5"/>
                </a:solidFill>
                <a:cs typeface="+mn-ea"/>
                <a:sym typeface="+mn-lt"/>
              </a:rPr>
              <a:t>飞翔的翅膀：</a:t>
            </a:r>
            <a:r>
              <a:rPr lang="zh-CN" altLang="en-US" sz="1400" dirty="0">
                <a:solidFill>
                  <a:schemeClr val="tx1">
                    <a:lumMod val="65000"/>
                    <a:lumOff val="35000"/>
                  </a:schemeClr>
                </a:solidFill>
                <a:cs typeface="+mn-ea"/>
                <a:sym typeface="+mn-lt"/>
              </a:rPr>
              <a:t>代表了和平鸽的翅膀，寓意着和谐及安宁的护患关系；也代表了白衣天使的翅膀，寓意着不断提升的护理品质。</a:t>
            </a:r>
          </a:p>
        </p:txBody>
      </p:sp>
      <p:sp>
        <p:nvSpPr>
          <p:cNvPr id="20" name="不完整圆 19"/>
          <p:cNvSpPr/>
          <p:nvPr/>
        </p:nvSpPr>
        <p:spPr>
          <a:xfrm rot="9171492">
            <a:off x="2219474" y="4282851"/>
            <a:ext cx="1730314" cy="1730314"/>
          </a:xfrm>
          <a:prstGeom prst="pie">
            <a:avLst>
              <a:gd name="adj1" fmla="val 19499880"/>
              <a:gd name="adj2" fmla="val 16253849"/>
            </a:avLst>
          </a:prstGeom>
          <a:solidFill>
            <a:srgbClr val="F15F46"/>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grpSp>
        <p:nvGrpSpPr>
          <p:cNvPr id="14" name="组合 13"/>
          <p:cNvGrpSpPr/>
          <p:nvPr/>
        </p:nvGrpSpPr>
        <p:grpSpPr>
          <a:xfrm>
            <a:off x="2336918" y="4400295"/>
            <a:ext cx="1495425" cy="1495425"/>
            <a:chOff x="2336918" y="4400295"/>
            <a:chExt cx="1495425" cy="1495425"/>
          </a:xfrm>
        </p:grpSpPr>
        <p:sp>
          <p:nvSpPr>
            <p:cNvPr id="21" name="矩形: 圆角 20"/>
            <p:cNvSpPr/>
            <p:nvPr/>
          </p:nvSpPr>
          <p:spPr>
            <a:xfrm>
              <a:off x="2336918" y="4400295"/>
              <a:ext cx="1495425" cy="1495425"/>
            </a:xfrm>
            <a:prstGeom prst="roundRect">
              <a:avLst>
                <a:gd name="adj" fmla="val 50000"/>
              </a:avLst>
            </a:prstGeom>
            <a:solidFill>
              <a:schemeClr val="bg1"/>
            </a:solidFill>
            <a:ln w="50800" cap="rnd">
              <a:noFill/>
            </a:ln>
            <a:effectLst>
              <a:outerShdw blurRad="63500" sx="102000" sy="102000" algn="ctr" rotWithShape="0">
                <a:schemeClr val="tx1">
                  <a:lumMod val="50000"/>
                  <a:lumOff val="50000"/>
                  <a:alpha val="2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dirty="0">
                <a:solidFill>
                  <a:schemeClr val="bg1"/>
                </a:solidFill>
                <a:cs typeface="+mn-ea"/>
                <a:sym typeface="+mn-lt"/>
              </a:endParaRPr>
            </a:p>
          </p:txBody>
        </p:sp>
        <p:sp>
          <p:nvSpPr>
            <p:cNvPr id="27" name="文本框 26"/>
            <p:cNvSpPr txBox="1"/>
            <p:nvPr/>
          </p:nvSpPr>
          <p:spPr>
            <a:xfrm>
              <a:off x="2453688" y="4886397"/>
              <a:ext cx="1261884" cy="523220"/>
            </a:xfrm>
            <a:prstGeom prst="rect">
              <a:avLst/>
            </a:prstGeom>
            <a:noFill/>
          </p:spPr>
          <p:txBody>
            <a:bodyPr wrap="none" rtlCol="0">
              <a:spAutoFit/>
            </a:bodyPr>
            <a:lstStyle/>
            <a:p>
              <a:pPr algn="ctr"/>
              <a:r>
                <a:rPr lang="zh-CN" altLang="en-US" sz="2800" dirty="0">
                  <a:solidFill>
                    <a:schemeClr val="tx1">
                      <a:lumMod val="65000"/>
                      <a:lumOff val="35000"/>
                    </a:schemeClr>
                  </a:solidFill>
                  <a:cs typeface="+mn-ea"/>
                  <a:sym typeface="+mn-lt"/>
                </a:rPr>
                <a:t>彩虹圈</a:t>
              </a:r>
            </a:p>
          </p:txBody>
        </p:sp>
      </p:grpSp>
      <p:cxnSp>
        <p:nvCxnSpPr>
          <p:cNvPr id="29" name="直接连接符 28"/>
          <p:cNvCxnSpPr/>
          <p:nvPr/>
        </p:nvCxnSpPr>
        <p:spPr>
          <a:xfrm>
            <a:off x="4685590" y="5946596"/>
            <a:ext cx="5909839" cy="0"/>
          </a:xfrm>
          <a:prstGeom prst="line">
            <a:avLst/>
          </a:prstGeom>
          <a:ln cap="rnd">
            <a:solidFill>
              <a:schemeClr val="bg1">
                <a:lumMod val="75000"/>
              </a:schemeClr>
            </a:solidFill>
            <a:beve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812000" y="1859830"/>
            <a:ext cx="362858" cy="0"/>
          </a:xfrm>
          <a:prstGeom prst="line">
            <a:avLst/>
          </a:prstGeom>
          <a:ln w="254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4="http://schemas.microsoft.com/office/drawing/2010/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16" fill="hold" grpId="1" nodeType="withEffect">
                                  <p:stCondLst>
                                    <p:cond delay="250"/>
                                  </p:stCondLst>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fltVal val="0"/>
                                          </p:val>
                                        </p:tav>
                                        <p:tav tm="100000">
                                          <p:val>
                                            <p:strVal val="#ppt_w"/>
                                          </p:val>
                                        </p:tav>
                                      </p:tavLst>
                                    </p:anim>
                                    <p:anim calcmode="lin" valueType="num">
                                      <p:cBhvr>
                                        <p:cTn id="18" dur="1000" fill="hold"/>
                                        <p:tgtEl>
                                          <p:spTgt spid="16"/>
                                        </p:tgtEl>
                                        <p:attrNameLst>
                                          <p:attrName>ppt_h</p:attrName>
                                        </p:attrNameLst>
                                      </p:cBhvr>
                                      <p:tavLst>
                                        <p:tav tm="0">
                                          <p:val>
                                            <p:fltVal val="0"/>
                                          </p:val>
                                        </p:tav>
                                        <p:tav tm="100000">
                                          <p:val>
                                            <p:strVal val="#ppt_h"/>
                                          </p:val>
                                        </p:tav>
                                      </p:tavLst>
                                    </p:anim>
                                    <p:animEffect transition="in" filter="fade">
                                      <p:cBhvr>
                                        <p:cTn id="19" dur="1000"/>
                                        <p:tgtEl>
                                          <p:spTgt spid="16"/>
                                        </p:tgtEl>
                                      </p:cBhvr>
                                    </p:animEffect>
                                  </p:childTnLst>
                                </p:cTn>
                              </p:par>
                              <p:par>
                                <p:cTn id="20" presetID="53" presetClass="entr" presetSubtype="16" fill="hold" grpId="1"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animEffect transition="in" filter="fade">
                                      <p:cBhvr>
                                        <p:cTn id="24" dur="1000"/>
                                        <p:tgtEl>
                                          <p:spTgt spid="2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8" grpId="0"/>
      <p:bldP spid="15" grpId="0"/>
      <p:bldP spid="20" grpId="1"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
          <p:cNvGraphicFramePr/>
          <p:nvPr/>
        </p:nvGraphicFramePr>
        <p:xfrm>
          <a:off x="1560000" y="1507557"/>
          <a:ext cx="9072000" cy="4319532"/>
        </p:xfrm>
        <a:graphic>
          <a:graphicData uri="http://schemas.openxmlformats.org/drawingml/2006/table">
            <a:tbl>
              <a:tblPr/>
              <a:tblGrid>
                <a:gridCol w="100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540000">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职务</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姓名</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工作年资（</a:t>
                      </a:r>
                      <a:r>
                        <a:rPr kumimoji="0" lang="en-US" altLang="zh-CN" sz="1400" b="0" i="0" u="none" strike="noStrike" cap="none" normalizeH="0" baseline="0" dirty="0">
                          <a:ln>
                            <a:noFill/>
                          </a:ln>
                          <a:solidFill>
                            <a:schemeClr val="bg1"/>
                          </a:solidFill>
                          <a:effectLst/>
                          <a:latin typeface="+mn-lt"/>
                          <a:ea typeface="+mn-ea"/>
                          <a:cs typeface="+mn-ea"/>
                          <a:sym typeface="+mn-lt"/>
                        </a:rPr>
                        <a:t>30%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学历改善能力（</a:t>
                      </a:r>
                      <a:r>
                        <a:rPr kumimoji="0" lang="en-US" altLang="zh-CN" sz="1400" b="0" i="0" u="none" strike="noStrike" cap="none" normalizeH="0" baseline="0" dirty="0">
                          <a:ln>
                            <a:noFill/>
                          </a:ln>
                          <a:solidFill>
                            <a:schemeClr val="bg1"/>
                          </a:solidFill>
                          <a:effectLst/>
                          <a:latin typeface="+mn-lt"/>
                          <a:ea typeface="+mn-ea"/>
                          <a:cs typeface="+mn-ea"/>
                          <a:sym typeface="+mn-lt"/>
                        </a:rPr>
                        <a:t>30%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grid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主题改善能力（</a:t>
                      </a:r>
                      <a:r>
                        <a:rPr kumimoji="0" lang="en-US" altLang="zh-CN" sz="1400" b="0" i="0" u="none" strike="noStrike" cap="none" normalizeH="0" baseline="0" dirty="0">
                          <a:ln>
                            <a:noFill/>
                          </a:ln>
                          <a:solidFill>
                            <a:schemeClr val="bg1"/>
                          </a:solidFill>
                          <a:effectLst/>
                          <a:latin typeface="+mn-lt"/>
                          <a:ea typeface="+mn-ea"/>
                          <a:cs typeface="+mn-ea"/>
                          <a:sym typeface="+mn-lt"/>
                        </a:rPr>
                        <a:t>40%</a:t>
                      </a:r>
                      <a:r>
                        <a:rPr kumimoji="0" lang="zh-CN" altLang="en-US" sz="1400" b="0" i="0" u="none" strike="noStrike" cap="none" normalizeH="0" baseline="0" dirty="0">
                          <a:ln>
                            <a:noFill/>
                          </a:ln>
                          <a:solidFill>
                            <a:schemeClr val="bg1"/>
                          </a:solidFill>
                          <a:effectLst/>
                          <a:latin typeface="+mn-lt"/>
                          <a:ea typeface="+mn-ea"/>
                          <a:cs typeface="+mn-ea"/>
                          <a:sym typeface="+mn-lt"/>
                        </a:rPr>
                        <a:t>）</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hMerge="1">
                  <a:txBody>
                    <a:bodyPr/>
                    <a:lstStyle/>
                    <a:p>
                      <a:endParaRPr lang="zh-CN"/>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改善能力</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extLst>
                  <a:ext uri="{0D108BD9-81ED-4DB2-BD59-A6C34878D82A}">
                    <a16:rowId xmlns:a16="http://schemas.microsoft.com/office/drawing/2014/main" val="10000"/>
                  </a:ext>
                </a:extLst>
              </a:tr>
              <a:tr h="540000">
                <a:tc vMerge="1">
                  <a:txBody>
                    <a:bodyPr/>
                    <a:lstStyle/>
                    <a:p>
                      <a:endParaRPr lang="zh-CN"/>
                    </a:p>
                  </a:txBody>
                  <a:tcPr/>
                </a:tc>
                <a:tc vMerge="1">
                  <a:txBody>
                    <a:bodyPr/>
                    <a:lstStyle/>
                    <a:p>
                      <a:endParaRPr lang="zh-CN"/>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工作年限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学历</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改善能力</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1400" b="0" i="0" u="none" strike="noStrike" cap="none" normalizeH="0" baseline="0" dirty="0">
                          <a:ln>
                            <a:noFill/>
                          </a:ln>
                          <a:solidFill>
                            <a:schemeClr val="bg1"/>
                          </a:solidFill>
                          <a:effectLst/>
                          <a:latin typeface="+mn-lt"/>
                          <a:ea typeface="+mn-ea"/>
                          <a:cs typeface="+mn-ea"/>
                          <a:sym typeface="+mn-lt"/>
                        </a:rPr>
                        <a:t>能力值</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rgbClr val="53CEB5"/>
                    </a:solidFill>
                  </a:tcPr>
                </a:tc>
                <a:tc vMerge="1">
                  <a:txBody>
                    <a:bodyPr/>
                    <a:lstStyle/>
                    <a:p>
                      <a:endParaRPr lang="zh-CN"/>
                    </a:p>
                  </a:txBody>
                  <a:tcPr/>
                </a:tc>
                <a:extLst>
                  <a:ext uri="{0D108BD9-81ED-4DB2-BD59-A6C34878D82A}">
                    <a16:rowId xmlns:a16="http://schemas.microsoft.com/office/drawing/2014/main" val="10001"/>
                  </a:ext>
                </a:extLst>
              </a:tr>
              <a:tr h="3597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圈长</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22.5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78.5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9766">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圈员</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李某某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21</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77</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12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12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  </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68</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杜某某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7.5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57.5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刘某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专科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60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56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王某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60.5</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魏某</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6</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本科</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80</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lumMod val="65000"/>
                              <a:lumOff val="35000"/>
                            </a:schemeClr>
                          </a:solidFill>
                          <a:effectLst/>
                          <a:latin typeface="+mn-lt"/>
                          <a:ea typeface="+mn-ea"/>
                          <a:cs typeface="+mn-ea"/>
                          <a:sym typeface="+mn-lt"/>
                        </a:rPr>
                        <a:t>   4</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  32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lumMod val="65000"/>
                              <a:lumOff val="35000"/>
                            </a:schemeClr>
                          </a:solidFill>
                          <a:effectLst/>
                          <a:latin typeface="+mn-lt"/>
                          <a:ea typeface="+mn-ea"/>
                          <a:cs typeface="+mn-ea"/>
                          <a:sym typeface="+mn-lt"/>
                        </a:rPr>
                        <a:t>62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00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400" b="0" i="0" u="none" strike="noStrike" cap="none" normalizeH="0" baseline="0" dirty="0">
                          <a:ln>
                            <a:noFill/>
                          </a:ln>
                          <a:solidFill>
                            <a:schemeClr val="tx1">
                              <a:lumMod val="65000"/>
                              <a:lumOff val="35000"/>
                            </a:schemeClr>
                          </a:solidFill>
                          <a:effectLst/>
                          <a:latin typeface="+mn-lt"/>
                          <a:ea typeface="+mn-ea"/>
                          <a:cs typeface="+mn-ea"/>
                          <a:sym typeface="+mn-lt"/>
                        </a:rPr>
                        <a:t>平均</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1400" b="0" i="0" u="none" strike="noStrike" cap="none" normalizeH="0" baseline="0" dirty="0">
                        <a:ln>
                          <a:noFill/>
                        </a:ln>
                        <a:solidFill>
                          <a:schemeClr val="tx1">
                            <a:lumMod val="65000"/>
                            <a:lumOff val="35000"/>
                          </a:schemeClr>
                        </a:solidFill>
                        <a:effectLst/>
                        <a:latin typeface="+mn-lt"/>
                        <a:ea typeface="+mn-ea"/>
                        <a:cs typeface="+mn-ea"/>
                        <a:sym typeface="+mn-lt"/>
                      </a:endParaRP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dirty="0">
                          <a:ln>
                            <a:noFill/>
                          </a:ln>
                          <a:solidFill>
                            <a:srgbClr val="E81479"/>
                          </a:solidFill>
                          <a:effectLst/>
                          <a:latin typeface="+mn-lt"/>
                          <a:ea typeface="+mn-ea"/>
                          <a:cs typeface="+mn-ea"/>
                          <a:sym typeface="+mn-lt"/>
                        </a:rPr>
                        <a:t>65.2</a:t>
                      </a:r>
                    </a:p>
                  </a:txBody>
                  <a:tcPr marT="45723" marB="45723"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grpSp>
        <p:nvGrpSpPr>
          <p:cNvPr id="8" name="组合 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GrpSpPr/>
          <p:nvPr/>
        </p:nvGrpSpPr>
        <p:grpSpPr>
          <a:xfrm>
            <a:off x="0" y="440469"/>
            <a:ext cx="12192000" cy="591456"/>
            <a:chOff x="0" y="383319"/>
            <a:chExt cx="12192000" cy="591456"/>
          </a:xfrm>
        </p:grpSpPr>
        <p:sp>
          <p:nvSpPr>
            <p:cNvPr id="9" name="椭圆 8"/>
            <p:cNvSpPr/>
            <p:nvPr/>
          </p:nvSpPr>
          <p:spPr>
            <a:xfrm>
              <a:off x="636362" y="383319"/>
              <a:ext cx="591456" cy="591456"/>
            </a:xfrm>
            <a:prstGeom prst="ellipse">
              <a:avLst/>
            </a:prstGeom>
            <a:solidFill>
              <a:schemeClr val="bg1"/>
            </a:solidFill>
            <a:ln w="38100">
              <a:solidFill>
                <a:srgbClr val="F15F46"/>
              </a:solidFill>
            </a:ln>
            <a:effectLst>
              <a:outerShdw blurRad="279400" dist="152400" dir="2700000" sx="98000" sy="98000" algn="tl" rotWithShape="0">
                <a:schemeClr val="bg1">
                  <a:lumMod val="7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lumMod val="65000"/>
                      <a:lumOff val="35000"/>
                    </a:schemeClr>
                  </a:solidFill>
                  <a:cs typeface="+mn-ea"/>
                  <a:sym typeface="+mn-lt"/>
                </a:rPr>
                <a:t>1</a:t>
              </a:r>
              <a:endParaRPr lang="zh-CN" altLang="en-US" sz="2000" dirty="0">
                <a:solidFill>
                  <a:schemeClr val="tx1">
                    <a:lumMod val="65000"/>
                    <a:lumOff val="35000"/>
                  </a:schemeClr>
                </a:solidFill>
                <a:cs typeface="+mn-ea"/>
                <a:sym typeface="+mn-lt"/>
              </a:endParaRPr>
            </a:p>
          </p:txBody>
        </p:sp>
        <p:sp>
          <p:nvSpPr>
            <p:cNvPr id="10" name="文本框 9"/>
            <p:cNvSpPr txBox="1"/>
            <p:nvPr/>
          </p:nvSpPr>
          <p:spPr>
            <a:xfrm>
              <a:off x="1227818" y="386660"/>
              <a:ext cx="3325132" cy="584775"/>
            </a:xfrm>
            <a:prstGeom prst="rect">
              <a:avLst/>
            </a:prstGeom>
            <a:noFill/>
          </p:spPr>
          <p:txBody>
            <a:bodyPr wrap="square" rtlCol="0">
              <a:spAutoFit/>
            </a:bodyPr>
            <a:lstStyle/>
            <a:p>
              <a:pPr algn="ctr"/>
              <a:r>
                <a:rPr lang="zh-CN" altLang="en-US" sz="3200" spc="150" dirty="0">
                  <a:solidFill>
                    <a:schemeClr val="tx1">
                      <a:lumMod val="65000"/>
                      <a:lumOff val="35000"/>
                    </a:schemeClr>
                  </a:solidFill>
                  <a:cs typeface="+mn-ea"/>
                  <a:sym typeface="+mn-lt"/>
                </a:rPr>
                <a:t>圈能力值</a:t>
              </a:r>
            </a:p>
          </p:txBody>
        </p:sp>
        <p:cxnSp>
          <p:nvCxnSpPr>
            <p:cNvPr id="11" name="直接连接符 10"/>
            <p:cNvCxnSpPr/>
            <p:nvPr/>
          </p:nvCxnSpPr>
          <p:spPr>
            <a:xfrm>
              <a:off x="0" y="679047"/>
              <a:ext cx="39370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52950" y="679047"/>
              <a:ext cx="7639050" cy="0"/>
            </a:xfrm>
            <a:prstGeom prst="line">
              <a:avLst/>
            </a:prstGeom>
            <a:ln w="254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2152650" y="7219950"/>
            <a:ext cx="628650" cy="628650"/>
          </a:xfrm>
          <a:prstGeom prst="rect">
            <a:avLst/>
          </a:prstGeom>
          <a:solidFill>
            <a:srgbClr val="00ACDE"/>
          </a:solidFill>
          <a:ln w="50800" cap="rnd">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zh-CN" altLang="en-US" dirty="0">
                <a:solidFill>
                  <a:schemeClr val="bg1"/>
                </a:solidFill>
                <a:cs typeface="+mn-ea"/>
                <a:sym typeface="+mn-lt"/>
              </a:rPr>
              <a:t>延时符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xmlns:a16="http://schemas.microsoft.com/office/drawing/2014/main" xmlns:p14="http://schemas.microsoft.com/office/powerpoint/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243.医疗护理彩虹圈QCC成果汇报PPT模板"/>
</p:tagLst>
</file>

<file path=ppt/tags/tag10.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1.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2.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5.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7.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18.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1.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1.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1.0"/>
</p:tagLst>
</file>

<file path=ppt/tags/tag34.xml><?xml version="1.0" encoding="utf-8"?>
<p:tagLst xmlns:a="http://schemas.openxmlformats.org/drawingml/2006/main" xmlns:r="http://schemas.openxmlformats.org/officeDocument/2006/relationships" xmlns:p="http://schemas.openxmlformats.org/presentationml/2006/main">
  <p:tag name="PA" val="v3.1.0"/>
</p:tagLst>
</file>

<file path=ppt/tags/tag35.xml><?xml version="1.0" encoding="utf-8"?>
<p:tagLst xmlns:a="http://schemas.openxmlformats.org/drawingml/2006/main" xmlns:r="http://schemas.openxmlformats.org/officeDocument/2006/relationships" xmlns:p="http://schemas.openxmlformats.org/presentationml/2006/main">
  <p:tag name="PA" val="v3.1.0"/>
</p:tagLst>
</file>

<file path=ppt/tags/tag36.xml><?xml version="1.0" encoding="utf-8"?>
<p:tagLst xmlns:a="http://schemas.openxmlformats.org/drawingml/2006/main" xmlns:r="http://schemas.openxmlformats.org/officeDocument/2006/relationships" xmlns:p="http://schemas.openxmlformats.org/presentationml/2006/main">
  <p:tag name="PA" val="v3.1.0"/>
</p:tagLst>
</file>

<file path=ppt/tags/tag37.xml><?xml version="1.0" encoding="utf-8"?>
<p:tagLst xmlns:a="http://schemas.openxmlformats.org/drawingml/2006/main" xmlns:r="http://schemas.openxmlformats.org/officeDocument/2006/relationships" xmlns:p="http://schemas.openxmlformats.org/presentationml/2006/main">
  <p:tag name="PA" val="v3.1.0"/>
</p:tagLst>
</file>

<file path=ppt/tags/tag38.xml><?xml version="1.0" encoding="utf-8"?>
<p:tagLst xmlns:a="http://schemas.openxmlformats.org/drawingml/2006/main" xmlns:r="http://schemas.openxmlformats.org/officeDocument/2006/relationships" xmlns:p="http://schemas.openxmlformats.org/presentationml/2006/main">
  <p:tag name="PA" val="v3.1.0"/>
</p:tagLst>
</file>

<file path=ppt/tags/tag39.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PA" val="v3.1.0"/>
</p:tagLst>
</file>

<file path=ppt/tags/tag40.xml><?xml version="1.0" encoding="utf-8"?>
<p:tagLst xmlns:a="http://schemas.openxmlformats.org/drawingml/2006/main" xmlns:r="http://schemas.openxmlformats.org/officeDocument/2006/relationships" xmlns:p="http://schemas.openxmlformats.org/presentationml/2006/main">
  <p:tag name="PA" val="v3.1.0"/>
</p:tagLst>
</file>

<file path=ppt/tags/tag41.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2.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3.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4.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5.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6.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7.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8.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49.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5.xml><?xml version="1.0" encoding="utf-8"?>
<p:tagLst xmlns:a="http://schemas.openxmlformats.org/drawingml/2006/main" xmlns:r="http://schemas.openxmlformats.org/officeDocument/2006/relationships" xmlns:p="http://schemas.openxmlformats.org/presentationml/2006/main">
  <p:tag name="PA" val="v3.1.0"/>
</p:tagLst>
</file>

<file path=ppt/tags/tag50.xml><?xml version="1.0" encoding="utf-8"?>
<p:tagLst xmlns:a="http://schemas.openxmlformats.org/drawingml/2006/main" xmlns:r="http://schemas.openxmlformats.org/officeDocument/2006/relationships" xmlns:p="http://schemas.openxmlformats.org/presentationml/2006/main">
  <p:tag name="MH" val="20170525221947"/>
  <p:tag name="MH_LIBRARY" val="GRAPHIC"/>
  <p:tag name="MH_ORDER" val="任意多边形 1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PA" val="v3.2.0"/>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PA" val="v3.2.0"/>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PA" val="v3.2.0"/>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AUTOCOLOR" val="TRUE"/>
  <p:tag name="ID" val="547144"/>
  <p:tag name="MH_TYPE" val="CONTENTS_SECTION"/>
</p:tagLst>
</file>

<file path=ppt/tags/tag60.xml><?xml version="1.0" encoding="utf-8"?>
<p:tagLst xmlns:a="http://schemas.openxmlformats.org/drawingml/2006/main" xmlns:r="http://schemas.openxmlformats.org/officeDocument/2006/relationships" xmlns:p="http://schemas.openxmlformats.org/presentationml/2006/main">
  <p:tag name="PA" val="v3.1.0"/>
</p:tagLst>
</file>

<file path=ppt/tags/tag61.xml><?xml version="1.0" encoding="utf-8"?>
<p:tagLst xmlns:a="http://schemas.openxmlformats.org/drawingml/2006/main" xmlns:r="http://schemas.openxmlformats.org/officeDocument/2006/relationships" xmlns:p="http://schemas.openxmlformats.org/presentationml/2006/main">
  <p:tag name="PA" val="v3.1.0"/>
</p:tagLst>
</file>

<file path=ppt/tags/tag62.xml><?xml version="1.0" encoding="utf-8"?>
<p:tagLst xmlns:a="http://schemas.openxmlformats.org/drawingml/2006/main" xmlns:r="http://schemas.openxmlformats.org/officeDocument/2006/relationships" xmlns:p="http://schemas.openxmlformats.org/presentationml/2006/main">
  <p:tag name="PA" val="v3.1.0"/>
</p:tagLst>
</file>

<file path=ppt/tags/tag63.xml><?xml version="1.0" encoding="utf-8"?>
<p:tagLst xmlns:a="http://schemas.openxmlformats.org/drawingml/2006/main" xmlns:r="http://schemas.openxmlformats.org/officeDocument/2006/relationships" xmlns:p="http://schemas.openxmlformats.org/presentationml/2006/main">
  <p:tag name="PA" val="v3.1.0"/>
</p:tagLst>
</file>

<file path=ppt/tags/tag7.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8.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525215639"/>
  <p:tag name="MH_LIBRARY" val="CONTENTS"/>
  <p:tag name="MH_TYPE" val="OTHERS"/>
  <p:tag name="ID" val="547144"/>
  <p:tag name="PA" val="v3.2.0"/>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oqfv2ty">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DE"/>
        </a:solidFill>
        <a:ln w="50800" cap="rnd">
          <a:noFill/>
        </a:ln>
      </a:spPr>
      <a:bodyPr rtlCol="0" anchor="ctr"/>
      <a:lstStyle>
        <a:defPPr algn="ctr">
          <a:defRPr sz="2400" dirty="0" smtClean="0">
            <a:solidFill>
              <a:schemeClr val="bg1"/>
            </a:solidFill>
            <a:latin typeface="华文细黑" panose="02010600040101010101" pitchFamily="2" charset="-122"/>
            <a:ea typeface="华文细黑" panose="02010600040101010101" pitchFamily="2" charset="-122"/>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6793</Words>
  <Application>Microsoft Office PowerPoint</Application>
  <PresentationFormat>宽屏</PresentationFormat>
  <Paragraphs>1539</Paragraphs>
  <Slides>55</Slides>
  <Notes>55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55</vt:i4>
      </vt:variant>
    </vt:vector>
  </HeadingPairs>
  <TitlesOfParts>
    <vt:vector size="63" baseType="lpstr">
      <vt:lpstr>冬青黑体简体中文 W3</vt:lpstr>
      <vt:lpstr>冬青黑体简体中文 W6</vt:lpstr>
      <vt:lpstr>宋体</vt:lpstr>
      <vt:lpstr>微软雅黑</vt:lpstr>
      <vt:lpstr>Arial</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515</cp:revision>
  <dcterms:created xsi:type="dcterms:W3CDTF">2016-08-21T09:09:00Z</dcterms:created>
  <dcterms:modified xsi:type="dcterms:W3CDTF">2023-04-17T04:18:21Z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