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Lst>
  <p:sldSz cx="12190413" cy="6859588"/>
  <p:notesSz cx="6858000" cy="9144000"/>
  <p:defaultText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108" d="100"/>
          <a:sy n="108" d="100"/>
        </p:scale>
        <p:origin x="678" y="84"/>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1991A-325C-40C6-B23E-E2E9D0701A1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7F6DB-1C53-4757-AF14-C0A51E62E219}" type="slidenum">
              <a:rPr lang="zh-CN" altLang="en-US" smtClean="0"/>
              <a:t>‹#›</a:t>
            </a:fld>
            <a:endParaRPr lang="zh-CN" altLang="en-US"/>
          </a:p>
        </p:txBody>
      </p:sp>
    </p:spTree>
    <p:extLst>
      <p:ext uri="{BB962C8B-B14F-4D97-AF65-F5344CB8AC3E}">
        <p14:creationId xmlns:p14="http://schemas.microsoft.com/office/powerpoint/2010/main" val="96025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6368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27906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1981659"/>
            <a:ext cx="10361851" cy="1876862"/>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1828562" y="3858521"/>
            <a:ext cx="8533290" cy="1753606"/>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150787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2107024" y="553864"/>
            <a:ext cx="9797717" cy="4742629"/>
            <a:chOff x="428596" y="553734"/>
            <a:chExt cx="7349244" cy="4741531"/>
          </a:xfrm>
        </p:grpSpPr>
        <p:sp>
          <p:nvSpPr>
            <p:cNvPr id="16" name="矩形 15"/>
            <p:cNvSpPr/>
            <p:nvPr/>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sp>
          <p:nvSpPr>
            <p:cNvPr id="17" name="矩形 16"/>
            <p:cNvSpPr/>
            <p:nvPr/>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sp>
          <p:nvSpPr>
            <p:cNvPr id="18" name="矩形 17"/>
            <p:cNvSpPr/>
            <p:nvPr/>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grpSp>
      <p:sp>
        <p:nvSpPr>
          <p:cNvPr id="3" name="图片占位符 2"/>
          <p:cNvSpPr>
            <a:spLocks noGrp="1"/>
          </p:cNvSpPr>
          <p:nvPr>
            <p:ph type="pic" idx="1"/>
          </p:nvPr>
        </p:nvSpPr>
        <p:spPr>
          <a:xfrm>
            <a:off x="2202263" y="612919"/>
            <a:ext cx="9619065" cy="4603241"/>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useBgFill="1">
        <p:nvSpPr>
          <p:cNvPr id="2" name="标题 1"/>
          <p:cNvSpPr>
            <a:spLocks noGrp="1"/>
          </p:cNvSpPr>
          <p:nvPr>
            <p:ph type="title"/>
          </p:nvPr>
        </p:nvSpPr>
        <p:spPr>
          <a:xfrm>
            <a:off x="1" y="595433"/>
            <a:ext cx="1809484" cy="5692545"/>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a:t>单击此处编辑母版标题样式</a:t>
            </a:r>
            <a:endParaRPr kumimoji="0" lang="en-US"/>
          </a:p>
        </p:txBody>
      </p:sp>
      <p:sp>
        <p:nvSpPr>
          <p:cNvPr id="4" name="文本占位符 3"/>
          <p:cNvSpPr>
            <a:spLocks noGrp="1"/>
          </p:cNvSpPr>
          <p:nvPr>
            <p:ph type="body" sz="half" idx="2"/>
          </p:nvPr>
        </p:nvSpPr>
        <p:spPr>
          <a:xfrm>
            <a:off x="2285676" y="5482927"/>
            <a:ext cx="9619065" cy="805048"/>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04644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716629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14261" y="274705"/>
            <a:ext cx="1866632" cy="5852880"/>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522" y="274705"/>
            <a:ext cx="9104740" cy="585288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01541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690713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281" y="3855042"/>
            <a:ext cx="10361851" cy="1861281"/>
          </a:xfrm>
        </p:spPr>
        <p:txBody>
          <a:bodyPr anchor="t"/>
          <a:lstStyle>
            <a:lvl1pPr algn="l">
              <a:defRPr sz="4400" b="1"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281" y="2356973"/>
            <a:ext cx="10361851" cy="1501548"/>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white">
                    <a:tint val="75000"/>
                  </a:prstClr>
                </a:solidFill>
              </a:rPr>
              <a:pPr/>
              <a:t>2023-04-17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411995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521"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6793"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01612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521" y="1535469"/>
            <a:ext cx="5386216"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Tree>
    <p:extLst>
      <p:ext uri="{BB962C8B-B14F-4D97-AF65-F5344CB8AC3E}">
        <p14:creationId xmlns:p14="http://schemas.microsoft.com/office/powerpoint/2010/main" val="18134169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521" y="1535469"/>
            <a:ext cx="5386216"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11" name="TextBox 10"/>
          <p:cNvSpPr txBox="1"/>
          <p:nvPr userDrawn="1"/>
        </p:nvSpPr>
        <p:spPr>
          <a:xfrm>
            <a:off x="2784131" y="6800360"/>
            <a:ext cx="1223658" cy="123111"/>
          </a:xfrm>
          <a:prstGeom prst="rect">
            <a:avLst/>
          </a:prstGeom>
          <a:noFill/>
        </p:spPr>
        <p:txBody>
          <a:bodyPr wrap="square" rtlCol="0">
            <a:spAutoFit/>
          </a:bodyPr>
          <a:lstStyle/>
          <a:p>
            <a:pPr defTabSz="914400">
              <a:lnSpc>
                <a:spcPct val="200000"/>
              </a:lnSpc>
              <a:defRPr/>
            </a:pPr>
            <a:r>
              <a:rPr lang="en-US" altLang="zh-CN" sz="100" kern="0" dirty="0" smtClean="0">
                <a:solidFill>
                  <a:prstClr val="black"/>
                </a:solidFill>
                <a:hlinkClick r:id="rId2"/>
              </a:rPr>
              <a:t>PPT</a:t>
            </a:r>
            <a:r>
              <a:rPr lang="zh-CN" altLang="en-US" sz="100" kern="0" dirty="0" smtClean="0">
                <a:solidFill>
                  <a:prstClr val="black"/>
                </a:solidFill>
                <a:hlinkClick r:id="rId2"/>
              </a:rPr>
              <a:t>下载</a:t>
            </a:r>
            <a:r>
              <a:rPr lang="zh-CN" altLang="en-US" sz="100" kern="0" dirty="0" smtClean="0">
                <a:solidFill>
                  <a:prstClr val="black"/>
                </a:solidFill>
              </a:rPr>
              <a:t> </a:t>
            </a:r>
            <a:r>
              <a:rPr lang="en-US" altLang="zh-CN" sz="100" kern="0" dirty="0" smtClean="0">
                <a:solidFill>
                  <a:prstClr val="black"/>
                </a:solidFill>
              </a:rPr>
              <a:t>http://www.1ppt.com/xiazai/</a:t>
            </a:r>
          </a:p>
        </p:txBody>
      </p:sp>
    </p:spTree>
    <p:extLst>
      <p:ext uri="{BB962C8B-B14F-4D97-AF65-F5344CB8AC3E}">
        <p14:creationId xmlns:p14="http://schemas.microsoft.com/office/powerpoint/2010/main" val="29847422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331652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1" y="-11876"/>
            <a:ext cx="12185123" cy="697087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7D50B529-ABE9-4918-87E1-F37CD659E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
            <a:ext cx="12210296" cy="6970879"/>
          </a:xfrm>
          <a:prstGeom prst="rect">
            <a:avLst/>
          </a:prstGeom>
        </p:spPr>
      </p:pic>
    </p:spTree>
    <p:extLst>
      <p:ext uri="{BB962C8B-B14F-4D97-AF65-F5344CB8AC3E}">
        <p14:creationId xmlns:p14="http://schemas.microsoft.com/office/powerpoint/2010/main" val="139525655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34954" y="381088"/>
            <a:ext cx="3555537" cy="1833979"/>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内容占位符 2"/>
          <p:cNvSpPr>
            <a:spLocks noGrp="1"/>
          </p:cNvSpPr>
          <p:nvPr>
            <p:ph idx="1"/>
          </p:nvPr>
        </p:nvSpPr>
        <p:spPr>
          <a:xfrm>
            <a:off x="4469819" y="381089"/>
            <a:ext cx="7212661" cy="57464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34954" y="2215067"/>
            <a:ext cx="3555537" cy="3913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10147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521" y="1600571"/>
            <a:ext cx="10971372" cy="4725494"/>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11836" y="6485500"/>
            <a:ext cx="2844430" cy="365210"/>
          </a:xfrm>
          <a:prstGeom prst="rect">
            <a:avLst/>
          </a:prstGeom>
        </p:spPr>
        <p:txBody>
          <a:bodyPr vert="horz" rtlCol="0" anchor="ctr"/>
          <a:lstStyle>
            <a:lvl1pPr algn="l" eaLnBrk="1" latinLnBrk="0" hangingPunct="1">
              <a:defRPr kumimoji="0" sz="1200">
                <a:solidFill>
                  <a:schemeClr val="tx1">
                    <a:tint val="75000"/>
                  </a:schemeClr>
                </a:solidFill>
              </a:defRPr>
            </a:lvl1pPr>
          </a:lstStyle>
          <a:p>
            <a:pPr defTabSz="914400"/>
            <a:fld id="{DD158F2A-BAA2-49FA-8BD1-A987B1CACB97}" type="datetimeFigureOut">
              <a:rPr lang="zh-CN" altLang="en-US" smtClean="0">
                <a:solidFill>
                  <a:prstClr val="black">
                    <a:tint val="75000"/>
                  </a:prstClr>
                </a:solidFill>
              </a:rPr>
              <a:pPr defTabSz="914400"/>
              <a:t>2023-04-17</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485500"/>
            <a:ext cx="3860297" cy="365210"/>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9322312" y="6485500"/>
            <a:ext cx="2844430" cy="365210"/>
          </a:xfrm>
          <a:prstGeom prst="rect">
            <a:avLst/>
          </a:prstGeom>
        </p:spPr>
        <p:txBody>
          <a:bodyPr vert="horz" rtlCol="0" anchor="ctr"/>
          <a:lstStyle>
            <a:lvl1pPr algn="r" eaLnBrk="1" latinLnBrk="0" hangingPunct="1">
              <a:defRPr kumimoji="0" sz="1200">
                <a:solidFill>
                  <a:schemeClr val="tx1">
                    <a:tint val="75000"/>
                  </a:schemeClr>
                </a:solidFill>
              </a:defRPr>
            </a:lvl1pPr>
          </a:lstStyle>
          <a:p>
            <a:pPr defTabSz="914400"/>
            <a:fld id="{CB926298-8A57-44CF-95B1-21076B7DF7BD}" type="slidenum">
              <a:rPr lang="zh-CN" altLang="en-US" smtClean="0">
                <a:solidFill>
                  <a:prstClr val="black">
                    <a:tint val="75000"/>
                  </a:prstClr>
                </a:solidFill>
              </a:rPr>
              <a:pPr defTabSz="914400"/>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id="{57ADA4A1-796A-4843-9A7B-C28084B0230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1"/>
            <a:ext cx="12210296" cy="6970879"/>
          </a:xfrm>
          <a:prstGeom prst="rect">
            <a:avLst/>
          </a:prstGeom>
        </p:spPr>
      </p:pic>
    </p:spTree>
    <p:extLst>
      <p:ext uri="{BB962C8B-B14F-4D97-AF65-F5344CB8AC3E}">
        <p14:creationId xmlns:p14="http://schemas.microsoft.com/office/powerpoint/2010/main" val="2644538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image" Target="../media/image7.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10.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2.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55.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EEB61AE-91AE-45A2-871B-B7F2ACB06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
        <p:nvSpPr>
          <p:cNvPr id="7" name="文本框 6"/>
          <p:cNvSpPr txBox="1"/>
          <p:nvPr/>
        </p:nvSpPr>
        <p:spPr>
          <a:xfrm>
            <a:off x="2643929" y="3035766"/>
            <a:ext cx="6911974" cy="1123972"/>
          </a:xfrm>
          <a:prstGeom prst="roundRect">
            <a:avLst/>
          </a:prstGeom>
          <a:solidFill>
            <a:srgbClr val="C00000"/>
          </a:solidFill>
          <a:ln w="152400">
            <a:solidFill>
              <a:srgbClr val="C00000"/>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defTabSz="914400"/>
            <a:r>
              <a:rPr lang="zh-CN" altLang="en-US" sz="6000" dirty="0">
                <a:solidFill>
                  <a:prstClr val="white"/>
                </a:solidFill>
                <a:latin typeface="方正粗黑宋简体" panose="02000000000000000000" pitchFamily="2" charset="-122"/>
                <a:ea typeface="方正粗黑宋简体" panose="02000000000000000000" pitchFamily="2" charset="-122"/>
                <a:cs typeface="+mn-ea"/>
                <a:sym typeface="+mn-lt"/>
              </a:rPr>
              <a:t>培训课</a:t>
            </a:r>
            <a:r>
              <a:rPr lang="zh-CN" altLang="en-US" sz="6000" dirty="0" smtClean="0">
                <a:solidFill>
                  <a:prstClr val="white"/>
                </a:solidFill>
                <a:latin typeface="方正粗黑宋简体" panose="02000000000000000000" pitchFamily="2" charset="-122"/>
                <a:ea typeface="方正粗黑宋简体" panose="02000000000000000000" pitchFamily="2" charset="-122"/>
                <a:cs typeface="+mn-ea"/>
                <a:sym typeface="+mn-lt"/>
              </a:rPr>
              <a:t>件</a:t>
            </a:r>
            <a:endParaRPr lang="zh-CN" altLang="en-US" sz="6000" dirty="0">
              <a:solidFill>
                <a:prstClr val="white"/>
              </a:solidFill>
              <a:latin typeface="方正粗黑宋简体" panose="02000000000000000000" pitchFamily="2" charset="-122"/>
              <a:ea typeface="方正粗黑宋简体" panose="02000000000000000000" pitchFamily="2" charset="-122"/>
              <a:cs typeface="+mn-ea"/>
              <a:sym typeface="+mn-lt"/>
            </a:endParaRPr>
          </a:p>
        </p:txBody>
      </p:sp>
      <p:sp>
        <p:nvSpPr>
          <p:cNvPr id="8" name="文本框 6"/>
          <p:cNvSpPr txBox="1"/>
          <p:nvPr/>
        </p:nvSpPr>
        <p:spPr>
          <a:xfrm>
            <a:off x="4140501" y="1652993"/>
            <a:ext cx="3876471" cy="1200607"/>
          </a:xfrm>
          <a:prstGeom prst="rect">
            <a:avLst/>
          </a:prstGeom>
          <a:noFill/>
          <a:scene3d>
            <a:camera prst="orthographicFront"/>
            <a:lightRig rig="threePt" dir="t"/>
          </a:scene3d>
          <a:sp3d>
            <a:bevelT w="190500"/>
          </a:sp3d>
        </p:spPr>
        <p:txBody>
          <a:bodyPr wrap="none" rtlCol="0">
            <a:spAutoFit/>
          </a:bodyPr>
          <a:lstStyle/>
          <a:p>
            <a:pPr algn="ctr" defTabSz="914400"/>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安全生产</a:t>
            </a:r>
          </a:p>
        </p:txBody>
      </p:sp>
      <p:sp>
        <p:nvSpPr>
          <p:cNvPr id="10" name="矩形 9"/>
          <p:cNvSpPr/>
          <p:nvPr/>
        </p:nvSpPr>
        <p:spPr>
          <a:xfrm>
            <a:off x="3244833" y="6033096"/>
            <a:ext cx="5095186" cy="461772"/>
          </a:xfrm>
          <a:prstGeom prst="rect">
            <a:avLst/>
          </a:prstGeom>
        </p:spPr>
        <p:txBody>
          <a:bodyPr wrap="square">
            <a:spAutoFit/>
          </a:bodyPr>
          <a:lstStyle/>
          <a:p>
            <a:pPr algn="ctr" defTabSz="914400"/>
            <a:r>
              <a:rPr lang="zh-CN" altLang="en-US" sz="2400" smtClean="0">
                <a:solidFill>
                  <a:prstClr val="black"/>
                </a:solidFill>
                <a:cs typeface="+mn-ea"/>
                <a:sym typeface="+mn-lt"/>
              </a:rPr>
              <a:t>讲师：</a:t>
            </a:r>
            <a:r>
              <a:rPr lang="en-US" altLang="zh-CN" sz="2400" smtClean="0">
                <a:solidFill>
                  <a:prstClr val="black"/>
                </a:solidFill>
                <a:cs typeface="+mn-ea"/>
                <a:sym typeface="+mn-lt"/>
              </a:rPr>
              <a:t>PPT818</a:t>
            </a:r>
            <a:endParaRPr lang="zh-CN" altLang="en-US" sz="2400" dirty="0">
              <a:solidFill>
                <a:prstClr val="black"/>
              </a:solidFill>
              <a:cs typeface="+mn-ea"/>
              <a:sym typeface="+mn-lt"/>
            </a:endParaRPr>
          </a:p>
        </p:txBody>
      </p:sp>
      <p:sp>
        <p:nvSpPr>
          <p:cNvPr id="2" name="椭圆 1"/>
          <p:cNvSpPr/>
          <p:nvPr/>
        </p:nvSpPr>
        <p:spPr>
          <a:xfrm>
            <a:off x="1636211" y="2048742"/>
            <a:ext cx="1007718" cy="90893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 name="椭圆 2"/>
          <p:cNvSpPr/>
          <p:nvPr/>
        </p:nvSpPr>
        <p:spPr>
          <a:xfrm>
            <a:off x="9766180" y="4142658"/>
            <a:ext cx="797948" cy="879066"/>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 name="椭圆 4"/>
          <p:cNvSpPr/>
          <p:nvPr/>
        </p:nvSpPr>
        <p:spPr>
          <a:xfrm>
            <a:off x="4439670" y="5590534"/>
            <a:ext cx="431879" cy="43214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 name="椭圆 5"/>
          <p:cNvSpPr/>
          <p:nvPr/>
        </p:nvSpPr>
        <p:spPr>
          <a:xfrm>
            <a:off x="2760897" y="2717450"/>
            <a:ext cx="454183" cy="454465"/>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Tree>
    <p:extLst>
      <p:ext uri="{BB962C8B-B14F-4D97-AF65-F5344CB8AC3E}">
        <p14:creationId xmlns:p14="http://schemas.microsoft.com/office/powerpoint/2010/main" val="320138041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375" autoRev="1" fill="hold">
                                          <p:stCondLst>
                                            <p:cond delay="0"/>
                                          </p:stCondLst>
                                        </p:cTn>
                                        <p:tgtEl>
                                          <p:spTgt spid="7"/>
                                        </p:tgtEl>
                                        <p:attrNameLst>
                                          <p:attrName>ppt_w</p:attrName>
                                        </p:attrNameLst>
                                      </p:cBhvr>
                                    </p:anim>
                                    <p:anim by="(#ppt_w*0.50)" calcmode="lin" valueType="num">
                                      <p:cBhvr>
                                        <p:cTn id="12" dur="375" decel="50000" autoRev="1" fill="hold">
                                          <p:stCondLst>
                                            <p:cond delay="0"/>
                                          </p:stCondLst>
                                        </p:cTn>
                                        <p:tgtEl>
                                          <p:spTgt spid="7"/>
                                        </p:tgtEl>
                                        <p:attrNameLst>
                                          <p:attrName>ppt_x</p:attrName>
                                        </p:attrNameLst>
                                      </p:cBhvr>
                                    </p:anim>
                                    <p:anim from="(-#ppt_h/2)" to="(#ppt_y)" calcmode="lin" valueType="num">
                                      <p:cBhvr>
                                        <p:cTn id="13" dur="750" fill="hold">
                                          <p:stCondLst>
                                            <p:cond delay="0"/>
                                          </p:stCondLst>
                                        </p:cTn>
                                        <p:tgtEl>
                                          <p:spTgt spid="7"/>
                                        </p:tgtEl>
                                        <p:attrNameLst>
                                          <p:attrName>ppt_y</p:attrName>
                                        </p:attrNameLst>
                                      </p:cBhvr>
                                    </p:anim>
                                    <p:animRot by="21600000">
                                      <p:cBhvr>
                                        <p:cTn id="14" dur="750" fill="hold">
                                          <p:stCondLst>
                                            <p:cond delay="0"/>
                                          </p:stCondLst>
                                        </p:cTn>
                                        <p:tgtEl>
                                          <p:spTgt spid="7"/>
                                        </p:tgtEl>
                                        <p:attrNameLst>
                                          <p:attrName>r</p:attrName>
                                        </p:attrNameLst>
                                      </p:cBhvr>
                                    </p:animRot>
                                  </p:childTnLst>
                                </p:cTn>
                              </p:par>
                              <p:par>
                                <p:cTn id="15" presetID="31"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by="(-#ppt_w*2)" calcmode="lin" valueType="num">
                                      <p:cBhvr rctx="PPT">
                                        <p:cTn id="24" dur="375" autoRev="1" fill="hold">
                                          <p:stCondLst>
                                            <p:cond delay="0"/>
                                          </p:stCondLst>
                                        </p:cTn>
                                        <p:tgtEl>
                                          <p:spTgt spid="10"/>
                                        </p:tgtEl>
                                        <p:attrNameLst>
                                          <p:attrName>ppt_w</p:attrName>
                                        </p:attrNameLst>
                                      </p:cBhvr>
                                    </p:anim>
                                    <p:anim by="(#ppt_w*0.50)" calcmode="lin" valueType="num">
                                      <p:cBhvr>
                                        <p:cTn id="25" dur="375" decel="50000" autoRev="1" fill="hold">
                                          <p:stCondLst>
                                            <p:cond delay="0"/>
                                          </p:stCondLst>
                                        </p:cTn>
                                        <p:tgtEl>
                                          <p:spTgt spid="10"/>
                                        </p:tgtEl>
                                        <p:attrNameLst>
                                          <p:attrName>ppt_x</p:attrName>
                                        </p:attrNameLst>
                                      </p:cBhvr>
                                    </p:anim>
                                    <p:anim from="(-#ppt_h/2)" to="(#ppt_y)" calcmode="lin" valueType="num">
                                      <p:cBhvr>
                                        <p:cTn id="26" dur="750" fill="hold">
                                          <p:stCondLst>
                                            <p:cond delay="0"/>
                                          </p:stCondLst>
                                        </p:cTn>
                                        <p:tgtEl>
                                          <p:spTgt spid="10"/>
                                        </p:tgtEl>
                                        <p:attrNameLst>
                                          <p:attrName>ppt_y</p:attrName>
                                        </p:attrNameLst>
                                      </p:cBhvr>
                                    </p:anim>
                                    <p:animRot by="21600000">
                                      <p:cBhvr>
                                        <p:cTn id="27" dur="75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extLst mod="1">
    <p:ext uri="{E180D4A7-C9FB-4DFB-919C-405C955672EB}">
      <p14:showEvtLst xmlns:p14="http://schemas.microsoft.com/office/powerpoint/2010/main">
        <p14:playEvt time="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cxnSp>
        <p:nvCxnSpPr>
          <p:cNvPr id="32" name="MH_Other_1"/>
          <p:cNvCxnSpPr/>
          <p:nvPr>
            <p:custDataLst>
              <p:tags r:id="rId2"/>
            </p:custDataLst>
          </p:nvPr>
        </p:nvCxnSpPr>
        <p:spPr>
          <a:xfrm flipH="1">
            <a:off x="5914009" y="1317604"/>
            <a:ext cx="0" cy="4801111"/>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314713" y="1463090"/>
            <a:ext cx="1188923" cy="1189662"/>
            <a:chOff x="3820856" y="1419622"/>
            <a:chExt cx="648000" cy="648000"/>
          </a:xfrm>
        </p:grpSpPr>
        <p:sp>
          <p:nvSpPr>
            <p:cNvPr id="34" name="MH_Other_3"/>
            <p:cNvSpPr/>
            <p:nvPr>
              <p:custDataLst>
                <p:tags r:id="rId12"/>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35" name="MH_Other_4"/>
            <p:cNvSpPr/>
            <p:nvPr>
              <p:custDataLst>
                <p:tags r:id="rId13"/>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1</a:t>
              </a:r>
            </a:p>
          </p:txBody>
        </p:sp>
      </p:grpSp>
      <p:sp>
        <p:nvSpPr>
          <p:cNvPr id="42" name="MH_Text_1"/>
          <p:cNvSpPr txBox="1">
            <a:spLocks noChangeArrowheads="1"/>
          </p:cNvSpPr>
          <p:nvPr>
            <p:custDataLst>
              <p:tags r:id="rId3"/>
            </p:custDataLst>
          </p:nvPr>
        </p:nvSpPr>
        <p:spPr bwMode="auto">
          <a:xfrm>
            <a:off x="6671047" y="1742188"/>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对员工进行安全教育是国家法律法规的要求</a:t>
            </a:r>
            <a:endParaRPr lang="en-US" altLang="zh-CN" sz="1800" dirty="0">
              <a:solidFill>
                <a:prstClr val="white">
                  <a:lumMod val="50000"/>
                </a:prstClr>
              </a:solidFill>
              <a:latin typeface="微软雅黑"/>
              <a:cs typeface="+mn-ea"/>
              <a:sym typeface="+mn-lt"/>
            </a:endParaRPr>
          </a:p>
        </p:txBody>
      </p:sp>
      <p:sp>
        <p:nvSpPr>
          <p:cNvPr id="45" name="MH_Other_2"/>
          <p:cNvSpPr/>
          <p:nvPr>
            <p:custDataLst>
              <p:tags r:id="rId4"/>
            </p:custDataLst>
          </p:nvPr>
        </p:nvSpPr>
        <p:spPr>
          <a:xfrm>
            <a:off x="2791080" y="2599062"/>
            <a:ext cx="2638970" cy="2640611"/>
          </a:xfrm>
          <a:prstGeom prst="cub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46" name="MH_Title_1"/>
          <p:cNvSpPr/>
          <p:nvPr>
            <p:custDataLst>
              <p:tags r:id="rId5"/>
            </p:custDataLst>
          </p:nvPr>
        </p:nvSpPr>
        <p:spPr>
          <a:xfrm>
            <a:off x="2635058" y="3803682"/>
            <a:ext cx="2104130" cy="2103538"/>
          </a:xfrm>
          <a:prstGeom prst="cube">
            <a:avLst/>
          </a:prstGeom>
          <a:solidFill>
            <a:srgbClr val="C00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r>
              <a:rPr lang="zh-CN" altLang="en-US" sz="3200" dirty="0">
                <a:solidFill>
                  <a:prstClr val="white"/>
                </a:solidFill>
                <a:cs typeface="+mn-ea"/>
                <a:sym typeface="+mn-lt"/>
              </a:rPr>
              <a:t>安全</a:t>
            </a:r>
            <a:endParaRPr lang="en-US" altLang="zh-CN" sz="3200" dirty="0">
              <a:solidFill>
                <a:prstClr val="white"/>
              </a:solidFill>
              <a:cs typeface="+mn-ea"/>
              <a:sym typeface="+mn-lt"/>
            </a:endParaRPr>
          </a:p>
          <a:p>
            <a:pPr algn="ctr" defTabSz="914400"/>
            <a:r>
              <a:rPr lang="zh-CN" altLang="en-US" sz="3200" dirty="0">
                <a:solidFill>
                  <a:prstClr val="white"/>
                </a:solidFill>
                <a:cs typeface="+mn-ea"/>
                <a:sym typeface="+mn-lt"/>
              </a:rPr>
              <a:t>培训</a:t>
            </a:r>
            <a:endParaRPr lang="en-US" altLang="zh-CN" sz="3200" dirty="0">
              <a:solidFill>
                <a:prstClr val="white"/>
              </a:solidFill>
              <a:cs typeface="+mn-ea"/>
              <a:sym typeface="+mn-lt"/>
            </a:endParaRPr>
          </a:p>
        </p:txBody>
      </p:sp>
      <p:grpSp>
        <p:nvGrpSpPr>
          <p:cNvPr id="47" name="组合 46"/>
          <p:cNvGrpSpPr/>
          <p:nvPr/>
        </p:nvGrpSpPr>
        <p:grpSpPr>
          <a:xfrm>
            <a:off x="5314713" y="3094666"/>
            <a:ext cx="1188923" cy="1189662"/>
            <a:chOff x="3820856" y="1419622"/>
            <a:chExt cx="648000" cy="648000"/>
          </a:xfrm>
        </p:grpSpPr>
        <p:sp>
          <p:nvSpPr>
            <p:cNvPr id="48" name="MH_Other_3"/>
            <p:cNvSpPr/>
            <p:nvPr>
              <p:custDataLst>
                <p:tags r:id="rId10"/>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52" name="MH_Other_4"/>
            <p:cNvSpPr/>
            <p:nvPr>
              <p:custDataLst>
                <p:tags r:id="rId11"/>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2</a:t>
              </a:r>
            </a:p>
          </p:txBody>
        </p:sp>
      </p:grpSp>
      <p:grpSp>
        <p:nvGrpSpPr>
          <p:cNvPr id="53" name="组合 52"/>
          <p:cNvGrpSpPr/>
          <p:nvPr/>
        </p:nvGrpSpPr>
        <p:grpSpPr>
          <a:xfrm>
            <a:off x="5314713" y="4726242"/>
            <a:ext cx="1188923" cy="1189662"/>
            <a:chOff x="3820856" y="1419622"/>
            <a:chExt cx="648000" cy="648000"/>
          </a:xfrm>
        </p:grpSpPr>
        <p:sp>
          <p:nvSpPr>
            <p:cNvPr id="54" name="MH_Other_3"/>
            <p:cNvSpPr/>
            <p:nvPr>
              <p:custDataLst>
                <p:tags r:id="rId8"/>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55" name="MH_Other_4"/>
            <p:cNvSpPr/>
            <p:nvPr>
              <p:custDataLst>
                <p:tags r:id="rId9"/>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3</a:t>
              </a:r>
            </a:p>
          </p:txBody>
        </p:sp>
      </p:grpSp>
      <p:sp>
        <p:nvSpPr>
          <p:cNvPr id="56" name="MH_Text_1"/>
          <p:cNvSpPr txBox="1">
            <a:spLocks noChangeArrowheads="1"/>
          </p:cNvSpPr>
          <p:nvPr>
            <p:custDataLst>
              <p:tags r:id="rId6"/>
            </p:custDataLst>
          </p:nvPr>
        </p:nvSpPr>
        <p:spPr bwMode="auto">
          <a:xfrm>
            <a:off x="6671047" y="3323165"/>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对员工进行安全教育是企业生存发展的需求</a:t>
            </a:r>
            <a:endParaRPr lang="en-US" altLang="zh-CN" sz="1800" dirty="0">
              <a:solidFill>
                <a:prstClr val="white">
                  <a:lumMod val="50000"/>
                </a:prstClr>
              </a:solidFill>
              <a:latin typeface="微软雅黑"/>
              <a:cs typeface="+mn-ea"/>
              <a:sym typeface="+mn-lt"/>
            </a:endParaRPr>
          </a:p>
        </p:txBody>
      </p:sp>
      <p:sp>
        <p:nvSpPr>
          <p:cNvPr id="57" name="MH_Text_1"/>
          <p:cNvSpPr txBox="1">
            <a:spLocks noChangeArrowheads="1"/>
          </p:cNvSpPr>
          <p:nvPr>
            <p:custDataLst>
              <p:tags r:id="rId7"/>
            </p:custDataLst>
          </p:nvPr>
        </p:nvSpPr>
        <p:spPr bwMode="auto">
          <a:xfrm>
            <a:off x="6671047" y="5005617"/>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对员工进行安全教育是员工自我保护的需要</a:t>
            </a:r>
            <a:endParaRPr lang="en-US" altLang="zh-CN" sz="1800" dirty="0">
              <a:solidFill>
                <a:prstClr val="white">
                  <a:lumMod val="50000"/>
                </a:prstClr>
              </a:solidFill>
              <a:latin typeface="微软雅黑"/>
              <a:cs typeface="+mn-ea"/>
              <a:sym typeface="+mn-lt"/>
            </a:endParaRPr>
          </a:p>
        </p:txBody>
      </p:sp>
      <p:pic>
        <p:nvPicPr>
          <p:cNvPr id="4" name="图片 3">
            <a:extLst>
              <a:ext uri="{FF2B5EF4-FFF2-40B4-BE49-F238E27FC236}">
                <a16:creationId xmlns:a16="http://schemas.microsoft.com/office/drawing/2014/main" id="{37232B58-920A-4637-8372-9E342D64295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5878" y="3201411"/>
            <a:ext cx="2029179" cy="3661503"/>
          </a:xfrm>
          <a:prstGeom prst="rect">
            <a:avLst/>
          </a:prstGeom>
        </p:spPr>
      </p:pic>
    </p:spTree>
    <p:custDataLst>
      <p:tags r:id="rId1"/>
    </p:custDataLst>
    <p:extLst>
      <p:ext uri="{BB962C8B-B14F-4D97-AF65-F5344CB8AC3E}">
        <p14:creationId xmlns:p14="http://schemas.microsoft.com/office/powerpoint/2010/main" val="44265209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14:presetBounceEnd="3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30000">
                                          <p:cBhvr additive="base">
                                            <p:cTn id="11" dur="1000" fill="hold"/>
                                            <p:tgtEl>
                                              <p:spTgt spid="45"/>
                                            </p:tgtEl>
                                            <p:attrNameLst>
                                              <p:attrName>ppt_x</p:attrName>
                                            </p:attrNameLst>
                                          </p:cBhvr>
                                          <p:tavLst>
                                            <p:tav tm="0">
                                              <p:val>
                                                <p:strVal val="1+#ppt_w/2"/>
                                              </p:val>
                                            </p:tav>
                                            <p:tav tm="100000">
                                              <p:val>
                                                <p:strVal val="#ppt_x"/>
                                              </p:val>
                                            </p:tav>
                                          </p:tavLst>
                                        </p:anim>
                                        <p:anim calcmode="lin" valueType="num" p14:bounceEnd="30000">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3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30000">
                                          <p:cBhvr additive="base">
                                            <p:cTn id="15" dur="1000" fill="hold"/>
                                            <p:tgtEl>
                                              <p:spTgt spid="46"/>
                                            </p:tgtEl>
                                            <p:attrNameLst>
                                              <p:attrName>ppt_x</p:attrName>
                                            </p:attrNameLst>
                                          </p:cBhvr>
                                          <p:tavLst>
                                            <p:tav tm="0">
                                              <p:val>
                                                <p:strVal val="1+#ppt_w/2"/>
                                              </p:val>
                                            </p:tav>
                                            <p:tav tm="100000">
                                              <p:val>
                                                <p:strVal val="#ppt_x"/>
                                              </p:val>
                                            </p:tav>
                                          </p:tavLst>
                                        </p:anim>
                                        <p:anim calcmode="lin" valueType="num" p14:bounceEnd="30000">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8" presetClass="emph" presetSubtype="0" repeatCount="2000" fill="hold" grpId="1" nodeType="afterEffect">
                                      <p:stCondLst>
                                        <p:cond delay="0"/>
                                      </p:stCondLst>
                                      <p:childTnLst>
                                        <p:animRot by="21600000">
                                          <p:cBhvr>
                                            <p:cTn id="19" dur="2000" fill="hold"/>
                                            <p:tgtEl>
                                              <p:spTgt spid="46"/>
                                            </p:tgtEl>
                                            <p:attrNameLst>
                                              <p:attrName>r</p:attrName>
                                            </p:attrNameLst>
                                          </p:cBhvr>
                                        </p:animRot>
                                      </p:childTnLst>
                                    </p:cTn>
                                  </p:par>
                                  <p:par>
                                    <p:cTn id="20" presetID="16" presetClass="entr" presetSubtype="21" fill="hold" nodeType="withEffect">
                                      <p:stCondLst>
                                        <p:cond delay="100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1000"/>
                                            <p:tgtEl>
                                              <p:spTgt spid="32"/>
                                            </p:tgtEl>
                                          </p:cBhvr>
                                        </p:animEffect>
                                      </p:childTnLst>
                                    </p:cTn>
                                  </p:par>
                                  <p:par>
                                    <p:cTn id="23" presetID="10"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42" presetClass="path" presetSubtype="0" accel="50000" decel="50000" autoRev="1" fill="hold" nodeType="withEffect">
                                      <p:stCondLst>
                                        <p:cond delay="0"/>
                                      </p:stCondLst>
                                      <p:childTnLst>
                                        <p:animMotion origin="layout" path="M 1.38889E-6 1.72733E-7 L -0.2132 0.23103 " pathEditMode="relative" rAng="0" ptsTypes="AA">
                                          <p:cBhvr>
                                            <p:cTn id="27" dur="1000" fill="hold"/>
                                            <p:tgtEl>
                                              <p:spTgt spid="33"/>
                                            </p:tgtEl>
                                            <p:attrNameLst>
                                              <p:attrName>ppt_x</p:attrName>
                                              <p:attrName>ppt_y</p:attrName>
                                            </p:attrNameLst>
                                          </p:cBhvr>
                                          <p:rCtr x="-10660" y="11536"/>
                                        </p:animMotion>
                                      </p:childTnLst>
                                    </p:cTn>
                                  </p:par>
                                  <p:par>
                                    <p:cTn id="28" presetID="6" presetClass="emph" presetSubtype="0" autoRev="1" fill="hold" nodeType="withEffect">
                                      <p:stCondLst>
                                        <p:cond delay="2000"/>
                                      </p:stCondLst>
                                      <p:childTnLst>
                                        <p:animScale>
                                          <p:cBhvr>
                                            <p:cTn id="29" dur="500" fill="hold"/>
                                            <p:tgtEl>
                                              <p:spTgt spid="33"/>
                                            </p:tgtEl>
                                          </p:cBhvr>
                                          <p:by x="120000" y="120000"/>
                                        </p:animScale>
                                      </p:childTnLst>
                                    </p:cTn>
                                  </p:par>
                                </p:childTnLst>
                              </p:cTn>
                            </p:par>
                            <p:par>
                              <p:cTn id="30" fill="hold">
                                <p:stCondLst>
                                  <p:cond delay="5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42"/>
                                            </p:tgtEl>
                                            <p:attrNameLst>
                                              <p:attrName>ppt_y</p:attrName>
                                            </p:attrNameLst>
                                          </p:cBhvr>
                                          <p:tavLst>
                                            <p:tav tm="0">
                                              <p:val>
                                                <p:strVal val="#ppt_y"/>
                                              </p:val>
                                            </p:tav>
                                            <p:tav tm="100000">
                                              <p:val>
                                                <p:strVal val="#ppt_y"/>
                                              </p:val>
                                            </p:tav>
                                          </p:tavLst>
                                        </p:anim>
                                        <p:anim calcmode="lin" valueType="num">
                                          <p:cBhvr>
                                            <p:cTn id="35"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42"/>
                                            </p:tgtEl>
                                          </p:cBhvr>
                                        </p:animEffect>
                                      </p:childTnLst>
                                    </p:cTn>
                                  </p:par>
                                  <p:par>
                                    <p:cTn id="38" presetID="10" presetClass="entr" presetSubtype="0"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42" presetClass="path" presetSubtype="0" accel="50000" decel="50000" autoRev="1" fill="hold" nodeType="withEffect">
                                      <p:stCondLst>
                                        <p:cond delay="0"/>
                                      </p:stCondLst>
                                      <p:childTnLst>
                                        <p:animMotion origin="layout" path="M 1.38889E-6 1.72733E-7 L -0.2132 0.23103 " pathEditMode="relative" rAng="0" ptsTypes="AA">
                                          <p:cBhvr>
                                            <p:cTn id="42" dur="1000" fill="hold"/>
                                            <p:tgtEl>
                                              <p:spTgt spid="47"/>
                                            </p:tgtEl>
                                            <p:attrNameLst>
                                              <p:attrName>ppt_x</p:attrName>
                                              <p:attrName>ppt_y</p:attrName>
                                            </p:attrNameLst>
                                          </p:cBhvr>
                                          <p:rCtr x="-10660" y="11536"/>
                                        </p:animMotion>
                                      </p:childTnLst>
                                    </p:cTn>
                                  </p:par>
                                  <p:par>
                                    <p:cTn id="43" presetID="6" presetClass="emph" presetSubtype="0" autoRev="1" fill="hold" nodeType="withEffect">
                                      <p:stCondLst>
                                        <p:cond delay="2000"/>
                                      </p:stCondLst>
                                      <p:childTnLst>
                                        <p:animScale>
                                          <p:cBhvr>
                                            <p:cTn id="44" dur="500" fill="hold"/>
                                            <p:tgtEl>
                                              <p:spTgt spid="47"/>
                                            </p:tgtEl>
                                          </p:cBhvr>
                                          <p:by x="120000" y="120000"/>
                                        </p:animScale>
                                      </p:childTnLst>
                                    </p:cTn>
                                  </p:par>
                                  <p:par>
                                    <p:cTn id="45" presetID="10" presetClass="entr" presetSubtype="0" fill="hold"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42" presetClass="path" presetSubtype="0" accel="50000" decel="50000" autoRev="1" fill="hold" nodeType="withEffect">
                                      <p:stCondLst>
                                        <p:cond delay="0"/>
                                      </p:stCondLst>
                                      <p:childTnLst>
                                        <p:animMotion origin="layout" path="M 1.38889E-6 1.72733E-7 L -0.2132 0.23103 " pathEditMode="relative" rAng="0" ptsTypes="AA">
                                          <p:cBhvr>
                                            <p:cTn id="49" dur="1000" fill="hold"/>
                                            <p:tgtEl>
                                              <p:spTgt spid="53"/>
                                            </p:tgtEl>
                                            <p:attrNameLst>
                                              <p:attrName>ppt_x</p:attrName>
                                              <p:attrName>ppt_y</p:attrName>
                                            </p:attrNameLst>
                                          </p:cBhvr>
                                          <p:rCtr x="-10660" y="11536"/>
                                        </p:animMotion>
                                      </p:childTnLst>
                                    </p:cTn>
                                  </p:par>
                                  <p:par>
                                    <p:cTn id="50" presetID="6" presetClass="emph" presetSubtype="0" autoRev="1" fill="hold" nodeType="withEffect">
                                      <p:stCondLst>
                                        <p:cond delay="2000"/>
                                      </p:stCondLst>
                                      <p:childTnLst>
                                        <p:animScale>
                                          <p:cBhvr>
                                            <p:cTn id="51" dur="500" fill="hold"/>
                                            <p:tgtEl>
                                              <p:spTgt spid="53"/>
                                            </p:tgtEl>
                                          </p:cBhvr>
                                          <p:by x="120000" y="120000"/>
                                        </p:animScale>
                                      </p:childTnLst>
                                    </p:cTn>
                                  </p:par>
                                </p:childTnLst>
                              </p:cTn>
                            </p:par>
                            <p:par>
                              <p:cTn id="52" fill="hold">
                                <p:stCondLst>
                                  <p:cond delay="8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6"/>
                                            </p:tgtEl>
                                            <p:attrNameLst>
                                              <p:attrName>style.visibility</p:attrName>
                                            </p:attrNameLst>
                                          </p:cBhvr>
                                          <p:to>
                                            <p:strVal val="visible"/>
                                          </p:to>
                                        </p:set>
                                        <p:anim calcmode="lin" valueType="num">
                                          <p:cBhvr>
                                            <p:cTn id="55"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56"/>
                                            </p:tgtEl>
                                            <p:attrNameLst>
                                              <p:attrName>ppt_y</p:attrName>
                                            </p:attrNameLst>
                                          </p:cBhvr>
                                          <p:tavLst>
                                            <p:tav tm="0">
                                              <p:val>
                                                <p:strVal val="#ppt_y"/>
                                              </p:val>
                                            </p:tav>
                                            <p:tav tm="100000">
                                              <p:val>
                                                <p:strVal val="#ppt_y"/>
                                              </p:val>
                                            </p:tav>
                                          </p:tavLst>
                                        </p:anim>
                                        <p:anim calcmode="lin" valueType="num">
                                          <p:cBhvr>
                                            <p:cTn id="57"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56"/>
                                            </p:tgtEl>
                                          </p:cBhvr>
                                        </p:animEffect>
                                      </p:childTnLst>
                                    </p:cTn>
                                  </p:par>
                                </p:childTnLst>
                              </p:cTn>
                            </p:par>
                            <p:par>
                              <p:cTn id="60" fill="hold">
                                <p:stCondLst>
                                  <p:cond delay="9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7"/>
                                            </p:tgtEl>
                                            <p:attrNameLst>
                                              <p:attrName>style.visibility</p:attrName>
                                            </p:attrNameLst>
                                          </p:cBhvr>
                                          <p:to>
                                            <p:strVal val="visible"/>
                                          </p:to>
                                        </p:set>
                                        <p:anim calcmode="lin" valueType="num">
                                          <p:cBhvr>
                                            <p:cTn id="63" dur="2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7"/>
                                            </p:tgtEl>
                                            <p:attrNameLst>
                                              <p:attrName>ppt_y</p:attrName>
                                            </p:attrNameLst>
                                          </p:cBhvr>
                                          <p:tavLst>
                                            <p:tav tm="0">
                                              <p:val>
                                                <p:strVal val="#ppt_y"/>
                                              </p:val>
                                            </p:tav>
                                            <p:tav tm="100000">
                                              <p:val>
                                                <p:strVal val="#ppt_y"/>
                                              </p:val>
                                            </p:tav>
                                          </p:tavLst>
                                        </p:anim>
                                        <p:anim calcmode="lin" valueType="num">
                                          <p:cBhvr>
                                            <p:cTn id="65" dur="2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6" grpId="1" animBg="1"/>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1+#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1+#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8" presetClass="emph" presetSubtype="0" repeatCount="2000" fill="hold" grpId="1" nodeType="afterEffect">
                                      <p:stCondLst>
                                        <p:cond delay="0"/>
                                      </p:stCondLst>
                                      <p:childTnLst>
                                        <p:animRot by="21600000">
                                          <p:cBhvr>
                                            <p:cTn id="19" dur="2000" fill="hold"/>
                                            <p:tgtEl>
                                              <p:spTgt spid="46"/>
                                            </p:tgtEl>
                                            <p:attrNameLst>
                                              <p:attrName>r</p:attrName>
                                            </p:attrNameLst>
                                          </p:cBhvr>
                                        </p:animRot>
                                      </p:childTnLst>
                                    </p:cTn>
                                  </p:par>
                                  <p:par>
                                    <p:cTn id="20" presetID="16" presetClass="entr" presetSubtype="21" fill="hold" nodeType="withEffect">
                                      <p:stCondLst>
                                        <p:cond delay="100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1000"/>
                                            <p:tgtEl>
                                              <p:spTgt spid="32"/>
                                            </p:tgtEl>
                                          </p:cBhvr>
                                        </p:animEffect>
                                      </p:childTnLst>
                                    </p:cTn>
                                  </p:par>
                                  <p:par>
                                    <p:cTn id="23" presetID="10"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42" presetClass="path" presetSubtype="0" accel="50000" decel="50000" autoRev="1" fill="hold" nodeType="withEffect">
                                      <p:stCondLst>
                                        <p:cond delay="0"/>
                                      </p:stCondLst>
                                      <p:childTnLst>
                                        <p:animMotion origin="layout" path="M 1.38889E-6 1.72733E-7 L -0.2132 0.23103 " pathEditMode="relative" rAng="0" ptsTypes="AA">
                                          <p:cBhvr>
                                            <p:cTn id="27" dur="1000" fill="hold"/>
                                            <p:tgtEl>
                                              <p:spTgt spid="33"/>
                                            </p:tgtEl>
                                            <p:attrNameLst>
                                              <p:attrName>ppt_x</p:attrName>
                                              <p:attrName>ppt_y</p:attrName>
                                            </p:attrNameLst>
                                          </p:cBhvr>
                                          <p:rCtr x="-10660" y="11536"/>
                                        </p:animMotion>
                                      </p:childTnLst>
                                    </p:cTn>
                                  </p:par>
                                  <p:par>
                                    <p:cTn id="28" presetID="6" presetClass="emph" presetSubtype="0" autoRev="1" fill="hold" nodeType="withEffect">
                                      <p:stCondLst>
                                        <p:cond delay="2000"/>
                                      </p:stCondLst>
                                      <p:childTnLst>
                                        <p:animScale>
                                          <p:cBhvr>
                                            <p:cTn id="29" dur="500" fill="hold"/>
                                            <p:tgtEl>
                                              <p:spTgt spid="33"/>
                                            </p:tgtEl>
                                          </p:cBhvr>
                                          <p:by x="120000" y="120000"/>
                                        </p:animScale>
                                      </p:childTnLst>
                                    </p:cTn>
                                  </p:par>
                                </p:childTnLst>
                              </p:cTn>
                            </p:par>
                            <p:par>
                              <p:cTn id="30" fill="hold">
                                <p:stCondLst>
                                  <p:cond delay="5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42"/>
                                            </p:tgtEl>
                                            <p:attrNameLst>
                                              <p:attrName>ppt_y</p:attrName>
                                            </p:attrNameLst>
                                          </p:cBhvr>
                                          <p:tavLst>
                                            <p:tav tm="0">
                                              <p:val>
                                                <p:strVal val="#ppt_y"/>
                                              </p:val>
                                            </p:tav>
                                            <p:tav tm="100000">
                                              <p:val>
                                                <p:strVal val="#ppt_y"/>
                                              </p:val>
                                            </p:tav>
                                          </p:tavLst>
                                        </p:anim>
                                        <p:anim calcmode="lin" valueType="num">
                                          <p:cBhvr>
                                            <p:cTn id="35"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42"/>
                                            </p:tgtEl>
                                          </p:cBhvr>
                                        </p:animEffect>
                                      </p:childTnLst>
                                    </p:cTn>
                                  </p:par>
                                  <p:par>
                                    <p:cTn id="38" presetID="10" presetClass="entr" presetSubtype="0"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42" presetClass="path" presetSubtype="0" accel="50000" decel="50000" autoRev="1" fill="hold" nodeType="withEffect">
                                      <p:stCondLst>
                                        <p:cond delay="0"/>
                                      </p:stCondLst>
                                      <p:childTnLst>
                                        <p:animMotion origin="layout" path="M 1.38889E-6 1.72733E-7 L -0.2132 0.23103 " pathEditMode="relative" rAng="0" ptsTypes="AA">
                                          <p:cBhvr>
                                            <p:cTn id="42" dur="1000" fill="hold"/>
                                            <p:tgtEl>
                                              <p:spTgt spid="47"/>
                                            </p:tgtEl>
                                            <p:attrNameLst>
                                              <p:attrName>ppt_x</p:attrName>
                                              <p:attrName>ppt_y</p:attrName>
                                            </p:attrNameLst>
                                          </p:cBhvr>
                                          <p:rCtr x="-10660" y="11536"/>
                                        </p:animMotion>
                                      </p:childTnLst>
                                    </p:cTn>
                                  </p:par>
                                  <p:par>
                                    <p:cTn id="43" presetID="6" presetClass="emph" presetSubtype="0" autoRev="1" fill="hold" nodeType="withEffect">
                                      <p:stCondLst>
                                        <p:cond delay="2000"/>
                                      </p:stCondLst>
                                      <p:childTnLst>
                                        <p:animScale>
                                          <p:cBhvr>
                                            <p:cTn id="44" dur="500" fill="hold"/>
                                            <p:tgtEl>
                                              <p:spTgt spid="47"/>
                                            </p:tgtEl>
                                          </p:cBhvr>
                                          <p:by x="120000" y="120000"/>
                                        </p:animScale>
                                      </p:childTnLst>
                                    </p:cTn>
                                  </p:par>
                                  <p:par>
                                    <p:cTn id="45" presetID="10" presetClass="entr" presetSubtype="0" fill="hold"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42" presetClass="path" presetSubtype="0" accel="50000" decel="50000" autoRev="1" fill="hold" nodeType="withEffect">
                                      <p:stCondLst>
                                        <p:cond delay="0"/>
                                      </p:stCondLst>
                                      <p:childTnLst>
                                        <p:animMotion origin="layout" path="M 1.38889E-6 1.72733E-7 L -0.2132 0.23103 " pathEditMode="relative" rAng="0" ptsTypes="AA">
                                          <p:cBhvr>
                                            <p:cTn id="49" dur="1000" fill="hold"/>
                                            <p:tgtEl>
                                              <p:spTgt spid="53"/>
                                            </p:tgtEl>
                                            <p:attrNameLst>
                                              <p:attrName>ppt_x</p:attrName>
                                              <p:attrName>ppt_y</p:attrName>
                                            </p:attrNameLst>
                                          </p:cBhvr>
                                          <p:rCtr x="-10660" y="11536"/>
                                        </p:animMotion>
                                      </p:childTnLst>
                                    </p:cTn>
                                  </p:par>
                                  <p:par>
                                    <p:cTn id="50" presetID="6" presetClass="emph" presetSubtype="0" autoRev="1" fill="hold" nodeType="withEffect">
                                      <p:stCondLst>
                                        <p:cond delay="2000"/>
                                      </p:stCondLst>
                                      <p:childTnLst>
                                        <p:animScale>
                                          <p:cBhvr>
                                            <p:cTn id="51" dur="500" fill="hold"/>
                                            <p:tgtEl>
                                              <p:spTgt spid="53"/>
                                            </p:tgtEl>
                                          </p:cBhvr>
                                          <p:by x="120000" y="120000"/>
                                        </p:animScale>
                                      </p:childTnLst>
                                    </p:cTn>
                                  </p:par>
                                </p:childTnLst>
                              </p:cTn>
                            </p:par>
                            <p:par>
                              <p:cTn id="52" fill="hold">
                                <p:stCondLst>
                                  <p:cond delay="8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6"/>
                                            </p:tgtEl>
                                            <p:attrNameLst>
                                              <p:attrName>style.visibility</p:attrName>
                                            </p:attrNameLst>
                                          </p:cBhvr>
                                          <p:to>
                                            <p:strVal val="visible"/>
                                          </p:to>
                                        </p:set>
                                        <p:anim calcmode="lin" valueType="num">
                                          <p:cBhvr>
                                            <p:cTn id="55"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56"/>
                                            </p:tgtEl>
                                            <p:attrNameLst>
                                              <p:attrName>ppt_y</p:attrName>
                                            </p:attrNameLst>
                                          </p:cBhvr>
                                          <p:tavLst>
                                            <p:tav tm="0">
                                              <p:val>
                                                <p:strVal val="#ppt_y"/>
                                              </p:val>
                                            </p:tav>
                                            <p:tav tm="100000">
                                              <p:val>
                                                <p:strVal val="#ppt_y"/>
                                              </p:val>
                                            </p:tav>
                                          </p:tavLst>
                                        </p:anim>
                                        <p:anim calcmode="lin" valueType="num">
                                          <p:cBhvr>
                                            <p:cTn id="57"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56"/>
                                            </p:tgtEl>
                                          </p:cBhvr>
                                        </p:animEffect>
                                      </p:childTnLst>
                                    </p:cTn>
                                  </p:par>
                                </p:childTnLst>
                              </p:cTn>
                            </p:par>
                            <p:par>
                              <p:cTn id="60" fill="hold">
                                <p:stCondLst>
                                  <p:cond delay="9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7"/>
                                            </p:tgtEl>
                                            <p:attrNameLst>
                                              <p:attrName>style.visibility</p:attrName>
                                            </p:attrNameLst>
                                          </p:cBhvr>
                                          <p:to>
                                            <p:strVal val="visible"/>
                                          </p:to>
                                        </p:set>
                                        <p:anim calcmode="lin" valueType="num">
                                          <p:cBhvr>
                                            <p:cTn id="63" dur="2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7"/>
                                            </p:tgtEl>
                                            <p:attrNameLst>
                                              <p:attrName>ppt_y</p:attrName>
                                            </p:attrNameLst>
                                          </p:cBhvr>
                                          <p:tavLst>
                                            <p:tav tm="0">
                                              <p:val>
                                                <p:strVal val="#ppt_y"/>
                                              </p:val>
                                            </p:tav>
                                            <p:tav tm="100000">
                                              <p:val>
                                                <p:strVal val="#ppt_y"/>
                                              </p:val>
                                            </p:tav>
                                          </p:tavLst>
                                        </p:anim>
                                        <p:anim calcmode="lin" valueType="num">
                                          <p:cBhvr>
                                            <p:cTn id="65" dur="2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6" grpId="1" animBg="1"/>
          <p:bldP spid="56" grpId="0"/>
          <p:bldP spid="5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5062063"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3" y="3213721"/>
            <a:ext cx="3261158"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中华人民共和国劳动法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477670"/>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1995</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日施行，目的保障为了保护劳动者的合法权益，调整劳动关系，建立和维护适应社会主义市场经济的劳动制度，促进经济发展和社会进步，明确了从业人员享有的劳动权利和应履行的劳动义务</a:t>
            </a:r>
          </a:p>
        </p:txBody>
      </p:sp>
      <p:pic>
        <p:nvPicPr>
          <p:cNvPr id="5" name="图片 4">
            <a:extLst>
              <a:ext uri="{FF2B5EF4-FFF2-40B4-BE49-F238E27FC236}">
                <a16:creationId xmlns:a16="http://schemas.microsoft.com/office/drawing/2014/main" id="{EF87847C-A010-4B3E-9909-5D61DBAFDBC8}"/>
              </a:ext>
            </a:extLst>
          </p:cNvPr>
          <p:cNvPicPr>
            <a:picLocks noChangeAspect="1"/>
          </p:cNvPicPr>
          <p:nvPr/>
        </p:nvPicPr>
        <p:blipFill>
          <a:blip r:embed="rId4"/>
          <a:stretch>
            <a:fillRect/>
          </a:stretch>
        </p:blipFill>
        <p:spPr>
          <a:xfrm>
            <a:off x="1268347" y="2565500"/>
            <a:ext cx="2500033" cy="3159284"/>
          </a:xfrm>
          <a:prstGeom prst="rect">
            <a:avLst/>
          </a:prstGeom>
        </p:spPr>
      </p:pic>
      <p:sp>
        <p:nvSpPr>
          <p:cNvPr id="13" name="TextBox 12"/>
          <p:cNvSpPr txBox="1"/>
          <p:nvPr/>
        </p:nvSpPr>
        <p:spPr>
          <a:xfrm>
            <a:off x="2086683" y="6719516"/>
            <a:ext cx="1223658" cy="123140"/>
          </a:xfrm>
          <a:prstGeom prst="rect">
            <a:avLst/>
          </a:prstGeom>
          <a:noFill/>
        </p:spPr>
        <p:txBody>
          <a:bodyPr wrap="square" rtlCol="0">
            <a:spAutoFit/>
          </a:bodyPr>
          <a:lstStyle/>
          <a:p>
            <a:pPr defTabSz="914400">
              <a:lnSpc>
                <a:spcPct val="200000"/>
              </a:lnSpc>
              <a:defRPr/>
            </a:pPr>
            <a:r>
              <a:rPr lang="en-US" altLang="zh-CN" sz="100" kern="0" dirty="0" smtClean="0">
                <a:solidFill>
                  <a:prstClr val="white"/>
                </a:solidFill>
              </a:rPr>
              <a:t>PPT</a:t>
            </a:r>
            <a:r>
              <a:rPr lang="zh-CN" altLang="en-US" sz="100" kern="0" dirty="0" smtClean="0">
                <a:solidFill>
                  <a:prstClr val="white"/>
                </a:solidFill>
              </a:rPr>
              <a:t>下载 </a:t>
            </a:r>
            <a:r>
              <a:rPr lang="en-US" altLang="zh-CN" sz="100" kern="0" dirty="0" smtClean="0">
                <a:solidFill>
                  <a:prstClr val="white"/>
                </a:solidFill>
              </a:rPr>
              <a:t>http://www.1ppt.com/xiazai/</a:t>
            </a:r>
          </a:p>
        </p:txBody>
      </p:sp>
    </p:spTree>
    <p:custDataLst>
      <p:tags r:id="rId1"/>
    </p:custDataLst>
    <p:extLst>
      <p:ext uri="{BB962C8B-B14F-4D97-AF65-F5344CB8AC3E}">
        <p14:creationId xmlns:p14="http://schemas.microsoft.com/office/powerpoint/2010/main" val="11842715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990083"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4" y="3213721"/>
            <a:ext cx="377391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中华人民共和国安全生产法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5"/>
            <a:ext cx="6406211" cy="1477670"/>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日施行，目的是为了加强安全生产监督管理，防止和减少生产安全事故，保障人民群众生命和财产安全，促进经济发展，明确了安全责任制并规定了从业人员的权利和义务。</a:t>
            </a:r>
          </a:p>
        </p:txBody>
      </p:sp>
      <p:pic>
        <p:nvPicPr>
          <p:cNvPr id="12" name="图片 11">
            <a:extLst>
              <a:ext uri="{FF2B5EF4-FFF2-40B4-BE49-F238E27FC236}">
                <a16:creationId xmlns:a16="http://schemas.microsoft.com/office/drawing/2014/main" id="{D792A928-8993-4E9F-84BD-A5C8F313FD60}"/>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365682872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3" y="3213721"/>
            <a:ext cx="3261158"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中华人民共和国消防法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823998"/>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1998</a:t>
            </a:r>
            <a:r>
              <a:rPr lang="zh-CN" altLang="en-US" sz="1800" spc="300" dirty="0">
                <a:solidFill>
                  <a:prstClr val="black"/>
                </a:solidFill>
                <a:cs typeface="+mn-ea"/>
                <a:sym typeface="+mn-lt"/>
              </a:rPr>
              <a:t>年</a:t>
            </a:r>
            <a:r>
              <a:rPr lang="en-US" altLang="zh-CN" sz="1800" spc="300" dirty="0">
                <a:solidFill>
                  <a:prstClr val="black"/>
                </a:solidFill>
                <a:cs typeface="+mn-ea"/>
                <a:sym typeface="+mn-lt"/>
              </a:rPr>
              <a:t>9</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日施行，目的为了预防火灾和减少火灾危害，保护公民人身、公共财产和公民财产的安全，维护公共安全，保障社会主义现代化建设的顺利进行，明确规定了任何单位、成年公民都有参加有组织的灭火工作的义务</a:t>
            </a:r>
          </a:p>
        </p:txBody>
      </p:sp>
      <p:pic>
        <p:nvPicPr>
          <p:cNvPr id="12" name="图片 11">
            <a:extLst>
              <a:ext uri="{FF2B5EF4-FFF2-40B4-BE49-F238E27FC236}">
                <a16:creationId xmlns:a16="http://schemas.microsoft.com/office/drawing/2014/main" id="{FC845532-514A-4012-8BD6-42BF3F3E3797}"/>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28006806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4" y="3213721"/>
            <a:ext cx="377391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中华人民共和国安全生产法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5"/>
            <a:ext cx="6406211" cy="1477670"/>
          </a:xfrm>
          <a:prstGeom prst="rect">
            <a:avLst/>
          </a:prstGeom>
          <a:noFill/>
        </p:spPr>
        <p:txBody>
          <a:bodyPr wrap="square" rtlCol="0">
            <a:spAutoFit/>
          </a:bodyPr>
          <a:lstStyle/>
          <a:p>
            <a:pPr defTabSz="914400">
              <a:lnSpc>
                <a:spcPts val="2700"/>
              </a:lnSpc>
            </a:pPr>
            <a:r>
              <a:rPr lang="zh-CN" altLang="en-US" sz="1800" spc="300" dirty="0">
                <a:solidFill>
                  <a:prstClr val="black"/>
                </a:solidFill>
                <a:cs typeface="+mn-ea"/>
                <a:sym typeface="+mn-lt"/>
              </a:rPr>
              <a:t> </a:t>
            </a: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日施行，目的是为了加强安全生产监督管理，防止和减少生产安全事故，保障人民群众生命和财产安全，促进经济发展，明确了安全责任制并规定了从业人员的权利和义务。</a:t>
            </a:r>
          </a:p>
        </p:txBody>
      </p:sp>
      <p:pic>
        <p:nvPicPr>
          <p:cNvPr id="13" name="图片 12">
            <a:extLst>
              <a:ext uri="{FF2B5EF4-FFF2-40B4-BE49-F238E27FC236}">
                <a16:creationId xmlns:a16="http://schemas.microsoft.com/office/drawing/2014/main" id="{8D99FF9B-85C1-4C1E-87F1-1CE6E3E34AEB}"/>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332892883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5" y="3213721"/>
            <a:ext cx="403029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中华人民共和国职业病防治法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131341"/>
          </a:xfrm>
          <a:prstGeom prst="rect">
            <a:avLst/>
          </a:prstGeom>
          <a:noFill/>
        </p:spPr>
        <p:txBody>
          <a:bodyPr wrap="square" rtlCol="0">
            <a:spAutoFit/>
          </a:bodyPr>
          <a:lstStyle/>
          <a:p>
            <a:pPr defTabSz="914400">
              <a:lnSpc>
                <a:spcPts val="2700"/>
              </a:lnSpc>
            </a:pPr>
            <a:r>
              <a:rPr lang="zh-CN" altLang="en-US" sz="1800" spc="300" dirty="0">
                <a:solidFill>
                  <a:prstClr val="black"/>
                </a:solidFill>
                <a:cs typeface="+mn-ea"/>
                <a:sym typeface="+mn-lt"/>
              </a:rPr>
              <a:t> </a:t>
            </a: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5</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日施行，目的为了预防、控制和消除职业病危害，防治职业病，保护劳动者健康及其相关权益。</a:t>
            </a:r>
          </a:p>
        </p:txBody>
      </p:sp>
      <p:pic>
        <p:nvPicPr>
          <p:cNvPr id="12" name="图片 11">
            <a:extLst>
              <a:ext uri="{FF2B5EF4-FFF2-40B4-BE49-F238E27FC236}">
                <a16:creationId xmlns:a16="http://schemas.microsoft.com/office/drawing/2014/main" id="{414F19E0-FF47-4995-8DC5-5A72D8C7EB2E}"/>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206276964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04</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安全管理的基本概念</a:t>
              </a:r>
            </a:p>
          </p:txBody>
        </p:sp>
      </p:grpSp>
      <p:pic>
        <p:nvPicPr>
          <p:cNvPr id="11" name="图片 10">
            <a:extLst>
              <a:ext uri="{FF2B5EF4-FFF2-40B4-BE49-F238E27FC236}">
                <a16:creationId xmlns:a16="http://schemas.microsoft.com/office/drawing/2014/main" id="{0465008E-D297-4270-A40A-46B7338F9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30709098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3" name="组合 12"/>
          <p:cNvGrpSpPr/>
          <p:nvPr/>
        </p:nvGrpSpPr>
        <p:grpSpPr>
          <a:xfrm>
            <a:off x="2488480" y="2140387"/>
            <a:ext cx="2845247" cy="2847017"/>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5" name="椭圆 14"/>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30" name="TextBox 29"/>
          <p:cNvSpPr txBox="1"/>
          <p:nvPr/>
        </p:nvSpPr>
        <p:spPr>
          <a:xfrm>
            <a:off x="3307173" y="2470738"/>
            <a:ext cx="2199729" cy="192360"/>
          </a:xfrm>
          <a:prstGeom prst="rect">
            <a:avLst/>
          </a:prstGeom>
          <a:noFill/>
        </p:spPr>
        <p:txBody>
          <a:bodyPr wrap="square" lIns="0" tIns="0" rIns="0" bIns="0" rtlCol="0">
            <a:spAutoFit/>
          </a:bodyPr>
          <a:lstStyle/>
          <a:p>
            <a:pPr algn="just" defTabSz="914400">
              <a:lnSpc>
                <a:spcPts val="1500"/>
              </a:lnSpc>
            </a:pPr>
            <a:r>
              <a:rPr lang="zh-CN" altLang="en-US" sz="2000" dirty="0">
                <a:solidFill>
                  <a:prstClr val="black"/>
                </a:solidFill>
                <a:cs typeface="+mn-ea"/>
                <a:sym typeface="+mn-lt"/>
              </a:rPr>
              <a:t>安全第一</a:t>
            </a:r>
            <a:endParaRPr lang="en-US" altLang="zh-CN" sz="2000" dirty="0">
              <a:solidFill>
                <a:prstClr val="black"/>
              </a:solidFill>
              <a:cs typeface="+mn-ea"/>
              <a:sym typeface="+mn-lt"/>
            </a:endParaRPr>
          </a:p>
        </p:txBody>
      </p:sp>
      <p:sp>
        <p:nvSpPr>
          <p:cNvPr id="31" name="TextBox 30"/>
          <p:cNvSpPr txBox="1"/>
          <p:nvPr/>
        </p:nvSpPr>
        <p:spPr>
          <a:xfrm>
            <a:off x="4794348" y="2876258"/>
            <a:ext cx="277620" cy="1847087"/>
          </a:xfrm>
          <a:prstGeom prst="rect">
            <a:avLst/>
          </a:prstGeom>
          <a:noFill/>
        </p:spPr>
        <p:txBody>
          <a:bodyPr wrap="square" lIns="0" tIns="0" rIns="0" bIns="0" rtlCol="0">
            <a:spAutoFit/>
          </a:bodyPr>
          <a:lstStyle/>
          <a:p>
            <a:pPr algn="just" defTabSz="914400">
              <a:lnSpc>
                <a:spcPct val="150000"/>
              </a:lnSpc>
            </a:pPr>
            <a:r>
              <a:rPr lang="zh-CN" altLang="en-US" sz="2000" dirty="0">
                <a:solidFill>
                  <a:prstClr val="black"/>
                </a:solidFill>
                <a:cs typeface="+mn-ea"/>
                <a:sym typeface="+mn-lt"/>
              </a:rPr>
              <a:t>预防为主</a:t>
            </a:r>
            <a:endParaRPr lang="en-US" altLang="zh-CN" sz="2000" dirty="0">
              <a:solidFill>
                <a:prstClr val="black"/>
              </a:solidFill>
              <a:cs typeface="+mn-ea"/>
              <a:sym typeface="+mn-lt"/>
            </a:endParaRPr>
          </a:p>
        </p:txBody>
      </p:sp>
      <p:sp>
        <p:nvSpPr>
          <p:cNvPr id="32" name="TextBox 31"/>
          <p:cNvSpPr txBox="1"/>
          <p:nvPr/>
        </p:nvSpPr>
        <p:spPr>
          <a:xfrm>
            <a:off x="3040734" y="4638518"/>
            <a:ext cx="2199729" cy="192360"/>
          </a:xfrm>
          <a:prstGeom prst="rect">
            <a:avLst/>
          </a:prstGeom>
          <a:noFill/>
        </p:spPr>
        <p:txBody>
          <a:bodyPr wrap="square" lIns="0" tIns="0" rIns="0" bIns="0" rtlCol="0">
            <a:spAutoFit/>
          </a:bodyPr>
          <a:lstStyle/>
          <a:p>
            <a:pPr algn="just" defTabSz="914400">
              <a:lnSpc>
                <a:spcPts val="1500"/>
              </a:lnSpc>
            </a:pPr>
            <a:r>
              <a:rPr lang="zh-CN" altLang="en-US" sz="2000" dirty="0">
                <a:solidFill>
                  <a:prstClr val="black"/>
                </a:solidFill>
                <a:cs typeface="+mn-ea"/>
                <a:sym typeface="+mn-lt"/>
              </a:rPr>
              <a:t>综合治理</a:t>
            </a:r>
            <a:endParaRPr lang="en-US" altLang="zh-CN" sz="2000" dirty="0">
              <a:solidFill>
                <a:prstClr val="black"/>
              </a:solidFill>
              <a:cs typeface="+mn-ea"/>
              <a:sym typeface="+mn-lt"/>
            </a:endParaRPr>
          </a:p>
        </p:txBody>
      </p:sp>
      <p:sp>
        <p:nvSpPr>
          <p:cNvPr id="33" name="TextBox 32"/>
          <p:cNvSpPr txBox="1"/>
          <p:nvPr/>
        </p:nvSpPr>
        <p:spPr>
          <a:xfrm>
            <a:off x="2829368" y="3123762"/>
            <a:ext cx="1459139" cy="1120307"/>
          </a:xfrm>
          <a:prstGeom prst="rect">
            <a:avLst/>
          </a:prstGeom>
          <a:noFill/>
        </p:spPr>
        <p:txBody>
          <a:bodyPr wrap="square" lIns="0" tIns="0" rIns="0" bIns="0" rtlCol="0">
            <a:spAutoFit/>
          </a:bodyPr>
          <a:lstStyle/>
          <a:p>
            <a:pPr algn="just" defTabSz="914400">
              <a:lnSpc>
                <a:spcPct val="130000"/>
              </a:lnSpc>
            </a:pPr>
            <a:r>
              <a:rPr lang="zh-CN" altLang="en-US" sz="2800" b="1" spc="-150" dirty="0">
                <a:solidFill>
                  <a:srgbClr val="C00000"/>
                </a:solidFill>
                <a:cs typeface="+mn-ea"/>
                <a:sym typeface="+mn-lt"/>
              </a:rPr>
              <a:t>安全生产</a:t>
            </a:r>
            <a:endParaRPr lang="en-US" altLang="zh-CN" sz="2800" b="1" spc="-150" dirty="0">
              <a:solidFill>
                <a:srgbClr val="C00000"/>
              </a:solidFill>
              <a:cs typeface="+mn-ea"/>
              <a:sym typeface="+mn-lt"/>
            </a:endParaRPr>
          </a:p>
          <a:p>
            <a:pPr algn="just" defTabSz="914400">
              <a:lnSpc>
                <a:spcPct val="130000"/>
              </a:lnSpc>
            </a:pPr>
            <a:r>
              <a:rPr lang="zh-CN" altLang="en-US" sz="2800" b="1" dirty="0">
                <a:solidFill>
                  <a:srgbClr val="C00000"/>
                </a:solidFill>
                <a:cs typeface="+mn-ea"/>
                <a:sym typeface="+mn-lt"/>
              </a:rPr>
              <a:t>基本方针</a:t>
            </a:r>
            <a:endParaRPr lang="en-US" altLang="zh-CN" sz="2800" b="1" dirty="0">
              <a:solidFill>
                <a:srgbClr val="C00000"/>
              </a:solidFill>
              <a:cs typeface="+mn-ea"/>
              <a:sym typeface="+mn-lt"/>
            </a:endParaRPr>
          </a:p>
        </p:txBody>
      </p:sp>
      <p:pic>
        <p:nvPicPr>
          <p:cNvPr id="4" name="图片 3">
            <a:extLst>
              <a:ext uri="{FF2B5EF4-FFF2-40B4-BE49-F238E27FC236}">
                <a16:creationId xmlns:a16="http://schemas.microsoft.com/office/drawing/2014/main" id="{1ECA3FE7-FCD9-4638-B594-C6855E9532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63497" y="1043573"/>
            <a:ext cx="4162303" cy="5488147"/>
          </a:xfrm>
          <a:prstGeom prst="rect">
            <a:avLst/>
          </a:prstGeom>
        </p:spPr>
      </p:pic>
    </p:spTree>
    <p:custDataLst>
      <p:tags r:id="rId1"/>
    </p:custDataLst>
    <p:extLst>
      <p:ext uri="{BB962C8B-B14F-4D97-AF65-F5344CB8AC3E}">
        <p14:creationId xmlns:p14="http://schemas.microsoft.com/office/powerpoint/2010/main" val="5767117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4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4000">
                                          <p:cBhvr additive="base">
                                            <p:cTn id="12"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0" name="Freeform 12"/>
          <p:cNvSpPr>
            <a:spLocks/>
          </p:cNvSpPr>
          <p:nvPr/>
        </p:nvSpPr>
        <p:spPr bwMode="auto">
          <a:xfrm>
            <a:off x="3818306" y="1787957"/>
            <a:ext cx="416928" cy="41740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prstTxWarp prst="textNoShape">
              <a:avLst/>
            </a:prstTxWarp>
          </a:bodyPr>
          <a:lstStyle/>
          <a:p>
            <a:pPr defTabSz="914400">
              <a:defRPr/>
            </a:pPr>
            <a:endParaRPr lang="zh-CN" altLang="en-US" sz="1800" kern="0">
              <a:solidFill>
                <a:srgbClr val="7F7F7F">
                  <a:lumMod val="50000"/>
                </a:srgbClr>
              </a:solidFill>
              <a:cs typeface="+mn-ea"/>
              <a:sym typeface="+mn-lt"/>
            </a:endParaRPr>
          </a:p>
        </p:txBody>
      </p:sp>
      <p:sp>
        <p:nvSpPr>
          <p:cNvPr id="71" name="Freeform 13"/>
          <p:cNvSpPr>
            <a:spLocks/>
          </p:cNvSpPr>
          <p:nvPr/>
        </p:nvSpPr>
        <p:spPr bwMode="auto">
          <a:xfrm>
            <a:off x="7765695" y="1787957"/>
            <a:ext cx="416928" cy="41740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prstTxWarp prst="textNoShape">
              <a:avLst/>
            </a:prstTxWarp>
          </a:bodyPr>
          <a:lstStyle/>
          <a:p>
            <a:pPr defTabSz="914400">
              <a:defRPr/>
            </a:pPr>
            <a:endParaRPr lang="zh-CN" altLang="en-US" sz="1800" kern="0">
              <a:solidFill>
                <a:srgbClr val="7F7F7F">
                  <a:lumMod val="50000"/>
                </a:srgbClr>
              </a:solidFill>
              <a:cs typeface="+mn-ea"/>
              <a:sym typeface="+mn-lt"/>
            </a:endParaRPr>
          </a:p>
        </p:txBody>
      </p:sp>
      <p:sp>
        <p:nvSpPr>
          <p:cNvPr id="72" name="TextBox 84"/>
          <p:cNvSpPr txBox="1">
            <a:spLocks noChangeArrowheads="1"/>
          </p:cNvSpPr>
          <p:nvPr/>
        </p:nvSpPr>
        <p:spPr bwMode="auto">
          <a:xfrm>
            <a:off x="768698" y="3334383"/>
            <a:ext cx="3158209"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安全意识在先  安全投入在先</a:t>
            </a:r>
          </a:p>
        </p:txBody>
      </p:sp>
      <p:sp>
        <p:nvSpPr>
          <p:cNvPr id="73" name="TextBox 84"/>
          <p:cNvSpPr txBox="1">
            <a:spLocks noChangeArrowheads="1"/>
          </p:cNvSpPr>
          <p:nvPr/>
        </p:nvSpPr>
        <p:spPr bwMode="auto">
          <a:xfrm>
            <a:off x="4579775" y="3334383"/>
            <a:ext cx="3102039"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安全责任在先  建章立制在先</a:t>
            </a:r>
          </a:p>
        </p:txBody>
      </p:sp>
      <p:sp>
        <p:nvSpPr>
          <p:cNvPr id="74" name="TextBox 84"/>
          <p:cNvSpPr txBox="1">
            <a:spLocks noChangeArrowheads="1"/>
          </p:cNvSpPr>
          <p:nvPr/>
        </p:nvSpPr>
        <p:spPr bwMode="auto">
          <a:xfrm>
            <a:off x="8182624" y="3334383"/>
            <a:ext cx="3178567"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延缓预防在先  监督执法在先</a:t>
            </a:r>
          </a:p>
        </p:txBody>
      </p:sp>
      <p:grpSp>
        <p:nvGrpSpPr>
          <p:cNvPr id="27" name="组合 26"/>
          <p:cNvGrpSpPr/>
          <p:nvPr/>
        </p:nvGrpSpPr>
        <p:grpSpPr>
          <a:xfrm>
            <a:off x="5023745" y="1121272"/>
            <a:ext cx="1700722" cy="1926605"/>
            <a:chOff x="979059" y="1658144"/>
            <a:chExt cx="1536335" cy="1739302"/>
          </a:xfrm>
        </p:grpSpPr>
        <p:grpSp>
          <p:nvGrpSpPr>
            <p:cNvPr id="28" name="组合 27"/>
            <p:cNvGrpSpPr/>
            <p:nvPr/>
          </p:nvGrpSpPr>
          <p:grpSpPr>
            <a:xfrm>
              <a:off x="979059" y="1658144"/>
              <a:ext cx="1506022" cy="1739302"/>
              <a:chOff x="4966840" y="32547"/>
              <a:chExt cx="1506022" cy="1739302"/>
            </a:xfrm>
          </p:grpSpPr>
          <p:sp>
            <p:nvSpPr>
              <p:cNvPr id="30"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31"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29"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02</a:t>
              </a:r>
              <a:endParaRPr lang="zh-CN" altLang="en-US" sz="4000" b="1" kern="0" dirty="0">
                <a:solidFill>
                  <a:srgbClr val="C00000"/>
                </a:solidFill>
                <a:cs typeface="+mn-ea"/>
                <a:sym typeface="+mn-lt"/>
              </a:endParaRPr>
            </a:p>
          </p:txBody>
        </p:sp>
      </p:grpSp>
      <p:grpSp>
        <p:nvGrpSpPr>
          <p:cNvPr id="32" name="组合 31"/>
          <p:cNvGrpSpPr/>
          <p:nvPr/>
        </p:nvGrpSpPr>
        <p:grpSpPr>
          <a:xfrm>
            <a:off x="8921545" y="1121272"/>
            <a:ext cx="1700722" cy="1926605"/>
            <a:chOff x="979059" y="1658144"/>
            <a:chExt cx="1536335" cy="1739302"/>
          </a:xfrm>
        </p:grpSpPr>
        <p:grpSp>
          <p:nvGrpSpPr>
            <p:cNvPr id="33" name="组合 32"/>
            <p:cNvGrpSpPr/>
            <p:nvPr/>
          </p:nvGrpSpPr>
          <p:grpSpPr>
            <a:xfrm>
              <a:off x="979059" y="1658144"/>
              <a:ext cx="1506022" cy="1739302"/>
              <a:chOff x="4966840" y="32547"/>
              <a:chExt cx="1506022" cy="1739302"/>
            </a:xfrm>
          </p:grpSpPr>
          <p:sp>
            <p:nvSpPr>
              <p:cNvPr id="35"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36"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34"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03</a:t>
              </a:r>
              <a:endParaRPr lang="zh-CN" altLang="en-US" sz="4000" b="1" kern="0" dirty="0">
                <a:solidFill>
                  <a:srgbClr val="C00000"/>
                </a:solidFill>
                <a:cs typeface="+mn-ea"/>
                <a:sym typeface="+mn-lt"/>
              </a:endParaRPr>
            </a:p>
          </p:txBody>
        </p:sp>
      </p:grpSp>
      <p:grpSp>
        <p:nvGrpSpPr>
          <p:cNvPr id="37" name="组合 36"/>
          <p:cNvGrpSpPr/>
          <p:nvPr/>
        </p:nvGrpSpPr>
        <p:grpSpPr>
          <a:xfrm>
            <a:off x="1497440" y="1121272"/>
            <a:ext cx="1700722" cy="1926605"/>
            <a:chOff x="979059" y="1658144"/>
            <a:chExt cx="1536335" cy="1739302"/>
          </a:xfrm>
        </p:grpSpPr>
        <p:grpSp>
          <p:nvGrpSpPr>
            <p:cNvPr id="38" name="组合 37"/>
            <p:cNvGrpSpPr/>
            <p:nvPr/>
          </p:nvGrpSpPr>
          <p:grpSpPr>
            <a:xfrm>
              <a:off x="979059" y="1658144"/>
              <a:ext cx="1506022" cy="1739302"/>
              <a:chOff x="4966840" y="32547"/>
              <a:chExt cx="1506022" cy="1739302"/>
            </a:xfrm>
          </p:grpSpPr>
          <p:sp>
            <p:nvSpPr>
              <p:cNvPr id="40"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41"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39"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01</a:t>
              </a:r>
              <a:endParaRPr lang="zh-CN" altLang="en-US" sz="4000" b="1" kern="0" dirty="0">
                <a:solidFill>
                  <a:srgbClr val="C00000"/>
                </a:solidFill>
                <a:cs typeface="+mn-ea"/>
                <a:sym typeface="+mn-lt"/>
              </a:endParaRPr>
            </a:p>
          </p:txBody>
        </p:sp>
      </p:grpSp>
      <p:pic>
        <p:nvPicPr>
          <p:cNvPr id="4" name="图片 3">
            <a:extLst>
              <a:ext uri="{FF2B5EF4-FFF2-40B4-BE49-F238E27FC236}">
                <a16:creationId xmlns:a16="http://schemas.microsoft.com/office/drawing/2014/main" id="{4B1A8C5B-03BB-40CB-9DD0-EC91F446C1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4248" y="3638187"/>
            <a:ext cx="8613088" cy="3335699"/>
          </a:xfrm>
          <a:prstGeom prst="rect">
            <a:avLst/>
          </a:prstGeom>
        </p:spPr>
      </p:pic>
    </p:spTree>
    <p:custDataLst>
      <p:tags r:id="rId1"/>
    </p:custDataLst>
    <p:extLst>
      <p:ext uri="{BB962C8B-B14F-4D97-AF65-F5344CB8AC3E}">
        <p14:creationId xmlns:p14="http://schemas.microsoft.com/office/powerpoint/2010/main" val="365043581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300" fill="hold"/>
                                        <p:tgtEl>
                                          <p:spTgt spid="70"/>
                                        </p:tgtEl>
                                        <p:attrNameLst>
                                          <p:attrName>ppt_w</p:attrName>
                                        </p:attrNameLst>
                                      </p:cBhvr>
                                      <p:tavLst>
                                        <p:tav tm="0">
                                          <p:val>
                                            <p:fltVal val="0"/>
                                          </p:val>
                                        </p:tav>
                                        <p:tav tm="100000">
                                          <p:val>
                                            <p:strVal val="#ppt_w"/>
                                          </p:val>
                                        </p:tav>
                                      </p:tavLst>
                                    </p:anim>
                                    <p:anim calcmode="lin" valueType="num">
                                      <p:cBhvr>
                                        <p:cTn id="8" dur="300" fill="hold"/>
                                        <p:tgtEl>
                                          <p:spTgt spid="70"/>
                                        </p:tgtEl>
                                        <p:attrNameLst>
                                          <p:attrName>ppt_h</p:attrName>
                                        </p:attrNameLst>
                                      </p:cBhvr>
                                      <p:tavLst>
                                        <p:tav tm="0">
                                          <p:val>
                                            <p:fltVal val="0"/>
                                          </p:val>
                                        </p:tav>
                                        <p:tav tm="100000">
                                          <p:val>
                                            <p:strVal val="#ppt_h"/>
                                          </p:val>
                                        </p:tav>
                                      </p:tavLst>
                                    </p:anim>
                                    <p:anim calcmode="lin" valueType="num">
                                      <p:cBhvr>
                                        <p:cTn id="9" dur="300" fill="hold"/>
                                        <p:tgtEl>
                                          <p:spTgt spid="70"/>
                                        </p:tgtEl>
                                        <p:attrNameLst>
                                          <p:attrName>style.rotation</p:attrName>
                                        </p:attrNameLst>
                                      </p:cBhvr>
                                      <p:tavLst>
                                        <p:tav tm="0">
                                          <p:val>
                                            <p:fltVal val="90"/>
                                          </p:val>
                                        </p:tav>
                                        <p:tav tm="100000">
                                          <p:val>
                                            <p:fltVal val="0"/>
                                          </p:val>
                                        </p:tav>
                                      </p:tavLst>
                                    </p:anim>
                                    <p:animEffect transition="in" filter="fade">
                                      <p:cBhvr>
                                        <p:cTn id="10" dur="300"/>
                                        <p:tgtEl>
                                          <p:spTgt spid="70"/>
                                        </p:tgtEl>
                                      </p:cBhvr>
                                    </p:animEffect>
                                  </p:childTnLst>
                                </p:cTn>
                              </p:par>
                            </p:childTnLst>
                          </p:cTn>
                        </p:par>
                        <p:par>
                          <p:cTn id="11" fill="hold">
                            <p:stCondLst>
                              <p:cond delay="300"/>
                            </p:stCondLst>
                            <p:childTnLst>
                              <p:par>
                                <p:cTn id="12" presetID="31"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300" fill="hold"/>
                                        <p:tgtEl>
                                          <p:spTgt spid="71"/>
                                        </p:tgtEl>
                                        <p:attrNameLst>
                                          <p:attrName>ppt_w</p:attrName>
                                        </p:attrNameLst>
                                      </p:cBhvr>
                                      <p:tavLst>
                                        <p:tav tm="0">
                                          <p:val>
                                            <p:fltVal val="0"/>
                                          </p:val>
                                        </p:tav>
                                        <p:tav tm="100000">
                                          <p:val>
                                            <p:strVal val="#ppt_w"/>
                                          </p:val>
                                        </p:tav>
                                      </p:tavLst>
                                    </p:anim>
                                    <p:anim calcmode="lin" valueType="num">
                                      <p:cBhvr>
                                        <p:cTn id="15" dur="300" fill="hold"/>
                                        <p:tgtEl>
                                          <p:spTgt spid="71"/>
                                        </p:tgtEl>
                                        <p:attrNameLst>
                                          <p:attrName>ppt_h</p:attrName>
                                        </p:attrNameLst>
                                      </p:cBhvr>
                                      <p:tavLst>
                                        <p:tav tm="0">
                                          <p:val>
                                            <p:fltVal val="0"/>
                                          </p:val>
                                        </p:tav>
                                        <p:tav tm="100000">
                                          <p:val>
                                            <p:strVal val="#ppt_h"/>
                                          </p:val>
                                        </p:tav>
                                      </p:tavLst>
                                    </p:anim>
                                    <p:anim calcmode="lin" valueType="num">
                                      <p:cBhvr>
                                        <p:cTn id="16" dur="300" fill="hold"/>
                                        <p:tgtEl>
                                          <p:spTgt spid="71"/>
                                        </p:tgtEl>
                                        <p:attrNameLst>
                                          <p:attrName>style.rotation</p:attrName>
                                        </p:attrNameLst>
                                      </p:cBhvr>
                                      <p:tavLst>
                                        <p:tav tm="0">
                                          <p:val>
                                            <p:fltVal val="90"/>
                                          </p:val>
                                        </p:tav>
                                        <p:tav tm="100000">
                                          <p:val>
                                            <p:fltVal val="0"/>
                                          </p:val>
                                        </p:tav>
                                      </p:tavLst>
                                    </p:anim>
                                    <p:animEffect transition="in" filter="fade">
                                      <p:cBhvr>
                                        <p:cTn id="17" dur="300"/>
                                        <p:tgtEl>
                                          <p:spTgt spid="71"/>
                                        </p:tgtEl>
                                      </p:cBhvr>
                                    </p:animEffect>
                                  </p:childTnLst>
                                </p:cTn>
                              </p:par>
                            </p:childTnLst>
                          </p:cTn>
                        </p:par>
                        <p:par>
                          <p:cTn id="18" fill="hold">
                            <p:stCondLst>
                              <p:cond delay="600"/>
                            </p:stCondLst>
                            <p:childTnLst>
                              <p:par>
                                <p:cTn id="19" presetID="22" presetClass="entr" presetSubtype="1" fill="hold" nodeType="afterEffect">
                                  <p:stCondLst>
                                    <p:cond delay="0"/>
                                  </p:stCondLst>
                                  <p:childTnLst>
                                    <p:set>
                                      <p:cBhvr>
                                        <p:cTn id="20" dur="1" fill="hold">
                                          <p:stCondLst>
                                            <p:cond delay="0"/>
                                          </p:stCondLst>
                                        </p:cTn>
                                        <p:tgtEl>
                                          <p:spTgt spid="72">
                                            <p:txEl>
                                              <p:pRg st="0" end="0"/>
                                            </p:txEl>
                                          </p:spTgt>
                                        </p:tgtEl>
                                        <p:attrNameLst>
                                          <p:attrName>style.visibility</p:attrName>
                                        </p:attrNameLst>
                                      </p:cBhvr>
                                      <p:to>
                                        <p:strVal val="visible"/>
                                      </p:to>
                                    </p:set>
                                    <p:animEffect transition="in" filter="wipe(up)">
                                      <p:cBhvr>
                                        <p:cTn id="21" dur="500"/>
                                        <p:tgtEl>
                                          <p:spTgt spid="72">
                                            <p:txEl>
                                              <p:pRg st="0" end="0"/>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3">
                                            <p:txEl>
                                              <p:pRg st="0" end="0"/>
                                            </p:txEl>
                                          </p:spTgt>
                                        </p:tgtEl>
                                        <p:attrNameLst>
                                          <p:attrName>style.visibility</p:attrName>
                                        </p:attrNameLst>
                                      </p:cBhvr>
                                      <p:to>
                                        <p:strVal val="visible"/>
                                      </p:to>
                                    </p:set>
                                    <p:animEffect transition="in" filter="wipe(up)">
                                      <p:cBhvr>
                                        <p:cTn id="24" dur="500"/>
                                        <p:tgtEl>
                                          <p:spTgt spid="73">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4">
                                            <p:txEl>
                                              <p:pRg st="0" end="0"/>
                                            </p:txEl>
                                          </p:spTgt>
                                        </p:tgtEl>
                                        <p:attrNameLst>
                                          <p:attrName>style.visibility</p:attrName>
                                        </p:attrNameLst>
                                      </p:cBhvr>
                                      <p:to>
                                        <p:strVal val="visible"/>
                                      </p:to>
                                    </p:set>
                                    <p:animEffect transition="in" filter="wipe(up)">
                                      <p:cBhvr>
                                        <p:cTn id="27" dur="500"/>
                                        <p:tgtEl>
                                          <p:spTgt spid="74">
                                            <p:txEl>
                                              <p:pRg st="0" end="0"/>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ppt_w</p:attrName>
                                        </p:attrNameLst>
                                      </p:cBhvr>
                                      <p:tavLst>
                                        <p:tav tm="0">
                                          <p:val>
                                            <p:fltVal val="0"/>
                                          </p:val>
                                        </p:tav>
                                        <p:tav tm="100000">
                                          <p:val>
                                            <p:strVal val="#ppt_w"/>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style.rotation</p:attrName>
                                        </p:attrNameLst>
                                      </p:cBhvr>
                                      <p:tavLst>
                                        <p:tav tm="0">
                                          <p:val>
                                            <p:fltVal val="90"/>
                                          </p:val>
                                        </p:tav>
                                        <p:tav tm="100000">
                                          <p:val>
                                            <p:fltVal val="0"/>
                                          </p:val>
                                        </p:tav>
                                      </p:tavLst>
                                    </p:anim>
                                    <p:animEffect transition="in" filter="fade">
                                      <p:cBhvr>
                                        <p:cTn id="33" dur="1000"/>
                                        <p:tgtEl>
                                          <p:spTgt spid="27"/>
                                        </p:tgtEl>
                                      </p:cBhvr>
                                    </p:animEffect>
                                  </p:childTnLst>
                                </p:cTn>
                              </p:par>
                              <p:par>
                                <p:cTn id="34" presetID="3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style.rotation</p:attrName>
                                        </p:attrNameLst>
                                      </p:cBhvr>
                                      <p:tavLst>
                                        <p:tav tm="0">
                                          <p:val>
                                            <p:fltVal val="90"/>
                                          </p:val>
                                        </p:tav>
                                        <p:tav tm="100000">
                                          <p:val>
                                            <p:fltVal val="0"/>
                                          </p:val>
                                        </p:tav>
                                      </p:tavLst>
                                    </p:anim>
                                    <p:animEffect transition="in" filter="fade">
                                      <p:cBhvr>
                                        <p:cTn id="39" dur="1000"/>
                                        <p:tgtEl>
                                          <p:spTgt spid="32"/>
                                        </p:tgtEl>
                                      </p:cBhvr>
                                    </p:animEffect>
                                  </p:childTnLst>
                                </p:cTn>
                              </p:par>
                              <p:par>
                                <p:cTn id="40" presetID="3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anim calcmode="lin" valueType="num">
                                      <p:cBhvr>
                                        <p:cTn id="44" dur="1000" fill="hold"/>
                                        <p:tgtEl>
                                          <p:spTgt spid="37"/>
                                        </p:tgtEl>
                                        <p:attrNameLst>
                                          <p:attrName>style.rotation</p:attrName>
                                        </p:attrNameLst>
                                      </p:cBhvr>
                                      <p:tavLst>
                                        <p:tav tm="0">
                                          <p:val>
                                            <p:fltVal val="90"/>
                                          </p:val>
                                        </p:tav>
                                        <p:tav tm="100000">
                                          <p:val>
                                            <p:fltVal val="0"/>
                                          </p:val>
                                        </p:tav>
                                      </p:tavLst>
                                    </p:anim>
                                    <p:animEffect transition="in" filter="fade">
                                      <p:cBhvr>
                                        <p:cTn id="45" dur="1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1" name="组合 30"/>
          <p:cNvGrpSpPr/>
          <p:nvPr/>
        </p:nvGrpSpPr>
        <p:grpSpPr>
          <a:xfrm>
            <a:off x="5416125" y="1571411"/>
            <a:ext cx="1699349" cy="1700404"/>
            <a:chOff x="680580" y="1491630"/>
            <a:chExt cx="1479184" cy="1479182"/>
          </a:xfrm>
        </p:grpSpPr>
        <p:grpSp>
          <p:nvGrpSpPr>
            <p:cNvPr id="33" name="组合 32"/>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36" name="椭圆 35"/>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400" b="1" dirty="0">
                    <a:solidFill>
                      <a:srgbClr val="C00000"/>
                    </a:solidFill>
                    <a:cs typeface="+mn-ea"/>
                    <a:sym typeface="+mn-lt"/>
                  </a:rPr>
                  <a:t>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生产</a:t>
                </a:r>
              </a:p>
            </p:txBody>
          </p:sp>
        </p:grpSp>
        <p:sp>
          <p:nvSpPr>
            <p:cNvPr id="34" name="Rectangle 273"/>
            <p:cNvSpPr>
              <a:spLocks noChangeArrowheads="1"/>
            </p:cNvSpPr>
            <p:nvPr/>
          </p:nvSpPr>
          <p:spPr bwMode="auto">
            <a:xfrm>
              <a:off x="1717555" y="2327320"/>
              <a:ext cx="1680" cy="1680"/>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38" name="组合 37"/>
          <p:cNvGrpSpPr/>
          <p:nvPr/>
        </p:nvGrpSpPr>
        <p:grpSpPr>
          <a:xfrm>
            <a:off x="5418756" y="3964715"/>
            <a:ext cx="1699349" cy="1700404"/>
            <a:chOff x="680580" y="1491630"/>
            <a:chExt cx="1479184" cy="1479182"/>
          </a:xfrm>
        </p:grpSpPr>
        <p:grpSp>
          <p:nvGrpSpPr>
            <p:cNvPr id="40" name="组合 39"/>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43" name="椭圆 42"/>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1" name="Rectangle 273"/>
            <p:cNvSpPr>
              <a:spLocks noChangeArrowheads="1"/>
            </p:cNvSpPr>
            <p:nvPr/>
          </p:nvSpPr>
          <p:spPr bwMode="auto">
            <a:xfrm>
              <a:off x="1717555" y="2327320"/>
              <a:ext cx="1680" cy="1680"/>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44" name="TextBox 43"/>
          <p:cNvSpPr txBox="1"/>
          <p:nvPr/>
        </p:nvSpPr>
        <p:spPr>
          <a:xfrm>
            <a:off x="7390847" y="1413104"/>
            <a:ext cx="3695545" cy="2308859"/>
          </a:xfrm>
          <a:prstGeom prst="rect">
            <a:avLst/>
          </a:prstGeom>
          <a:noFill/>
        </p:spPr>
        <p:txBody>
          <a:bodyPr wrap="square" rtlCol="0">
            <a:spAutoFit/>
          </a:bodyPr>
          <a:lstStyle/>
          <a:p>
            <a:pPr defTabSz="914400">
              <a:lnSpc>
                <a:spcPct val="150000"/>
              </a:lnSpc>
            </a:pPr>
            <a:r>
              <a:rPr lang="zh-CN" altLang="en-US" sz="1600" dirty="0">
                <a:solidFill>
                  <a:prstClr val="black">
                    <a:lumMod val="75000"/>
                    <a:lumOff val="25000"/>
                  </a:prstClr>
                </a:solidFill>
                <a:cs typeface="+mn-ea"/>
                <a:sym typeface="+mn-lt"/>
              </a:rPr>
              <a:t>是指为了使劳动过程在符合安全要求的物质条件和工作秩序下进行，防止伤亡事故、设备事故及各种灾害的发生，保障劳动者的安全健康和生产作业过程的正常进行而采取的各种措施和从事的一切活动</a:t>
            </a:r>
            <a:endParaRPr lang="en-US" altLang="zh-CN" sz="1600" dirty="0">
              <a:solidFill>
                <a:prstClr val="black">
                  <a:lumMod val="75000"/>
                  <a:lumOff val="25000"/>
                </a:prstClr>
              </a:solidFill>
              <a:cs typeface="+mn-ea"/>
              <a:sym typeface="+mn-lt"/>
            </a:endParaRPr>
          </a:p>
        </p:txBody>
      </p:sp>
      <p:sp>
        <p:nvSpPr>
          <p:cNvPr id="45" name="TextBox 44"/>
          <p:cNvSpPr txBox="1"/>
          <p:nvPr/>
        </p:nvSpPr>
        <p:spPr>
          <a:xfrm>
            <a:off x="7390844" y="4164560"/>
            <a:ext cx="3958894" cy="1570023"/>
          </a:xfrm>
          <a:prstGeom prst="rect">
            <a:avLst/>
          </a:prstGeom>
          <a:noFill/>
        </p:spPr>
        <p:txBody>
          <a:bodyPr wrap="square" rtlCol="0">
            <a:spAutoFit/>
          </a:bodyPr>
          <a:lstStyle/>
          <a:p>
            <a:pPr defTabSz="914400">
              <a:lnSpc>
                <a:spcPct val="150000"/>
              </a:lnSpc>
            </a:pPr>
            <a:r>
              <a:rPr lang="zh-CN" altLang="en-US" sz="1600" dirty="0">
                <a:solidFill>
                  <a:prstClr val="black">
                    <a:lumMod val="75000"/>
                    <a:lumOff val="25000"/>
                  </a:prstClr>
                </a:solidFill>
                <a:cs typeface="+mn-ea"/>
                <a:sym typeface="+mn-lt"/>
              </a:rPr>
              <a:t>是以国家法律、法规、规定和技术标准为依据，采取各种手段，对生产经营单位的生产经营活动的安全状况，实施有效制约的一切手段</a:t>
            </a:r>
          </a:p>
        </p:txBody>
      </p:sp>
      <p:pic>
        <p:nvPicPr>
          <p:cNvPr id="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489114" y="1413606"/>
            <a:ext cx="3222740" cy="20589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489112" y="3944845"/>
            <a:ext cx="3310457" cy="20173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椭圆 47"/>
          <p:cNvSpPr/>
          <p:nvPr/>
        </p:nvSpPr>
        <p:spPr>
          <a:xfrm>
            <a:off x="5459893" y="4014182"/>
            <a:ext cx="1611808" cy="161280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400" b="1" dirty="0">
                <a:solidFill>
                  <a:srgbClr val="C00000"/>
                </a:solidFill>
                <a:cs typeface="+mn-ea"/>
                <a:sym typeface="+mn-lt"/>
              </a:rPr>
              <a:t>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管理</a:t>
            </a:r>
          </a:p>
        </p:txBody>
      </p:sp>
    </p:spTree>
    <p:custDataLst>
      <p:tags r:id="rId1"/>
    </p:custDataLst>
    <p:extLst>
      <p:ext uri="{BB962C8B-B14F-4D97-AF65-F5344CB8AC3E}">
        <p14:creationId xmlns:p14="http://schemas.microsoft.com/office/powerpoint/2010/main" val="13219089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163254" y="177514"/>
            <a:ext cx="2187828" cy="2189190"/>
            <a:chOff x="1677608" y="2996952"/>
            <a:chExt cx="1395643" cy="1395643"/>
          </a:xfrm>
          <a:solidFill>
            <a:srgbClr val="C00000"/>
          </a:solidFill>
        </p:grpSpPr>
        <p:sp>
          <p:nvSpPr>
            <p:cNvPr id="43"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44"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37" name="TextBox 36"/>
          <p:cNvSpPr txBox="1"/>
          <p:nvPr/>
        </p:nvSpPr>
        <p:spPr>
          <a:xfrm>
            <a:off x="1721599" y="671807"/>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目</a:t>
            </a:r>
          </a:p>
        </p:txBody>
      </p:sp>
      <p:grpSp>
        <p:nvGrpSpPr>
          <p:cNvPr id="54" name="组合 53"/>
          <p:cNvGrpSpPr/>
          <p:nvPr/>
        </p:nvGrpSpPr>
        <p:grpSpPr>
          <a:xfrm>
            <a:off x="1182399" y="2414177"/>
            <a:ext cx="2187828" cy="2189190"/>
            <a:chOff x="1677608" y="2996952"/>
            <a:chExt cx="1395643" cy="1395643"/>
          </a:xfrm>
          <a:solidFill>
            <a:srgbClr val="C00000"/>
          </a:solidFill>
        </p:grpSpPr>
        <p:sp>
          <p:nvSpPr>
            <p:cNvPr id="55"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56"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57" name="TextBox 56"/>
          <p:cNvSpPr txBox="1"/>
          <p:nvPr/>
        </p:nvSpPr>
        <p:spPr>
          <a:xfrm>
            <a:off x="1733492" y="2908470"/>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录</a:t>
            </a:r>
          </a:p>
        </p:txBody>
      </p:sp>
      <p:grpSp>
        <p:nvGrpSpPr>
          <p:cNvPr id="66" name="组合 65"/>
          <p:cNvGrpSpPr/>
          <p:nvPr/>
        </p:nvGrpSpPr>
        <p:grpSpPr>
          <a:xfrm>
            <a:off x="4798261" y="1217360"/>
            <a:ext cx="3902969" cy="946457"/>
            <a:chOff x="6221042" y="404538"/>
            <a:chExt cx="3904494" cy="946238"/>
          </a:xfrm>
        </p:grpSpPr>
        <p:sp>
          <p:nvSpPr>
            <p:cNvPr id="64" name="圆角矩形 63"/>
            <p:cNvSpPr/>
            <p:nvPr/>
          </p:nvSpPr>
          <p:spPr>
            <a:xfrm>
              <a:off x="6599143" y="518859"/>
              <a:ext cx="3526393"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 name="缺角矩形 6"/>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22" name="文本框 33"/>
            <p:cNvSpPr txBox="1"/>
            <p:nvPr/>
          </p:nvSpPr>
          <p:spPr>
            <a:xfrm>
              <a:off x="6757573"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安全为了谁？</a:t>
              </a:r>
            </a:p>
          </p:txBody>
        </p:sp>
        <p:sp>
          <p:nvSpPr>
            <p:cNvPr id="59" name="TextBox 58"/>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02</a:t>
              </a:r>
              <a:endParaRPr lang="zh-CN" altLang="en-US" sz="2800" dirty="0">
                <a:solidFill>
                  <a:srgbClr val="002060"/>
                </a:solidFill>
                <a:cs typeface="+mn-ea"/>
                <a:sym typeface="+mn-lt"/>
              </a:endParaRPr>
            </a:p>
          </p:txBody>
        </p:sp>
      </p:grpSp>
      <p:grpSp>
        <p:nvGrpSpPr>
          <p:cNvPr id="67" name="组合 66"/>
          <p:cNvGrpSpPr/>
          <p:nvPr/>
        </p:nvGrpSpPr>
        <p:grpSpPr>
          <a:xfrm>
            <a:off x="3852388" y="182302"/>
            <a:ext cx="3902969" cy="946457"/>
            <a:chOff x="6221042" y="404538"/>
            <a:chExt cx="3904494" cy="946238"/>
          </a:xfrm>
        </p:grpSpPr>
        <p:sp>
          <p:nvSpPr>
            <p:cNvPr id="68" name="圆角矩形 67"/>
            <p:cNvSpPr/>
            <p:nvPr/>
          </p:nvSpPr>
          <p:spPr>
            <a:xfrm>
              <a:off x="6599143" y="518859"/>
              <a:ext cx="3526393"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9" name="缺角矩形 6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70" name="文本框 33"/>
            <p:cNvSpPr txBox="1"/>
            <p:nvPr/>
          </p:nvSpPr>
          <p:spPr>
            <a:xfrm>
              <a:off x="6677374"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安全是什么？</a:t>
              </a:r>
            </a:p>
          </p:txBody>
        </p:sp>
        <p:sp>
          <p:nvSpPr>
            <p:cNvPr id="71" name="TextBox 7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01</a:t>
              </a:r>
              <a:endParaRPr lang="zh-CN" altLang="en-US" sz="2800" dirty="0">
                <a:solidFill>
                  <a:srgbClr val="002060"/>
                </a:solidFill>
                <a:cs typeface="+mn-ea"/>
                <a:sym typeface="+mn-lt"/>
              </a:endParaRPr>
            </a:p>
          </p:txBody>
        </p:sp>
      </p:grpSp>
      <p:grpSp>
        <p:nvGrpSpPr>
          <p:cNvPr id="72" name="组合 71"/>
          <p:cNvGrpSpPr/>
          <p:nvPr/>
        </p:nvGrpSpPr>
        <p:grpSpPr>
          <a:xfrm>
            <a:off x="4994936" y="4504974"/>
            <a:ext cx="4352982" cy="946457"/>
            <a:chOff x="6221042" y="404538"/>
            <a:chExt cx="4354682" cy="946238"/>
          </a:xfrm>
        </p:grpSpPr>
        <p:sp>
          <p:nvSpPr>
            <p:cNvPr id="73" name="圆角矩形 72"/>
            <p:cNvSpPr/>
            <p:nvPr/>
          </p:nvSpPr>
          <p:spPr>
            <a:xfrm>
              <a:off x="6599143" y="518859"/>
              <a:ext cx="3976581"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4" name="缺角矩形 73"/>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75" name="文本框 33"/>
            <p:cNvSpPr txBox="1"/>
            <p:nvPr/>
          </p:nvSpPr>
          <p:spPr>
            <a:xfrm>
              <a:off x="7018126"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事故发生的主要原因</a:t>
              </a:r>
            </a:p>
          </p:txBody>
        </p:sp>
        <p:sp>
          <p:nvSpPr>
            <p:cNvPr id="76" name="TextBox 75"/>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05</a:t>
              </a:r>
              <a:endParaRPr lang="zh-CN" altLang="en-US" sz="2800" dirty="0">
                <a:solidFill>
                  <a:srgbClr val="002060"/>
                </a:solidFill>
                <a:cs typeface="+mn-ea"/>
                <a:sym typeface="+mn-lt"/>
              </a:endParaRPr>
            </a:p>
          </p:txBody>
        </p:sp>
      </p:grpSp>
      <p:grpSp>
        <p:nvGrpSpPr>
          <p:cNvPr id="77" name="组合 76"/>
          <p:cNvGrpSpPr/>
          <p:nvPr/>
        </p:nvGrpSpPr>
        <p:grpSpPr>
          <a:xfrm>
            <a:off x="5705669" y="2221211"/>
            <a:ext cx="4722770" cy="946457"/>
            <a:chOff x="6221042" y="404538"/>
            <a:chExt cx="4724616" cy="946238"/>
          </a:xfrm>
        </p:grpSpPr>
        <p:sp>
          <p:nvSpPr>
            <p:cNvPr id="78" name="圆角矩形 77"/>
            <p:cNvSpPr/>
            <p:nvPr/>
          </p:nvSpPr>
          <p:spPr>
            <a:xfrm>
              <a:off x="6766466" y="518859"/>
              <a:ext cx="4179192"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9" name="缺角矩形 7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80" name="文本框 33"/>
            <p:cNvSpPr txBox="1"/>
            <p:nvPr/>
          </p:nvSpPr>
          <p:spPr>
            <a:xfrm>
              <a:off x="7379650" y="699046"/>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为什么要进行安全培训？</a:t>
              </a:r>
            </a:p>
          </p:txBody>
        </p:sp>
        <p:sp>
          <p:nvSpPr>
            <p:cNvPr id="81" name="TextBox 8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03</a:t>
              </a:r>
              <a:endParaRPr lang="zh-CN" altLang="en-US" sz="2800" dirty="0">
                <a:solidFill>
                  <a:srgbClr val="002060"/>
                </a:solidFill>
                <a:cs typeface="+mn-ea"/>
                <a:sym typeface="+mn-lt"/>
              </a:endParaRPr>
            </a:p>
          </p:txBody>
        </p:sp>
      </p:grpSp>
      <p:grpSp>
        <p:nvGrpSpPr>
          <p:cNvPr id="82" name="组合 81"/>
          <p:cNvGrpSpPr/>
          <p:nvPr/>
        </p:nvGrpSpPr>
        <p:grpSpPr>
          <a:xfrm>
            <a:off x="4050356" y="5601612"/>
            <a:ext cx="4819696" cy="946457"/>
            <a:chOff x="6221042" y="404538"/>
            <a:chExt cx="4821579" cy="946238"/>
          </a:xfrm>
        </p:grpSpPr>
        <p:sp>
          <p:nvSpPr>
            <p:cNvPr id="83" name="圆角矩形 82"/>
            <p:cNvSpPr/>
            <p:nvPr/>
          </p:nvSpPr>
          <p:spPr>
            <a:xfrm>
              <a:off x="6599143" y="518859"/>
              <a:ext cx="4443478"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84" name="缺角矩形 83"/>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85" name="文本框 33"/>
            <p:cNvSpPr txBox="1"/>
            <p:nvPr/>
          </p:nvSpPr>
          <p:spPr>
            <a:xfrm>
              <a:off x="7165991" y="662214"/>
              <a:ext cx="3782718"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以人为本切实做好安全工作</a:t>
              </a:r>
            </a:p>
          </p:txBody>
        </p:sp>
        <p:sp>
          <p:nvSpPr>
            <p:cNvPr id="86" name="TextBox 85"/>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06</a:t>
              </a:r>
              <a:endParaRPr lang="zh-CN" altLang="en-US" sz="2800" dirty="0">
                <a:solidFill>
                  <a:srgbClr val="002060"/>
                </a:solidFill>
                <a:cs typeface="+mn-ea"/>
                <a:sym typeface="+mn-lt"/>
              </a:endParaRPr>
            </a:p>
          </p:txBody>
        </p:sp>
      </p:grpSp>
      <p:grpSp>
        <p:nvGrpSpPr>
          <p:cNvPr id="87" name="组合 86"/>
          <p:cNvGrpSpPr/>
          <p:nvPr/>
        </p:nvGrpSpPr>
        <p:grpSpPr>
          <a:xfrm>
            <a:off x="5705669" y="3388430"/>
            <a:ext cx="4174552" cy="946457"/>
            <a:chOff x="6221042" y="404538"/>
            <a:chExt cx="4176183" cy="946238"/>
          </a:xfrm>
        </p:grpSpPr>
        <p:sp>
          <p:nvSpPr>
            <p:cNvPr id="88" name="圆角矩形 87"/>
            <p:cNvSpPr/>
            <p:nvPr/>
          </p:nvSpPr>
          <p:spPr>
            <a:xfrm>
              <a:off x="6599143" y="518859"/>
              <a:ext cx="3798082"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89" name="缺角矩形 8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90" name="文本框 33"/>
            <p:cNvSpPr txBox="1"/>
            <p:nvPr/>
          </p:nvSpPr>
          <p:spPr>
            <a:xfrm>
              <a:off x="7010121" y="662214"/>
              <a:ext cx="3227521"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安全管理的基本概念</a:t>
              </a:r>
            </a:p>
          </p:txBody>
        </p:sp>
        <p:sp>
          <p:nvSpPr>
            <p:cNvPr id="91" name="TextBox 9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04</a:t>
              </a:r>
              <a:endParaRPr lang="zh-CN" altLang="en-US" sz="2800" dirty="0">
                <a:solidFill>
                  <a:srgbClr val="002060"/>
                </a:solidFill>
                <a:cs typeface="+mn-ea"/>
                <a:sym typeface="+mn-lt"/>
              </a:endParaRPr>
            </a:p>
          </p:txBody>
        </p:sp>
      </p:grpSp>
      <p:grpSp>
        <p:nvGrpSpPr>
          <p:cNvPr id="92" name="组合 91"/>
          <p:cNvGrpSpPr/>
          <p:nvPr/>
        </p:nvGrpSpPr>
        <p:grpSpPr>
          <a:xfrm>
            <a:off x="1204642" y="4623853"/>
            <a:ext cx="2187828" cy="2189190"/>
            <a:chOff x="1677608" y="2996952"/>
            <a:chExt cx="1395643" cy="1395643"/>
          </a:xfrm>
          <a:solidFill>
            <a:srgbClr val="C00000"/>
          </a:solidFill>
        </p:grpSpPr>
        <p:sp>
          <p:nvSpPr>
            <p:cNvPr id="93"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94"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95" name="TextBox 94"/>
          <p:cNvSpPr txBox="1"/>
          <p:nvPr/>
        </p:nvSpPr>
        <p:spPr>
          <a:xfrm>
            <a:off x="1824862" y="5118144"/>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页</a:t>
            </a:r>
          </a:p>
        </p:txBody>
      </p:sp>
    </p:spTree>
    <p:extLst>
      <p:ext uri="{BB962C8B-B14F-4D97-AF65-F5344CB8AC3E}">
        <p14:creationId xmlns:p14="http://schemas.microsoft.com/office/powerpoint/2010/main" val="28842420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circle(in)">
                                      <p:cBhvr>
                                        <p:cTn id="21" dur="75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circle(in)">
                                      <p:cBhvr>
                                        <p:cTn id="26" dur="75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circle(in)">
                                      <p:cBhvr>
                                        <p:cTn id="31" dur="75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circle(in)">
                                      <p:cBhvr>
                                        <p:cTn id="36" dur="75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circle(in)">
                                      <p:cBhvr>
                                        <p:cTn id="41" dur="75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circle(in)">
                                      <p:cBhvr>
                                        <p:cTn id="4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22" name="圆角矩形 21"/>
          <p:cNvSpPr/>
          <p:nvPr/>
        </p:nvSpPr>
        <p:spPr>
          <a:xfrm>
            <a:off x="2930452" y="5392242"/>
            <a:ext cx="6616761" cy="1040619"/>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23" name="圆角矩形 22"/>
          <p:cNvSpPr/>
          <p:nvPr/>
        </p:nvSpPr>
        <p:spPr>
          <a:xfrm>
            <a:off x="3054478" y="5420104"/>
            <a:ext cx="1553346" cy="1040619"/>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24" name="组合 19"/>
          <p:cNvGrpSpPr>
            <a:grpSpLocks/>
          </p:cNvGrpSpPr>
          <p:nvPr/>
        </p:nvGrpSpPr>
        <p:grpSpPr bwMode="auto">
          <a:xfrm>
            <a:off x="2940531" y="5020591"/>
            <a:ext cx="1782572" cy="1783921"/>
            <a:chOff x="3733576" y="3930057"/>
            <a:chExt cx="1800000" cy="1800000"/>
          </a:xfrm>
        </p:grpSpPr>
        <p:sp>
          <p:nvSpPr>
            <p:cNvPr id="29" name="椭圆 28"/>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34" name="任意多边形 33"/>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35" name="椭圆 34"/>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36" name="矩形 35"/>
          <p:cNvSpPr/>
          <p:nvPr/>
        </p:nvSpPr>
        <p:spPr>
          <a:xfrm>
            <a:off x="3336611" y="5739770"/>
            <a:ext cx="963831" cy="338490"/>
          </a:xfrm>
          <a:prstGeom prst="rect">
            <a:avLst/>
          </a:prstGeom>
        </p:spPr>
        <p:txBody>
          <a:bodyPr wrap="square" lIns="91424" tIns="45713" rIns="91424" bIns="45713">
            <a:spAutoFit/>
          </a:bodyPr>
          <a:lstStyle/>
          <a:p>
            <a:pPr algn="ctr" defTabSz="1218804"/>
            <a:r>
              <a:rPr lang="zh-CN" altLang="en-US" sz="1599" b="1" kern="100" dirty="0">
                <a:solidFill>
                  <a:srgbClr val="C00000"/>
                </a:solidFill>
                <a:cs typeface="+mn-ea"/>
                <a:sym typeface="+mn-lt"/>
              </a:rPr>
              <a:t>事故</a:t>
            </a:r>
          </a:p>
        </p:txBody>
      </p:sp>
      <p:sp>
        <p:nvSpPr>
          <p:cNvPr id="37" name="圆角矩形 36"/>
          <p:cNvSpPr/>
          <p:nvPr/>
        </p:nvSpPr>
        <p:spPr>
          <a:xfrm>
            <a:off x="3082938" y="1386883"/>
            <a:ext cx="6616761" cy="1040619"/>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38" name="圆角矩形 37"/>
          <p:cNvSpPr/>
          <p:nvPr/>
        </p:nvSpPr>
        <p:spPr>
          <a:xfrm>
            <a:off x="3206964" y="1386883"/>
            <a:ext cx="1553346" cy="1040619"/>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39" name="组合 19"/>
          <p:cNvGrpSpPr>
            <a:grpSpLocks/>
          </p:cNvGrpSpPr>
          <p:nvPr/>
        </p:nvGrpSpPr>
        <p:grpSpPr bwMode="auto">
          <a:xfrm>
            <a:off x="3093016" y="1015232"/>
            <a:ext cx="1782572" cy="1783921"/>
            <a:chOff x="3733576" y="3930057"/>
            <a:chExt cx="1800000" cy="1800000"/>
          </a:xfrm>
        </p:grpSpPr>
        <p:sp>
          <p:nvSpPr>
            <p:cNvPr id="40" name="椭圆 39"/>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41" name="任意多边形 40"/>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42" name="椭圆 41"/>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43" name="矩形 42"/>
          <p:cNvSpPr/>
          <p:nvPr/>
        </p:nvSpPr>
        <p:spPr>
          <a:xfrm>
            <a:off x="3489096" y="1737948"/>
            <a:ext cx="1052092" cy="338490"/>
          </a:xfrm>
          <a:prstGeom prst="rect">
            <a:avLst/>
          </a:prstGeom>
        </p:spPr>
        <p:txBody>
          <a:bodyPr wrap="square" lIns="91424" tIns="45713" rIns="91424" bIns="45713">
            <a:spAutoFit/>
          </a:bodyPr>
          <a:lstStyle/>
          <a:p>
            <a:pPr algn="ctr" defTabSz="1218804">
              <a:defRPr/>
            </a:pPr>
            <a:r>
              <a:rPr lang="zh-CN" altLang="en-US" sz="1599" b="1" kern="100" dirty="0">
                <a:solidFill>
                  <a:srgbClr val="C00000"/>
                </a:solidFill>
                <a:cs typeface="+mn-ea"/>
                <a:sym typeface="+mn-lt"/>
              </a:rPr>
              <a:t>危害</a:t>
            </a:r>
          </a:p>
        </p:txBody>
      </p:sp>
      <p:sp>
        <p:nvSpPr>
          <p:cNvPr id="44" name="圆角矩形 43"/>
          <p:cNvSpPr/>
          <p:nvPr/>
        </p:nvSpPr>
        <p:spPr>
          <a:xfrm>
            <a:off x="4605816" y="3201336"/>
            <a:ext cx="4985718" cy="1039339"/>
          </a:xfrm>
          <a:prstGeom prst="roundRect">
            <a:avLst>
              <a:gd name="adj" fmla="val 10215"/>
            </a:avLst>
          </a:prstGeom>
          <a:gradFill flip="none" rotWithShape="1">
            <a:gsLst>
              <a:gs pos="0">
                <a:sysClr val="window" lastClr="FFFFFF">
                  <a:lumMod val="85000"/>
                </a:sysClr>
              </a:gs>
              <a:gs pos="100000">
                <a:sysClr val="window" lastClr="FFFFFF">
                  <a:lumMod val="95000"/>
                </a:sysClr>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45" name="圆角矩形 44"/>
          <p:cNvSpPr/>
          <p:nvPr/>
        </p:nvSpPr>
        <p:spPr>
          <a:xfrm>
            <a:off x="3228017" y="3233940"/>
            <a:ext cx="1553343" cy="1039339"/>
          </a:xfrm>
          <a:prstGeom prst="roundRect">
            <a:avLst>
              <a:gd name="adj" fmla="val 10215"/>
            </a:avLst>
          </a:prstGeom>
          <a:solidFill>
            <a:srgbClr val="00153E"/>
          </a:solidFill>
          <a:ln w="25400" cap="flat" cmpd="sng" algn="ctr">
            <a:solidFill>
              <a:srgbClr val="00153E"/>
            </a:solid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46" name="组合 45"/>
          <p:cNvGrpSpPr>
            <a:grpSpLocks/>
          </p:cNvGrpSpPr>
          <p:nvPr/>
        </p:nvGrpSpPr>
        <p:grpSpPr bwMode="auto">
          <a:xfrm>
            <a:off x="2930454" y="2985834"/>
            <a:ext cx="1781291" cy="1782642"/>
            <a:chOff x="3733576" y="3930057"/>
            <a:chExt cx="1800000" cy="1800000"/>
          </a:xfrm>
        </p:grpSpPr>
        <p:sp>
          <p:nvSpPr>
            <p:cNvPr id="47" name="椭圆 46"/>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48" name="任意多边形 47"/>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52" name="椭圆 51"/>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53" name="矩形 52"/>
          <p:cNvSpPr/>
          <p:nvPr/>
        </p:nvSpPr>
        <p:spPr>
          <a:xfrm>
            <a:off x="3346562" y="3703212"/>
            <a:ext cx="982951" cy="338490"/>
          </a:xfrm>
          <a:prstGeom prst="rect">
            <a:avLst/>
          </a:prstGeom>
        </p:spPr>
        <p:txBody>
          <a:bodyPr wrap="square" lIns="91424" tIns="45713" rIns="91424" bIns="45713">
            <a:spAutoFit/>
          </a:bodyPr>
          <a:lstStyle/>
          <a:p>
            <a:pPr algn="ctr" defTabSz="1218804"/>
            <a:r>
              <a:rPr lang="zh-CN" altLang="en-US" sz="1599" b="1" kern="100" dirty="0">
                <a:solidFill>
                  <a:srgbClr val="C00000"/>
                </a:solidFill>
                <a:cs typeface="+mn-ea"/>
                <a:sym typeface="+mn-lt"/>
              </a:rPr>
              <a:t>危险源</a:t>
            </a:r>
          </a:p>
        </p:txBody>
      </p:sp>
      <p:sp>
        <p:nvSpPr>
          <p:cNvPr id="54" name="圆角矩形 53"/>
          <p:cNvSpPr/>
          <p:nvPr/>
        </p:nvSpPr>
        <p:spPr>
          <a:xfrm>
            <a:off x="5070682" y="1477057"/>
            <a:ext cx="4458056" cy="860280"/>
          </a:xfrm>
          <a:prstGeom prst="roundRect">
            <a:avLst>
              <a:gd name="adj" fmla="val 50000"/>
            </a:avLst>
          </a:prstGeom>
          <a:solidFill>
            <a:srgbClr val="C00000"/>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5" name="矩形 34"/>
          <p:cNvSpPr>
            <a:spLocks noChangeArrowheads="1"/>
          </p:cNvSpPr>
          <p:nvPr/>
        </p:nvSpPr>
        <p:spPr bwMode="auto">
          <a:xfrm>
            <a:off x="5335059" y="1615771"/>
            <a:ext cx="4031692" cy="609524"/>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可能造成人员伤亡、疾病、财产损失、工作环境破坏的根源或状态。</a:t>
            </a:r>
          </a:p>
        </p:txBody>
      </p:sp>
      <p:sp>
        <p:nvSpPr>
          <p:cNvPr id="56" name="圆角矩形 55"/>
          <p:cNvSpPr/>
          <p:nvPr/>
        </p:nvSpPr>
        <p:spPr>
          <a:xfrm>
            <a:off x="4908697" y="3297101"/>
            <a:ext cx="4458056" cy="860280"/>
          </a:xfrm>
          <a:prstGeom prst="roundRect">
            <a:avLst>
              <a:gd name="adj" fmla="val 43332"/>
            </a:avLst>
          </a:prstGeom>
          <a:solidFill>
            <a:srgbClr val="00153E"/>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7" name="圆角矩形 56"/>
          <p:cNvSpPr/>
          <p:nvPr/>
        </p:nvSpPr>
        <p:spPr>
          <a:xfrm>
            <a:off x="4969490" y="5477921"/>
            <a:ext cx="4458056" cy="860280"/>
          </a:xfrm>
          <a:prstGeom prst="roundRect">
            <a:avLst>
              <a:gd name="adj" fmla="val 44691"/>
            </a:avLst>
          </a:prstGeom>
          <a:solidFill>
            <a:srgbClr val="C00000"/>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9" name="矩形 34"/>
          <p:cNvSpPr>
            <a:spLocks noChangeArrowheads="1"/>
          </p:cNvSpPr>
          <p:nvPr/>
        </p:nvSpPr>
        <p:spPr bwMode="auto">
          <a:xfrm>
            <a:off x="5228676" y="3422478"/>
            <a:ext cx="4031692" cy="609524"/>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危险的根源，是指可能导致人员伤亡或物质损失事故的、潜在的不安全因素</a:t>
            </a:r>
          </a:p>
        </p:txBody>
      </p:sp>
      <p:sp>
        <p:nvSpPr>
          <p:cNvPr id="60" name="矩形 34"/>
          <p:cNvSpPr>
            <a:spLocks noChangeArrowheads="1"/>
          </p:cNvSpPr>
          <p:nvPr/>
        </p:nvSpPr>
        <p:spPr bwMode="auto">
          <a:xfrm>
            <a:off x="5182673" y="5515022"/>
            <a:ext cx="4163979" cy="868117"/>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指人们在实现有目的的行动过程中，由不安全的行为、动作或不安全的状态所引起的、突然发生的、与人的意志相反且事先未能预料到的意外事件。</a:t>
            </a:r>
          </a:p>
        </p:txBody>
      </p:sp>
      <p:pic>
        <p:nvPicPr>
          <p:cNvPr id="4" name="图片 3">
            <a:extLst>
              <a:ext uri="{FF2B5EF4-FFF2-40B4-BE49-F238E27FC236}">
                <a16:creationId xmlns:a16="http://schemas.microsoft.com/office/drawing/2014/main" id="{D72ADD52-5BAE-4F31-BDE8-3AE0B596B6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5345" y="2799154"/>
            <a:ext cx="2437448" cy="2438965"/>
          </a:xfrm>
          <a:prstGeom prst="rect">
            <a:avLst/>
          </a:prstGeom>
        </p:spPr>
      </p:pic>
    </p:spTree>
    <p:custDataLst>
      <p:tags r:id="rId1"/>
    </p:custDataLst>
    <p:extLst>
      <p:ext uri="{BB962C8B-B14F-4D97-AF65-F5344CB8AC3E}">
        <p14:creationId xmlns:p14="http://schemas.microsoft.com/office/powerpoint/2010/main" val="21971326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1+#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5000"/>
                            </p:stCondLst>
                            <p:childTnLst>
                              <p:par>
                                <p:cTn id="52" presetID="16" presetClass="entr" presetSubtype="21"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arn(inVertical)">
                                      <p:cBhvr>
                                        <p:cTn id="54" dur="500"/>
                                        <p:tgtEl>
                                          <p:spTgt spid="56"/>
                                        </p:tgtEl>
                                      </p:cBhvr>
                                    </p:animEffect>
                                  </p:childTnLst>
                                </p:cTn>
                              </p:par>
                            </p:childTnLst>
                          </p:cTn>
                        </p:par>
                        <p:par>
                          <p:cTn id="55" fill="hold">
                            <p:stCondLst>
                              <p:cond delay="5500"/>
                            </p:stCondLst>
                            <p:childTnLst>
                              <p:par>
                                <p:cTn id="56" presetID="14" presetClass="entr" presetSubtype="10"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randombar(horizontal)">
                                      <p:cBhvr>
                                        <p:cTn id="58" dur="500"/>
                                        <p:tgtEl>
                                          <p:spTgt spid="53"/>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0-#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16" presetClass="entr" presetSubtype="21"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arn(inVertical)">
                                      <p:cBhvr>
                                        <p:cTn id="81" dur="500"/>
                                        <p:tgtEl>
                                          <p:spTgt spid="57"/>
                                        </p:tgtEl>
                                      </p:cBhvr>
                                    </p:animEffect>
                                  </p:childTnLst>
                                </p:cTn>
                              </p:par>
                            </p:childTnLst>
                          </p:cTn>
                        </p:par>
                        <p:par>
                          <p:cTn id="82" fill="hold">
                            <p:stCondLst>
                              <p:cond delay="8500"/>
                            </p:stCondLst>
                            <p:childTnLst>
                              <p:par>
                                <p:cTn id="83" presetID="14" presetClass="entr" presetSubtype="1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randombar(horizontal)">
                                      <p:cBhvr>
                                        <p:cTn id="85" dur="500"/>
                                        <p:tgtEl>
                                          <p:spTgt spid="3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6" grpId="0"/>
      <p:bldP spid="37" grpId="0" animBg="1"/>
      <p:bldP spid="38" grpId="0" animBg="1"/>
      <p:bldP spid="43" grpId="0"/>
      <p:bldP spid="44" grpId="0" animBg="1"/>
      <p:bldP spid="45" grpId="0" animBg="1"/>
      <p:bldP spid="53" grpId="0"/>
      <p:bldP spid="54" grpId="0" animBg="1"/>
      <p:bldP spid="55" grpId="0"/>
      <p:bldP spid="56" grpId="0" animBg="1"/>
      <p:bldP spid="57" grpId="0" animBg="1"/>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48" name="圆角矩形 147"/>
          <p:cNvSpPr/>
          <p:nvPr/>
        </p:nvSpPr>
        <p:spPr>
          <a:xfrm>
            <a:off x="1572716" y="2938409"/>
            <a:ext cx="2447316" cy="237624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nvGrpSpPr>
          <p:cNvPr id="149" name="组合 148"/>
          <p:cNvGrpSpPr/>
          <p:nvPr/>
        </p:nvGrpSpPr>
        <p:grpSpPr>
          <a:xfrm>
            <a:off x="3167826" y="1447132"/>
            <a:ext cx="1446877" cy="1447777"/>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51" name="椭圆 150"/>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53" name="矩形 152"/>
          <p:cNvSpPr/>
          <p:nvPr/>
        </p:nvSpPr>
        <p:spPr>
          <a:xfrm>
            <a:off x="3284112" y="2184316"/>
            <a:ext cx="799907" cy="461772"/>
          </a:xfrm>
          <a:prstGeom prst="rect">
            <a:avLst/>
          </a:prstGeom>
        </p:spPr>
        <p:txBody>
          <a:bodyPr wrap="none">
            <a:spAutoFit/>
          </a:bodyPr>
          <a:lstStyle/>
          <a:p>
            <a:pPr defTabSz="914400"/>
            <a:r>
              <a:rPr lang="zh-CN" altLang="en-US" sz="2400" b="1" dirty="0">
                <a:solidFill>
                  <a:srgbClr val="C00000"/>
                </a:solidFill>
                <a:cs typeface="+mn-ea"/>
                <a:sym typeface="+mn-lt"/>
              </a:rPr>
              <a:t>工伤</a:t>
            </a:r>
          </a:p>
        </p:txBody>
      </p:sp>
      <p:sp>
        <p:nvSpPr>
          <p:cNvPr id="154" name="TextBox 153"/>
          <p:cNvSpPr txBox="1"/>
          <p:nvPr/>
        </p:nvSpPr>
        <p:spPr>
          <a:xfrm>
            <a:off x="1784575" y="3363227"/>
            <a:ext cx="2039310" cy="1600809"/>
          </a:xfrm>
          <a:prstGeom prst="rect">
            <a:avLst/>
          </a:prstGeom>
          <a:noFill/>
        </p:spPr>
        <p:txBody>
          <a:bodyPr wrap="square" lIns="0" tIns="0" rIns="0" bIns="0" rtlCol="0">
            <a:spAutoFit/>
          </a:bodyPr>
          <a:lstStyle/>
          <a:p>
            <a:pPr defTabSz="914400">
              <a:lnSpc>
                <a:spcPct val="130000"/>
              </a:lnSpc>
            </a:pPr>
            <a:r>
              <a:rPr lang="zh-CN" altLang="en-US" sz="1600" dirty="0">
                <a:solidFill>
                  <a:prstClr val="black">
                    <a:lumMod val="75000"/>
                    <a:lumOff val="25000"/>
                  </a:prstClr>
                </a:solidFill>
                <a:cs typeface="+mn-ea"/>
                <a:sym typeface="+mn-lt"/>
              </a:rPr>
              <a:t>也称职业伤害，是指劳动者（职工）在工作或者其他职业活动中因意外事故伤害和职业病造成的伤残和死亡。</a:t>
            </a:r>
            <a:endParaRPr lang="zh-CN" altLang="en-US" sz="1600" b="1" dirty="0">
              <a:solidFill>
                <a:prstClr val="black">
                  <a:lumMod val="75000"/>
                  <a:lumOff val="25000"/>
                </a:prstClr>
              </a:solidFill>
              <a:cs typeface="+mn-ea"/>
              <a:sym typeface="+mn-lt"/>
            </a:endParaRPr>
          </a:p>
        </p:txBody>
      </p:sp>
      <p:grpSp>
        <p:nvGrpSpPr>
          <p:cNvPr id="12" name="组合 11"/>
          <p:cNvGrpSpPr/>
          <p:nvPr/>
        </p:nvGrpSpPr>
        <p:grpSpPr>
          <a:xfrm>
            <a:off x="7072513" y="1237810"/>
            <a:ext cx="4341589" cy="114275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9" name="组合 18"/>
          <p:cNvGrpSpPr/>
          <p:nvPr/>
        </p:nvGrpSpPr>
        <p:grpSpPr>
          <a:xfrm>
            <a:off x="4200304" y="2346078"/>
            <a:ext cx="2948499" cy="2503649"/>
            <a:chOff x="304800" y="673100"/>
            <a:chExt cx="4000500" cy="4000500"/>
          </a:xfrm>
          <a:effectLst>
            <a:outerShdw blurRad="444500" dist="254000" dir="8100000" algn="tr" rotWithShape="0">
              <a:prstClr val="black">
                <a:alpha val="50000"/>
              </a:prstClr>
            </a:outerShdw>
          </a:effectLst>
        </p:grpSpPr>
        <p:sp>
          <p:nvSpPr>
            <p:cNvPr id="20" name="同心圆 18"/>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21" name="椭圆 19"/>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31" name="文本框 37"/>
          <p:cNvSpPr>
            <a:spLocks noChangeArrowheads="1"/>
          </p:cNvSpPr>
          <p:nvPr/>
        </p:nvSpPr>
        <p:spPr bwMode="auto">
          <a:xfrm>
            <a:off x="4325743" y="3114626"/>
            <a:ext cx="2034588" cy="157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400">
              <a:spcBef>
                <a:spcPct val="0"/>
              </a:spcBef>
              <a:buFont typeface="Arial" charset="0"/>
              <a:buNone/>
            </a:pPr>
            <a:r>
              <a:rPr lang="en-US" altLang="zh-CN" sz="1600" dirty="0">
                <a:solidFill>
                  <a:prstClr val="black">
                    <a:lumMod val="75000"/>
                    <a:lumOff val="25000"/>
                  </a:prstClr>
                </a:solidFill>
                <a:latin typeface="微软雅黑"/>
                <a:ea typeface="微软雅黑"/>
                <a:cs typeface="+mn-ea"/>
                <a:sym typeface="+mn-lt"/>
              </a:rPr>
              <a:t>2003</a:t>
            </a:r>
            <a:r>
              <a:rPr lang="zh-CN" altLang="en-US" sz="1600" dirty="0">
                <a:solidFill>
                  <a:prstClr val="black">
                    <a:lumMod val="75000"/>
                    <a:lumOff val="25000"/>
                  </a:prstClr>
                </a:solidFill>
                <a:latin typeface="微软雅黑"/>
                <a:ea typeface="微软雅黑"/>
                <a:cs typeface="+mn-ea"/>
                <a:sym typeface="+mn-lt"/>
              </a:rPr>
              <a:t>年</a:t>
            </a:r>
            <a:r>
              <a:rPr lang="en-US" altLang="zh-CN" sz="1600" dirty="0">
                <a:solidFill>
                  <a:prstClr val="black">
                    <a:lumMod val="75000"/>
                    <a:lumOff val="25000"/>
                  </a:prstClr>
                </a:solidFill>
                <a:latin typeface="微软雅黑"/>
                <a:ea typeface="微软雅黑"/>
                <a:cs typeface="+mn-ea"/>
                <a:sym typeface="+mn-lt"/>
              </a:rPr>
              <a:t>4</a:t>
            </a:r>
            <a:r>
              <a:rPr lang="zh-CN" altLang="en-US" sz="1600" dirty="0">
                <a:solidFill>
                  <a:prstClr val="black">
                    <a:lumMod val="75000"/>
                    <a:lumOff val="25000"/>
                  </a:prstClr>
                </a:solidFill>
                <a:latin typeface="微软雅黑"/>
                <a:ea typeface="微软雅黑"/>
                <a:cs typeface="+mn-ea"/>
                <a:sym typeface="+mn-lt"/>
              </a:rPr>
              <a:t>月</a:t>
            </a:r>
            <a:r>
              <a:rPr lang="en-US" altLang="zh-CN" sz="1600" dirty="0">
                <a:solidFill>
                  <a:prstClr val="black">
                    <a:lumMod val="75000"/>
                    <a:lumOff val="25000"/>
                  </a:prstClr>
                </a:solidFill>
                <a:latin typeface="微软雅黑"/>
                <a:ea typeface="微软雅黑"/>
                <a:cs typeface="+mn-ea"/>
                <a:sym typeface="+mn-lt"/>
              </a:rPr>
              <a:t>16</a:t>
            </a:r>
            <a:r>
              <a:rPr lang="zh-CN" altLang="en-US" sz="1600" dirty="0">
                <a:solidFill>
                  <a:prstClr val="black">
                    <a:lumMod val="75000"/>
                    <a:lumOff val="25000"/>
                  </a:prstClr>
                </a:solidFill>
                <a:latin typeface="微软雅黑"/>
                <a:ea typeface="微软雅黑"/>
                <a:cs typeface="+mn-ea"/>
                <a:sym typeface="+mn-lt"/>
              </a:rPr>
              <a:t>日公布的</a:t>
            </a:r>
            <a:r>
              <a:rPr lang="en-US" altLang="zh-CN" sz="1600" dirty="0">
                <a:solidFill>
                  <a:prstClr val="black">
                    <a:lumMod val="75000"/>
                    <a:lumOff val="25000"/>
                  </a:prstClr>
                </a:solidFill>
                <a:latin typeface="微软雅黑"/>
                <a:ea typeface="微软雅黑"/>
                <a:cs typeface="+mn-ea"/>
                <a:sym typeface="+mn-lt"/>
              </a:rPr>
              <a:t>《</a:t>
            </a:r>
            <a:r>
              <a:rPr lang="zh-CN" altLang="en-US" sz="1600" dirty="0">
                <a:solidFill>
                  <a:prstClr val="black">
                    <a:lumMod val="75000"/>
                    <a:lumOff val="25000"/>
                  </a:prstClr>
                </a:solidFill>
                <a:latin typeface="微软雅黑"/>
                <a:ea typeface="微软雅黑"/>
                <a:cs typeface="+mn-ea"/>
                <a:sym typeface="+mn-lt"/>
              </a:rPr>
              <a:t>工伤保险条例</a:t>
            </a:r>
            <a:r>
              <a:rPr lang="en-US" altLang="zh-CN" sz="1600" dirty="0">
                <a:solidFill>
                  <a:prstClr val="black">
                    <a:lumMod val="75000"/>
                    <a:lumOff val="25000"/>
                  </a:prstClr>
                </a:solidFill>
                <a:latin typeface="微软雅黑"/>
                <a:ea typeface="微软雅黑"/>
                <a:cs typeface="+mn-ea"/>
                <a:sym typeface="+mn-lt"/>
              </a:rPr>
              <a:t>》</a:t>
            </a:r>
            <a:r>
              <a:rPr lang="zh-CN" altLang="en-US" sz="1600" dirty="0">
                <a:solidFill>
                  <a:prstClr val="black">
                    <a:lumMod val="75000"/>
                    <a:lumOff val="25000"/>
                  </a:prstClr>
                </a:solidFill>
                <a:latin typeface="微软雅黑"/>
                <a:ea typeface="微软雅黑"/>
                <a:cs typeface="+mn-ea"/>
                <a:sym typeface="+mn-lt"/>
              </a:rPr>
              <a:t>第十六条规定</a:t>
            </a:r>
            <a:r>
              <a:rPr lang="en-US" altLang="zh-CN" sz="1600" dirty="0">
                <a:solidFill>
                  <a:prstClr val="black">
                    <a:lumMod val="75000"/>
                    <a:lumOff val="25000"/>
                  </a:prstClr>
                </a:solidFill>
                <a:latin typeface="微软雅黑"/>
                <a:ea typeface="微软雅黑"/>
                <a:cs typeface="+mn-ea"/>
                <a:sym typeface="+mn-lt"/>
              </a:rPr>
              <a:t>: </a:t>
            </a:r>
            <a:r>
              <a:rPr lang="zh-CN" altLang="en-US" sz="1600" dirty="0">
                <a:solidFill>
                  <a:prstClr val="black">
                    <a:lumMod val="75000"/>
                    <a:lumOff val="25000"/>
                  </a:prstClr>
                </a:solidFill>
                <a:latin typeface="微软雅黑"/>
                <a:ea typeface="微软雅黑"/>
                <a:cs typeface="+mn-ea"/>
                <a:sym typeface="+mn-lt"/>
              </a:rPr>
              <a:t>以下情形之一的，不得认定为工伤或者视同工伤</a:t>
            </a:r>
          </a:p>
        </p:txBody>
      </p:sp>
      <p:sp>
        <p:nvSpPr>
          <p:cNvPr id="35" name="文本1"/>
          <p:cNvSpPr>
            <a:spLocks noChangeArrowheads="1"/>
          </p:cNvSpPr>
          <p:nvPr/>
        </p:nvSpPr>
        <p:spPr bwMode="gray">
          <a:xfrm>
            <a:off x="7251415" y="1207657"/>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因犯罪或者违反治安管理伤亡的。</a:t>
            </a:r>
            <a:endParaRPr lang="zh-CN" altLang="zh-CN" sz="1600" dirty="0">
              <a:solidFill>
                <a:prstClr val="black">
                  <a:lumMod val="75000"/>
                  <a:lumOff val="25000"/>
                </a:prstClr>
              </a:solidFill>
              <a:cs typeface="+mn-ea"/>
              <a:sym typeface="+mn-lt"/>
            </a:endParaRPr>
          </a:p>
        </p:txBody>
      </p:sp>
      <p:grpSp>
        <p:nvGrpSpPr>
          <p:cNvPr id="36" name="组合 35"/>
          <p:cNvGrpSpPr/>
          <p:nvPr/>
        </p:nvGrpSpPr>
        <p:grpSpPr>
          <a:xfrm>
            <a:off x="7072513" y="2791850"/>
            <a:ext cx="4341589" cy="1142755"/>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38" name="圆角矩形 37"/>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39" name="文本1"/>
          <p:cNvSpPr>
            <a:spLocks noChangeArrowheads="1"/>
          </p:cNvSpPr>
          <p:nvPr/>
        </p:nvSpPr>
        <p:spPr bwMode="gray">
          <a:xfrm>
            <a:off x="7251415" y="2761698"/>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醉酒导致伤亡的</a:t>
            </a:r>
            <a:endParaRPr lang="zh-CN" altLang="zh-CN" sz="1600" dirty="0">
              <a:solidFill>
                <a:prstClr val="black">
                  <a:lumMod val="75000"/>
                  <a:lumOff val="25000"/>
                </a:prstClr>
              </a:solidFill>
              <a:cs typeface="+mn-ea"/>
              <a:sym typeface="+mn-lt"/>
            </a:endParaRPr>
          </a:p>
        </p:txBody>
      </p:sp>
      <p:grpSp>
        <p:nvGrpSpPr>
          <p:cNvPr id="40" name="组合 39"/>
          <p:cNvGrpSpPr/>
          <p:nvPr/>
        </p:nvGrpSpPr>
        <p:grpSpPr>
          <a:xfrm>
            <a:off x="7072513" y="4310975"/>
            <a:ext cx="4341589" cy="1142755"/>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2" name="圆角矩形 41"/>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3" name="文本1"/>
          <p:cNvSpPr>
            <a:spLocks noChangeArrowheads="1"/>
          </p:cNvSpPr>
          <p:nvPr/>
        </p:nvSpPr>
        <p:spPr bwMode="gray">
          <a:xfrm>
            <a:off x="7251415" y="4280821"/>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自残或者自杀的</a:t>
            </a:r>
            <a:endParaRPr lang="zh-CN" altLang="zh-CN" sz="1600" dirty="0">
              <a:solidFill>
                <a:prstClr val="black">
                  <a:lumMod val="75000"/>
                  <a:lumOff val="25000"/>
                </a:prstClr>
              </a:solidFill>
              <a:cs typeface="+mn-ea"/>
              <a:sym typeface="+mn-lt"/>
            </a:endParaRPr>
          </a:p>
        </p:txBody>
      </p:sp>
    </p:spTree>
    <p:custDataLst>
      <p:tags r:id="rId1"/>
    </p:custDataLst>
    <p:extLst>
      <p:ext uri="{BB962C8B-B14F-4D97-AF65-F5344CB8AC3E}">
        <p14:creationId xmlns:p14="http://schemas.microsoft.com/office/powerpoint/2010/main" val="3447749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14:bounceEnd="40000">
                                          <p:cBhvr additive="base">
                                            <p:cTn id="7" dur="500" fill="hold"/>
                                            <p:tgtEl>
                                              <p:spTgt spid="149"/>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49"/>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barn(outVertical)">
                                          <p:cBhvr>
                                            <p:cTn id="11" dur="500"/>
                                            <p:tgtEl>
                                              <p:spTgt spid="153"/>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heel(1)">
                                          <p:cBhvr>
                                            <p:cTn id="15" dur="800"/>
                                            <p:tgtEl>
                                              <p:spTgt spid="148"/>
                                            </p:tgtEl>
                                          </p:cBhvr>
                                        </p:animEffect>
                                      </p:childTnLst>
                                    </p:cTn>
                                  </p:par>
                                </p:childTnLst>
                              </p:cTn>
                            </p:par>
                            <p:par>
                              <p:cTn id="16" fill="hold">
                                <p:stCondLst>
                                  <p:cond delay="13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54"/>
                                            </p:tgtEl>
                                            <p:attrNameLst>
                                              <p:attrName>style.visibility</p:attrName>
                                            </p:attrNameLst>
                                          </p:cBhvr>
                                          <p:to>
                                            <p:strVal val="visible"/>
                                          </p:to>
                                        </p:set>
                                        <p:animEffect transition="in" filter="wipe(left)">
                                          <p:cBhvr>
                                            <p:cTn id="19" dur="50"/>
                                            <p:tgtEl>
                                              <p:spTgt spid="154"/>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54"/>
                                            </p:tgtEl>
                                          </p:cBhvr>
                                          <p:to x="80000" y="100000"/>
                                        </p:animScale>
                                        <p:anim by="(#ppt_w*0.10)" calcmode="lin" valueType="num">
                                          <p:cBhvr>
                                            <p:cTn id="22" dur="25" autoRev="1" fill="hold">
                                              <p:stCondLst>
                                                <p:cond delay="0"/>
                                              </p:stCondLst>
                                            </p:cTn>
                                            <p:tgtEl>
                                              <p:spTgt spid="154"/>
                                            </p:tgtEl>
                                            <p:attrNameLst>
                                              <p:attrName>ppt_x</p:attrName>
                                            </p:attrNameLst>
                                          </p:cBhvr>
                                        </p:anim>
                                        <p:anim by="(-#ppt_w*0.10)" calcmode="lin" valueType="num">
                                          <p:cBhvr>
                                            <p:cTn id="23" dur="25" autoRev="1" fill="hold">
                                              <p:stCondLst>
                                                <p:cond delay="0"/>
                                              </p:stCondLst>
                                            </p:cTn>
                                            <p:tgtEl>
                                              <p:spTgt spid="154"/>
                                            </p:tgtEl>
                                            <p:attrNameLst>
                                              <p:attrName>ppt_y</p:attrName>
                                            </p:attrNameLst>
                                          </p:cBhvr>
                                        </p:anim>
                                        <p:animRot by="-480000">
                                          <p:cBhvr>
                                            <p:cTn id="24" dur="25" autoRev="1" fill="hold">
                                              <p:stCondLst>
                                                <p:cond delay="0"/>
                                              </p:stCondLst>
                                            </p:cTn>
                                            <p:tgtEl>
                                              <p:spTgt spid="154"/>
                                            </p:tgtEl>
                                            <p:attrNameLst>
                                              <p:attrName>r</p:attrName>
                                            </p:attrNameLst>
                                          </p:cBhvr>
                                        </p:animRot>
                                      </p:childTnLst>
                                    </p:cTn>
                                  </p:par>
                                </p:childTnLst>
                              </p:cTn>
                            </p:par>
                            <p:par>
                              <p:cTn id="25" fill="hold">
                                <p:stCondLst>
                                  <p:cond delay="2055"/>
                                </p:stCondLst>
                                <p:childTnLst>
                                  <p:par>
                                    <p:cTn id="26" presetID="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555"/>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3055"/>
                                </p:stCondLst>
                                <p:childTnLst>
                                  <p:par>
                                    <p:cTn id="37" presetID="4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3555"/>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55"/>
                                </p:stCondLst>
                                <p:childTnLst>
                                  <p:par>
                                    <p:cTn id="47" presetID="42"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4555"/>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55"/>
                                </p:stCondLst>
                                <p:childTnLst>
                                  <p:par>
                                    <p:cTn id="57" presetID="42"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ppt_x</p:attrName>
                                            </p:attrNameLst>
                                          </p:cBhvr>
                                          <p:tavLst>
                                            <p:tav tm="0">
                                              <p:val>
                                                <p:strVal val="#ppt_x"/>
                                              </p:val>
                                            </p:tav>
                                            <p:tav tm="100000">
                                              <p:val>
                                                <p:strVal val="#ppt_x"/>
                                              </p:val>
                                            </p:tav>
                                          </p:tavLst>
                                        </p:anim>
                                        <p:anim calcmode="lin" valueType="num">
                                          <p:cBhvr>
                                            <p:cTn id="61" dur="5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5555"/>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4" grpId="0"/>
          <p:bldP spid="154" grpId="1"/>
          <p:bldP spid="31" grpId="0"/>
          <p:bldP spid="35" grpId="0"/>
          <p:bldP spid="39"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1+#ppt_w/2"/>
                                              </p:val>
                                            </p:tav>
                                            <p:tav tm="100000">
                                              <p:val>
                                                <p:strVal val="#ppt_x"/>
                                              </p:val>
                                            </p:tav>
                                          </p:tavLst>
                                        </p:anim>
                                        <p:anim calcmode="lin" valueType="num">
                                          <p:cBhvr additive="base">
                                            <p:cTn id="8" dur="500" fill="hold"/>
                                            <p:tgtEl>
                                              <p:spTgt spid="149"/>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barn(outVertical)">
                                          <p:cBhvr>
                                            <p:cTn id="11" dur="500"/>
                                            <p:tgtEl>
                                              <p:spTgt spid="153"/>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heel(1)">
                                          <p:cBhvr>
                                            <p:cTn id="15" dur="800"/>
                                            <p:tgtEl>
                                              <p:spTgt spid="148"/>
                                            </p:tgtEl>
                                          </p:cBhvr>
                                        </p:animEffect>
                                      </p:childTnLst>
                                    </p:cTn>
                                  </p:par>
                                </p:childTnLst>
                              </p:cTn>
                            </p:par>
                            <p:par>
                              <p:cTn id="16" fill="hold">
                                <p:stCondLst>
                                  <p:cond delay="13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54"/>
                                            </p:tgtEl>
                                            <p:attrNameLst>
                                              <p:attrName>style.visibility</p:attrName>
                                            </p:attrNameLst>
                                          </p:cBhvr>
                                          <p:to>
                                            <p:strVal val="visible"/>
                                          </p:to>
                                        </p:set>
                                        <p:animEffect transition="in" filter="wipe(left)">
                                          <p:cBhvr>
                                            <p:cTn id="19" dur="50"/>
                                            <p:tgtEl>
                                              <p:spTgt spid="154"/>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54"/>
                                            </p:tgtEl>
                                          </p:cBhvr>
                                          <p:to x="80000" y="100000"/>
                                        </p:animScale>
                                        <p:anim by="(#ppt_w*0.10)" calcmode="lin" valueType="num">
                                          <p:cBhvr>
                                            <p:cTn id="22" dur="25" autoRev="1" fill="hold">
                                              <p:stCondLst>
                                                <p:cond delay="0"/>
                                              </p:stCondLst>
                                            </p:cTn>
                                            <p:tgtEl>
                                              <p:spTgt spid="154"/>
                                            </p:tgtEl>
                                            <p:attrNameLst>
                                              <p:attrName>ppt_x</p:attrName>
                                            </p:attrNameLst>
                                          </p:cBhvr>
                                        </p:anim>
                                        <p:anim by="(-#ppt_w*0.10)" calcmode="lin" valueType="num">
                                          <p:cBhvr>
                                            <p:cTn id="23" dur="25" autoRev="1" fill="hold">
                                              <p:stCondLst>
                                                <p:cond delay="0"/>
                                              </p:stCondLst>
                                            </p:cTn>
                                            <p:tgtEl>
                                              <p:spTgt spid="154"/>
                                            </p:tgtEl>
                                            <p:attrNameLst>
                                              <p:attrName>ppt_y</p:attrName>
                                            </p:attrNameLst>
                                          </p:cBhvr>
                                        </p:anim>
                                        <p:animRot by="-480000">
                                          <p:cBhvr>
                                            <p:cTn id="24" dur="25" autoRev="1" fill="hold">
                                              <p:stCondLst>
                                                <p:cond delay="0"/>
                                              </p:stCondLst>
                                            </p:cTn>
                                            <p:tgtEl>
                                              <p:spTgt spid="154"/>
                                            </p:tgtEl>
                                            <p:attrNameLst>
                                              <p:attrName>r</p:attrName>
                                            </p:attrNameLst>
                                          </p:cBhvr>
                                        </p:animRot>
                                      </p:childTnLst>
                                    </p:cTn>
                                  </p:par>
                                </p:childTnLst>
                              </p:cTn>
                            </p:par>
                            <p:par>
                              <p:cTn id="25" fill="hold">
                                <p:stCondLst>
                                  <p:cond delay="2055"/>
                                </p:stCondLst>
                                <p:childTnLst>
                                  <p:par>
                                    <p:cTn id="26" presetID="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555"/>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55"/>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555"/>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4055"/>
                                </p:stCondLst>
                                <p:childTnLst>
                                  <p:par>
                                    <p:cTn id="47" presetID="22" presetClass="entr" presetSubtype="8"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par>
                              <p:cTn id="50" fill="hold">
                                <p:stCondLst>
                                  <p:cond delay="4555"/>
                                </p:stCondLst>
                                <p:childTnLst>
                                  <p:par>
                                    <p:cTn id="51" presetID="42"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5055"/>
                                </p:stCondLst>
                                <p:childTnLst>
                                  <p:par>
                                    <p:cTn id="57" presetID="22" presetClass="entr" presetSubtype="8"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5555"/>
                                </p:stCondLst>
                                <p:childTnLst>
                                  <p:par>
                                    <p:cTn id="61" presetID="42"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anim calcmode="lin" valueType="num">
                                          <p:cBhvr>
                                            <p:cTn id="64" dur="500" fill="hold"/>
                                            <p:tgtEl>
                                              <p:spTgt spid="40"/>
                                            </p:tgtEl>
                                            <p:attrNameLst>
                                              <p:attrName>ppt_x</p:attrName>
                                            </p:attrNameLst>
                                          </p:cBhvr>
                                          <p:tavLst>
                                            <p:tav tm="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1"/>
                                              </p:val>
                                            </p:tav>
                                            <p:tav tm="100000">
                                              <p:val>
                                                <p:strVal val="#ppt_y"/>
                                              </p:val>
                                            </p:tav>
                                          </p:tavLst>
                                        </p:anim>
                                      </p:childTnLst>
                                    </p:cTn>
                                  </p:par>
                                </p:childTnLst>
                              </p:cTn>
                            </p:par>
                            <p:par>
                              <p:cTn id="66" fill="hold">
                                <p:stCondLst>
                                  <p:cond delay="605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4" grpId="0"/>
          <p:bldP spid="154" grpId="1"/>
          <p:bldP spid="31" grpId="0"/>
          <p:bldP spid="35" grpId="0"/>
          <p:bldP spid="39" grpId="0"/>
          <p:bldP spid="4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36" name="组合 135"/>
          <p:cNvGrpSpPr/>
          <p:nvPr/>
        </p:nvGrpSpPr>
        <p:grpSpPr>
          <a:xfrm>
            <a:off x="5879268" y="2828374"/>
            <a:ext cx="5326512" cy="2003926"/>
            <a:chOff x="1911251" y="1321493"/>
            <a:chExt cx="1373453" cy="1008216"/>
          </a:xfrm>
        </p:grpSpPr>
        <p:sp>
          <p:nvSpPr>
            <p:cNvPr id="137" name="矩形 136"/>
            <p:cNvSpPr/>
            <p:nvPr/>
          </p:nvSpPr>
          <p:spPr>
            <a:xfrm>
              <a:off x="1911251" y="1321493"/>
              <a:ext cx="788010" cy="263304"/>
            </a:xfrm>
            <a:prstGeom prst="rect">
              <a:avLst/>
            </a:prstGeom>
          </p:spPr>
          <p:txBody>
            <a:bodyPr wrap="none">
              <a:spAutoFit/>
            </a:bodyPr>
            <a:lstStyle/>
            <a:p>
              <a:pPr defTabSz="914400"/>
              <a:r>
                <a:rPr lang="zh-CN" altLang="en-US" sz="2800" b="1" dirty="0">
                  <a:solidFill>
                    <a:srgbClr val="C00000"/>
                  </a:solidFill>
                  <a:cs typeface="+mn-ea"/>
                  <a:sym typeface="+mn-lt"/>
                </a:rPr>
                <a:t>安全生产责任制：</a:t>
              </a:r>
            </a:p>
          </p:txBody>
        </p:sp>
        <p:sp>
          <p:nvSpPr>
            <p:cNvPr id="138" name="矩形 137"/>
            <p:cNvSpPr/>
            <p:nvPr/>
          </p:nvSpPr>
          <p:spPr>
            <a:xfrm>
              <a:off x="1911251" y="1725659"/>
              <a:ext cx="1373453" cy="604050"/>
            </a:xfrm>
            <a:prstGeom prst="rect">
              <a:avLst/>
            </a:prstGeom>
          </p:spPr>
          <p:txBody>
            <a:bodyPr wrap="square" anchor="ctr">
              <a:spAutoFit/>
            </a:bodyPr>
            <a:lstStyle/>
            <a:p>
              <a:pPr defTabSz="914400"/>
              <a:r>
                <a:rPr lang="zh-CN" altLang="en-US" sz="1800" dirty="0">
                  <a:solidFill>
                    <a:prstClr val="black"/>
                  </a:solidFill>
                  <a:cs typeface="+mn-ea"/>
                  <a:sym typeface="+mn-lt"/>
                </a:rPr>
                <a:t>根据安全生产法律法规和企业生产实际，将各级领导、职能部门、工程技术人员、岗位操作人员在安全生产方面应做的事及应负的责任加以明确规定的一种制度。</a:t>
              </a:r>
              <a:endParaRPr lang="en-US" altLang="zh-CN" sz="1800" dirty="0">
                <a:solidFill>
                  <a:prstClr val="black"/>
                </a:solidFill>
                <a:cs typeface="+mn-ea"/>
                <a:sym typeface="+mn-lt"/>
              </a:endParaRPr>
            </a:p>
          </p:txBody>
        </p:sp>
      </p:grpSp>
      <p:grpSp>
        <p:nvGrpSpPr>
          <p:cNvPr id="12" name="组合 11">
            <a:extLst>
              <a:ext uri="{FF2B5EF4-FFF2-40B4-BE49-F238E27FC236}">
                <a16:creationId xmlns:a16="http://schemas.microsoft.com/office/drawing/2014/main" id="{CA0C5CD2-2FDB-4201-82C2-BBDB6B52A194}"/>
              </a:ext>
            </a:extLst>
          </p:cNvPr>
          <p:cNvGrpSpPr/>
          <p:nvPr/>
        </p:nvGrpSpPr>
        <p:grpSpPr>
          <a:xfrm>
            <a:off x="984634" y="2133350"/>
            <a:ext cx="4456565" cy="3483062"/>
            <a:chOff x="13073891" y="4636305"/>
            <a:chExt cx="8922653" cy="6969233"/>
          </a:xfrm>
        </p:grpSpPr>
        <p:pic>
          <p:nvPicPr>
            <p:cNvPr id="13" name="图片 12">
              <a:extLst>
                <a:ext uri="{FF2B5EF4-FFF2-40B4-BE49-F238E27FC236}">
                  <a16:creationId xmlns:a16="http://schemas.microsoft.com/office/drawing/2014/main" id="{E4AD155C-872F-4E9C-9CC3-655105106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64178" y="5069836"/>
              <a:ext cx="8160725" cy="4798064"/>
            </a:xfrm>
            <a:prstGeom prst="rect">
              <a:avLst/>
            </a:prstGeom>
          </p:spPr>
        </p:pic>
        <p:pic>
          <p:nvPicPr>
            <p:cNvPr id="14" name="图片 13">
              <a:extLst>
                <a:ext uri="{FF2B5EF4-FFF2-40B4-BE49-F238E27FC236}">
                  <a16:creationId xmlns:a16="http://schemas.microsoft.com/office/drawing/2014/main" id="{34604B2A-843C-432C-A343-1797C5D6D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73891" y="4636305"/>
              <a:ext cx="8922653" cy="6969233"/>
            </a:xfrm>
            <a:prstGeom prst="rect">
              <a:avLst/>
            </a:prstGeom>
          </p:spPr>
        </p:pic>
      </p:grpSp>
    </p:spTree>
    <p:custDataLst>
      <p:tags r:id="rId1"/>
    </p:custDataLst>
    <p:extLst>
      <p:ext uri="{BB962C8B-B14F-4D97-AF65-F5344CB8AC3E}">
        <p14:creationId xmlns:p14="http://schemas.microsoft.com/office/powerpoint/2010/main" val="118387998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50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fill="hold"/>
                                        <p:tgtEl>
                                          <p:spTgt spid="136"/>
                                        </p:tgtEl>
                                        <p:attrNameLst>
                                          <p:attrName>ppt_x</p:attrName>
                                        </p:attrNameLst>
                                      </p:cBhvr>
                                      <p:tavLst>
                                        <p:tav tm="0">
                                          <p:val>
                                            <p:strVal val="1+#ppt_w/2"/>
                                          </p:val>
                                        </p:tav>
                                        <p:tav tm="100000">
                                          <p:val>
                                            <p:strVal val="#ppt_x"/>
                                          </p:val>
                                        </p:tav>
                                      </p:tavLst>
                                    </p:anim>
                                    <p:anim calcmode="lin" valueType="num">
                                      <p:cBhvr additive="base">
                                        <p:cTn id="13"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83" name="组合 82"/>
          <p:cNvGrpSpPr/>
          <p:nvPr/>
        </p:nvGrpSpPr>
        <p:grpSpPr>
          <a:xfrm>
            <a:off x="1348725" y="2448328"/>
            <a:ext cx="2943573" cy="1760680"/>
            <a:chOff x="1036434" y="3822793"/>
            <a:chExt cx="2944723" cy="1760272"/>
          </a:xfrm>
        </p:grpSpPr>
        <p:sp>
          <p:nvSpPr>
            <p:cNvPr id="84" name="圆角矩形 83"/>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5" name="文本框 8"/>
            <p:cNvSpPr txBox="1"/>
            <p:nvPr/>
          </p:nvSpPr>
          <p:spPr>
            <a:xfrm>
              <a:off x="1248655" y="4264876"/>
              <a:ext cx="2520280" cy="1077218"/>
            </a:xfrm>
            <a:prstGeom prst="rect">
              <a:avLst/>
            </a:prstGeom>
            <a:noFill/>
            <a:effectLst/>
          </p:spPr>
          <p:txBody>
            <a:bodyPr wrap="square" rtlCol="0">
              <a:spAutoFit/>
            </a:bodyPr>
            <a:lstStyle/>
            <a:p>
              <a:pPr defTabSz="914400"/>
              <a:r>
                <a:rPr lang="zh-CN" altLang="en-US" sz="1600" dirty="0">
                  <a:solidFill>
                    <a:prstClr val="black">
                      <a:lumMod val="75000"/>
                      <a:lumOff val="25000"/>
                    </a:prstClr>
                  </a:solidFill>
                  <a:cs typeface="+mn-ea"/>
                  <a:sym typeface="+mn-lt"/>
                </a:rPr>
                <a:t>明确了单位的主要负责人及其他负责人，各有关部门和员工在经营活动中应负的责任</a:t>
              </a:r>
              <a:endParaRPr lang="en-US" altLang="zh-CN" sz="1600" dirty="0">
                <a:solidFill>
                  <a:prstClr val="black">
                    <a:lumMod val="75000"/>
                    <a:lumOff val="25000"/>
                  </a:prstClr>
                </a:solidFill>
                <a:cs typeface="+mn-ea"/>
                <a:sym typeface="+mn-lt"/>
              </a:endParaRPr>
            </a:p>
          </p:txBody>
        </p:sp>
      </p:grpSp>
      <p:grpSp>
        <p:nvGrpSpPr>
          <p:cNvPr id="86" name="组合 85"/>
          <p:cNvGrpSpPr/>
          <p:nvPr/>
        </p:nvGrpSpPr>
        <p:grpSpPr>
          <a:xfrm>
            <a:off x="4604990" y="4212029"/>
            <a:ext cx="2943573" cy="1760680"/>
            <a:chOff x="4606786" y="3822793"/>
            <a:chExt cx="2944723" cy="1760272"/>
          </a:xfrm>
        </p:grpSpPr>
        <p:sp>
          <p:nvSpPr>
            <p:cNvPr id="87" name="圆角矩形 86"/>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8" name="文本框 11"/>
            <p:cNvSpPr txBox="1"/>
            <p:nvPr/>
          </p:nvSpPr>
          <p:spPr>
            <a:xfrm>
              <a:off x="4755757" y="4264876"/>
              <a:ext cx="2663994" cy="1077218"/>
            </a:xfrm>
            <a:prstGeom prst="rect">
              <a:avLst/>
            </a:prstGeom>
            <a:noFill/>
            <a:effectLst/>
          </p:spPr>
          <p:txBody>
            <a:bodyPr wrap="square" rtlCol="0">
              <a:spAutoFit/>
            </a:bodyPr>
            <a:lstStyle/>
            <a:p>
              <a:pPr defTabSz="914400"/>
              <a:r>
                <a:rPr lang="zh-CN" altLang="en-US" sz="1600" dirty="0">
                  <a:solidFill>
                    <a:prstClr val="black">
                      <a:lumMod val="75000"/>
                      <a:lumOff val="25000"/>
                    </a:prstClr>
                  </a:solidFill>
                  <a:cs typeface="+mn-ea"/>
                  <a:sym typeface="+mn-lt"/>
                </a:rPr>
                <a:t>在各部门及员工之间，建立一种分工明确，运行有效，责任落实的制度，有利于把安全工作落实到实处</a:t>
              </a:r>
              <a:endParaRPr lang="en-US" altLang="zh-CN" sz="1600" dirty="0">
                <a:solidFill>
                  <a:prstClr val="black">
                    <a:lumMod val="75000"/>
                    <a:lumOff val="25000"/>
                  </a:prstClr>
                </a:solidFill>
                <a:cs typeface="+mn-ea"/>
                <a:sym typeface="+mn-lt"/>
              </a:endParaRPr>
            </a:p>
          </p:txBody>
        </p:sp>
      </p:grpSp>
      <p:grpSp>
        <p:nvGrpSpPr>
          <p:cNvPr id="89" name="组合 88"/>
          <p:cNvGrpSpPr/>
          <p:nvPr/>
        </p:nvGrpSpPr>
        <p:grpSpPr>
          <a:xfrm>
            <a:off x="7898118" y="2448328"/>
            <a:ext cx="2943572" cy="1760680"/>
            <a:chOff x="8177138" y="3822793"/>
            <a:chExt cx="2944723" cy="1760272"/>
          </a:xfrm>
        </p:grpSpPr>
        <p:sp>
          <p:nvSpPr>
            <p:cNvPr id="90" name="圆角矩形 89"/>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91" name="文本框 15"/>
            <p:cNvSpPr txBox="1"/>
            <p:nvPr/>
          </p:nvSpPr>
          <p:spPr>
            <a:xfrm>
              <a:off x="8428652" y="4426427"/>
              <a:ext cx="2441695" cy="338554"/>
            </a:xfrm>
            <a:prstGeom prst="rect">
              <a:avLst/>
            </a:prstGeom>
            <a:noFill/>
            <a:effectLst/>
          </p:spPr>
          <p:txBody>
            <a:bodyPr wrap="none" rtlCol="0">
              <a:spAutoFit/>
            </a:bodyPr>
            <a:lstStyle/>
            <a:p>
              <a:pPr defTabSz="914400"/>
              <a:r>
                <a:rPr lang="zh-CN" altLang="en-US" sz="1600" dirty="0">
                  <a:solidFill>
                    <a:prstClr val="black">
                      <a:lumMod val="75000"/>
                      <a:lumOff val="25000"/>
                    </a:prstClr>
                  </a:solidFill>
                  <a:cs typeface="+mn-ea"/>
                  <a:sym typeface="+mn-lt"/>
                </a:rPr>
                <a:t>是安全工作层层有人负责</a:t>
              </a:r>
            </a:p>
          </p:txBody>
        </p:sp>
      </p:grpSp>
      <p:grpSp>
        <p:nvGrpSpPr>
          <p:cNvPr id="115" name="组合 114"/>
          <p:cNvGrpSpPr/>
          <p:nvPr/>
        </p:nvGrpSpPr>
        <p:grpSpPr>
          <a:xfrm>
            <a:off x="4432805" y="2448329"/>
            <a:ext cx="3287938" cy="1568405"/>
            <a:chOff x="4330024" y="3530242"/>
            <a:chExt cx="3289223" cy="1760272"/>
          </a:xfrm>
        </p:grpSpPr>
        <p:sp>
          <p:nvSpPr>
            <p:cNvPr id="116" name="圆角矩形 115"/>
            <p:cNvSpPr/>
            <p:nvPr/>
          </p:nvSpPr>
          <p:spPr>
            <a:xfrm>
              <a:off x="4502274" y="3530242"/>
              <a:ext cx="2944723" cy="1760272"/>
            </a:xfrm>
            <a:prstGeom prst="ellipse">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17" name="文本框 11"/>
            <p:cNvSpPr txBox="1"/>
            <p:nvPr/>
          </p:nvSpPr>
          <p:spPr>
            <a:xfrm>
              <a:off x="4330024" y="3943943"/>
              <a:ext cx="3289223" cy="1311793"/>
            </a:xfrm>
            <a:prstGeom prst="ellipse">
              <a:avLst/>
            </a:prstGeom>
            <a:noFill/>
            <a:effectLst/>
          </p:spPr>
          <p:txBody>
            <a:bodyPr wrap="none" rtlCol="0">
              <a:spAutoFit/>
            </a:bodyPr>
            <a:lstStyle/>
            <a:p>
              <a:pPr algn="ctr" defTabSz="914400"/>
              <a:r>
                <a:rPr lang="zh-CN" altLang="en-US" sz="2400" b="1" dirty="0">
                  <a:solidFill>
                    <a:srgbClr val="C00000"/>
                  </a:solidFill>
                  <a:cs typeface="+mn-ea"/>
                  <a:sym typeface="+mn-lt"/>
                </a:rPr>
                <a:t>安全生产责任制</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的作用</a:t>
              </a:r>
              <a:endParaRPr lang="en-US" altLang="zh-CN" sz="1400" b="1" dirty="0">
                <a:solidFill>
                  <a:srgbClr val="C00000"/>
                </a:solidFill>
                <a:cs typeface="+mn-ea"/>
                <a:sym typeface="+mn-lt"/>
              </a:endParaRPr>
            </a:p>
          </p:txBody>
        </p:sp>
      </p:grpSp>
    </p:spTree>
    <p:custDataLst>
      <p:tags r:id="rId1"/>
    </p:custDataLst>
    <p:extLst>
      <p:ext uri="{BB962C8B-B14F-4D97-AF65-F5344CB8AC3E}">
        <p14:creationId xmlns:p14="http://schemas.microsoft.com/office/powerpoint/2010/main" val="427563348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60000">
                                          <p:cBhvr additive="base">
                                            <p:cTn id="7" dur="1000" fill="hold"/>
                                            <p:tgtEl>
                                              <p:spTgt spid="8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86"/>
                                            </p:tgtEl>
                                            <p:attrNameLst>
                                              <p:attrName>style.visibility</p:attrName>
                                            </p:attrNameLst>
                                          </p:cBhvr>
                                          <p:to>
                                            <p:strVal val="visible"/>
                                          </p:to>
                                        </p:set>
                                        <p:anim calcmode="lin" valueType="num" p14:bounceEnd="60000">
                                          <p:cBhvr additive="base">
                                            <p:cTn id="11" dur="1000" fill="hold"/>
                                            <p:tgtEl>
                                              <p:spTgt spid="86"/>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89"/>
                                            </p:tgtEl>
                                            <p:attrNameLst>
                                              <p:attrName>style.visibility</p:attrName>
                                            </p:attrNameLst>
                                          </p:cBhvr>
                                          <p:to>
                                            <p:strVal val="visible"/>
                                          </p:to>
                                        </p:set>
                                        <p:anim calcmode="lin" valueType="num" p14:bounceEnd="60000">
                                          <p:cBhvr additive="base">
                                            <p:cTn id="15" dur="1000" fill="hold"/>
                                            <p:tgtEl>
                                              <p:spTgt spid="89"/>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250"/>
                                      </p:stCondLst>
                                      <p:childTnLst>
                                        <p:set>
                                          <p:cBhvr>
                                            <p:cTn id="18" dur="1" fill="hold">
                                              <p:stCondLst>
                                                <p:cond delay="0"/>
                                              </p:stCondLst>
                                            </p:cTn>
                                            <p:tgtEl>
                                              <p:spTgt spid="115"/>
                                            </p:tgtEl>
                                            <p:attrNameLst>
                                              <p:attrName>style.visibility</p:attrName>
                                            </p:attrNameLst>
                                          </p:cBhvr>
                                          <p:to>
                                            <p:strVal val="visible"/>
                                          </p:to>
                                        </p:set>
                                        <p:anim calcmode="lin" valueType="num" p14:bounceEnd="60000">
                                          <p:cBhvr additive="base">
                                            <p:cTn id="19" dur="1000" fill="hold"/>
                                            <p:tgtEl>
                                              <p:spTgt spid="11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ppt_x"/>
                                              </p:val>
                                            </p:tav>
                                            <p:tav tm="100000">
                                              <p:val>
                                                <p:strVal val="#ppt_x"/>
                                              </p:val>
                                            </p:tav>
                                          </p:tavLst>
                                        </p:anim>
                                        <p:anim calcmode="lin" valueType="num">
                                          <p:cBhvr additive="base">
                                            <p:cTn id="8" dur="10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000" fill="hold"/>
                                            <p:tgtEl>
                                              <p:spTgt spid="89"/>
                                            </p:tgtEl>
                                            <p:attrNameLst>
                                              <p:attrName>ppt_x</p:attrName>
                                            </p:attrNameLst>
                                          </p:cBhvr>
                                          <p:tavLst>
                                            <p:tav tm="0">
                                              <p:val>
                                                <p:strVal val="#ppt_x"/>
                                              </p:val>
                                            </p:tav>
                                            <p:tav tm="100000">
                                              <p:val>
                                                <p:strVal val="#ppt_x"/>
                                              </p:val>
                                            </p:tav>
                                          </p:tavLst>
                                        </p:anim>
                                        <p:anim calcmode="lin" valueType="num">
                                          <p:cBhvr additive="base">
                                            <p:cTn id="16" dur="10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1000" fill="hold"/>
                                            <p:tgtEl>
                                              <p:spTgt spid="115"/>
                                            </p:tgtEl>
                                            <p:attrNameLst>
                                              <p:attrName>ppt_x</p:attrName>
                                            </p:attrNameLst>
                                          </p:cBhvr>
                                          <p:tavLst>
                                            <p:tav tm="0">
                                              <p:val>
                                                <p:strVal val="#ppt_x"/>
                                              </p:val>
                                            </p:tav>
                                            <p:tav tm="100000">
                                              <p:val>
                                                <p:strVal val="#ppt_x"/>
                                              </p:val>
                                            </p:tav>
                                          </p:tavLst>
                                        </p:anim>
                                        <p:anim calcmode="lin" valueType="num">
                                          <p:cBhvr additive="base">
                                            <p:cTn id="20"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3" name="TextBox 5"/>
          <p:cNvSpPr txBox="1"/>
          <p:nvPr/>
        </p:nvSpPr>
        <p:spPr>
          <a:xfrm>
            <a:off x="2168191" y="2577666"/>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自觉遵守安全生产规章制度和劳动纪律，不违章作业，并随时制止他人违章作业</a:t>
            </a:r>
            <a:endParaRPr lang="en-US" altLang="zh-CN" sz="1400" dirty="0">
              <a:solidFill>
                <a:prstClr val="black"/>
              </a:solidFill>
              <a:cs typeface="+mn-ea"/>
              <a:sym typeface="+mn-lt"/>
            </a:endParaRPr>
          </a:p>
        </p:txBody>
      </p:sp>
      <p:grpSp>
        <p:nvGrpSpPr>
          <p:cNvPr id="61" name="组合 60"/>
          <p:cNvGrpSpPr/>
          <p:nvPr/>
        </p:nvGrpSpPr>
        <p:grpSpPr>
          <a:xfrm>
            <a:off x="1236749" y="2512159"/>
            <a:ext cx="556832" cy="557180"/>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63" name="椭圆 62"/>
            <p:cNvSpPr/>
            <p:nvPr/>
          </p:nvSpPr>
          <p:spPr>
            <a:xfrm>
              <a:off x="392114" y="760414"/>
              <a:ext cx="3825873" cy="3825873"/>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1</a:t>
              </a:r>
              <a:endParaRPr lang="zh-CN" altLang="en-US" sz="3600" kern="0" dirty="0">
                <a:solidFill>
                  <a:prstClr val="white"/>
                </a:solidFill>
                <a:cs typeface="+mn-ea"/>
                <a:sym typeface="+mn-lt"/>
              </a:endParaRPr>
            </a:p>
          </p:txBody>
        </p:sp>
      </p:grpSp>
      <p:sp>
        <p:nvSpPr>
          <p:cNvPr id="64" name="TextBox 21"/>
          <p:cNvSpPr txBox="1"/>
          <p:nvPr/>
        </p:nvSpPr>
        <p:spPr>
          <a:xfrm>
            <a:off x="2822250" y="3138669"/>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遵守有关设备维修保养制度的规定</a:t>
            </a:r>
            <a:endParaRPr lang="en-US" altLang="zh-CN" sz="1400" dirty="0">
              <a:solidFill>
                <a:prstClr val="black"/>
              </a:solidFill>
              <a:cs typeface="+mn-ea"/>
              <a:sym typeface="+mn-lt"/>
            </a:endParaRPr>
          </a:p>
        </p:txBody>
      </p:sp>
      <p:sp>
        <p:nvSpPr>
          <p:cNvPr id="65" name="TextBox 22"/>
          <p:cNvSpPr txBox="1"/>
          <p:nvPr/>
        </p:nvSpPr>
        <p:spPr>
          <a:xfrm>
            <a:off x="3448158" y="3814988"/>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爱护和正确使用机器设备、工具，正确佩戴防护用品</a:t>
            </a:r>
            <a:endParaRPr lang="en-US" altLang="zh-CN" sz="1400" dirty="0">
              <a:solidFill>
                <a:prstClr val="black"/>
              </a:solidFill>
              <a:cs typeface="+mn-ea"/>
              <a:sym typeface="+mn-lt"/>
            </a:endParaRPr>
          </a:p>
        </p:txBody>
      </p:sp>
      <p:sp>
        <p:nvSpPr>
          <p:cNvPr id="66" name="TextBox 23"/>
          <p:cNvSpPr txBox="1"/>
          <p:nvPr/>
        </p:nvSpPr>
        <p:spPr>
          <a:xfrm>
            <a:off x="4010874" y="4455448"/>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关心安全生产情况，向有关领导或部门提出合理化建议</a:t>
            </a:r>
            <a:endParaRPr lang="en-US" altLang="zh-CN" sz="1400" dirty="0">
              <a:solidFill>
                <a:prstClr val="black"/>
              </a:solidFill>
              <a:cs typeface="+mn-ea"/>
              <a:sym typeface="+mn-lt"/>
            </a:endParaRPr>
          </a:p>
        </p:txBody>
      </p:sp>
      <p:sp>
        <p:nvSpPr>
          <p:cNvPr id="67" name="TextBox 24"/>
          <p:cNvSpPr txBox="1"/>
          <p:nvPr/>
        </p:nvSpPr>
        <p:spPr>
          <a:xfrm>
            <a:off x="4567604" y="5156580"/>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发现事故隐患和不安全因素要及时向组长或有关部门汇报</a:t>
            </a:r>
          </a:p>
        </p:txBody>
      </p:sp>
      <p:grpSp>
        <p:nvGrpSpPr>
          <p:cNvPr id="68" name="组合 67"/>
          <p:cNvGrpSpPr/>
          <p:nvPr/>
        </p:nvGrpSpPr>
        <p:grpSpPr>
          <a:xfrm>
            <a:off x="1829527" y="3126510"/>
            <a:ext cx="556832" cy="55718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0" name="椭圆 69"/>
            <p:cNvSpPr/>
            <p:nvPr/>
          </p:nvSpPr>
          <p:spPr>
            <a:xfrm>
              <a:off x="392112" y="760412"/>
              <a:ext cx="3825874" cy="3825874"/>
            </a:xfrm>
            <a:prstGeom prst="plaqu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r>
                <a:rPr lang="en-US" altLang="zh-CN" sz="3600" kern="0" dirty="0">
                  <a:solidFill>
                    <a:srgbClr val="C00000"/>
                  </a:solidFill>
                  <a:cs typeface="+mn-ea"/>
                  <a:sym typeface="+mn-lt"/>
                </a:rPr>
                <a:t>2</a:t>
              </a:r>
              <a:endParaRPr lang="zh-CN" altLang="en-US" sz="3600" kern="0" dirty="0">
                <a:solidFill>
                  <a:srgbClr val="C00000"/>
                </a:solidFill>
                <a:cs typeface="+mn-ea"/>
                <a:sym typeface="+mn-lt"/>
              </a:endParaRPr>
            </a:p>
          </p:txBody>
        </p:sp>
      </p:grpSp>
      <p:grpSp>
        <p:nvGrpSpPr>
          <p:cNvPr id="71" name="组合 70"/>
          <p:cNvGrpSpPr/>
          <p:nvPr/>
        </p:nvGrpSpPr>
        <p:grpSpPr>
          <a:xfrm>
            <a:off x="2435740" y="3802827"/>
            <a:ext cx="556832" cy="55718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3" name="椭圆 72"/>
            <p:cNvSpPr/>
            <p:nvPr/>
          </p:nvSpPr>
          <p:spPr>
            <a:xfrm>
              <a:off x="392112" y="760412"/>
              <a:ext cx="3825874" cy="3825874"/>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3</a:t>
              </a:r>
              <a:endParaRPr lang="zh-CN" altLang="en-US" sz="3600" kern="0" dirty="0">
                <a:solidFill>
                  <a:prstClr val="white"/>
                </a:solidFill>
                <a:cs typeface="+mn-ea"/>
                <a:sym typeface="+mn-lt"/>
              </a:endParaRPr>
            </a:p>
          </p:txBody>
        </p:sp>
      </p:grpSp>
      <p:grpSp>
        <p:nvGrpSpPr>
          <p:cNvPr id="74" name="组合 73"/>
          <p:cNvGrpSpPr/>
          <p:nvPr/>
        </p:nvGrpSpPr>
        <p:grpSpPr>
          <a:xfrm>
            <a:off x="2978763" y="4455449"/>
            <a:ext cx="556832" cy="557180"/>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6" name="椭圆 75"/>
            <p:cNvSpPr/>
            <p:nvPr/>
          </p:nvSpPr>
          <p:spPr>
            <a:xfrm>
              <a:off x="392114" y="760414"/>
              <a:ext cx="3825873" cy="3825873"/>
            </a:xfrm>
            <a:prstGeom prst="plaqu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r>
                <a:rPr lang="en-US" altLang="zh-CN" sz="3600" kern="0" dirty="0">
                  <a:solidFill>
                    <a:srgbClr val="C00000"/>
                  </a:solidFill>
                  <a:cs typeface="+mn-ea"/>
                  <a:sym typeface="+mn-lt"/>
                </a:rPr>
                <a:t>4</a:t>
              </a:r>
              <a:endParaRPr lang="zh-CN" altLang="en-US" sz="3600" kern="0" dirty="0">
                <a:solidFill>
                  <a:srgbClr val="C00000"/>
                </a:solidFill>
                <a:cs typeface="+mn-ea"/>
                <a:sym typeface="+mn-lt"/>
              </a:endParaRPr>
            </a:p>
          </p:txBody>
        </p:sp>
      </p:grpSp>
      <p:grpSp>
        <p:nvGrpSpPr>
          <p:cNvPr id="77" name="组合 76"/>
          <p:cNvGrpSpPr/>
          <p:nvPr/>
        </p:nvGrpSpPr>
        <p:grpSpPr>
          <a:xfrm>
            <a:off x="3515798" y="5132940"/>
            <a:ext cx="556832" cy="55718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9" name="椭圆 78"/>
            <p:cNvSpPr/>
            <p:nvPr/>
          </p:nvSpPr>
          <p:spPr>
            <a:xfrm>
              <a:off x="392112" y="760412"/>
              <a:ext cx="3825874" cy="3825874"/>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5</a:t>
              </a:r>
              <a:endParaRPr lang="zh-CN" altLang="en-US" sz="3600" kern="0" dirty="0">
                <a:solidFill>
                  <a:prstClr val="white"/>
                </a:solidFill>
                <a:cs typeface="+mn-ea"/>
                <a:sym typeface="+mn-lt"/>
              </a:endParaRPr>
            </a:p>
          </p:txBody>
        </p:sp>
      </p:grpSp>
      <p:grpSp>
        <p:nvGrpSpPr>
          <p:cNvPr id="80" name="组合 79"/>
          <p:cNvGrpSpPr/>
          <p:nvPr/>
        </p:nvGrpSpPr>
        <p:grpSpPr>
          <a:xfrm>
            <a:off x="641869" y="1199117"/>
            <a:ext cx="6553805" cy="915431"/>
            <a:chOff x="2028603" y="2804099"/>
            <a:chExt cx="4484281" cy="684000"/>
          </a:xfrm>
        </p:grpSpPr>
        <p:sp>
          <p:nvSpPr>
            <p:cNvPr id="81" name="圆角矩形 80"/>
            <p:cNvSpPr/>
            <p:nvPr/>
          </p:nvSpPr>
          <p:spPr>
            <a:xfrm flipV="1">
              <a:off x="2028603" y="2804099"/>
              <a:ext cx="4484281"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2" name="TextBox 15"/>
            <p:cNvSpPr txBox="1"/>
            <p:nvPr/>
          </p:nvSpPr>
          <p:spPr>
            <a:xfrm>
              <a:off x="2457247" y="2950581"/>
              <a:ext cx="362699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员工安全生产职责的主要内容</a:t>
              </a:r>
            </a:p>
          </p:txBody>
        </p:sp>
      </p:grpSp>
    </p:spTree>
    <p:custDataLst>
      <p:tags r:id="rId1"/>
    </p:custDataLst>
    <p:extLst>
      <p:ext uri="{BB962C8B-B14F-4D97-AF65-F5344CB8AC3E}">
        <p14:creationId xmlns:p14="http://schemas.microsoft.com/office/powerpoint/2010/main" val="51188511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childTnLst>
                          </p:cTn>
                        </p:par>
                        <p:par>
                          <p:cTn id="25" fill="hold">
                            <p:stCondLst>
                              <p:cond delay="1100"/>
                            </p:stCondLst>
                            <p:childTnLst>
                              <p:par>
                                <p:cTn id="26" presetID="1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ppt_x</p:attrName>
                                        </p:attrNameLst>
                                      </p:cBhvr>
                                      <p:tavLst>
                                        <p:tav tm="0">
                                          <p:val>
                                            <p:strVal val="#ppt_x-#ppt_w*1.125000"/>
                                          </p:val>
                                        </p:tav>
                                        <p:tav tm="100000">
                                          <p:val>
                                            <p:strVal val="#ppt_x"/>
                                          </p:val>
                                        </p:tav>
                                      </p:tavLst>
                                    </p:anim>
                                    <p:animEffect transition="in" filter="wipe(right)">
                                      <p:cBhvr>
                                        <p:cTn id="29" dur="500"/>
                                        <p:tgtEl>
                                          <p:spTgt spid="33"/>
                                        </p:tgtEl>
                                      </p:cBhvr>
                                    </p:animEffect>
                                  </p:childTnLst>
                                </p:cTn>
                              </p:par>
                              <p:par>
                                <p:cTn id="30" presetID="12" presetClass="entr" presetSubtype="8" fill="hold" grpId="0" nodeType="withEffect">
                                  <p:stCondLst>
                                    <p:cond delay="1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p:tgtEl>
                                          <p:spTgt spid="64"/>
                                        </p:tgtEl>
                                        <p:attrNameLst>
                                          <p:attrName>ppt_x</p:attrName>
                                        </p:attrNameLst>
                                      </p:cBhvr>
                                      <p:tavLst>
                                        <p:tav tm="0">
                                          <p:val>
                                            <p:strVal val="#ppt_x-#ppt_w*1.125000"/>
                                          </p:val>
                                        </p:tav>
                                        <p:tav tm="100000">
                                          <p:val>
                                            <p:strVal val="#ppt_x"/>
                                          </p:val>
                                        </p:tav>
                                      </p:tavLst>
                                    </p:anim>
                                    <p:animEffect transition="in" filter="wipe(right)">
                                      <p:cBhvr>
                                        <p:cTn id="33" dur="500"/>
                                        <p:tgtEl>
                                          <p:spTgt spid="64"/>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p:tgtEl>
                                          <p:spTgt spid="65"/>
                                        </p:tgtEl>
                                        <p:attrNameLst>
                                          <p:attrName>ppt_x</p:attrName>
                                        </p:attrNameLst>
                                      </p:cBhvr>
                                      <p:tavLst>
                                        <p:tav tm="0">
                                          <p:val>
                                            <p:strVal val="#ppt_x-#ppt_w*1.125000"/>
                                          </p:val>
                                        </p:tav>
                                        <p:tav tm="100000">
                                          <p:val>
                                            <p:strVal val="#ppt_x"/>
                                          </p:val>
                                        </p:tav>
                                      </p:tavLst>
                                    </p:anim>
                                    <p:animEffect transition="in" filter="wipe(right)">
                                      <p:cBhvr>
                                        <p:cTn id="37" dur="500"/>
                                        <p:tgtEl>
                                          <p:spTgt spid="65"/>
                                        </p:tgtEl>
                                      </p:cBhvr>
                                    </p:animEffect>
                                  </p:childTnLst>
                                </p:cTn>
                              </p:par>
                              <p:par>
                                <p:cTn id="38" presetID="12" presetClass="entr" presetSubtype="8" fill="hold" grpId="0" nodeType="withEffect">
                                  <p:stCondLst>
                                    <p:cond delay="40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500"/>
                                        <p:tgtEl>
                                          <p:spTgt spid="66"/>
                                        </p:tgtEl>
                                        <p:attrNameLst>
                                          <p:attrName>ppt_x</p:attrName>
                                        </p:attrNameLst>
                                      </p:cBhvr>
                                      <p:tavLst>
                                        <p:tav tm="0">
                                          <p:val>
                                            <p:strVal val="#ppt_x-#ppt_w*1.125000"/>
                                          </p:val>
                                        </p:tav>
                                        <p:tav tm="100000">
                                          <p:val>
                                            <p:strVal val="#ppt_x"/>
                                          </p:val>
                                        </p:tav>
                                      </p:tavLst>
                                    </p:anim>
                                    <p:animEffect transition="in" filter="wipe(right)">
                                      <p:cBhvr>
                                        <p:cTn id="41" dur="500"/>
                                        <p:tgtEl>
                                          <p:spTgt spid="66"/>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p:tgtEl>
                                          <p:spTgt spid="67"/>
                                        </p:tgtEl>
                                        <p:attrNameLst>
                                          <p:attrName>ppt_x</p:attrName>
                                        </p:attrNameLst>
                                      </p:cBhvr>
                                      <p:tavLst>
                                        <p:tav tm="0">
                                          <p:val>
                                            <p:strVal val="#ppt_x-#ppt_w*1.125000"/>
                                          </p:val>
                                        </p:tav>
                                        <p:tav tm="100000">
                                          <p:val>
                                            <p:strVal val="#ppt_x"/>
                                          </p:val>
                                        </p:tav>
                                      </p:tavLst>
                                    </p:anim>
                                    <p:animEffect transition="in" filter="wipe(right)">
                                      <p:cBhvr>
                                        <p:cTn id="45" dur="500"/>
                                        <p:tgtEl>
                                          <p:spTgt spid="67"/>
                                        </p:tgtEl>
                                      </p:cBhvr>
                                    </p:animEffect>
                                  </p:childTnLst>
                                </p:cTn>
                              </p:par>
                              <p:par>
                                <p:cTn id="46" presetID="16" presetClass="entr" presetSubtype="37"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outVertical)">
                                      <p:cBhvr>
                                        <p:cTn id="48" dur="1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453364" y="591833"/>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 name="组合 2"/>
          <p:cNvGrpSpPr/>
          <p:nvPr/>
        </p:nvGrpSpPr>
        <p:grpSpPr>
          <a:xfrm>
            <a:off x="7318864" y="1400515"/>
            <a:ext cx="4622938" cy="792271"/>
            <a:chOff x="5976777" y="1412776"/>
            <a:chExt cx="4624744" cy="792088"/>
          </a:xfrm>
        </p:grpSpPr>
        <p:sp>
          <p:nvSpPr>
            <p:cNvPr id="61" name="圆角矩形 60"/>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67" name="TextBox 66"/>
            <p:cNvSpPr txBox="1"/>
            <p:nvPr/>
          </p:nvSpPr>
          <p:spPr>
            <a:xfrm>
              <a:off x="6488949" y="1562598"/>
              <a:ext cx="3376852" cy="538609"/>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发生工伤事故，要及时抢救伤员、保护现场，报告领导，并协助调查工作</a:t>
              </a:r>
              <a:r>
                <a:rPr lang="zh-CN" altLang="en-US" sz="1600" dirty="0">
                  <a:solidFill>
                    <a:prstClr val="black">
                      <a:lumMod val="75000"/>
                      <a:lumOff val="25000"/>
                    </a:prstClr>
                  </a:solidFill>
                  <a:cs typeface="+mn-ea"/>
                  <a:sym typeface="+mn-lt"/>
                </a:rPr>
                <a:t>；</a:t>
              </a:r>
              <a:endParaRPr lang="en-US" altLang="zh-CN" sz="1600" dirty="0">
                <a:solidFill>
                  <a:prstClr val="black">
                    <a:lumMod val="75000"/>
                    <a:lumOff val="25000"/>
                  </a:prstClr>
                </a:solidFill>
                <a:cs typeface="+mn-ea"/>
                <a:sym typeface="+mn-lt"/>
              </a:endParaRPr>
            </a:p>
          </p:txBody>
        </p:sp>
      </p:grpSp>
      <p:grpSp>
        <p:nvGrpSpPr>
          <p:cNvPr id="73" name="组合 72"/>
          <p:cNvGrpSpPr/>
          <p:nvPr/>
        </p:nvGrpSpPr>
        <p:grpSpPr>
          <a:xfrm>
            <a:off x="4604588" y="2162487"/>
            <a:ext cx="2774841" cy="277656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75" name="椭圆 74"/>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76" name="TextBox 75"/>
          <p:cNvSpPr txBox="1"/>
          <p:nvPr/>
        </p:nvSpPr>
        <p:spPr>
          <a:xfrm>
            <a:off x="4097384" y="3123733"/>
            <a:ext cx="2914329" cy="1108253"/>
          </a:xfrm>
          <a:prstGeom prst="rect">
            <a:avLst/>
          </a:prstGeom>
          <a:noFill/>
        </p:spPr>
        <p:txBody>
          <a:bodyPr wrap="square" lIns="0" tIns="0" rIns="0" bIns="0" rtlCol="0">
            <a:spAutoFit/>
          </a:bodyPr>
          <a:lstStyle/>
          <a:p>
            <a:pPr algn="ctr" defTabSz="914400"/>
            <a:r>
              <a:rPr lang="zh-CN" altLang="en-US" sz="2400" b="1" dirty="0">
                <a:solidFill>
                  <a:srgbClr val="C00000"/>
                </a:solidFill>
                <a:cs typeface="+mn-ea"/>
                <a:sym typeface="+mn-lt"/>
              </a:rPr>
              <a:t>员工安全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生产职责</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的主要内容</a:t>
            </a:r>
          </a:p>
        </p:txBody>
      </p:sp>
      <p:grpSp>
        <p:nvGrpSpPr>
          <p:cNvPr id="82" name="组合 81"/>
          <p:cNvGrpSpPr/>
          <p:nvPr/>
        </p:nvGrpSpPr>
        <p:grpSpPr>
          <a:xfrm>
            <a:off x="7318864" y="4989670"/>
            <a:ext cx="4622938" cy="792271"/>
            <a:chOff x="5976777" y="1412776"/>
            <a:chExt cx="4624744" cy="792088"/>
          </a:xfrm>
        </p:grpSpPr>
        <p:sp>
          <p:nvSpPr>
            <p:cNvPr id="83" name="圆角矩形 82"/>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84" name="TextBox 83"/>
            <p:cNvSpPr txBox="1"/>
            <p:nvPr/>
          </p:nvSpPr>
          <p:spPr>
            <a:xfrm>
              <a:off x="6488949" y="1561911"/>
              <a:ext cx="3600400"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努力学习和掌握安全知识和技能、熟练掌握本工种操作程序和安全操作规程；</a:t>
              </a:r>
              <a:endParaRPr lang="en-US" altLang="zh-CN" sz="1400" dirty="0">
                <a:solidFill>
                  <a:prstClr val="black">
                    <a:lumMod val="75000"/>
                    <a:lumOff val="25000"/>
                  </a:prstClr>
                </a:solidFill>
                <a:cs typeface="+mn-ea"/>
                <a:sym typeface="+mn-lt"/>
              </a:endParaRPr>
            </a:p>
          </p:txBody>
        </p:sp>
      </p:grpSp>
      <p:grpSp>
        <p:nvGrpSpPr>
          <p:cNvPr id="85" name="组合 84"/>
          <p:cNvGrpSpPr/>
          <p:nvPr/>
        </p:nvGrpSpPr>
        <p:grpSpPr>
          <a:xfrm>
            <a:off x="332629" y="1473896"/>
            <a:ext cx="4622938" cy="792271"/>
            <a:chOff x="5976777" y="1412776"/>
            <a:chExt cx="4624744" cy="792088"/>
          </a:xfrm>
        </p:grpSpPr>
        <p:sp>
          <p:nvSpPr>
            <p:cNvPr id="86" name="圆角矩形 85"/>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87" name="TextBox 86"/>
            <p:cNvSpPr txBox="1"/>
            <p:nvPr/>
          </p:nvSpPr>
          <p:spPr>
            <a:xfrm>
              <a:off x="6488949" y="1562598"/>
              <a:ext cx="3376852"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积极参加各种安全活动，牢固树立“安全第一”思想和自我保护意识；</a:t>
              </a:r>
              <a:endParaRPr lang="en-US" altLang="zh-CN" sz="1400" dirty="0">
                <a:solidFill>
                  <a:prstClr val="black">
                    <a:lumMod val="75000"/>
                    <a:lumOff val="25000"/>
                  </a:prstClr>
                </a:solidFill>
                <a:cs typeface="+mn-ea"/>
                <a:sym typeface="+mn-lt"/>
              </a:endParaRPr>
            </a:p>
          </p:txBody>
        </p:sp>
      </p:grpSp>
      <p:grpSp>
        <p:nvGrpSpPr>
          <p:cNvPr id="88" name="组合 87"/>
          <p:cNvGrpSpPr/>
          <p:nvPr/>
        </p:nvGrpSpPr>
        <p:grpSpPr>
          <a:xfrm>
            <a:off x="316710" y="5132410"/>
            <a:ext cx="4622938" cy="792271"/>
            <a:chOff x="5976777" y="1412776"/>
            <a:chExt cx="4624744" cy="792088"/>
          </a:xfrm>
        </p:grpSpPr>
        <p:sp>
          <p:nvSpPr>
            <p:cNvPr id="89" name="圆角矩形 88"/>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90" name="TextBox 89"/>
            <p:cNvSpPr txBox="1"/>
            <p:nvPr/>
          </p:nvSpPr>
          <p:spPr>
            <a:xfrm>
              <a:off x="6470774" y="1562598"/>
              <a:ext cx="3376852"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有权拒绝违章指挥和强令冒险作业，对个人安全生产负责。</a:t>
              </a:r>
              <a:endParaRPr lang="en-US" altLang="zh-CN" sz="1400" dirty="0">
                <a:solidFill>
                  <a:prstClr val="black">
                    <a:lumMod val="75000"/>
                    <a:lumOff val="25000"/>
                  </a:prstClr>
                </a:solidFill>
                <a:cs typeface="+mn-ea"/>
                <a:sym typeface="+mn-lt"/>
              </a:endParaRPr>
            </a:p>
          </p:txBody>
        </p:sp>
      </p:grpSp>
    </p:spTree>
    <p:custDataLst>
      <p:tags r:id="rId1"/>
    </p:custDataLst>
    <p:extLst>
      <p:ext uri="{BB962C8B-B14F-4D97-AF65-F5344CB8AC3E}">
        <p14:creationId xmlns:p14="http://schemas.microsoft.com/office/powerpoint/2010/main" val="351472098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anim calcmode="lin" valueType="num">
                                      <p:cBhvr>
                                        <p:cTn id="10" dur="500" fill="hold"/>
                                        <p:tgtEl>
                                          <p:spTgt spid="73"/>
                                        </p:tgtEl>
                                        <p:attrNameLst>
                                          <p:attrName>ppt_x</p:attrName>
                                        </p:attrNameLst>
                                      </p:cBhvr>
                                      <p:tavLst>
                                        <p:tav tm="0">
                                          <p:val>
                                            <p:fltVal val="0.5"/>
                                          </p:val>
                                        </p:tav>
                                        <p:tav tm="100000">
                                          <p:val>
                                            <p:strVal val="#ppt_x"/>
                                          </p:val>
                                        </p:tav>
                                      </p:tavLst>
                                    </p:anim>
                                    <p:anim calcmode="lin" valueType="num">
                                      <p:cBhvr>
                                        <p:cTn id="11" dur="500" fill="hold"/>
                                        <p:tgtEl>
                                          <p:spTgt spid="7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anim calcmode="lin" valueType="num">
                                      <p:cBhvr>
                                        <p:cTn id="16" dur="500" fill="hold"/>
                                        <p:tgtEl>
                                          <p:spTgt spid="76"/>
                                        </p:tgtEl>
                                        <p:attrNameLst>
                                          <p:attrName>ppt_x</p:attrName>
                                        </p:attrNameLst>
                                      </p:cBhvr>
                                      <p:tavLst>
                                        <p:tav tm="0">
                                          <p:val>
                                            <p:strVal val="#ppt_x"/>
                                          </p:val>
                                        </p:tav>
                                        <p:tav tm="100000">
                                          <p:val>
                                            <p:strVal val="#ppt_x"/>
                                          </p:val>
                                        </p:tav>
                                      </p:tavLst>
                                    </p:anim>
                                    <p:anim calcmode="lin" valueType="num">
                                      <p:cBhvr>
                                        <p:cTn id="17"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par>
                                <p:cTn id="23" presetID="22" presetClass="entr" presetSubtype="4"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down)">
                                      <p:cBhvr>
                                        <p:cTn id="25" dur="500"/>
                                        <p:tgtEl>
                                          <p:spTgt spid="88"/>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8" name="组合 7"/>
          <p:cNvGrpSpPr/>
          <p:nvPr/>
        </p:nvGrpSpPr>
        <p:grpSpPr>
          <a:xfrm>
            <a:off x="5568859" y="2360100"/>
            <a:ext cx="4477747" cy="557180"/>
            <a:chOff x="4801443" y="1693437"/>
            <a:chExt cx="4479495" cy="557051"/>
          </a:xfrm>
        </p:grpSpPr>
        <p:sp>
          <p:nvSpPr>
            <p:cNvPr id="6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各种生产设备的技术操作规程</a:t>
              </a:r>
              <a:endParaRPr lang="en-US" altLang="zh-CN" sz="1400" dirty="0">
                <a:solidFill>
                  <a:prstClr val="black"/>
                </a:solidFill>
                <a:cs typeface="+mn-ea"/>
                <a:sym typeface="+mn-lt"/>
              </a:endParaRPr>
            </a:p>
          </p:txBody>
        </p:sp>
        <p:grpSp>
          <p:nvGrpSpPr>
            <p:cNvPr id="68" name="组合 67"/>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0" name="椭圆 69"/>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2</a:t>
                </a:r>
                <a:endParaRPr lang="zh-CN" altLang="en-US" sz="2000" kern="0" dirty="0">
                  <a:solidFill>
                    <a:srgbClr val="C00000"/>
                  </a:solidFill>
                  <a:cs typeface="+mn-ea"/>
                  <a:sym typeface="+mn-lt"/>
                </a:endParaRPr>
              </a:p>
            </p:txBody>
          </p:sp>
        </p:grpSp>
      </p:grpSp>
      <p:grpSp>
        <p:nvGrpSpPr>
          <p:cNvPr id="93" name="组合 92"/>
          <p:cNvGrpSpPr/>
          <p:nvPr/>
        </p:nvGrpSpPr>
        <p:grpSpPr>
          <a:xfrm>
            <a:off x="206501" y="2360100"/>
            <a:ext cx="4539028" cy="557180"/>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安全生产责任制</a:t>
              </a:r>
              <a:r>
                <a:rPr lang="en-US" altLang="zh-CN" sz="1400" dirty="0">
                  <a:solidFill>
                    <a:prstClr val="black"/>
                  </a:solidFill>
                  <a:cs typeface="+mn-ea"/>
                  <a:sym typeface="+mn-lt"/>
                </a:rPr>
                <a:t>——</a:t>
              </a:r>
              <a:r>
                <a:rPr lang="zh-CN" altLang="en-US" sz="1400" dirty="0">
                  <a:solidFill>
                    <a:prstClr val="black"/>
                  </a:solidFill>
                  <a:cs typeface="+mn-ea"/>
                  <a:sym typeface="+mn-lt"/>
                </a:rPr>
                <a:t>谁干什么</a:t>
              </a:r>
              <a:endParaRPr lang="en-US" altLang="zh-CN" sz="1400" dirty="0">
                <a:solidFill>
                  <a:prstClr val="black"/>
                </a:solidFill>
                <a:cs typeface="+mn-ea"/>
                <a:sym typeface="+mn-lt"/>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1</a:t>
                </a:r>
                <a:endParaRPr lang="zh-CN" altLang="en-US" sz="2000" kern="0" dirty="0">
                  <a:solidFill>
                    <a:prstClr val="white"/>
                  </a:solidFill>
                  <a:cs typeface="+mn-ea"/>
                  <a:sym typeface="+mn-lt"/>
                </a:endParaRPr>
              </a:p>
            </p:txBody>
          </p:sp>
        </p:grpSp>
      </p:grpSp>
      <p:grpSp>
        <p:nvGrpSpPr>
          <p:cNvPr id="123" name="组合 122"/>
          <p:cNvGrpSpPr/>
          <p:nvPr/>
        </p:nvGrpSpPr>
        <p:grpSpPr>
          <a:xfrm>
            <a:off x="6095207" y="3225230"/>
            <a:ext cx="4477747" cy="557180"/>
            <a:chOff x="4801443" y="1693437"/>
            <a:chExt cx="4479495" cy="557051"/>
          </a:xfrm>
        </p:grpSpPr>
        <p:sp>
          <p:nvSpPr>
            <p:cNvPr id="12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安全生产教育制度</a:t>
              </a:r>
              <a:endParaRPr lang="en-US" altLang="zh-CN" sz="1400" dirty="0">
                <a:solidFill>
                  <a:prstClr val="black"/>
                </a:solidFill>
                <a:cs typeface="+mn-ea"/>
                <a:sym typeface="+mn-lt"/>
              </a:endParaRPr>
            </a:p>
          </p:txBody>
        </p:sp>
        <p:grpSp>
          <p:nvGrpSpPr>
            <p:cNvPr id="125" name="组合 12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27" name="椭圆 12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4</a:t>
                </a:r>
                <a:endParaRPr lang="zh-CN" altLang="en-US" sz="2000" kern="0" dirty="0">
                  <a:solidFill>
                    <a:srgbClr val="C00000"/>
                  </a:solidFill>
                  <a:cs typeface="+mn-ea"/>
                  <a:sym typeface="+mn-lt"/>
                </a:endParaRPr>
              </a:p>
            </p:txBody>
          </p:sp>
        </p:grpSp>
      </p:grpSp>
      <p:grpSp>
        <p:nvGrpSpPr>
          <p:cNvPr id="128" name="组合 127"/>
          <p:cNvGrpSpPr/>
          <p:nvPr/>
        </p:nvGrpSpPr>
        <p:grpSpPr>
          <a:xfrm>
            <a:off x="732848" y="3243236"/>
            <a:ext cx="4539028" cy="557180"/>
            <a:chOff x="4801443" y="915235"/>
            <a:chExt cx="4540801" cy="557051"/>
          </a:xfrm>
        </p:grpSpPr>
        <p:sp>
          <p:nvSpPr>
            <p:cNvPr id="12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各工种、各岗位的安全操作规程</a:t>
              </a:r>
              <a:endParaRPr lang="en-US" altLang="zh-CN" sz="1400" dirty="0">
                <a:solidFill>
                  <a:prstClr val="black"/>
                </a:solidFill>
                <a:cs typeface="+mn-ea"/>
                <a:sym typeface="+mn-lt"/>
              </a:endParaRPr>
            </a:p>
          </p:txBody>
        </p:sp>
        <p:grpSp>
          <p:nvGrpSpPr>
            <p:cNvPr id="130" name="组合 12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32" name="椭圆 13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3</a:t>
                </a:r>
                <a:endParaRPr lang="zh-CN" altLang="en-US" sz="2000" kern="0" dirty="0">
                  <a:solidFill>
                    <a:prstClr val="white"/>
                  </a:solidFill>
                  <a:cs typeface="+mn-ea"/>
                  <a:sym typeface="+mn-lt"/>
                </a:endParaRPr>
              </a:p>
            </p:txBody>
          </p:sp>
        </p:grpSp>
      </p:grpSp>
      <p:grpSp>
        <p:nvGrpSpPr>
          <p:cNvPr id="133" name="组合 132"/>
          <p:cNvGrpSpPr/>
          <p:nvPr/>
        </p:nvGrpSpPr>
        <p:grpSpPr>
          <a:xfrm>
            <a:off x="6886986" y="4058646"/>
            <a:ext cx="4477747" cy="557180"/>
            <a:chOff x="4801443" y="1693437"/>
            <a:chExt cx="4479495" cy="557051"/>
          </a:xfrm>
        </p:grpSpPr>
        <p:sp>
          <p:nvSpPr>
            <p:cNvPr id="13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安全生产奖惩制度</a:t>
              </a:r>
              <a:endParaRPr lang="en-US" altLang="zh-CN" sz="1400" dirty="0">
                <a:solidFill>
                  <a:prstClr val="black"/>
                </a:solidFill>
                <a:cs typeface="+mn-ea"/>
                <a:sym typeface="+mn-lt"/>
              </a:endParaRPr>
            </a:p>
          </p:txBody>
        </p:sp>
        <p:grpSp>
          <p:nvGrpSpPr>
            <p:cNvPr id="135" name="组合 13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37" name="椭圆 13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6</a:t>
                </a:r>
                <a:endParaRPr lang="zh-CN" altLang="en-US" sz="2000" kern="0" dirty="0">
                  <a:solidFill>
                    <a:srgbClr val="C00000"/>
                  </a:solidFill>
                  <a:cs typeface="+mn-ea"/>
                  <a:sym typeface="+mn-lt"/>
                </a:endParaRPr>
              </a:p>
            </p:txBody>
          </p:sp>
        </p:grpSp>
      </p:grpSp>
      <p:grpSp>
        <p:nvGrpSpPr>
          <p:cNvPr id="138" name="组合 137"/>
          <p:cNvGrpSpPr/>
          <p:nvPr/>
        </p:nvGrpSpPr>
        <p:grpSpPr>
          <a:xfrm>
            <a:off x="1524628" y="4094658"/>
            <a:ext cx="4539028" cy="557180"/>
            <a:chOff x="4801443" y="915235"/>
            <a:chExt cx="4540801" cy="557051"/>
          </a:xfrm>
        </p:grpSpPr>
        <p:sp>
          <p:nvSpPr>
            <p:cNvPr id="13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安全生产检查制度 </a:t>
              </a:r>
              <a:endParaRPr lang="en-US" altLang="zh-CN" sz="1400" dirty="0">
                <a:solidFill>
                  <a:prstClr val="black"/>
                </a:solidFill>
                <a:cs typeface="+mn-ea"/>
                <a:sym typeface="+mn-lt"/>
              </a:endParaRPr>
            </a:p>
          </p:txBody>
        </p:sp>
        <p:grpSp>
          <p:nvGrpSpPr>
            <p:cNvPr id="140" name="组合 13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42" name="椭圆 14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5</a:t>
                </a:r>
                <a:endParaRPr lang="zh-CN" altLang="en-US" sz="2000" kern="0" dirty="0">
                  <a:solidFill>
                    <a:prstClr val="white"/>
                  </a:solidFill>
                  <a:cs typeface="+mn-ea"/>
                  <a:sym typeface="+mn-lt"/>
                </a:endParaRPr>
              </a:p>
            </p:txBody>
          </p:sp>
        </p:grpSp>
      </p:grpSp>
      <p:grpSp>
        <p:nvGrpSpPr>
          <p:cNvPr id="143" name="组合 142"/>
          <p:cNvGrpSpPr/>
          <p:nvPr/>
        </p:nvGrpSpPr>
        <p:grpSpPr>
          <a:xfrm>
            <a:off x="7712666" y="5028891"/>
            <a:ext cx="4477747" cy="557180"/>
            <a:chOff x="4801443" y="1693437"/>
            <a:chExt cx="4479495" cy="557051"/>
          </a:xfrm>
        </p:grpSpPr>
        <p:sp>
          <p:nvSpPr>
            <p:cNvPr id="14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事故调查报告制度</a:t>
              </a:r>
              <a:endParaRPr lang="en-US" altLang="zh-CN" sz="1400" dirty="0">
                <a:solidFill>
                  <a:prstClr val="black"/>
                </a:solidFill>
                <a:cs typeface="+mn-ea"/>
                <a:sym typeface="+mn-lt"/>
              </a:endParaRPr>
            </a:p>
          </p:txBody>
        </p:sp>
        <p:grpSp>
          <p:nvGrpSpPr>
            <p:cNvPr id="145" name="组合 14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47" name="椭圆 14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8</a:t>
                </a:r>
                <a:endParaRPr lang="zh-CN" altLang="en-US" sz="2000" kern="0" dirty="0">
                  <a:solidFill>
                    <a:srgbClr val="C00000"/>
                  </a:solidFill>
                  <a:cs typeface="+mn-ea"/>
                  <a:sym typeface="+mn-lt"/>
                </a:endParaRPr>
              </a:p>
            </p:txBody>
          </p:sp>
        </p:grpSp>
      </p:grpSp>
      <p:grpSp>
        <p:nvGrpSpPr>
          <p:cNvPr id="148" name="组合 147"/>
          <p:cNvGrpSpPr/>
          <p:nvPr/>
        </p:nvGrpSpPr>
        <p:grpSpPr>
          <a:xfrm>
            <a:off x="2350308" y="5082908"/>
            <a:ext cx="4539028" cy="557180"/>
            <a:chOff x="4801443" y="915235"/>
            <a:chExt cx="4540801" cy="557051"/>
          </a:xfrm>
        </p:grpSpPr>
        <p:sp>
          <p:nvSpPr>
            <p:cNvPr id="14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违章处罚制度</a:t>
              </a:r>
              <a:endParaRPr lang="en-US" altLang="zh-CN" sz="1400" dirty="0">
                <a:solidFill>
                  <a:prstClr val="black"/>
                </a:solidFill>
                <a:cs typeface="+mn-ea"/>
                <a:sym typeface="+mn-lt"/>
              </a:endParaRPr>
            </a:p>
          </p:txBody>
        </p:sp>
        <p:grpSp>
          <p:nvGrpSpPr>
            <p:cNvPr id="150" name="组合 14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52" name="椭圆 15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7</a:t>
                </a:r>
                <a:endParaRPr lang="zh-CN" altLang="en-US" sz="2000" kern="0" dirty="0">
                  <a:solidFill>
                    <a:prstClr val="white"/>
                  </a:solidFill>
                  <a:cs typeface="+mn-ea"/>
                  <a:sym typeface="+mn-lt"/>
                </a:endParaRPr>
              </a:p>
            </p:txBody>
          </p:sp>
        </p:grpSp>
      </p:grpSp>
      <p:grpSp>
        <p:nvGrpSpPr>
          <p:cNvPr id="158" name="组合 157"/>
          <p:cNvGrpSpPr/>
          <p:nvPr/>
        </p:nvGrpSpPr>
        <p:grpSpPr>
          <a:xfrm>
            <a:off x="3173640" y="6116655"/>
            <a:ext cx="4539028" cy="557180"/>
            <a:chOff x="4801443" y="915235"/>
            <a:chExt cx="4540801" cy="557051"/>
          </a:xfrm>
        </p:grpSpPr>
        <p:sp>
          <p:nvSpPr>
            <p:cNvPr id="15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事故处理和责任追究制度</a:t>
              </a:r>
              <a:endParaRPr lang="en-US" altLang="zh-CN" sz="1400" dirty="0">
                <a:solidFill>
                  <a:prstClr val="black"/>
                </a:solidFill>
                <a:cs typeface="+mn-ea"/>
                <a:sym typeface="+mn-lt"/>
              </a:endParaRPr>
            </a:p>
          </p:txBody>
        </p:sp>
        <p:grpSp>
          <p:nvGrpSpPr>
            <p:cNvPr id="160" name="组合 15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61" name="同心圆 1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62" name="椭圆 16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9</a:t>
                </a:r>
                <a:endParaRPr lang="zh-CN" altLang="en-US" sz="2000" kern="0" dirty="0">
                  <a:solidFill>
                    <a:prstClr val="white"/>
                  </a:solidFill>
                  <a:cs typeface="+mn-ea"/>
                  <a:sym typeface="+mn-lt"/>
                </a:endParaRPr>
              </a:p>
            </p:txBody>
          </p:sp>
        </p:grpSp>
      </p:grpSp>
      <p:grpSp>
        <p:nvGrpSpPr>
          <p:cNvPr id="163" name="组合 162"/>
          <p:cNvGrpSpPr/>
          <p:nvPr/>
        </p:nvGrpSpPr>
        <p:grpSpPr>
          <a:xfrm>
            <a:off x="301756" y="1050480"/>
            <a:ext cx="6285722" cy="915431"/>
            <a:chOff x="2013772" y="2804099"/>
            <a:chExt cx="4430465" cy="684000"/>
          </a:xfrm>
        </p:grpSpPr>
        <p:sp>
          <p:nvSpPr>
            <p:cNvPr id="164" name="圆角矩形 16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65" name="TextBox 15"/>
            <p:cNvSpPr txBox="1"/>
            <p:nvPr/>
          </p:nvSpPr>
          <p:spPr>
            <a:xfrm>
              <a:off x="2386718" y="2950581"/>
              <a:ext cx="368457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建立的安全生产规章制度包括</a:t>
              </a:r>
            </a:p>
          </p:txBody>
        </p:sp>
      </p:grpSp>
    </p:spTree>
    <p:custDataLst>
      <p:tags r:id="rId1"/>
    </p:custDataLst>
    <p:extLst>
      <p:ext uri="{BB962C8B-B14F-4D97-AF65-F5344CB8AC3E}">
        <p14:creationId xmlns:p14="http://schemas.microsoft.com/office/powerpoint/2010/main" val="110032582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arn(outVertical)">
                                      <p:cBhvr>
                                        <p:cTn id="7" dur="175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8"/>
                                        </p:tgtEl>
                                        <p:attrNameLst>
                                          <p:attrName>style.visibility</p:attrName>
                                        </p:attrNameLst>
                                      </p:cBhvr>
                                      <p:to>
                                        <p:strVal val="visible"/>
                                      </p:to>
                                    </p:set>
                                    <p:anim calcmode="lin" valueType="num">
                                      <p:cBhvr additive="base">
                                        <p:cTn id="24" dur="500" fill="hold"/>
                                        <p:tgtEl>
                                          <p:spTgt spid="128"/>
                                        </p:tgtEl>
                                        <p:attrNameLst>
                                          <p:attrName>ppt_x</p:attrName>
                                        </p:attrNameLst>
                                      </p:cBhvr>
                                      <p:tavLst>
                                        <p:tav tm="0">
                                          <p:val>
                                            <p:strVal val="#ppt_x"/>
                                          </p:val>
                                        </p:tav>
                                        <p:tav tm="100000">
                                          <p:val>
                                            <p:strVal val="#ppt_x"/>
                                          </p:val>
                                        </p:tav>
                                      </p:tavLst>
                                    </p:anim>
                                    <p:anim calcmode="lin" valueType="num">
                                      <p:cBhvr additive="base">
                                        <p:cTn id="25"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500" fill="hold"/>
                                        <p:tgtEl>
                                          <p:spTgt spid="123"/>
                                        </p:tgtEl>
                                        <p:attrNameLst>
                                          <p:attrName>ppt_x</p:attrName>
                                        </p:attrNameLst>
                                      </p:cBhvr>
                                      <p:tavLst>
                                        <p:tav tm="0">
                                          <p:val>
                                            <p:strVal val="#ppt_x"/>
                                          </p:val>
                                        </p:tav>
                                        <p:tav tm="100000">
                                          <p:val>
                                            <p:strVal val="#ppt_x"/>
                                          </p:val>
                                        </p:tav>
                                      </p:tavLst>
                                    </p:anim>
                                    <p:anim calcmode="lin" valueType="num">
                                      <p:cBhvr additive="base">
                                        <p:cTn id="31"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additive="base">
                                        <p:cTn id="36" dur="500" fill="hold"/>
                                        <p:tgtEl>
                                          <p:spTgt spid="138"/>
                                        </p:tgtEl>
                                        <p:attrNameLst>
                                          <p:attrName>ppt_x</p:attrName>
                                        </p:attrNameLst>
                                      </p:cBhvr>
                                      <p:tavLst>
                                        <p:tav tm="0">
                                          <p:val>
                                            <p:strVal val="#ppt_x"/>
                                          </p:val>
                                        </p:tav>
                                        <p:tav tm="100000">
                                          <p:val>
                                            <p:strVal val="#ppt_x"/>
                                          </p:val>
                                        </p:tav>
                                      </p:tavLst>
                                    </p:anim>
                                    <p:anim calcmode="lin" valueType="num">
                                      <p:cBhvr additive="base">
                                        <p:cTn id="37"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3"/>
                                        </p:tgtEl>
                                        <p:attrNameLst>
                                          <p:attrName>style.visibility</p:attrName>
                                        </p:attrNameLst>
                                      </p:cBhvr>
                                      <p:to>
                                        <p:strVal val="visible"/>
                                      </p:to>
                                    </p:set>
                                    <p:anim calcmode="lin" valueType="num">
                                      <p:cBhvr additive="base">
                                        <p:cTn id="42" dur="500" fill="hold"/>
                                        <p:tgtEl>
                                          <p:spTgt spid="133"/>
                                        </p:tgtEl>
                                        <p:attrNameLst>
                                          <p:attrName>ppt_x</p:attrName>
                                        </p:attrNameLst>
                                      </p:cBhvr>
                                      <p:tavLst>
                                        <p:tav tm="0">
                                          <p:val>
                                            <p:strVal val="#ppt_x"/>
                                          </p:val>
                                        </p:tav>
                                        <p:tav tm="100000">
                                          <p:val>
                                            <p:strVal val="#ppt_x"/>
                                          </p:val>
                                        </p:tav>
                                      </p:tavLst>
                                    </p:anim>
                                    <p:anim calcmode="lin" valueType="num">
                                      <p:cBhvr additive="base">
                                        <p:cTn id="43"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500" fill="hold"/>
                                        <p:tgtEl>
                                          <p:spTgt spid="148"/>
                                        </p:tgtEl>
                                        <p:attrNameLst>
                                          <p:attrName>ppt_x</p:attrName>
                                        </p:attrNameLst>
                                      </p:cBhvr>
                                      <p:tavLst>
                                        <p:tav tm="0">
                                          <p:val>
                                            <p:strVal val="#ppt_x"/>
                                          </p:val>
                                        </p:tav>
                                        <p:tav tm="100000">
                                          <p:val>
                                            <p:strVal val="#ppt_x"/>
                                          </p:val>
                                        </p:tav>
                                      </p:tavLst>
                                    </p:anim>
                                    <p:anim calcmode="lin" valueType="num">
                                      <p:cBhvr additive="base">
                                        <p:cTn id="49"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3"/>
                                        </p:tgtEl>
                                        <p:attrNameLst>
                                          <p:attrName>style.visibility</p:attrName>
                                        </p:attrNameLst>
                                      </p:cBhvr>
                                      <p:to>
                                        <p:strVal val="visible"/>
                                      </p:to>
                                    </p:set>
                                    <p:anim calcmode="lin" valueType="num">
                                      <p:cBhvr additive="base">
                                        <p:cTn id="54" dur="500" fill="hold"/>
                                        <p:tgtEl>
                                          <p:spTgt spid="143"/>
                                        </p:tgtEl>
                                        <p:attrNameLst>
                                          <p:attrName>ppt_x</p:attrName>
                                        </p:attrNameLst>
                                      </p:cBhvr>
                                      <p:tavLst>
                                        <p:tav tm="0">
                                          <p:val>
                                            <p:strVal val="#ppt_x"/>
                                          </p:val>
                                        </p:tav>
                                        <p:tav tm="100000">
                                          <p:val>
                                            <p:strVal val="#ppt_x"/>
                                          </p:val>
                                        </p:tav>
                                      </p:tavLst>
                                    </p:anim>
                                    <p:anim calcmode="lin" valueType="num">
                                      <p:cBhvr additive="base">
                                        <p:cTn id="55"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8"/>
                                        </p:tgtEl>
                                        <p:attrNameLst>
                                          <p:attrName>style.visibility</p:attrName>
                                        </p:attrNameLst>
                                      </p:cBhvr>
                                      <p:to>
                                        <p:strVal val="visible"/>
                                      </p:to>
                                    </p:set>
                                    <p:anim calcmode="lin" valueType="num">
                                      <p:cBhvr additive="base">
                                        <p:cTn id="60" dur="500" fill="hold"/>
                                        <p:tgtEl>
                                          <p:spTgt spid="158"/>
                                        </p:tgtEl>
                                        <p:attrNameLst>
                                          <p:attrName>ppt_x</p:attrName>
                                        </p:attrNameLst>
                                      </p:cBhvr>
                                      <p:tavLst>
                                        <p:tav tm="0">
                                          <p:val>
                                            <p:strVal val="#ppt_x"/>
                                          </p:val>
                                        </p:tav>
                                        <p:tav tm="100000">
                                          <p:val>
                                            <p:strVal val="#ppt_x"/>
                                          </p:val>
                                        </p:tav>
                                      </p:tavLst>
                                    </p:anim>
                                    <p:anim calcmode="lin" valueType="num">
                                      <p:cBhvr additive="base">
                                        <p:cTn id="6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05</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事故发生的主要原因</a:t>
              </a:r>
            </a:p>
          </p:txBody>
        </p:sp>
      </p:grpSp>
      <p:pic>
        <p:nvPicPr>
          <p:cNvPr id="11" name="图片 10">
            <a:extLst>
              <a:ext uri="{FF2B5EF4-FFF2-40B4-BE49-F238E27FC236}">
                <a16:creationId xmlns:a16="http://schemas.microsoft.com/office/drawing/2014/main" id="{C06195B1-B972-42BA-B964-6FFA232E43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01438699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5" name="文本框 44"/>
          <p:cNvSpPr txBox="1"/>
          <p:nvPr/>
        </p:nvSpPr>
        <p:spPr>
          <a:xfrm>
            <a:off x="336817" y="2815819"/>
            <a:ext cx="1796657"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人的不安全行为</a:t>
            </a:r>
          </a:p>
        </p:txBody>
      </p:sp>
      <p:sp>
        <p:nvSpPr>
          <p:cNvPr id="78" name="文本框 44"/>
          <p:cNvSpPr txBox="1"/>
          <p:nvPr/>
        </p:nvSpPr>
        <p:spPr>
          <a:xfrm>
            <a:off x="1235144" y="5181280"/>
            <a:ext cx="1107698"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环境不良</a:t>
            </a:r>
          </a:p>
        </p:txBody>
      </p:sp>
      <p:sp>
        <p:nvSpPr>
          <p:cNvPr id="80" name="文本框 44"/>
          <p:cNvSpPr txBox="1"/>
          <p:nvPr/>
        </p:nvSpPr>
        <p:spPr>
          <a:xfrm>
            <a:off x="7145868" y="5135147"/>
            <a:ext cx="1107698"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管理欠缺</a:t>
            </a:r>
          </a:p>
        </p:txBody>
      </p:sp>
      <p:sp>
        <p:nvSpPr>
          <p:cNvPr id="82" name="文本框 44"/>
          <p:cNvSpPr txBox="1"/>
          <p:nvPr/>
        </p:nvSpPr>
        <p:spPr>
          <a:xfrm>
            <a:off x="6619022" y="2946103"/>
            <a:ext cx="2161386"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物的不安全状态</a:t>
            </a:r>
          </a:p>
        </p:txBody>
      </p:sp>
      <p:sp>
        <p:nvSpPr>
          <p:cNvPr id="86" name="TextBox 15"/>
          <p:cNvSpPr txBox="1"/>
          <p:nvPr/>
        </p:nvSpPr>
        <p:spPr>
          <a:xfrm>
            <a:off x="3371033" y="1269056"/>
            <a:ext cx="2835727" cy="523341"/>
          </a:xfrm>
          <a:prstGeom prst="rect">
            <a:avLst/>
          </a:prstGeom>
          <a:noFill/>
        </p:spPr>
        <p:txBody>
          <a:bodyPr wrap="square" rtlCol="0">
            <a:spAutoFit/>
          </a:bodyPr>
          <a:lstStyle/>
          <a:p>
            <a:pPr defTabSz="914400"/>
            <a:r>
              <a:rPr lang="zh-CN" altLang="en-US" sz="2800" b="1" dirty="0">
                <a:solidFill>
                  <a:srgbClr val="C00000"/>
                </a:solidFill>
                <a:cs typeface="+mn-ea"/>
                <a:sym typeface="+mn-lt"/>
              </a:rPr>
              <a:t>事故发生的原因</a:t>
            </a:r>
          </a:p>
        </p:txBody>
      </p:sp>
      <p:grpSp>
        <p:nvGrpSpPr>
          <p:cNvPr id="29" name="组合 28">
            <a:extLst>
              <a:ext uri="{FF2B5EF4-FFF2-40B4-BE49-F238E27FC236}">
                <a16:creationId xmlns:a16="http://schemas.microsoft.com/office/drawing/2014/main" id="{D5B5B1A2-127E-4E16-B9C2-BBE1203E09AF}"/>
              </a:ext>
            </a:extLst>
          </p:cNvPr>
          <p:cNvGrpSpPr/>
          <p:nvPr/>
        </p:nvGrpSpPr>
        <p:grpSpPr>
          <a:xfrm>
            <a:off x="2611367" y="2227958"/>
            <a:ext cx="3741459" cy="3751022"/>
            <a:chOff x="3894584" y="2064318"/>
            <a:chExt cx="4403154" cy="4411662"/>
          </a:xfrm>
        </p:grpSpPr>
        <p:sp>
          <p:nvSpPr>
            <p:cNvPr id="30" name="Freeform 9">
              <a:extLst>
                <a:ext uri="{FF2B5EF4-FFF2-40B4-BE49-F238E27FC236}">
                  <a16:creationId xmlns:a16="http://schemas.microsoft.com/office/drawing/2014/main" id="{006043D4-19AF-46FE-BB58-7FF4EDA61C79}"/>
                </a:ext>
              </a:extLst>
            </p:cNvPr>
            <p:cNvSpPr/>
            <p:nvPr/>
          </p:nvSpPr>
          <p:spPr bwMode="auto">
            <a:xfrm>
              <a:off x="3894584" y="2070668"/>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1" name="Freeform 10">
              <a:extLst>
                <a:ext uri="{FF2B5EF4-FFF2-40B4-BE49-F238E27FC236}">
                  <a16:creationId xmlns:a16="http://schemas.microsoft.com/office/drawing/2014/main" id="{C2408920-772C-48E7-A72B-7866A759970C}"/>
                </a:ext>
              </a:extLst>
            </p:cNvPr>
            <p:cNvSpPr/>
            <p:nvPr/>
          </p:nvSpPr>
          <p:spPr bwMode="auto">
            <a:xfrm>
              <a:off x="6086635" y="2064318"/>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2" name="Freeform 11">
              <a:extLst>
                <a:ext uri="{FF2B5EF4-FFF2-40B4-BE49-F238E27FC236}">
                  <a16:creationId xmlns:a16="http://schemas.microsoft.com/office/drawing/2014/main" id="{EEFB9C98-55CD-42EF-B3E0-F2C22BAB3008}"/>
                </a:ext>
              </a:extLst>
            </p:cNvPr>
            <p:cNvSpPr/>
            <p:nvPr/>
          </p:nvSpPr>
          <p:spPr bwMode="auto">
            <a:xfrm>
              <a:off x="5650132" y="4283642"/>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C00000"/>
            </a:solidFill>
            <a:ln w="19050">
              <a:noFill/>
              <a:round/>
            </a:ln>
          </p:spPr>
          <p:txBody>
            <a:bodyPr lIns="121890" tIns="60945" rIns="121890" bIns="60945"/>
            <a:lstStyle/>
            <a:p>
              <a:pPr defTabSz="914400">
                <a:defRPr/>
              </a:pPr>
              <a:endParaRPr lang="en-US" sz="2400" dirty="0">
                <a:solidFill>
                  <a:prstClr val="black">
                    <a:lumMod val="50000"/>
                    <a:lumOff val="50000"/>
                  </a:prstClr>
                </a:solidFill>
                <a:cs typeface="+mn-ea"/>
                <a:sym typeface="+mn-lt"/>
              </a:endParaRPr>
            </a:p>
          </p:txBody>
        </p:sp>
        <p:sp>
          <p:nvSpPr>
            <p:cNvPr id="33" name="Freeform 12">
              <a:extLst>
                <a:ext uri="{FF2B5EF4-FFF2-40B4-BE49-F238E27FC236}">
                  <a16:creationId xmlns:a16="http://schemas.microsoft.com/office/drawing/2014/main" id="{F9BD1CBB-437A-4153-84C1-A97AC6122CAE}"/>
                </a:ext>
              </a:extLst>
            </p:cNvPr>
            <p:cNvSpPr/>
            <p:nvPr/>
          </p:nvSpPr>
          <p:spPr bwMode="auto">
            <a:xfrm>
              <a:off x="3894585" y="3835968"/>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4" name="Freeform 119">
              <a:extLst>
                <a:ext uri="{FF2B5EF4-FFF2-40B4-BE49-F238E27FC236}">
                  <a16:creationId xmlns:a16="http://schemas.microsoft.com/office/drawing/2014/main" id="{E5E0FF3F-C8AD-4D1D-A208-41B8BE46CC52}"/>
                </a:ext>
              </a:extLst>
            </p:cNvPr>
            <p:cNvSpPr>
              <a:spLocks noChangeArrowheads="1"/>
            </p:cNvSpPr>
            <p:nvPr/>
          </p:nvSpPr>
          <p:spPr bwMode="auto">
            <a:xfrm>
              <a:off x="5823146" y="3986781"/>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C0000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5" name="Freeform 28">
              <a:extLst>
                <a:ext uri="{FF2B5EF4-FFF2-40B4-BE49-F238E27FC236}">
                  <a16:creationId xmlns:a16="http://schemas.microsoft.com/office/drawing/2014/main" id="{F8CF0B3F-3D27-4EED-BD0C-B3B4241CF332}"/>
                </a:ext>
              </a:extLst>
            </p:cNvPr>
            <p:cNvSpPr>
              <a:spLocks noChangeArrowheads="1"/>
            </p:cNvSpPr>
            <p:nvPr/>
          </p:nvSpPr>
          <p:spPr bwMode="auto">
            <a:xfrm>
              <a:off x="6953299" y="3145405"/>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6" name="Freeform 100">
              <a:extLst>
                <a:ext uri="{FF2B5EF4-FFF2-40B4-BE49-F238E27FC236}">
                  <a16:creationId xmlns:a16="http://schemas.microsoft.com/office/drawing/2014/main" id="{A3B0B658-D091-408D-A5AB-DFCAE5B53255}"/>
                </a:ext>
              </a:extLst>
            </p:cNvPr>
            <p:cNvSpPr>
              <a:spLocks noChangeArrowheads="1"/>
            </p:cNvSpPr>
            <p:nvPr/>
          </p:nvSpPr>
          <p:spPr bwMode="auto">
            <a:xfrm>
              <a:off x="4926325" y="3058092"/>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7" name="Freeform 116">
              <a:extLst>
                <a:ext uri="{FF2B5EF4-FFF2-40B4-BE49-F238E27FC236}">
                  <a16:creationId xmlns:a16="http://schemas.microsoft.com/office/drawing/2014/main" id="{3B14BF34-833B-4529-AAA4-CA3FE6BD5F5D}"/>
                </a:ext>
              </a:extLst>
            </p:cNvPr>
            <p:cNvSpPr>
              <a:spLocks noChangeArrowheads="1"/>
            </p:cNvSpPr>
            <p:nvPr/>
          </p:nvSpPr>
          <p:spPr bwMode="auto">
            <a:xfrm>
              <a:off x="6834251" y="5039293"/>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8" name="Freeform 154">
              <a:extLst>
                <a:ext uri="{FF2B5EF4-FFF2-40B4-BE49-F238E27FC236}">
                  <a16:creationId xmlns:a16="http://schemas.microsoft.com/office/drawing/2014/main" id="{123B0BA3-7D98-4BA6-B553-7F787D54D354}"/>
                </a:ext>
              </a:extLst>
            </p:cNvPr>
            <p:cNvSpPr>
              <a:spLocks noChangeArrowheads="1"/>
            </p:cNvSpPr>
            <p:nvPr/>
          </p:nvSpPr>
          <p:spPr bwMode="auto">
            <a:xfrm>
              <a:off x="4846961" y="4893243"/>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grpSp>
      <p:pic>
        <p:nvPicPr>
          <p:cNvPr id="5" name="图片 4">
            <a:extLst>
              <a:ext uri="{FF2B5EF4-FFF2-40B4-BE49-F238E27FC236}">
                <a16:creationId xmlns:a16="http://schemas.microsoft.com/office/drawing/2014/main" id="{555A0E83-F2C7-44A5-BD12-688FBA661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0899" y="2009184"/>
            <a:ext cx="5244882" cy="5248146"/>
          </a:xfrm>
          <a:prstGeom prst="rect">
            <a:avLst/>
          </a:prstGeom>
        </p:spPr>
      </p:pic>
    </p:spTree>
    <p:custDataLst>
      <p:tags r:id="rId1"/>
    </p:custDataLst>
    <p:extLst>
      <p:ext uri="{BB962C8B-B14F-4D97-AF65-F5344CB8AC3E}">
        <p14:creationId xmlns:p14="http://schemas.microsoft.com/office/powerpoint/2010/main" val="110498031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500" fill="hold"/>
                                        <p:tgtEl>
                                          <p:spTgt spid="75"/>
                                        </p:tgtEl>
                                        <p:attrNameLst>
                                          <p:attrName>ppt_x</p:attrName>
                                        </p:attrNameLst>
                                      </p:cBhvr>
                                      <p:tavLst>
                                        <p:tav tm="0">
                                          <p:val>
                                            <p:strVal val="0-#ppt_w/2"/>
                                          </p:val>
                                        </p:tav>
                                        <p:tav tm="100000">
                                          <p:val>
                                            <p:strVal val="#ppt_x"/>
                                          </p:val>
                                        </p:tav>
                                      </p:tavLst>
                                    </p:anim>
                                    <p:anim calcmode="lin" valueType="num">
                                      <p:cBhvr additive="base">
                                        <p:cTn id="13" dur="500" fill="hold"/>
                                        <p:tgtEl>
                                          <p:spTgt spid="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fill="hold"/>
                                        <p:tgtEl>
                                          <p:spTgt spid="78"/>
                                        </p:tgtEl>
                                        <p:attrNameLst>
                                          <p:attrName>ppt_x</p:attrName>
                                        </p:attrNameLst>
                                      </p:cBhvr>
                                      <p:tavLst>
                                        <p:tav tm="0">
                                          <p:val>
                                            <p:strVal val="0-#ppt_w/2"/>
                                          </p:val>
                                        </p:tav>
                                        <p:tav tm="100000">
                                          <p:val>
                                            <p:strVal val="#ppt_x"/>
                                          </p:val>
                                        </p:tav>
                                      </p:tavLst>
                                    </p:anim>
                                    <p:anim calcmode="lin" valueType="num">
                                      <p:cBhvr additive="base">
                                        <p:cTn id="18" dur="500" fill="hold"/>
                                        <p:tgtEl>
                                          <p:spTgt spid="7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0-#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0" grpId="0"/>
      <p:bldP spid="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 name="组合 1">
            <a:extLst>
              <a:ext uri="{FF2B5EF4-FFF2-40B4-BE49-F238E27FC236}">
                <a16:creationId xmlns:a16="http://schemas.microsoft.com/office/drawing/2014/main" id="{3508A730-CFE9-4B08-A0CA-BE899D9F96C8}"/>
              </a:ext>
            </a:extLst>
          </p:cNvPr>
          <p:cNvGrpSpPr/>
          <p:nvPr/>
        </p:nvGrpSpPr>
        <p:grpSpPr>
          <a:xfrm>
            <a:off x="3935810" y="1701203"/>
            <a:ext cx="4318793" cy="763953"/>
            <a:chOff x="5338729" y="1529632"/>
            <a:chExt cx="4936560" cy="763776"/>
          </a:xfrm>
        </p:grpSpPr>
        <p:sp>
          <p:nvSpPr>
            <p:cNvPr id="29" name="Freeform 11"/>
            <p:cNvSpPr>
              <a:spLocks/>
            </p:cNvSpPr>
            <p:nvPr/>
          </p:nvSpPr>
          <p:spPr bwMode="auto">
            <a:xfrm>
              <a:off x="5932044" y="1529632"/>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0" name="Freeform 10"/>
            <p:cNvSpPr>
              <a:spLocks/>
            </p:cNvSpPr>
            <p:nvPr/>
          </p:nvSpPr>
          <p:spPr bwMode="auto">
            <a:xfrm>
              <a:off x="5338729" y="1608594"/>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1" name="Rectangle 12"/>
            <p:cNvSpPr>
              <a:spLocks noChangeArrowheads="1"/>
            </p:cNvSpPr>
            <p:nvPr/>
          </p:nvSpPr>
          <p:spPr bwMode="auto">
            <a:xfrm>
              <a:off x="6015675" y="1537793"/>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1" name="TextBox 105"/>
            <p:cNvSpPr txBox="1">
              <a:spLocks noChangeArrowheads="1"/>
            </p:cNvSpPr>
            <p:nvPr/>
          </p:nvSpPr>
          <p:spPr bwMode="auto">
            <a:xfrm>
              <a:off x="6901972" y="1695045"/>
              <a:ext cx="2707603"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忽视和违反安全规程的行为</a:t>
              </a:r>
            </a:p>
          </p:txBody>
        </p:sp>
        <p:sp>
          <p:nvSpPr>
            <p:cNvPr id="42" name="TextBox 106"/>
            <p:cNvSpPr txBox="1">
              <a:spLocks noChangeArrowheads="1"/>
            </p:cNvSpPr>
            <p:nvPr/>
          </p:nvSpPr>
          <p:spPr bwMode="auto">
            <a:xfrm>
              <a:off x="6170296" y="1642035"/>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dirty="0">
                  <a:solidFill>
                    <a:srgbClr val="FFFFFF"/>
                  </a:solidFill>
                  <a:latin typeface="微软雅黑"/>
                  <a:ea typeface="微软雅黑"/>
                  <a:cs typeface="+mn-ea"/>
                  <a:sym typeface="+mn-lt"/>
                </a:rPr>
                <a:t>1</a:t>
              </a:r>
              <a:endParaRPr lang="zh-CN" altLang="en-US" sz="3000" b="1" dirty="0">
                <a:solidFill>
                  <a:srgbClr val="FFFFFF"/>
                </a:solidFill>
                <a:latin typeface="微软雅黑"/>
                <a:ea typeface="微软雅黑"/>
                <a:cs typeface="+mn-ea"/>
                <a:sym typeface="+mn-lt"/>
              </a:endParaRPr>
            </a:p>
          </p:txBody>
        </p:sp>
      </p:grpSp>
      <p:grpSp>
        <p:nvGrpSpPr>
          <p:cNvPr id="4" name="组合 3">
            <a:extLst>
              <a:ext uri="{FF2B5EF4-FFF2-40B4-BE49-F238E27FC236}">
                <a16:creationId xmlns:a16="http://schemas.microsoft.com/office/drawing/2014/main" id="{6553133F-1A21-4297-BF22-19E6649DDB77}"/>
              </a:ext>
            </a:extLst>
          </p:cNvPr>
          <p:cNvGrpSpPr/>
          <p:nvPr/>
        </p:nvGrpSpPr>
        <p:grpSpPr>
          <a:xfrm>
            <a:off x="7380717" y="2912545"/>
            <a:ext cx="3883959" cy="763951"/>
            <a:chOff x="5338729" y="2526127"/>
            <a:chExt cx="4439527" cy="763774"/>
          </a:xfrm>
        </p:grpSpPr>
        <p:sp>
          <p:nvSpPr>
            <p:cNvPr id="32" name="Freeform 11"/>
            <p:cNvSpPr>
              <a:spLocks/>
            </p:cNvSpPr>
            <p:nvPr/>
          </p:nvSpPr>
          <p:spPr bwMode="auto">
            <a:xfrm>
              <a:off x="5932044" y="2526127"/>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3" name="Freeform 10"/>
            <p:cNvSpPr>
              <a:spLocks/>
            </p:cNvSpPr>
            <p:nvPr/>
          </p:nvSpPr>
          <p:spPr bwMode="auto">
            <a:xfrm>
              <a:off x="5338729" y="2605087"/>
              <a:ext cx="3302616"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4" name="Rectangle 12"/>
            <p:cNvSpPr>
              <a:spLocks noChangeArrowheads="1"/>
            </p:cNvSpPr>
            <p:nvPr/>
          </p:nvSpPr>
          <p:spPr bwMode="auto">
            <a:xfrm>
              <a:off x="6015675" y="2534287"/>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3" name="TextBox 108"/>
            <p:cNvSpPr txBox="1">
              <a:spLocks noChangeArrowheads="1"/>
            </p:cNvSpPr>
            <p:nvPr/>
          </p:nvSpPr>
          <p:spPr bwMode="auto">
            <a:xfrm>
              <a:off x="7028149" y="2780930"/>
              <a:ext cx="2750107"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错误动作</a:t>
              </a:r>
            </a:p>
          </p:txBody>
        </p:sp>
        <p:sp>
          <p:nvSpPr>
            <p:cNvPr id="44" name="TextBox 109"/>
            <p:cNvSpPr txBox="1">
              <a:spLocks noChangeArrowheads="1"/>
            </p:cNvSpPr>
            <p:nvPr/>
          </p:nvSpPr>
          <p:spPr bwMode="auto">
            <a:xfrm>
              <a:off x="6170296" y="2621860"/>
              <a:ext cx="487858" cy="530896"/>
            </a:xfrm>
            <a:prstGeom prst="rect">
              <a:avLst/>
            </a:prstGeom>
            <a:solidFill>
              <a:srgbClr val="C00000"/>
            </a:solidFill>
            <a:ln>
              <a:noFill/>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2</a:t>
              </a:r>
              <a:endParaRPr lang="zh-CN" altLang="en-US" sz="3000" b="1">
                <a:solidFill>
                  <a:srgbClr val="FFFFFF"/>
                </a:solidFill>
                <a:latin typeface="微软雅黑"/>
                <a:ea typeface="微软雅黑"/>
                <a:cs typeface="+mn-ea"/>
                <a:sym typeface="+mn-lt"/>
              </a:endParaRPr>
            </a:p>
          </p:txBody>
        </p:sp>
      </p:grpSp>
      <p:grpSp>
        <p:nvGrpSpPr>
          <p:cNvPr id="5" name="组合 4">
            <a:extLst>
              <a:ext uri="{FF2B5EF4-FFF2-40B4-BE49-F238E27FC236}">
                <a16:creationId xmlns:a16="http://schemas.microsoft.com/office/drawing/2014/main" id="{96156CFF-016B-44C8-97EB-66FE00F64E4A}"/>
              </a:ext>
            </a:extLst>
          </p:cNvPr>
          <p:cNvGrpSpPr/>
          <p:nvPr/>
        </p:nvGrpSpPr>
        <p:grpSpPr>
          <a:xfrm>
            <a:off x="7382830" y="4220720"/>
            <a:ext cx="3846776" cy="762762"/>
            <a:chOff x="5338729" y="3486280"/>
            <a:chExt cx="4397025" cy="762585"/>
          </a:xfrm>
        </p:grpSpPr>
        <p:sp>
          <p:nvSpPr>
            <p:cNvPr id="35" name="Freeform 11"/>
            <p:cNvSpPr>
              <a:spLocks/>
            </p:cNvSpPr>
            <p:nvPr/>
          </p:nvSpPr>
          <p:spPr bwMode="auto">
            <a:xfrm>
              <a:off x="5932044" y="3486280"/>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6" name="Freeform 10"/>
            <p:cNvSpPr>
              <a:spLocks/>
            </p:cNvSpPr>
            <p:nvPr/>
          </p:nvSpPr>
          <p:spPr bwMode="auto">
            <a:xfrm>
              <a:off x="5338729" y="3564051"/>
              <a:ext cx="3300201"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7" name="Rectangle 12"/>
            <p:cNvSpPr>
              <a:spLocks noChangeArrowheads="1"/>
            </p:cNvSpPr>
            <p:nvPr/>
          </p:nvSpPr>
          <p:spPr bwMode="auto">
            <a:xfrm>
              <a:off x="6015675" y="3494441"/>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5" name="TextBox 115"/>
            <p:cNvSpPr txBox="1">
              <a:spLocks noChangeArrowheads="1"/>
            </p:cNvSpPr>
            <p:nvPr/>
          </p:nvSpPr>
          <p:spPr bwMode="auto">
            <a:xfrm>
              <a:off x="7028150" y="3748734"/>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注意力不集中</a:t>
              </a:r>
            </a:p>
          </p:txBody>
        </p:sp>
        <p:sp>
          <p:nvSpPr>
            <p:cNvPr id="46" name="TextBox 116"/>
            <p:cNvSpPr txBox="1">
              <a:spLocks noChangeArrowheads="1"/>
            </p:cNvSpPr>
            <p:nvPr/>
          </p:nvSpPr>
          <p:spPr bwMode="auto">
            <a:xfrm>
              <a:off x="6170296" y="3580824"/>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3</a:t>
              </a:r>
              <a:endParaRPr lang="zh-CN" altLang="en-US" sz="3000" b="1">
                <a:solidFill>
                  <a:srgbClr val="FFFFFF"/>
                </a:solidFill>
                <a:latin typeface="微软雅黑"/>
                <a:ea typeface="微软雅黑"/>
                <a:cs typeface="+mn-ea"/>
                <a:sym typeface="+mn-lt"/>
              </a:endParaRPr>
            </a:p>
          </p:txBody>
        </p:sp>
      </p:grpSp>
      <p:grpSp>
        <p:nvGrpSpPr>
          <p:cNvPr id="6" name="组合 5">
            <a:extLst>
              <a:ext uri="{FF2B5EF4-FFF2-40B4-BE49-F238E27FC236}">
                <a16:creationId xmlns:a16="http://schemas.microsoft.com/office/drawing/2014/main" id="{CBA1F660-CB73-42E0-86F7-03D95CB64BC6}"/>
              </a:ext>
            </a:extLst>
          </p:cNvPr>
          <p:cNvGrpSpPr/>
          <p:nvPr/>
        </p:nvGrpSpPr>
        <p:grpSpPr>
          <a:xfrm>
            <a:off x="1740627" y="2972135"/>
            <a:ext cx="3846775" cy="762762"/>
            <a:chOff x="5338730" y="4446729"/>
            <a:chExt cx="4397024" cy="762585"/>
          </a:xfrm>
        </p:grpSpPr>
        <p:sp>
          <p:nvSpPr>
            <p:cNvPr id="38" name="Freeform 11"/>
            <p:cNvSpPr>
              <a:spLocks/>
            </p:cNvSpPr>
            <p:nvPr/>
          </p:nvSpPr>
          <p:spPr bwMode="auto">
            <a:xfrm>
              <a:off x="5932044" y="444672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9" name="Freeform 10"/>
            <p:cNvSpPr>
              <a:spLocks/>
            </p:cNvSpPr>
            <p:nvPr/>
          </p:nvSpPr>
          <p:spPr bwMode="auto">
            <a:xfrm>
              <a:off x="5338730" y="4524500"/>
              <a:ext cx="3099646"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40" name="Rectangle 12"/>
            <p:cNvSpPr>
              <a:spLocks noChangeArrowheads="1"/>
            </p:cNvSpPr>
            <p:nvPr/>
          </p:nvSpPr>
          <p:spPr bwMode="auto">
            <a:xfrm>
              <a:off x="6015675" y="4454890"/>
              <a:ext cx="703134" cy="720450"/>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7" name="TextBox 117"/>
            <p:cNvSpPr txBox="1">
              <a:spLocks noChangeArrowheads="1"/>
            </p:cNvSpPr>
            <p:nvPr/>
          </p:nvSpPr>
          <p:spPr bwMode="auto">
            <a:xfrm>
              <a:off x="7028150" y="470918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疲劳</a:t>
              </a:r>
            </a:p>
          </p:txBody>
        </p:sp>
        <p:sp>
          <p:nvSpPr>
            <p:cNvPr id="48" name="TextBox 118"/>
            <p:cNvSpPr txBox="1">
              <a:spLocks noChangeArrowheads="1"/>
            </p:cNvSpPr>
            <p:nvPr/>
          </p:nvSpPr>
          <p:spPr bwMode="auto">
            <a:xfrm>
              <a:off x="6170296" y="454960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4</a:t>
              </a:r>
              <a:endParaRPr lang="zh-CN" altLang="en-US" sz="3000" b="1">
                <a:solidFill>
                  <a:srgbClr val="FFFFFF"/>
                </a:solidFill>
                <a:latin typeface="微软雅黑"/>
                <a:ea typeface="微软雅黑"/>
                <a:cs typeface="+mn-ea"/>
                <a:sym typeface="+mn-lt"/>
              </a:endParaRPr>
            </a:p>
          </p:txBody>
        </p:sp>
      </p:grpSp>
      <p:grpSp>
        <p:nvGrpSpPr>
          <p:cNvPr id="7" name="组合 6">
            <a:extLst>
              <a:ext uri="{FF2B5EF4-FFF2-40B4-BE49-F238E27FC236}">
                <a16:creationId xmlns:a16="http://schemas.microsoft.com/office/drawing/2014/main" id="{4AE9ACD5-819A-495F-BA52-7F23B8CF2F34}"/>
              </a:ext>
            </a:extLst>
          </p:cNvPr>
          <p:cNvGrpSpPr/>
          <p:nvPr/>
        </p:nvGrpSpPr>
        <p:grpSpPr>
          <a:xfrm>
            <a:off x="1562563" y="4342522"/>
            <a:ext cx="3846779" cy="762762"/>
            <a:chOff x="5338725" y="5402719"/>
            <a:chExt cx="4397029" cy="762585"/>
          </a:xfrm>
        </p:grpSpPr>
        <p:sp>
          <p:nvSpPr>
            <p:cNvPr id="52" name="Freeform 11"/>
            <p:cNvSpPr>
              <a:spLocks/>
            </p:cNvSpPr>
            <p:nvPr/>
          </p:nvSpPr>
          <p:spPr bwMode="auto">
            <a:xfrm>
              <a:off x="5932038" y="540271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53" name="Freeform 10"/>
            <p:cNvSpPr>
              <a:spLocks/>
            </p:cNvSpPr>
            <p:nvPr/>
          </p:nvSpPr>
          <p:spPr bwMode="auto">
            <a:xfrm>
              <a:off x="5338725" y="5480490"/>
              <a:ext cx="3364631"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64" name="Rectangle 12"/>
            <p:cNvSpPr>
              <a:spLocks noChangeArrowheads="1"/>
            </p:cNvSpPr>
            <p:nvPr/>
          </p:nvSpPr>
          <p:spPr bwMode="auto">
            <a:xfrm>
              <a:off x="6015669" y="5410880"/>
              <a:ext cx="703134" cy="720450"/>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68" name="TextBox 117"/>
            <p:cNvSpPr txBox="1">
              <a:spLocks noChangeArrowheads="1"/>
            </p:cNvSpPr>
            <p:nvPr/>
          </p:nvSpPr>
          <p:spPr bwMode="auto">
            <a:xfrm>
              <a:off x="7028150" y="566517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身体有缺陷等</a:t>
              </a:r>
            </a:p>
          </p:txBody>
        </p:sp>
        <p:sp>
          <p:nvSpPr>
            <p:cNvPr id="69" name="TextBox 118"/>
            <p:cNvSpPr txBox="1">
              <a:spLocks noChangeArrowheads="1"/>
            </p:cNvSpPr>
            <p:nvPr/>
          </p:nvSpPr>
          <p:spPr bwMode="auto">
            <a:xfrm>
              <a:off x="6170290" y="550559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dirty="0">
                  <a:solidFill>
                    <a:srgbClr val="FFFFFF"/>
                  </a:solidFill>
                  <a:latin typeface="微软雅黑"/>
                  <a:ea typeface="微软雅黑"/>
                  <a:cs typeface="+mn-ea"/>
                  <a:sym typeface="+mn-lt"/>
                </a:rPr>
                <a:t>5</a:t>
              </a:r>
              <a:endParaRPr lang="zh-CN" altLang="en-US" sz="3000" b="1" dirty="0">
                <a:solidFill>
                  <a:srgbClr val="FFFFFF"/>
                </a:solidFill>
                <a:latin typeface="微软雅黑"/>
                <a:ea typeface="微软雅黑"/>
                <a:cs typeface="+mn-ea"/>
                <a:sym typeface="+mn-lt"/>
              </a:endParaRPr>
            </a:p>
          </p:txBody>
        </p:sp>
      </p:grpSp>
      <p:grpSp>
        <p:nvGrpSpPr>
          <p:cNvPr id="70" name="组合 69"/>
          <p:cNvGrpSpPr/>
          <p:nvPr/>
        </p:nvGrpSpPr>
        <p:grpSpPr>
          <a:xfrm>
            <a:off x="4646874" y="2781577"/>
            <a:ext cx="2519775" cy="2315543"/>
            <a:chOff x="2174285" y="2112361"/>
            <a:chExt cx="1034583" cy="950136"/>
          </a:xfrm>
        </p:grpSpPr>
        <p:grpSp>
          <p:nvGrpSpPr>
            <p:cNvPr id="76" name="组合 7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81" name="椭圆 80"/>
              <p:cNvSpPr/>
              <p:nvPr/>
            </p:nvSpPr>
            <p:spPr>
              <a:xfrm>
                <a:off x="427733" y="760413"/>
                <a:ext cx="3825873" cy="3825875"/>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77" name="TextBox 76"/>
            <p:cNvSpPr txBox="1"/>
            <p:nvPr/>
          </p:nvSpPr>
          <p:spPr>
            <a:xfrm>
              <a:off x="2174285" y="2441597"/>
              <a:ext cx="997900" cy="402853"/>
            </a:xfrm>
            <a:prstGeom prst="cube">
              <a:avLst/>
            </a:prstGeom>
            <a:noFill/>
          </p:spPr>
          <p:txBody>
            <a:bodyPr wrap="square" lIns="0" tIns="0" rIns="0" bIns="0" rtlCol="0">
              <a:spAutoFit/>
            </a:bodyPr>
            <a:lstStyle/>
            <a:p>
              <a:pPr algn="ctr" defTabSz="914400"/>
              <a:r>
                <a:rPr lang="zh-CN" altLang="en-US" sz="2400" b="1" dirty="0">
                  <a:solidFill>
                    <a:srgbClr val="00153E"/>
                  </a:solidFill>
                  <a:cs typeface="+mn-ea"/>
                  <a:sym typeface="+mn-lt"/>
                </a:rPr>
                <a:t>人的不安全</a:t>
              </a:r>
              <a:endParaRPr lang="en-US" altLang="zh-CN" sz="2400" b="1" dirty="0">
                <a:solidFill>
                  <a:srgbClr val="00153E"/>
                </a:solidFill>
                <a:cs typeface="+mn-ea"/>
                <a:sym typeface="+mn-lt"/>
              </a:endParaRPr>
            </a:p>
            <a:p>
              <a:pPr algn="ctr" defTabSz="914400"/>
              <a:r>
                <a:rPr lang="zh-CN" altLang="en-US" sz="2400" b="1" dirty="0">
                  <a:solidFill>
                    <a:srgbClr val="00153E"/>
                  </a:solidFill>
                  <a:cs typeface="+mn-ea"/>
                  <a:sym typeface="+mn-lt"/>
                </a:rPr>
                <a:t>行为和状态</a:t>
              </a:r>
              <a:endParaRPr lang="en-US" altLang="zh-CN" sz="2400" b="1" dirty="0">
                <a:solidFill>
                  <a:srgbClr val="00153E"/>
                </a:solidFill>
                <a:cs typeface="+mn-ea"/>
                <a:sym typeface="+mn-lt"/>
              </a:endParaRPr>
            </a:p>
          </p:txBody>
        </p:sp>
      </p:grpSp>
    </p:spTree>
    <p:custDataLst>
      <p:tags r:id="rId1"/>
    </p:custDataLst>
    <p:extLst>
      <p:ext uri="{BB962C8B-B14F-4D97-AF65-F5344CB8AC3E}">
        <p14:creationId xmlns:p14="http://schemas.microsoft.com/office/powerpoint/2010/main" val="206234181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418947" y="2277399"/>
            <a:ext cx="5352528" cy="2112131"/>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01</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安全是什么？</a:t>
              </a:r>
            </a:p>
          </p:txBody>
        </p:sp>
      </p:grpSp>
      <p:pic>
        <p:nvPicPr>
          <p:cNvPr id="11" name="图片 10">
            <a:extLst>
              <a:ext uri="{FF2B5EF4-FFF2-40B4-BE49-F238E27FC236}">
                <a16:creationId xmlns:a16="http://schemas.microsoft.com/office/drawing/2014/main" id="{12DE5B29-0353-40C2-B3CC-77406487AC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
        <p:nvSpPr>
          <p:cNvPr id="2" name="文本框 1"/>
          <p:cNvSpPr txBox="1"/>
          <p:nvPr/>
        </p:nvSpPr>
        <p:spPr>
          <a:xfrm>
            <a:off x="622598" y="3025561"/>
            <a:ext cx="1944216" cy="261610"/>
          </a:xfrm>
          <a:prstGeom prst="rect">
            <a:avLst/>
          </a:prstGeom>
          <a:noFill/>
        </p:spPr>
        <p:txBody>
          <a:bodyPr wrap="square" rtlCol="0">
            <a:spAutoFit/>
          </a:bodyPr>
          <a:lstStyle/>
          <a:p>
            <a:r>
              <a:rPr lang="en-US" altLang="zh-CN" sz="1100" smtClean="0">
                <a:solidFill>
                  <a:srgbClr val="EED9D9"/>
                </a:solidFill>
              </a:rPr>
              <a:t>https://www.PPT818.com/</a:t>
            </a:r>
            <a:endParaRPr lang="zh-CN" altLang="en-US" sz="1100" dirty="0">
              <a:solidFill>
                <a:srgbClr val="EED9D9"/>
              </a:solidFill>
            </a:endParaRPr>
          </a:p>
        </p:txBody>
      </p:sp>
    </p:spTree>
    <p:custDataLst>
      <p:tags r:id="rId1"/>
    </p:custDataLst>
    <p:extLst>
      <p:ext uri="{BB962C8B-B14F-4D97-AF65-F5344CB8AC3E}">
        <p14:creationId xmlns:p14="http://schemas.microsoft.com/office/powerpoint/2010/main" val="219959024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54" name="组合 53"/>
          <p:cNvGrpSpPr/>
          <p:nvPr/>
        </p:nvGrpSpPr>
        <p:grpSpPr>
          <a:xfrm>
            <a:off x="5620283" y="2500035"/>
            <a:ext cx="4477747" cy="557180"/>
            <a:chOff x="4801443" y="1693437"/>
            <a:chExt cx="4479495" cy="557051"/>
          </a:xfrm>
        </p:grpSpPr>
        <p:sp>
          <p:nvSpPr>
            <p:cNvPr id="55" name="TextBox 21"/>
            <p:cNvSpPr txBox="1"/>
            <p:nvPr/>
          </p:nvSpPr>
          <p:spPr>
            <a:xfrm>
              <a:off x="5449516" y="1818073"/>
              <a:ext cx="3831422" cy="307777"/>
            </a:xfrm>
            <a:prstGeom prst="rect">
              <a:avLst/>
            </a:prstGeom>
            <a:noFill/>
          </p:spPr>
          <p:txBody>
            <a:bodyPr wrap="square" rtlCol="0">
              <a:spAutoFit/>
            </a:bodyPr>
            <a:lstStyle/>
            <a:p>
              <a:pPr defTabSz="914400"/>
              <a:r>
                <a:rPr lang="zh-CN" altLang="en-US" sz="1400" dirty="0">
                  <a:solidFill>
                    <a:prstClr val="black"/>
                  </a:solidFill>
                  <a:cs typeface="+mn-ea"/>
                  <a:sym typeface="+mn-lt"/>
                </a:rPr>
                <a:t>工作环境面积偏小或工作场所有其他缺陷</a:t>
              </a:r>
              <a:endParaRPr lang="en-US" altLang="zh-CN" sz="1400" dirty="0">
                <a:solidFill>
                  <a:prstClr val="black"/>
                </a:solidFill>
                <a:cs typeface="+mn-ea"/>
                <a:sym typeface="+mn-lt"/>
              </a:endParaRPr>
            </a:p>
          </p:txBody>
        </p:sp>
        <p:grpSp>
          <p:nvGrpSpPr>
            <p:cNvPr id="56" name="组合 55"/>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59" name="椭圆 58"/>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2</a:t>
                </a:r>
                <a:endParaRPr lang="zh-CN" altLang="en-US" sz="2000" kern="0" dirty="0">
                  <a:solidFill>
                    <a:srgbClr val="C00000"/>
                  </a:solidFill>
                  <a:cs typeface="+mn-ea"/>
                  <a:sym typeface="+mn-lt"/>
                </a:endParaRPr>
              </a:p>
            </p:txBody>
          </p:sp>
        </p:grpSp>
      </p:grpSp>
      <p:grpSp>
        <p:nvGrpSpPr>
          <p:cNvPr id="60" name="组合 59"/>
          <p:cNvGrpSpPr/>
          <p:nvPr/>
        </p:nvGrpSpPr>
        <p:grpSpPr>
          <a:xfrm>
            <a:off x="257927" y="2500036"/>
            <a:ext cx="4539028" cy="557180"/>
            <a:chOff x="4801443" y="915235"/>
            <a:chExt cx="4540801" cy="557051"/>
          </a:xfrm>
        </p:grpSpPr>
        <p:sp>
          <p:nvSpPr>
            <p:cNvPr id="61" name="TextBox 5"/>
            <p:cNvSpPr txBox="1"/>
            <p:nvPr/>
          </p:nvSpPr>
          <p:spPr>
            <a:xfrm>
              <a:off x="5449515" y="931064"/>
              <a:ext cx="3892729" cy="523220"/>
            </a:xfrm>
            <a:prstGeom prst="rect">
              <a:avLst/>
            </a:prstGeom>
            <a:noFill/>
          </p:spPr>
          <p:txBody>
            <a:bodyPr wrap="square" rtlCol="0">
              <a:spAutoFit/>
            </a:bodyPr>
            <a:lstStyle/>
            <a:p>
              <a:pPr defTabSz="914400"/>
              <a:r>
                <a:rPr lang="zh-CN" altLang="en-US" sz="1400" dirty="0">
                  <a:solidFill>
                    <a:prstClr val="black"/>
                  </a:solidFill>
                  <a:cs typeface="+mn-ea"/>
                  <a:sym typeface="+mn-lt"/>
                </a:rPr>
                <a:t>设备和装置的结构不良，强度不够，零部件磨损和老化</a:t>
              </a:r>
              <a:endParaRPr lang="en-US" altLang="zh-CN" sz="1400" dirty="0">
                <a:solidFill>
                  <a:prstClr val="black"/>
                </a:solidFill>
                <a:cs typeface="+mn-ea"/>
                <a:sym typeface="+mn-lt"/>
              </a:endParaRPr>
            </a:p>
          </p:txBody>
        </p:sp>
        <p:grpSp>
          <p:nvGrpSpPr>
            <p:cNvPr id="62" name="组合 61"/>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65" name="椭圆 64"/>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1</a:t>
                </a:r>
                <a:endParaRPr lang="zh-CN" altLang="en-US" sz="2000" kern="0" dirty="0">
                  <a:solidFill>
                    <a:prstClr val="white"/>
                  </a:solidFill>
                  <a:cs typeface="+mn-ea"/>
                  <a:sym typeface="+mn-lt"/>
                </a:endParaRPr>
              </a:p>
            </p:txBody>
          </p:sp>
        </p:grpSp>
      </p:grpSp>
      <p:grpSp>
        <p:nvGrpSpPr>
          <p:cNvPr id="66" name="组合 65"/>
          <p:cNvGrpSpPr/>
          <p:nvPr/>
        </p:nvGrpSpPr>
        <p:grpSpPr>
          <a:xfrm>
            <a:off x="6164174" y="3269831"/>
            <a:ext cx="4477747" cy="557180"/>
            <a:chOff x="4801443" y="1693437"/>
            <a:chExt cx="4479495" cy="557051"/>
          </a:xfrm>
        </p:grpSpPr>
        <p:sp>
          <p:nvSpPr>
            <p:cNvPr id="67" name="TextBox 21"/>
            <p:cNvSpPr txBox="1"/>
            <p:nvPr/>
          </p:nvSpPr>
          <p:spPr>
            <a:xfrm>
              <a:off x="5449515" y="1709266"/>
              <a:ext cx="3831423" cy="523220"/>
            </a:xfrm>
            <a:prstGeom prst="rect">
              <a:avLst/>
            </a:prstGeom>
            <a:noFill/>
          </p:spPr>
          <p:txBody>
            <a:bodyPr wrap="square" rtlCol="0">
              <a:spAutoFit/>
            </a:bodyPr>
            <a:lstStyle/>
            <a:p>
              <a:pPr defTabSz="914400"/>
              <a:r>
                <a:rPr lang="zh-CN" altLang="en-US" sz="1400" dirty="0">
                  <a:solidFill>
                    <a:prstClr val="black"/>
                  </a:solidFill>
                  <a:cs typeface="+mn-ea"/>
                  <a:sym typeface="+mn-lt"/>
                </a:rPr>
                <a:t>外部的、自然的不安全状态，危险物与有害物的存在</a:t>
              </a:r>
              <a:endParaRPr lang="en-US" altLang="zh-CN" sz="1400" dirty="0">
                <a:solidFill>
                  <a:prstClr val="black"/>
                </a:solidFill>
                <a:cs typeface="+mn-ea"/>
                <a:sym typeface="+mn-lt"/>
              </a:endParaRPr>
            </a:p>
          </p:txBody>
        </p:sp>
        <p:grpSp>
          <p:nvGrpSpPr>
            <p:cNvPr id="70" name="组合 6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2" name="椭圆 7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4</a:t>
                </a:r>
                <a:endParaRPr lang="zh-CN" altLang="en-US" sz="2000" kern="0" dirty="0">
                  <a:solidFill>
                    <a:srgbClr val="C00000"/>
                  </a:solidFill>
                  <a:cs typeface="+mn-ea"/>
                  <a:sym typeface="+mn-lt"/>
                </a:endParaRPr>
              </a:p>
            </p:txBody>
          </p:sp>
        </p:grpSp>
      </p:grpSp>
      <p:grpSp>
        <p:nvGrpSpPr>
          <p:cNvPr id="73" name="组合 72"/>
          <p:cNvGrpSpPr/>
          <p:nvPr/>
        </p:nvGrpSpPr>
        <p:grpSpPr>
          <a:xfrm>
            <a:off x="801815" y="3287841"/>
            <a:ext cx="4539028" cy="557180"/>
            <a:chOff x="4801443" y="915235"/>
            <a:chExt cx="4540801" cy="557051"/>
          </a:xfrm>
        </p:grpSpPr>
        <p:sp>
          <p:nvSpPr>
            <p:cNvPr id="7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物质的堆放和整理不当</a:t>
              </a:r>
              <a:endParaRPr lang="en-US" altLang="zh-CN" sz="1400" dirty="0">
                <a:solidFill>
                  <a:prstClr val="black"/>
                </a:solidFill>
                <a:cs typeface="+mn-ea"/>
                <a:sym typeface="+mn-lt"/>
              </a:endParaRPr>
            </a:p>
          </p:txBody>
        </p:sp>
        <p:grpSp>
          <p:nvGrpSpPr>
            <p:cNvPr id="75" name="组合 7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7" name="椭圆 7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3</a:t>
                </a:r>
                <a:endParaRPr lang="zh-CN" altLang="en-US" sz="2000" kern="0" dirty="0">
                  <a:solidFill>
                    <a:prstClr val="white"/>
                  </a:solidFill>
                  <a:cs typeface="+mn-ea"/>
                  <a:sym typeface="+mn-lt"/>
                </a:endParaRPr>
              </a:p>
            </p:txBody>
          </p:sp>
        </p:grpSp>
      </p:grpSp>
      <p:grpSp>
        <p:nvGrpSpPr>
          <p:cNvPr id="78" name="组合 77"/>
          <p:cNvGrpSpPr/>
          <p:nvPr/>
        </p:nvGrpSpPr>
        <p:grpSpPr>
          <a:xfrm>
            <a:off x="6740012" y="4075641"/>
            <a:ext cx="4477747" cy="557180"/>
            <a:chOff x="4801443" y="1693437"/>
            <a:chExt cx="4479495" cy="557051"/>
          </a:xfrm>
        </p:grpSpPr>
        <p:sp>
          <p:nvSpPr>
            <p:cNvPr id="79"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劳动保护用品（具）缺乏或有缺陷</a:t>
              </a:r>
              <a:endParaRPr lang="en-US" altLang="zh-CN" sz="1400" dirty="0">
                <a:solidFill>
                  <a:prstClr val="black"/>
                </a:solidFill>
                <a:cs typeface="+mn-ea"/>
                <a:sym typeface="+mn-lt"/>
              </a:endParaRPr>
            </a:p>
          </p:txBody>
        </p:sp>
        <p:grpSp>
          <p:nvGrpSpPr>
            <p:cNvPr id="80" name="组合 7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82" name="椭圆 8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6</a:t>
                </a:r>
                <a:endParaRPr lang="zh-CN" altLang="en-US" sz="2000" kern="0" dirty="0">
                  <a:solidFill>
                    <a:srgbClr val="C00000"/>
                  </a:solidFill>
                  <a:cs typeface="+mn-ea"/>
                  <a:sym typeface="+mn-lt"/>
                </a:endParaRPr>
              </a:p>
            </p:txBody>
          </p:sp>
        </p:grpSp>
      </p:grpSp>
      <p:grpSp>
        <p:nvGrpSpPr>
          <p:cNvPr id="83" name="组合 82"/>
          <p:cNvGrpSpPr/>
          <p:nvPr/>
        </p:nvGrpSpPr>
        <p:grpSpPr>
          <a:xfrm>
            <a:off x="1377654" y="4111653"/>
            <a:ext cx="4539028" cy="557180"/>
            <a:chOff x="4801443" y="915235"/>
            <a:chExt cx="4540801" cy="557051"/>
          </a:xfrm>
        </p:grpSpPr>
        <p:sp>
          <p:nvSpPr>
            <p:cNvPr id="8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安全防护装置失灵</a:t>
              </a:r>
              <a:endParaRPr lang="en-US" altLang="zh-CN" sz="1400" dirty="0">
                <a:solidFill>
                  <a:prstClr val="black"/>
                </a:solidFill>
                <a:cs typeface="+mn-ea"/>
                <a:sym typeface="+mn-lt"/>
              </a:endParaRPr>
            </a:p>
          </p:txBody>
        </p:sp>
        <p:grpSp>
          <p:nvGrpSpPr>
            <p:cNvPr id="85" name="组合 8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87" name="椭圆 8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5</a:t>
                </a:r>
                <a:endParaRPr lang="zh-CN" altLang="en-US" sz="2000" kern="0" dirty="0">
                  <a:solidFill>
                    <a:prstClr val="white"/>
                  </a:solidFill>
                  <a:cs typeface="+mn-ea"/>
                  <a:sym typeface="+mn-lt"/>
                </a:endParaRPr>
              </a:p>
            </p:txBody>
          </p:sp>
        </p:grpSp>
      </p:grpSp>
      <p:grpSp>
        <p:nvGrpSpPr>
          <p:cNvPr id="88" name="组合 87"/>
          <p:cNvGrpSpPr/>
          <p:nvPr/>
        </p:nvGrpSpPr>
        <p:grpSpPr>
          <a:xfrm>
            <a:off x="7244046" y="5014337"/>
            <a:ext cx="4477747" cy="557180"/>
            <a:chOff x="4801443" y="1693437"/>
            <a:chExt cx="4479495" cy="557051"/>
          </a:xfrm>
        </p:grpSpPr>
        <p:sp>
          <p:nvSpPr>
            <p:cNvPr id="89" name="TextBox 21"/>
            <p:cNvSpPr txBox="1"/>
            <p:nvPr/>
          </p:nvSpPr>
          <p:spPr>
            <a:xfrm>
              <a:off x="5449515" y="1709266"/>
              <a:ext cx="3831423" cy="523220"/>
            </a:xfrm>
            <a:prstGeom prst="rect">
              <a:avLst/>
            </a:prstGeom>
            <a:noFill/>
          </p:spPr>
          <p:txBody>
            <a:bodyPr wrap="square" rtlCol="0">
              <a:spAutoFit/>
            </a:bodyPr>
            <a:lstStyle/>
            <a:p>
              <a:pPr defTabSz="914400"/>
              <a:r>
                <a:rPr lang="zh-CN" altLang="en-US" sz="1400" dirty="0">
                  <a:solidFill>
                    <a:prstClr val="black"/>
                  </a:solidFill>
                  <a:cs typeface="+mn-ea"/>
                  <a:sym typeface="+mn-lt"/>
                </a:rPr>
                <a:t>工作环境，如照明、温度、噪声、振动、颜色和通风等条件不良</a:t>
              </a:r>
              <a:endParaRPr lang="en-US" altLang="zh-CN" sz="1400" dirty="0">
                <a:solidFill>
                  <a:prstClr val="black"/>
                </a:solidFill>
                <a:cs typeface="+mn-ea"/>
                <a:sym typeface="+mn-lt"/>
              </a:endParaRPr>
            </a:p>
          </p:txBody>
        </p:sp>
        <p:grpSp>
          <p:nvGrpSpPr>
            <p:cNvPr id="90" name="组合 8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2" name="椭圆 9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8</a:t>
                </a:r>
                <a:endParaRPr lang="zh-CN" altLang="en-US" sz="2000" kern="0" dirty="0">
                  <a:solidFill>
                    <a:srgbClr val="C00000"/>
                  </a:solidFill>
                  <a:cs typeface="+mn-ea"/>
                  <a:sym typeface="+mn-lt"/>
                </a:endParaRPr>
              </a:p>
            </p:txBody>
          </p:sp>
        </p:grpSp>
      </p:grpSp>
      <p:grpSp>
        <p:nvGrpSpPr>
          <p:cNvPr id="93" name="组合 92"/>
          <p:cNvGrpSpPr/>
          <p:nvPr/>
        </p:nvGrpSpPr>
        <p:grpSpPr>
          <a:xfrm>
            <a:off x="1881688" y="5068357"/>
            <a:ext cx="4539028" cy="557180"/>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作业方法不安全</a:t>
              </a:r>
              <a:endParaRPr lang="en-US" altLang="zh-CN" sz="1400" dirty="0">
                <a:solidFill>
                  <a:prstClr val="black"/>
                </a:solidFill>
                <a:cs typeface="+mn-ea"/>
                <a:sym typeface="+mn-lt"/>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7</a:t>
                </a:r>
                <a:endParaRPr lang="zh-CN" altLang="en-US" sz="2000" kern="0" dirty="0">
                  <a:solidFill>
                    <a:prstClr val="white"/>
                  </a:solidFill>
                  <a:cs typeface="+mn-ea"/>
                  <a:sym typeface="+mn-lt"/>
                </a:endParaRPr>
              </a:p>
            </p:txBody>
          </p:sp>
        </p:grpSp>
      </p:grpSp>
      <p:grpSp>
        <p:nvGrpSpPr>
          <p:cNvPr id="103" name="组合 102"/>
          <p:cNvGrpSpPr/>
          <p:nvPr/>
        </p:nvGrpSpPr>
        <p:grpSpPr>
          <a:xfrm>
            <a:off x="254553" y="1345761"/>
            <a:ext cx="6334228" cy="915431"/>
            <a:chOff x="2013772" y="2804099"/>
            <a:chExt cx="4430465" cy="684000"/>
          </a:xfrm>
        </p:grpSpPr>
        <p:sp>
          <p:nvSpPr>
            <p:cNvPr id="104" name="圆角矩形 10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5" name="TextBox 15"/>
            <p:cNvSpPr txBox="1"/>
            <p:nvPr/>
          </p:nvSpPr>
          <p:spPr>
            <a:xfrm>
              <a:off x="2698969" y="2950581"/>
              <a:ext cx="306007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机（物）的的比安全因素</a:t>
              </a:r>
            </a:p>
          </p:txBody>
        </p:sp>
      </p:grpSp>
    </p:spTree>
    <p:custDataLst>
      <p:tags r:id="rId1"/>
    </p:custDataLst>
    <p:extLst>
      <p:ext uri="{BB962C8B-B14F-4D97-AF65-F5344CB8AC3E}">
        <p14:creationId xmlns:p14="http://schemas.microsoft.com/office/powerpoint/2010/main" val="159858592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outVertical)">
                                      <p:cBhvr>
                                        <p:cTn id="7" dur="175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ppt_x"/>
                                          </p:val>
                                        </p:tav>
                                        <p:tav tm="100000">
                                          <p:val>
                                            <p:strVal val="#ppt_x"/>
                                          </p:val>
                                        </p:tav>
                                      </p:tavLst>
                                    </p:anim>
                                    <p:anim calcmode="lin" valueType="num">
                                      <p:cBhvr additive="base">
                                        <p:cTn id="25"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ppt_x"/>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03" name="组合 102"/>
          <p:cNvGrpSpPr/>
          <p:nvPr/>
        </p:nvGrpSpPr>
        <p:grpSpPr>
          <a:xfrm>
            <a:off x="479058" y="1293657"/>
            <a:ext cx="5925822" cy="915431"/>
            <a:chOff x="2013772" y="2804099"/>
            <a:chExt cx="4430465" cy="684000"/>
          </a:xfrm>
        </p:grpSpPr>
        <p:sp>
          <p:nvSpPr>
            <p:cNvPr id="104" name="圆角矩形 10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5" name="TextBox 15"/>
            <p:cNvSpPr txBox="1"/>
            <p:nvPr/>
          </p:nvSpPr>
          <p:spPr>
            <a:xfrm>
              <a:off x="3276567" y="2950581"/>
              <a:ext cx="1779696"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管理上的原因</a:t>
              </a:r>
            </a:p>
          </p:txBody>
        </p:sp>
      </p:grpSp>
      <p:grpSp>
        <p:nvGrpSpPr>
          <p:cNvPr id="53" name="组合 52"/>
          <p:cNvGrpSpPr/>
          <p:nvPr/>
        </p:nvGrpSpPr>
        <p:grpSpPr>
          <a:xfrm>
            <a:off x="946063" y="2972589"/>
            <a:ext cx="808376" cy="807076"/>
            <a:chOff x="1426742" y="3016325"/>
            <a:chExt cx="827193" cy="825350"/>
          </a:xfrm>
        </p:grpSpPr>
        <p:sp>
          <p:nvSpPr>
            <p:cNvPr id="64" name="橢圓 5"/>
            <p:cNvSpPr/>
            <p:nvPr/>
          </p:nvSpPr>
          <p:spPr>
            <a:xfrm>
              <a:off x="1426742"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68" name="文本框 9"/>
            <p:cNvSpPr txBox="1"/>
            <p:nvPr/>
          </p:nvSpPr>
          <p:spPr>
            <a:xfrm>
              <a:off x="1539490" y="3283151"/>
              <a:ext cx="601697"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1</a:t>
              </a:r>
              <a:endParaRPr lang="en-US" altLang="ko-KR" sz="1800" b="1" kern="0" dirty="0">
                <a:solidFill>
                  <a:prstClr val="white"/>
                </a:solidFill>
                <a:cs typeface="+mn-ea"/>
                <a:sym typeface="+mn-lt"/>
              </a:endParaRPr>
            </a:p>
          </p:txBody>
        </p:sp>
      </p:grpSp>
      <p:sp>
        <p:nvSpPr>
          <p:cNvPr id="69" name="矩形 68"/>
          <p:cNvSpPr/>
          <p:nvPr/>
        </p:nvSpPr>
        <p:spPr>
          <a:xfrm>
            <a:off x="1956199" y="2982985"/>
            <a:ext cx="2171159" cy="631088"/>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技术缺陷或工艺流程及操作程序有问题</a:t>
            </a:r>
            <a:endParaRPr lang="zh-CN" altLang="en-US" sz="1400" kern="100" dirty="0">
              <a:solidFill>
                <a:prstClr val="black">
                  <a:lumMod val="75000"/>
                  <a:lumOff val="25000"/>
                </a:prstClr>
              </a:solidFill>
              <a:cs typeface="+mn-ea"/>
              <a:sym typeface="+mn-lt"/>
            </a:endParaRPr>
          </a:p>
        </p:txBody>
      </p:sp>
      <p:grpSp>
        <p:nvGrpSpPr>
          <p:cNvPr id="98" name="组合 97"/>
          <p:cNvGrpSpPr/>
          <p:nvPr/>
        </p:nvGrpSpPr>
        <p:grpSpPr>
          <a:xfrm>
            <a:off x="5901289" y="2914696"/>
            <a:ext cx="808376" cy="807076"/>
            <a:chOff x="1399514" y="3016325"/>
            <a:chExt cx="827193" cy="825350"/>
          </a:xfrm>
        </p:grpSpPr>
        <p:sp>
          <p:nvSpPr>
            <p:cNvPr id="99"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00" name="文本框 9"/>
            <p:cNvSpPr txBox="1"/>
            <p:nvPr/>
          </p:nvSpPr>
          <p:spPr>
            <a:xfrm>
              <a:off x="1511390" y="3260775"/>
              <a:ext cx="603440"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2</a:t>
              </a:r>
              <a:endParaRPr lang="en-US" altLang="ko-KR" sz="1800" b="1" kern="0" dirty="0">
                <a:solidFill>
                  <a:prstClr val="white"/>
                </a:solidFill>
                <a:cs typeface="+mn-ea"/>
                <a:sym typeface="+mn-lt"/>
              </a:endParaRPr>
            </a:p>
          </p:txBody>
        </p:sp>
      </p:grpSp>
      <p:sp>
        <p:nvSpPr>
          <p:cNvPr id="101" name="矩形 100"/>
          <p:cNvSpPr/>
          <p:nvPr/>
        </p:nvSpPr>
        <p:spPr>
          <a:xfrm>
            <a:off x="6840492" y="3115969"/>
            <a:ext cx="2867431" cy="361637"/>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对操作者缺乏必要的培训教育</a:t>
            </a:r>
            <a:endParaRPr lang="zh-CN" altLang="en-US" sz="1400" kern="100" dirty="0">
              <a:solidFill>
                <a:prstClr val="black">
                  <a:lumMod val="75000"/>
                  <a:lumOff val="25000"/>
                </a:prstClr>
              </a:solidFill>
              <a:cs typeface="+mn-ea"/>
              <a:sym typeface="+mn-lt"/>
            </a:endParaRPr>
          </a:p>
        </p:txBody>
      </p:sp>
      <p:grpSp>
        <p:nvGrpSpPr>
          <p:cNvPr id="102" name="组合 101"/>
          <p:cNvGrpSpPr/>
          <p:nvPr/>
        </p:nvGrpSpPr>
        <p:grpSpPr>
          <a:xfrm>
            <a:off x="1738128" y="4004818"/>
            <a:ext cx="808376" cy="807076"/>
            <a:chOff x="1399514" y="3016325"/>
            <a:chExt cx="827193" cy="825350"/>
          </a:xfrm>
          <a:solidFill>
            <a:srgbClr val="C00000"/>
          </a:solidFill>
        </p:grpSpPr>
        <p:sp>
          <p:nvSpPr>
            <p:cNvPr id="106"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07" name="文本框 9"/>
            <p:cNvSpPr txBox="1"/>
            <p:nvPr/>
          </p:nvSpPr>
          <p:spPr>
            <a:xfrm>
              <a:off x="1517864" y="3275633"/>
              <a:ext cx="590494"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3</a:t>
              </a:r>
              <a:endParaRPr lang="en-US" altLang="ko-KR" sz="1800" b="1" kern="0" dirty="0">
                <a:solidFill>
                  <a:prstClr val="white"/>
                </a:solidFill>
                <a:cs typeface="+mn-ea"/>
                <a:sym typeface="+mn-lt"/>
              </a:endParaRPr>
            </a:p>
          </p:txBody>
        </p:sp>
      </p:grpSp>
      <p:sp>
        <p:nvSpPr>
          <p:cNvPr id="108" name="矩形 107"/>
          <p:cNvSpPr/>
          <p:nvPr/>
        </p:nvSpPr>
        <p:spPr>
          <a:xfrm>
            <a:off x="2186363" y="4232373"/>
            <a:ext cx="2171159" cy="307848"/>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劳动组织不合理</a:t>
            </a:r>
            <a:endParaRPr lang="zh-CN" altLang="en-US" sz="1400" kern="100" dirty="0">
              <a:solidFill>
                <a:prstClr val="black">
                  <a:lumMod val="75000"/>
                  <a:lumOff val="25000"/>
                </a:prstClr>
              </a:solidFill>
              <a:cs typeface="+mn-ea"/>
              <a:sym typeface="+mn-lt"/>
            </a:endParaRPr>
          </a:p>
        </p:txBody>
      </p:sp>
      <p:grpSp>
        <p:nvGrpSpPr>
          <p:cNvPr id="109" name="组合 108"/>
          <p:cNvGrpSpPr/>
          <p:nvPr/>
        </p:nvGrpSpPr>
        <p:grpSpPr>
          <a:xfrm>
            <a:off x="6396987" y="4008937"/>
            <a:ext cx="808376" cy="807076"/>
            <a:chOff x="1399514" y="3016325"/>
            <a:chExt cx="827193" cy="825350"/>
          </a:xfrm>
        </p:grpSpPr>
        <p:sp>
          <p:nvSpPr>
            <p:cNvPr id="110"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1" name="文本框 9"/>
            <p:cNvSpPr txBox="1"/>
            <p:nvPr/>
          </p:nvSpPr>
          <p:spPr>
            <a:xfrm>
              <a:off x="1474277" y="3254339"/>
              <a:ext cx="677667"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4</a:t>
              </a:r>
              <a:endParaRPr lang="en-US" altLang="ko-KR" sz="1800" b="1" kern="0" dirty="0">
                <a:solidFill>
                  <a:prstClr val="white"/>
                </a:solidFill>
                <a:cs typeface="+mn-ea"/>
                <a:sym typeface="+mn-lt"/>
              </a:endParaRPr>
            </a:p>
          </p:txBody>
        </p:sp>
      </p:grpSp>
      <p:sp>
        <p:nvSpPr>
          <p:cNvPr id="112" name="矩形 111"/>
          <p:cNvSpPr/>
          <p:nvPr/>
        </p:nvSpPr>
        <p:spPr>
          <a:xfrm>
            <a:off x="7278427" y="4232372"/>
            <a:ext cx="2171159" cy="307848"/>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对现场缺乏检查和指导</a:t>
            </a:r>
            <a:endParaRPr lang="zh-CN" altLang="en-US" sz="1400" kern="100" dirty="0">
              <a:solidFill>
                <a:prstClr val="black">
                  <a:lumMod val="75000"/>
                  <a:lumOff val="25000"/>
                </a:prstClr>
              </a:solidFill>
              <a:cs typeface="+mn-ea"/>
              <a:sym typeface="+mn-lt"/>
            </a:endParaRPr>
          </a:p>
        </p:txBody>
      </p:sp>
      <p:grpSp>
        <p:nvGrpSpPr>
          <p:cNvPr id="113" name="组合 112"/>
          <p:cNvGrpSpPr/>
          <p:nvPr/>
        </p:nvGrpSpPr>
        <p:grpSpPr>
          <a:xfrm>
            <a:off x="2570747" y="5142419"/>
            <a:ext cx="808376" cy="807076"/>
            <a:chOff x="1399514" y="3016325"/>
            <a:chExt cx="827193" cy="825350"/>
          </a:xfrm>
          <a:solidFill>
            <a:srgbClr val="C00000"/>
          </a:solidFill>
        </p:grpSpPr>
        <p:sp>
          <p:nvSpPr>
            <p:cNvPr id="114"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5" name="文本框 9"/>
            <p:cNvSpPr txBox="1"/>
            <p:nvPr/>
          </p:nvSpPr>
          <p:spPr>
            <a:xfrm>
              <a:off x="1511132" y="3275633"/>
              <a:ext cx="603956"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5</a:t>
              </a:r>
              <a:endParaRPr lang="en-US" altLang="ko-KR" sz="1800" b="1" kern="0" dirty="0">
                <a:solidFill>
                  <a:prstClr val="white"/>
                </a:solidFill>
                <a:cs typeface="+mn-ea"/>
                <a:sym typeface="+mn-lt"/>
              </a:endParaRPr>
            </a:p>
          </p:txBody>
        </p:sp>
      </p:grpSp>
      <p:sp>
        <p:nvSpPr>
          <p:cNvPr id="116" name="矩形 115"/>
          <p:cNvSpPr/>
          <p:nvPr/>
        </p:nvSpPr>
        <p:spPr>
          <a:xfrm>
            <a:off x="3512189" y="5308476"/>
            <a:ext cx="2171159" cy="630942"/>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没有安全操作规程或规程不健全</a:t>
            </a:r>
            <a:endParaRPr lang="zh-CN" altLang="en-US" sz="1400" kern="100" dirty="0">
              <a:solidFill>
                <a:prstClr val="black">
                  <a:lumMod val="75000"/>
                  <a:lumOff val="25000"/>
                </a:prstClr>
              </a:solidFill>
              <a:cs typeface="+mn-ea"/>
              <a:sym typeface="+mn-lt"/>
            </a:endParaRPr>
          </a:p>
        </p:txBody>
      </p:sp>
      <p:grpSp>
        <p:nvGrpSpPr>
          <p:cNvPr id="117" name="组合 116"/>
          <p:cNvGrpSpPr/>
          <p:nvPr/>
        </p:nvGrpSpPr>
        <p:grpSpPr>
          <a:xfrm>
            <a:off x="7132301" y="5103180"/>
            <a:ext cx="808376" cy="807076"/>
            <a:chOff x="1399514" y="3016325"/>
            <a:chExt cx="827193" cy="825350"/>
          </a:xfrm>
          <a:solidFill>
            <a:srgbClr val="C00000"/>
          </a:solidFill>
        </p:grpSpPr>
        <p:sp>
          <p:nvSpPr>
            <p:cNvPr id="118"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9" name="文本框 9"/>
            <p:cNvSpPr txBox="1"/>
            <p:nvPr/>
          </p:nvSpPr>
          <p:spPr>
            <a:xfrm>
              <a:off x="1505774" y="3254339"/>
              <a:ext cx="614673"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6</a:t>
              </a:r>
              <a:endParaRPr lang="en-US" altLang="ko-KR" sz="1800" b="1" kern="0" dirty="0">
                <a:solidFill>
                  <a:prstClr val="white"/>
                </a:solidFill>
                <a:cs typeface="+mn-ea"/>
                <a:sym typeface="+mn-lt"/>
              </a:endParaRPr>
            </a:p>
          </p:txBody>
        </p:sp>
      </p:grpSp>
      <p:sp>
        <p:nvSpPr>
          <p:cNvPr id="121" name="矩形 120"/>
          <p:cNvSpPr/>
          <p:nvPr/>
        </p:nvSpPr>
        <p:spPr>
          <a:xfrm>
            <a:off x="8044521" y="5230411"/>
            <a:ext cx="2171159" cy="630942"/>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隐患整改不及时，事故防范措施不落实</a:t>
            </a:r>
            <a:endParaRPr lang="zh-CN" altLang="en-US" sz="1400" kern="100" dirty="0">
              <a:solidFill>
                <a:prstClr val="black">
                  <a:lumMod val="75000"/>
                  <a:lumOff val="25000"/>
                </a:prstClr>
              </a:solidFill>
              <a:cs typeface="+mn-ea"/>
              <a:sym typeface="+mn-lt"/>
            </a:endParaRPr>
          </a:p>
        </p:txBody>
      </p:sp>
    </p:spTree>
    <p:custDataLst>
      <p:tags r:id="rId1"/>
    </p:custDataLst>
    <p:extLst>
      <p:ext uri="{BB962C8B-B14F-4D97-AF65-F5344CB8AC3E}">
        <p14:creationId xmlns:p14="http://schemas.microsoft.com/office/powerpoint/2010/main" val="114475388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outVertical)">
                                      <p:cBhvr>
                                        <p:cTn id="7" dur="175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wipe(down)">
                                      <p:cBhvr>
                                        <p:cTn id="22" dur="5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down)">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down)">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down)">
                                      <p:cBhvr>
                                        <p:cTn id="47" dur="500"/>
                                        <p:tgtEl>
                                          <p:spTgt spid="1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wipe(down)">
                                      <p:cBhvr>
                                        <p:cTn id="52" dur="500"/>
                                        <p:tgtEl>
                                          <p:spTgt spid="1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down)">
                                      <p:cBhvr>
                                        <p:cTn id="57" dur="500"/>
                                        <p:tgtEl>
                                          <p:spTgt spid="1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wipe(down)">
                                      <p:cBhvr>
                                        <p:cTn id="62" dur="500"/>
                                        <p:tgtEl>
                                          <p:spTgt spid="1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wipe(down)">
                                      <p:cBhvr>
                                        <p:cTn id="6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1" grpId="0"/>
      <p:bldP spid="108" grpId="0"/>
      <p:bldP spid="112" grpId="0"/>
      <p:bldP spid="116" grpId="0"/>
      <p:bldP spid="1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箭头连接符 33">
            <a:extLst>
              <a:ext uri="{FF2B5EF4-FFF2-40B4-BE49-F238E27FC236}">
                <a16:creationId xmlns:a16="http://schemas.microsoft.com/office/drawing/2014/main" id="{1F04C286-8A06-4218-A8B4-4452074C0154}"/>
              </a:ext>
            </a:extLst>
          </p:cNvPr>
          <p:cNvCxnSpPr>
            <a:cxnSpLocks/>
          </p:cNvCxnSpPr>
          <p:nvPr/>
        </p:nvCxnSpPr>
        <p:spPr>
          <a:xfrm>
            <a:off x="-2956" y="3931767"/>
            <a:ext cx="12193369" cy="61305"/>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7" name="Text 4673"/>
          <p:cNvSpPr txBox="1"/>
          <p:nvPr/>
        </p:nvSpPr>
        <p:spPr>
          <a:xfrm>
            <a:off x="3647891" y="2521722"/>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加强安全卫生管理，</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做好安全预防工作</a:t>
            </a:r>
          </a:p>
        </p:txBody>
      </p:sp>
      <p:grpSp>
        <p:nvGrpSpPr>
          <p:cNvPr id="72" name="组合 71"/>
          <p:cNvGrpSpPr/>
          <p:nvPr/>
        </p:nvGrpSpPr>
        <p:grpSpPr>
          <a:xfrm>
            <a:off x="8856569" y="3284471"/>
            <a:ext cx="1503347" cy="1427966"/>
            <a:chOff x="2258730" y="2112361"/>
            <a:chExt cx="1000917"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76" name="椭圆 75"/>
              <p:cNvSpPr/>
              <p:nvPr/>
            </p:nvSpPr>
            <p:spPr>
              <a:xfrm>
                <a:off x="392113"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74" name="TextBox 73"/>
            <p:cNvSpPr txBox="1"/>
            <p:nvPr/>
          </p:nvSpPr>
          <p:spPr>
            <a:xfrm>
              <a:off x="2261747" y="2403077"/>
              <a:ext cx="997900" cy="368703"/>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03</a:t>
              </a:r>
              <a:endParaRPr lang="zh-CN" altLang="en-US" sz="3600" dirty="0">
                <a:solidFill>
                  <a:prstClr val="black">
                    <a:lumMod val="75000"/>
                    <a:lumOff val="25000"/>
                  </a:prstClr>
                </a:solidFill>
                <a:cs typeface="+mn-ea"/>
                <a:sym typeface="+mn-lt"/>
              </a:endParaRPr>
            </a:p>
          </p:txBody>
        </p:sp>
      </p:grpSp>
      <p:grpSp>
        <p:nvGrpSpPr>
          <p:cNvPr id="77" name="组合 76"/>
          <p:cNvGrpSpPr/>
          <p:nvPr/>
        </p:nvGrpSpPr>
        <p:grpSpPr>
          <a:xfrm>
            <a:off x="1040497" y="2836168"/>
            <a:ext cx="2513550" cy="2515114"/>
            <a:chOff x="1403648" y="1115468"/>
            <a:chExt cx="1294414" cy="1294414"/>
          </a:xfrm>
        </p:grpSpPr>
        <p:sp>
          <p:nvSpPr>
            <p:cNvPr id="78" name="椭圆 77"/>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white"/>
                </a:solidFill>
                <a:cs typeface="+mn-ea"/>
                <a:sym typeface="+mn-lt"/>
              </a:endParaRPr>
            </a:p>
          </p:txBody>
        </p:sp>
        <p:grpSp>
          <p:nvGrpSpPr>
            <p:cNvPr id="79" name="组合 78"/>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1" name="同心圆 8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black"/>
                  </a:solidFill>
                  <a:cs typeface="+mn-ea"/>
                  <a:sym typeface="+mn-lt"/>
                </a:endParaRPr>
              </a:p>
            </p:txBody>
          </p:sp>
          <p:sp>
            <p:nvSpPr>
              <p:cNvPr id="82" name="同心圆 81"/>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black"/>
                  </a:solidFill>
                  <a:cs typeface="+mn-ea"/>
                  <a:sym typeface="+mn-lt"/>
                </a:endParaRPr>
              </a:p>
            </p:txBody>
          </p:sp>
        </p:grpSp>
        <p:sp>
          <p:nvSpPr>
            <p:cNvPr id="80" name="TextBox 79"/>
            <p:cNvSpPr txBox="1"/>
            <p:nvPr/>
          </p:nvSpPr>
          <p:spPr>
            <a:xfrm>
              <a:off x="1687876" y="1520199"/>
              <a:ext cx="725958" cy="52283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defTabSz="914400"/>
              <a:r>
                <a:rPr lang="zh-CN" altLang="en-US" sz="2000" dirty="0">
                  <a:solidFill>
                    <a:prstClr val="white"/>
                  </a:solidFill>
                  <a:effectLst/>
                  <a:cs typeface="+mn-ea"/>
                  <a:sym typeface="+mn-lt"/>
                </a:rPr>
                <a:t>怎样预防事故灾害发生</a:t>
              </a:r>
            </a:p>
          </p:txBody>
        </p:sp>
      </p:grpSp>
      <p:grpSp>
        <p:nvGrpSpPr>
          <p:cNvPr id="83" name="组合 82"/>
          <p:cNvGrpSpPr/>
          <p:nvPr/>
        </p:nvGrpSpPr>
        <p:grpSpPr>
          <a:xfrm>
            <a:off x="3991589" y="3285955"/>
            <a:ext cx="1497257" cy="1426481"/>
            <a:chOff x="2246943" y="2112361"/>
            <a:chExt cx="997900" cy="950136"/>
          </a:xfrm>
        </p:grpSpPr>
        <p:grpSp>
          <p:nvGrpSpPr>
            <p:cNvPr id="84" name="组合 8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87" name="椭圆 86"/>
              <p:cNvSpPr/>
              <p:nvPr/>
            </p:nvSpPr>
            <p:spPr>
              <a:xfrm>
                <a:off x="443035"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85" name="TextBox 84"/>
            <p:cNvSpPr txBox="1"/>
            <p:nvPr/>
          </p:nvSpPr>
          <p:spPr>
            <a:xfrm>
              <a:off x="2246943" y="2402885"/>
              <a:ext cx="997900" cy="369087"/>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01</a:t>
              </a:r>
              <a:endParaRPr lang="zh-CN" altLang="en-US" sz="3600" dirty="0">
                <a:solidFill>
                  <a:prstClr val="black">
                    <a:lumMod val="75000"/>
                    <a:lumOff val="25000"/>
                  </a:prstClr>
                </a:solidFill>
                <a:cs typeface="+mn-ea"/>
                <a:sym typeface="+mn-lt"/>
              </a:endParaRPr>
            </a:p>
          </p:txBody>
        </p:sp>
      </p:grpSp>
      <p:grpSp>
        <p:nvGrpSpPr>
          <p:cNvPr id="88" name="组合 87"/>
          <p:cNvGrpSpPr/>
          <p:nvPr/>
        </p:nvGrpSpPr>
        <p:grpSpPr>
          <a:xfrm>
            <a:off x="6365680" y="3203823"/>
            <a:ext cx="1583464" cy="1508613"/>
            <a:chOff x="2226588" y="2112361"/>
            <a:chExt cx="997900" cy="950136"/>
          </a:xfrm>
        </p:grpSpPr>
        <p:grpSp>
          <p:nvGrpSpPr>
            <p:cNvPr id="89" name="组合 8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92" name="椭圆 91"/>
              <p:cNvSpPr/>
              <p:nvPr/>
            </p:nvSpPr>
            <p:spPr>
              <a:xfrm>
                <a:off x="357328" y="760414"/>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90" name="TextBox 89"/>
            <p:cNvSpPr txBox="1"/>
            <p:nvPr/>
          </p:nvSpPr>
          <p:spPr>
            <a:xfrm>
              <a:off x="2226588" y="2412933"/>
              <a:ext cx="997900" cy="348993"/>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02</a:t>
              </a:r>
              <a:endParaRPr lang="zh-CN" altLang="en-US" sz="3600" dirty="0">
                <a:solidFill>
                  <a:prstClr val="black">
                    <a:lumMod val="75000"/>
                    <a:lumOff val="25000"/>
                  </a:prstClr>
                </a:solidFill>
                <a:cs typeface="+mn-ea"/>
                <a:sym typeface="+mn-lt"/>
              </a:endParaRPr>
            </a:p>
          </p:txBody>
        </p:sp>
      </p:grpSp>
      <p:sp>
        <p:nvSpPr>
          <p:cNvPr id="129" name="Text 4673"/>
          <p:cNvSpPr txBox="1"/>
          <p:nvPr/>
        </p:nvSpPr>
        <p:spPr>
          <a:xfrm>
            <a:off x="6347801" y="5039912"/>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加强安全教育训练，</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提高全员安全意识</a:t>
            </a:r>
          </a:p>
        </p:txBody>
      </p:sp>
      <p:sp>
        <p:nvSpPr>
          <p:cNvPr id="130" name="Text 4673"/>
          <p:cNvSpPr txBox="1"/>
          <p:nvPr/>
        </p:nvSpPr>
        <p:spPr>
          <a:xfrm>
            <a:off x="8542523" y="2626965"/>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掌握紧急应急知识，</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避免减少灾害损失</a:t>
            </a:r>
          </a:p>
        </p:txBody>
      </p:sp>
      <p:pic>
        <p:nvPicPr>
          <p:cNvPr id="6" name="图片 5">
            <a:extLst>
              <a:ext uri="{FF2B5EF4-FFF2-40B4-BE49-F238E27FC236}">
                <a16:creationId xmlns:a16="http://schemas.microsoft.com/office/drawing/2014/main" id="{E2284A08-3438-4B4D-B65C-791E70B39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13" y="4643298"/>
            <a:ext cx="2164798" cy="2551408"/>
          </a:xfrm>
          <a:prstGeom prst="rect">
            <a:avLst/>
          </a:prstGeom>
        </p:spPr>
      </p:pic>
    </p:spTree>
    <p:custDataLst>
      <p:tags r:id="rId1"/>
    </p:custDataLst>
    <p:extLst>
      <p:ext uri="{BB962C8B-B14F-4D97-AF65-F5344CB8AC3E}">
        <p14:creationId xmlns:p14="http://schemas.microsoft.com/office/powerpoint/2010/main" val="115308177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heel(1)">
                                      <p:cBhvr>
                                        <p:cTn id="7" dur="2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500" fill="hold"/>
                                        <p:tgtEl>
                                          <p:spTgt spid="88"/>
                                        </p:tgtEl>
                                        <p:attrNameLst>
                                          <p:attrName>ppt_w</p:attrName>
                                        </p:attrNameLst>
                                      </p:cBhvr>
                                      <p:tavLst>
                                        <p:tav tm="0">
                                          <p:val>
                                            <p:fltVal val="0"/>
                                          </p:val>
                                        </p:tav>
                                        <p:tav tm="100000">
                                          <p:val>
                                            <p:strVal val="#ppt_w"/>
                                          </p:val>
                                        </p:tav>
                                      </p:tavLst>
                                    </p:anim>
                                    <p:anim calcmode="lin" valueType="num">
                                      <p:cBhvr>
                                        <p:cTn id="25" dur="500" fill="hold"/>
                                        <p:tgtEl>
                                          <p:spTgt spid="88"/>
                                        </p:tgtEl>
                                        <p:attrNameLst>
                                          <p:attrName>ppt_h</p:attrName>
                                        </p:attrNameLst>
                                      </p:cBhvr>
                                      <p:tavLst>
                                        <p:tav tm="0">
                                          <p:val>
                                            <p:fltVal val="0"/>
                                          </p:val>
                                        </p:tav>
                                        <p:tav tm="100000">
                                          <p:val>
                                            <p:strVal val="#ppt_h"/>
                                          </p:val>
                                        </p:tav>
                                      </p:tavLst>
                                    </p:anim>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wipe(down)">
                                      <p:cBhvr>
                                        <p:cTn id="31" dur="500"/>
                                        <p:tgtEl>
                                          <p:spTgt spid="12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wipe(down)">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29" grpId="0"/>
      <p:bldP spid="1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4" name="组合 33"/>
          <p:cNvGrpSpPr/>
          <p:nvPr/>
        </p:nvGrpSpPr>
        <p:grpSpPr>
          <a:xfrm>
            <a:off x="1887023" y="3152698"/>
            <a:ext cx="1601670" cy="1850640"/>
            <a:chOff x="789153" y="2729597"/>
            <a:chExt cx="1202093" cy="1388087"/>
          </a:xfrm>
        </p:grpSpPr>
        <p:grpSp>
          <p:nvGrpSpPr>
            <p:cNvPr id="35" name="组合 34"/>
            <p:cNvGrpSpPr/>
            <p:nvPr/>
          </p:nvGrpSpPr>
          <p:grpSpPr>
            <a:xfrm>
              <a:off x="789153" y="2729597"/>
              <a:ext cx="1202093" cy="1388087"/>
              <a:chOff x="3273692" y="1099961"/>
              <a:chExt cx="1202093" cy="1388087"/>
            </a:xfrm>
          </p:grpSpPr>
          <p:sp>
            <p:nvSpPr>
              <p:cNvPr id="37"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38"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dirty="0">
                  <a:solidFill>
                    <a:prstClr val="black"/>
                  </a:solidFill>
                  <a:cs typeface="+mn-ea"/>
                  <a:sym typeface="+mn-lt"/>
                </a:endParaRPr>
              </a:p>
            </p:txBody>
          </p:sp>
          <p:sp>
            <p:nvSpPr>
              <p:cNvPr id="39"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36" name="TextBox 35"/>
            <p:cNvSpPr txBox="1"/>
            <p:nvPr/>
          </p:nvSpPr>
          <p:spPr>
            <a:xfrm>
              <a:off x="921362"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01</a:t>
              </a:r>
              <a:endParaRPr lang="zh-CN" altLang="en-US" sz="1800" dirty="0">
                <a:solidFill>
                  <a:srgbClr val="FFFFFF"/>
                </a:solidFill>
                <a:cs typeface="+mn-ea"/>
                <a:sym typeface="+mn-lt"/>
              </a:endParaRPr>
            </a:p>
          </p:txBody>
        </p:sp>
      </p:grpSp>
      <p:grpSp>
        <p:nvGrpSpPr>
          <p:cNvPr id="40" name="组合 39"/>
          <p:cNvGrpSpPr/>
          <p:nvPr/>
        </p:nvGrpSpPr>
        <p:grpSpPr>
          <a:xfrm>
            <a:off x="4313935" y="3152698"/>
            <a:ext cx="1601670" cy="1850640"/>
            <a:chOff x="789153" y="2729597"/>
            <a:chExt cx="1202093" cy="1388087"/>
          </a:xfrm>
        </p:grpSpPr>
        <p:grpSp>
          <p:nvGrpSpPr>
            <p:cNvPr id="41" name="组合 40"/>
            <p:cNvGrpSpPr/>
            <p:nvPr/>
          </p:nvGrpSpPr>
          <p:grpSpPr>
            <a:xfrm>
              <a:off x="789153" y="2729597"/>
              <a:ext cx="1202093" cy="1388087"/>
              <a:chOff x="3273692" y="1099961"/>
              <a:chExt cx="1202093" cy="1388087"/>
            </a:xfrm>
          </p:grpSpPr>
          <p:sp>
            <p:nvSpPr>
              <p:cNvPr id="43"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44"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45"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42" name="TextBox 41"/>
            <p:cNvSpPr txBox="1"/>
            <p:nvPr/>
          </p:nvSpPr>
          <p:spPr>
            <a:xfrm>
              <a:off x="936676"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02</a:t>
              </a:r>
              <a:endParaRPr lang="zh-CN" altLang="en-US" sz="1800" dirty="0">
                <a:solidFill>
                  <a:srgbClr val="FFFFFF"/>
                </a:solidFill>
                <a:cs typeface="+mn-ea"/>
                <a:sym typeface="+mn-lt"/>
              </a:endParaRPr>
            </a:p>
          </p:txBody>
        </p:sp>
      </p:grpSp>
      <p:grpSp>
        <p:nvGrpSpPr>
          <p:cNvPr id="46" name="组合 45"/>
          <p:cNvGrpSpPr/>
          <p:nvPr/>
        </p:nvGrpSpPr>
        <p:grpSpPr>
          <a:xfrm>
            <a:off x="6740847" y="3152698"/>
            <a:ext cx="1601670" cy="1850640"/>
            <a:chOff x="789153" y="2729597"/>
            <a:chExt cx="1202093" cy="1388087"/>
          </a:xfrm>
        </p:grpSpPr>
        <p:grpSp>
          <p:nvGrpSpPr>
            <p:cNvPr id="47" name="组合 46"/>
            <p:cNvGrpSpPr/>
            <p:nvPr/>
          </p:nvGrpSpPr>
          <p:grpSpPr>
            <a:xfrm>
              <a:off x="789153" y="2729597"/>
              <a:ext cx="1202093" cy="1388087"/>
              <a:chOff x="3273692" y="1099961"/>
              <a:chExt cx="1202093" cy="1388087"/>
            </a:xfrm>
          </p:grpSpPr>
          <p:sp>
            <p:nvSpPr>
              <p:cNvPr id="52"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53"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54"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48" name="TextBox 47"/>
            <p:cNvSpPr txBox="1"/>
            <p:nvPr/>
          </p:nvSpPr>
          <p:spPr>
            <a:xfrm>
              <a:off x="928227"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03</a:t>
              </a:r>
              <a:endParaRPr lang="zh-CN" altLang="en-US" sz="1800" dirty="0">
                <a:solidFill>
                  <a:srgbClr val="FFFFFF"/>
                </a:solidFill>
                <a:cs typeface="+mn-ea"/>
                <a:sym typeface="+mn-lt"/>
              </a:endParaRPr>
            </a:p>
          </p:txBody>
        </p:sp>
      </p:grpSp>
      <p:grpSp>
        <p:nvGrpSpPr>
          <p:cNvPr id="55" name="组合 54"/>
          <p:cNvGrpSpPr/>
          <p:nvPr/>
        </p:nvGrpSpPr>
        <p:grpSpPr>
          <a:xfrm>
            <a:off x="9167759" y="3152698"/>
            <a:ext cx="1601670" cy="1850640"/>
            <a:chOff x="789153" y="2729597"/>
            <a:chExt cx="1202093" cy="1388087"/>
          </a:xfrm>
        </p:grpSpPr>
        <p:grpSp>
          <p:nvGrpSpPr>
            <p:cNvPr id="56" name="组合 55"/>
            <p:cNvGrpSpPr/>
            <p:nvPr/>
          </p:nvGrpSpPr>
          <p:grpSpPr>
            <a:xfrm>
              <a:off x="789153" y="2729597"/>
              <a:ext cx="1202093" cy="1388087"/>
              <a:chOff x="3273692" y="1099961"/>
              <a:chExt cx="1202093" cy="1388087"/>
            </a:xfrm>
          </p:grpSpPr>
          <p:sp>
            <p:nvSpPr>
              <p:cNvPr id="60"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61"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62"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59" name="TextBox 58"/>
            <p:cNvSpPr txBox="1"/>
            <p:nvPr/>
          </p:nvSpPr>
          <p:spPr>
            <a:xfrm>
              <a:off x="913280"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04</a:t>
              </a:r>
              <a:endParaRPr lang="zh-CN" altLang="en-US" sz="1800" dirty="0">
                <a:solidFill>
                  <a:srgbClr val="FFFFFF"/>
                </a:solidFill>
                <a:cs typeface="+mn-ea"/>
                <a:sym typeface="+mn-lt"/>
              </a:endParaRPr>
            </a:p>
          </p:txBody>
        </p:sp>
      </p:grpSp>
      <p:sp>
        <p:nvSpPr>
          <p:cNvPr id="97" name="TextBox 7"/>
          <p:cNvSpPr>
            <a:spLocks noChangeArrowheads="1"/>
          </p:cNvSpPr>
          <p:nvPr/>
        </p:nvSpPr>
        <p:spPr bwMode="auto">
          <a:xfrm>
            <a:off x="1727002" y="1557152"/>
            <a:ext cx="8814962" cy="8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r>
              <a:rPr lang="zh-CN" altLang="en-US" sz="5067" b="1" dirty="0">
                <a:solidFill>
                  <a:srgbClr val="C00000"/>
                </a:solidFill>
                <a:effectLst>
                  <a:innerShdw blurRad="63500" dist="50800" dir="18900000">
                    <a:prstClr val="black">
                      <a:alpha val="50000"/>
                    </a:prstClr>
                  </a:innerShdw>
                </a:effectLst>
                <a:cs typeface="+mn-ea"/>
                <a:sym typeface="+mn-lt"/>
              </a:rPr>
              <a:t>怎样预防设备事故灾害发生：</a:t>
            </a:r>
            <a:endParaRPr lang="zh-CN" altLang="en-US" sz="5067" dirty="0">
              <a:solidFill>
                <a:srgbClr val="C00000"/>
              </a:solidFill>
              <a:effectLst>
                <a:innerShdw blurRad="63500" dist="50800" dir="18900000">
                  <a:prstClr val="black">
                    <a:alpha val="50000"/>
                  </a:prstClr>
                </a:innerShdw>
              </a:effectLst>
              <a:cs typeface="+mn-ea"/>
              <a:sym typeface="+mn-lt"/>
            </a:endParaRPr>
          </a:p>
        </p:txBody>
      </p:sp>
      <p:sp>
        <p:nvSpPr>
          <p:cNvPr id="2" name="TextBox 1"/>
          <p:cNvSpPr txBox="1"/>
          <p:nvPr/>
        </p:nvSpPr>
        <p:spPr>
          <a:xfrm>
            <a:off x="1913673"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维 护</a:t>
            </a:r>
          </a:p>
        </p:txBody>
      </p:sp>
      <p:sp>
        <p:nvSpPr>
          <p:cNvPr id="98" name="TextBox 97"/>
          <p:cNvSpPr txBox="1"/>
          <p:nvPr/>
        </p:nvSpPr>
        <p:spPr>
          <a:xfrm>
            <a:off x="4340585"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检 测</a:t>
            </a:r>
          </a:p>
        </p:txBody>
      </p:sp>
      <p:sp>
        <p:nvSpPr>
          <p:cNvPr id="99" name="TextBox 98"/>
          <p:cNvSpPr txBox="1"/>
          <p:nvPr/>
        </p:nvSpPr>
        <p:spPr>
          <a:xfrm>
            <a:off x="6882719"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检 修</a:t>
            </a:r>
          </a:p>
        </p:txBody>
      </p:sp>
      <p:sp>
        <p:nvSpPr>
          <p:cNvPr id="100" name="TextBox 99"/>
          <p:cNvSpPr txBox="1"/>
          <p:nvPr/>
        </p:nvSpPr>
        <p:spPr>
          <a:xfrm>
            <a:off x="9194409"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保 养</a:t>
            </a:r>
          </a:p>
        </p:txBody>
      </p:sp>
      <p:pic>
        <p:nvPicPr>
          <p:cNvPr id="5" name="图片 4">
            <a:extLst>
              <a:ext uri="{FF2B5EF4-FFF2-40B4-BE49-F238E27FC236}">
                <a16:creationId xmlns:a16="http://schemas.microsoft.com/office/drawing/2014/main" id="{C9973D80-29D4-4D53-B4AB-046C153F5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650" y="5070218"/>
            <a:ext cx="3683102" cy="1932925"/>
          </a:xfrm>
          <a:prstGeom prst="rect">
            <a:avLst/>
          </a:prstGeom>
        </p:spPr>
      </p:pic>
    </p:spTree>
    <p:custDataLst>
      <p:tags r:id="rId1"/>
    </p:custDataLst>
    <p:extLst>
      <p:ext uri="{BB962C8B-B14F-4D97-AF65-F5344CB8AC3E}">
        <p14:creationId xmlns:p14="http://schemas.microsoft.com/office/powerpoint/2010/main" val="215125129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97"/>
                                        </p:tgtEl>
                                        <p:attrNameLst>
                                          <p:attrName>style.visibility</p:attrName>
                                        </p:attrNameLst>
                                      </p:cBhvr>
                                      <p:to>
                                        <p:strVal val="visible"/>
                                      </p:to>
                                    </p:set>
                                    <p:animScale>
                                      <p:cBhvr>
                                        <p:cTn id="7"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7"/>
                                        </p:tgtEl>
                                        <p:attrNameLst>
                                          <p:attrName>ppt_x</p:attrName>
                                          <p:attrName>ppt_y</p:attrName>
                                        </p:attrNameLst>
                                      </p:cBhvr>
                                    </p:animMotion>
                                    <p:animEffect transition="in" filter="fade">
                                      <p:cBhvr>
                                        <p:cTn id="9" dur="1000"/>
                                        <p:tgtEl>
                                          <p:spTgt spid="97"/>
                                        </p:tgtEl>
                                      </p:cBhvr>
                                    </p:animEffect>
                                  </p:childTnLst>
                                </p:cTn>
                              </p:par>
                              <p:par>
                                <p:cTn id="10" presetID="3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31" presetClass="entr" presetSubtype="0" fill="hold" nodeType="withEffect">
                                  <p:stCondLst>
                                    <p:cond delay="3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1000" fill="hold"/>
                                        <p:tgtEl>
                                          <p:spTgt spid="40"/>
                                        </p:tgtEl>
                                        <p:attrNameLst>
                                          <p:attrName>ppt_w</p:attrName>
                                        </p:attrNameLst>
                                      </p:cBhvr>
                                      <p:tavLst>
                                        <p:tav tm="0">
                                          <p:val>
                                            <p:fltVal val="0"/>
                                          </p:val>
                                        </p:tav>
                                        <p:tav tm="100000">
                                          <p:val>
                                            <p:strVal val="#ppt_w"/>
                                          </p:val>
                                        </p:tav>
                                      </p:tavLst>
                                    </p:anim>
                                    <p:anim calcmode="lin" valueType="num">
                                      <p:cBhvr>
                                        <p:cTn id="24" dur="1000" fill="hold"/>
                                        <p:tgtEl>
                                          <p:spTgt spid="40"/>
                                        </p:tgtEl>
                                        <p:attrNameLst>
                                          <p:attrName>ppt_h</p:attrName>
                                        </p:attrNameLst>
                                      </p:cBhvr>
                                      <p:tavLst>
                                        <p:tav tm="0">
                                          <p:val>
                                            <p:fltVal val="0"/>
                                          </p:val>
                                        </p:tav>
                                        <p:tav tm="100000">
                                          <p:val>
                                            <p:strVal val="#ppt_h"/>
                                          </p:val>
                                        </p:tav>
                                      </p:tavLst>
                                    </p:anim>
                                    <p:anim calcmode="lin" valueType="num">
                                      <p:cBhvr>
                                        <p:cTn id="25" dur="1000" fill="hold"/>
                                        <p:tgtEl>
                                          <p:spTgt spid="40"/>
                                        </p:tgtEl>
                                        <p:attrNameLst>
                                          <p:attrName>style.rotation</p:attrName>
                                        </p:attrNameLst>
                                      </p:cBhvr>
                                      <p:tavLst>
                                        <p:tav tm="0">
                                          <p:val>
                                            <p:fltVal val="90"/>
                                          </p:val>
                                        </p:tav>
                                        <p:tav tm="100000">
                                          <p:val>
                                            <p:fltVal val="0"/>
                                          </p:val>
                                        </p:tav>
                                      </p:tavLst>
                                    </p:anim>
                                    <p:animEffect transition="in" filter="fade">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heel(1)">
                                      <p:cBhvr>
                                        <p:cTn id="31" dur="500"/>
                                        <p:tgtEl>
                                          <p:spTgt spid="98"/>
                                        </p:tgtEl>
                                      </p:cBhvr>
                                    </p:animEffect>
                                  </p:childTnLst>
                                </p:cTn>
                              </p:par>
                              <p:par>
                                <p:cTn id="32" presetID="31" presetClass="entr" presetSubtype="0" fill="hold" nodeType="withEffect">
                                  <p:stCondLst>
                                    <p:cond delay="5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fltVal val="0"/>
                                          </p:val>
                                        </p:tav>
                                        <p:tav tm="100000">
                                          <p:val>
                                            <p:strVal val="#ppt_w"/>
                                          </p:val>
                                        </p:tav>
                                      </p:tavLst>
                                    </p:anim>
                                    <p:anim calcmode="lin" valueType="num">
                                      <p:cBhvr>
                                        <p:cTn id="35" dur="1000" fill="hold"/>
                                        <p:tgtEl>
                                          <p:spTgt spid="46"/>
                                        </p:tgtEl>
                                        <p:attrNameLst>
                                          <p:attrName>ppt_h</p:attrName>
                                        </p:attrNameLst>
                                      </p:cBhvr>
                                      <p:tavLst>
                                        <p:tav tm="0">
                                          <p:val>
                                            <p:fltVal val="0"/>
                                          </p:val>
                                        </p:tav>
                                        <p:tav tm="100000">
                                          <p:val>
                                            <p:strVal val="#ppt_h"/>
                                          </p:val>
                                        </p:tav>
                                      </p:tavLst>
                                    </p:anim>
                                    <p:anim calcmode="lin" valueType="num">
                                      <p:cBhvr>
                                        <p:cTn id="36" dur="1000" fill="hold"/>
                                        <p:tgtEl>
                                          <p:spTgt spid="46"/>
                                        </p:tgtEl>
                                        <p:attrNameLst>
                                          <p:attrName>style.rotation</p:attrName>
                                        </p:attrNameLst>
                                      </p:cBhvr>
                                      <p:tavLst>
                                        <p:tav tm="0">
                                          <p:val>
                                            <p:fltVal val="90"/>
                                          </p:val>
                                        </p:tav>
                                        <p:tav tm="100000">
                                          <p:val>
                                            <p:fltVal val="0"/>
                                          </p:val>
                                        </p:tav>
                                      </p:tavLst>
                                    </p:anim>
                                    <p:animEffect transition="in" filter="fade">
                                      <p:cBhvr>
                                        <p:cTn id="37" dur="1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heel(1)">
                                      <p:cBhvr>
                                        <p:cTn id="42" dur="500"/>
                                        <p:tgtEl>
                                          <p:spTgt spid="99"/>
                                        </p:tgtEl>
                                      </p:cBhvr>
                                    </p:animEffect>
                                  </p:childTnLst>
                                </p:cTn>
                              </p:par>
                              <p:par>
                                <p:cTn id="43" presetID="31" presetClass="entr" presetSubtype="0" fill="hold" nodeType="withEffect">
                                  <p:stCondLst>
                                    <p:cond delay="50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heel(1)">
                                      <p:cBhvr>
                                        <p:cTn id="5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 grpId="0"/>
      <p:bldP spid="98" grpId="0"/>
      <p:bldP spid="99" grpId="0"/>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43A06A37-25AD-40BB-A42B-B096A6E97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9052" y="2611594"/>
            <a:ext cx="3524287" cy="2754435"/>
          </a:xfrm>
          <a:prstGeom prst="rect">
            <a:avLst/>
          </a:prstGeom>
        </p:spPr>
      </p:pic>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90" name="组合 89"/>
          <p:cNvGrpSpPr/>
          <p:nvPr/>
        </p:nvGrpSpPr>
        <p:grpSpPr>
          <a:xfrm>
            <a:off x="8146091" y="4079002"/>
            <a:ext cx="998523" cy="999144"/>
            <a:chOff x="680580" y="1491630"/>
            <a:chExt cx="1479184" cy="1479182"/>
          </a:xfrm>
        </p:grpSpPr>
        <p:grpSp>
          <p:nvGrpSpPr>
            <p:cNvPr id="91" name="组合 9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99" name="椭圆 98"/>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92"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100" name="组合 99"/>
          <p:cNvGrpSpPr/>
          <p:nvPr/>
        </p:nvGrpSpPr>
        <p:grpSpPr>
          <a:xfrm>
            <a:off x="8167057" y="1970649"/>
            <a:ext cx="998523" cy="999144"/>
            <a:chOff x="680580" y="1491630"/>
            <a:chExt cx="1479184" cy="1479182"/>
          </a:xfrm>
        </p:grpSpPr>
        <p:grpSp>
          <p:nvGrpSpPr>
            <p:cNvPr id="101" name="组合 10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4" name="椭圆 103"/>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2"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105" name="组合 104"/>
          <p:cNvGrpSpPr/>
          <p:nvPr/>
        </p:nvGrpSpPr>
        <p:grpSpPr>
          <a:xfrm>
            <a:off x="3036312" y="4095742"/>
            <a:ext cx="998523" cy="999144"/>
            <a:chOff x="680580" y="1491630"/>
            <a:chExt cx="1479184" cy="1479182"/>
          </a:xfrm>
        </p:grpSpPr>
        <p:grpSp>
          <p:nvGrpSpPr>
            <p:cNvPr id="106" name="组合 10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9" name="椭圆 108"/>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7"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122" name="Freeform 47"/>
          <p:cNvSpPr/>
          <p:nvPr/>
        </p:nvSpPr>
        <p:spPr bwMode="auto">
          <a:xfrm>
            <a:off x="4445328" y="2713129"/>
            <a:ext cx="3721729" cy="2313265"/>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a:endParaRPr lang="id-ID" sz="1800">
              <a:solidFill>
                <a:prstClr val="black"/>
              </a:solidFill>
              <a:cs typeface="+mn-ea"/>
              <a:sym typeface="+mn-lt"/>
            </a:endParaRPr>
          </a:p>
        </p:txBody>
      </p:sp>
      <p:grpSp>
        <p:nvGrpSpPr>
          <p:cNvPr id="134" name="组合 133"/>
          <p:cNvGrpSpPr/>
          <p:nvPr/>
        </p:nvGrpSpPr>
        <p:grpSpPr>
          <a:xfrm>
            <a:off x="3129679" y="2028405"/>
            <a:ext cx="998523" cy="999144"/>
            <a:chOff x="680580" y="1491630"/>
            <a:chExt cx="1479184" cy="1479182"/>
          </a:xfrm>
        </p:grpSpPr>
        <p:grpSp>
          <p:nvGrpSpPr>
            <p:cNvPr id="135" name="组合 134"/>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38" name="椭圆 137"/>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36"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143" name="TextBox 142"/>
          <p:cNvSpPr txBox="1"/>
          <p:nvPr/>
        </p:nvSpPr>
        <p:spPr>
          <a:xfrm>
            <a:off x="766229" y="434939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按规着装很重要</a:t>
            </a:r>
            <a:endParaRPr lang="en-US" sz="1600" b="1" dirty="0">
              <a:solidFill>
                <a:prstClr val="black">
                  <a:lumMod val="75000"/>
                  <a:lumOff val="25000"/>
                </a:prstClr>
              </a:solidFill>
              <a:cs typeface="+mn-ea"/>
              <a:sym typeface="+mn-lt"/>
            </a:endParaRPr>
          </a:p>
        </p:txBody>
      </p:sp>
      <p:sp>
        <p:nvSpPr>
          <p:cNvPr id="145" name="TextBox 144"/>
          <p:cNvSpPr txBox="1"/>
          <p:nvPr/>
        </p:nvSpPr>
        <p:spPr>
          <a:xfrm>
            <a:off x="691459" y="2324728"/>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工作安全讲衣着</a:t>
            </a:r>
            <a:endParaRPr lang="en-US" sz="1600" b="1" dirty="0">
              <a:solidFill>
                <a:prstClr val="black">
                  <a:lumMod val="75000"/>
                  <a:lumOff val="25000"/>
                </a:prstClr>
              </a:solidFill>
              <a:cs typeface="+mn-ea"/>
              <a:sym typeface="+mn-lt"/>
            </a:endParaRPr>
          </a:p>
        </p:txBody>
      </p:sp>
      <p:sp>
        <p:nvSpPr>
          <p:cNvPr id="147" name="TextBox 146"/>
          <p:cNvSpPr txBox="1"/>
          <p:nvPr/>
        </p:nvSpPr>
        <p:spPr>
          <a:xfrm>
            <a:off x="8583765" y="217776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工友之间相互查</a:t>
            </a:r>
            <a:endParaRPr lang="en-US" sz="1600" b="1" dirty="0">
              <a:solidFill>
                <a:prstClr val="black">
                  <a:lumMod val="75000"/>
                  <a:lumOff val="25000"/>
                </a:prstClr>
              </a:solidFill>
              <a:cs typeface="+mn-ea"/>
              <a:sym typeface="+mn-lt"/>
            </a:endParaRPr>
          </a:p>
        </p:txBody>
      </p:sp>
      <p:sp>
        <p:nvSpPr>
          <p:cNvPr id="149" name="TextBox 148"/>
          <p:cNvSpPr txBox="1"/>
          <p:nvPr/>
        </p:nvSpPr>
        <p:spPr>
          <a:xfrm>
            <a:off x="8655941" y="438818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纠正违章安全保</a:t>
            </a:r>
            <a:endParaRPr lang="en-US" sz="1600" b="1" dirty="0">
              <a:solidFill>
                <a:prstClr val="black">
                  <a:lumMod val="75000"/>
                  <a:lumOff val="25000"/>
                </a:prstClr>
              </a:solidFill>
              <a:cs typeface="+mn-ea"/>
              <a:sym typeface="+mn-lt"/>
            </a:endParaRPr>
          </a:p>
        </p:txBody>
      </p:sp>
      <p:sp>
        <p:nvSpPr>
          <p:cNvPr id="6" name="矩形 5"/>
          <p:cNvSpPr/>
          <p:nvPr/>
        </p:nvSpPr>
        <p:spPr>
          <a:xfrm>
            <a:off x="4583631" y="2853599"/>
            <a:ext cx="3095134" cy="1741714"/>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 name="TextBox 6"/>
          <p:cNvSpPr txBox="1"/>
          <p:nvPr/>
        </p:nvSpPr>
        <p:spPr>
          <a:xfrm>
            <a:off x="4970808" y="3025287"/>
            <a:ext cx="2492017" cy="1339138"/>
          </a:xfrm>
          <a:prstGeom prst="rect">
            <a:avLst/>
          </a:prstGeom>
          <a:noFill/>
        </p:spPr>
        <p:txBody>
          <a:bodyPr wrap="none" rtlCol="0">
            <a:spAutoFit/>
          </a:bodyPr>
          <a:lstStyle/>
          <a:p>
            <a:pPr defTabSz="914400">
              <a:lnSpc>
                <a:spcPct val="150000"/>
              </a:lnSpc>
            </a:pPr>
            <a:r>
              <a:rPr lang="zh-CN" altLang="en-US" sz="1800" b="1" dirty="0">
                <a:solidFill>
                  <a:srgbClr val="C00000"/>
                </a:solidFill>
                <a:cs typeface="+mn-ea"/>
                <a:sym typeface="+mn-lt"/>
              </a:rPr>
              <a:t>工作现场着装要符合</a:t>
            </a:r>
            <a:endParaRPr lang="en-US" altLang="zh-CN" sz="1800" b="1" dirty="0">
              <a:solidFill>
                <a:srgbClr val="C00000"/>
              </a:solidFill>
              <a:cs typeface="+mn-ea"/>
              <a:sym typeface="+mn-lt"/>
            </a:endParaRPr>
          </a:p>
          <a:p>
            <a:pPr defTabSz="914400">
              <a:lnSpc>
                <a:spcPct val="150000"/>
              </a:lnSpc>
            </a:pPr>
            <a:r>
              <a:rPr lang="en-US" altLang="zh-CN" sz="1800" b="1" dirty="0">
                <a:solidFill>
                  <a:srgbClr val="C00000"/>
                </a:solidFill>
                <a:cs typeface="+mn-ea"/>
                <a:sym typeface="+mn-lt"/>
              </a:rPr>
              <a:t>《</a:t>
            </a:r>
            <a:r>
              <a:rPr lang="zh-CN" altLang="en-US" sz="1800" b="1" dirty="0">
                <a:solidFill>
                  <a:srgbClr val="C00000"/>
                </a:solidFill>
                <a:cs typeface="+mn-ea"/>
                <a:sym typeface="+mn-lt"/>
              </a:rPr>
              <a:t>员工着装管理规定</a:t>
            </a:r>
            <a:r>
              <a:rPr lang="en-US" altLang="zh-CN" sz="1800" b="1" dirty="0">
                <a:solidFill>
                  <a:srgbClr val="C00000"/>
                </a:solidFill>
                <a:cs typeface="+mn-ea"/>
                <a:sym typeface="+mn-lt"/>
              </a:rPr>
              <a:t>》</a:t>
            </a:r>
          </a:p>
          <a:p>
            <a:pPr defTabSz="914400">
              <a:lnSpc>
                <a:spcPct val="150000"/>
              </a:lnSpc>
            </a:pPr>
            <a:r>
              <a:rPr lang="zh-CN" altLang="en-US" sz="1800" b="1" dirty="0">
                <a:solidFill>
                  <a:srgbClr val="C00000"/>
                </a:solidFill>
                <a:cs typeface="+mn-ea"/>
                <a:sym typeface="+mn-lt"/>
              </a:rPr>
              <a:t>的要求。</a:t>
            </a:r>
          </a:p>
        </p:txBody>
      </p:sp>
      <p:sp>
        <p:nvSpPr>
          <p:cNvPr id="8" name="TextBox 7"/>
          <p:cNvSpPr txBox="1"/>
          <p:nvPr/>
        </p:nvSpPr>
        <p:spPr>
          <a:xfrm>
            <a:off x="3274310" y="2321389"/>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01</a:t>
            </a:r>
            <a:endParaRPr lang="zh-CN" altLang="en-US" sz="2400" dirty="0">
              <a:solidFill>
                <a:srgbClr val="C00000"/>
              </a:solidFill>
              <a:cs typeface="+mn-ea"/>
              <a:sym typeface="+mn-lt"/>
            </a:endParaRPr>
          </a:p>
        </p:txBody>
      </p:sp>
      <p:sp>
        <p:nvSpPr>
          <p:cNvPr id="151" name="TextBox 150"/>
          <p:cNvSpPr txBox="1"/>
          <p:nvPr/>
        </p:nvSpPr>
        <p:spPr>
          <a:xfrm>
            <a:off x="3180944" y="4388723"/>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02</a:t>
            </a:r>
            <a:endParaRPr lang="zh-CN" altLang="en-US" sz="2400" dirty="0">
              <a:solidFill>
                <a:srgbClr val="C00000"/>
              </a:solidFill>
              <a:cs typeface="+mn-ea"/>
              <a:sym typeface="+mn-lt"/>
            </a:endParaRPr>
          </a:p>
        </p:txBody>
      </p:sp>
      <p:sp>
        <p:nvSpPr>
          <p:cNvPr id="152" name="TextBox 151"/>
          <p:cNvSpPr txBox="1"/>
          <p:nvPr/>
        </p:nvSpPr>
        <p:spPr>
          <a:xfrm>
            <a:off x="8311689" y="2263630"/>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03</a:t>
            </a:r>
            <a:endParaRPr lang="zh-CN" altLang="en-US" sz="2400" dirty="0">
              <a:solidFill>
                <a:srgbClr val="C00000"/>
              </a:solidFill>
              <a:cs typeface="+mn-ea"/>
              <a:sym typeface="+mn-lt"/>
            </a:endParaRPr>
          </a:p>
        </p:txBody>
      </p:sp>
      <p:sp>
        <p:nvSpPr>
          <p:cNvPr id="153" name="TextBox 152"/>
          <p:cNvSpPr txBox="1"/>
          <p:nvPr/>
        </p:nvSpPr>
        <p:spPr>
          <a:xfrm>
            <a:off x="8301833" y="4374894"/>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04</a:t>
            </a:r>
            <a:endParaRPr lang="zh-CN" altLang="en-US" sz="2400" dirty="0">
              <a:solidFill>
                <a:srgbClr val="C00000"/>
              </a:solidFill>
              <a:cs typeface="+mn-ea"/>
              <a:sym typeface="+mn-lt"/>
            </a:endParaRPr>
          </a:p>
        </p:txBody>
      </p:sp>
    </p:spTree>
    <p:custDataLst>
      <p:tags r:id="rId1"/>
    </p:custDataLst>
    <p:extLst>
      <p:ext uri="{BB962C8B-B14F-4D97-AF65-F5344CB8AC3E}">
        <p14:creationId xmlns:p14="http://schemas.microsoft.com/office/powerpoint/2010/main" val="321710987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p:cTn id="19" dur="500" fill="hold"/>
                                        <p:tgtEl>
                                          <p:spTgt spid="134"/>
                                        </p:tgtEl>
                                        <p:attrNameLst>
                                          <p:attrName>ppt_w</p:attrName>
                                        </p:attrNameLst>
                                      </p:cBhvr>
                                      <p:tavLst>
                                        <p:tav tm="0">
                                          <p:val>
                                            <p:fltVal val="0"/>
                                          </p:val>
                                        </p:tav>
                                        <p:tav tm="100000">
                                          <p:val>
                                            <p:strVal val="#ppt_w"/>
                                          </p:val>
                                        </p:tav>
                                      </p:tavLst>
                                    </p:anim>
                                    <p:anim calcmode="lin" valueType="num">
                                      <p:cBhvr>
                                        <p:cTn id="20" dur="500" fill="hold"/>
                                        <p:tgtEl>
                                          <p:spTgt spid="134"/>
                                        </p:tgtEl>
                                        <p:attrNameLst>
                                          <p:attrName>ppt_h</p:attrName>
                                        </p:attrNameLst>
                                      </p:cBhvr>
                                      <p:tavLst>
                                        <p:tav tm="0">
                                          <p:val>
                                            <p:fltVal val="0"/>
                                          </p:val>
                                        </p:tav>
                                        <p:tav tm="100000">
                                          <p:val>
                                            <p:strVal val="#ppt_h"/>
                                          </p:val>
                                        </p:tav>
                                      </p:tavLst>
                                    </p:anim>
                                    <p:animEffect transition="in" filter="fade">
                                      <p:cBhvr>
                                        <p:cTn id="21" dur="500"/>
                                        <p:tgtEl>
                                          <p:spTgt spid="13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animEffect transition="in" filter="fade">
                                      <p:cBhvr>
                                        <p:cTn id="36" dur="5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randombar(horizontal)">
                                      <p:cBhvr>
                                        <p:cTn id="41" dur="500"/>
                                        <p:tgtEl>
                                          <p:spTgt spid="15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500"/>
                                        <p:tgtEl>
                                          <p:spTgt spid="14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p:cTn id="50" dur="500" fill="hold"/>
                                        <p:tgtEl>
                                          <p:spTgt spid="100"/>
                                        </p:tgtEl>
                                        <p:attrNameLst>
                                          <p:attrName>ppt_w</p:attrName>
                                        </p:attrNameLst>
                                      </p:cBhvr>
                                      <p:tavLst>
                                        <p:tav tm="0">
                                          <p:val>
                                            <p:fltVal val="0"/>
                                          </p:val>
                                        </p:tav>
                                        <p:tav tm="100000">
                                          <p:val>
                                            <p:strVal val="#ppt_w"/>
                                          </p:val>
                                        </p:tav>
                                      </p:tavLst>
                                    </p:anim>
                                    <p:anim calcmode="lin" valueType="num">
                                      <p:cBhvr>
                                        <p:cTn id="51" dur="500" fill="hold"/>
                                        <p:tgtEl>
                                          <p:spTgt spid="100"/>
                                        </p:tgtEl>
                                        <p:attrNameLst>
                                          <p:attrName>ppt_h</p:attrName>
                                        </p:attrNameLst>
                                      </p:cBhvr>
                                      <p:tavLst>
                                        <p:tav tm="0">
                                          <p:val>
                                            <p:fltVal val="0"/>
                                          </p:val>
                                        </p:tav>
                                        <p:tav tm="100000">
                                          <p:val>
                                            <p:strVal val="#ppt_h"/>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randombar(horizontal)">
                                      <p:cBhvr>
                                        <p:cTn id="57" dur="500"/>
                                        <p:tgtEl>
                                          <p:spTgt spid="1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fade">
                                      <p:cBhvr>
                                        <p:cTn id="60" dur="500"/>
                                        <p:tgtEl>
                                          <p:spTgt spid="14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randombar(horizontal)">
                                      <p:cBhvr>
                                        <p:cTn id="72" dur="500"/>
                                        <p:tgtEl>
                                          <p:spTgt spid="1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9"/>
                                        </p:tgtEl>
                                        <p:attrNameLst>
                                          <p:attrName>style.visibility</p:attrName>
                                        </p:attrNameLst>
                                      </p:cBhvr>
                                      <p:to>
                                        <p:strVal val="visible"/>
                                      </p:to>
                                    </p:set>
                                    <p:animEffect transition="in" filter="fade">
                                      <p:cBhvr>
                                        <p:cTn id="7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5" grpId="0"/>
      <p:bldP spid="147" grpId="0"/>
      <p:bldP spid="149" grpId="0"/>
      <p:bldP spid="7" grpId="0"/>
      <p:bldP spid="8" grpId="0"/>
      <p:bldP spid="151" grpId="0"/>
      <p:bldP spid="152" grpId="0"/>
      <p:bldP spid="1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2" name="组合 31"/>
          <p:cNvGrpSpPr/>
          <p:nvPr/>
        </p:nvGrpSpPr>
        <p:grpSpPr>
          <a:xfrm>
            <a:off x="1849039" y="1367449"/>
            <a:ext cx="3766671" cy="4654419"/>
            <a:chOff x="1665167" y="1267297"/>
            <a:chExt cx="3769590" cy="4655127"/>
          </a:xfrm>
        </p:grpSpPr>
        <p:sp>
          <p:nvSpPr>
            <p:cNvPr id="33" name="圆角矩形 32"/>
            <p:cNvSpPr/>
            <p:nvPr/>
          </p:nvSpPr>
          <p:spPr>
            <a:xfrm>
              <a:off x="1665167" y="1267297"/>
              <a:ext cx="3769590" cy="4655127"/>
            </a:xfrm>
            <a:prstGeom prst="roundRect">
              <a:avLst>
                <a:gd name="adj" fmla="val 4670"/>
              </a:avLst>
            </a:prstGeom>
            <a:solidFill>
              <a:srgbClr val="C00000"/>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34" name="圆角矩形 33"/>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15" name="圆角矩形 114"/>
          <p:cNvSpPr/>
          <p:nvPr/>
        </p:nvSpPr>
        <p:spPr>
          <a:xfrm>
            <a:off x="5342645" y="1537634"/>
            <a:ext cx="5739974" cy="4155730"/>
          </a:xfrm>
          <a:prstGeom prst="plaque">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17" name="矩形 47"/>
          <p:cNvSpPr>
            <a:spLocks noChangeArrowheads="1"/>
          </p:cNvSpPr>
          <p:nvPr/>
        </p:nvSpPr>
        <p:spPr bwMode="auto">
          <a:xfrm>
            <a:off x="7246885" y="2820766"/>
            <a:ext cx="2087417" cy="212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p>
            <a:pPr defTabSz="914400">
              <a:lnSpc>
                <a:spcPts val="4000"/>
              </a:lnSpc>
              <a:spcBef>
                <a:spcPct val="0"/>
              </a:spcBef>
            </a:pPr>
            <a:r>
              <a:rPr lang="zh-CN" altLang="en-US" sz="1800" dirty="0">
                <a:solidFill>
                  <a:prstClr val="black"/>
                </a:solidFill>
                <a:cs typeface="+mn-ea"/>
                <a:sym typeface="+mn-lt"/>
              </a:rPr>
              <a:t>检修用电不能少，</a:t>
            </a:r>
          </a:p>
          <a:p>
            <a:pPr defTabSz="914400">
              <a:lnSpc>
                <a:spcPts val="4000"/>
              </a:lnSpc>
              <a:spcBef>
                <a:spcPct val="0"/>
              </a:spcBef>
            </a:pPr>
            <a:r>
              <a:rPr lang="zh-CN" altLang="en-US" sz="1800" dirty="0">
                <a:solidFill>
                  <a:prstClr val="black"/>
                </a:solidFill>
                <a:cs typeface="+mn-ea"/>
                <a:sym typeface="+mn-lt"/>
              </a:rPr>
              <a:t>安全使用要知道，</a:t>
            </a:r>
          </a:p>
          <a:p>
            <a:pPr defTabSz="914400">
              <a:lnSpc>
                <a:spcPts val="4000"/>
              </a:lnSpc>
              <a:spcBef>
                <a:spcPct val="0"/>
              </a:spcBef>
            </a:pPr>
            <a:r>
              <a:rPr lang="zh-CN" altLang="en-US" sz="1800" dirty="0">
                <a:solidFill>
                  <a:prstClr val="black"/>
                </a:solidFill>
                <a:cs typeface="+mn-ea"/>
                <a:sym typeface="+mn-lt"/>
              </a:rPr>
              <a:t>线路插接要规范，</a:t>
            </a:r>
          </a:p>
          <a:p>
            <a:pPr defTabSz="914400">
              <a:lnSpc>
                <a:spcPts val="4000"/>
              </a:lnSpc>
              <a:spcBef>
                <a:spcPct val="0"/>
              </a:spcBef>
            </a:pPr>
            <a:r>
              <a:rPr lang="zh-CN" altLang="en-US" sz="1800" dirty="0">
                <a:solidFill>
                  <a:prstClr val="black"/>
                </a:solidFill>
                <a:cs typeface="+mn-ea"/>
                <a:sym typeface="+mn-lt"/>
              </a:rPr>
              <a:t>遵章作业安全好</a:t>
            </a:r>
            <a:r>
              <a:rPr lang="zh-CN" altLang="en-US" sz="1400" dirty="0">
                <a:solidFill>
                  <a:prstClr val="black"/>
                </a:solidFill>
                <a:cs typeface="+mn-ea"/>
                <a:sym typeface="+mn-lt"/>
              </a:rPr>
              <a:t>。</a:t>
            </a:r>
            <a:endParaRPr sz="1400" dirty="0">
              <a:solidFill>
                <a:prstClr val="black"/>
              </a:solidFill>
              <a:cs typeface="+mn-ea"/>
              <a:sym typeface="+mn-lt"/>
            </a:endParaRPr>
          </a:p>
        </p:txBody>
      </p:sp>
      <p:sp>
        <p:nvSpPr>
          <p:cNvPr id="118" name="矩形 3"/>
          <p:cNvSpPr>
            <a:spLocks noChangeArrowheads="1"/>
          </p:cNvSpPr>
          <p:nvPr/>
        </p:nvSpPr>
        <p:spPr bwMode="auto">
          <a:xfrm>
            <a:off x="7246884" y="2017324"/>
            <a:ext cx="1676659" cy="3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6" tIns="34273" rIns="68546" bIns="34273">
            <a:spAutoFit/>
          </a:bodyPr>
          <a:lstStyle/>
          <a:p>
            <a:pPr defTabSz="914400">
              <a:spcBef>
                <a:spcPct val="0"/>
              </a:spcBef>
            </a:pPr>
            <a:r>
              <a:rPr lang="zh-CN" altLang="en-US" sz="2000" b="1" dirty="0">
                <a:solidFill>
                  <a:srgbClr val="C00000"/>
                </a:solidFill>
                <a:cs typeface="+mn-ea"/>
                <a:sym typeface="+mn-lt"/>
              </a:rPr>
              <a:t>不能乱接电线</a:t>
            </a:r>
          </a:p>
        </p:txBody>
      </p:sp>
      <p:pic>
        <p:nvPicPr>
          <p:cNvPr id="2" name="图片 1">
            <a:extLst>
              <a:ext uri="{FF2B5EF4-FFF2-40B4-BE49-F238E27FC236}">
                <a16:creationId xmlns:a16="http://schemas.microsoft.com/office/drawing/2014/main" id="{0F23B762-95DE-4BB1-A925-FCC39853FEB6}"/>
              </a:ext>
            </a:extLst>
          </p:cNvPr>
          <p:cNvPicPr>
            <a:picLocks noChangeAspect="1"/>
          </p:cNvPicPr>
          <p:nvPr/>
        </p:nvPicPr>
        <p:blipFill>
          <a:blip r:embed="rId4"/>
          <a:stretch>
            <a:fillRect/>
          </a:stretch>
        </p:blipFill>
        <p:spPr>
          <a:xfrm>
            <a:off x="2278939" y="1956038"/>
            <a:ext cx="2808870" cy="3365915"/>
          </a:xfrm>
          <a:prstGeom prst="rect">
            <a:avLst/>
          </a:prstGeom>
        </p:spPr>
      </p:pic>
    </p:spTree>
    <p:custDataLst>
      <p:tags r:id="rId1"/>
    </p:custDataLst>
    <p:extLst>
      <p:ext uri="{BB962C8B-B14F-4D97-AF65-F5344CB8AC3E}">
        <p14:creationId xmlns:p14="http://schemas.microsoft.com/office/powerpoint/2010/main" val="151377193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left)">
                                      <p:cBhvr>
                                        <p:cTn id="18" dur="500"/>
                                        <p:tgtEl>
                                          <p:spTgt spid="11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1000"/>
                                        <p:tgtEl>
                                          <p:spTgt spid="117"/>
                                        </p:tgtEl>
                                      </p:cBhvr>
                                    </p:animEffect>
                                    <p:anim calcmode="lin" valueType="num">
                                      <p:cBhvr>
                                        <p:cTn id="27" dur="1000" fill="hold"/>
                                        <p:tgtEl>
                                          <p:spTgt spid="117"/>
                                        </p:tgtEl>
                                        <p:attrNameLst>
                                          <p:attrName>ppt_x</p:attrName>
                                        </p:attrNameLst>
                                      </p:cBhvr>
                                      <p:tavLst>
                                        <p:tav tm="0">
                                          <p:val>
                                            <p:strVal val="#ppt_x"/>
                                          </p:val>
                                        </p:tav>
                                        <p:tav tm="100000">
                                          <p:val>
                                            <p:strVal val="#ppt_x"/>
                                          </p:val>
                                        </p:tav>
                                      </p:tavLst>
                                    </p:anim>
                                    <p:anim calcmode="lin" valueType="num">
                                      <p:cBhvr>
                                        <p:cTn id="28"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P spid="117" grpId="0"/>
      <p:bldP spid="1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4" name="圆角矩形 13"/>
          <p:cNvSpPr/>
          <p:nvPr/>
        </p:nvSpPr>
        <p:spPr>
          <a:xfrm flipV="1">
            <a:off x="1416514" y="2758204"/>
            <a:ext cx="6401520" cy="1836136"/>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cs typeface="+mn-ea"/>
              <a:sym typeface="+mn-lt"/>
            </a:endParaRPr>
          </a:p>
        </p:txBody>
      </p:sp>
      <p:sp>
        <p:nvSpPr>
          <p:cNvPr id="15" name="圆角矩形 14"/>
          <p:cNvSpPr/>
          <p:nvPr/>
        </p:nvSpPr>
        <p:spPr>
          <a:xfrm>
            <a:off x="1625316" y="1690794"/>
            <a:ext cx="2587299" cy="1451081"/>
          </a:xfrm>
          <a:prstGeom prst="cube">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6" name="圆角矩形 15"/>
          <p:cNvSpPr/>
          <p:nvPr/>
        </p:nvSpPr>
        <p:spPr>
          <a:xfrm>
            <a:off x="1829581" y="1384512"/>
            <a:ext cx="2178776" cy="1351866"/>
          </a:xfrm>
          <a:prstGeom prst="cube">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7" name="圆角矩形 16"/>
          <p:cNvSpPr/>
          <p:nvPr/>
        </p:nvSpPr>
        <p:spPr>
          <a:xfrm>
            <a:off x="4940116" y="1690794"/>
            <a:ext cx="2587299" cy="1451081"/>
          </a:xfrm>
          <a:prstGeom prst="cube">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8" name="圆角矩形 17"/>
          <p:cNvSpPr/>
          <p:nvPr/>
        </p:nvSpPr>
        <p:spPr>
          <a:xfrm>
            <a:off x="5144381" y="1384512"/>
            <a:ext cx="2178776" cy="1351866"/>
          </a:xfrm>
          <a:prstGeom prst="cube">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cs typeface="+mn-ea"/>
              <a:sym typeface="+mn-lt"/>
            </a:endParaRPr>
          </a:p>
        </p:txBody>
      </p:sp>
      <p:sp>
        <p:nvSpPr>
          <p:cNvPr id="19" name="圆角矩形 18"/>
          <p:cNvSpPr/>
          <p:nvPr/>
        </p:nvSpPr>
        <p:spPr>
          <a:xfrm>
            <a:off x="1625316" y="4264506"/>
            <a:ext cx="2587299" cy="1451081"/>
          </a:xfrm>
          <a:prstGeom prst="cube">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0" name="圆角矩形 19"/>
          <p:cNvSpPr/>
          <p:nvPr/>
        </p:nvSpPr>
        <p:spPr>
          <a:xfrm flipV="1">
            <a:off x="1829581" y="4670002"/>
            <a:ext cx="2178776" cy="1351866"/>
          </a:xfrm>
          <a:prstGeom prst="cube">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1" name="圆角矩形 20"/>
          <p:cNvSpPr/>
          <p:nvPr/>
        </p:nvSpPr>
        <p:spPr>
          <a:xfrm>
            <a:off x="4940116" y="4264506"/>
            <a:ext cx="2587299" cy="1451081"/>
          </a:xfrm>
          <a:prstGeom prst="cube">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2" name="圆角矩形 21"/>
          <p:cNvSpPr/>
          <p:nvPr/>
        </p:nvSpPr>
        <p:spPr>
          <a:xfrm flipV="1">
            <a:off x="5144381" y="4670002"/>
            <a:ext cx="2178776" cy="1351866"/>
          </a:xfrm>
          <a:prstGeom prst="cube">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文本框 20"/>
          <p:cNvSpPr txBox="1"/>
          <p:nvPr/>
        </p:nvSpPr>
        <p:spPr>
          <a:xfrm>
            <a:off x="2218944" y="1887854"/>
            <a:ext cx="1568215"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防止火灾责任大</a:t>
            </a:r>
          </a:p>
        </p:txBody>
      </p:sp>
      <p:sp>
        <p:nvSpPr>
          <p:cNvPr id="25" name="文本框 21"/>
          <p:cNvSpPr txBox="1"/>
          <p:nvPr/>
        </p:nvSpPr>
        <p:spPr>
          <a:xfrm>
            <a:off x="2170849" y="5159682"/>
            <a:ext cx="1496239"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违章之事势必纠</a:t>
            </a:r>
          </a:p>
        </p:txBody>
      </p:sp>
      <p:sp>
        <p:nvSpPr>
          <p:cNvPr id="26" name="文本框 22"/>
          <p:cNvSpPr txBox="1"/>
          <p:nvPr/>
        </p:nvSpPr>
        <p:spPr>
          <a:xfrm>
            <a:off x="5517372" y="1915176"/>
            <a:ext cx="1634414"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加强管理人性化</a:t>
            </a:r>
          </a:p>
        </p:txBody>
      </p:sp>
      <p:sp>
        <p:nvSpPr>
          <p:cNvPr id="27" name="文本框 23"/>
          <p:cNvSpPr txBox="1"/>
          <p:nvPr/>
        </p:nvSpPr>
        <p:spPr>
          <a:xfrm>
            <a:off x="5571600" y="5159682"/>
            <a:ext cx="1562436"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不听劝阻受处罚</a:t>
            </a:r>
          </a:p>
        </p:txBody>
      </p:sp>
      <p:sp>
        <p:nvSpPr>
          <p:cNvPr id="56" name="文本框 46"/>
          <p:cNvSpPr txBox="1"/>
          <p:nvPr/>
        </p:nvSpPr>
        <p:spPr>
          <a:xfrm>
            <a:off x="3318515" y="3467307"/>
            <a:ext cx="2597519" cy="400203"/>
          </a:xfrm>
          <a:prstGeom prst="rect">
            <a:avLst/>
          </a:prstGeom>
          <a:noFill/>
        </p:spPr>
        <p:txBody>
          <a:bodyPr wrap="square" rtlCol="0">
            <a:spAutoFit/>
          </a:bodyPr>
          <a:lstStyle/>
          <a:p>
            <a:pPr marL="0" lvl="1" algn="ctr" defTabSz="914400"/>
            <a:r>
              <a:rPr lang="zh-CN" altLang="en-US" sz="2000" b="1" dirty="0">
                <a:solidFill>
                  <a:prstClr val="black"/>
                </a:solidFill>
                <a:cs typeface="+mn-ea"/>
                <a:sym typeface="+mn-lt"/>
              </a:rPr>
              <a:t>生产现场吸烟</a:t>
            </a:r>
          </a:p>
        </p:txBody>
      </p:sp>
      <p:pic>
        <p:nvPicPr>
          <p:cNvPr id="4" name="图片 3">
            <a:extLst>
              <a:ext uri="{FF2B5EF4-FFF2-40B4-BE49-F238E27FC236}">
                <a16:creationId xmlns:a16="http://schemas.microsoft.com/office/drawing/2014/main" id="{AF4C2929-6A58-49D5-B448-D61A6DB25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238" y="1279973"/>
            <a:ext cx="5506461" cy="5509888"/>
          </a:xfrm>
          <a:prstGeom prst="rect">
            <a:avLst/>
          </a:prstGeom>
        </p:spPr>
      </p:pic>
    </p:spTree>
    <p:custDataLst>
      <p:tags r:id="rId1"/>
    </p:custDataLst>
    <p:extLst>
      <p:ext uri="{BB962C8B-B14F-4D97-AF65-F5344CB8AC3E}">
        <p14:creationId xmlns:p14="http://schemas.microsoft.com/office/powerpoint/2010/main" val="357219966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15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2" presetClass="entr" presetSubtype="4" fill="hold" grpId="0" nodeType="withEffect">
                                  <p:stCondLst>
                                    <p:cond delay="20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50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50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4" grpId="0"/>
      <p:bldP spid="25" grpId="0"/>
      <p:bldP spid="26" grpId="0"/>
      <p:bldP spid="27"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5" name="文本框 46"/>
          <p:cNvSpPr txBox="1"/>
          <p:nvPr/>
        </p:nvSpPr>
        <p:spPr>
          <a:xfrm>
            <a:off x="864585" y="210757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01</a:t>
            </a:r>
            <a:endParaRPr lang="zh-CN" altLang="en-US" sz="4798" dirty="0">
              <a:solidFill>
                <a:srgbClr val="C00000"/>
              </a:solidFill>
              <a:cs typeface="+mn-ea"/>
              <a:sym typeface="+mn-lt"/>
            </a:endParaRPr>
          </a:p>
        </p:txBody>
      </p:sp>
      <p:sp>
        <p:nvSpPr>
          <p:cNvPr id="113" name="TextBox 228"/>
          <p:cNvSpPr txBox="1"/>
          <p:nvPr/>
        </p:nvSpPr>
        <p:spPr>
          <a:xfrm>
            <a:off x="1705586" y="2316737"/>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十不起吊记心间</a:t>
            </a:r>
          </a:p>
        </p:txBody>
      </p:sp>
      <p:sp>
        <p:nvSpPr>
          <p:cNvPr id="114" name="文本框 46"/>
          <p:cNvSpPr txBox="1"/>
          <p:nvPr/>
        </p:nvSpPr>
        <p:spPr>
          <a:xfrm>
            <a:off x="864585" y="302190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02</a:t>
            </a:r>
            <a:endParaRPr lang="zh-CN" altLang="en-US" sz="4798" dirty="0">
              <a:solidFill>
                <a:srgbClr val="C00000"/>
              </a:solidFill>
              <a:cs typeface="+mn-ea"/>
              <a:sym typeface="+mn-lt"/>
            </a:endParaRPr>
          </a:p>
        </p:txBody>
      </p:sp>
      <p:sp>
        <p:nvSpPr>
          <p:cNvPr id="116" name="文本框 46"/>
          <p:cNvSpPr txBox="1"/>
          <p:nvPr/>
        </p:nvSpPr>
        <p:spPr>
          <a:xfrm>
            <a:off x="864585" y="3936231"/>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03</a:t>
            </a:r>
            <a:endParaRPr lang="zh-CN" altLang="en-US" sz="4798" dirty="0">
              <a:solidFill>
                <a:srgbClr val="C00000"/>
              </a:solidFill>
              <a:cs typeface="+mn-ea"/>
              <a:sym typeface="+mn-lt"/>
            </a:endParaRPr>
          </a:p>
        </p:txBody>
      </p:sp>
      <p:sp>
        <p:nvSpPr>
          <p:cNvPr id="118" name="文本框 46"/>
          <p:cNvSpPr txBox="1"/>
          <p:nvPr/>
        </p:nvSpPr>
        <p:spPr>
          <a:xfrm>
            <a:off x="864585" y="4850561"/>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04</a:t>
            </a:r>
            <a:endParaRPr lang="zh-CN" altLang="en-US" sz="4798" dirty="0">
              <a:solidFill>
                <a:srgbClr val="C00000"/>
              </a:solidFill>
              <a:cs typeface="+mn-ea"/>
              <a:sym typeface="+mn-lt"/>
            </a:endParaRPr>
          </a:p>
        </p:txBody>
      </p:sp>
      <p:sp>
        <p:nvSpPr>
          <p:cNvPr id="120" name="文本框 46"/>
          <p:cNvSpPr txBox="1"/>
          <p:nvPr/>
        </p:nvSpPr>
        <p:spPr>
          <a:xfrm>
            <a:off x="8350395" y="2049833"/>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05</a:t>
            </a:r>
            <a:endParaRPr lang="zh-CN" altLang="en-US" sz="4798" dirty="0">
              <a:solidFill>
                <a:srgbClr val="C00000"/>
              </a:solidFill>
              <a:cs typeface="+mn-ea"/>
              <a:sym typeface="+mn-lt"/>
            </a:endParaRPr>
          </a:p>
        </p:txBody>
      </p:sp>
      <p:sp>
        <p:nvSpPr>
          <p:cNvPr id="122" name="文本框 46"/>
          <p:cNvSpPr txBox="1"/>
          <p:nvPr/>
        </p:nvSpPr>
        <p:spPr>
          <a:xfrm>
            <a:off x="8350395" y="296416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06</a:t>
            </a:r>
            <a:endParaRPr lang="zh-CN" altLang="en-US" sz="4798" dirty="0">
              <a:solidFill>
                <a:srgbClr val="C00000"/>
              </a:solidFill>
              <a:cs typeface="+mn-ea"/>
              <a:sym typeface="+mn-lt"/>
            </a:endParaRPr>
          </a:p>
        </p:txBody>
      </p:sp>
      <p:sp>
        <p:nvSpPr>
          <p:cNvPr id="124" name="文本框 46"/>
          <p:cNvSpPr txBox="1"/>
          <p:nvPr/>
        </p:nvSpPr>
        <p:spPr>
          <a:xfrm>
            <a:off x="8350395" y="387849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07</a:t>
            </a:r>
            <a:endParaRPr lang="zh-CN" altLang="en-US" sz="4798" dirty="0">
              <a:solidFill>
                <a:srgbClr val="C00000"/>
              </a:solidFill>
              <a:cs typeface="+mn-ea"/>
              <a:sym typeface="+mn-lt"/>
            </a:endParaRPr>
          </a:p>
        </p:txBody>
      </p:sp>
      <p:sp>
        <p:nvSpPr>
          <p:cNvPr id="126" name="文本框 46"/>
          <p:cNvSpPr txBox="1"/>
          <p:nvPr/>
        </p:nvSpPr>
        <p:spPr>
          <a:xfrm>
            <a:off x="8350395" y="479282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08</a:t>
            </a:r>
            <a:endParaRPr lang="zh-CN" altLang="en-US" sz="4798" dirty="0">
              <a:solidFill>
                <a:srgbClr val="C00000"/>
              </a:solidFill>
              <a:cs typeface="+mn-ea"/>
              <a:sym typeface="+mn-lt"/>
            </a:endParaRPr>
          </a:p>
        </p:txBody>
      </p:sp>
      <p:sp>
        <p:nvSpPr>
          <p:cNvPr id="135" name="TextBox 228"/>
          <p:cNvSpPr txBox="1"/>
          <p:nvPr/>
        </p:nvSpPr>
        <p:spPr>
          <a:xfrm>
            <a:off x="1705586" y="323106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起重机械先检验</a:t>
            </a:r>
          </a:p>
        </p:txBody>
      </p:sp>
      <p:sp>
        <p:nvSpPr>
          <p:cNvPr id="136" name="TextBox 228"/>
          <p:cNvSpPr txBox="1"/>
          <p:nvPr/>
        </p:nvSpPr>
        <p:spPr>
          <a:xfrm>
            <a:off x="1705586" y="414539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起吊之前须看好</a:t>
            </a:r>
          </a:p>
        </p:txBody>
      </p:sp>
      <p:sp>
        <p:nvSpPr>
          <p:cNvPr id="137" name="TextBox 228"/>
          <p:cNvSpPr txBox="1"/>
          <p:nvPr/>
        </p:nvSpPr>
        <p:spPr>
          <a:xfrm>
            <a:off x="1705586" y="505972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被吊物品捆扎牢</a:t>
            </a:r>
          </a:p>
        </p:txBody>
      </p:sp>
      <p:sp>
        <p:nvSpPr>
          <p:cNvPr id="138" name="TextBox 228"/>
          <p:cNvSpPr txBox="1"/>
          <p:nvPr/>
        </p:nvSpPr>
        <p:spPr>
          <a:xfrm>
            <a:off x="9207930" y="231673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稍微离地再细瞧</a:t>
            </a:r>
          </a:p>
        </p:txBody>
      </p:sp>
      <p:sp>
        <p:nvSpPr>
          <p:cNvPr id="139" name="TextBox 228"/>
          <p:cNvSpPr txBox="1"/>
          <p:nvPr/>
        </p:nvSpPr>
        <p:spPr>
          <a:xfrm>
            <a:off x="9207930" y="323106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吊物上下禁行站</a:t>
            </a:r>
          </a:p>
        </p:txBody>
      </p:sp>
      <p:sp>
        <p:nvSpPr>
          <p:cNvPr id="140" name="TextBox 228"/>
          <p:cNvSpPr txBox="1"/>
          <p:nvPr/>
        </p:nvSpPr>
        <p:spPr>
          <a:xfrm>
            <a:off x="9207930" y="414539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看清手势听指挥</a:t>
            </a:r>
          </a:p>
        </p:txBody>
      </p:sp>
      <p:sp>
        <p:nvSpPr>
          <p:cNvPr id="141" name="TextBox 228"/>
          <p:cNvSpPr txBox="1"/>
          <p:nvPr/>
        </p:nvSpPr>
        <p:spPr>
          <a:xfrm>
            <a:off x="9207930" y="505972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起降行走听信号</a:t>
            </a:r>
          </a:p>
        </p:txBody>
      </p:sp>
      <p:pic>
        <p:nvPicPr>
          <p:cNvPr id="3" name="图片 2">
            <a:extLst>
              <a:ext uri="{FF2B5EF4-FFF2-40B4-BE49-F238E27FC236}">
                <a16:creationId xmlns:a16="http://schemas.microsoft.com/office/drawing/2014/main" id="{DA0DC88E-0D29-471B-9526-7941A1A1E6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1950" y="969052"/>
            <a:ext cx="4162303" cy="5488147"/>
          </a:xfrm>
          <a:prstGeom prst="rect">
            <a:avLst/>
          </a:prstGeom>
        </p:spPr>
      </p:pic>
    </p:spTree>
    <p:custDataLst>
      <p:tags r:id="rId1"/>
    </p:custDataLst>
    <p:extLst>
      <p:ext uri="{BB962C8B-B14F-4D97-AF65-F5344CB8AC3E}">
        <p14:creationId xmlns:p14="http://schemas.microsoft.com/office/powerpoint/2010/main" val="301876901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inVertical)">
                                      <p:cBhvr>
                                        <p:cTn id="11" dur="500"/>
                                        <p:tgtEl>
                                          <p:spTgt spid="6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randombar(horizontal)">
                                      <p:cBhvr>
                                        <p:cTn id="14" dur="500"/>
                                        <p:tgtEl>
                                          <p:spTgt spid="11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arn(inVertical)">
                                      <p:cBhvr>
                                        <p:cTn id="18" dur="500"/>
                                        <p:tgtEl>
                                          <p:spTgt spid="1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randombar(horizontal)">
                                      <p:cBhvr>
                                        <p:cTn id="21" dur="500"/>
                                        <p:tgtEl>
                                          <p:spTgt spid="135"/>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barn(inVertical)">
                                      <p:cBhvr>
                                        <p:cTn id="25" dur="500"/>
                                        <p:tgtEl>
                                          <p:spTgt spid="1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randombar(horizontal)">
                                      <p:cBhvr>
                                        <p:cTn id="28" dur="500"/>
                                        <p:tgtEl>
                                          <p:spTgt spid="13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barn(inVertical)">
                                      <p:cBhvr>
                                        <p:cTn id="32" dur="500"/>
                                        <p:tgtEl>
                                          <p:spTgt spid="11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randombar(horizontal)">
                                      <p:cBhvr>
                                        <p:cTn id="35" dur="500"/>
                                        <p:tgtEl>
                                          <p:spTgt spid="137"/>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barn(inVertical)">
                                      <p:cBhvr>
                                        <p:cTn id="39" dur="500"/>
                                        <p:tgtEl>
                                          <p:spTgt spid="1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randombar(horizontal)">
                                      <p:cBhvr>
                                        <p:cTn id="42" dur="500"/>
                                        <p:tgtEl>
                                          <p:spTgt spid="138"/>
                                        </p:tgtEl>
                                      </p:cBhvr>
                                    </p:animEffect>
                                  </p:childTnLst>
                                </p:cTn>
                              </p:par>
                            </p:childTnLst>
                          </p:cTn>
                        </p:par>
                        <p:par>
                          <p:cTn id="43" fill="hold">
                            <p:stCondLst>
                              <p:cond delay="3000"/>
                            </p:stCondLst>
                            <p:childTnLst>
                              <p:par>
                                <p:cTn id="44" presetID="16" presetClass="entr" presetSubtype="21" fill="hold" grpId="0" nodeType="after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barn(inVertical)">
                                      <p:cBhvr>
                                        <p:cTn id="46" dur="500"/>
                                        <p:tgtEl>
                                          <p:spTgt spid="1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randombar(horizontal)">
                                      <p:cBhvr>
                                        <p:cTn id="49" dur="500"/>
                                        <p:tgtEl>
                                          <p:spTgt spid="139"/>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barn(inVertical)">
                                      <p:cBhvr>
                                        <p:cTn id="53" dur="500"/>
                                        <p:tgtEl>
                                          <p:spTgt spid="12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randombar(horizontal)">
                                      <p:cBhvr>
                                        <p:cTn id="56" dur="500"/>
                                        <p:tgtEl>
                                          <p:spTgt spid="140"/>
                                        </p:tgtEl>
                                      </p:cBhvr>
                                    </p:animEffect>
                                  </p:childTnLst>
                                </p:cTn>
                              </p:par>
                            </p:childTnLst>
                          </p:cTn>
                        </p:par>
                        <p:par>
                          <p:cTn id="57" fill="hold">
                            <p:stCondLst>
                              <p:cond delay="4000"/>
                            </p:stCondLst>
                            <p:childTnLst>
                              <p:par>
                                <p:cTn id="58" presetID="16" presetClass="entr" presetSubtype="21" fill="hold" grpId="0"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barn(inVertical)">
                                      <p:cBhvr>
                                        <p:cTn id="60" dur="500"/>
                                        <p:tgtEl>
                                          <p:spTgt spid="126"/>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randombar(horizontal)">
                                      <p:cBhvr>
                                        <p:cTn id="63"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13" grpId="0"/>
      <p:bldP spid="114" grpId="0"/>
      <p:bldP spid="116" grpId="0"/>
      <p:bldP spid="118" grpId="0"/>
      <p:bldP spid="120" grpId="0"/>
      <p:bldP spid="122" grpId="0"/>
      <p:bldP spid="124" grpId="0"/>
      <p:bldP spid="126" grpId="0"/>
      <p:bldP spid="135" grpId="0"/>
      <p:bldP spid="136" grpId="0"/>
      <p:bldP spid="137" grpId="0"/>
      <p:bldP spid="138" grpId="0"/>
      <p:bldP spid="139" grpId="0"/>
      <p:bldP spid="140" grpId="0"/>
      <p:bldP spid="1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235225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06</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以人为本切实做好安全工作</a:t>
              </a:r>
            </a:p>
          </p:txBody>
        </p:sp>
      </p:grpSp>
      <p:pic>
        <p:nvPicPr>
          <p:cNvPr id="11" name="图片 10">
            <a:extLst>
              <a:ext uri="{FF2B5EF4-FFF2-40B4-BE49-F238E27FC236}">
                <a16:creationId xmlns:a16="http://schemas.microsoft.com/office/drawing/2014/main" id="{51C848FB-2AFB-48BC-9CE7-8B277F5E91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1179736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78" name="组合 77"/>
          <p:cNvGrpSpPr/>
          <p:nvPr/>
        </p:nvGrpSpPr>
        <p:grpSpPr>
          <a:xfrm>
            <a:off x="4796724" y="1512414"/>
            <a:ext cx="5925822" cy="915431"/>
            <a:chOff x="2013772" y="2804099"/>
            <a:chExt cx="4430465" cy="684000"/>
          </a:xfrm>
        </p:grpSpPr>
        <p:sp>
          <p:nvSpPr>
            <p:cNvPr id="79" name="圆角矩形 78"/>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0" name="TextBox 15"/>
            <p:cNvSpPr txBox="1"/>
            <p:nvPr/>
          </p:nvSpPr>
          <p:spPr>
            <a:xfrm>
              <a:off x="3276567" y="2950581"/>
              <a:ext cx="2235248"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以人为本的含义</a:t>
              </a:r>
            </a:p>
          </p:txBody>
        </p:sp>
      </p:grpSp>
      <p:sp>
        <p:nvSpPr>
          <p:cNvPr id="2" name="TextBox 1"/>
          <p:cNvSpPr txBox="1"/>
          <p:nvPr/>
        </p:nvSpPr>
        <p:spPr>
          <a:xfrm>
            <a:off x="6095208" y="3261217"/>
            <a:ext cx="5520896" cy="923330"/>
          </a:xfrm>
          <a:prstGeom prst="rect">
            <a:avLst/>
          </a:prstGeom>
          <a:noFill/>
        </p:spPr>
        <p:txBody>
          <a:bodyPr wrap="square" rtlCol="0">
            <a:spAutoFit/>
          </a:bodyPr>
          <a:lstStyle/>
          <a:p>
            <a:pPr defTabSz="914400">
              <a:lnSpc>
                <a:spcPct val="150000"/>
              </a:lnSpc>
            </a:pPr>
            <a:r>
              <a:rPr lang="zh-CN" altLang="en-US" sz="1800" b="1" dirty="0">
                <a:solidFill>
                  <a:srgbClr val="C00000"/>
                </a:solidFill>
                <a:cs typeface="+mn-ea"/>
                <a:sym typeface="+mn-lt"/>
              </a:rPr>
              <a:t>一切工作</a:t>
            </a:r>
            <a:r>
              <a:rPr lang="zh-CN" altLang="en-US" sz="1800" dirty="0">
                <a:solidFill>
                  <a:prstClr val="black"/>
                </a:solidFill>
                <a:cs typeface="+mn-ea"/>
                <a:sym typeface="+mn-lt"/>
              </a:rPr>
              <a:t>是为人的根本利益，当人身安全与经济利益或其他的安全发展冲突时要</a:t>
            </a:r>
            <a:r>
              <a:rPr lang="zh-CN" altLang="en-US" sz="1800" b="1" dirty="0">
                <a:solidFill>
                  <a:srgbClr val="C00000"/>
                </a:solidFill>
                <a:cs typeface="+mn-ea"/>
                <a:sym typeface="+mn-lt"/>
              </a:rPr>
              <a:t>无条件地服从人的生命； </a:t>
            </a:r>
          </a:p>
        </p:txBody>
      </p:sp>
      <p:sp>
        <p:nvSpPr>
          <p:cNvPr id="82" name="Freeform 5"/>
          <p:cNvSpPr>
            <a:spLocks/>
          </p:cNvSpPr>
          <p:nvPr/>
        </p:nvSpPr>
        <p:spPr bwMode="auto">
          <a:xfrm rot="1855731">
            <a:off x="4947008" y="3300888"/>
            <a:ext cx="935738" cy="844199"/>
          </a:xfrm>
          <a:prstGeom prst="plaque">
            <a:avLst/>
          </a:prstGeom>
          <a:solidFill>
            <a:srgbClr val="00153E"/>
          </a:solidFill>
          <a:ln w="12700"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83" name="TextBox 82"/>
          <p:cNvSpPr txBox="1"/>
          <p:nvPr/>
        </p:nvSpPr>
        <p:spPr>
          <a:xfrm>
            <a:off x="5112456" y="3522886"/>
            <a:ext cx="889217" cy="400203"/>
          </a:xfrm>
          <a:prstGeom prst="rect">
            <a:avLst/>
          </a:prstGeom>
          <a:noFill/>
        </p:spPr>
        <p:txBody>
          <a:bodyPr wrap="square" rtlCol="0">
            <a:spAutoFit/>
          </a:bodyPr>
          <a:lstStyle/>
          <a:p>
            <a:pPr defTabSz="914400"/>
            <a:r>
              <a:rPr lang="zh-CN" altLang="en-US" sz="2000" b="1" dirty="0">
                <a:solidFill>
                  <a:prstClr val="white"/>
                </a:solidFill>
                <a:cs typeface="+mn-ea"/>
                <a:sym typeface="+mn-lt"/>
              </a:rPr>
              <a:t>其一</a:t>
            </a:r>
          </a:p>
        </p:txBody>
      </p:sp>
      <p:sp>
        <p:nvSpPr>
          <p:cNvPr id="84" name="TextBox 83"/>
          <p:cNvSpPr txBox="1"/>
          <p:nvPr/>
        </p:nvSpPr>
        <p:spPr>
          <a:xfrm>
            <a:off x="6095208" y="4654214"/>
            <a:ext cx="5520896" cy="923330"/>
          </a:xfrm>
          <a:prstGeom prst="rect">
            <a:avLst/>
          </a:prstGeom>
          <a:noFill/>
        </p:spPr>
        <p:txBody>
          <a:bodyPr wrap="square" rtlCol="0">
            <a:spAutoFit/>
          </a:bodyPr>
          <a:lstStyle/>
          <a:p>
            <a:pPr defTabSz="914400">
              <a:lnSpc>
                <a:spcPct val="150000"/>
              </a:lnSpc>
            </a:pPr>
            <a:r>
              <a:rPr lang="zh-CN" altLang="en-US" sz="1800" dirty="0">
                <a:solidFill>
                  <a:prstClr val="black">
                    <a:lumMod val="75000"/>
                    <a:lumOff val="25000"/>
                  </a:prstClr>
                </a:solidFill>
                <a:cs typeface="+mn-ea"/>
                <a:sym typeface="+mn-lt"/>
              </a:rPr>
              <a:t>是</a:t>
            </a:r>
            <a:r>
              <a:rPr lang="zh-CN" altLang="en-US" sz="1800" b="1" dirty="0">
                <a:solidFill>
                  <a:srgbClr val="C00000"/>
                </a:solidFill>
                <a:cs typeface="+mn-ea"/>
                <a:sym typeface="+mn-lt"/>
              </a:rPr>
              <a:t>一切工作是靠人去完成的</a:t>
            </a:r>
            <a:r>
              <a:rPr lang="zh-CN" altLang="en-US" sz="1800" dirty="0">
                <a:solidFill>
                  <a:prstClr val="black">
                    <a:lumMod val="75000"/>
                    <a:lumOff val="25000"/>
                  </a:prstClr>
                </a:solidFill>
                <a:cs typeface="+mn-ea"/>
                <a:sym typeface="+mn-lt"/>
              </a:rPr>
              <a:t>，要充分调动安生产全管理中全体员工的积极性、主动性。 </a:t>
            </a:r>
          </a:p>
        </p:txBody>
      </p:sp>
      <p:sp>
        <p:nvSpPr>
          <p:cNvPr id="85" name="Freeform 5"/>
          <p:cNvSpPr>
            <a:spLocks/>
          </p:cNvSpPr>
          <p:nvPr/>
        </p:nvSpPr>
        <p:spPr bwMode="auto">
          <a:xfrm rot="1855731">
            <a:off x="4947008" y="4693887"/>
            <a:ext cx="935738" cy="844199"/>
          </a:xfrm>
          <a:prstGeom prst="plaque">
            <a:avLst/>
          </a:prstGeom>
          <a:solidFill>
            <a:srgbClr val="00153E"/>
          </a:solidFill>
          <a:ln w="12700"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86" name="TextBox 85"/>
          <p:cNvSpPr txBox="1"/>
          <p:nvPr/>
        </p:nvSpPr>
        <p:spPr>
          <a:xfrm>
            <a:off x="5112456" y="4915885"/>
            <a:ext cx="889217" cy="400203"/>
          </a:xfrm>
          <a:prstGeom prst="rect">
            <a:avLst/>
          </a:prstGeom>
          <a:noFill/>
        </p:spPr>
        <p:txBody>
          <a:bodyPr wrap="square" rtlCol="0">
            <a:spAutoFit/>
          </a:bodyPr>
          <a:lstStyle/>
          <a:p>
            <a:pPr defTabSz="914400"/>
            <a:r>
              <a:rPr lang="zh-CN" altLang="en-US" sz="2000" b="1" dirty="0">
                <a:solidFill>
                  <a:prstClr val="white"/>
                </a:solidFill>
                <a:cs typeface="+mn-ea"/>
                <a:sym typeface="+mn-lt"/>
              </a:rPr>
              <a:t>其二</a:t>
            </a:r>
          </a:p>
        </p:txBody>
      </p:sp>
      <p:pic>
        <p:nvPicPr>
          <p:cNvPr id="5" name="图片 4">
            <a:extLst>
              <a:ext uri="{FF2B5EF4-FFF2-40B4-BE49-F238E27FC236}">
                <a16:creationId xmlns:a16="http://schemas.microsoft.com/office/drawing/2014/main" id="{63E8ECB3-5DE0-43AD-85BF-44115B9DC4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1084" y="1580856"/>
            <a:ext cx="3166866" cy="4385236"/>
          </a:xfrm>
          <a:prstGeom prst="rect">
            <a:avLst/>
          </a:prstGeom>
        </p:spPr>
      </p:pic>
    </p:spTree>
    <p:custDataLst>
      <p:tags r:id="rId1"/>
    </p:custDataLst>
    <p:extLst>
      <p:ext uri="{BB962C8B-B14F-4D97-AF65-F5344CB8AC3E}">
        <p14:creationId xmlns:p14="http://schemas.microsoft.com/office/powerpoint/2010/main" val="84560080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barn(outVertical)">
                                      <p:cBhvr>
                                        <p:cTn id="11" dur="1750"/>
                                        <p:tgtEl>
                                          <p:spTgt spid="7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42" presetClass="entr" presetSubtype="0" fill="hold" grpId="0" nodeType="withEffect">
                                  <p:stCondLst>
                                    <p:cond delay="25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anim calcmode="lin" valueType="num">
                                      <p:cBhvr>
                                        <p:cTn id="32" dur="1000" fill="hold"/>
                                        <p:tgtEl>
                                          <p:spTgt spid="85"/>
                                        </p:tgtEl>
                                        <p:attrNameLst>
                                          <p:attrName>ppt_x</p:attrName>
                                        </p:attrNameLst>
                                      </p:cBhvr>
                                      <p:tavLst>
                                        <p:tav tm="0">
                                          <p:val>
                                            <p:strVal val="#ppt_x"/>
                                          </p:val>
                                        </p:tav>
                                        <p:tav tm="100000">
                                          <p:val>
                                            <p:strVal val="#ppt_x"/>
                                          </p:val>
                                        </p:tav>
                                      </p:tavLst>
                                    </p:anim>
                                    <p:anim calcmode="lin" valueType="num">
                                      <p:cBhvr>
                                        <p:cTn id="33" dur="1000" fill="hold"/>
                                        <p:tgtEl>
                                          <p:spTgt spid="85"/>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barn(inVertical)">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animBg="1"/>
      <p:bldP spid="83" grpId="0"/>
      <p:bldP spid="84" grpId="0"/>
      <p:bldP spid="85" grpId="0" animBg="1"/>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8D026AE-3762-4305-ACDE-3E82E74D5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1814" y="1678643"/>
            <a:ext cx="5213596" cy="5216841"/>
          </a:xfrm>
          <a:prstGeom prst="rect">
            <a:avLst/>
          </a:prstGeom>
        </p:spPr>
      </p:pic>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6904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安全是什么？</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89" name="矩形 88"/>
          <p:cNvSpPr/>
          <p:nvPr/>
        </p:nvSpPr>
        <p:spPr>
          <a:xfrm>
            <a:off x="4906130" y="2925625"/>
            <a:ext cx="2340754" cy="831189"/>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2400" kern="100" spc="300" dirty="0">
                <a:solidFill>
                  <a:prstClr val="black"/>
                </a:solidFill>
                <a:cs typeface="+mn-ea"/>
                <a:sym typeface="+mn-lt"/>
              </a:rPr>
              <a:t>无危则</a:t>
            </a:r>
            <a:r>
              <a:rPr lang="zh-CN" altLang="en-US" sz="2400" b="1" kern="100" spc="300" dirty="0">
                <a:solidFill>
                  <a:prstClr val="black"/>
                </a:solidFill>
                <a:cs typeface="+mn-ea"/>
                <a:sym typeface="+mn-lt"/>
              </a:rPr>
              <a:t>安</a:t>
            </a:r>
            <a:endParaRPr lang="en-US" altLang="zh-CN" sz="2400" b="1" kern="100" spc="300" dirty="0">
              <a:solidFill>
                <a:prstClr val="black"/>
              </a:solidFill>
              <a:cs typeface="+mn-ea"/>
              <a:sym typeface="+mn-lt"/>
            </a:endParaRPr>
          </a:p>
          <a:p>
            <a:pPr algn="ctr" defTabSz="914400">
              <a:spcBef>
                <a:spcPct val="0"/>
              </a:spcBef>
              <a:buFont typeface="Arial" panose="020B0604020202020204" pitchFamily="34" charset="0"/>
              <a:buNone/>
            </a:pPr>
            <a:r>
              <a:rPr lang="zh-CN" altLang="en-US" sz="2400" kern="100" spc="300" dirty="0">
                <a:solidFill>
                  <a:prstClr val="black"/>
                </a:solidFill>
                <a:cs typeface="+mn-ea"/>
                <a:sym typeface="+mn-lt"/>
              </a:rPr>
              <a:t>无缺则</a:t>
            </a:r>
            <a:r>
              <a:rPr lang="zh-CN" altLang="en-US" sz="2400" b="1" kern="100" spc="300" dirty="0">
                <a:solidFill>
                  <a:prstClr val="black"/>
                </a:solidFill>
                <a:cs typeface="+mn-ea"/>
                <a:sym typeface="+mn-lt"/>
              </a:rPr>
              <a:t>全</a:t>
            </a:r>
            <a:endParaRPr lang="zh-CN" altLang="en-US" sz="2400" kern="100" spc="300" dirty="0">
              <a:solidFill>
                <a:prstClr val="black"/>
              </a:solidFill>
              <a:cs typeface="+mn-ea"/>
              <a:sym typeface="+mn-lt"/>
            </a:endParaRPr>
          </a:p>
        </p:txBody>
      </p:sp>
      <p:sp>
        <p:nvSpPr>
          <p:cNvPr id="110" name="矩形 109"/>
          <p:cNvSpPr/>
          <p:nvPr/>
        </p:nvSpPr>
        <p:spPr>
          <a:xfrm>
            <a:off x="4943527" y="3789921"/>
            <a:ext cx="2340754" cy="461772"/>
          </a:xfrm>
          <a:prstGeom prst="rect">
            <a:avLst/>
          </a:prstGeom>
        </p:spPr>
        <p:txBody>
          <a:bodyPr wrap="square">
            <a:spAutoFit/>
          </a:bodyPr>
          <a:lstStyle/>
          <a:p>
            <a:pPr algn="ctr" defTabSz="914400">
              <a:spcBef>
                <a:spcPct val="0"/>
              </a:spcBef>
              <a:buFont typeface="Arial" panose="020B0604020202020204" pitchFamily="34" charset="0"/>
              <a:buNone/>
            </a:pPr>
            <a:r>
              <a:rPr lang="en-US" altLang="zh-CN" sz="2400" kern="100" spc="300" dirty="0">
                <a:solidFill>
                  <a:prstClr val="white"/>
                </a:solidFill>
                <a:cs typeface="+mn-ea"/>
                <a:sym typeface="+mn-lt"/>
              </a:rPr>
              <a:t>=</a:t>
            </a:r>
            <a:endParaRPr lang="zh-CN" altLang="en-US" sz="2400" kern="100" spc="300" dirty="0">
              <a:solidFill>
                <a:prstClr val="white"/>
              </a:solidFill>
              <a:cs typeface="+mn-ea"/>
              <a:sym typeface="+mn-lt"/>
            </a:endParaRPr>
          </a:p>
        </p:txBody>
      </p:sp>
      <p:sp>
        <p:nvSpPr>
          <p:cNvPr id="111" name="矩形 110"/>
          <p:cNvSpPr/>
          <p:nvPr/>
        </p:nvSpPr>
        <p:spPr>
          <a:xfrm>
            <a:off x="4975479" y="3853522"/>
            <a:ext cx="2340754" cy="461772"/>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2400" b="1" kern="100" spc="300" dirty="0">
                <a:solidFill>
                  <a:prstClr val="black"/>
                </a:solidFill>
                <a:cs typeface="+mn-ea"/>
                <a:sym typeface="+mn-lt"/>
              </a:rPr>
              <a:t>安全</a:t>
            </a:r>
            <a:endParaRPr lang="zh-CN" altLang="en-US" sz="2400" kern="100" spc="300" dirty="0">
              <a:solidFill>
                <a:prstClr val="black"/>
              </a:solidFill>
              <a:cs typeface="+mn-ea"/>
              <a:sym typeface="+mn-lt"/>
            </a:endParaRPr>
          </a:p>
        </p:txBody>
      </p:sp>
      <p:cxnSp>
        <p:nvCxnSpPr>
          <p:cNvPr id="112" name="直接连接符 111"/>
          <p:cNvCxnSpPr/>
          <p:nvPr/>
        </p:nvCxnSpPr>
        <p:spPr>
          <a:xfrm flipV="1">
            <a:off x="7418325" y="2712761"/>
            <a:ext cx="253338" cy="342498"/>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7922185" y="2279777"/>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14" name="TextBox 113"/>
          <p:cNvSpPr txBox="1"/>
          <p:nvPr/>
        </p:nvSpPr>
        <p:spPr>
          <a:xfrm>
            <a:off x="7994163" y="2453946"/>
            <a:ext cx="3414986"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使人不受伤害和危害的影响</a:t>
            </a:r>
            <a:endParaRPr lang="zh-CN" altLang="en-US" sz="1800" b="1" dirty="0">
              <a:solidFill>
                <a:srgbClr val="00153E"/>
              </a:solidFill>
              <a:cs typeface="+mn-ea"/>
              <a:sym typeface="+mn-lt"/>
            </a:endParaRPr>
          </a:p>
        </p:txBody>
      </p:sp>
      <p:sp>
        <p:nvSpPr>
          <p:cNvPr id="116" name="圆角矩形 115"/>
          <p:cNvSpPr/>
          <p:nvPr/>
        </p:nvSpPr>
        <p:spPr>
          <a:xfrm>
            <a:off x="444788" y="2305857"/>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17" name="TextBox 116"/>
          <p:cNvSpPr txBox="1"/>
          <p:nvPr/>
        </p:nvSpPr>
        <p:spPr>
          <a:xfrm>
            <a:off x="660728" y="2341498"/>
            <a:ext cx="3081691" cy="646481"/>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安全 </a:t>
            </a:r>
            <a:r>
              <a:rPr lang="en-US" altLang="zh-CN" sz="1800" kern="100" spc="300" dirty="0">
                <a:solidFill>
                  <a:srgbClr val="00153E"/>
                </a:solidFill>
                <a:cs typeface="+mn-ea"/>
                <a:sym typeface="+mn-lt"/>
              </a:rPr>
              <a:t>— </a:t>
            </a:r>
            <a:r>
              <a:rPr lang="zh-CN" altLang="en-US" sz="1800" kern="100" spc="300" dirty="0">
                <a:solidFill>
                  <a:srgbClr val="00153E"/>
                </a:solidFill>
                <a:cs typeface="+mn-ea"/>
                <a:sym typeface="+mn-lt"/>
              </a:rPr>
              <a:t>指判明的危险性</a:t>
            </a:r>
            <a:endParaRPr lang="en-US" altLang="zh-CN" sz="1800" kern="100" spc="300" dirty="0">
              <a:solidFill>
                <a:srgbClr val="00153E"/>
              </a:solidFill>
              <a:cs typeface="+mn-ea"/>
              <a:sym typeface="+mn-lt"/>
            </a:endParaRPr>
          </a:p>
          <a:p>
            <a:pPr defTabSz="914400"/>
            <a:r>
              <a:rPr lang="zh-CN" altLang="en-US" sz="1800" kern="100" spc="300" dirty="0">
                <a:solidFill>
                  <a:srgbClr val="00153E"/>
                </a:solidFill>
                <a:cs typeface="+mn-ea"/>
                <a:sym typeface="+mn-lt"/>
              </a:rPr>
              <a:t>不超过允许的限度</a:t>
            </a:r>
            <a:endParaRPr lang="zh-CN" altLang="en-US" sz="1800" b="1" dirty="0">
              <a:solidFill>
                <a:srgbClr val="00153E"/>
              </a:solidFill>
              <a:cs typeface="+mn-ea"/>
              <a:sym typeface="+mn-lt"/>
            </a:endParaRPr>
          </a:p>
        </p:txBody>
      </p:sp>
      <p:cxnSp>
        <p:nvCxnSpPr>
          <p:cNvPr id="119" name="直接连接符 118"/>
          <p:cNvCxnSpPr/>
          <p:nvPr/>
        </p:nvCxnSpPr>
        <p:spPr>
          <a:xfrm flipH="1" flipV="1">
            <a:off x="4015214" y="2923547"/>
            <a:ext cx="412634" cy="216074"/>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0" name="圆角矩形 119"/>
          <p:cNvSpPr/>
          <p:nvPr/>
        </p:nvSpPr>
        <p:spPr>
          <a:xfrm>
            <a:off x="8498025" y="3569301"/>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21" name="TextBox 120"/>
          <p:cNvSpPr txBox="1"/>
          <p:nvPr/>
        </p:nvSpPr>
        <p:spPr>
          <a:xfrm>
            <a:off x="8570007" y="3743471"/>
            <a:ext cx="2876587"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没有危险或灾难的威胁</a:t>
            </a:r>
            <a:endParaRPr lang="zh-CN" altLang="en-US" sz="1800" b="1" dirty="0">
              <a:solidFill>
                <a:srgbClr val="00153E"/>
              </a:solidFill>
              <a:cs typeface="+mn-ea"/>
              <a:sym typeface="+mn-lt"/>
            </a:endParaRPr>
          </a:p>
        </p:txBody>
      </p:sp>
      <p:cxnSp>
        <p:nvCxnSpPr>
          <p:cNvPr id="123" name="直接连接符 122"/>
          <p:cNvCxnSpPr/>
          <p:nvPr/>
        </p:nvCxnSpPr>
        <p:spPr>
          <a:xfrm flipV="1">
            <a:off x="7803700" y="3992647"/>
            <a:ext cx="550364" cy="120242"/>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4" name="圆角矩形 123"/>
          <p:cNvSpPr/>
          <p:nvPr/>
        </p:nvSpPr>
        <p:spPr>
          <a:xfrm>
            <a:off x="217403" y="4008303"/>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25" name="TextBox 124"/>
          <p:cNvSpPr txBox="1"/>
          <p:nvPr/>
        </p:nvSpPr>
        <p:spPr>
          <a:xfrm>
            <a:off x="275689" y="4208187"/>
            <a:ext cx="3414986"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不受财产损失的威胁的状况</a:t>
            </a:r>
            <a:endParaRPr lang="zh-CN" altLang="en-US" sz="1800" b="1" dirty="0">
              <a:solidFill>
                <a:srgbClr val="00153E"/>
              </a:solidFill>
              <a:cs typeface="+mn-ea"/>
              <a:sym typeface="+mn-lt"/>
            </a:endParaRPr>
          </a:p>
        </p:txBody>
      </p:sp>
      <p:cxnSp>
        <p:nvCxnSpPr>
          <p:cNvPr id="126" name="直接连接符 125"/>
          <p:cNvCxnSpPr/>
          <p:nvPr/>
        </p:nvCxnSpPr>
        <p:spPr>
          <a:xfrm flipH="1" flipV="1">
            <a:off x="3960356" y="4405293"/>
            <a:ext cx="562146" cy="80758"/>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9" name="圆角矩形 128"/>
          <p:cNvSpPr/>
          <p:nvPr/>
        </p:nvSpPr>
        <p:spPr>
          <a:xfrm>
            <a:off x="4153750" y="1017342"/>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30" name="TextBox 129"/>
          <p:cNvSpPr txBox="1"/>
          <p:nvPr/>
        </p:nvSpPr>
        <p:spPr>
          <a:xfrm>
            <a:off x="4514260" y="1052983"/>
            <a:ext cx="2876587" cy="646481"/>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没有危险，不产生伤害</a:t>
            </a:r>
            <a:endParaRPr lang="en-US" altLang="zh-CN" sz="1800" kern="100" spc="300" dirty="0">
              <a:solidFill>
                <a:srgbClr val="00153E"/>
              </a:solidFill>
              <a:cs typeface="+mn-ea"/>
              <a:sym typeface="+mn-lt"/>
            </a:endParaRPr>
          </a:p>
          <a:p>
            <a:pPr defTabSz="914400"/>
            <a:r>
              <a:rPr lang="zh-CN" altLang="en-US" sz="1800" kern="100" spc="300" dirty="0">
                <a:solidFill>
                  <a:srgbClr val="00153E"/>
                </a:solidFill>
                <a:cs typeface="+mn-ea"/>
                <a:sym typeface="+mn-lt"/>
              </a:rPr>
              <a:t>的一种状态</a:t>
            </a:r>
            <a:endParaRPr lang="zh-CN" altLang="en-US" sz="1800" b="1" dirty="0">
              <a:solidFill>
                <a:srgbClr val="00153E"/>
              </a:solidFill>
              <a:cs typeface="+mn-ea"/>
              <a:sym typeface="+mn-lt"/>
            </a:endParaRPr>
          </a:p>
        </p:txBody>
      </p:sp>
      <p:cxnSp>
        <p:nvCxnSpPr>
          <p:cNvPr id="132" name="直接连接符 131"/>
          <p:cNvCxnSpPr/>
          <p:nvPr/>
        </p:nvCxnSpPr>
        <p:spPr>
          <a:xfrm flipV="1">
            <a:off x="6072374" y="1917277"/>
            <a:ext cx="0" cy="288099"/>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429498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ppt_x"/>
                                          </p:val>
                                        </p:tav>
                                        <p:tav tm="100000">
                                          <p:val>
                                            <p:strVal val="#ppt_x"/>
                                          </p:val>
                                        </p:tav>
                                      </p:tavLst>
                                    </p:anim>
                                    <p:anim calcmode="lin" valueType="num">
                                      <p:cBhvr additive="base">
                                        <p:cTn id="18" dur="500" fill="hold"/>
                                        <p:tgtEl>
                                          <p:spTgt spid="1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500" fill="hold"/>
                                        <p:tgtEl>
                                          <p:spTgt spid="111"/>
                                        </p:tgtEl>
                                        <p:attrNameLst>
                                          <p:attrName>ppt_x</p:attrName>
                                        </p:attrNameLst>
                                      </p:cBhvr>
                                      <p:tavLst>
                                        <p:tav tm="0">
                                          <p:val>
                                            <p:strVal val="#ppt_x"/>
                                          </p:val>
                                        </p:tav>
                                        <p:tav tm="100000">
                                          <p:val>
                                            <p:strVal val="#ppt_x"/>
                                          </p:val>
                                        </p:tav>
                                      </p:tavLst>
                                    </p:anim>
                                    <p:anim calcmode="lin" valueType="num">
                                      <p:cBhvr additive="base">
                                        <p:cTn id="23"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1000"/>
                                        <p:tgtEl>
                                          <p:spTgt spid="117"/>
                                        </p:tgtEl>
                                      </p:cBhvr>
                                    </p:animEffect>
                                    <p:anim calcmode="lin" valueType="num">
                                      <p:cBhvr>
                                        <p:cTn id="41" dur="1000" fill="hold"/>
                                        <p:tgtEl>
                                          <p:spTgt spid="117"/>
                                        </p:tgtEl>
                                        <p:attrNameLst>
                                          <p:attrName>ppt_x</p:attrName>
                                        </p:attrNameLst>
                                      </p:cBhvr>
                                      <p:tavLst>
                                        <p:tav tm="0">
                                          <p:val>
                                            <p:strVal val="#ppt_x"/>
                                          </p:val>
                                        </p:tav>
                                        <p:tav tm="100000">
                                          <p:val>
                                            <p:strVal val="#ppt_x"/>
                                          </p:val>
                                        </p:tav>
                                      </p:tavLst>
                                    </p:anim>
                                    <p:anim calcmode="lin" valueType="num">
                                      <p:cBhvr>
                                        <p:cTn id="42"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1000"/>
                                        <p:tgtEl>
                                          <p:spTgt spid="114"/>
                                        </p:tgtEl>
                                      </p:cBhvr>
                                    </p:animEffect>
                                    <p:anim calcmode="lin" valueType="num">
                                      <p:cBhvr>
                                        <p:cTn id="48" dur="1000" fill="hold"/>
                                        <p:tgtEl>
                                          <p:spTgt spid="114"/>
                                        </p:tgtEl>
                                        <p:attrNameLst>
                                          <p:attrName>ppt_x</p:attrName>
                                        </p:attrNameLst>
                                      </p:cBhvr>
                                      <p:tavLst>
                                        <p:tav tm="0">
                                          <p:val>
                                            <p:strVal val="#ppt_x"/>
                                          </p:val>
                                        </p:tav>
                                        <p:tav tm="100000">
                                          <p:val>
                                            <p:strVal val="#ppt_x"/>
                                          </p:val>
                                        </p:tav>
                                      </p:tavLst>
                                    </p:anim>
                                    <p:anim calcmode="lin" valueType="num">
                                      <p:cBhvr>
                                        <p:cTn id="4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1000"/>
                                        <p:tgtEl>
                                          <p:spTgt spid="121"/>
                                        </p:tgtEl>
                                      </p:cBhvr>
                                    </p:animEffect>
                                    <p:anim calcmode="lin" valueType="num">
                                      <p:cBhvr>
                                        <p:cTn id="55" dur="1000" fill="hold"/>
                                        <p:tgtEl>
                                          <p:spTgt spid="121"/>
                                        </p:tgtEl>
                                        <p:attrNameLst>
                                          <p:attrName>ppt_x</p:attrName>
                                        </p:attrNameLst>
                                      </p:cBhvr>
                                      <p:tavLst>
                                        <p:tav tm="0">
                                          <p:val>
                                            <p:strVal val="#ppt_x"/>
                                          </p:val>
                                        </p:tav>
                                        <p:tav tm="100000">
                                          <p:val>
                                            <p:strVal val="#ppt_x"/>
                                          </p:val>
                                        </p:tav>
                                      </p:tavLst>
                                    </p:anim>
                                    <p:anim calcmode="lin" valueType="num">
                                      <p:cBhvr>
                                        <p:cTn id="5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1000"/>
                                        <p:tgtEl>
                                          <p:spTgt spid="125"/>
                                        </p:tgtEl>
                                      </p:cBhvr>
                                    </p:animEffect>
                                    <p:anim calcmode="lin" valueType="num">
                                      <p:cBhvr>
                                        <p:cTn id="62" dur="1000" fill="hold"/>
                                        <p:tgtEl>
                                          <p:spTgt spid="125"/>
                                        </p:tgtEl>
                                        <p:attrNameLst>
                                          <p:attrName>ppt_x</p:attrName>
                                        </p:attrNameLst>
                                      </p:cBhvr>
                                      <p:tavLst>
                                        <p:tav tm="0">
                                          <p:val>
                                            <p:strVal val="#ppt_x"/>
                                          </p:val>
                                        </p:tav>
                                        <p:tav tm="100000">
                                          <p:val>
                                            <p:strVal val="#ppt_x"/>
                                          </p:val>
                                        </p:tav>
                                      </p:tavLst>
                                    </p:anim>
                                    <p:anim calcmode="lin" valueType="num">
                                      <p:cBhvr>
                                        <p:cTn id="63"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1000"/>
                                        <p:tgtEl>
                                          <p:spTgt spid="130"/>
                                        </p:tgtEl>
                                      </p:cBhvr>
                                    </p:animEffect>
                                    <p:anim calcmode="lin" valueType="num">
                                      <p:cBhvr>
                                        <p:cTn id="69" dur="1000" fill="hold"/>
                                        <p:tgtEl>
                                          <p:spTgt spid="130"/>
                                        </p:tgtEl>
                                        <p:attrNameLst>
                                          <p:attrName>ppt_x</p:attrName>
                                        </p:attrNameLst>
                                      </p:cBhvr>
                                      <p:tavLst>
                                        <p:tav tm="0">
                                          <p:val>
                                            <p:strVal val="#ppt_x"/>
                                          </p:val>
                                        </p:tav>
                                        <p:tav tm="100000">
                                          <p:val>
                                            <p:strVal val="#ppt_x"/>
                                          </p:val>
                                        </p:tav>
                                      </p:tavLst>
                                    </p:anim>
                                    <p:anim calcmode="lin" valueType="num">
                                      <p:cBhvr>
                                        <p:cTn id="70"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0" grpId="0"/>
      <p:bldP spid="111" grpId="0"/>
      <p:bldP spid="113" grpId="0" animBg="1"/>
      <p:bldP spid="114" grpId="0"/>
      <p:bldP spid="116" grpId="0" animBg="1"/>
      <p:bldP spid="117" grpId="0"/>
      <p:bldP spid="120" grpId="0" animBg="1"/>
      <p:bldP spid="121" grpId="0"/>
      <p:bldP spid="124" grpId="0" animBg="1"/>
      <p:bldP spid="125" grpId="0"/>
      <p:bldP spid="129" grpId="0" animBg="1"/>
      <p:bldP spid="1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3" name="组合 24"/>
          <p:cNvGrpSpPr>
            <a:grpSpLocks/>
          </p:cNvGrpSpPr>
          <p:nvPr/>
        </p:nvGrpSpPr>
        <p:grpSpPr bwMode="auto">
          <a:xfrm>
            <a:off x="4511650" y="2152459"/>
            <a:ext cx="1121555" cy="1123163"/>
            <a:chOff x="2848131" y="1860029"/>
            <a:chExt cx="3807502" cy="3807502"/>
          </a:xfrm>
        </p:grpSpPr>
        <p:sp>
          <p:nvSpPr>
            <p:cNvPr id="24" name="椭圆 23"/>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25" name="椭圆 24"/>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grpSp>
        <p:nvGrpSpPr>
          <p:cNvPr id="26" name="组合 24"/>
          <p:cNvGrpSpPr>
            <a:grpSpLocks/>
          </p:cNvGrpSpPr>
          <p:nvPr/>
        </p:nvGrpSpPr>
        <p:grpSpPr bwMode="auto">
          <a:xfrm>
            <a:off x="4511650" y="3737002"/>
            <a:ext cx="1121555" cy="1123163"/>
            <a:chOff x="2848131" y="1860029"/>
            <a:chExt cx="3807502" cy="3807502"/>
          </a:xfrm>
        </p:grpSpPr>
        <p:sp>
          <p:nvSpPr>
            <p:cNvPr id="27" name="椭圆 26"/>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28" name="椭圆 27"/>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grpSp>
        <p:nvGrpSpPr>
          <p:cNvPr id="29" name="组合 24"/>
          <p:cNvGrpSpPr>
            <a:grpSpLocks/>
          </p:cNvGrpSpPr>
          <p:nvPr/>
        </p:nvGrpSpPr>
        <p:grpSpPr bwMode="auto">
          <a:xfrm>
            <a:off x="4511650" y="5208200"/>
            <a:ext cx="1121555" cy="1123163"/>
            <a:chOff x="2848131" y="1860029"/>
            <a:chExt cx="3807502" cy="3807502"/>
          </a:xfrm>
        </p:grpSpPr>
        <p:sp>
          <p:nvSpPr>
            <p:cNvPr id="30" name="椭圆 29"/>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31" name="椭圆 30"/>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sp>
        <p:nvSpPr>
          <p:cNvPr id="37" name="文本框 29"/>
          <p:cNvSpPr txBox="1">
            <a:spLocks noChangeArrowheads="1"/>
          </p:cNvSpPr>
          <p:nvPr/>
        </p:nvSpPr>
        <p:spPr bwMode="auto">
          <a:xfrm>
            <a:off x="4754195" y="2436973"/>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01</a:t>
            </a:r>
            <a:endParaRPr lang="zh-CN" altLang="en-US" sz="3000" dirty="0">
              <a:solidFill>
                <a:srgbClr val="C00000"/>
              </a:solidFill>
              <a:latin typeface="微软雅黑"/>
              <a:ea typeface="微软雅黑"/>
              <a:cs typeface="+mn-ea"/>
              <a:sym typeface="+mn-lt"/>
            </a:endParaRPr>
          </a:p>
        </p:txBody>
      </p:sp>
      <p:sp>
        <p:nvSpPr>
          <p:cNvPr id="38" name="文本框 29"/>
          <p:cNvSpPr txBox="1">
            <a:spLocks noChangeArrowheads="1"/>
          </p:cNvSpPr>
          <p:nvPr/>
        </p:nvSpPr>
        <p:spPr bwMode="auto">
          <a:xfrm>
            <a:off x="4754195" y="4021516"/>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02</a:t>
            </a:r>
            <a:endParaRPr lang="zh-CN" altLang="en-US" sz="3000" dirty="0">
              <a:solidFill>
                <a:srgbClr val="C00000"/>
              </a:solidFill>
              <a:latin typeface="微软雅黑"/>
              <a:ea typeface="微软雅黑"/>
              <a:cs typeface="+mn-ea"/>
              <a:sym typeface="+mn-lt"/>
            </a:endParaRPr>
          </a:p>
        </p:txBody>
      </p:sp>
      <p:sp>
        <p:nvSpPr>
          <p:cNvPr id="39" name="文本框 29"/>
          <p:cNvSpPr txBox="1">
            <a:spLocks noChangeArrowheads="1"/>
          </p:cNvSpPr>
          <p:nvPr/>
        </p:nvSpPr>
        <p:spPr bwMode="auto">
          <a:xfrm>
            <a:off x="4754195" y="5492715"/>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03</a:t>
            </a:r>
            <a:endParaRPr lang="zh-CN" altLang="en-US" sz="3000" dirty="0">
              <a:solidFill>
                <a:srgbClr val="C00000"/>
              </a:solidFill>
              <a:latin typeface="微软雅黑"/>
              <a:ea typeface="微软雅黑"/>
              <a:cs typeface="+mn-ea"/>
              <a:sym typeface="+mn-lt"/>
            </a:endParaRPr>
          </a:p>
        </p:txBody>
      </p:sp>
      <p:sp>
        <p:nvSpPr>
          <p:cNvPr id="48" name="TextBox 102"/>
          <p:cNvSpPr txBox="1"/>
          <p:nvPr/>
        </p:nvSpPr>
        <p:spPr>
          <a:xfrm>
            <a:off x="5633203" y="2562505"/>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“以人为本”，牢固树立“安全第一”的思想 </a:t>
            </a:r>
            <a:endParaRPr lang="zh-CN" altLang="zh-CN" sz="1800" dirty="0">
              <a:solidFill>
                <a:prstClr val="black">
                  <a:lumMod val="75000"/>
                  <a:lumOff val="25000"/>
                </a:prstClr>
              </a:solidFill>
              <a:cs typeface="+mn-ea"/>
              <a:sym typeface="+mn-lt"/>
            </a:endParaRPr>
          </a:p>
        </p:txBody>
      </p:sp>
      <p:sp>
        <p:nvSpPr>
          <p:cNvPr id="63" name="TextBox 102"/>
          <p:cNvSpPr txBox="1"/>
          <p:nvPr/>
        </p:nvSpPr>
        <p:spPr>
          <a:xfrm>
            <a:off x="5735306" y="4119566"/>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“以人为本”，强化技能培训，提高全员素质</a:t>
            </a:r>
            <a:endParaRPr lang="zh-CN" altLang="zh-CN" sz="1800" dirty="0">
              <a:solidFill>
                <a:prstClr val="black">
                  <a:lumMod val="75000"/>
                  <a:lumOff val="25000"/>
                </a:prstClr>
              </a:solidFill>
              <a:cs typeface="+mn-ea"/>
              <a:sym typeface="+mn-lt"/>
            </a:endParaRPr>
          </a:p>
        </p:txBody>
      </p:sp>
      <p:sp>
        <p:nvSpPr>
          <p:cNvPr id="64" name="TextBox 102"/>
          <p:cNvSpPr txBox="1"/>
          <p:nvPr/>
        </p:nvSpPr>
        <p:spPr>
          <a:xfrm>
            <a:off x="5735306" y="5585070"/>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“以人为本”，全面落实安全生产责任制 </a:t>
            </a:r>
            <a:endParaRPr lang="zh-CN" altLang="zh-CN" sz="1800" dirty="0">
              <a:solidFill>
                <a:prstClr val="black">
                  <a:lumMod val="75000"/>
                  <a:lumOff val="25000"/>
                </a:prstClr>
              </a:solidFill>
              <a:cs typeface="+mn-ea"/>
              <a:sym typeface="+mn-lt"/>
            </a:endParaRPr>
          </a:p>
        </p:txBody>
      </p:sp>
      <p:pic>
        <p:nvPicPr>
          <p:cNvPr id="40" name="图片 39">
            <a:extLst>
              <a:ext uri="{FF2B5EF4-FFF2-40B4-BE49-F238E27FC236}">
                <a16:creationId xmlns:a16="http://schemas.microsoft.com/office/drawing/2014/main" id="{43C37D7A-07CF-45E8-BBFB-E67927BA94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646" y="1690133"/>
            <a:ext cx="2956355" cy="4093737"/>
          </a:xfrm>
          <a:prstGeom prst="rect">
            <a:avLst/>
          </a:prstGeom>
        </p:spPr>
      </p:pic>
      <p:grpSp>
        <p:nvGrpSpPr>
          <p:cNvPr id="41" name="组合 40">
            <a:extLst>
              <a:ext uri="{FF2B5EF4-FFF2-40B4-BE49-F238E27FC236}">
                <a16:creationId xmlns:a16="http://schemas.microsoft.com/office/drawing/2014/main" id="{6729F654-9245-43E4-A03E-18BB7004A42F}"/>
              </a:ext>
            </a:extLst>
          </p:cNvPr>
          <p:cNvGrpSpPr/>
          <p:nvPr/>
        </p:nvGrpSpPr>
        <p:grpSpPr>
          <a:xfrm>
            <a:off x="4476188" y="972172"/>
            <a:ext cx="5925822" cy="915431"/>
            <a:chOff x="2013772" y="2804099"/>
            <a:chExt cx="4430465" cy="684000"/>
          </a:xfrm>
        </p:grpSpPr>
        <p:sp>
          <p:nvSpPr>
            <p:cNvPr id="42" name="圆角矩形 78">
              <a:extLst>
                <a:ext uri="{FF2B5EF4-FFF2-40B4-BE49-F238E27FC236}">
                  <a16:creationId xmlns:a16="http://schemas.microsoft.com/office/drawing/2014/main" id="{16915CCC-2ED8-4047-909F-CDE2B8F6AD28}"/>
                </a:ext>
              </a:extLst>
            </p:cNvPr>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3" name="TextBox 15">
              <a:extLst>
                <a:ext uri="{FF2B5EF4-FFF2-40B4-BE49-F238E27FC236}">
                  <a16:creationId xmlns:a16="http://schemas.microsoft.com/office/drawing/2014/main" id="{128663DF-339F-450D-A330-5DEB1411A010}"/>
                </a:ext>
              </a:extLst>
            </p:cNvPr>
            <p:cNvSpPr txBox="1"/>
            <p:nvPr/>
          </p:nvSpPr>
          <p:spPr>
            <a:xfrm>
              <a:off x="2078103" y="2950581"/>
              <a:ext cx="3767124"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以人为本切实做好安全工作</a:t>
              </a:r>
            </a:p>
          </p:txBody>
        </p:sp>
      </p:grpSp>
    </p:spTree>
    <p:custDataLst>
      <p:tags r:id="rId1"/>
    </p:custDataLst>
    <p:extLst>
      <p:ext uri="{BB962C8B-B14F-4D97-AF65-F5344CB8AC3E}">
        <p14:creationId xmlns:p14="http://schemas.microsoft.com/office/powerpoint/2010/main" val="257023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 calcmode="lin" valueType="num">
                                      <p:cBhvr>
                                        <p:cTn id="30" dur="500" fill="hold"/>
                                        <p:tgtEl>
                                          <p:spTgt spid="26"/>
                                        </p:tgtEl>
                                        <p:attrNameLst>
                                          <p:attrName>style.rotation</p:attrName>
                                        </p:attrNameLst>
                                      </p:cBhvr>
                                      <p:tavLst>
                                        <p:tav tm="0">
                                          <p:val>
                                            <p:fltVal val="90"/>
                                          </p:val>
                                        </p:tav>
                                        <p:tav tm="100000">
                                          <p:val>
                                            <p:fltVal val="0"/>
                                          </p:val>
                                        </p:tav>
                                      </p:tavLst>
                                    </p:anim>
                                    <p:animEffect transition="in" filter="fade">
                                      <p:cBhvr>
                                        <p:cTn id="31" dur="500"/>
                                        <p:tgtEl>
                                          <p:spTgt spid="26"/>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arn(inVertical)">
                                      <p:cBhvr>
                                        <p:cTn id="40" dur="500"/>
                                        <p:tgtEl>
                                          <p:spTgt spid="63"/>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 calcmode="lin" valueType="num">
                                      <p:cBhvr>
                                        <p:cTn id="46" dur="500" fill="hold"/>
                                        <p:tgtEl>
                                          <p:spTgt spid="29"/>
                                        </p:tgtEl>
                                        <p:attrNameLst>
                                          <p:attrName>style.rotation</p:attrName>
                                        </p:attrNameLst>
                                      </p:cBhvr>
                                      <p:tavLst>
                                        <p:tav tm="0">
                                          <p:val>
                                            <p:fltVal val="90"/>
                                          </p:val>
                                        </p:tav>
                                        <p:tav tm="100000">
                                          <p:val>
                                            <p:fltVal val="0"/>
                                          </p:val>
                                        </p:tav>
                                      </p:tavLst>
                                    </p:anim>
                                    <p:animEffect transition="in" filter="fade">
                                      <p:cBhvr>
                                        <p:cTn id="47" dur="500"/>
                                        <p:tgtEl>
                                          <p:spTgt spid="29"/>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arn(inVertical)">
                                      <p:cBhvr>
                                        <p:cTn id="56" dur="500"/>
                                        <p:tgtEl>
                                          <p:spTgt spid="64"/>
                                        </p:tgtEl>
                                      </p:cBhvr>
                                    </p:animEffect>
                                  </p:childTnLst>
                                </p:cTn>
                              </p:par>
                              <p:par>
                                <p:cTn id="57" presetID="16" presetClass="entr" presetSubtype="37"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outVertical)">
                                      <p:cBhvr>
                                        <p:cTn id="59" dur="1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8" grpId="0"/>
      <p:bldP spid="63" grpId="0"/>
      <p:bldP spid="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6" name="矩形 8"/>
          <p:cNvSpPr>
            <a:spLocks/>
          </p:cNvSpPr>
          <p:nvPr/>
        </p:nvSpPr>
        <p:spPr bwMode="auto">
          <a:xfrm>
            <a:off x="1103016" y="1938945"/>
            <a:ext cx="9984156" cy="2200364"/>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40" name="TextBox 12"/>
          <p:cNvSpPr txBox="1"/>
          <p:nvPr/>
        </p:nvSpPr>
        <p:spPr>
          <a:xfrm>
            <a:off x="1678856" y="2770839"/>
            <a:ext cx="8886789" cy="954150"/>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安全教育是安全生产管理工作中一项十分重要的内容，它是提高全体劳动者安全生产素质的一项重要手段</a:t>
            </a:r>
          </a:p>
        </p:txBody>
      </p:sp>
      <p:grpSp>
        <p:nvGrpSpPr>
          <p:cNvPr id="41" name="组合 40"/>
          <p:cNvGrpSpPr/>
          <p:nvPr/>
        </p:nvGrpSpPr>
        <p:grpSpPr>
          <a:xfrm>
            <a:off x="1957062" y="1485128"/>
            <a:ext cx="2585201"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42" name="圆角矩形 41"/>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3" name="圆角矩形 42"/>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安全教育</a:t>
              </a:r>
            </a:p>
          </p:txBody>
        </p:sp>
      </p:grpSp>
      <p:sp>
        <p:nvSpPr>
          <p:cNvPr id="67" name="文本框 6"/>
          <p:cNvSpPr txBox="1"/>
          <p:nvPr/>
        </p:nvSpPr>
        <p:spPr>
          <a:xfrm>
            <a:off x="1200575" y="4726242"/>
            <a:ext cx="9886598" cy="461772"/>
          </a:xfrm>
          <a:prstGeom prst="homePlate">
            <a:avLst/>
          </a:prstGeom>
          <a:solidFill>
            <a:srgbClr val="C00000"/>
          </a:solidFill>
          <a:ln w="152400">
            <a:solidFill>
              <a:srgbClr val="C00000"/>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defTabSz="914400"/>
            <a:r>
              <a:rPr lang="zh-CN" altLang="en-US" sz="2400" b="1" dirty="0">
                <a:solidFill>
                  <a:prstClr val="white"/>
                </a:solidFill>
                <a:cs typeface="+mn-ea"/>
                <a:sym typeface="+mn-lt"/>
              </a:rPr>
              <a:t>企业安全教育包括：</a:t>
            </a:r>
            <a:r>
              <a:rPr lang="zh-CN" altLang="en-US" sz="2400" dirty="0">
                <a:solidFill>
                  <a:prstClr val="white"/>
                </a:solidFill>
                <a:cs typeface="+mn-ea"/>
                <a:sym typeface="+mn-lt"/>
              </a:rPr>
              <a:t>管理人员安全教育、职工安全教育</a:t>
            </a:r>
            <a:endParaRPr lang="zh-CN" altLang="en-US" sz="2400" b="1" dirty="0">
              <a:solidFill>
                <a:prstClr val="white"/>
              </a:solidFill>
              <a:cs typeface="+mn-ea"/>
              <a:sym typeface="+mn-lt"/>
            </a:endParaRPr>
          </a:p>
        </p:txBody>
      </p:sp>
    </p:spTree>
    <p:custDataLst>
      <p:tags r:id="rId1"/>
    </p:custDataLst>
    <p:extLst>
      <p:ext uri="{BB962C8B-B14F-4D97-AF65-F5344CB8AC3E}">
        <p14:creationId xmlns:p14="http://schemas.microsoft.com/office/powerpoint/2010/main" val="416314081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1000"/>
                                        <p:tgtEl>
                                          <p:spTgt spid="36"/>
                                        </p:tgtEl>
                                      </p:cBhvr>
                                    </p:animEffect>
                                  </p:childTnLst>
                                </p:cTn>
                              </p:par>
                            </p:childTnLst>
                          </p:cTn>
                        </p:par>
                        <p:par>
                          <p:cTn id="14" fill="hold">
                            <p:stCondLst>
                              <p:cond delay="2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40"/>
                                        </p:tgtEl>
                                        <p:attrNameLst>
                                          <p:attrName>style.visibility</p:attrName>
                                        </p:attrNameLst>
                                      </p:cBhvr>
                                      <p:to>
                                        <p:strVal val="visible"/>
                                      </p:to>
                                    </p:set>
                                    <p:animEffect transition="in" filter="wipe(left)">
                                      <p:cBhvr>
                                        <p:cTn id="17" dur="100"/>
                                        <p:tgtEl>
                                          <p:spTgt spid="40"/>
                                        </p:tgtEl>
                                      </p:cBhvr>
                                    </p:animEffect>
                                  </p:childTnLst>
                                </p:cTn>
                              </p:par>
                              <p:par>
                                <p:cTn id="18" presetID="36" presetClass="emph" presetSubtype="0" fill="hold" grpId="1" nodeType="withEffect">
                                  <p:stCondLst>
                                    <p:cond delay="0"/>
                                  </p:stCondLst>
                                  <p:iterate type="lt">
                                    <p:tmPct val="30000"/>
                                  </p:iterate>
                                  <p:childTnLst>
                                    <p:animScale>
                                      <p:cBhvr>
                                        <p:cTn id="19" dur="50" autoRev="1" fill="hold">
                                          <p:stCondLst>
                                            <p:cond delay="0"/>
                                          </p:stCondLst>
                                        </p:cTn>
                                        <p:tgtEl>
                                          <p:spTgt spid="40"/>
                                        </p:tgtEl>
                                      </p:cBhvr>
                                      <p:to x="80000" y="100000"/>
                                    </p:animScale>
                                    <p:anim by="(#ppt_w*0.10)" calcmode="lin" valueType="num">
                                      <p:cBhvr>
                                        <p:cTn id="20" dur="50" autoRev="1" fill="hold">
                                          <p:stCondLst>
                                            <p:cond delay="0"/>
                                          </p:stCondLst>
                                        </p:cTn>
                                        <p:tgtEl>
                                          <p:spTgt spid="40"/>
                                        </p:tgtEl>
                                        <p:attrNameLst>
                                          <p:attrName>ppt_x</p:attrName>
                                        </p:attrNameLst>
                                      </p:cBhvr>
                                    </p:anim>
                                    <p:anim by="(-#ppt_w*0.10)" calcmode="lin" valueType="num">
                                      <p:cBhvr>
                                        <p:cTn id="21" dur="50" autoRev="1" fill="hold">
                                          <p:stCondLst>
                                            <p:cond delay="0"/>
                                          </p:stCondLst>
                                        </p:cTn>
                                        <p:tgtEl>
                                          <p:spTgt spid="40"/>
                                        </p:tgtEl>
                                        <p:attrNameLst>
                                          <p:attrName>ppt_y</p:attrName>
                                        </p:attrNameLst>
                                      </p:cBhvr>
                                    </p:anim>
                                    <p:animRot by="-480000">
                                      <p:cBhvr>
                                        <p:cTn id="22" dur="50" autoRev="1" fill="hold">
                                          <p:stCondLst>
                                            <p:cond delay="0"/>
                                          </p:stCondLst>
                                        </p:cTn>
                                        <p:tgtEl>
                                          <p:spTgt spid="40"/>
                                        </p:tgtEl>
                                        <p:attrNameLst>
                                          <p:attrName>r</p:attrName>
                                        </p:attrNameLst>
                                      </p:cBhvr>
                                    </p:animRot>
                                  </p:childTnLst>
                                </p:cTn>
                              </p:par>
                            </p:childTnLst>
                          </p:cTn>
                        </p:par>
                        <p:par>
                          <p:cTn id="23" fill="hold">
                            <p:stCondLst>
                              <p:cond delay="34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67"/>
                                        </p:tgtEl>
                                        <p:attrNameLst>
                                          <p:attrName>style.visibility</p:attrName>
                                        </p:attrNameLst>
                                      </p:cBhvr>
                                      <p:to>
                                        <p:strVal val="visible"/>
                                      </p:to>
                                    </p:set>
                                    <p:anim by="(-#ppt_w*2)" calcmode="lin" valueType="num">
                                      <p:cBhvr rctx="PPT">
                                        <p:cTn id="26" dur="375" autoRev="1" fill="hold">
                                          <p:stCondLst>
                                            <p:cond delay="0"/>
                                          </p:stCondLst>
                                        </p:cTn>
                                        <p:tgtEl>
                                          <p:spTgt spid="67"/>
                                        </p:tgtEl>
                                        <p:attrNameLst>
                                          <p:attrName>ppt_w</p:attrName>
                                        </p:attrNameLst>
                                      </p:cBhvr>
                                    </p:anim>
                                    <p:anim by="(#ppt_w*0.50)" calcmode="lin" valueType="num">
                                      <p:cBhvr>
                                        <p:cTn id="27" dur="375" decel="50000" autoRev="1" fill="hold">
                                          <p:stCondLst>
                                            <p:cond delay="0"/>
                                          </p:stCondLst>
                                        </p:cTn>
                                        <p:tgtEl>
                                          <p:spTgt spid="67"/>
                                        </p:tgtEl>
                                        <p:attrNameLst>
                                          <p:attrName>ppt_x</p:attrName>
                                        </p:attrNameLst>
                                      </p:cBhvr>
                                    </p:anim>
                                    <p:anim from="(-#ppt_h/2)" to="(#ppt_y)" calcmode="lin" valueType="num">
                                      <p:cBhvr>
                                        <p:cTn id="28" dur="750" fill="hold">
                                          <p:stCondLst>
                                            <p:cond delay="0"/>
                                          </p:stCondLst>
                                        </p:cTn>
                                        <p:tgtEl>
                                          <p:spTgt spid="67"/>
                                        </p:tgtEl>
                                        <p:attrNameLst>
                                          <p:attrName>ppt_y</p:attrName>
                                        </p:attrNameLst>
                                      </p:cBhvr>
                                    </p:anim>
                                    <p:animRot by="21600000">
                                      <p:cBhvr>
                                        <p:cTn id="29" dur="750" fill="hold">
                                          <p:stCondLst>
                                            <p:cond delay="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autoUpdateAnimBg="0"/>
      <p:bldP spid="40" grpId="0"/>
      <p:bldP spid="40" grpId="1"/>
      <p:bldP spid="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3000072" y="249430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1059718" y="3760589"/>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19" name="Rectangle 42"/>
          <p:cNvSpPr>
            <a:spLocks/>
          </p:cNvSpPr>
          <p:nvPr/>
        </p:nvSpPr>
        <p:spPr bwMode="auto">
          <a:xfrm>
            <a:off x="4905021" y="2926039"/>
            <a:ext cx="4717199"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新入厂的职工</a:t>
            </a:r>
            <a:r>
              <a:rPr lang="en-US" altLang="zh-CN" sz="1599" dirty="0">
                <a:solidFill>
                  <a:srgbClr val="000000"/>
                </a:solidFill>
                <a:cs typeface="+mn-ea"/>
                <a:sym typeface="+mn-lt"/>
              </a:rPr>
              <a:t>(</a:t>
            </a:r>
            <a:r>
              <a:rPr lang="zh-CN" altLang="en-US" sz="1599" dirty="0">
                <a:solidFill>
                  <a:srgbClr val="000000"/>
                </a:solidFill>
                <a:cs typeface="+mn-ea"/>
                <a:sym typeface="+mn-lt"/>
              </a:rPr>
              <a:t>干部和工人</a:t>
            </a:r>
            <a:r>
              <a:rPr lang="en-US" altLang="zh-CN" sz="1599" dirty="0">
                <a:solidFill>
                  <a:srgbClr val="000000"/>
                </a:solidFill>
                <a:cs typeface="+mn-ea"/>
                <a:sym typeface="+mn-lt"/>
              </a:rPr>
              <a:t>)</a:t>
            </a:r>
            <a:r>
              <a:rPr lang="zh-CN" altLang="en-US" sz="1599" dirty="0">
                <a:solidFill>
                  <a:srgbClr val="000000"/>
                </a:solidFill>
                <a:cs typeface="+mn-ea"/>
                <a:sym typeface="+mn-lt"/>
              </a:rPr>
              <a:t>或调动工作的工人以及 新到厂的临时工、合同工、培训和实习人员等在分配到车间和工作地点以前，要由厂劳资部门组织，安全部门进行初步安全教育。其内容包括国家有关安全生产方针政策和法规，本厂安全生产的一般状况，企业内部特殊危险部位的介绍，一般的机械电气安全知识，入厂安全须知和预防事故的基本知识。经考试合格后，再分配到车间。 </a:t>
            </a:r>
            <a:endParaRPr lang="en-US" sz="1599" dirty="0">
              <a:solidFill>
                <a:srgbClr val="000000"/>
              </a:solidFill>
              <a:cs typeface="+mn-ea"/>
              <a:sym typeface="+mn-lt"/>
            </a:endParaRPr>
          </a:p>
        </p:txBody>
      </p:sp>
      <p:grpSp>
        <p:nvGrpSpPr>
          <p:cNvPr id="22" name="组合 21"/>
          <p:cNvGrpSpPr/>
          <p:nvPr/>
        </p:nvGrpSpPr>
        <p:grpSpPr>
          <a:xfrm>
            <a:off x="3769134" y="1430699"/>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2659563" y="2950581"/>
              <a:ext cx="2570659"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342894" y="4590844"/>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入厂</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2539989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3000072" y="268471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1008650" y="3620209"/>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dirty="0">
                <a:solidFill>
                  <a:sysClr val="window" lastClr="FFFFFF"/>
                </a:solidFill>
                <a:cs typeface="+mn-ea"/>
                <a:sym typeface="+mn-lt"/>
              </a:endParaRPr>
            </a:p>
          </p:txBody>
        </p:sp>
      </p:grpSp>
      <p:sp>
        <p:nvSpPr>
          <p:cNvPr id="19" name="Rectangle 42"/>
          <p:cNvSpPr>
            <a:spLocks/>
          </p:cNvSpPr>
          <p:nvPr/>
        </p:nvSpPr>
        <p:spPr bwMode="auto">
          <a:xfrm>
            <a:off x="4396497" y="3068277"/>
            <a:ext cx="4717199"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是指在新职工或调动工作的工人在分配到车间后进行的安全教育。由车间主管安全的主任负责，车间安全员进行教育。教育内容有本车间的生产概况，安全生产情况，本车间的劳动纪律和生产规则，安全注意事项，车间的危险邻位，危险机电设施、尘毒作业情况，以及必须遵守的安全生产规章制度</a:t>
            </a:r>
            <a:endParaRPr lang="en-US" sz="1599" dirty="0">
              <a:solidFill>
                <a:srgbClr val="000000"/>
              </a:solidFill>
              <a:cs typeface="+mn-ea"/>
              <a:sym typeface="+mn-lt"/>
            </a:endParaRPr>
          </a:p>
        </p:txBody>
      </p:sp>
      <p:grpSp>
        <p:nvGrpSpPr>
          <p:cNvPr id="22" name="组合 21"/>
          <p:cNvGrpSpPr/>
          <p:nvPr/>
        </p:nvGrpSpPr>
        <p:grpSpPr>
          <a:xfrm>
            <a:off x="4010458" y="1569960"/>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3466805" y="2950581"/>
              <a:ext cx="1763417"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317729" y="4386928"/>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车间</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8935630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2838884" y="249430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823933" y="3568414"/>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19" name="Rectangle 42"/>
          <p:cNvSpPr>
            <a:spLocks/>
          </p:cNvSpPr>
          <p:nvPr/>
        </p:nvSpPr>
        <p:spPr bwMode="auto">
          <a:xfrm>
            <a:off x="3443529" y="2709550"/>
            <a:ext cx="6106154"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a:t>
            </a:r>
          </a:p>
          <a:p>
            <a:pPr defTabSz="914400" fontAlgn="base">
              <a:lnSpc>
                <a:spcPct val="150000"/>
              </a:lnSpc>
              <a:spcBef>
                <a:spcPct val="0"/>
              </a:spcBef>
              <a:spcAft>
                <a:spcPct val="0"/>
              </a:spcAft>
            </a:pPr>
            <a:r>
              <a:rPr lang="zh-CN" altLang="en-US" sz="1599" dirty="0">
                <a:solidFill>
                  <a:srgbClr val="000000"/>
                </a:solidFill>
                <a:cs typeface="+mn-ea"/>
                <a:sym typeface="+mn-lt"/>
              </a:rPr>
              <a:t>       是指由工段、班组长对新到岗位工作的工人进行的上岗前安全教育。教育内容有工段、班组安全生产概况，工作性质和职责范围，应知应会，岗位工种的工作性质、机电设备的安全操作方法，各种安全防护设施的性能和作用，工作地点的环境卫生及尘源、毒源、危险机件，危险物的控制方法，个人防护用具的使用方法，以及发生事故时的紧急救灾措施和安全撤退路线。三级安全教育时间不得少于</a:t>
            </a:r>
            <a:r>
              <a:rPr lang="en-US" altLang="zh-CN" sz="1599" dirty="0">
                <a:solidFill>
                  <a:srgbClr val="000000"/>
                </a:solidFill>
                <a:cs typeface="+mn-ea"/>
                <a:sym typeface="+mn-lt"/>
              </a:rPr>
              <a:t>40</a:t>
            </a:r>
            <a:r>
              <a:rPr lang="zh-CN" altLang="en-US" sz="1599" dirty="0">
                <a:solidFill>
                  <a:srgbClr val="000000"/>
                </a:solidFill>
                <a:cs typeface="+mn-ea"/>
                <a:sym typeface="+mn-lt"/>
              </a:rPr>
              <a:t>学时。工人经专试合格后，方可独立进行操作</a:t>
            </a:r>
            <a:endParaRPr lang="en-US" sz="1599" dirty="0">
              <a:solidFill>
                <a:srgbClr val="000000"/>
              </a:solidFill>
              <a:cs typeface="+mn-ea"/>
              <a:sym typeface="+mn-lt"/>
            </a:endParaRPr>
          </a:p>
        </p:txBody>
      </p:sp>
      <p:grpSp>
        <p:nvGrpSpPr>
          <p:cNvPr id="22" name="组合 21"/>
          <p:cNvGrpSpPr/>
          <p:nvPr/>
        </p:nvGrpSpPr>
        <p:grpSpPr>
          <a:xfrm>
            <a:off x="3761457" y="1524149"/>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3466805" y="2950581"/>
              <a:ext cx="1763417"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216013" y="4401759"/>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岗位</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84983694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8965" y="2709547"/>
            <a:ext cx="3502036" cy="3006402"/>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zh-CN" altLang="en-US" sz="1800">
              <a:solidFill>
                <a:prstClr val="black"/>
              </a:solidFill>
              <a:cs typeface="+mn-ea"/>
              <a:sym typeface="+mn-lt"/>
            </a:endParaRPr>
          </a:p>
        </p:txBody>
      </p: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8" name="矩形 8"/>
          <p:cNvSpPr>
            <a:spLocks/>
          </p:cNvSpPr>
          <p:nvPr/>
        </p:nvSpPr>
        <p:spPr bwMode="auto">
          <a:xfrm>
            <a:off x="1103016" y="1938941"/>
            <a:ext cx="9984156" cy="4515889"/>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20" name="TextBox 12"/>
          <p:cNvSpPr txBox="1"/>
          <p:nvPr/>
        </p:nvSpPr>
        <p:spPr>
          <a:xfrm>
            <a:off x="1667128" y="3141697"/>
            <a:ext cx="4920210" cy="2616749"/>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指对接触危险性较大的特种作业人员，如电气、焊接、司机、锅护、压力容器等工种的工人所进行的专门安全技术知识培训。特种作业人员必须通过脱产或半脱产培训，并经过严格考试合格后，才能准许操作。这种培训至至少每年一次 。</a:t>
            </a:r>
          </a:p>
        </p:txBody>
      </p:sp>
      <p:grpSp>
        <p:nvGrpSpPr>
          <p:cNvPr id="21" name="组合 20"/>
          <p:cNvGrpSpPr/>
          <p:nvPr/>
        </p:nvGrpSpPr>
        <p:grpSpPr>
          <a:xfrm>
            <a:off x="1957061" y="1485128"/>
            <a:ext cx="3058448"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6" name="圆角矩形 25"/>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特种作业教育</a:t>
              </a:r>
            </a:p>
          </p:txBody>
        </p:sp>
      </p:grpSp>
      <p:pic>
        <p:nvPicPr>
          <p:cNvPr id="2" name="图片 1">
            <a:extLst>
              <a:ext uri="{FF2B5EF4-FFF2-40B4-BE49-F238E27FC236}">
                <a16:creationId xmlns:a16="http://schemas.microsoft.com/office/drawing/2014/main" id="{41FF75CF-251C-4436-8F92-80ED9FC60627}"/>
              </a:ext>
            </a:extLst>
          </p:cNvPr>
          <p:cNvPicPr>
            <a:picLocks noChangeAspect="1"/>
          </p:cNvPicPr>
          <p:nvPr/>
        </p:nvPicPr>
        <p:blipFill>
          <a:blip r:embed="rId4"/>
          <a:stretch>
            <a:fillRect/>
          </a:stretch>
        </p:blipFill>
        <p:spPr>
          <a:xfrm>
            <a:off x="6958964" y="2709547"/>
            <a:ext cx="3564322" cy="3006402"/>
          </a:xfrm>
          <a:prstGeom prst="rect">
            <a:avLst/>
          </a:prstGeom>
        </p:spPr>
      </p:pic>
    </p:spTree>
    <p:custDataLst>
      <p:tags r:id="rId1"/>
    </p:custDataLst>
    <p:extLst>
      <p:ext uri="{BB962C8B-B14F-4D97-AF65-F5344CB8AC3E}">
        <p14:creationId xmlns:p14="http://schemas.microsoft.com/office/powerpoint/2010/main" val="45844493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bldLvl="0" animBg="1" autoUpdateAnimBg="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8" name="矩形 8"/>
          <p:cNvSpPr>
            <a:spLocks/>
          </p:cNvSpPr>
          <p:nvPr/>
        </p:nvSpPr>
        <p:spPr bwMode="auto">
          <a:xfrm>
            <a:off x="1103016" y="1938942"/>
            <a:ext cx="9984156" cy="4011717"/>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20" name="TextBox 12"/>
          <p:cNvSpPr txBox="1"/>
          <p:nvPr/>
        </p:nvSpPr>
        <p:spPr>
          <a:xfrm>
            <a:off x="1678855" y="3311693"/>
            <a:ext cx="4416351" cy="1369965"/>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要在生产过程的自始至终坚持不断。一般的教育方法是班前布置、班中检查、班后总结，使安全教育制度化。</a:t>
            </a:r>
          </a:p>
        </p:txBody>
      </p:sp>
      <p:grpSp>
        <p:nvGrpSpPr>
          <p:cNvPr id="21" name="组合 20"/>
          <p:cNvGrpSpPr/>
          <p:nvPr/>
        </p:nvGrpSpPr>
        <p:grpSpPr>
          <a:xfrm>
            <a:off x="1957061" y="1485128"/>
            <a:ext cx="3058448"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6" name="圆角矩形 25"/>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经常性教育</a:t>
              </a:r>
            </a:p>
          </p:txBody>
        </p:sp>
      </p:grpSp>
      <p:sp>
        <p:nvSpPr>
          <p:cNvPr id="11" name="矩形 10"/>
          <p:cNvSpPr/>
          <p:nvPr/>
        </p:nvSpPr>
        <p:spPr>
          <a:xfrm>
            <a:off x="6815005" y="2493473"/>
            <a:ext cx="3502036" cy="3006402"/>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zh-CN" altLang="en-US" sz="1800">
              <a:solidFill>
                <a:prstClr val="black"/>
              </a:solidFill>
              <a:cs typeface="+mn-ea"/>
              <a:sym typeface="+mn-lt"/>
            </a:endParaRPr>
          </a:p>
        </p:txBody>
      </p:sp>
      <p:pic>
        <p:nvPicPr>
          <p:cNvPr id="2" name="图片 1">
            <a:extLst>
              <a:ext uri="{FF2B5EF4-FFF2-40B4-BE49-F238E27FC236}">
                <a16:creationId xmlns:a16="http://schemas.microsoft.com/office/drawing/2014/main" id="{D5558CC5-3867-4883-BF91-F2D5B7266357}"/>
              </a:ext>
            </a:extLst>
          </p:cNvPr>
          <p:cNvPicPr>
            <a:picLocks noChangeAspect="1"/>
          </p:cNvPicPr>
          <p:nvPr/>
        </p:nvPicPr>
        <p:blipFill>
          <a:blip r:embed="rId4"/>
          <a:stretch>
            <a:fillRect/>
          </a:stretch>
        </p:blipFill>
        <p:spPr>
          <a:xfrm>
            <a:off x="6815005" y="2527805"/>
            <a:ext cx="3502036" cy="2972070"/>
          </a:xfrm>
          <a:prstGeom prst="rect">
            <a:avLst/>
          </a:prstGeom>
        </p:spPr>
      </p:pic>
    </p:spTree>
    <p:custDataLst>
      <p:tags r:id="rId1"/>
    </p:custDataLst>
    <p:extLst>
      <p:ext uri="{BB962C8B-B14F-4D97-AF65-F5344CB8AC3E}">
        <p14:creationId xmlns:p14="http://schemas.microsoft.com/office/powerpoint/2010/main" val="284478039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2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647695" y="2089729"/>
            <a:ext cx="1835396" cy="1836786"/>
            <a:chOff x="5290260" y="1211495"/>
            <a:chExt cx="1836113" cy="1836361"/>
          </a:xfrm>
        </p:grpSpPr>
        <p:sp>
          <p:nvSpPr>
            <p:cNvPr id="33" name="缺角矩形 32"/>
            <p:cNvSpPr/>
            <p:nvPr/>
          </p:nvSpPr>
          <p:spPr>
            <a:xfrm flipH="1">
              <a:off x="5290260" y="1211495"/>
              <a:ext cx="1836113" cy="1836361"/>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4" name="椭圆 33"/>
            <p:cNvSpPr/>
            <p:nvPr/>
          </p:nvSpPr>
          <p:spPr>
            <a:xfrm flipH="1">
              <a:off x="5491568" y="1412829"/>
              <a:ext cx="1433497" cy="1433691"/>
            </a:xfrm>
            <a:prstGeom prst="ellips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5" name="文本框 31"/>
            <p:cNvSpPr txBox="1"/>
            <p:nvPr/>
          </p:nvSpPr>
          <p:spPr>
            <a:xfrm>
              <a:off x="5806604" y="1714176"/>
              <a:ext cx="800219" cy="830997"/>
            </a:xfrm>
            <a:prstGeom prst="rect">
              <a:avLst/>
            </a:prstGeom>
            <a:noFill/>
          </p:spPr>
          <p:txBody>
            <a:bodyPr wrap="none" rtlCol="0">
              <a:spAutoFit/>
            </a:bodyPr>
            <a:lstStyle/>
            <a:p>
              <a:pPr defTabSz="914400"/>
              <a:r>
                <a:rPr lang="zh-CN" altLang="en-US" sz="4800" dirty="0">
                  <a:solidFill>
                    <a:prstClr val="white"/>
                  </a:solidFill>
                  <a:latin typeface="方正粗黑宋简体" panose="02000000000000000000" pitchFamily="2" charset="-122"/>
                  <a:ea typeface="方正粗黑宋简体" panose="02000000000000000000" pitchFamily="2" charset="-122"/>
                  <a:cs typeface="+mn-ea"/>
                  <a:sym typeface="+mn-lt"/>
                </a:rPr>
                <a:t>谢</a:t>
              </a:r>
            </a:p>
          </p:txBody>
        </p:sp>
      </p:grpSp>
      <p:grpSp>
        <p:nvGrpSpPr>
          <p:cNvPr id="36" name="组合 35"/>
          <p:cNvGrpSpPr/>
          <p:nvPr/>
        </p:nvGrpSpPr>
        <p:grpSpPr>
          <a:xfrm>
            <a:off x="4912371" y="2126248"/>
            <a:ext cx="1602881" cy="1604094"/>
            <a:chOff x="6807815" y="1566934"/>
            <a:chExt cx="1603507" cy="1603723"/>
          </a:xfrm>
        </p:grpSpPr>
        <p:sp>
          <p:nvSpPr>
            <p:cNvPr id="37" name="椭圆 36"/>
            <p:cNvSpPr/>
            <p:nvPr/>
          </p:nvSpPr>
          <p:spPr>
            <a:xfrm flipH="1">
              <a:off x="6807815" y="1566934"/>
              <a:ext cx="1603507" cy="1603723"/>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8" name="椭圆 37"/>
            <p:cNvSpPr/>
            <p:nvPr/>
          </p:nvSpPr>
          <p:spPr>
            <a:xfrm flipH="1">
              <a:off x="6983619" y="1742763"/>
              <a:ext cx="1251895" cy="1252065"/>
            </a:xfrm>
            <a:prstGeom prst="plaqu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grpSp>
        <p:nvGrpSpPr>
          <p:cNvPr id="40" name="组合 39"/>
          <p:cNvGrpSpPr/>
          <p:nvPr/>
        </p:nvGrpSpPr>
        <p:grpSpPr>
          <a:xfrm>
            <a:off x="6918187" y="2126248"/>
            <a:ext cx="1769953" cy="1771291"/>
            <a:chOff x="8109688" y="1003866"/>
            <a:chExt cx="1770643" cy="1770881"/>
          </a:xfrm>
        </p:grpSpPr>
        <p:sp>
          <p:nvSpPr>
            <p:cNvPr id="41" name="椭圆 40"/>
            <p:cNvSpPr/>
            <p:nvPr/>
          </p:nvSpPr>
          <p:spPr>
            <a:xfrm flipH="1">
              <a:off x="8109688" y="1003866"/>
              <a:ext cx="1770643" cy="1770881"/>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42" name="椭圆 41"/>
            <p:cNvSpPr/>
            <p:nvPr/>
          </p:nvSpPr>
          <p:spPr>
            <a:xfrm flipH="1">
              <a:off x="8303817" y="1198021"/>
              <a:ext cx="1382383" cy="1382569"/>
            </a:xfrm>
            <a:prstGeom prst="plaqu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grpSp>
        <p:nvGrpSpPr>
          <p:cNvPr id="44" name="组合 43"/>
          <p:cNvGrpSpPr/>
          <p:nvPr/>
        </p:nvGrpSpPr>
        <p:grpSpPr>
          <a:xfrm>
            <a:off x="9008441" y="2090488"/>
            <a:ext cx="1824786" cy="1826168"/>
            <a:chOff x="9368152" y="1582602"/>
            <a:chExt cx="1825499" cy="1825745"/>
          </a:xfrm>
        </p:grpSpPr>
        <p:sp>
          <p:nvSpPr>
            <p:cNvPr id="45" name="椭圆 44"/>
            <p:cNvSpPr/>
            <p:nvPr/>
          </p:nvSpPr>
          <p:spPr>
            <a:xfrm flipH="1">
              <a:off x="9368152" y="1582602"/>
              <a:ext cx="1825499" cy="1825745"/>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46" name="椭圆 45"/>
            <p:cNvSpPr/>
            <p:nvPr/>
          </p:nvSpPr>
          <p:spPr>
            <a:xfrm flipH="1">
              <a:off x="9568297" y="1782773"/>
              <a:ext cx="1425210" cy="1425402"/>
            </a:xfrm>
            <a:prstGeom prst="plaqu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sp>
        <p:nvSpPr>
          <p:cNvPr id="2" name="TextBox 1"/>
          <p:cNvSpPr txBox="1"/>
          <p:nvPr/>
        </p:nvSpPr>
        <p:spPr>
          <a:xfrm>
            <a:off x="5313855" y="2533253"/>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谢</a:t>
            </a:r>
          </a:p>
        </p:txBody>
      </p:sp>
      <p:sp>
        <p:nvSpPr>
          <p:cNvPr id="53" name="TextBox 52"/>
          <p:cNvSpPr txBox="1"/>
          <p:nvPr/>
        </p:nvSpPr>
        <p:spPr>
          <a:xfrm>
            <a:off x="7403210" y="2660304"/>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观</a:t>
            </a:r>
          </a:p>
        </p:txBody>
      </p:sp>
      <p:sp>
        <p:nvSpPr>
          <p:cNvPr id="54" name="TextBox 53"/>
          <p:cNvSpPr txBox="1"/>
          <p:nvPr/>
        </p:nvSpPr>
        <p:spPr>
          <a:xfrm>
            <a:off x="9520880" y="2587978"/>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看</a:t>
            </a:r>
          </a:p>
        </p:txBody>
      </p:sp>
      <p:pic>
        <p:nvPicPr>
          <p:cNvPr id="19" name="图片 18">
            <a:extLst>
              <a:ext uri="{FF2B5EF4-FFF2-40B4-BE49-F238E27FC236}">
                <a16:creationId xmlns:a16="http://schemas.microsoft.com/office/drawing/2014/main" id="{ECB900EC-3571-43CA-B1D9-8A29A40EBA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121774191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ppt_x"/>
                                          </p:val>
                                        </p:tav>
                                        <p:tav tm="100000">
                                          <p:val>
                                            <p:strVal val="#ppt_x"/>
                                          </p:val>
                                        </p:tav>
                                      </p:tavLst>
                                    </p:anim>
                                    <p:anim calcmode="lin" valueType="num">
                                      <p:cBhvr additive="base">
                                        <p:cTn id="13" dur="10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ppt_x"/>
                                          </p:val>
                                        </p:tav>
                                        <p:tav tm="100000">
                                          <p:val>
                                            <p:strVal val="#ppt_x"/>
                                          </p:val>
                                        </p:tav>
                                      </p:tavLst>
                                    </p:anim>
                                    <p:anim calcmode="lin" valueType="num">
                                      <p:cBhvr additive="base">
                                        <p:cTn id="17" dur="10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1000" fill="hold"/>
                                        <p:tgtEl>
                                          <p:spTgt spid="40"/>
                                        </p:tgtEl>
                                        <p:attrNameLst>
                                          <p:attrName>ppt_x</p:attrName>
                                        </p:attrNameLst>
                                      </p:cBhvr>
                                      <p:tavLst>
                                        <p:tav tm="0">
                                          <p:val>
                                            <p:strVal val="#ppt_x"/>
                                          </p:val>
                                        </p:tav>
                                        <p:tav tm="100000">
                                          <p:val>
                                            <p:strVal val="#ppt_x"/>
                                          </p:val>
                                        </p:tav>
                                      </p:tavLst>
                                    </p:anim>
                                    <p:anim calcmode="lin" valueType="num">
                                      <p:cBhvr additive="base">
                                        <p:cTn id="25" dur="1000" fill="hold"/>
                                        <p:tgtEl>
                                          <p:spTgt spid="4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1000" fill="hold"/>
                                        <p:tgtEl>
                                          <p:spTgt spid="53"/>
                                        </p:tgtEl>
                                        <p:attrNameLst>
                                          <p:attrName>ppt_x</p:attrName>
                                        </p:attrNameLst>
                                      </p:cBhvr>
                                      <p:tavLst>
                                        <p:tav tm="0">
                                          <p:val>
                                            <p:strVal val="#ppt_x"/>
                                          </p:val>
                                        </p:tav>
                                        <p:tav tm="100000">
                                          <p:val>
                                            <p:strVal val="#ppt_x"/>
                                          </p:val>
                                        </p:tav>
                                      </p:tavLst>
                                    </p:anim>
                                    <p:anim calcmode="lin" valueType="num">
                                      <p:cBhvr additive="base">
                                        <p:cTn id="29" dur="100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1000" fill="hold"/>
                                        <p:tgtEl>
                                          <p:spTgt spid="44"/>
                                        </p:tgtEl>
                                        <p:attrNameLst>
                                          <p:attrName>ppt_x</p:attrName>
                                        </p:attrNameLst>
                                      </p:cBhvr>
                                      <p:tavLst>
                                        <p:tav tm="0">
                                          <p:val>
                                            <p:strVal val="#ppt_x"/>
                                          </p:val>
                                        </p:tav>
                                        <p:tav tm="100000">
                                          <p:val>
                                            <p:strVal val="#ppt_x"/>
                                          </p:val>
                                        </p:tav>
                                      </p:tavLst>
                                    </p:anim>
                                    <p:anim calcmode="lin" valueType="num">
                                      <p:cBhvr additive="base">
                                        <p:cTn id="33" dur="10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1000" fill="hold"/>
                                        <p:tgtEl>
                                          <p:spTgt spid="54"/>
                                        </p:tgtEl>
                                        <p:attrNameLst>
                                          <p:attrName>ppt_x</p:attrName>
                                        </p:attrNameLst>
                                      </p:cBhvr>
                                      <p:tavLst>
                                        <p:tav tm="0">
                                          <p:val>
                                            <p:strVal val="#ppt_x"/>
                                          </p:val>
                                        </p:tav>
                                        <p:tav tm="100000">
                                          <p:val>
                                            <p:strVal val="#ppt_x"/>
                                          </p:val>
                                        </p:tav>
                                      </p:tavLst>
                                    </p:anim>
                                    <p:anim calcmode="lin" valueType="num">
                                      <p:cBhvr additive="base">
                                        <p:cTn id="37"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418947" y="2277399"/>
            <a:ext cx="5352528" cy="2112131"/>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02</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安全为了谁？</a:t>
              </a:r>
            </a:p>
          </p:txBody>
        </p:sp>
      </p:grpSp>
      <p:pic>
        <p:nvPicPr>
          <p:cNvPr id="11" name="图片 10">
            <a:extLst>
              <a:ext uri="{FF2B5EF4-FFF2-40B4-BE49-F238E27FC236}">
                <a16:creationId xmlns:a16="http://schemas.microsoft.com/office/drawing/2014/main" id="{AF33E44B-9A77-4CBD-B244-17BE8E79C6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148048780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6904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2" name="圆角矩形 61"/>
          <p:cNvSpPr/>
          <p:nvPr/>
        </p:nvSpPr>
        <p:spPr>
          <a:xfrm>
            <a:off x="7277222" y="1477815"/>
            <a:ext cx="3856579"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63" name="圆角矩形 62"/>
          <p:cNvSpPr/>
          <p:nvPr/>
        </p:nvSpPr>
        <p:spPr>
          <a:xfrm>
            <a:off x="7628029" y="1557153"/>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4" name="圆角矩形 63"/>
          <p:cNvSpPr/>
          <p:nvPr/>
        </p:nvSpPr>
        <p:spPr>
          <a:xfrm>
            <a:off x="1128597" y="1469658"/>
            <a:ext cx="3870815"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65" name="圆角矩形 64"/>
          <p:cNvSpPr/>
          <p:nvPr/>
        </p:nvSpPr>
        <p:spPr>
          <a:xfrm>
            <a:off x="624736" y="1557153"/>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6" name="矩形 65"/>
          <p:cNvSpPr/>
          <p:nvPr/>
        </p:nvSpPr>
        <p:spPr>
          <a:xfrm>
            <a:off x="8485467" y="2001758"/>
            <a:ext cx="2335977"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为了企业的发展</a:t>
            </a:r>
          </a:p>
        </p:txBody>
      </p:sp>
      <p:sp>
        <p:nvSpPr>
          <p:cNvPr id="67" name="矩形 66"/>
          <p:cNvSpPr/>
          <p:nvPr/>
        </p:nvSpPr>
        <p:spPr>
          <a:xfrm>
            <a:off x="895601" y="2001758"/>
            <a:ext cx="3509119"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安全是为了社会的稳定。</a:t>
            </a:r>
          </a:p>
        </p:txBody>
      </p:sp>
      <p:sp>
        <p:nvSpPr>
          <p:cNvPr id="70" name="圆角矩形 69"/>
          <p:cNvSpPr/>
          <p:nvPr/>
        </p:nvSpPr>
        <p:spPr>
          <a:xfrm>
            <a:off x="7277220" y="4053300"/>
            <a:ext cx="3856580"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71" name="圆角矩形 70"/>
          <p:cNvSpPr/>
          <p:nvPr/>
        </p:nvSpPr>
        <p:spPr>
          <a:xfrm>
            <a:off x="7628029" y="4150041"/>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2" name="圆角矩形 71"/>
          <p:cNvSpPr/>
          <p:nvPr/>
        </p:nvSpPr>
        <p:spPr>
          <a:xfrm>
            <a:off x="1128597" y="4045143"/>
            <a:ext cx="3870815"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73" name="圆角矩形 72"/>
          <p:cNvSpPr/>
          <p:nvPr/>
        </p:nvSpPr>
        <p:spPr>
          <a:xfrm>
            <a:off x="624736" y="4150041"/>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012" dirty="0">
                <a:solidFill>
                  <a:prstClr val="white"/>
                </a:solidFill>
                <a:cs typeface="+mn-ea"/>
                <a:sym typeface="+mn-lt"/>
              </a:rPr>
              <a:t>为了企业的发展</a:t>
            </a:r>
          </a:p>
        </p:txBody>
      </p:sp>
      <p:sp>
        <p:nvSpPr>
          <p:cNvPr id="77" name="矩形 76"/>
          <p:cNvSpPr/>
          <p:nvPr/>
        </p:nvSpPr>
        <p:spPr>
          <a:xfrm>
            <a:off x="1386177" y="4592695"/>
            <a:ext cx="2527969"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为了职工的健康，</a:t>
            </a:r>
          </a:p>
        </p:txBody>
      </p:sp>
      <p:sp>
        <p:nvSpPr>
          <p:cNvPr id="78" name="矩形 77"/>
          <p:cNvSpPr/>
          <p:nvPr/>
        </p:nvSpPr>
        <p:spPr>
          <a:xfrm>
            <a:off x="8164748" y="4600851"/>
            <a:ext cx="2977412"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为了家庭的幸福安宁</a:t>
            </a:r>
          </a:p>
        </p:txBody>
      </p:sp>
      <p:grpSp>
        <p:nvGrpSpPr>
          <p:cNvPr id="22" name="组合 21">
            <a:extLst>
              <a:ext uri="{FF2B5EF4-FFF2-40B4-BE49-F238E27FC236}">
                <a16:creationId xmlns:a16="http://schemas.microsoft.com/office/drawing/2014/main" id="{A3DD5686-12B9-433D-900B-CFB9AFB890C7}"/>
              </a:ext>
            </a:extLst>
          </p:cNvPr>
          <p:cNvGrpSpPr/>
          <p:nvPr/>
        </p:nvGrpSpPr>
        <p:grpSpPr>
          <a:xfrm>
            <a:off x="5118636" y="1284750"/>
            <a:ext cx="1983178" cy="4313112"/>
            <a:chOff x="5240854" y="2331748"/>
            <a:chExt cx="1678493" cy="3648199"/>
          </a:xfrm>
          <a:solidFill>
            <a:srgbClr val="C00000"/>
          </a:solidFill>
        </p:grpSpPr>
        <p:grpSp>
          <p:nvGrpSpPr>
            <p:cNvPr id="23" name="组合 5">
              <a:extLst>
                <a:ext uri="{FF2B5EF4-FFF2-40B4-BE49-F238E27FC236}">
                  <a16:creationId xmlns:a16="http://schemas.microsoft.com/office/drawing/2014/main" id="{71EACF92-D6FE-44F0-832D-E24E751461B0}"/>
                </a:ext>
              </a:extLst>
            </p:cNvPr>
            <p:cNvGrpSpPr/>
            <p:nvPr/>
          </p:nvGrpSpPr>
          <p:grpSpPr>
            <a:xfrm rot="21141998">
              <a:off x="5240854" y="3967572"/>
              <a:ext cx="720381" cy="1107145"/>
              <a:chOff x="3229455" y="3870331"/>
              <a:chExt cx="1247286" cy="1916345"/>
            </a:xfrm>
            <a:grpFill/>
          </p:grpSpPr>
          <p:sp>
            <p:nvSpPr>
              <p:cNvPr id="45" name="椭圆 3">
                <a:extLst>
                  <a:ext uri="{FF2B5EF4-FFF2-40B4-BE49-F238E27FC236}">
                    <a16:creationId xmlns:a16="http://schemas.microsoft.com/office/drawing/2014/main" id="{7A32C225-752E-4592-8F4D-546936ECB3D3}"/>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6" name="椭圆 45">
                <a:extLst>
                  <a:ext uri="{FF2B5EF4-FFF2-40B4-BE49-F238E27FC236}">
                    <a16:creationId xmlns:a16="http://schemas.microsoft.com/office/drawing/2014/main" id="{F17F9C38-C71F-4749-8ACD-A9F63EAFBE8E}"/>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7" name="椭圆 46">
                <a:extLst>
                  <a:ext uri="{FF2B5EF4-FFF2-40B4-BE49-F238E27FC236}">
                    <a16:creationId xmlns:a16="http://schemas.microsoft.com/office/drawing/2014/main" id="{3ED65817-586F-4A77-8972-6835FAF13B2E}"/>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8" name="椭圆 47">
                <a:extLst>
                  <a:ext uri="{FF2B5EF4-FFF2-40B4-BE49-F238E27FC236}">
                    <a16:creationId xmlns:a16="http://schemas.microsoft.com/office/drawing/2014/main" id="{D88EF15F-5043-4382-BC7D-5FCF145B1B3A}"/>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52" name="椭圆 51">
                <a:extLst>
                  <a:ext uri="{FF2B5EF4-FFF2-40B4-BE49-F238E27FC236}">
                    <a16:creationId xmlns:a16="http://schemas.microsoft.com/office/drawing/2014/main" id="{9E120806-7707-4B14-9BC5-70CB750026F0}"/>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53" name="椭圆 52">
                <a:extLst>
                  <a:ext uri="{FF2B5EF4-FFF2-40B4-BE49-F238E27FC236}">
                    <a16:creationId xmlns:a16="http://schemas.microsoft.com/office/drawing/2014/main" id="{33EF1541-5600-47FE-8853-579444AE35F5}"/>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4" name="组合 12">
              <a:extLst>
                <a:ext uri="{FF2B5EF4-FFF2-40B4-BE49-F238E27FC236}">
                  <a16:creationId xmlns:a16="http://schemas.microsoft.com/office/drawing/2014/main" id="{756B71A0-D0FF-4A07-A314-7CC5B41F314B}"/>
                </a:ext>
              </a:extLst>
            </p:cNvPr>
            <p:cNvGrpSpPr/>
            <p:nvPr/>
          </p:nvGrpSpPr>
          <p:grpSpPr>
            <a:xfrm rot="762989" flipH="1">
              <a:off x="6198966" y="4872802"/>
              <a:ext cx="720381" cy="1107145"/>
              <a:chOff x="3229455" y="3870331"/>
              <a:chExt cx="1247286" cy="1916345"/>
            </a:xfrm>
            <a:grpFill/>
          </p:grpSpPr>
          <p:sp>
            <p:nvSpPr>
              <p:cNvPr id="39" name="椭圆 3">
                <a:extLst>
                  <a:ext uri="{FF2B5EF4-FFF2-40B4-BE49-F238E27FC236}">
                    <a16:creationId xmlns:a16="http://schemas.microsoft.com/office/drawing/2014/main" id="{EAAE3073-12FE-4968-856D-C70084530DE9}"/>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0" name="椭圆 39">
                <a:extLst>
                  <a:ext uri="{FF2B5EF4-FFF2-40B4-BE49-F238E27FC236}">
                    <a16:creationId xmlns:a16="http://schemas.microsoft.com/office/drawing/2014/main" id="{48B66448-BF8E-4CE4-8ABE-42979A8BBA02}"/>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1" name="椭圆 40">
                <a:extLst>
                  <a:ext uri="{FF2B5EF4-FFF2-40B4-BE49-F238E27FC236}">
                    <a16:creationId xmlns:a16="http://schemas.microsoft.com/office/drawing/2014/main" id="{2021F557-7DE3-407C-B147-029DA6F4791A}"/>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2" name="椭圆 41">
                <a:extLst>
                  <a:ext uri="{FF2B5EF4-FFF2-40B4-BE49-F238E27FC236}">
                    <a16:creationId xmlns:a16="http://schemas.microsoft.com/office/drawing/2014/main" id="{C8A679ED-1F1A-4F9D-934A-F5489BC1EB6E}"/>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3" name="椭圆 42">
                <a:extLst>
                  <a:ext uri="{FF2B5EF4-FFF2-40B4-BE49-F238E27FC236}">
                    <a16:creationId xmlns:a16="http://schemas.microsoft.com/office/drawing/2014/main" id="{360E6089-E36B-4A31-A98E-18C563F75943}"/>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4" name="椭圆 43">
                <a:extLst>
                  <a:ext uri="{FF2B5EF4-FFF2-40B4-BE49-F238E27FC236}">
                    <a16:creationId xmlns:a16="http://schemas.microsoft.com/office/drawing/2014/main" id="{F7C9C09F-B5E1-45BC-B9DA-40C6C030EBCB}"/>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5" name="组合 19">
              <a:extLst>
                <a:ext uri="{FF2B5EF4-FFF2-40B4-BE49-F238E27FC236}">
                  <a16:creationId xmlns:a16="http://schemas.microsoft.com/office/drawing/2014/main" id="{55C39F81-9718-44FC-95A7-C1B39B5B7BD9}"/>
                </a:ext>
              </a:extLst>
            </p:cNvPr>
            <p:cNvGrpSpPr/>
            <p:nvPr/>
          </p:nvGrpSpPr>
          <p:grpSpPr>
            <a:xfrm rot="762989" flipH="1">
              <a:off x="6198966" y="3282202"/>
              <a:ext cx="720381" cy="1107145"/>
              <a:chOff x="3229455" y="3870331"/>
              <a:chExt cx="1247286" cy="1916345"/>
            </a:xfrm>
            <a:grpFill/>
          </p:grpSpPr>
          <p:sp>
            <p:nvSpPr>
              <p:cNvPr id="33" name="椭圆 3">
                <a:extLst>
                  <a:ext uri="{FF2B5EF4-FFF2-40B4-BE49-F238E27FC236}">
                    <a16:creationId xmlns:a16="http://schemas.microsoft.com/office/drawing/2014/main" id="{8365BF86-0165-4940-B404-9217ABF3997E}"/>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4" name="椭圆 33">
                <a:extLst>
                  <a:ext uri="{FF2B5EF4-FFF2-40B4-BE49-F238E27FC236}">
                    <a16:creationId xmlns:a16="http://schemas.microsoft.com/office/drawing/2014/main" id="{2D0A8A96-60F8-42E1-9B8C-A73B1E7F17F3}"/>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5" name="椭圆 34">
                <a:extLst>
                  <a:ext uri="{FF2B5EF4-FFF2-40B4-BE49-F238E27FC236}">
                    <a16:creationId xmlns:a16="http://schemas.microsoft.com/office/drawing/2014/main" id="{1294308B-35C1-4CE0-8AB5-E770A9B41D4F}"/>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6" name="椭圆 35">
                <a:extLst>
                  <a:ext uri="{FF2B5EF4-FFF2-40B4-BE49-F238E27FC236}">
                    <a16:creationId xmlns:a16="http://schemas.microsoft.com/office/drawing/2014/main" id="{31456EB9-D9BA-42B6-A650-ED19E7793474}"/>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7" name="椭圆 36">
                <a:extLst>
                  <a:ext uri="{FF2B5EF4-FFF2-40B4-BE49-F238E27FC236}">
                    <a16:creationId xmlns:a16="http://schemas.microsoft.com/office/drawing/2014/main" id="{C3720B55-D8C1-4D8C-8009-1099D6E24E17}"/>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8" name="椭圆 37">
                <a:extLst>
                  <a:ext uri="{FF2B5EF4-FFF2-40B4-BE49-F238E27FC236}">
                    <a16:creationId xmlns:a16="http://schemas.microsoft.com/office/drawing/2014/main" id="{75699C17-72BB-4C0D-BFB0-473AB1B27634}"/>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6" name="组合 29">
              <a:extLst>
                <a:ext uri="{FF2B5EF4-FFF2-40B4-BE49-F238E27FC236}">
                  <a16:creationId xmlns:a16="http://schemas.microsoft.com/office/drawing/2014/main" id="{91DAE7AC-2658-476A-9839-D48601A1D260}"/>
                </a:ext>
              </a:extLst>
            </p:cNvPr>
            <p:cNvGrpSpPr/>
            <p:nvPr/>
          </p:nvGrpSpPr>
          <p:grpSpPr>
            <a:xfrm rot="21141998">
              <a:off x="5280038" y="2331748"/>
              <a:ext cx="720381" cy="1107145"/>
              <a:chOff x="3229455" y="3870331"/>
              <a:chExt cx="1247286" cy="1916345"/>
            </a:xfrm>
            <a:grpFill/>
          </p:grpSpPr>
          <p:sp>
            <p:nvSpPr>
              <p:cNvPr id="27" name="椭圆 3">
                <a:extLst>
                  <a:ext uri="{FF2B5EF4-FFF2-40B4-BE49-F238E27FC236}">
                    <a16:creationId xmlns:a16="http://schemas.microsoft.com/office/drawing/2014/main" id="{DBF17992-5825-43C0-B138-6AE360CBB203}"/>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28" name="椭圆 27">
                <a:extLst>
                  <a:ext uri="{FF2B5EF4-FFF2-40B4-BE49-F238E27FC236}">
                    <a16:creationId xmlns:a16="http://schemas.microsoft.com/office/drawing/2014/main" id="{18FC43D4-B477-498C-AB18-F1EFC0F11952}"/>
                  </a:ext>
                </a:extLst>
              </p:cNvPr>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29" name="椭圆 28">
                <a:extLst>
                  <a:ext uri="{FF2B5EF4-FFF2-40B4-BE49-F238E27FC236}">
                    <a16:creationId xmlns:a16="http://schemas.microsoft.com/office/drawing/2014/main" id="{4B19956F-7755-4C8F-A95A-B4886D27B594}"/>
                  </a:ext>
                </a:extLst>
              </p:cNvPr>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0" name="椭圆 29">
                <a:extLst>
                  <a:ext uri="{FF2B5EF4-FFF2-40B4-BE49-F238E27FC236}">
                    <a16:creationId xmlns:a16="http://schemas.microsoft.com/office/drawing/2014/main" id="{D234BD1A-FDB0-4FEC-8B4E-BA900222BE1C}"/>
                  </a:ext>
                </a:extLst>
              </p:cNvPr>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1" name="椭圆 30">
                <a:extLst>
                  <a:ext uri="{FF2B5EF4-FFF2-40B4-BE49-F238E27FC236}">
                    <a16:creationId xmlns:a16="http://schemas.microsoft.com/office/drawing/2014/main" id="{7AC46432-E96C-467E-8798-4AB715D900B1}"/>
                  </a:ext>
                </a:extLst>
              </p:cNvPr>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2" name="椭圆 31">
                <a:extLst>
                  <a:ext uri="{FF2B5EF4-FFF2-40B4-BE49-F238E27FC236}">
                    <a16:creationId xmlns:a16="http://schemas.microsoft.com/office/drawing/2014/main" id="{5D4DAC4D-9EE8-4322-9A26-7F75C6D39395}"/>
                  </a:ext>
                </a:extLst>
              </p:cNvPr>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spTree>
    <p:custDataLst>
      <p:tags r:id="rId1"/>
    </p:custDataLst>
    <p:extLst>
      <p:ext uri="{BB962C8B-B14F-4D97-AF65-F5344CB8AC3E}">
        <p14:creationId xmlns:p14="http://schemas.microsoft.com/office/powerpoint/2010/main" val="23645496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1+#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1+#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0-#ppt_w/2"/>
                                          </p:val>
                                        </p:tav>
                                        <p:tav tm="100000">
                                          <p:val>
                                            <p:strVal val="#ppt_x"/>
                                          </p:val>
                                        </p:tav>
                                      </p:tavLst>
                                    </p:anim>
                                    <p:anim calcmode="lin" valueType="num">
                                      <p:cBhvr additive="base">
                                        <p:cTn id="27" dur="500" fill="hold"/>
                                        <p:tgtEl>
                                          <p:spTgt spid="6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0-#ppt_w/2"/>
                                          </p:val>
                                        </p:tav>
                                        <p:tav tm="100000">
                                          <p:val>
                                            <p:strVal val="#ppt_x"/>
                                          </p:val>
                                        </p:tav>
                                      </p:tavLst>
                                    </p:anim>
                                    <p:anim calcmode="lin" valueType="num">
                                      <p:cBhvr additive="base">
                                        <p:cTn id="32" dur="5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0-#ppt_w/2"/>
                                          </p:val>
                                        </p:tav>
                                        <p:tav tm="100000">
                                          <p:val>
                                            <p:strVal val="#ppt_x"/>
                                          </p:val>
                                        </p:tav>
                                      </p:tavLst>
                                    </p:anim>
                                    <p:anim calcmode="lin" valueType="num">
                                      <p:cBhvr additive="base">
                                        <p:cTn id="37" dur="500" fill="hold"/>
                                        <p:tgtEl>
                                          <p:spTgt spid="6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1+#ppt_w/2"/>
                                          </p:val>
                                        </p:tav>
                                        <p:tav tm="100000">
                                          <p:val>
                                            <p:strVal val="#ppt_x"/>
                                          </p:val>
                                        </p:tav>
                                      </p:tavLst>
                                    </p:anim>
                                    <p:anim calcmode="lin" valueType="num">
                                      <p:cBhvr additive="base">
                                        <p:cTn id="42" dur="500" fill="hold"/>
                                        <p:tgtEl>
                                          <p:spTgt spid="7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1+#ppt_w/2"/>
                                          </p:val>
                                        </p:tav>
                                        <p:tav tm="100000">
                                          <p:val>
                                            <p:strVal val="#ppt_x"/>
                                          </p:val>
                                        </p:tav>
                                      </p:tavLst>
                                    </p:anim>
                                    <p:anim calcmode="lin" valueType="num">
                                      <p:cBhvr additive="base">
                                        <p:cTn id="47" dur="500" fill="hold"/>
                                        <p:tgtEl>
                                          <p:spTgt spid="7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0-#ppt_w/2"/>
                                          </p:val>
                                        </p:tav>
                                        <p:tav tm="100000">
                                          <p:val>
                                            <p:strVal val="#ppt_x"/>
                                          </p:val>
                                        </p:tav>
                                      </p:tavLst>
                                    </p:anim>
                                    <p:anim calcmode="lin" valueType="num">
                                      <p:cBhvr additive="base">
                                        <p:cTn id="52" dur="500" fill="hold"/>
                                        <p:tgtEl>
                                          <p:spTgt spid="7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0-#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500" fill="hold"/>
                                        <p:tgtEl>
                                          <p:spTgt spid="77"/>
                                        </p:tgtEl>
                                        <p:attrNameLst>
                                          <p:attrName>ppt_x</p:attrName>
                                        </p:attrNameLst>
                                      </p:cBhvr>
                                      <p:tavLst>
                                        <p:tav tm="0">
                                          <p:val>
                                            <p:strVal val="0-#ppt_w/2"/>
                                          </p:val>
                                        </p:tav>
                                        <p:tav tm="100000">
                                          <p:val>
                                            <p:strVal val="#ppt_x"/>
                                          </p:val>
                                        </p:tav>
                                      </p:tavLst>
                                    </p:anim>
                                    <p:anim calcmode="lin" valueType="num">
                                      <p:cBhvr additive="base">
                                        <p:cTn id="62" dur="500" fill="hold"/>
                                        <p:tgtEl>
                                          <p:spTgt spid="7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p:bldP spid="67" grpId="0"/>
      <p:bldP spid="70" grpId="0" animBg="1"/>
      <p:bldP spid="71" grpId="0" animBg="1"/>
      <p:bldP spid="72" grpId="0" animBg="1"/>
      <p:bldP spid="73" grpId="0" animBg="1"/>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7866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6" name="组合 5"/>
          <p:cNvGrpSpPr/>
          <p:nvPr/>
        </p:nvGrpSpPr>
        <p:grpSpPr>
          <a:xfrm>
            <a:off x="1416514" y="1906856"/>
            <a:ext cx="4362654" cy="3837920"/>
            <a:chOff x="1417067" y="1906413"/>
            <a:chExt cx="4364357" cy="3837032"/>
          </a:xfrm>
        </p:grpSpPr>
        <p:grpSp>
          <p:nvGrpSpPr>
            <p:cNvPr id="22" name="组合 21"/>
            <p:cNvGrpSpPr/>
            <p:nvPr/>
          </p:nvGrpSpPr>
          <p:grpSpPr>
            <a:xfrm>
              <a:off x="1417067" y="1906413"/>
              <a:ext cx="4364357" cy="3837032"/>
              <a:chOff x="7172738" y="1876569"/>
              <a:chExt cx="4037417" cy="3549595"/>
            </a:xfrm>
          </p:grpSpPr>
          <p:sp>
            <p:nvSpPr>
              <p:cNvPr id="23" name="圆角矩形 22"/>
              <p:cNvSpPr/>
              <p:nvPr/>
            </p:nvSpPr>
            <p:spPr>
              <a:xfrm>
                <a:off x="7172738" y="1876569"/>
                <a:ext cx="4037417" cy="3549594"/>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4" name="圆角矩形 23"/>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25" name="组合 24"/>
              <p:cNvGrpSpPr/>
              <p:nvPr/>
            </p:nvGrpSpPr>
            <p:grpSpPr>
              <a:xfrm rot="16200000">
                <a:off x="7491684" y="2898091"/>
                <a:ext cx="527587" cy="130584"/>
                <a:chOff x="5856449" y="4396591"/>
                <a:chExt cx="527587" cy="130584"/>
              </a:xfrm>
            </p:grpSpPr>
            <p:sp>
              <p:nvSpPr>
                <p:cNvPr id="31" name="椭圆 30"/>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2" name="椭圆 31"/>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3" name="圆角矩形 32"/>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4" name="圆角矩形 33"/>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nvGrpSpPr>
              <p:cNvPr id="26" name="组合 25"/>
              <p:cNvGrpSpPr/>
              <p:nvPr/>
            </p:nvGrpSpPr>
            <p:grpSpPr>
              <a:xfrm rot="16200000">
                <a:off x="10291574" y="2898091"/>
                <a:ext cx="527587" cy="130584"/>
                <a:chOff x="5856449" y="4396591"/>
                <a:chExt cx="527587" cy="130584"/>
              </a:xfrm>
            </p:grpSpPr>
            <p:sp>
              <p:nvSpPr>
                <p:cNvPr id="27" name="椭圆 26"/>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8" name="椭圆 2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9" name="圆角矩形 28"/>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0" name="圆角矩形 29"/>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sp>
          <p:nvSpPr>
            <p:cNvPr id="35" name="TextBox 499"/>
            <p:cNvSpPr txBox="1"/>
            <p:nvPr/>
          </p:nvSpPr>
          <p:spPr>
            <a:xfrm>
              <a:off x="3214171" y="2144840"/>
              <a:ext cx="770150" cy="646331"/>
            </a:xfrm>
            <a:prstGeom prst="rect">
              <a:avLst/>
            </a:prstGeom>
            <a:noFill/>
          </p:spPr>
          <p:txBody>
            <a:bodyPr wrap="square" rtlCol="0" anchor="ctr">
              <a:spAutoFit/>
            </a:bodyPr>
            <a:lstStyle/>
            <a:p>
              <a:pPr algn="r" defTabSz="914400"/>
              <a:r>
                <a:rPr lang="en-US" altLang="zh-CN" sz="3600" b="1" dirty="0">
                  <a:solidFill>
                    <a:prstClr val="white"/>
                  </a:solidFill>
                  <a:cs typeface="+mn-ea"/>
                  <a:sym typeface="+mn-lt"/>
                </a:rPr>
                <a:t>01</a:t>
              </a:r>
              <a:endParaRPr lang="zh-CN" altLang="en-US" sz="3600" b="1" dirty="0">
                <a:solidFill>
                  <a:prstClr val="white"/>
                </a:solidFill>
                <a:cs typeface="+mn-ea"/>
                <a:sym typeface="+mn-lt"/>
              </a:endParaRPr>
            </a:p>
          </p:txBody>
        </p:sp>
        <p:grpSp>
          <p:nvGrpSpPr>
            <p:cNvPr id="4" name="组合 3"/>
            <p:cNvGrpSpPr/>
            <p:nvPr/>
          </p:nvGrpSpPr>
          <p:grpSpPr>
            <a:xfrm>
              <a:off x="2137147" y="3429000"/>
              <a:ext cx="2374492" cy="492329"/>
              <a:chOff x="2275324" y="3429000"/>
              <a:chExt cx="2374492" cy="492329"/>
            </a:xfrm>
          </p:grpSpPr>
          <p:sp>
            <p:nvSpPr>
              <p:cNvPr id="36" name="矩形 35"/>
              <p:cNvSpPr/>
              <p:nvPr/>
            </p:nvSpPr>
            <p:spPr>
              <a:xfrm>
                <a:off x="2548674" y="3429000"/>
                <a:ext cx="2101142"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没有社会的和谐 </a:t>
                </a:r>
              </a:p>
            </p:txBody>
          </p:sp>
          <p:sp>
            <p:nvSpPr>
              <p:cNvPr id="3" name="椭圆 2"/>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40" name="组合 39"/>
            <p:cNvGrpSpPr/>
            <p:nvPr/>
          </p:nvGrpSpPr>
          <p:grpSpPr>
            <a:xfrm>
              <a:off x="2137147" y="4040190"/>
              <a:ext cx="2719014" cy="492329"/>
              <a:chOff x="2275324" y="3429000"/>
              <a:chExt cx="2719014" cy="492329"/>
            </a:xfrm>
          </p:grpSpPr>
          <p:sp>
            <p:nvSpPr>
              <p:cNvPr id="41" name="矩形 40"/>
              <p:cNvSpPr/>
              <p:nvPr/>
            </p:nvSpPr>
            <p:spPr>
              <a:xfrm>
                <a:off x="2548674" y="3429000"/>
                <a:ext cx="2445664"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就没有企业的发展</a:t>
                </a:r>
              </a:p>
            </p:txBody>
          </p:sp>
          <p:sp>
            <p:nvSpPr>
              <p:cNvPr id="42" name="椭圆 41"/>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43" name="组合 42"/>
            <p:cNvGrpSpPr/>
            <p:nvPr/>
          </p:nvGrpSpPr>
          <p:grpSpPr>
            <a:xfrm>
              <a:off x="2137147" y="4651379"/>
              <a:ext cx="3024336" cy="892345"/>
              <a:chOff x="2275324" y="3429000"/>
              <a:chExt cx="3024336" cy="892345"/>
            </a:xfrm>
          </p:grpSpPr>
          <p:sp>
            <p:nvSpPr>
              <p:cNvPr id="44" name="矩形 43"/>
              <p:cNvSpPr/>
              <p:nvPr/>
            </p:nvSpPr>
            <p:spPr>
              <a:xfrm>
                <a:off x="2548674" y="3429000"/>
                <a:ext cx="2750986" cy="892345"/>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职工群众的生活质量就难以提高</a:t>
                </a:r>
              </a:p>
            </p:txBody>
          </p:sp>
          <p:sp>
            <p:nvSpPr>
              <p:cNvPr id="45" name="椭圆 44"/>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grpSp>
        <p:nvGrpSpPr>
          <p:cNvPr id="5" name="组合 4"/>
          <p:cNvGrpSpPr/>
          <p:nvPr/>
        </p:nvGrpSpPr>
        <p:grpSpPr>
          <a:xfrm>
            <a:off x="5835370" y="1906857"/>
            <a:ext cx="4362654" cy="3837919"/>
            <a:chOff x="6529635" y="2058814"/>
            <a:chExt cx="4364357" cy="3837031"/>
          </a:xfrm>
        </p:grpSpPr>
        <p:grpSp>
          <p:nvGrpSpPr>
            <p:cNvPr id="46" name="组合 45"/>
            <p:cNvGrpSpPr/>
            <p:nvPr/>
          </p:nvGrpSpPr>
          <p:grpSpPr>
            <a:xfrm>
              <a:off x="6529635" y="2058814"/>
              <a:ext cx="4364357" cy="3837031"/>
              <a:chOff x="7172738" y="1876570"/>
              <a:chExt cx="4037417" cy="3549594"/>
            </a:xfrm>
          </p:grpSpPr>
          <p:sp>
            <p:nvSpPr>
              <p:cNvPr id="47" name="圆角矩形 46"/>
              <p:cNvSpPr/>
              <p:nvPr/>
            </p:nvSpPr>
            <p:spPr>
              <a:xfrm>
                <a:off x="7172738" y="1876570"/>
                <a:ext cx="4037417" cy="3549593"/>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48" name="圆角矩形 47"/>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52" name="组合 51"/>
              <p:cNvGrpSpPr/>
              <p:nvPr/>
            </p:nvGrpSpPr>
            <p:grpSpPr>
              <a:xfrm rot="16200000">
                <a:off x="7491684" y="2898091"/>
                <a:ext cx="527587" cy="130584"/>
                <a:chOff x="5856449" y="4396591"/>
                <a:chExt cx="527587" cy="130584"/>
              </a:xfrm>
            </p:grpSpPr>
            <p:sp>
              <p:nvSpPr>
                <p:cNvPr id="59" name="椭圆 58"/>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8" name="椭圆 6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4" name="圆角矩形 73"/>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5" name="圆角矩形 74"/>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nvGrpSpPr>
              <p:cNvPr id="53" name="组合 52"/>
              <p:cNvGrpSpPr/>
              <p:nvPr/>
            </p:nvGrpSpPr>
            <p:grpSpPr>
              <a:xfrm rot="16200000">
                <a:off x="10291574" y="2898091"/>
                <a:ext cx="527587" cy="130584"/>
                <a:chOff x="5856449" y="4396591"/>
                <a:chExt cx="527587" cy="130584"/>
              </a:xfrm>
            </p:grpSpPr>
            <p:sp>
              <p:nvSpPr>
                <p:cNvPr id="54" name="椭圆 53"/>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5" name="椭圆 54"/>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6" name="圆角矩形 55"/>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7" name="圆角矩形 56"/>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sp>
          <p:nvSpPr>
            <p:cNvPr id="79" name="TextBox 499"/>
            <p:cNvSpPr txBox="1"/>
            <p:nvPr/>
          </p:nvSpPr>
          <p:spPr>
            <a:xfrm>
              <a:off x="8326739" y="2297240"/>
              <a:ext cx="770150" cy="646331"/>
            </a:xfrm>
            <a:prstGeom prst="rect">
              <a:avLst/>
            </a:prstGeom>
            <a:noFill/>
          </p:spPr>
          <p:txBody>
            <a:bodyPr wrap="square" rtlCol="0" anchor="ctr">
              <a:spAutoFit/>
            </a:bodyPr>
            <a:lstStyle/>
            <a:p>
              <a:pPr algn="r" defTabSz="914400"/>
              <a:r>
                <a:rPr lang="en-US" altLang="zh-CN" sz="3600" b="1" dirty="0">
                  <a:solidFill>
                    <a:prstClr val="white"/>
                  </a:solidFill>
                  <a:cs typeface="+mn-ea"/>
                  <a:sym typeface="+mn-lt"/>
                </a:rPr>
                <a:t>02</a:t>
              </a:r>
              <a:endParaRPr lang="zh-CN" altLang="en-US" sz="3600" b="1" dirty="0">
                <a:solidFill>
                  <a:prstClr val="white"/>
                </a:solidFill>
                <a:cs typeface="+mn-ea"/>
                <a:sym typeface="+mn-lt"/>
              </a:endParaRPr>
            </a:p>
          </p:txBody>
        </p:sp>
        <p:grpSp>
          <p:nvGrpSpPr>
            <p:cNvPr id="80" name="组合 79"/>
            <p:cNvGrpSpPr/>
            <p:nvPr/>
          </p:nvGrpSpPr>
          <p:grpSpPr>
            <a:xfrm>
              <a:off x="7249715" y="3653408"/>
              <a:ext cx="3024336" cy="892345"/>
              <a:chOff x="2275324" y="3501008"/>
              <a:chExt cx="3024336" cy="892345"/>
            </a:xfrm>
          </p:grpSpPr>
          <p:sp>
            <p:nvSpPr>
              <p:cNvPr id="81" name="矩形 80"/>
              <p:cNvSpPr/>
              <p:nvPr/>
            </p:nvSpPr>
            <p:spPr>
              <a:xfrm>
                <a:off x="2548674" y="3501008"/>
                <a:ext cx="2750986" cy="892345"/>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没有个人的安全保障、事业的发展</a:t>
                </a:r>
              </a:p>
            </p:txBody>
          </p:sp>
          <p:sp>
            <p:nvSpPr>
              <p:cNvPr id="82" name="椭圆 81"/>
              <p:cNvSpPr/>
              <p:nvPr/>
            </p:nvSpPr>
            <p:spPr>
              <a:xfrm>
                <a:off x="2275324" y="3708306"/>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86" name="组合 85"/>
            <p:cNvGrpSpPr/>
            <p:nvPr/>
          </p:nvGrpSpPr>
          <p:grpSpPr>
            <a:xfrm>
              <a:off x="7249715" y="4688219"/>
              <a:ext cx="3024336" cy="492329"/>
              <a:chOff x="2275324" y="3313440"/>
              <a:chExt cx="3024336" cy="492329"/>
            </a:xfrm>
          </p:grpSpPr>
          <p:sp>
            <p:nvSpPr>
              <p:cNvPr id="87" name="矩形 86"/>
              <p:cNvSpPr/>
              <p:nvPr/>
            </p:nvSpPr>
            <p:spPr>
              <a:xfrm>
                <a:off x="2548674" y="3313440"/>
                <a:ext cx="2750986"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家庭幸福就无从谈起</a:t>
                </a:r>
              </a:p>
            </p:txBody>
          </p:sp>
          <p:sp>
            <p:nvSpPr>
              <p:cNvPr id="88" name="椭圆 87"/>
              <p:cNvSpPr/>
              <p:nvPr/>
            </p:nvSpPr>
            <p:spPr>
              <a:xfrm>
                <a:off x="2275324" y="352073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spTree>
    <p:custDataLst>
      <p:tags r:id="rId1"/>
    </p:custDataLst>
    <p:extLst>
      <p:ext uri="{BB962C8B-B14F-4D97-AF65-F5344CB8AC3E}">
        <p14:creationId xmlns:p14="http://schemas.microsoft.com/office/powerpoint/2010/main" val="38325301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1248235" y="1439995"/>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plaqu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4" name="椭圆 103"/>
            <p:cNvSpPr/>
            <p:nvPr/>
          </p:nvSpPr>
          <p:spPr>
            <a:xfrm>
              <a:off x="392112" y="760412"/>
              <a:ext cx="3825873" cy="3825873"/>
            </a:xfrm>
            <a:prstGeom prst="plaqu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7866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60" name="组合 59"/>
          <p:cNvGrpSpPr/>
          <p:nvPr/>
        </p:nvGrpSpPr>
        <p:grpSpPr>
          <a:xfrm>
            <a:off x="2584003" y="1519141"/>
            <a:ext cx="4341589" cy="1142755"/>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62" name="圆角矩形 61"/>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90" name="文本框 37"/>
          <p:cNvSpPr>
            <a:spLocks noChangeArrowheads="1"/>
          </p:cNvSpPr>
          <p:nvPr/>
        </p:nvSpPr>
        <p:spPr bwMode="auto">
          <a:xfrm>
            <a:off x="1538753" y="1770779"/>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01</a:t>
            </a:r>
            <a:endParaRPr lang="zh-CN" altLang="en-US" sz="3600" dirty="0">
              <a:solidFill>
                <a:prstClr val="white"/>
              </a:solidFill>
              <a:latin typeface="微软雅黑"/>
              <a:ea typeface="微软雅黑"/>
              <a:cs typeface="+mn-ea"/>
              <a:sym typeface="+mn-lt"/>
            </a:endParaRPr>
          </a:p>
        </p:txBody>
      </p:sp>
      <p:sp>
        <p:nvSpPr>
          <p:cNvPr id="93" name="文本1"/>
          <p:cNvSpPr>
            <a:spLocks noChangeArrowheads="1"/>
          </p:cNvSpPr>
          <p:nvPr/>
        </p:nvSpPr>
        <p:spPr bwMode="gray">
          <a:xfrm>
            <a:off x="2915516" y="1488988"/>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我的安全我负责</a:t>
            </a:r>
            <a:endParaRPr lang="zh-CN" altLang="zh-CN" sz="3200" dirty="0">
              <a:solidFill>
                <a:srgbClr val="00153E"/>
              </a:solidFill>
              <a:cs typeface="+mn-ea"/>
              <a:sym typeface="+mn-lt"/>
            </a:endParaRPr>
          </a:p>
        </p:txBody>
      </p:sp>
      <p:grpSp>
        <p:nvGrpSpPr>
          <p:cNvPr id="94" name="组合 93"/>
          <p:cNvGrpSpPr/>
          <p:nvPr/>
        </p:nvGrpSpPr>
        <p:grpSpPr>
          <a:xfrm>
            <a:off x="2584003" y="3073181"/>
            <a:ext cx="4341589" cy="1142755"/>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96" name="圆角矩形 95"/>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98" name="组合 97"/>
          <p:cNvGrpSpPr/>
          <p:nvPr/>
        </p:nvGrpSpPr>
        <p:grpSpPr>
          <a:xfrm>
            <a:off x="2584003" y="4592306"/>
            <a:ext cx="4341589" cy="1142755"/>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0" name="圆角矩形 99"/>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05" name="组合 104"/>
          <p:cNvGrpSpPr/>
          <p:nvPr/>
        </p:nvGrpSpPr>
        <p:grpSpPr>
          <a:xfrm>
            <a:off x="1248235" y="3042296"/>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7" name="椭圆 106"/>
            <p:cNvSpPr/>
            <p:nvPr/>
          </p:nvSpPr>
          <p:spPr>
            <a:xfrm>
              <a:off x="392112" y="760412"/>
              <a:ext cx="3825873" cy="3825873"/>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8" name="文本框 37"/>
          <p:cNvSpPr>
            <a:spLocks noChangeArrowheads="1"/>
          </p:cNvSpPr>
          <p:nvPr/>
        </p:nvSpPr>
        <p:spPr bwMode="auto">
          <a:xfrm>
            <a:off x="1538753" y="3373080"/>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02</a:t>
            </a:r>
            <a:endParaRPr lang="zh-CN" altLang="en-US" sz="3600" dirty="0">
              <a:solidFill>
                <a:prstClr val="white"/>
              </a:solidFill>
              <a:latin typeface="微软雅黑"/>
              <a:ea typeface="微软雅黑"/>
              <a:cs typeface="+mn-ea"/>
              <a:sym typeface="+mn-lt"/>
            </a:endParaRPr>
          </a:p>
        </p:txBody>
      </p:sp>
      <p:grpSp>
        <p:nvGrpSpPr>
          <p:cNvPr id="109" name="组合 108"/>
          <p:cNvGrpSpPr/>
          <p:nvPr/>
        </p:nvGrpSpPr>
        <p:grpSpPr>
          <a:xfrm>
            <a:off x="1248235" y="4636445"/>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11" name="椭圆 110"/>
            <p:cNvSpPr/>
            <p:nvPr/>
          </p:nvSpPr>
          <p:spPr>
            <a:xfrm>
              <a:off x="392112" y="760412"/>
              <a:ext cx="3825873" cy="3825873"/>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12" name="文本框 37"/>
          <p:cNvSpPr>
            <a:spLocks noChangeArrowheads="1"/>
          </p:cNvSpPr>
          <p:nvPr/>
        </p:nvSpPr>
        <p:spPr bwMode="auto">
          <a:xfrm>
            <a:off x="1538753" y="4967229"/>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03</a:t>
            </a:r>
            <a:endParaRPr lang="zh-CN" altLang="en-US" sz="3600" dirty="0">
              <a:solidFill>
                <a:prstClr val="white"/>
              </a:solidFill>
              <a:latin typeface="微软雅黑"/>
              <a:ea typeface="微软雅黑"/>
              <a:cs typeface="+mn-ea"/>
              <a:sym typeface="+mn-lt"/>
            </a:endParaRPr>
          </a:p>
        </p:txBody>
      </p:sp>
      <p:sp>
        <p:nvSpPr>
          <p:cNvPr id="113" name="文本1"/>
          <p:cNvSpPr>
            <a:spLocks noChangeArrowheads="1"/>
          </p:cNvSpPr>
          <p:nvPr/>
        </p:nvSpPr>
        <p:spPr bwMode="gray">
          <a:xfrm>
            <a:off x="2915516" y="3022562"/>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企业的安全我尽责</a:t>
            </a:r>
            <a:endParaRPr lang="zh-CN" altLang="zh-CN" sz="3200" dirty="0">
              <a:solidFill>
                <a:srgbClr val="00153E"/>
              </a:solidFill>
              <a:cs typeface="+mn-ea"/>
              <a:sym typeface="+mn-lt"/>
            </a:endParaRPr>
          </a:p>
        </p:txBody>
      </p:sp>
      <p:sp>
        <p:nvSpPr>
          <p:cNvPr id="114" name="文本1"/>
          <p:cNvSpPr>
            <a:spLocks noChangeArrowheads="1"/>
          </p:cNvSpPr>
          <p:nvPr/>
        </p:nvSpPr>
        <p:spPr bwMode="gray">
          <a:xfrm>
            <a:off x="2843958" y="4569210"/>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他人的安全我有责</a:t>
            </a:r>
            <a:endParaRPr lang="zh-CN" altLang="zh-CN" sz="3200" dirty="0">
              <a:solidFill>
                <a:srgbClr val="00153E"/>
              </a:solidFill>
              <a:cs typeface="+mn-ea"/>
              <a:sym typeface="+mn-lt"/>
            </a:endParaRPr>
          </a:p>
        </p:txBody>
      </p:sp>
      <p:sp>
        <p:nvSpPr>
          <p:cNvPr id="2" name="TextBox 1"/>
          <p:cNvSpPr txBox="1"/>
          <p:nvPr/>
        </p:nvSpPr>
        <p:spPr>
          <a:xfrm>
            <a:off x="8614501" y="3789920"/>
            <a:ext cx="2447316" cy="2247289"/>
          </a:xfrm>
          <a:prstGeom prst="rect">
            <a:avLst/>
          </a:prstGeom>
          <a:noFill/>
        </p:spPr>
        <p:txBody>
          <a:bodyPr wrap="square" rtlCol="0">
            <a:spAutoFit/>
          </a:bodyPr>
          <a:lstStyle/>
          <a:p>
            <a:pPr defTabSz="914400"/>
            <a:r>
              <a:rPr lang="zh-CN" altLang="en-US" sz="2800" b="1" dirty="0">
                <a:solidFill>
                  <a:srgbClr val="C00000"/>
                </a:solidFill>
                <a:cs typeface="+mn-ea"/>
                <a:sym typeface="+mn-lt"/>
              </a:rPr>
              <a:t>人人重视安全</a:t>
            </a:r>
            <a:endParaRPr lang="en-US" altLang="zh-CN" sz="2800" b="1" dirty="0">
              <a:solidFill>
                <a:srgbClr val="C00000"/>
              </a:solidFill>
              <a:cs typeface="+mn-ea"/>
              <a:sym typeface="+mn-lt"/>
            </a:endParaRPr>
          </a:p>
          <a:p>
            <a:pPr defTabSz="914400"/>
            <a:r>
              <a:rPr lang="zh-CN" altLang="en-US" sz="2800" b="1" dirty="0">
                <a:solidFill>
                  <a:srgbClr val="C00000"/>
                </a:solidFill>
                <a:cs typeface="+mn-ea"/>
                <a:sym typeface="+mn-lt"/>
              </a:rPr>
              <a:t>  </a:t>
            </a:r>
          </a:p>
          <a:p>
            <a:pPr defTabSz="914400"/>
            <a:r>
              <a:rPr lang="zh-CN" altLang="en-US" sz="2800" b="1" dirty="0">
                <a:solidFill>
                  <a:srgbClr val="C00000"/>
                </a:solidFill>
                <a:cs typeface="+mn-ea"/>
                <a:sym typeface="+mn-lt"/>
              </a:rPr>
              <a:t>个个关注安全</a:t>
            </a:r>
            <a:endParaRPr lang="en-US" altLang="zh-CN" sz="2800" b="1" dirty="0">
              <a:solidFill>
                <a:srgbClr val="C00000"/>
              </a:solidFill>
              <a:cs typeface="+mn-ea"/>
              <a:sym typeface="+mn-lt"/>
            </a:endParaRPr>
          </a:p>
          <a:p>
            <a:pPr defTabSz="914400"/>
            <a:r>
              <a:rPr lang="zh-CN" altLang="en-US" sz="2800" b="1" dirty="0">
                <a:solidFill>
                  <a:srgbClr val="C00000"/>
                </a:solidFill>
                <a:cs typeface="+mn-ea"/>
                <a:sym typeface="+mn-lt"/>
              </a:rPr>
              <a:t>  </a:t>
            </a:r>
          </a:p>
          <a:p>
            <a:pPr defTabSz="914400"/>
            <a:r>
              <a:rPr lang="zh-CN" altLang="en-US" sz="2800" b="1" dirty="0">
                <a:solidFill>
                  <a:srgbClr val="C00000"/>
                </a:solidFill>
                <a:cs typeface="+mn-ea"/>
                <a:sym typeface="+mn-lt"/>
              </a:rPr>
              <a:t>事事强调安全</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4505" y="1531040"/>
            <a:ext cx="2420627" cy="1842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007517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anim calcmode="lin" valueType="num">
                                          <p:cBhvr>
                                            <p:cTn id="30" dur="500" fill="hold"/>
                                            <p:tgtEl>
                                              <p:spTgt spid="98"/>
                                            </p:tgtEl>
                                            <p:attrNameLst>
                                              <p:attrName>ppt_x</p:attrName>
                                            </p:attrNameLst>
                                          </p:cBhvr>
                                          <p:tavLst>
                                            <p:tav tm="0">
                                              <p:val>
                                                <p:strVal val="#ppt_x"/>
                                              </p:val>
                                            </p:tav>
                                            <p:tav tm="100000">
                                              <p:val>
                                                <p:strVal val="#ppt_x"/>
                                              </p:val>
                                            </p:tav>
                                          </p:tavLst>
                                        </p:anim>
                                        <p:anim calcmode="lin" valueType="num">
                                          <p:cBhvr>
                                            <p:cTn id="31" dur="500" fill="hold"/>
                                            <p:tgtEl>
                                              <p:spTgt spid="98"/>
                                            </p:tgtEl>
                                            <p:attrNameLst>
                                              <p:attrName>ppt_y</p:attrName>
                                            </p:attrNameLst>
                                          </p:cBhvr>
                                          <p:tavLst>
                                            <p:tav tm="0">
                                              <p:val>
                                                <p:strVal val="#ppt_y+.1"/>
                                              </p:val>
                                            </p:tav>
                                            <p:tav tm="100000">
                                              <p:val>
                                                <p:strVal val="#ppt_y"/>
                                              </p:val>
                                            </p:tav>
                                          </p:tavLst>
                                        </p:anim>
                                      </p:childTnLst>
                                    </p:cTn>
                                  </p:par>
                                  <p:par>
                                    <p:cTn id="32" presetID="2" presetClass="entr" presetSubtype="3" accel="52000" fill="hold" nodeType="withEffect" p14:presetBounceEnd="38000">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14:bounceEnd="38000">
                                          <p:cBhvr additive="base">
                                            <p:cTn id="34" dur="500" fill="hold"/>
                                            <p:tgtEl>
                                              <p:spTgt spid="102"/>
                                            </p:tgtEl>
                                            <p:attrNameLst>
                                              <p:attrName>ppt_x</p:attrName>
                                            </p:attrNameLst>
                                          </p:cBhvr>
                                          <p:tavLst>
                                            <p:tav tm="0">
                                              <p:val>
                                                <p:strVal val="1+#ppt_w/2"/>
                                              </p:val>
                                            </p:tav>
                                            <p:tav tm="100000">
                                              <p:val>
                                                <p:strVal val="#ppt_x"/>
                                              </p:val>
                                            </p:tav>
                                          </p:tavLst>
                                        </p:anim>
                                        <p:anim calcmode="lin" valueType="num" p14:bounceEnd="38000">
                                          <p:cBhvr additive="base">
                                            <p:cTn id="35" dur="500" fill="hold"/>
                                            <p:tgtEl>
                                              <p:spTgt spid="102"/>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par>
                                    <p:cTn id="42" presetID="2" presetClass="entr" presetSubtype="3" accel="52000" fill="hold" nodeType="withEffect" p14:presetBounceEnd="38000">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14:bounceEnd="38000">
                                          <p:cBhvr additive="base">
                                            <p:cTn id="44" dur="500" fill="hold"/>
                                            <p:tgtEl>
                                              <p:spTgt spid="105"/>
                                            </p:tgtEl>
                                            <p:attrNameLst>
                                              <p:attrName>ppt_x</p:attrName>
                                            </p:attrNameLst>
                                          </p:cBhvr>
                                          <p:tavLst>
                                            <p:tav tm="0">
                                              <p:val>
                                                <p:strVal val="1+#ppt_w/2"/>
                                              </p:val>
                                            </p:tav>
                                            <p:tav tm="100000">
                                              <p:val>
                                                <p:strVal val="#ppt_x"/>
                                              </p:val>
                                            </p:tav>
                                          </p:tavLst>
                                        </p:anim>
                                        <p:anim calcmode="lin" valueType="num" p14:bounceEnd="38000">
                                          <p:cBhvr additive="base">
                                            <p:cTn id="45" dur="500" fill="hold"/>
                                            <p:tgtEl>
                                              <p:spTgt spid="105"/>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p:cTn id="49" dur="500" fill="hold"/>
                                            <p:tgtEl>
                                              <p:spTgt spid="112"/>
                                            </p:tgtEl>
                                            <p:attrNameLst>
                                              <p:attrName>ppt_w</p:attrName>
                                            </p:attrNameLst>
                                          </p:cBhvr>
                                          <p:tavLst>
                                            <p:tav tm="0">
                                              <p:val>
                                                <p:fltVal val="0"/>
                                              </p:val>
                                            </p:tav>
                                            <p:tav tm="100000">
                                              <p:val>
                                                <p:strVal val="#ppt_w"/>
                                              </p:val>
                                            </p:tav>
                                          </p:tavLst>
                                        </p:anim>
                                        <p:anim calcmode="lin" valueType="num">
                                          <p:cBhvr>
                                            <p:cTn id="50" dur="500" fill="hold"/>
                                            <p:tgtEl>
                                              <p:spTgt spid="112"/>
                                            </p:tgtEl>
                                            <p:attrNameLst>
                                              <p:attrName>ppt_h</p:attrName>
                                            </p:attrNameLst>
                                          </p:cBhvr>
                                          <p:tavLst>
                                            <p:tav tm="0">
                                              <p:val>
                                                <p:fltVal val="0"/>
                                              </p:val>
                                            </p:tav>
                                            <p:tav tm="100000">
                                              <p:val>
                                                <p:strVal val="#ppt_h"/>
                                              </p:val>
                                            </p:tav>
                                          </p:tavLst>
                                        </p:anim>
                                        <p:animEffect transition="in" filter="fade">
                                          <p:cBhvr>
                                            <p:cTn id="51" dur="500"/>
                                            <p:tgtEl>
                                              <p:spTgt spid="112"/>
                                            </p:tgtEl>
                                          </p:cBhvr>
                                        </p:animEffect>
                                      </p:childTnLst>
                                    </p:cTn>
                                  </p:par>
                                  <p:par>
                                    <p:cTn id="52" presetID="2" presetClass="entr" presetSubtype="3" accel="52000" fill="hold" nodeType="withEffect" p14:presetBounceEnd="38000">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14:bounceEnd="38000">
                                          <p:cBhvr additive="base">
                                            <p:cTn id="54" dur="500" fill="hold"/>
                                            <p:tgtEl>
                                              <p:spTgt spid="109"/>
                                            </p:tgtEl>
                                            <p:attrNameLst>
                                              <p:attrName>ppt_x</p:attrName>
                                            </p:attrNameLst>
                                          </p:cBhvr>
                                          <p:tavLst>
                                            <p:tav tm="0">
                                              <p:val>
                                                <p:strVal val="1+#ppt_w/2"/>
                                              </p:val>
                                            </p:tav>
                                            <p:tav tm="100000">
                                              <p:val>
                                                <p:strVal val="#ppt_x"/>
                                              </p:val>
                                            </p:tav>
                                          </p:tavLst>
                                        </p:anim>
                                        <p:anim calcmode="lin" valueType="num" p14:bounceEnd="38000">
                                          <p:cBhvr additive="base">
                                            <p:cTn id="55" dur="500" fill="hold"/>
                                            <p:tgtEl>
                                              <p:spTgt spid="109"/>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left)">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arn(inVertical)">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3" grpId="0"/>
          <p:bldP spid="108" grpId="0"/>
          <p:bldP spid="112" grpId="0"/>
          <p:bldP spid="113" grpId="0"/>
          <p:bldP spid="11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anim calcmode="lin" valueType="num">
                                          <p:cBhvr>
                                            <p:cTn id="30" dur="500" fill="hold"/>
                                            <p:tgtEl>
                                              <p:spTgt spid="98"/>
                                            </p:tgtEl>
                                            <p:attrNameLst>
                                              <p:attrName>ppt_x</p:attrName>
                                            </p:attrNameLst>
                                          </p:cBhvr>
                                          <p:tavLst>
                                            <p:tav tm="0">
                                              <p:val>
                                                <p:strVal val="#ppt_x"/>
                                              </p:val>
                                            </p:tav>
                                            <p:tav tm="100000">
                                              <p:val>
                                                <p:strVal val="#ppt_x"/>
                                              </p:val>
                                            </p:tav>
                                          </p:tavLst>
                                        </p:anim>
                                        <p:anim calcmode="lin" valueType="num">
                                          <p:cBhvr>
                                            <p:cTn id="31" dur="500" fill="hold"/>
                                            <p:tgtEl>
                                              <p:spTgt spid="98"/>
                                            </p:tgtEl>
                                            <p:attrNameLst>
                                              <p:attrName>ppt_y</p:attrName>
                                            </p:attrNameLst>
                                          </p:cBhvr>
                                          <p:tavLst>
                                            <p:tav tm="0">
                                              <p:val>
                                                <p:strVal val="#ppt_y+.1"/>
                                              </p:val>
                                            </p:tav>
                                            <p:tav tm="100000">
                                              <p:val>
                                                <p:strVal val="#ppt_y"/>
                                              </p:val>
                                            </p:tav>
                                          </p:tavLst>
                                        </p:anim>
                                      </p:childTnLst>
                                    </p:cTn>
                                  </p:par>
                                  <p:par>
                                    <p:cTn id="32" presetID="2" presetClass="entr" presetSubtype="3" accel="5200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additive="base">
                                            <p:cTn id="34" dur="500" fill="hold"/>
                                            <p:tgtEl>
                                              <p:spTgt spid="102"/>
                                            </p:tgtEl>
                                            <p:attrNameLst>
                                              <p:attrName>ppt_x</p:attrName>
                                            </p:attrNameLst>
                                          </p:cBhvr>
                                          <p:tavLst>
                                            <p:tav tm="0">
                                              <p:val>
                                                <p:strVal val="1+#ppt_w/2"/>
                                              </p:val>
                                            </p:tav>
                                            <p:tav tm="100000">
                                              <p:val>
                                                <p:strVal val="#ppt_x"/>
                                              </p:val>
                                            </p:tav>
                                          </p:tavLst>
                                        </p:anim>
                                        <p:anim calcmode="lin" valueType="num">
                                          <p:cBhvr additive="base">
                                            <p:cTn id="35" dur="500" fill="hold"/>
                                            <p:tgtEl>
                                              <p:spTgt spid="102"/>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par>
                                    <p:cTn id="42" presetID="2" presetClass="entr" presetSubtype="3" accel="52000"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500" fill="hold"/>
                                            <p:tgtEl>
                                              <p:spTgt spid="105"/>
                                            </p:tgtEl>
                                            <p:attrNameLst>
                                              <p:attrName>ppt_x</p:attrName>
                                            </p:attrNameLst>
                                          </p:cBhvr>
                                          <p:tavLst>
                                            <p:tav tm="0">
                                              <p:val>
                                                <p:strVal val="1+#ppt_w/2"/>
                                              </p:val>
                                            </p:tav>
                                            <p:tav tm="100000">
                                              <p:val>
                                                <p:strVal val="#ppt_x"/>
                                              </p:val>
                                            </p:tav>
                                          </p:tavLst>
                                        </p:anim>
                                        <p:anim calcmode="lin" valueType="num">
                                          <p:cBhvr additive="base">
                                            <p:cTn id="45" dur="500" fill="hold"/>
                                            <p:tgtEl>
                                              <p:spTgt spid="105"/>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p:cTn id="49" dur="500" fill="hold"/>
                                            <p:tgtEl>
                                              <p:spTgt spid="112"/>
                                            </p:tgtEl>
                                            <p:attrNameLst>
                                              <p:attrName>ppt_w</p:attrName>
                                            </p:attrNameLst>
                                          </p:cBhvr>
                                          <p:tavLst>
                                            <p:tav tm="0">
                                              <p:val>
                                                <p:fltVal val="0"/>
                                              </p:val>
                                            </p:tav>
                                            <p:tav tm="100000">
                                              <p:val>
                                                <p:strVal val="#ppt_w"/>
                                              </p:val>
                                            </p:tav>
                                          </p:tavLst>
                                        </p:anim>
                                        <p:anim calcmode="lin" valueType="num">
                                          <p:cBhvr>
                                            <p:cTn id="50" dur="500" fill="hold"/>
                                            <p:tgtEl>
                                              <p:spTgt spid="112"/>
                                            </p:tgtEl>
                                            <p:attrNameLst>
                                              <p:attrName>ppt_h</p:attrName>
                                            </p:attrNameLst>
                                          </p:cBhvr>
                                          <p:tavLst>
                                            <p:tav tm="0">
                                              <p:val>
                                                <p:fltVal val="0"/>
                                              </p:val>
                                            </p:tav>
                                            <p:tav tm="100000">
                                              <p:val>
                                                <p:strVal val="#ppt_h"/>
                                              </p:val>
                                            </p:tav>
                                          </p:tavLst>
                                        </p:anim>
                                        <p:animEffect transition="in" filter="fade">
                                          <p:cBhvr>
                                            <p:cTn id="51" dur="500"/>
                                            <p:tgtEl>
                                              <p:spTgt spid="112"/>
                                            </p:tgtEl>
                                          </p:cBhvr>
                                        </p:animEffect>
                                      </p:childTnLst>
                                    </p:cTn>
                                  </p:par>
                                  <p:par>
                                    <p:cTn id="52" presetID="2" presetClass="entr" presetSubtype="3" accel="52000" fill="hold" nodeType="with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additive="base">
                                            <p:cTn id="54" dur="500" fill="hold"/>
                                            <p:tgtEl>
                                              <p:spTgt spid="109"/>
                                            </p:tgtEl>
                                            <p:attrNameLst>
                                              <p:attrName>ppt_x</p:attrName>
                                            </p:attrNameLst>
                                          </p:cBhvr>
                                          <p:tavLst>
                                            <p:tav tm="0">
                                              <p:val>
                                                <p:strVal val="1+#ppt_w/2"/>
                                              </p:val>
                                            </p:tav>
                                            <p:tav tm="100000">
                                              <p:val>
                                                <p:strVal val="#ppt_x"/>
                                              </p:val>
                                            </p:tav>
                                          </p:tavLst>
                                        </p:anim>
                                        <p:anim calcmode="lin" valueType="num">
                                          <p:cBhvr additive="base">
                                            <p:cTn id="55" dur="500" fill="hold"/>
                                            <p:tgtEl>
                                              <p:spTgt spid="109"/>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left)">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arn(inVertical)">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3" grpId="0"/>
          <p:bldP spid="108" grpId="0"/>
          <p:bldP spid="112" grpId="0"/>
          <p:bldP spid="113" grpId="0"/>
          <p:bldP spid="114" grpId="0"/>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03</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为什么要进行安全培训</a:t>
              </a:r>
            </a:p>
          </p:txBody>
        </p:sp>
      </p:grpSp>
      <p:pic>
        <p:nvPicPr>
          <p:cNvPr id="11" name="图片 10">
            <a:extLst>
              <a:ext uri="{FF2B5EF4-FFF2-40B4-BE49-F238E27FC236}">
                <a16:creationId xmlns:a16="http://schemas.microsoft.com/office/drawing/2014/main" id="{3FC08C60-1681-4B5A-AF0A-492116F414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4201584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6|1|1.3"/>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TIMING" val="|1.6"/>
</p:tagLst>
</file>

<file path=ppt/tags/tag22.xml><?xml version="1.0" encoding="utf-8"?>
<p:tagLst xmlns:a="http://schemas.openxmlformats.org/drawingml/2006/main" xmlns:r="http://schemas.openxmlformats.org/officeDocument/2006/relationships" xmlns:p="http://schemas.openxmlformats.org/presentationml/2006/main">
  <p:tag name="TIMING" val="|1.6"/>
</p:tagLst>
</file>

<file path=ppt/tags/tag23.xml><?xml version="1.0" encoding="utf-8"?>
<p:tagLst xmlns:a="http://schemas.openxmlformats.org/drawingml/2006/main" xmlns:r="http://schemas.openxmlformats.org/officeDocument/2006/relationships" xmlns:p="http://schemas.openxmlformats.org/presentationml/2006/main">
  <p:tag name="TIMING" val="|1.6"/>
</p:tagLst>
</file>

<file path=ppt/tags/tag24.xml><?xml version="1.0" encoding="utf-8"?>
<p:tagLst xmlns:a="http://schemas.openxmlformats.org/drawingml/2006/main" xmlns:r="http://schemas.openxmlformats.org/officeDocument/2006/relationships" xmlns:p="http://schemas.openxmlformats.org/presentationml/2006/main">
  <p:tag name="TIMING" val="|1.6"/>
</p:tagLst>
</file>

<file path=ppt/tags/tag25.xml><?xml version="1.0" encoding="utf-8"?>
<p:tagLst xmlns:a="http://schemas.openxmlformats.org/drawingml/2006/main" xmlns:r="http://schemas.openxmlformats.org/officeDocument/2006/relationships" xmlns:p="http://schemas.openxmlformats.org/presentationml/2006/main">
  <p:tag name="TIMING" val="|1.6"/>
</p:tagLst>
</file>

<file path=ppt/tags/tag26.xml><?xml version="1.0" encoding="utf-8"?>
<p:tagLst xmlns:a="http://schemas.openxmlformats.org/drawingml/2006/main" xmlns:r="http://schemas.openxmlformats.org/officeDocument/2006/relationships" xmlns:p="http://schemas.openxmlformats.org/presentationml/2006/main">
  <p:tag name="TIMING" val="|1.5|1.6|1|1.3"/>
</p:tagLst>
</file>

<file path=ppt/tags/tag27.xml><?xml version="1.0" encoding="utf-8"?>
<p:tagLst xmlns:a="http://schemas.openxmlformats.org/drawingml/2006/main" xmlns:r="http://schemas.openxmlformats.org/officeDocument/2006/relationships" xmlns:p="http://schemas.openxmlformats.org/presentationml/2006/main">
  <p:tag name="TIMING" val="|1.6"/>
</p:tagLst>
</file>

<file path=ppt/tags/tag28.xml><?xml version="1.0" encoding="utf-8"?>
<p:tagLst xmlns:a="http://schemas.openxmlformats.org/drawingml/2006/main" xmlns:r="http://schemas.openxmlformats.org/officeDocument/2006/relationships" xmlns:p="http://schemas.openxmlformats.org/presentationml/2006/main">
  <p:tag name="TIMING" val="|1.6"/>
</p:tagLst>
</file>

<file path=ppt/tags/tag29.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1.5|1.6|1|1.3"/>
</p:tagLst>
</file>

<file path=ppt/tags/tag30.xml><?xml version="1.0" encoding="utf-8"?>
<p:tagLst xmlns:a="http://schemas.openxmlformats.org/drawingml/2006/main" xmlns:r="http://schemas.openxmlformats.org/officeDocument/2006/relationships" xmlns:p="http://schemas.openxmlformats.org/presentationml/2006/main">
  <p:tag name="TIMING" val="|1.6"/>
</p:tagLst>
</file>

<file path=ppt/tags/tag31.xml><?xml version="1.0" encoding="utf-8"?>
<p:tagLst xmlns:a="http://schemas.openxmlformats.org/drawingml/2006/main" xmlns:r="http://schemas.openxmlformats.org/officeDocument/2006/relationships" xmlns:p="http://schemas.openxmlformats.org/presentationml/2006/main">
  <p:tag name="TIMING" val="|1.6"/>
</p:tagLst>
</file>

<file path=ppt/tags/tag32.xml><?xml version="1.0" encoding="utf-8"?>
<p:tagLst xmlns:a="http://schemas.openxmlformats.org/drawingml/2006/main" xmlns:r="http://schemas.openxmlformats.org/officeDocument/2006/relationships" xmlns:p="http://schemas.openxmlformats.org/presentationml/2006/main">
  <p:tag name="TIMING" val="|1.6"/>
</p:tagLst>
</file>

<file path=ppt/tags/tag33.xml><?xml version="1.0" encoding="utf-8"?>
<p:tagLst xmlns:a="http://schemas.openxmlformats.org/drawingml/2006/main" xmlns:r="http://schemas.openxmlformats.org/officeDocument/2006/relationships" xmlns:p="http://schemas.openxmlformats.org/presentationml/2006/main">
  <p:tag name="TIMING" val="|1.6"/>
</p:tagLst>
</file>

<file path=ppt/tags/tag34.xml><?xml version="1.0" encoding="utf-8"?>
<p:tagLst xmlns:a="http://schemas.openxmlformats.org/drawingml/2006/main" xmlns:r="http://schemas.openxmlformats.org/officeDocument/2006/relationships" xmlns:p="http://schemas.openxmlformats.org/presentationml/2006/main">
  <p:tag name="TIMING" val="|1.6"/>
</p:tagLst>
</file>

<file path=ppt/tags/tag35.xml><?xml version="1.0" encoding="utf-8"?>
<p:tagLst xmlns:a="http://schemas.openxmlformats.org/drawingml/2006/main" xmlns:r="http://schemas.openxmlformats.org/officeDocument/2006/relationships" xmlns:p="http://schemas.openxmlformats.org/presentationml/2006/main">
  <p:tag name="TIMING" val="|1.6"/>
</p:tagLst>
</file>

<file path=ppt/tags/tag36.xml><?xml version="1.0" encoding="utf-8"?>
<p:tagLst xmlns:a="http://schemas.openxmlformats.org/drawingml/2006/main" xmlns:r="http://schemas.openxmlformats.org/officeDocument/2006/relationships" xmlns:p="http://schemas.openxmlformats.org/presentationml/2006/main">
  <p:tag name="TIMING" val="|1.6"/>
</p:tagLst>
</file>

<file path=ppt/tags/tag37.xml><?xml version="1.0" encoding="utf-8"?>
<p:tagLst xmlns:a="http://schemas.openxmlformats.org/drawingml/2006/main" xmlns:r="http://schemas.openxmlformats.org/officeDocument/2006/relationships" xmlns:p="http://schemas.openxmlformats.org/presentationml/2006/main">
  <p:tag name="TIMING" val="|1.5|1.6|1|1.3"/>
</p:tagLst>
</file>

<file path=ppt/tags/tag38.xml><?xml version="1.0" encoding="utf-8"?>
<p:tagLst xmlns:a="http://schemas.openxmlformats.org/drawingml/2006/main" xmlns:r="http://schemas.openxmlformats.org/officeDocument/2006/relationships" xmlns:p="http://schemas.openxmlformats.org/presentationml/2006/main">
  <p:tag name="TIMING" val="|1.6"/>
</p:tagLst>
</file>

<file path=ppt/tags/tag39.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ags/tag40.xml><?xml version="1.0" encoding="utf-8"?>
<p:tagLst xmlns:a="http://schemas.openxmlformats.org/drawingml/2006/main" xmlns:r="http://schemas.openxmlformats.org/officeDocument/2006/relationships" xmlns:p="http://schemas.openxmlformats.org/presentationml/2006/main">
  <p:tag name="TIMING" val="|1.6"/>
</p:tagLst>
</file>

<file path=ppt/tags/tag41.xml><?xml version="1.0" encoding="utf-8"?>
<p:tagLst xmlns:a="http://schemas.openxmlformats.org/drawingml/2006/main" xmlns:r="http://schemas.openxmlformats.org/officeDocument/2006/relationships" xmlns:p="http://schemas.openxmlformats.org/presentationml/2006/main">
  <p:tag name="TIMING" val="|1.6"/>
</p:tagLst>
</file>

<file path=ppt/tags/tag42.xml><?xml version="1.0" encoding="utf-8"?>
<p:tagLst xmlns:a="http://schemas.openxmlformats.org/drawingml/2006/main" xmlns:r="http://schemas.openxmlformats.org/officeDocument/2006/relationships" xmlns:p="http://schemas.openxmlformats.org/presentationml/2006/main">
  <p:tag name="TIMING" val="|1.6"/>
</p:tagLst>
</file>

<file path=ppt/tags/tag43.xml><?xml version="1.0" encoding="utf-8"?>
<p:tagLst xmlns:a="http://schemas.openxmlformats.org/drawingml/2006/main" xmlns:r="http://schemas.openxmlformats.org/officeDocument/2006/relationships" xmlns:p="http://schemas.openxmlformats.org/presentationml/2006/main">
  <p:tag name="TIMING" val="|1.6"/>
</p:tagLst>
</file>

<file path=ppt/tags/tag44.xml><?xml version="1.0" encoding="utf-8"?>
<p:tagLst xmlns:a="http://schemas.openxmlformats.org/drawingml/2006/main" xmlns:r="http://schemas.openxmlformats.org/officeDocument/2006/relationships" xmlns:p="http://schemas.openxmlformats.org/presentationml/2006/main">
  <p:tag name="TIMING" val="|1.6"/>
</p:tagLst>
</file>

<file path=ppt/tags/tag45.xml><?xml version="1.0" encoding="utf-8"?>
<p:tagLst xmlns:a="http://schemas.openxmlformats.org/drawingml/2006/main" xmlns:r="http://schemas.openxmlformats.org/officeDocument/2006/relationships" xmlns:p="http://schemas.openxmlformats.org/presentationml/2006/main">
  <p:tag name="TIMING" val="|1.6"/>
</p:tagLst>
</file>

<file path=ppt/tags/tag46.xml><?xml version="1.0" encoding="utf-8"?>
<p:tagLst xmlns:a="http://schemas.openxmlformats.org/drawingml/2006/main" xmlns:r="http://schemas.openxmlformats.org/officeDocument/2006/relationships" xmlns:p="http://schemas.openxmlformats.org/presentationml/2006/main">
  <p:tag name="TIMING" val="|1.6"/>
</p:tagLst>
</file>

<file path=ppt/tags/tag47.xml><?xml version="1.0" encoding="utf-8"?>
<p:tagLst xmlns:a="http://schemas.openxmlformats.org/drawingml/2006/main" xmlns:r="http://schemas.openxmlformats.org/officeDocument/2006/relationships" xmlns:p="http://schemas.openxmlformats.org/presentationml/2006/main">
  <p:tag name="TIMING" val="|1.6"/>
</p:tagLst>
</file>

<file path=ppt/tags/tag48.xml><?xml version="1.0" encoding="utf-8"?>
<p:tagLst xmlns:a="http://schemas.openxmlformats.org/drawingml/2006/main" xmlns:r="http://schemas.openxmlformats.org/officeDocument/2006/relationships" xmlns:p="http://schemas.openxmlformats.org/presentationml/2006/main">
  <p:tag name="TIMING" val="|1.5|1.6|1|1.3"/>
</p:tagLst>
</file>

<file path=ppt/tags/tag49.xml><?xml version="1.0" encoding="utf-8"?>
<p:tagLst xmlns:a="http://schemas.openxmlformats.org/drawingml/2006/main" xmlns:r="http://schemas.openxmlformats.org/officeDocument/2006/relationships" xmlns:p="http://schemas.openxmlformats.org/presentationml/2006/main">
  <p:tag name="TIMING" val="|1.6"/>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50.xml><?xml version="1.0" encoding="utf-8"?>
<p:tagLst xmlns:a="http://schemas.openxmlformats.org/drawingml/2006/main" xmlns:r="http://schemas.openxmlformats.org/officeDocument/2006/relationships" xmlns:p="http://schemas.openxmlformats.org/presentationml/2006/main">
  <p:tag name="TIMING" val="|1.6"/>
</p:tagLst>
</file>

<file path=ppt/tags/tag51.xml><?xml version="1.0" encoding="utf-8"?>
<p:tagLst xmlns:a="http://schemas.openxmlformats.org/drawingml/2006/main" xmlns:r="http://schemas.openxmlformats.org/officeDocument/2006/relationships" xmlns:p="http://schemas.openxmlformats.org/presentationml/2006/main">
  <p:tag name="TIMING" val="|1.6"/>
</p:tagLst>
</file>

<file path=ppt/tags/tag52.xml><?xml version="1.0" encoding="utf-8"?>
<p:tagLst xmlns:a="http://schemas.openxmlformats.org/drawingml/2006/main" xmlns:r="http://schemas.openxmlformats.org/officeDocument/2006/relationships" xmlns:p="http://schemas.openxmlformats.org/presentationml/2006/main">
  <p:tag name="TIMING" val="|1.6"/>
</p:tagLst>
</file>

<file path=ppt/tags/tag53.xml><?xml version="1.0" encoding="utf-8"?>
<p:tagLst xmlns:a="http://schemas.openxmlformats.org/drawingml/2006/main" xmlns:r="http://schemas.openxmlformats.org/officeDocument/2006/relationships" xmlns:p="http://schemas.openxmlformats.org/presentationml/2006/main">
  <p:tag name="TIMING" val="|1.6"/>
</p:tagLst>
</file>

<file path=ppt/tags/tag54.xml><?xml version="1.0" encoding="utf-8"?>
<p:tagLst xmlns:a="http://schemas.openxmlformats.org/drawingml/2006/main" xmlns:r="http://schemas.openxmlformats.org/officeDocument/2006/relationships" xmlns:p="http://schemas.openxmlformats.org/presentationml/2006/main">
  <p:tag name="TIMING" val="|1.6"/>
</p:tagLst>
</file>

<file path=ppt/tags/tag55.xml><?xml version="1.0" encoding="utf-8"?>
<p:tagLst xmlns:a="http://schemas.openxmlformats.org/drawingml/2006/main" xmlns:r="http://schemas.openxmlformats.org/officeDocument/2006/relationships" xmlns:p="http://schemas.openxmlformats.org/presentationml/2006/main">
  <p:tag name="TIMING" val="|1.6"/>
</p:tagLst>
</file>

<file path=ppt/tags/tag56.xml><?xml version="1.0" encoding="utf-8"?>
<p:tagLst xmlns:a="http://schemas.openxmlformats.org/drawingml/2006/main" xmlns:r="http://schemas.openxmlformats.org/officeDocument/2006/relationships" xmlns:p="http://schemas.openxmlformats.org/presentationml/2006/main">
  <p:tag name="TIMING" val="|1.6"/>
</p:tagLst>
</file>

<file path=ppt/tags/tag57.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ags/tag7.xml><?xml version="1.0" encoding="utf-8"?>
<p:tagLst xmlns:a="http://schemas.openxmlformats.org/drawingml/2006/main" xmlns:r="http://schemas.openxmlformats.org/officeDocument/2006/relationships" xmlns:p="http://schemas.openxmlformats.org/presentationml/2006/main">
  <p:tag name="TIMING" val="|1.5|1.6|1|1.3"/>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3d1qc1a0">
      <a:majorFont>
        <a:latin typeface="微软雅黑"/>
        <a:ea typeface="微软雅黑"/>
        <a:cs typeface=""/>
      </a:majorFont>
      <a:minorFont>
        <a:latin typeface="微软雅黑"/>
        <a:ea typeface="微软雅黑"/>
        <a:cs typeface=""/>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2280</Words>
  <Application>Microsoft Office PowerPoint</Application>
  <PresentationFormat>自定义</PresentationFormat>
  <Paragraphs>396</Paragraphs>
  <Slides>47</Slides>
  <Notes>47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47</vt:i4>
      </vt:variant>
    </vt:vector>
  </HeadingPairs>
  <TitlesOfParts>
    <vt:vector size="55" baseType="lpstr">
      <vt:lpstr>方正粗黑宋简体</vt:lpstr>
      <vt:lpstr>宋体</vt:lpstr>
      <vt:lpstr>微软雅黑</vt:lpstr>
      <vt:lpstr>Arial</vt:lpstr>
      <vt:lpstr>Calibri</vt:lpstr>
      <vt:lpstr>Cambria</vt:lpstr>
      <vt:lpstr>Wingdings 2</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12</cp:revision>
  <dcterms:created xsi:type="dcterms:W3CDTF">2019-12-24T09:15:27Z</dcterms:created>
  <dcterms:modified xsi:type="dcterms:W3CDTF">2023-04-17T04:21:13Z</dcterms:modified>
</cp:coreProperties>
</file>