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44"/>
  </p:notesMasterIdLst>
  <p:handoutMasterIdLst>
    <p:handoutMasterId r:id="rId45"/>
  </p:handoutMasterIdLst>
  <p:sldIdLst>
    <p:sldId id="364" r:id="rId3"/>
    <p:sldId id="323" r:id="rId4"/>
    <p:sldId id="297" r:id="rId5"/>
    <p:sldId id="298" r:id="rId6"/>
    <p:sldId id="368" r:id="rId7"/>
    <p:sldId id="300" r:id="rId8"/>
    <p:sldId id="408" r:id="rId9"/>
    <p:sldId id="365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366" r:id="rId25"/>
    <p:sldId id="423" r:id="rId26"/>
    <p:sldId id="277" r:id="rId27"/>
    <p:sldId id="278" r:id="rId28"/>
    <p:sldId id="424" r:id="rId29"/>
    <p:sldId id="308" r:id="rId30"/>
    <p:sldId id="425" r:id="rId31"/>
    <p:sldId id="426" r:id="rId32"/>
    <p:sldId id="427" r:id="rId33"/>
    <p:sldId id="367" r:id="rId34"/>
    <p:sldId id="313" r:id="rId35"/>
    <p:sldId id="428" r:id="rId36"/>
    <p:sldId id="429" r:id="rId37"/>
    <p:sldId id="430" r:id="rId38"/>
    <p:sldId id="431" r:id="rId39"/>
    <p:sldId id="320" r:id="rId40"/>
    <p:sldId id="321" r:id="rId41"/>
    <p:sldId id="322" r:id="rId42"/>
    <p:sldId id="446" r:id="rId43"/>
  </p:sldIdLst>
  <p:sldSz cx="12192000" cy="6858000"/>
  <p:notesSz cx="6858000" cy="9144000"/>
  <p:custDataLst>
    <p:tags r:id="rId4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FD9"/>
    <a:srgbClr val="FFC150"/>
    <a:srgbClr val="E95217"/>
    <a:srgbClr val="EB5F26"/>
    <a:srgbClr val="7B0805"/>
    <a:srgbClr val="772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gs" Target="tags/tag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cs typeface="思源黑体 CN Normal" panose="020B0400000000000000" charset="-122"/>
              </a:rPr>
              <a:t>2023-04-17</a:t>
            </a:fld>
            <a:endParaRPr lang="zh-CN" altLang="en-US">
              <a:cs typeface="思源黑体 CN Normal" panose="020B0400000000000000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cs typeface="思源黑体 CN Normal" panose="020B0400000000000000" charset="-122"/>
              </a:rPr>
              <a:t>‹#›</a:t>
            </a:fld>
            <a:endParaRPr lang="zh-CN" altLang="en-US">
              <a:cs typeface="思源黑体 CN Normal" panose="020B040000000000000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6660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</a:defRPr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66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Normal" panose="020B0400000000000000" charset="-122"/>
        <a:ea typeface="思源黑体 CN Normal" panose="020B0400000000000000" charset="-122"/>
        <a:cs typeface="思源黑体 CN Normal" panose="020B0400000000000000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052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E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32675" y="4585970"/>
            <a:ext cx="4767580" cy="2271395"/>
          </a:xfrm>
          <a:prstGeom prst="rect">
            <a:avLst/>
          </a:prstGeom>
        </p:spPr>
      </p:pic>
      <p:pic>
        <p:nvPicPr>
          <p:cNvPr id="12" name="图片 11" descr="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5714365"/>
            <a:ext cx="5370830" cy="1143635"/>
          </a:xfrm>
          <a:prstGeom prst="rect">
            <a:avLst/>
          </a:prstGeom>
        </p:spPr>
      </p:pic>
      <p:pic>
        <p:nvPicPr>
          <p:cNvPr id="8" name="图片 7" descr="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92715" y="0"/>
            <a:ext cx="1899285" cy="2065655"/>
          </a:xfrm>
          <a:prstGeom prst="rect">
            <a:avLst/>
          </a:prstGeom>
        </p:spPr>
      </p:pic>
      <p:pic>
        <p:nvPicPr>
          <p:cNvPr id="9" name="图片 8" descr="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510" y="5580380"/>
            <a:ext cx="12192000" cy="1276985"/>
          </a:xfrm>
          <a:prstGeom prst="rect">
            <a:avLst/>
          </a:prstGeom>
        </p:spPr>
      </p:pic>
      <p:pic>
        <p:nvPicPr>
          <p:cNvPr id="13" name="图片 12" descr="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765" y="4052570"/>
            <a:ext cx="12192000" cy="2813685"/>
          </a:xfrm>
          <a:prstGeom prst="rect">
            <a:avLst/>
          </a:prstGeom>
        </p:spPr>
      </p:pic>
      <p:pic>
        <p:nvPicPr>
          <p:cNvPr id="14" name="图片 13" descr="4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45335" y="5384800"/>
            <a:ext cx="2188210" cy="1485265"/>
          </a:xfrm>
          <a:prstGeom prst="rect">
            <a:avLst/>
          </a:prstGeom>
        </p:spPr>
      </p:pic>
      <p:pic>
        <p:nvPicPr>
          <p:cNvPr id="15" name="图片 14" descr="4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1"/>
          <a:stretch>
            <a:fillRect/>
          </a:stretch>
        </p:blipFill>
        <p:spPr>
          <a:xfrm>
            <a:off x="8610600" y="3810"/>
            <a:ext cx="2151380" cy="2061845"/>
          </a:xfrm>
          <a:prstGeom prst="rect">
            <a:avLst/>
          </a:prstGeom>
        </p:spPr>
      </p:pic>
      <p:pic>
        <p:nvPicPr>
          <p:cNvPr id="16" name="图片 15" descr="3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55" y="3810"/>
            <a:ext cx="4110355" cy="1983740"/>
          </a:xfrm>
          <a:prstGeom prst="rect">
            <a:avLst/>
          </a:prstGeom>
        </p:spPr>
      </p:pic>
      <p:pic>
        <p:nvPicPr>
          <p:cNvPr id="17" name="图片 16" descr="8"/>
          <p:cNvPicPr>
            <a:picLocks noChangeAspect="1"/>
          </p:cNvPicPr>
          <p:nvPr userDrawn="1"/>
        </p:nvPicPr>
        <p:blipFill>
          <a:blip r:embed="rId10" cstate="screen">
            <a:lum bright="12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30535" y="1846580"/>
            <a:ext cx="1577975" cy="3257550"/>
          </a:xfrm>
          <a:prstGeom prst="rect">
            <a:avLst/>
          </a:prstGeom>
        </p:spPr>
      </p:pic>
      <p:pic>
        <p:nvPicPr>
          <p:cNvPr id="19" name="图片 18" descr="4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643"/>
          <a:stretch>
            <a:fillRect/>
          </a:stretch>
        </p:blipFill>
        <p:spPr>
          <a:xfrm>
            <a:off x="638175" y="3215005"/>
            <a:ext cx="1041400" cy="7289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381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443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97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332904" y="6182339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252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92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075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7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314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923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标题幻灯片">
    <p:bg>
      <p:bgPr>
        <a:solidFill>
          <a:srgbClr val="FAE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011930" y="6310630"/>
            <a:ext cx="5607685" cy="546735"/>
          </a:xfrm>
          <a:prstGeom prst="rect">
            <a:avLst/>
          </a:prstGeom>
          <a:solidFill>
            <a:srgbClr val="FFC1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432675" y="4585970"/>
            <a:ext cx="4767580" cy="2271395"/>
          </a:xfrm>
          <a:prstGeom prst="rect">
            <a:avLst/>
          </a:prstGeom>
        </p:spPr>
      </p:pic>
      <p:pic>
        <p:nvPicPr>
          <p:cNvPr id="12" name="图片 11" descr="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0" y="5714365"/>
            <a:ext cx="5370830" cy="1143635"/>
          </a:xfrm>
          <a:prstGeom prst="rect">
            <a:avLst/>
          </a:prstGeom>
        </p:spPr>
      </p:pic>
      <p:pic>
        <p:nvPicPr>
          <p:cNvPr id="8" name="图片 7" descr="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292715" y="0"/>
            <a:ext cx="1899285" cy="2065655"/>
          </a:xfrm>
          <a:prstGeom prst="rect">
            <a:avLst/>
          </a:prstGeom>
        </p:spPr>
      </p:pic>
      <p:pic>
        <p:nvPicPr>
          <p:cNvPr id="9" name="图片 8" descr="6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510" y="5580380"/>
            <a:ext cx="12192000" cy="1276985"/>
          </a:xfrm>
          <a:prstGeom prst="rect">
            <a:avLst/>
          </a:prstGeom>
        </p:spPr>
      </p:pic>
      <p:pic>
        <p:nvPicPr>
          <p:cNvPr id="13" name="图片 12" descr="3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765" y="4052570"/>
            <a:ext cx="12192000" cy="2813685"/>
          </a:xfrm>
          <a:prstGeom prst="rect">
            <a:avLst/>
          </a:prstGeom>
        </p:spPr>
      </p:pic>
      <p:pic>
        <p:nvPicPr>
          <p:cNvPr id="14" name="图片 13" descr="4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45335" y="5384800"/>
            <a:ext cx="2188210" cy="1485265"/>
          </a:xfrm>
          <a:prstGeom prst="rect">
            <a:avLst/>
          </a:prstGeom>
        </p:spPr>
      </p:pic>
      <p:pic>
        <p:nvPicPr>
          <p:cNvPr id="15" name="图片 14" descr="4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51"/>
          <a:stretch>
            <a:fillRect/>
          </a:stretch>
        </p:blipFill>
        <p:spPr>
          <a:xfrm>
            <a:off x="8610600" y="3810"/>
            <a:ext cx="2151380" cy="2061845"/>
          </a:xfrm>
          <a:prstGeom prst="rect">
            <a:avLst/>
          </a:prstGeom>
        </p:spPr>
      </p:pic>
      <p:pic>
        <p:nvPicPr>
          <p:cNvPr id="16" name="图片 15" descr="3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55" y="3810"/>
            <a:ext cx="4110355" cy="1983740"/>
          </a:xfrm>
          <a:prstGeom prst="rect">
            <a:avLst/>
          </a:prstGeom>
        </p:spPr>
      </p:pic>
      <p:pic>
        <p:nvPicPr>
          <p:cNvPr id="17" name="图片 16" descr="8"/>
          <p:cNvPicPr>
            <a:picLocks noChangeAspect="1"/>
          </p:cNvPicPr>
          <p:nvPr userDrawn="1"/>
        </p:nvPicPr>
        <p:blipFill>
          <a:blip r:embed="rId10" cstate="screen">
            <a:lum bright="12000" contras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30535" y="1846580"/>
            <a:ext cx="1577975" cy="3257550"/>
          </a:xfrm>
          <a:prstGeom prst="rect">
            <a:avLst/>
          </a:prstGeom>
        </p:spPr>
      </p:pic>
      <p:pic>
        <p:nvPicPr>
          <p:cNvPr id="19" name="图片 18" descr="4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643"/>
          <a:stretch>
            <a:fillRect/>
          </a:stretch>
        </p:blipFill>
        <p:spPr>
          <a:xfrm>
            <a:off x="638175" y="3215005"/>
            <a:ext cx="1041400" cy="728980"/>
          </a:xfrm>
          <a:prstGeom prst="rect">
            <a:avLst/>
          </a:prstGeom>
        </p:spPr>
      </p:pic>
      <p:pic>
        <p:nvPicPr>
          <p:cNvPr id="2" name="图片 1" descr="51miz-E1164469-76434F50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0585" y="4052570"/>
            <a:ext cx="3314700" cy="3117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11孝文化-=_0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3545" y="389890"/>
            <a:ext cx="11345545" cy="6078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10726" y="795980"/>
            <a:ext cx="3956994" cy="645160"/>
            <a:chOff x="594678" y="49553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49553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EB5F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印品灵秀体（非商用）" panose="02000000000000000000" charset="-122"/>
                </a:rPr>
                <a:t>孝感的称谓由来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EB5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</a:rPr>
                <a:t>1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11孝文化-=_0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3545" y="389890"/>
            <a:ext cx="11345545" cy="6078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10726" y="795980"/>
            <a:ext cx="3956994" cy="645160"/>
            <a:chOff x="594678" y="495534"/>
            <a:chExt cx="39569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495534"/>
              <a:ext cx="33832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EB5F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印品灵秀体（非商用）" panose="02000000000000000000" charset="-122"/>
                </a:rPr>
                <a:t>孝子董永的传说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EB5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</a:rPr>
                <a:t>2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11孝文化-=_0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3545" y="389890"/>
            <a:ext cx="11345545" cy="6078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10726" y="795980"/>
            <a:ext cx="3499794" cy="645160"/>
            <a:chOff x="594678" y="495534"/>
            <a:chExt cx="34997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495534"/>
              <a:ext cx="29260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EB5F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印品灵秀体（非商用）" panose="02000000000000000000" charset="-122"/>
                </a:rPr>
                <a:t>中国二十四孝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EB5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</a:rPr>
                <a:t>3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11孝文化-=_0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3545" y="389890"/>
            <a:ext cx="11345545" cy="6078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10726" y="795980"/>
            <a:ext cx="4414194" cy="645160"/>
            <a:chOff x="594678" y="495534"/>
            <a:chExt cx="44141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495534"/>
              <a:ext cx="38404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EB5F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印品灵秀体（非商用）" panose="02000000000000000000" charset="-122"/>
                </a:rPr>
                <a:t>中国孝文化的含义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EB5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</a:rPr>
                <a:t>4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111孝文化-=_0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矩形 9"/>
          <p:cNvSpPr/>
          <p:nvPr userDrawn="1"/>
        </p:nvSpPr>
        <p:spPr>
          <a:xfrm>
            <a:off x="423545" y="389890"/>
            <a:ext cx="11345545" cy="6078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Normal" panose="020B0400000000000000" charset="-122"/>
              <a:ea typeface="思源黑体 CN Normal" panose="020B0400000000000000" charset="-122"/>
              <a:cs typeface="思源黑体 CN Normal" panose="020B0400000000000000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910726" y="795980"/>
            <a:ext cx="5328594" cy="645160"/>
            <a:chOff x="594678" y="495534"/>
            <a:chExt cx="5328594" cy="645160"/>
          </a:xfrm>
        </p:grpSpPr>
        <p:sp>
          <p:nvSpPr>
            <p:cNvPr id="13" name="矩形 12"/>
            <p:cNvSpPr/>
            <p:nvPr/>
          </p:nvSpPr>
          <p:spPr>
            <a:xfrm>
              <a:off x="1168392" y="495534"/>
              <a:ext cx="4754880" cy="6451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zh-CN" altLang="en-US" sz="3600" dirty="0">
                  <a:solidFill>
                    <a:srgbClr val="EB5F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印品灵秀体（非商用）" panose="02000000000000000000" charset="-122"/>
                </a:rPr>
                <a:t>弘扬孝文化的现实意义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594678" y="569194"/>
              <a:ext cx="522914" cy="522914"/>
            </a:xfrm>
            <a:prstGeom prst="ellipse">
              <a:avLst/>
            </a:prstGeom>
            <a:solidFill>
              <a:srgbClr val="EB5F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思源黑体 CN Normal" panose="020B0400000000000000" charset="-122"/>
                </a:rPr>
                <a:t>5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026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791460" y="3307715"/>
            <a:ext cx="6329045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400" spc="600" dirty="0" smtClean="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弘</a:t>
            </a:r>
            <a:r>
              <a:rPr lang="zh-CN" altLang="en-US" sz="2400" spc="600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扬中国传统孝道文化讲座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006600" y="1165860"/>
            <a:ext cx="78994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12000" dirty="0">
                <a:ln w="28575">
                  <a:noFill/>
                </a:ln>
                <a:solidFill>
                  <a:srgbClr val="EB5F26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信黑简体" panose="00000500000000000000" charset="-122"/>
                <a:sym typeface="+mn-ea"/>
              </a:rPr>
              <a:t>孝文化教育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189730" y="4228465"/>
            <a:ext cx="3813175" cy="405765"/>
            <a:chOff x="5999" y="6351"/>
            <a:chExt cx="6005" cy="639"/>
          </a:xfrm>
        </p:grpSpPr>
        <p:sp>
          <p:nvSpPr>
            <p:cNvPr id="2" name="PA-10227"/>
            <p:cNvSpPr/>
            <p:nvPr>
              <p:custDataLst>
                <p:tags r:id="rId1"/>
              </p:custDataLst>
            </p:nvPr>
          </p:nvSpPr>
          <p:spPr>
            <a:xfrm>
              <a:off x="6638" y="6404"/>
              <a:ext cx="2088" cy="529"/>
            </a:xfrm>
            <a:prstGeom prst="roundRect">
              <a:avLst>
                <a:gd name="adj" fmla="val 0"/>
              </a:avLst>
            </a:prstGeom>
            <a:noFill/>
            <a:ln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ts val="1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mtClean="0">
                  <a:solidFill>
                    <a:srgbClr val="E9521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</a:rPr>
                <a:t> PPT818</a:t>
              </a:r>
              <a:endParaRPr kumimoji="0" lang="en-US" altLang="zh-CN" i="0" u="none" strike="noStrike" kern="1200" cap="none" spc="0" normalizeH="0" baseline="0" noProof="0" dirty="0">
                <a:ln>
                  <a:noFill/>
                </a:ln>
                <a:solidFill>
                  <a:srgbClr val="E9521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endParaRPr>
            </a:p>
          </p:txBody>
        </p:sp>
        <p:grpSp>
          <p:nvGrpSpPr>
            <p:cNvPr id="19" name="PA-10228"/>
            <p:cNvGrpSpPr/>
            <p:nvPr>
              <p:custDataLst>
                <p:tags r:id="rId2"/>
              </p:custDataLst>
            </p:nvPr>
          </p:nvGrpSpPr>
          <p:grpSpPr>
            <a:xfrm>
              <a:off x="5999" y="6351"/>
              <a:ext cx="639" cy="638"/>
              <a:chOff x="801291" y="3535885"/>
              <a:chExt cx="219347" cy="219347"/>
            </a:xfrm>
            <a:effectLst/>
          </p:grpSpPr>
          <p:sp>
            <p:nvSpPr>
              <p:cNvPr id="20" name="PA-椭圆 10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801291" y="3535885"/>
                <a:ext cx="219347" cy="219347"/>
              </a:xfrm>
              <a:prstGeom prst="ellipse">
                <a:avLst/>
              </a:prstGeom>
              <a:solidFill>
                <a:srgbClr val="EB5F2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rgbClr val="CBAB89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DE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860980" y="3582210"/>
                <a:ext cx="100336" cy="115616"/>
                <a:chOff x="860980" y="3582210"/>
                <a:chExt cx="100336" cy="115616"/>
              </a:xfrm>
            </p:grpSpPr>
            <p:sp>
              <p:nvSpPr>
                <p:cNvPr id="9" name="PA-任意多边形 12"/>
                <p:cNvSpPr>
                  <a:spLocks noEditPoints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884439" y="3582210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PA-任意多边形 13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24" name="PA-10229"/>
            <p:cNvGrpSpPr/>
            <p:nvPr>
              <p:custDataLst>
                <p:tags r:id="rId3"/>
              </p:custDataLst>
            </p:nvPr>
          </p:nvGrpSpPr>
          <p:grpSpPr>
            <a:xfrm>
              <a:off x="9050" y="6352"/>
              <a:ext cx="639" cy="638"/>
              <a:chOff x="10244494" y="3928282"/>
              <a:chExt cx="358149" cy="358149"/>
            </a:xfrm>
          </p:grpSpPr>
          <p:sp>
            <p:nvSpPr>
              <p:cNvPr id="10" name="PA-椭圆 10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0244494" y="3928282"/>
                <a:ext cx="358149" cy="358149"/>
              </a:xfrm>
              <a:prstGeom prst="ellipse">
                <a:avLst/>
              </a:prstGeom>
              <a:solidFill>
                <a:srgbClr val="EB5F2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rgbClr val="CBAB89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800" b="0" i="0" u="none" strike="noStrike" kern="1200" cap="none" spc="0" normalizeH="0" baseline="0" noProof="0">
                  <a:ln>
                    <a:noFill/>
                  </a:ln>
                  <a:solidFill>
                    <a:srgbClr val="FFFDE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11" name="Group 16"/>
              <p:cNvGrpSpPr/>
              <p:nvPr/>
            </p:nvGrpSpPr>
            <p:grpSpPr bwMode="auto">
              <a:xfrm>
                <a:off x="10365730" y="4000027"/>
                <a:ext cx="128337" cy="206279"/>
                <a:chOff x="4441" y="3144"/>
                <a:chExt cx="215" cy="345"/>
              </a:xfrm>
            </p:grpSpPr>
            <p:sp>
              <p:nvSpPr>
                <p:cNvPr id="13" name="PA-任意多边形 17"/>
                <p:cNvSpPr>
                  <a:spLocks noEditPoints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4474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noFill/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PA-任意多边形 18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600" b="0" i="0" u="none" strike="noStrike" kern="1200" cap="none" spc="0" normalizeH="0" baseline="0" noProof="0">
                    <a:ln>
                      <a:noFill/>
                    </a:ln>
                    <a:noFill/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9" name="PA-102210"/>
            <p:cNvSpPr/>
            <p:nvPr>
              <p:custDataLst>
                <p:tags r:id="rId4"/>
              </p:custDataLst>
            </p:nvPr>
          </p:nvSpPr>
          <p:spPr>
            <a:xfrm>
              <a:off x="9688" y="6404"/>
              <a:ext cx="2316" cy="529"/>
            </a:xfrm>
            <a:prstGeom prst="roundRect">
              <a:avLst>
                <a:gd name="adj" fmla="val 0"/>
              </a:avLst>
            </a:prstGeom>
            <a:noFill/>
            <a:ln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pPr lvl="0" algn="dist">
                <a:lnSpc>
                  <a:spcPts val="19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defRPr/>
              </a:pPr>
              <a:r>
                <a:rPr lang="zh-CN" altLang="en-US" noProof="0" dirty="0">
                  <a:ln>
                    <a:noFill/>
                  </a:ln>
                  <a:solidFill>
                    <a:srgbClr val="E9521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  <a:sym typeface="+mn-ea"/>
                </a:rPr>
                <a:t>时间：</a:t>
              </a:r>
              <a:r>
                <a:rPr lang="zh-CN" altLang="en-US" noProof="0" dirty="0" smtClean="0">
                  <a:ln>
                    <a:noFill/>
                  </a:ln>
                  <a:solidFill>
                    <a:srgbClr val="E9521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  <a:sym typeface="+mn-ea"/>
                </a:rPr>
                <a:t>20</a:t>
              </a:r>
              <a:r>
                <a:rPr lang="en-US" altLang="zh-CN" noProof="0" dirty="0" smtClean="0">
                  <a:ln>
                    <a:noFill/>
                  </a:ln>
                  <a:solidFill>
                    <a:srgbClr val="E95217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  <a:sym typeface="+mn-ea"/>
                </a:rPr>
                <a:t>XX</a:t>
              </a:r>
              <a:endParaRPr lang="zh-CN" altLang="en-US" noProof="0" dirty="0">
                <a:ln>
                  <a:noFill/>
                </a:ln>
                <a:solidFill>
                  <a:srgbClr val="E9521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88055" y="349186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71130" y="349250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341245" y="5322570"/>
            <a:ext cx="351218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二十四孝：啮指痛心——周曾参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508116" y="532272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二十四孝：百里负米 ——周仲由 </a:t>
            </a:r>
          </a:p>
        </p:txBody>
      </p:sp>
      <p:pic>
        <p:nvPicPr>
          <p:cNvPr id="19" name="图片 18" descr="51miz-E786054-E0B5A1D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7735" y="2470150"/>
            <a:ext cx="3655695" cy="2349500"/>
          </a:xfrm>
          <a:prstGeom prst="rect">
            <a:avLst/>
          </a:prstGeom>
        </p:spPr>
      </p:pic>
      <p:pic>
        <p:nvPicPr>
          <p:cNvPr id="8" name="图片 7" descr="51miz-E786054-E0B5A1D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2390" y="2471420"/>
            <a:ext cx="3655695" cy="2349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347720" y="355790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/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55560" y="355854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/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258695" y="5636260"/>
            <a:ext cx="351218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dirty="0">
                <a:solidFill>
                  <a:srgbClr val="EB5F26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思源黑体 CN Normal" panose="020B0400000000000000" charset="-122"/>
              </a:rPr>
              <a:t>二十四孝：芦衣顺母 ——周闵损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425566" y="563641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汉仪劲楷简" panose="00020600040101010101" charset="-122"/>
                <a:ea typeface="汉仪劲楷简" panose="00020600040101010101" charset="-122"/>
                <a:cs typeface="汉仪劲楷简" panose="00020600040101010101" charset="-122"/>
                <a:sym typeface="思源黑体 CN Normal" panose="020B0400000000000000" charset="-122"/>
              </a:rPr>
              <a:t>二十四孝：鹿乳奉亲 ——周剡子  </a:t>
            </a:r>
          </a:p>
        </p:txBody>
      </p:sp>
      <p:pic>
        <p:nvPicPr>
          <p:cNvPr id="18" name="图片 17" descr="51miz-E761457-DD10728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5030" y="2061210"/>
            <a:ext cx="3299460" cy="3299460"/>
          </a:xfrm>
          <a:prstGeom prst="rect">
            <a:avLst/>
          </a:prstGeom>
        </p:spPr>
      </p:pic>
      <p:pic>
        <p:nvPicPr>
          <p:cNvPr id="8" name="图片 7" descr="51miz-E761457-DD10728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5565" y="2062480"/>
            <a:ext cx="3299460" cy="32994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30270" y="349186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38110" y="349250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092325" y="5322570"/>
            <a:ext cx="38684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二十四孝：戏彩娱亲 ——周老莱子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532881" y="532272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二十四孝：拾葚异器 ——汉蔡顺</a:t>
            </a:r>
          </a:p>
        </p:txBody>
      </p:sp>
      <p:pic>
        <p:nvPicPr>
          <p:cNvPr id="16" name="图片 15" descr="51miz-E1207728-50E7E27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6975" y="2234565"/>
            <a:ext cx="2821305" cy="2821305"/>
          </a:xfrm>
          <a:prstGeom prst="rect">
            <a:avLst/>
          </a:prstGeom>
        </p:spPr>
      </p:pic>
      <p:pic>
        <p:nvPicPr>
          <p:cNvPr id="8" name="图片 7" descr="51miz-E1207728-50E7E27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180" y="2234565"/>
            <a:ext cx="2821305" cy="28213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51miz-E785043-F7E5656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930" y="2180590"/>
            <a:ext cx="7977505" cy="29286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0270" y="349186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38110" y="349250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009775" y="5388610"/>
            <a:ext cx="38684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二十四孝：刻木事亲——汉丁兰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549391" y="538876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二十四孝：行佣供母——后汉江革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693545" y="2204085"/>
            <a:ext cx="4366260" cy="2881630"/>
            <a:chOff x="2667" y="3471"/>
            <a:chExt cx="6876" cy="4538"/>
          </a:xfrm>
        </p:grpSpPr>
        <p:pic>
          <p:nvPicPr>
            <p:cNvPr id="2" name="图片 1" descr="51miz-E1193862-853A09BC"/>
            <p:cNvPicPr>
              <a:picLocks noChangeAspect="1"/>
            </p:cNvPicPr>
            <p:nvPr/>
          </p:nvPicPr>
          <p:blipFill>
            <a:blip r:embed="rId2" cstate="screen">
              <a:lum bright="18000" contrast="36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67" y="3471"/>
              <a:ext cx="6877" cy="4539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5402" y="5499"/>
              <a:ext cx="140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插入图片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001385" y="2204720"/>
            <a:ext cx="4366260" cy="2881630"/>
            <a:chOff x="2667" y="3471"/>
            <a:chExt cx="6876" cy="4538"/>
          </a:xfrm>
        </p:grpSpPr>
        <p:pic>
          <p:nvPicPr>
            <p:cNvPr id="6" name="图片 5" descr="51miz-E1193862-853A09BC"/>
            <p:cNvPicPr>
              <a:picLocks noChangeAspect="1"/>
            </p:cNvPicPr>
            <p:nvPr/>
          </p:nvPicPr>
          <p:blipFill>
            <a:blip r:embed="rId2" cstate="screen">
              <a:lum bright="18000" contrast="4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667" y="3471"/>
              <a:ext cx="6877" cy="4539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5402" y="5499"/>
              <a:ext cx="140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插入图片</a:t>
              </a:r>
            </a:p>
          </p:txBody>
        </p:sp>
      </p:grp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009775" y="5322570"/>
            <a:ext cx="38684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二十四孝：怀橘遗亲 ——后汉陆绩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549391" y="532272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二十四孝：埋儿奉母 ——汉郭巨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51miz-E1107461-5C70ADC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9745" y="1450340"/>
            <a:ext cx="4714875" cy="4714875"/>
          </a:xfrm>
          <a:prstGeom prst="rect">
            <a:avLst/>
          </a:prstGeom>
        </p:spPr>
      </p:pic>
      <p:pic>
        <p:nvPicPr>
          <p:cNvPr id="9" name="图片 8" descr="51miz-E1107461-5C70ADC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6865" y="1450340"/>
            <a:ext cx="4714875" cy="4714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611880" y="373951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89520" y="374015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009775" y="5652770"/>
            <a:ext cx="386842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二十四孝：涌泉跃鲤 ——汉姜诗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549391" y="565292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二十四孝：闻雷泣墓——魏王裒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30270" y="380555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38110" y="380619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216660" y="5636260"/>
            <a:ext cx="53600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二十四孝：乳姑不怠 ——唐崔山南曾祖母长孙夫人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658611" y="563641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二十四孝：卧冰求鲤 ——晋王祥</a:t>
            </a:r>
          </a:p>
        </p:txBody>
      </p:sp>
      <p:pic>
        <p:nvPicPr>
          <p:cNvPr id="10" name="图片 9" descr="51miz-E809721-EA25AF1B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4220" y="1866265"/>
            <a:ext cx="3764915" cy="3753485"/>
          </a:xfrm>
          <a:prstGeom prst="rect">
            <a:avLst/>
          </a:prstGeom>
        </p:spPr>
      </p:pic>
      <p:pic>
        <p:nvPicPr>
          <p:cNvPr id="8" name="图片 7" descr="51miz-E809721-EA25AF1B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2375" y="1882775"/>
            <a:ext cx="3764915" cy="3753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30270" y="349186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38110" y="349250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216660" y="5322570"/>
            <a:ext cx="53600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二十四孝：恣蚊饱血 ——晋吴猛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633846" y="532272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二十四孝：扼虎救父 ——晋杨香</a:t>
            </a:r>
          </a:p>
        </p:txBody>
      </p:sp>
      <p:pic>
        <p:nvPicPr>
          <p:cNvPr id="11" name="图片 10" descr="51miz-E820975-A6C5044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40" y="1800225"/>
            <a:ext cx="3591560" cy="3689985"/>
          </a:xfrm>
          <a:prstGeom prst="rect">
            <a:avLst/>
          </a:prstGeom>
        </p:spPr>
      </p:pic>
      <p:pic>
        <p:nvPicPr>
          <p:cNvPr id="8" name="图片 7" descr="51miz-E820975-A6C5044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9370" y="1800225"/>
            <a:ext cx="3591560" cy="36899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51miz-E1207473-7221C24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4985" y="1677035"/>
            <a:ext cx="5288915" cy="396684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430270" y="355790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92720" y="355790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216660" y="5553710"/>
            <a:ext cx="53600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二十四孝：弃官寻母 ——宋朱寿昌 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364605" y="5553710"/>
            <a:ext cx="421386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二十四孝：尝粪忧心 ——南齐庚黔娄 </a:t>
            </a:r>
          </a:p>
        </p:txBody>
      </p:sp>
      <p:pic>
        <p:nvPicPr>
          <p:cNvPr id="8" name="图片 7" descr="51miz-E1207473-7221C24D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4905" y="1677035"/>
            <a:ext cx="5288915" cy="3966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30270" y="361315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38110" y="361378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216660" y="5443855"/>
            <a:ext cx="53600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二十四孝：涤亲溺器 ——宋黄庭坚 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207760" y="5443855"/>
            <a:ext cx="421386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二十四孝：卖身葬父 ——汉董永</a:t>
            </a:r>
          </a:p>
        </p:txBody>
      </p:sp>
      <p:pic>
        <p:nvPicPr>
          <p:cNvPr id="13" name="图片 12" descr="51miz-E1107466-4D64232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30045" y="1283970"/>
            <a:ext cx="4533265" cy="4533265"/>
          </a:xfrm>
          <a:prstGeom prst="rect">
            <a:avLst/>
          </a:prstGeom>
        </p:spPr>
      </p:pic>
      <p:pic>
        <p:nvPicPr>
          <p:cNvPr id="8" name="图片 7" descr="51miz-E1107466-4D64232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8200" y="1283970"/>
            <a:ext cx="4533265" cy="45332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330253" y="2299970"/>
            <a:ext cx="3310255" cy="1125220"/>
          </a:xfrm>
        </p:spPr>
        <p:txBody>
          <a:bodyPr/>
          <a:lstStyle/>
          <a:p>
            <a:pPr algn="ctr"/>
            <a:r>
              <a:rPr lang="zh-CN" altLang="zh-CN" sz="7200" dirty="0">
                <a:ln w="28575">
                  <a:noFill/>
                </a:ln>
                <a:solidFill>
                  <a:srgbClr val="EB5F26"/>
                </a:solidFill>
                <a:effectLst/>
                <a:latin typeface="三极春联字体简" panose="00000500000000000000" pitchFamily="2" charset="-122"/>
                <a:ea typeface="三极春联字体简" panose="00000500000000000000" pitchFamily="2" charset="-122"/>
                <a:cs typeface="三极信黑简体" panose="00000500000000000000" charset="-122"/>
              </a:rPr>
              <a:t>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4388413" y="906780"/>
            <a:ext cx="4465320" cy="3911600"/>
          </a:xfrm>
        </p:spPr>
        <p:txBody>
          <a:bodyPr/>
          <a:lstStyle/>
          <a:p>
            <a:pPr marL="571500" indent="-571500" fontAlgn="auto">
              <a:lnSpc>
                <a:spcPct val="168000"/>
              </a:lnSpc>
              <a:spcBef>
                <a:spcPts val="0"/>
              </a:spcBef>
              <a:buFont typeface="+mj-ea"/>
              <a:buAutoNum type="ea1JpnChsDbPeriod"/>
            </a:pPr>
            <a: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</a:rPr>
              <a:t>孝感的称谓由来</a:t>
            </a:r>
          </a:p>
          <a:p>
            <a:pPr marL="571500" indent="-571500" fontAlgn="auto">
              <a:lnSpc>
                <a:spcPct val="168000"/>
              </a:lnSpc>
              <a:spcBef>
                <a:spcPts val="0"/>
              </a:spcBef>
              <a:buFont typeface="+mj-ea"/>
              <a:buAutoNum type="ea1JpnChsDbPeriod"/>
            </a:pPr>
            <a: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</a:rPr>
              <a:t>孝子董永的传说</a:t>
            </a:r>
          </a:p>
          <a:p>
            <a:pPr marL="571500" indent="-571500" fontAlgn="auto">
              <a:lnSpc>
                <a:spcPct val="168000"/>
              </a:lnSpc>
              <a:spcBef>
                <a:spcPts val="0"/>
              </a:spcBef>
              <a:buFont typeface="+mj-ea"/>
              <a:buAutoNum type="ea1JpnChsDbPeriod"/>
            </a:pPr>
            <a: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</a:rPr>
              <a:t>中国二十四孝</a:t>
            </a:r>
          </a:p>
          <a:p>
            <a:pPr marL="571500" indent="-571500" fontAlgn="auto">
              <a:lnSpc>
                <a:spcPct val="168000"/>
              </a:lnSpc>
              <a:spcBef>
                <a:spcPts val="0"/>
              </a:spcBef>
              <a:buFont typeface="+mj-ea"/>
              <a:buAutoNum type="ea1JpnChsDbPeriod"/>
            </a:pPr>
            <a: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</a:rPr>
              <a:t>中国孝文化的含义</a:t>
            </a:r>
          </a:p>
          <a:p>
            <a:pPr marL="571500" indent="-571500" fontAlgn="auto">
              <a:lnSpc>
                <a:spcPct val="168000"/>
              </a:lnSpc>
              <a:spcBef>
                <a:spcPts val="0"/>
              </a:spcBef>
              <a:buFont typeface="+mj-ea"/>
              <a:buAutoNum type="ea1JpnChsDbPeriod"/>
            </a:pPr>
            <a: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</a:rPr>
              <a:t>弘扬孝文化的现实意义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30270" y="349186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38110" y="349250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216660" y="5322570"/>
            <a:ext cx="536003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二十四孝：扇枕温衾 ——后汉黄香 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207760" y="5322570"/>
            <a:ext cx="421386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二十四孝：哭竹生笋 ——晋孟宗</a:t>
            </a:r>
          </a:p>
        </p:txBody>
      </p:sp>
      <p:pic>
        <p:nvPicPr>
          <p:cNvPr id="14" name="图片 13" descr="51miz-E786085-8EBF31E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930" y="2600960"/>
            <a:ext cx="3579495" cy="2399665"/>
          </a:xfrm>
          <a:prstGeom prst="rect">
            <a:avLst/>
          </a:prstGeom>
        </p:spPr>
      </p:pic>
      <p:pic>
        <p:nvPicPr>
          <p:cNvPr id="8" name="图片 7" descr="51miz-E786085-8EBF31E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5720" y="2600960"/>
            <a:ext cx="3579495" cy="2399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69415" y="3248660"/>
            <a:ext cx="3704590" cy="186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180000"/>
              </a:lnSpc>
            </a:pPr>
            <a:r>
              <a:rPr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董永稍后，古泽云梦有个年轻人黄香，他为其老父“扇枕温衾”家喻户晓。９岁的黄香在夏日暑热时为父亲扇凉床枕，在冬天寒冷之日用身体为父亲暖被。</a:t>
            </a:r>
          </a:p>
        </p:txBody>
      </p:sp>
      <p:sp>
        <p:nvSpPr>
          <p:cNvPr id="3" name="矩形 2"/>
          <p:cNvSpPr/>
          <p:nvPr/>
        </p:nvSpPr>
        <p:spPr>
          <a:xfrm>
            <a:off x="2246723" y="2823300"/>
            <a:ext cx="297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 smtClean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孝感三孝之一：黄香温被</a:t>
            </a:r>
          </a:p>
        </p:txBody>
      </p:sp>
      <p:pic>
        <p:nvPicPr>
          <p:cNvPr id="4" name="图片 3" descr="343435383139313b333633343839303bd5dbbdc7bcfdcdb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6255" y="2889250"/>
            <a:ext cx="460375" cy="36766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624830" y="3221990"/>
            <a:ext cx="470027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80000"/>
              </a:lnSpc>
            </a:pPr>
            <a:r>
              <a:rPr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三国时，家在今孝昌县周巷镇的哭竹巷的孟宗，其母因病想吃笋。而当时正值隆冬，万物收藏，孟宗于是急得哭将起来，正在嘤嘤之际，竹笋破土而出。于是“孟宗哭竹冬生笋”的故事便因此传播开来</a:t>
            </a:r>
          </a:p>
        </p:txBody>
      </p:sp>
      <p:sp>
        <p:nvSpPr>
          <p:cNvPr id="6" name="矩形 5"/>
          <p:cNvSpPr/>
          <p:nvPr/>
        </p:nvSpPr>
        <p:spPr>
          <a:xfrm>
            <a:off x="6202138" y="2796630"/>
            <a:ext cx="2976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 smtClean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孝感三孝之一：孟宗哭竹</a:t>
            </a:r>
          </a:p>
        </p:txBody>
      </p:sp>
      <p:pic>
        <p:nvPicPr>
          <p:cNvPr id="7" name="图片 6" descr="343435383139313b333633343839303bd5dbbdc7bcfdcdb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1670" y="2862580"/>
            <a:ext cx="460375" cy="3676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0405" y="3480435"/>
            <a:ext cx="8126730" cy="149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孝感自古就是孝子之乡，仅明清以来孝感县志记载的有名有姓的孝子就有493名。在董永、黄香、孟宗三大孝子事迹的影响教育下，孝感人民祖祖辈辈潜移默化地接受“孝文化”的熏陶，自觉学习孝子精神，视敬养父母为天经地义的责任，涌现出了许许多多的当代孝子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23188" y="3019194"/>
            <a:ext cx="2694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 smtClean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孝子之乡——孝感</a:t>
            </a:r>
          </a:p>
        </p:txBody>
      </p:sp>
      <p:sp>
        <p:nvSpPr>
          <p:cNvPr id="4" name="竖卷形 3"/>
          <p:cNvSpPr/>
          <p:nvPr/>
        </p:nvSpPr>
        <p:spPr>
          <a:xfrm>
            <a:off x="1624330" y="2632710"/>
            <a:ext cx="8942705" cy="2611120"/>
          </a:xfrm>
          <a:prstGeom prst="verticalScroll">
            <a:avLst>
              <a:gd name="adj" fmla="val 5704"/>
            </a:avLst>
          </a:prstGeom>
          <a:noFill/>
          <a:ln>
            <a:solidFill>
              <a:srgbClr val="E952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215515" y="2665730"/>
            <a:ext cx="7762240" cy="1107440"/>
          </a:xfrm>
        </p:spPr>
        <p:txBody>
          <a:bodyPr vert="horz" rtlCol="0">
            <a:normAutofit fontScale="90000"/>
          </a:bodyPr>
          <a:lstStyle/>
          <a:p>
            <a:pPr lvl="0" algn="dist">
              <a:buClrTx/>
              <a:buSzTx/>
              <a:buFontTx/>
            </a:pPr>
            <a:r>
              <a:rPr lang="zh-CN" altLang="zh-CN" sz="6600" dirty="0">
                <a:ln w="28575">
                  <a:noFill/>
                </a:ln>
                <a:solidFill>
                  <a:srgbClr val="EB5F26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  <a:sym typeface="+mn-ea"/>
              </a:rPr>
              <a:t>中国孝文化的含义</a:t>
            </a:r>
            <a:br>
              <a:rPr lang="zh-CN" altLang="zh-CN" sz="6600" dirty="0">
                <a:ln w="28575">
                  <a:noFill/>
                </a:ln>
                <a:solidFill>
                  <a:srgbClr val="EB5F26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  <a:sym typeface="+mn-ea"/>
              </a:rPr>
            </a:br>
            <a:endParaRPr lang="zh-CN" altLang="zh-CN" sz="6600" dirty="0">
              <a:ln w="28575">
                <a:noFill/>
              </a:ln>
              <a:solidFill>
                <a:srgbClr val="EB5F26"/>
              </a:solidFill>
              <a:effectLst/>
              <a:latin typeface="三极春联字体简" panose="00000500000000000000" charset="-122"/>
              <a:ea typeface="三极春联字体简" panose="00000500000000000000" charset="-122"/>
              <a:cs typeface="三极春联字体简" panose="00000500000000000000" charset="-122"/>
              <a:sym typeface="+mn-ea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085080" y="1772285"/>
            <a:ext cx="2023110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800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第四部分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19307" y="3898265"/>
            <a:ext cx="295465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dist">
              <a:defRPr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defRPr>
            </a:lvl1pPr>
          </a:lstStyle>
          <a:p>
            <a:r>
              <a:rPr lang="zh-CN" altLang="en-US" dirty="0" smtClean="0">
                <a:sym typeface="+mn-ea"/>
              </a:rPr>
              <a:t>弘扬中国传统孝道文化讲座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05330" y="3690620"/>
            <a:ext cx="8180705" cy="174561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just" fontAlgn="auto">
              <a:lnSpc>
                <a:spcPct val="168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孝的思想源于我国父系社会。“孝”字最早见于殷商甲骨文，距今已有4000多年，是写法就是一个少年牵着一位老人的手慢慢地走。被尊为儒家经典之一的《孝经》，即“孔子为曾子陈孝道也”，成书于2000多年以前。   《孝经》说，孝是“德之本也，天之经也，地之义也”，“教民亲爱，莫善于孝”。汉字教育的“教”字，就由“孝”和“文”组成。   </a:t>
            </a:r>
          </a:p>
        </p:txBody>
      </p:sp>
      <p:sp>
        <p:nvSpPr>
          <p:cNvPr id="3" name="矩形 2"/>
          <p:cNvSpPr/>
          <p:nvPr/>
        </p:nvSpPr>
        <p:spPr>
          <a:xfrm>
            <a:off x="2005330" y="2654935"/>
            <a:ext cx="8180705" cy="9182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just">
              <a:lnSpc>
                <a:spcPct val="168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那何为孝文化呢？孝文化最直接的含义还是善事父母。</a:t>
            </a:r>
          </a:p>
          <a:p>
            <a:pPr lvl="0" algn="dist">
              <a:lnSpc>
                <a:spcPct val="168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如《辞海》注释：“善事父母曰孝”，“对祖先也称孝”。这是孝文化最直接的含义。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105025" y="3667125"/>
            <a:ext cx="7956000" cy="0"/>
          </a:xfrm>
          <a:prstGeom prst="line">
            <a:avLst/>
          </a:prstGeom>
          <a:ln>
            <a:solidFill>
              <a:srgbClr val="E9521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293620" y="2277745"/>
            <a:ext cx="487553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两千多年前，孔子就倡导“百善孝为先”。</a:t>
            </a:r>
          </a:p>
        </p:txBody>
      </p:sp>
      <p:sp>
        <p:nvSpPr>
          <p:cNvPr id="6" name="矩形 5"/>
          <p:cNvSpPr/>
          <p:nvPr/>
        </p:nvSpPr>
        <p:spPr>
          <a:xfrm>
            <a:off x="2138045" y="2355850"/>
            <a:ext cx="144000" cy="216000"/>
          </a:xfrm>
          <a:prstGeom prst="rect">
            <a:avLst/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1138926-B1CA0B8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015" y="720725"/>
            <a:ext cx="11044555" cy="6650355"/>
          </a:xfrm>
          <a:prstGeom prst="rect">
            <a:avLst/>
          </a:prstGeom>
        </p:spPr>
      </p:pic>
      <p:sp>
        <p:nvSpPr>
          <p:cNvPr id="14745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62537" y="1602084"/>
            <a:ext cx="2025650" cy="579437"/>
          </a:xfrm>
        </p:spPr>
        <p:txBody>
          <a:bodyPr/>
          <a:lstStyle/>
          <a:p>
            <a:pPr algn="ctr"/>
            <a:r>
              <a:rPr lang="zh-CN" altLang="en-US" sz="28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“百孝经”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2265620" y="2315845"/>
            <a:ext cx="7294305" cy="3101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      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   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天地重孝孝当先 一个孝字全家安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孝顺能生孝顺子 孝顺子弟必明贤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孝是人道第一步 孝子谢世即为仙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自古忠臣多孝子 君选贤臣举孝廉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尽心竭力孝父母 孝道不独讲吃穿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孝道贵在心中孝 孝亲亲责莫回言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惜乎人间不识孝 回心复孝天理还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诸事不顺因不孝 怎知孝能感动天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孝道贵顺无他妙 孝顺不分女共男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福禄皆由孝字得 天将孝子另眼观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人人都可孝父母 孝敬父母如敬天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孝子口里有孝语 孝妇面上带孝颜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公婆上边能尽孝 又落孝来又落贤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女得淑名先学孝 三从四德孝在前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孝在乡党人钦敬 孝在家中大小欢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孝子逢人就劝孝 孝化风俗人品端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生前孝子声价贵 死後孝子万古传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处世惟有孝力大 孝能感动地合天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孝经孝文把孝劝 孝父孝母孝祖先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父母生子原为孝 能孝就是好儿男 </a:t>
            </a:r>
          </a:p>
          <a:p>
            <a:pPr algn="ctr" fontAlgn="auto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为人能把父母孝 下辈孝子照样还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51miz-E1138926-B1CA0B8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820" y="720725"/>
            <a:ext cx="11044555" cy="6650355"/>
          </a:xfrm>
          <a:prstGeom prst="rect">
            <a:avLst/>
          </a:prstGeom>
        </p:spPr>
      </p:pic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2351345" y="2092960"/>
            <a:ext cx="7294305" cy="356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square">
            <a:spAutoFit/>
          </a:bodyPr>
          <a:lstStyle/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        堂上父母不知孝 不孝受穷莫怨天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孝子面带太和象 入孝出悌自然安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亲在应孝不知孝 亲死如孝後悔难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孝在心孝不在貌 孝贵实行不在言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孝子齐家全家乐 孝子治国万民安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五谷丰登皆因孝 一孝即是太平年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能孝不在贫和富 善体亲心是孝男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兄弟和睦即为孝 忍让二字把孝全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孝从难处见真孝 孝容满面承亲颜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父母双全正宜孝 孝思鳏寡亲影单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赶紧孝来光阴快 亲由我孝寿由天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生前为孝方为孝 死後尽孝徒枉然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孝顺传家孝是宝 孝顺温和孝味甘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羔羊跪乳尚知孝 乌鸦反哺孝亲颜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为人若是不知孝 不如禽兽实可怜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百行万善孝为首 当知孝字是根源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念佛行善也是孝 孝仗佛力超九天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大哉孝乎大哉孝 孝矣无穷孝无边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此篇句句不离孝 离孝人伦颠倒颠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念得十遍千个孝 念得百遍万孝全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思源黑体 CN Normal" panose="020B0400000000000000" charset="-122"/>
              </a:rPr>
              <a:t>　　千遍万遍常常念 消灾免难百孝篇 </a:t>
            </a:r>
          </a:p>
          <a:p>
            <a:pPr lvl="0" algn="ctr">
              <a:lnSpc>
                <a:spcPct val="150000"/>
              </a:lnSpc>
              <a:buClrTx/>
              <a:buSzTx/>
              <a:buFontTx/>
            </a:pP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cs typeface="思源黑体 CN Normal" panose="020B0400000000000000" charset="-122"/>
              <a:sym typeface="思源黑体 CN Normal" panose="020B0400000000000000" charset="-122"/>
            </a:endParaRPr>
          </a:p>
        </p:txBody>
      </p:sp>
      <p:sp>
        <p:nvSpPr>
          <p:cNvPr id="147458" name="Rectangle 2"/>
          <p:cNvSpPr>
            <a:spLocks noGrp="1" noRot="1" noChangeArrowheads="1"/>
          </p:cNvSpPr>
          <p:nvPr/>
        </p:nvSpPr>
        <p:spPr>
          <a:xfrm>
            <a:off x="5062220" y="1630680"/>
            <a:ext cx="2026285" cy="579120"/>
          </a:xfr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80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“百孝经”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 bwMode="auto">
          <a:xfrm>
            <a:off x="1626235" y="3354705"/>
            <a:ext cx="719455" cy="278765"/>
          </a:xfrm>
          <a:prstGeom prst="roundRect">
            <a:avLst/>
          </a:prstGeom>
          <a:solidFill>
            <a:srgbClr val="EB5F26"/>
          </a:solidFill>
          <a:ln>
            <a:noFill/>
          </a:ln>
        </p:spPr>
        <p:txBody>
          <a:bodyPr vert="horz" wrap="square" lIns="91440" tIns="45720" rIns="91440" bIns="36195" numCol="1" anchor="ctr" anchorCtr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赡养</a:t>
            </a:r>
          </a:p>
        </p:txBody>
      </p:sp>
      <p:sp>
        <p:nvSpPr>
          <p:cNvPr id="6" name="矩形 5"/>
          <p:cNvSpPr/>
          <p:nvPr/>
        </p:nvSpPr>
        <p:spPr>
          <a:xfrm>
            <a:off x="2358390" y="3309620"/>
            <a:ext cx="227393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报答父母的养育之恩；</a:t>
            </a:r>
          </a:p>
        </p:txBody>
      </p:sp>
      <p:sp>
        <p:nvSpPr>
          <p:cNvPr id="2" name="矩形 1"/>
          <p:cNvSpPr/>
          <p:nvPr/>
        </p:nvSpPr>
        <p:spPr>
          <a:xfrm>
            <a:off x="1560043" y="2575997"/>
            <a:ext cx="32308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孝其合理内涵则包括：</a:t>
            </a:r>
          </a:p>
        </p:txBody>
      </p:sp>
      <p:sp>
        <p:nvSpPr>
          <p:cNvPr id="3" name="圆角矩形 2"/>
          <p:cNvSpPr/>
          <p:nvPr/>
        </p:nvSpPr>
        <p:spPr bwMode="auto">
          <a:xfrm>
            <a:off x="4724400" y="3354705"/>
            <a:ext cx="719455" cy="278765"/>
          </a:xfrm>
          <a:prstGeom prst="roundRect">
            <a:avLst/>
          </a:prstGeom>
          <a:solidFill>
            <a:srgbClr val="EB5F26"/>
          </a:solidFill>
          <a:ln>
            <a:noFill/>
          </a:ln>
        </p:spPr>
        <p:txBody>
          <a:bodyPr vert="horz" wrap="square" lIns="91440" tIns="45720" rIns="91440" bIns="36195" numCol="1" anchor="ctr" anchorCtr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敬亲</a:t>
            </a:r>
          </a:p>
        </p:txBody>
      </p:sp>
      <p:sp>
        <p:nvSpPr>
          <p:cNvPr id="4" name="矩形 3"/>
          <p:cNvSpPr/>
          <p:nvPr/>
        </p:nvSpPr>
        <p:spPr>
          <a:xfrm>
            <a:off x="5456555" y="3309620"/>
            <a:ext cx="227393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给父母以精神慰藉；</a:t>
            </a:r>
          </a:p>
        </p:txBody>
      </p:sp>
      <p:sp>
        <p:nvSpPr>
          <p:cNvPr id="7" name="圆角矩形 6"/>
          <p:cNvSpPr/>
          <p:nvPr/>
        </p:nvSpPr>
        <p:spPr bwMode="auto">
          <a:xfrm>
            <a:off x="7663815" y="3354705"/>
            <a:ext cx="719455" cy="278765"/>
          </a:xfrm>
          <a:prstGeom prst="roundRect">
            <a:avLst/>
          </a:prstGeom>
          <a:solidFill>
            <a:srgbClr val="EB5F26"/>
          </a:solidFill>
          <a:ln>
            <a:noFill/>
          </a:ln>
        </p:spPr>
        <p:txBody>
          <a:bodyPr vert="horz" wrap="square" lIns="91440" tIns="45720" rIns="91440" bIns="36195" numCol="1" anchor="ctr" anchorCtr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谏诤</a:t>
            </a:r>
          </a:p>
        </p:txBody>
      </p:sp>
      <p:sp>
        <p:nvSpPr>
          <p:cNvPr id="8" name="矩形 7"/>
          <p:cNvSpPr/>
          <p:nvPr/>
        </p:nvSpPr>
        <p:spPr>
          <a:xfrm>
            <a:off x="8395970" y="3309620"/>
            <a:ext cx="2273935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给父母以善意规劝；</a:t>
            </a:r>
          </a:p>
        </p:txBody>
      </p:sp>
      <p:sp>
        <p:nvSpPr>
          <p:cNvPr id="9" name="圆角矩形 8"/>
          <p:cNvSpPr/>
          <p:nvPr/>
        </p:nvSpPr>
        <p:spPr bwMode="auto">
          <a:xfrm>
            <a:off x="1638935" y="4053840"/>
            <a:ext cx="719455" cy="278765"/>
          </a:xfrm>
          <a:prstGeom prst="roundRect">
            <a:avLst/>
          </a:prstGeom>
          <a:solidFill>
            <a:srgbClr val="EB5F26"/>
          </a:solidFill>
          <a:ln>
            <a:noFill/>
          </a:ln>
        </p:spPr>
        <p:txBody>
          <a:bodyPr vert="horz" wrap="square" lIns="91440" tIns="45720" rIns="91440" bIns="36195" numCol="1" anchor="ctr" anchorCtr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兼爱</a:t>
            </a:r>
          </a:p>
        </p:txBody>
      </p:sp>
      <p:sp>
        <p:nvSpPr>
          <p:cNvPr id="10" name="矩形 9"/>
          <p:cNvSpPr/>
          <p:nvPr/>
        </p:nvSpPr>
        <p:spPr>
          <a:xfrm>
            <a:off x="1543050" y="3843655"/>
            <a:ext cx="8889365" cy="108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lnSpc>
                <a:spcPct val="180000"/>
              </a:lnSpc>
              <a:buClrTx/>
              <a:buSzTx/>
              <a:buFontTx/>
            </a:pPr>
            <a:r>
              <a: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                </a:t>
            </a:r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不仅仅限于亲子关系，还包括家庭亲属之间，家庭与家庭之间都要和睦，人们不仅要孝敬自己的父母，而且要用同样的感情去敬爱别人的父母。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3" grpId="0" bldLvl="0" animBg="1"/>
      <p:bldP spid="4" grpId="0"/>
      <p:bldP spid="7" grpId="0" bldLvl="0" animBg="1"/>
      <p:bldP spid="8" grpId="0"/>
      <p:bldP spid="9" grpId="0" bldLvl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88805" y="4238625"/>
            <a:ext cx="8522967" cy="946150"/>
          </a:xfrm>
          <a:prstGeom prst="rect">
            <a:avLst/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85110" y="2355215"/>
            <a:ext cx="3150844" cy="174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168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可以直接派生出来的概念和范畴有：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孝道、孝敬、孝顺、孝忠、孝悌、孝心、孝经、孝子、孝女、孝行为、孝实践、孝观念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等。</a:t>
            </a:r>
          </a:p>
        </p:txBody>
      </p:sp>
      <p:sp>
        <p:nvSpPr>
          <p:cNvPr id="6" name="矩形 5"/>
          <p:cNvSpPr/>
          <p:nvPr/>
        </p:nvSpPr>
        <p:spPr>
          <a:xfrm>
            <a:off x="1788806" y="4241165"/>
            <a:ext cx="8067040" cy="918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auto">
              <a:lnSpc>
                <a:spcPct val="168000"/>
              </a:lnSpc>
              <a:buFont typeface="Arial" panose="020B0604020202020204" pitchFamily="34" charset="0"/>
              <a:buChar char="◘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孝的狭义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是指子女对父母和祖先的孝；还包括与父母有血缘关系的长辈之孝。</a:t>
            </a:r>
          </a:p>
          <a:p>
            <a:pPr marL="285750" indent="-285750" fontAlgn="auto">
              <a:lnSpc>
                <a:spcPct val="168000"/>
              </a:lnSpc>
              <a:buFont typeface="Arial" panose="020B0604020202020204" pitchFamily="34" charset="0"/>
              <a:buChar char="◘"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孝的广义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是指子女对国家的孝忠，还包含着尊老爱幼等内容。</a:t>
            </a:r>
          </a:p>
        </p:txBody>
      </p:sp>
      <p:sp>
        <p:nvSpPr>
          <p:cNvPr id="7" name="矩形 6"/>
          <p:cNvSpPr/>
          <p:nvPr/>
        </p:nvSpPr>
        <p:spPr>
          <a:xfrm>
            <a:off x="4872998" y="2355215"/>
            <a:ext cx="5438775" cy="174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lnSpc>
                <a:spcPct val="168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可以间接派生出一系列的概念和范畴如尊敬、爱护、爱戴、关爱、关心、爱心、服从、赡养、侍奉、祭奠、报答、回报、感恩、知恩图报、修身、养性、崇孝、礼节、礼仪、忠孝、家规、族规、诚信等。  孝，有狭义和广义之分。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3" grpId="0"/>
      <p:bldP spid="6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89125" y="2531110"/>
            <a:ext cx="4197985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4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传统孝文化中需要摒弃的部分：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8455" y="2989580"/>
            <a:ext cx="8895080" cy="230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auto">
              <a:lnSpc>
                <a:spcPct val="180000"/>
              </a:lnSpc>
              <a:buClrTx/>
              <a:buSzTx/>
              <a:buFont typeface="+mj-ea"/>
              <a:buAutoNum type="circleNumDbPlai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诸如，在封建社会，要求子女绝对服从父母的</a:t>
            </a:r>
            <a:r>
              <a:rPr lang="zh-CN" altLang="en-US" sz="16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“无违”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之孝，完全否定了子女的独立人格和自由意志，是对子女的进取精神和创造能力的压抑，是对子女自我意识和人身价值的根本否定；</a:t>
            </a:r>
          </a:p>
          <a:p>
            <a:pPr marL="342900" lvl="0" indent="-342900" algn="just" fontAlgn="auto">
              <a:lnSpc>
                <a:spcPct val="180000"/>
              </a:lnSpc>
              <a:buClrTx/>
              <a:buSzTx/>
              <a:buFont typeface="+mj-ea"/>
              <a:buAutoNum type="circleNumDbPlain"/>
            </a:pPr>
            <a:r>
              <a:rPr lang="zh-CN" altLang="en-US" sz="16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“不孝有三，无后为大”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，把婚后无子视为对祖先、父母的最大不孝，显然是封建宗法制度在道德观念上的反映，等等。</a:t>
            </a:r>
          </a:p>
          <a:p>
            <a:pPr marL="342900" lvl="0" indent="-342900" algn="just" fontAlgn="auto">
              <a:lnSpc>
                <a:spcPct val="180000"/>
              </a:lnSpc>
              <a:buClrTx/>
              <a:buSzTx/>
              <a:buFont typeface="+mj-ea"/>
              <a:buAutoNum type="circleNumDbPlai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这些封建道德标准的孝，在现代社会中已失去其积极意义。 </a:t>
            </a:r>
          </a:p>
        </p:txBody>
      </p:sp>
      <p:sp>
        <p:nvSpPr>
          <p:cNvPr id="5" name="矩形 4"/>
          <p:cNvSpPr/>
          <p:nvPr/>
        </p:nvSpPr>
        <p:spPr>
          <a:xfrm>
            <a:off x="1733550" y="2650490"/>
            <a:ext cx="144000" cy="216000"/>
          </a:xfrm>
          <a:prstGeom prst="rect">
            <a:avLst/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思源黑体 CN Normal" panose="020B0400000000000000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739390" y="2655570"/>
            <a:ext cx="6712585" cy="1107440"/>
          </a:xfrm>
        </p:spPr>
        <p:txBody>
          <a:bodyPr/>
          <a:lstStyle/>
          <a:p>
            <a:pPr algn="dist"/>
            <a:r>
              <a:rPr lang="zh-CN" altLang="zh-CN" sz="6600" dirty="0">
                <a:ln w="28575">
                  <a:noFill/>
                </a:ln>
                <a:solidFill>
                  <a:srgbClr val="EB5F26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</a:rPr>
              <a:t>孝感的称谓由来</a:t>
            </a:r>
            <a: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</a:rPr>
              <a:t/>
            </a:r>
            <a:br>
              <a:rPr lang="zh-CN" altLang="en-US" dirty="0"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</a:rPr>
            </a:br>
            <a:endParaRPr lang="zh-CN" altLang="en-US" dirty="0">
              <a:solidFill>
                <a:srgbClr val="EB5F26"/>
              </a:solidFill>
              <a:latin typeface="三极春联字体简" panose="00000500000000000000" charset="-122"/>
              <a:ea typeface="三极春联字体简" panose="00000500000000000000" charset="-122"/>
              <a:cs typeface="三极春联字体简" panose="00000500000000000000" charset="-122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5085080" y="1772285"/>
            <a:ext cx="2023110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80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第一部分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19307" y="3898265"/>
            <a:ext cx="295465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dist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弘扬中国传统孝道文化讲座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思源黑体 CN Normal" panose="020B04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21911" y="585926"/>
            <a:ext cx="15862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AEFD9"/>
                </a:solidFill>
              </a:rPr>
              <a:t>https://www.PPT818.com/</a:t>
            </a:r>
            <a:endParaRPr lang="zh-CN" altLang="en-US" sz="900" dirty="0">
              <a:solidFill>
                <a:srgbClr val="FAEFD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7080" y="2962275"/>
            <a:ext cx="900000" cy="50400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01</a:t>
            </a:r>
          </a:p>
        </p:txBody>
      </p:sp>
      <p:sp>
        <p:nvSpPr>
          <p:cNvPr id="19" name="矩形 18"/>
          <p:cNvSpPr/>
          <p:nvPr/>
        </p:nvSpPr>
        <p:spPr>
          <a:xfrm>
            <a:off x="3065780" y="2764155"/>
            <a:ext cx="7063740" cy="865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CB232D"/>
              </a:buClr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中华民族在血缘关系基础上形成了家庭，家庭是传统社会组织结构的基本单位，整个社会就是一张庞大而复杂的血缘关系的网络。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951355" y="2168525"/>
            <a:ext cx="72758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just">
              <a:buClrTx/>
              <a:buSzTx/>
              <a:buFontTx/>
            </a:pPr>
            <a:r>
              <a:rPr sz="240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孝文化产生的根源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037080" y="4885500"/>
            <a:ext cx="900000" cy="503555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02</a:t>
            </a:r>
          </a:p>
        </p:txBody>
      </p:sp>
      <p:sp>
        <p:nvSpPr>
          <p:cNvPr id="13" name="矩形 12"/>
          <p:cNvSpPr/>
          <p:nvPr/>
        </p:nvSpPr>
        <p:spPr>
          <a:xfrm>
            <a:off x="3065780" y="4601845"/>
            <a:ext cx="7035165" cy="865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CB232D"/>
              </a:buClr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中国传统社会在几千年的演进过程中，正是靠在血缘关系中激发出的这种孝文化而得以维系的。纵观历史，中国传统社会就是建立在社会成员之间相互回报基础上的人与家庭。 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037715" y="3924110"/>
            <a:ext cx="900000" cy="503555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02</a:t>
            </a:r>
          </a:p>
        </p:txBody>
      </p:sp>
      <p:sp>
        <p:nvSpPr>
          <p:cNvPr id="3" name="矩形 2"/>
          <p:cNvSpPr/>
          <p:nvPr/>
        </p:nvSpPr>
        <p:spPr>
          <a:xfrm>
            <a:off x="3065780" y="3683000"/>
            <a:ext cx="7034530" cy="865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CB232D"/>
              </a:buClr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在这个网络中，家国同构，相互全息着对方的文化内涵，意即在家庭，社会乃至国家之间，有一种相通的文化命脉在调适着它们的关系，以保证家庭和国家的协 调互动。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9" grpId="0"/>
      <p:bldP spid="8" grpId="0" bldLvl="0" animBg="1"/>
      <p:bldP spid="13" grpId="0"/>
      <p:bldP spid="2" grpId="0" bldLvl="0" animBg="1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00275" y="2616835"/>
            <a:ext cx="900000" cy="50400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04</a:t>
            </a:r>
          </a:p>
        </p:txBody>
      </p:sp>
      <p:sp>
        <p:nvSpPr>
          <p:cNvPr id="19" name="矩形 18"/>
          <p:cNvSpPr/>
          <p:nvPr/>
        </p:nvSpPr>
        <p:spPr>
          <a:xfrm>
            <a:off x="3228975" y="2146300"/>
            <a:ext cx="6438265" cy="1252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CB232D"/>
              </a:buClr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中华民族崇尚德才兼备的民族秉性正是在恪守孝道之上而养成的。“孝”作为一种</a:t>
            </a:r>
            <a:r>
              <a:rPr kumimoji="0" lang="zh-CN" altLang="en-US" sz="1400" i="0" u="none" strike="noStrike" kern="1200" cap="none" spc="0" normalizeH="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道德品性</a:t>
            </a: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，在远古原始社会就已形成，在以血缘关系为基础的家庭和家族中，“孝”的文化功能是在代际之间起</a:t>
            </a:r>
            <a:r>
              <a:rPr kumimoji="0" lang="zh-CN" altLang="en-US" sz="1400" i="0" u="none" strike="noStrike" kern="1200" cap="none" spc="0" normalizeH="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调适作用，</a:t>
            </a: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 以维系代际过渡的合谐秩序。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200275" y="5117910"/>
            <a:ext cx="900000" cy="503555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06</a:t>
            </a:r>
          </a:p>
        </p:txBody>
      </p:sp>
      <p:sp>
        <p:nvSpPr>
          <p:cNvPr id="13" name="矩形 12"/>
          <p:cNvSpPr/>
          <p:nvPr/>
        </p:nvSpPr>
        <p:spPr>
          <a:xfrm>
            <a:off x="3228975" y="4834255"/>
            <a:ext cx="6437630" cy="865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CB232D"/>
              </a:buClr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正是在回报德性的</a:t>
            </a:r>
            <a:r>
              <a:rPr kumimoji="0" lang="zh-CN" altLang="en-US" sz="1400" i="0" u="none" strike="noStrike" kern="1200" cap="none" spc="0" normalizeH="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基础上，而养成了中华民族丰富的道德文化和精神品味，而“孝”文化正是这种道德文化的浓缩和积淀，是中华民族精神的至上追求。</a:t>
            </a: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2200910" y="3851085"/>
            <a:ext cx="900000" cy="503555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05</a:t>
            </a:r>
          </a:p>
        </p:txBody>
      </p:sp>
      <p:sp>
        <p:nvSpPr>
          <p:cNvPr id="3" name="矩形 2"/>
          <p:cNvSpPr/>
          <p:nvPr/>
        </p:nvSpPr>
        <p:spPr>
          <a:xfrm>
            <a:off x="3228975" y="3476625"/>
            <a:ext cx="6438265" cy="1252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rgbClr val="CB232D"/>
              </a:buClr>
              <a:buSzTx/>
              <a:buFontTx/>
              <a:buNone/>
              <a:defRPr/>
            </a:pPr>
            <a:r>
              <a:rPr kumimoji="0" lang="zh-CN" altLang="en-US" sz="1400" i="0" u="none" strike="noStrike" kern="1200" cap="none" spc="0" normalizeH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在中华民族的精神生活中，华夏子民强调和发挥了这种来自自然亲情的感恩意识，所谓“滴水之恩，当涌泉相报”、“知恩不报非君子”等道德命题都是中国人内心的行为戒条，它敦促中华民族的每个生命个体必须饮水思源，知恩施报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9" grpId="0"/>
      <p:bldP spid="8" grpId="0" bldLvl="0" animBg="1"/>
      <p:bldP spid="13" grpId="0"/>
      <p:bldP spid="2" grpId="0" bldLvl="0" animBg="1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1803400" y="2712085"/>
            <a:ext cx="8586470" cy="1107440"/>
          </a:xfrm>
        </p:spPr>
        <p:txBody>
          <a:bodyPr vert="horz" rtlCol="0">
            <a:normAutofit/>
          </a:bodyPr>
          <a:lstStyle/>
          <a:p>
            <a:pPr lvl="0" algn="dist">
              <a:buClrTx/>
              <a:buSzTx/>
              <a:buFontTx/>
            </a:pPr>
            <a:r>
              <a:rPr lang="zh-CN" altLang="zh-CN" sz="6600" dirty="0">
                <a:ln w="28575">
                  <a:noFill/>
                </a:ln>
                <a:solidFill>
                  <a:srgbClr val="E95217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  <a:sym typeface="+mn-ea"/>
              </a:rPr>
              <a:t>弘扬孝文化的现实意义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5085080" y="1772285"/>
            <a:ext cx="2023110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800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第五部分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19307" y="3898265"/>
            <a:ext cx="295465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dist">
              <a:defRPr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defRPr>
            </a:lvl1pPr>
          </a:lstStyle>
          <a:p>
            <a:r>
              <a:rPr lang="zh-CN" altLang="en-US" dirty="0" smtClean="0">
                <a:sym typeface="+mn-ea"/>
              </a:rPr>
              <a:t>弘扬中国传统孝道文化讲座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65547" y="4922234"/>
            <a:ext cx="6096000" cy="3371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第六、孝文化有利于养成爱国主义精神。</a:t>
            </a:r>
          </a:p>
        </p:txBody>
      </p:sp>
      <p:sp>
        <p:nvSpPr>
          <p:cNvPr id="3" name="矩形 2"/>
          <p:cNvSpPr/>
          <p:nvPr/>
        </p:nvSpPr>
        <p:spPr>
          <a:xfrm>
            <a:off x="2765547" y="2526467"/>
            <a:ext cx="404368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第一、孝文化有利于培育人们的敬养意识；</a:t>
            </a:r>
          </a:p>
        </p:txBody>
      </p:sp>
      <p:sp>
        <p:nvSpPr>
          <p:cNvPr id="4" name="矩形 3"/>
          <p:cNvSpPr/>
          <p:nvPr/>
        </p:nvSpPr>
        <p:spPr>
          <a:xfrm>
            <a:off x="2765547" y="3005620"/>
            <a:ext cx="384048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第二、孝文化有利于人们养成自爱精神；</a:t>
            </a:r>
          </a:p>
        </p:txBody>
      </p:sp>
      <p:sp>
        <p:nvSpPr>
          <p:cNvPr id="5" name="矩形 4"/>
          <p:cNvSpPr/>
          <p:nvPr/>
        </p:nvSpPr>
        <p:spPr>
          <a:xfrm>
            <a:off x="2765547" y="3484773"/>
            <a:ext cx="445008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第三、孝文化有利于社会养成勤俭节约的习惯；</a:t>
            </a:r>
          </a:p>
        </p:txBody>
      </p:sp>
      <p:sp>
        <p:nvSpPr>
          <p:cNvPr id="6" name="矩形 5"/>
          <p:cNvSpPr/>
          <p:nvPr/>
        </p:nvSpPr>
        <p:spPr>
          <a:xfrm>
            <a:off x="2765547" y="3963926"/>
            <a:ext cx="384048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第四、孝文化有利于增强自强不息精神；</a:t>
            </a:r>
          </a:p>
        </p:txBody>
      </p:sp>
      <p:sp>
        <p:nvSpPr>
          <p:cNvPr id="7" name="矩形 6"/>
          <p:cNvSpPr/>
          <p:nvPr/>
        </p:nvSpPr>
        <p:spPr>
          <a:xfrm>
            <a:off x="2765547" y="4443079"/>
            <a:ext cx="4246880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第五、孝文化有利于人们构建和谐人际关系；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11680" y="258953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01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2011680" y="3066415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02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011680" y="354330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03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011680" y="4020185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04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011680" y="449707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05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011680" y="4973955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06</a:t>
            </a:r>
          </a:p>
        </p:txBody>
      </p:sp>
      <p:pic>
        <p:nvPicPr>
          <p:cNvPr id="15" name="图片 14" descr="51miz-E1059495-74F9C14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2305" y="2145665"/>
            <a:ext cx="3710305" cy="37103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2" grpId="0" bldLvl="0" animBg="1"/>
      <p:bldP spid="8" grpId="0" bldLvl="0" animBg="1"/>
      <p:bldP spid="10" grpId="0" bldLvl="0" animBg="1"/>
      <p:bldP spid="11" grpId="0" bldLvl="0" animBg="1"/>
      <p:bldP spid="13" grpId="0" bldLvl="0" animBg="1"/>
      <p:bldP spid="14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107812" y="2480112"/>
            <a:ext cx="5008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第一、孝文化有利于培育人们的敬养意识；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28240" y="2576195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01</a:t>
            </a:r>
          </a:p>
        </p:txBody>
      </p:sp>
      <p:sp>
        <p:nvSpPr>
          <p:cNvPr id="2" name="矩形 1"/>
          <p:cNvSpPr/>
          <p:nvPr/>
        </p:nvSpPr>
        <p:spPr>
          <a:xfrm>
            <a:off x="2297430" y="2846070"/>
            <a:ext cx="389382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我们应敬长返本、亲亲感恩，而感恩报恩，即为孝道。感恩报恩是做人的起码修养，亦应是人类社会放之四海皆准的道德准则。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91250" y="2837815"/>
            <a:ext cx="324231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孝亲，既是我们的法律义务，更是我们的道德责任，不仅要有物质供养，更要有精神关爱和心灵抚慰。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思源黑体 CN Normal" panose="020B040000000000000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33920" y="4573270"/>
            <a:ext cx="2060575" cy="460375"/>
          </a:xfrm>
          <a:prstGeom prst="rect">
            <a:avLst/>
          </a:prstGeom>
          <a:solidFill>
            <a:srgbClr val="E95217"/>
          </a:solidFill>
        </p:spPr>
        <p:txBody>
          <a:bodyPr wrap="square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报恩</a:t>
            </a:r>
          </a:p>
        </p:txBody>
      </p:sp>
      <p:sp>
        <p:nvSpPr>
          <p:cNvPr id="6" name="矩形 5"/>
          <p:cNvSpPr/>
          <p:nvPr/>
        </p:nvSpPr>
        <p:spPr>
          <a:xfrm>
            <a:off x="2403475" y="4573270"/>
            <a:ext cx="2456180" cy="460375"/>
          </a:xfrm>
          <a:prstGeom prst="rect">
            <a:avLst/>
          </a:prstGeom>
          <a:solidFill>
            <a:srgbClr val="E95217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rPr>
              <a:t>知恩 </a:t>
            </a:r>
          </a:p>
        </p:txBody>
      </p:sp>
      <p:sp>
        <p:nvSpPr>
          <p:cNvPr id="7" name="矩形 6"/>
          <p:cNvSpPr/>
          <p:nvPr/>
        </p:nvSpPr>
        <p:spPr>
          <a:xfrm>
            <a:off x="5016500" y="4573270"/>
            <a:ext cx="2060575" cy="460375"/>
          </a:xfrm>
          <a:prstGeom prst="rect">
            <a:avLst/>
          </a:prstGeom>
          <a:solidFill>
            <a:srgbClr val="E95217"/>
          </a:solidFill>
        </p:spPr>
        <p:txBody>
          <a:bodyPr wrap="square">
            <a:sp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rPr>
              <a:t>感恩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2" grpId="0"/>
      <p:bldP spid="4" grpId="0"/>
      <p:bldP spid="5" grpId="0" bldLvl="0" animBg="1"/>
      <p:bldP spid="6" grpId="0" bldLvl="0" animBg="1"/>
      <p:bldP spid="7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74667" y="2008307"/>
            <a:ext cx="4500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第二、孝文化有利于人们养成自爱精神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395095" y="210439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02</a:t>
            </a:r>
          </a:p>
        </p:txBody>
      </p:sp>
      <p:sp>
        <p:nvSpPr>
          <p:cNvPr id="2" name="矩形 1"/>
          <p:cNvSpPr/>
          <p:nvPr/>
        </p:nvSpPr>
        <p:spPr>
          <a:xfrm>
            <a:off x="1264285" y="2299970"/>
            <a:ext cx="9796145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持之以恒地强化孝道，还可以加强人们的自爱，弱化人们的犯罪意识，约束违法行为，减少违法犯罪。</a:t>
            </a:r>
          </a:p>
        </p:txBody>
      </p:sp>
      <p:sp>
        <p:nvSpPr>
          <p:cNvPr id="8" name="矩形 7"/>
          <p:cNvSpPr/>
          <p:nvPr/>
        </p:nvSpPr>
        <p:spPr>
          <a:xfrm>
            <a:off x="2074667" y="3098602"/>
            <a:ext cx="5262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第三、孝文化有利于社会养成勤俭节约的习惯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395095" y="3194685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03</a:t>
            </a:r>
          </a:p>
        </p:txBody>
      </p:sp>
      <p:sp>
        <p:nvSpPr>
          <p:cNvPr id="10" name="矩形 9"/>
          <p:cNvSpPr/>
          <p:nvPr/>
        </p:nvSpPr>
        <p:spPr>
          <a:xfrm>
            <a:off x="1264285" y="3390265"/>
            <a:ext cx="979614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加强孝文化建设，破除传统孝文化中陈腐的行孝方式，提倡文明的尽孝方式，强调对父母的赡养、尊重和人文关怀，强调我们去爱，去奉献，去感恩，而不是追求某些陈腐过时的外在形式。</a:t>
            </a:r>
          </a:p>
        </p:txBody>
      </p:sp>
      <p:sp>
        <p:nvSpPr>
          <p:cNvPr id="11" name="矩形 10"/>
          <p:cNvSpPr/>
          <p:nvPr/>
        </p:nvSpPr>
        <p:spPr>
          <a:xfrm>
            <a:off x="2074667" y="4590217"/>
            <a:ext cx="4500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第四、孝文化有利于增强自强不息精神</a:t>
            </a: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395095" y="468630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04</a:t>
            </a:r>
          </a:p>
        </p:txBody>
      </p:sp>
      <p:sp>
        <p:nvSpPr>
          <p:cNvPr id="14" name="矩形 13"/>
          <p:cNvSpPr/>
          <p:nvPr/>
        </p:nvSpPr>
        <p:spPr>
          <a:xfrm>
            <a:off x="1264285" y="4881880"/>
            <a:ext cx="979614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我们应满怀对父母的尊重之心，尊重父母的感情和为养育自己所付出的艰辛劳动，从而内化为发奋努力、立志成才的动力，以进取向上的人生姿态与良好成绩来回报父母；也只有学有所成，将来才有能力赡养父母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2" grpId="0"/>
      <p:bldP spid="8" grpId="0"/>
      <p:bldP spid="9" grpId="0" bldLvl="0" animBg="1"/>
      <p:bldP spid="10" grpId="0"/>
      <p:bldP spid="11" grpId="0"/>
      <p:bldP spid="13" grpId="0" bldLvl="0" animBg="1"/>
      <p:bldP spid="1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759832" y="2412167"/>
            <a:ext cx="5008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第五、孝文化有利于人们构建和谐人际关系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80260" y="250825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05</a:t>
            </a:r>
          </a:p>
        </p:txBody>
      </p:sp>
      <p:sp>
        <p:nvSpPr>
          <p:cNvPr id="10" name="矩形 9"/>
          <p:cNvSpPr/>
          <p:nvPr/>
        </p:nvSpPr>
        <p:spPr>
          <a:xfrm>
            <a:off x="1967230" y="2757805"/>
            <a:ext cx="508762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孟子：如此则可以“人人亲其亲，长其长，而天下平” ，这些思想对于官兵认识与处理人际关系十分重要。现今战士多为独生子女，思考问题多以自我为中心，只注重自我感受，很少介意他人想法；交往过程中功利心明显，人际关系中较缺乏宽容与谅解，尊重与互爱。</a:t>
            </a:r>
          </a:p>
        </p:txBody>
      </p:sp>
      <p:sp>
        <p:nvSpPr>
          <p:cNvPr id="14" name="矩形 13"/>
          <p:cNvSpPr/>
          <p:nvPr/>
        </p:nvSpPr>
        <p:spPr>
          <a:xfrm>
            <a:off x="7054850" y="2760980"/>
            <a:ext cx="3041650" cy="2553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而按照孝德的精义，应该由孝及悌，将对父母之爱敬，对兄长之尊推及于人，“老吾老以及人之老，幼吾幼以及人之幼”，从而处理好各种人际关系。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10" grpId="0"/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37327" y="2680137"/>
            <a:ext cx="4500880" cy="39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第六、孝文化有利于养成爱国主义精神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357755" y="2776220"/>
            <a:ext cx="674370" cy="201930"/>
          </a:xfrm>
          <a:prstGeom prst="roundRect">
            <a:avLst>
              <a:gd name="adj" fmla="val 50000"/>
            </a:avLst>
          </a:prstGeom>
          <a:solidFill>
            <a:srgbClr val="E9521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 w="19050"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800000000000000" charset="-122"/>
              </a:rPr>
              <a:t>06</a:t>
            </a:r>
          </a:p>
        </p:txBody>
      </p:sp>
      <p:sp>
        <p:nvSpPr>
          <p:cNvPr id="10" name="矩形 9"/>
          <p:cNvSpPr/>
          <p:nvPr/>
        </p:nvSpPr>
        <p:spPr>
          <a:xfrm>
            <a:off x="2244725" y="3009265"/>
            <a:ext cx="763143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历史长河中，本源自孝的我国传统道德教育，培育出了众多道德高洁的廉臣孝子。</a:t>
            </a:r>
          </a:p>
        </p:txBody>
      </p:sp>
      <p:sp>
        <p:nvSpPr>
          <p:cNvPr id="14" name="矩形 13"/>
          <p:cNvSpPr/>
          <p:nvPr/>
        </p:nvSpPr>
        <p:spPr>
          <a:xfrm>
            <a:off x="2244725" y="3500120"/>
            <a:ext cx="7571105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而今天，我们将更新改造后的孝文化教育纳入部队政治教育中，要求官兵不仅仅为自己父母尽孝，更要为天下父母尽孝，期待他们报亲扬名、建功立业，取得从爱父母到爱“父母之邦”的飞跃，实现自己的人生理想，为祖国尽忠，为民族尽孝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bldLvl="0" animBg="1"/>
      <p:bldP spid="10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08785" y="3526966"/>
            <a:ext cx="6096000" cy="3371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、家庭有孝，尊老爱幼，家庭和睦，其情融融；</a:t>
            </a:r>
          </a:p>
        </p:txBody>
      </p:sp>
      <p:sp>
        <p:nvSpPr>
          <p:cNvPr id="3" name="矩形 2"/>
          <p:cNvSpPr/>
          <p:nvPr/>
        </p:nvSpPr>
        <p:spPr>
          <a:xfrm>
            <a:off x="1861185" y="2785110"/>
            <a:ext cx="8173085" cy="398780"/>
          </a:xfrm>
          <a:prstGeom prst="rect">
            <a:avLst/>
          </a:prstGeom>
          <a:solidFill>
            <a:srgbClr val="E95217"/>
          </a:solidFill>
        </p:spPr>
        <p:txBody>
          <a:bodyPr wrap="square">
            <a:spAutoFit/>
          </a:bodyPr>
          <a:lstStyle/>
          <a:p>
            <a:pPr algn="dist"/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孝文化内涵丰富，正确引导，能够派生出许多健康的社会规则：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08785" y="4084496"/>
            <a:ext cx="6096000" cy="33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、单位有孝，上行下效，竭忠尽智，事业兴旺；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708785" y="4642026"/>
            <a:ext cx="8917940" cy="337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、社会有孝，明礼诚信，忠于国家民族，视人民若父母，人人有一份尊重情怀，社会便和谐。</a:t>
            </a:r>
          </a:p>
        </p:txBody>
      </p:sp>
      <p:pic>
        <p:nvPicPr>
          <p:cNvPr id="6" name="图片 5" descr="51miz-E1135897-046F171C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1105" y="3023870"/>
            <a:ext cx="1772920" cy="1772920"/>
          </a:xfrm>
          <a:prstGeom prst="rect">
            <a:avLst/>
          </a:prstGeom>
        </p:spPr>
      </p:pic>
      <p:pic>
        <p:nvPicPr>
          <p:cNvPr id="4" name="图片 3" descr="51miz-E1052402-8668181B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4675" y="3251835"/>
            <a:ext cx="1668145" cy="1390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901825" y="3049905"/>
            <a:ext cx="8557260" cy="156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真正的大孝子，不只孝顺自己的父母，还要能孝顺天下人的父母。</a:t>
            </a:r>
          </a:p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所以，我常常跟一般老年同学和青年同学说：你不要把自己的儿女看得那么重!天下人的儿女，都是你的儿女，天下人的父母，都是你的父母，为什么不能将自己的心量放大呢?</a:t>
            </a:r>
          </a:p>
        </p:txBody>
      </p:sp>
      <p:sp>
        <p:nvSpPr>
          <p:cNvPr id="4" name="图文框 3"/>
          <p:cNvSpPr/>
          <p:nvPr/>
        </p:nvSpPr>
        <p:spPr>
          <a:xfrm>
            <a:off x="2033905" y="2444115"/>
            <a:ext cx="5046345" cy="531534"/>
          </a:xfrm>
          <a:prstGeom prst="frame">
            <a:avLst/>
          </a:prstGeom>
          <a:solidFill>
            <a:srgbClr val="E95217"/>
          </a:solidFill>
        </p:spPr>
        <p:txBody>
          <a:bodyPr wrap="square">
            <a:spAutoFit/>
          </a:bodyPr>
          <a:lstStyle/>
          <a:p>
            <a:pPr lvl="0" algn="dist">
              <a:buClrTx/>
              <a:buSzTx/>
              <a:buFontTx/>
            </a:pPr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国学大师南怀瑾先生说：</a:t>
            </a:r>
          </a:p>
        </p:txBody>
      </p:sp>
      <p:sp>
        <p:nvSpPr>
          <p:cNvPr id="6" name="矩形 5"/>
          <p:cNvSpPr/>
          <p:nvPr/>
        </p:nvSpPr>
        <p:spPr>
          <a:xfrm>
            <a:off x="1901825" y="4544060"/>
            <a:ext cx="824865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如果将心量放大了，以天下人的父母为自己父母，以天下人的儿女为自己儿女，那该多好!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61465" y="2586990"/>
            <a:ext cx="6562090" cy="1495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20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史料记载，公元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454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年，南朝宋孝武帝刘骏因有感于当时安陆县东部一带孝风昌行，孝子甚多，将此地单独建县，取名为孝昌。后唐同光年间，为避皇帝讳，而将“孝昌”改为“孝感”，孝感因此而得名并沿用至今。</a:t>
            </a:r>
          </a:p>
        </p:txBody>
      </p:sp>
      <p:sp>
        <p:nvSpPr>
          <p:cNvPr id="3" name="矩形 2"/>
          <p:cNvSpPr/>
          <p:nvPr/>
        </p:nvSpPr>
        <p:spPr>
          <a:xfrm>
            <a:off x="1561465" y="4046855"/>
            <a:ext cx="9257665" cy="562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lnSpc>
                <a:spcPct val="200000"/>
              </a:lnSpc>
              <a:buClrTx/>
              <a:buSzTx/>
              <a:buFontTx/>
            </a:pPr>
            <a:r>
              <a:rPr lang="zh-CN" altLang="en-US"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孝感，传说是因孝子董永行孝感天而得名，是全国惟一一个以孝命名，又以孝传名的城市。</a:t>
            </a:r>
          </a:p>
        </p:txBody>
      </p:sp>
      <p:pic>
        <p:nvPicPr>
          <p:cNvPr id="5" name="图片 4" descr="51miz-E1052402-8668181B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1660" y="2494915"/>
            <a:ext cx="2240915" cy="18675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21"/>
          <p:cNvSpPr/>
          <p:nvPr/>
        </p:nvSpPr>
        <p:spPr>
          <a:xfrm>
            <a:off x="1687195" y="2357755"/>
            <a:ext cx="8817610" cy="3077210"/>
          </a:xfrm>
          <a:prstGeom prst="roundRect">
            <a:avLst>
              <a:gd name="adj" fmla="val 2966"/>
            </a:avLst>
          </a:prstGeom>
          <a:solidFill>
            <a:srgbClr val="FFFFFF"/>
          </a:solidFill>
          <a:ln w="9525" cap="flat" cmpd="sng" algn="ctr">
            <a:solidFill>
              <a:srgbClr val="FFFFFF">
                <a:lumMod val="75000"/>
              </a:srgbClr>
            </a:solidFill>
            <a:prstDash val="solid"/>
            <a:miter lim="800000"/>
          </a:ln>
          <a:effectLst>
            <a:outerShdw blurRad="190500" sx="101000" sy="101000" algn="ctr" rotWithShape="0">
              <a:schemeClr val="bg2">
                <a:lumMod val="90000"/>
                <a:alpha val="15000"/>
              </a:schemeClr>
            </a:outerShdw>
          </a:effectLst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839595" y="2611120"/>
            <a:ext cx="8440420" cy="398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孝文化的精髓是培养革命军人核心价值观、弘扬公安消防精神的思想基础。</a:t>
            </a:r>
          </a:p>
        </p:txBody>
      </p:sp>
      <p:sp>
        <p:nvSpPr>
          <p:cNvPr id="3" name="矩形 2"/>
          <p:cNvSpPr/>
          <p:nvPr/>
        </p:nvSpPr>
        <p:spPr>
          <a:xfrm>
            <a:off x="1761490" y="3239135"/>
            <a:ext cx="8422005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“孝”的精髓是忠诚。“孝”是一种家庭回报，即对父母的造化之恩予以报答；</a:t>
            </a:r>
          </a:p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“忠”是一种对国家和民族的社会回报，即对国家和民族的荐用之情予以报答。</a:t>
            </a:r>
          </a:p>
        </p:txBody>
      </p:sp>
      <p:sp>
        <p:nvSpPr>
          <p:cNvPr id="5" name="矩形 4"/>
          <p:cNvSpPr/>
          <p:nvPr/>
        </p:nvSpPr>
        <p:spPr>
          <a:xfrm>
            <a:off x="1905635" y="4151630"/>
            <a:ext cx="867410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20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父母给人以自然生命，国家和民族给人以精神生命并为人提供展现人生价值的宽广舞台。因而，人对父母的回报与对国家和民族的回报是一致的，是人的良知德性的一体两翼，不可析离。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1995805" y="3199130"/>
            <a:ext cx="2202180" cy="0"/>
          </a:xfrm>
          <a:prstGeom prst="line">
            <a:avLst/>
          </a:prstGeom>
          <a:noFill/>
          <a:ln w="50800" cap="rnd" cmpd="sng" algn="ctr">
            <a:solidFill>
              <a:srgbClr val="E95217"/>
            </a:solidFill>
            <a:prstDash val="solid"/>
            <a:miter lim="800000"/>
          </a:ln>
          <a:effectLst/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3" grpId="0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2791460" y="3307715"/>
            <a:ext cx="6329045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400" spc="600" dirty="0" smtClean="0">
                <a:solidFill>
                  <a:prstClr val="white"/>
                </a:solidFill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弘</a:t>
            </a:r>
            <a:r>
              <a:rPr lang="zh-CN" altLang="en-US" sz="2400" spc="600" dirty="0">
                <a:solidFill>
                  <a:prstClr val="white"/>
                </a:solidFill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扬中国传统孝道文化讲座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006600" y="1165860"/>
            <a:ext cx="789940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zh-CN" sz="12000" dirty="0">
                <a:ln w="28575">
                  <a:noFill/>
                </a:ln>
                <a:solidFill>
                  <a:srgbClr val="EB5F26"/>
                </a:solidFill>
                <a:latin typeface="三极春联字体简" panose="00000500000000000000" charset="-122"/>
                <a:ea typeface="三极春联字体简" panose="00000500000000000000" charset="-122"/>
                <a:cs typeface="三极信黑简体" panose="00000500000000000000" charset="-122"/>
                <a:sym typeface="+mn-ea"/>
              </a:rPr>
              <a:t>孝文化教育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189730" y="4228465"/>
            <a:ext cx="3813175" cy="405765"/>
            <a:chOff x="5999" y="6351"/>
            <a:chExt cx="6005" cy="639"/>
          </a:xfrm>
        </p:grpSpPr>
        <p:sp>
          <p:nvSpPr>
            <p:cNvPr id="2" name="PA-10227"/>
            <p:cNvSpPr/>
            <p:nvPr>
              <p:custDataLst>
                <p:tags r:id="rId1"/>
              </p:custDataLst>
            </p:nvPr>
          </p:nvSpPr>
          <p:spPr>
            <a:xfrm>
              <a:off x="6638" y="6404"/>
              <a:ext cx="2088" cy="529"/>
            </a:xfrm>
            <a:prstGeom prst="roundRect">
              <a:avLst>
                <a:gd name="adj" fmla="val 0"/>
              </a:avLst>
            </a:prstGeom>
            <a:noFill/>
            <a:ln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pPr algn="dist">
                <a:lnSpc>
                  <a:spcPts val="1900"/>
                </a:lnSpc>
                <a:defRPr/>
              </a:pPr>
              <a:r>
                <a:rPr lang="en-US" altLang="zh-CN" smtClean="0">
                  <a:solidFill>
                    <a:srgbClr val="E9521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</a:rPr>
                <a:t> PPT818</a:t>
              </a:r>
              <a:endParaRPr lang="en-US" altLang="zh-CN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endParaRPr>
            </a:p>
          </p:txBody>
        </p:sp>
        <p:grpSp>
          <p:nvGrpSpPr>
            <p:cNvPr id="19" name="PA-10228"/>
            <p:cNvGrpSpPr/>
            <p:nvPr>
              <p:custDataLst>
                <p:tags r:id="rId2"/>
              </p:custDataLst>
            </p:nvPr>
          </p:nvGrpSpPr>
          <p:grpSpPr>
            <a:xfrm>
              <a:off x="5999" y="6351"/>
              <a:ext cx="639" cy="638"/>
              <a:chOff x="801291" y="3535885"/>
              <a:chExt cx="219347" cy="219347"/>
            </a:xfrm>
            <a:effectLst/>
          </p:grpSpPr>
          <p:sp>
            <p:nvSpPr>
              <p:cNvPr id="20" name="PA-椭圆 10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801291" y="3535885"/>
                <a:ext cx="219347" cy="219347"/>
              </a:xfrm>
              <a:prstGeom prst="ellipse">
                <a:avLst/>
              </a:prstGeom>
              <a:solidFill>
                <a:srgbClr val="EB5F2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rgbClr val="CBAB89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800">
                  <a:solidFill>
                    <a:srgbClr val="FFFDE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860980" y="3582210"/>
                <a:ext cx="100336" cy="115616"/>
                <a:chOff x="860980" y="3582210"/>
                <a:chExt cx="100336" cy="115616"/>
              </a:xfrm>
            </p:grpSpPr>
            <p:sp>
              <p:nvSpPr>
                <p:cNvPr id="9" name="PA-任意多边形 12"/>
                <p:cNvSpPr>
                  <a:spLocks noEditPoints="1"/>
                </p:cNvSpPr>
                <p:nvPr>
                  <p:custDataLst>
                    <p:tags r:id="rId9"/>
                  </p:custDataLst>
                </p:nvPr>
              </p:nvSpPr>
              <p:spPr bwMode="auto">
                <a:xfrm>
                  <a:off x="884439" y="3582210"/>
                  <a:ext cx="53830" cy="53740"/>
                </a:xfrm>
                <a:custGeom>
                  <a:avLst/>
                  <a:gdLst>
                    <a:gd name="T0" fmla="*/ 31 w 62"/>
                    <a:gd name="T1" fmla="*/ 62 h 62"/>
                    <a:gd name="T2" fmla="*/ 0 w 62"/>
                    <a:gd name="T3" fmla="*/ 31 h 62"/>
                    <a:gd name="T4" fmla="*/ 31 w 62"/>
                    <a:gd name="T5" fmla="*/ 0 h 62"/>
                    <a:gd name="T6" fmla="*/ 62 w 62"/>
                    <a:gd name="T7" fmla="*/ 31 h 62"/>
                    <a:gd name="T8" fmla="*/ 31 w 62"/>
                    <a:gd name="T9" fmla="*/ 62 h 62"/>
                    <a:gd name="T10" fmla="*/ 31 w 62"/>
                    <a:gd name="T11" fmla="*/ 11 h 62"/>
                    <a:gd name="T12" fmla="*/ 11 w 62"/>
                    <a:gd name="T13" fmla="*/ 31 h 62"/>
                    <a:gd name="T14" fmla="*/ 31 w 62"/>
                    <a:gd name="T15" fmla="*/ 51 h 62"/>
                    <a:gd name="T16" fmla="*/ 51 w 62"/>
                    <a:gd name="T17" fmla="*/ 31 h 62"/>
                    <a:gd name="T18" fmla="*/ 31 w 62"/>
                    <a:gd name="T19" fmla="*/ 11 h 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62" h="62">
                      <a:moveTo>
                        <a:pt x="31" y="62"/>
                      </a:moveTo>
                      <a:cubicBezTo>
                        <a:pt x="14" y="62"/>
                        <a:pt x="0" y="48"/>
                        <a:pt x="0" y="31"/>
                      </a:cubicBezTo>
                      <a:cubicBezTo>
                        <a:pt x="0" y="14"/>
                        <a:pt x="14" y="0"/>
                        <a:pt x="31" y="0"/>
                      </a:cubicBezTo>
                      <a:cubicBezTo>
                        <a:pt x="48" y="0"/>
                        <a:pt x="62" y="14"/>
                        <a:pt x="62" y="31"/>
                      </a:cubicBezTo>
                      <a:cubicBezTo>
                        <a:pt x="62" y="48"/>
                        <a:pt x="48" y="62"/>
                        <a:pt x="31" y="62"/>
                      </a:cubicBezTo>
                      <a:close/>
                      <a:moveTo>
                        <a:pt x="31" y="11"/>
                      </a:moveTo>
                      <a:cubicBezTo>
                        <a:pt x="20" y="11"/>
                        <a:pt x="11" y="20"/>
                        <a:pt x="11" y="31"/>
                      </a:cubicBezTo>
                      <a:cubicBezTo>
                        <a:pt x="11" y="42"/>
                        <a:pt x="20" y="51"/>
                        <a:pt x="31" y="51"/>
                      </a:cubicBezTo>
                      <a:cubicBezTo>
                        <a:pt x="42" y="51"/>
                        <a:pt x="51" y="42"/>
                        <a:pt x="51" y="31"/>
                      </a:cubicBezTo>
                      <a:cubicBezTo>
                        <a:pt x="51" y="20"/>
                        <a:pt x="42" y="11"/>
                        <a:pt x="31" y="1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dist">
                    <a:defRPr/>
                  </a:pPr>
                  <a:endParaRPr lang="zh-CN" altLang="en-US" sz="160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PA-任意多边形 13"/>
                <p:cNvSpPr/>
                <p:nvPr>
                  <p:custDataLst>
                    <p:tags r:id="rId10"/>
                  </p:custDataLst>
                </p:nvPr>
              </p:nvSpPr>
              <p:spPr bwMode="auto">
                <a:xfrm>
                  <a:off x="860980" y="3643355"/>
                  <a:ext cx="100336" cy="54471"/>
                </a:xfrm>
                <a:custGeom>
                  <a:avLst/>
                  <a:gdLst>
                    <a:gd name="T0" fmla="*/ 111 w 116"/>
                    <a:gd name="T1" fmla="*/ 63 h 63"/>
                    <a:gd name="T2" fmla="*/ 105 w 116"/>
                    <a:gd name="T3" fmla="*/ 58 h 63"/>
                    <a:gd name="T4" fmla="*/ 58 w 116"/>
                    <a:gd name="T5" fmla="*/ 11 h 63"/>
                    <a:gd name="T6" fmla="*/ 11 w 116"/>
                    <a:gd name="T7" fmla="*/ 58 h 63"/>
                    <a:gd name="T8" fmla="*/ 6 w 116"/>
                    <a:gd name="T9" fmla="*/ 63 h 63"/>
                    <a:gd name="T10" fmla="*/ 0 w 116"/>
                    <a:gd name="T11" fmla="*/ 58 h 63"/>
                    <a:gd name="T12" fmla="*/ 58 w 116"/>
                    <a:gd name="T13" fmla="*/ 0 h 63"/>
                    <a:gd name="T14" fmla="*/ 116 w 116"/>
                    <a:gd name="T15" fmla="*/ 58 h 63"/>
                    <a:gd name="T16" fmla="*/ 111 w 116"/>
                    <a:gd name="T17" fmla="*/ 63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6" h="63">
                      <a:moveTo>
                        <a:pt x="111" y="63"/>
                      </a:moveTo>
                      <a:cubicBezTo>
                        <a:pt x="108" y="63"/>
                        <a:pt x="105" y="61"/>
                        <a:pt x="105" y="58"/>
                      </a:cubicBezTo>
                      <a:cubicBezTo>
                        <a:pt x="105" y="32"/>
                        <a:pt x="84" y="11"/>
                        <a:pt x="58" y="11"/>
                      </a:cubicBezTo>
                      <a:cubicBezTo>
                        <a:pt x="32" y="11"/>
                        <a:pt x="11" y="32"/>
                        <a:pt x="11" y="58"/>
                      </a:cubicBezTo>
                      <a:cubicBezTo>
                        <a:pt x="11" y="61"/>
                        <a:pt x="9" y="63"/>
                        <a:pt x="6" y="63"/>
                      </a:cubicBezTo>
                      <a:cubicBezTo>
                        <a:pt x="3" y="63"/>
                        <a:pt x="0" y="61"/>
                        <a:pt x="0" y="58"/>
                      </a:cubicBezTo>
                      <a:cubicBezTo>
                        <a:pt x="0" y="26"/>
                        <a:pt x="26" y="0"/>
                        <a:pt x="58" y="0"/>
                      </a:cubicBezTo>
                      <a:cubicBezTo>
                        <a:pt x="90" y="0"/>
                        <a:pt x="116" y="26"/>
                        <a:pt x="116" y="58"/>
                      </a:cubicBezTo>
                      <a:cubicBezTo>
                        <a:pt x="116" y="61"/>
                        <a:pt x="114" y="63"/>
                        <a:pt x="111" y="6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dist">
                    <a:defRPr/>
                  </a:pPr>
                  <a:endParaRPr lang="zh-CN" altLang="en-US" sz="160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24" name="PA-10229"/>
            <p:cNvGrpSpPr/>
            <p:nvPr>
              <p:custDataLst>
                <p:tags r:id="rId3"/>
              </p:custDataLst>
            </p:nvPr>
          </p:nvGrpSpPr>
          <p:grpSpPr>
            <a:xfrm>
              <a:off x="9050" y="6352"/>
              <a:ext cx="639" cy="638"/>
              <a:chOff x="10244494" y="3928282"/>
              <a:chExt cx="358149" cy="358149"/>
            </a:xfrm>
          </p:grpSpPr>
          <p:sp>
            <p:nvSpPr>
              <p:cNvPr id="10" name="PA-椭圆 10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0244494" y="3928282"/>
                <a:ext cx="358149" cy="358149"/>
              </a:xfrm>
              <a:prstGeom prst="ellipse">
                <a:avLst/>
              </a:prstGeom>
              <a:solidFill>
                <a:srgbClr val="EB5F2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>
                    <a:solidFill>
                      <a:srgbClr val="CBAB89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800">
                  <a:solidFill>
                    <a:srgbClr val="FFFDE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grpSp>
            <p:nvGrpSpPr>
              <p:cNvPr id="11" name="Group 16"/>
              <p:cNvGrpSpPr/>
              <p:nvPr/>
            </p:nvGrpSpPr>
            <p:grpSpPr bwMode="auto">
              <a:xfrm>
                <a:off x="10365730" y="4000027"/>
                <a:ext cx="128337" cy="206279"/>
                <a:chOff x="4441" y="3144"/>
                <a:chExt cx="215" cy="345"/>
              </a:xfrm>
            </p:grpSpPr>
            <p:sp>
              <p:nvSpPr>
                <p:cNvPr id="13" name="PA-任意多边形 17"/>
                <p:cNvSpPr>
                  <a:spLocks noEditPoints="1"/>
                </p:cNvSpPr>
                <p:nvPr>
                  <p:custDataLst>
                    <p:tags r:id="rId6"/>
                  </p:custDataLst>
                </p:nvPr>
              </p:nvSpPr>
              <p:spPr bwMode="auto">
                <a:xfrm>
                  <a:off x="4474" y="3144"/>
                  <a:ext cx="149" cy="253"/>
                </a:xfrm>
                <a:custGeom>
                  <a:avLst/>
                  <a:gdLst>
                    <a:gd name="T0" fmla="*/ 31 w 63"/>
                    <a:gd name="T1" fmla="*/ 107 h 107"/>
                    <a:gd name="T2" fmla="*/ 63 w 63"/>
                    <a:gd name="T3" fmla="*/ 78 h 107"/>
                    <a:gd name="T4" fmla="*/ 63 w 63"/>
                    <a:gd name="T5" fmla="*/ 29 h 107"/>
                    <a:gd name="T6" fmla="*/ 31 w 63"/>
                    <a:gd name="T7" fmla="*/ 0 h 107"/>
                    <a:gd name="T8" fmla="*/ 0 w 63"/>
                    <a:gd name="T9" fmla="*/ 29 h 107"/>
                    <a:gd name="T10" fmla="*/ 0 w 63"/>
                    <a:gd name="T11" fmla="*/ 78 h 107"/>
                    <a:gd name="T12" fmla="*/ 31 w 63"/>
                    <a:gd name="T13" fmla="*/ 107 h 107"/>
                    <a:gd name="T14" fmla="*/ 10 w 63"/>
                    <a:gd name="T15" fmla="*/ 29 h 107"/>
                    <a:gd name="T16" fmla="*/ 31 w 63"/>
                    <a:gd name="T17" fmla="*/ 10 h 107"/>
                    <a:gd name="T18" fmla="*/ 53 w 63"/>
                    <a:gd name="T19" fmla="*/ 29 h 107"/>
                    <a:gd name="T20" fmla="*/ 53 w 63"/>
                    <a:gd name="T21" fmla="*/ 78 h 107"/>
                    <a:gd name="T22" fmla="*/ 31 w 63"/>
                    <a:gd name="T23" fmla="*/ 97 h 107"/>
                    <a:gd name="T24" fmla="*/ 10 w 63"/>
                    <a:gd name="T25" fmla="*/ 78 h 107"/>
                    <a:gd name="T26" fmla="*/ 10 w 63"/>
                    <a:gd name="T27" fmla="*/ 29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3" h="107">
                      <a:moveTo>
                        <a:pt x="31" y="107"/>
                      </a:moveTo>
                      <a:cubicBezTo>
                        <a:pt x="49" y="107"/>
                        <a:pt x="63" y="94"/>
                        <a:pt x="63" y="78"/>
                      </a:cubicBezTo>
                      <a:cubicBezTo>
                        <a:pt x="63" y="29"/>
                        <a:pt x="63" y="29"/>
                        <a:pt x="63" y="29"/>
                      </a:cubicBezTo>
                      <a:cubicBezTo>
                        <a:pt x="63" y="13"/>
                        <a:pt x="49" y="0"/>
                        <a:pt x="31" y="0"/>
                      </a:cubicBezTo>
                      <a:cubicBezTo>
                        <a:pt x="14" y="0"/>
                        <a:pt x="0" y="13"/>
                        <a:pt x="0" y="29"/>
                      </a:cubicBezTo>
                      <a:cubicBezTo>
                        <a:pt x="0" y="78"/>
                        <a:pt x="0" y="78"/>
                        <a:pt x="0" y="78"/>
                      </a:cubicBezTo>
                      <a:cubicBezTo>
                        <a:pt x="0" y="94"/>
                        <a:pt x="14" y="107"/>
                        <a:pt x="31" y="107"/>
                      </a:cubicBezTo>
                      <a:close/>
                      <a:moveTo>
                        <a:pt x="10" y="29"/>
                      </a:moveTo>
                      <a:cubicBezTo>
                        <a:pt x="10" y="18"/>
                        <a:pt x="19" y="10"/>
                        <a:pt x="31" y="10"/>
                      </a:cubicBezTo>
                      <a:cubicBezTo>
                        <a:pt x="43" y="10"/>
                        <a:pt x="53" y="18"/>
                        <a:pt x="53" y="29"/>
                      </a:cubicBezTo>
                      <a:cubicBezTo>
                        <a:pt x="53" y="78"/>
                        <a:pt x="53" y="78"/>
                        <a:pt x="53" y="78"/>
                      </a:cubicBezTo>
                      <a:cubicBezTo>
                        <a:pt x="53" y="88"/>
                        <a:pt x="43" y="97"/>
                        <a:pt x="31" y="97"/>
                      </a:cubicBezTo>
                      <a:cubicBezTo>
                        <a:pt x="19" y="97"/>
                        <a:pt x="10" y="88"/>
                        <a:pt x="10" y="78"/>
                      </a:cubicBezTo>
                      <a:lnTo>
                        <a:pt x="10" y="2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dist">
                    <a:defRPr/>
                  </a:pPr>
                  <a:endParaRPr lang="zh-CN" altLang="en-US" sz="1600">
                    <a:noFill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PA-任意多边形 18"/>
                <p:cNvSpPr/>
                <p:nvPr>
                  <p:custDataLst>
                    <p:tags r:id="rId7"/>
                  </p:custDataLst>
                </p:nvPr>
              </p:nvSpPr>
              <p:spPr bwMode="auto">
                <a:xfrm>
                  <a:off x="4441" y="3267"/>
                  <a:ext cx="215" cy="222"/>
                </a:xfrm>
                <a:custGeom>
                  <a:avLst/>
                  <a:gdLst>
                    <a:gd name="T0" fmla="*/ 86 w 91"/>
                    <a:gd name="T1" fmla="*/ 0 h 94"/>
                    <a:gd name="T2" fmla="*/ 81 w 91"/>
                    <a:gd name="T3" fmla="*/ 5 h 94"/>
                    <a:gd name="T4" fmla="*/ 81 w 91"/>
                    <a:gd name="T5" fmla="*/ 28 h 94"/>
                    <a:gd name="T6" fmla="*/ 45 w 91"/>
                    <a:gd name="T7" fmla="*/ 59 h 94"/>
                    <a:gd name="T8" fmla="*/ 10 w 91"/>
                    <a:gd name="T9" fmla="*/ 28 h 94"/>
                    <a:gd name="T10" fmla="*/ 10 w 91"/>
                    <a:gd name="T11" fmla="*/ 5 h 94"/>
                    <a:gd name="T12" fmla="*/ 5 w 91"/>
                    <a:gd name="T13" fmla="*/ 0 h 94"/>
                    <a:gd name="T14" fmla="*/ 0 w 91"/>
                    <a:gd name="T15" fmla="*/ 5 h 94"/>
                    <a:gd name="T16" fmla="*/ 0 w 91"/>
                    <a:gd name="T17" fmla="*/ 28 h 94"/>
                    <a:gd name="T18" fmla="*/ 40 w 91"/>
                    <a:gd name="T19" fmla="*/ 69 h 94"/>
                    <a:gd name="T20" fmla="*/ 40 w 91"/>
                    <a:gd name="T21" fmla="*/ 84 h 94"/>
                    <a:gd name="T22" fmla="*/ 20 w 91"/>
                    <a:gd name="T23" fmla="*/ 84 h 94"/>
                    <a:gd name="T24" fmla="*/ 15 w 91"/>
                    <a:gd name="T25" fmla="*/ 89 h 94"/>
                    <a:gd name="T26" fmla="*/ 20 w 91"/>
                    <a:gd name="T27" fmla="*/ 94 h 94"/>
                    <a:gd name="T28" fmla="*/ 70 w 91"/>
                    <a:gd name="T29" fmla="*/ 94 h 94"/>
                    <a:gd name="T30" fmla="*/ 75 w 91"/>
                    <a:gd name="T31" fmla="*/ 89 h 94"/>
                    <a:gd name="T32" fmla="*/ 70 w 91"/>
                    <a:gd name="T33" fmla="*/ 84 h 94"/>
                    <a:gd name="T34" fmla="*/ 50 w 91"/>
                    <a:gd name="T35" fmla="*/ 84 h 94"/>
                    <a:gd name="T36" fmla="*/ 50 w 91"/>
                    <a:gd name="T37" fmla="*/ 69 h 94"/>
                    <a:gd name="T38" fmla="*/ 91 w 91"/>
                    <a:gd name="T39" fmla="*/ 28 h 94"/>
                    <a:gd name="T40" fmla="*/ 91 w 91"/>
                    <a:gd name="T41" fmla="*/ 5 h 94"/>
                    <a:gd name="T42" fmla="*/ 86 w 91"/>
                    <a:gd name="T43" fmla="*/ 0 h 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91" h="94">
                      <a:moveTo>
                        <a:pt x="86" y="0"/>
                      </a:moveTo>
                      <a:cubicBezTo>
                        <a:pt x="83" y="0"/>
                        <a:pt x="81" y="3"/>
                        <a:pt x="81" y="5"/>
                      </a:cubicBezTo>
                      <a:cubicBezTo>
                        <a:pt x="81" y="28"/>
                        <a:pt x="81" y="28"/>
                        <a:pt x="81" y="28"/>
                      </a:cubicBezTo>
                      <a:cubicBezTo>
                        <a:pt x="81" y="45"/>
                        <a:pt x="65" y="59"/>
                        <a:pt x="45" y="59"/>
                      </a:cubicBezTo>
                      <a:cubicBezTo>
                        <a:pt x="26" y="59"/>
                        <a:pt x="10" y="45"/>
                        <a:pt x="10" y="28"/>
                      </a:cubicBezTo>
                      <a:cubicBezTo>
                        <a:pt x="10" y="5"/>
                        <a:pt x="10" y="5"/>
                        <a:pt x="10" y="5"/>
                      </a:cubicBezTo>
                      <a:cubicBezTo>
                        <a:pt x="10" y="2"/>
                        <a:pt x="8" y="0"/>
                        <a:pt x="5" y="0"/>
                      </a:cubicBezTo>
                      <a:cubicBezTo>
                        <a:pt x="2" y="0"/>
                        <a:pt x="0" y="2"/>
                        <a:pt x="0" y="5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49"/>
                        <a:pt x="18" y="67"/>
                        <a:pt x="40" y="69"/>
                      </a:cubicBezTo>
                      <a:cubicBezTo>
                        <a:pt x="40" y="84"/>
                        <a:pt x="40" y="84"/>
                        <a:pt x="40" y="84"/>
                      </a:cubicBezTo>
                      <a:cubicBezTo>
                        <a:pt x="20" y="84"/>
                        <a:pt x="20" y="84"/>
                        <a:pt x="20" y="84"/>
                      </a:cubicBezTo>
                      <a:cubicBezTo>
                        <a:pt x="18" y="84"/>
                        <a:pt x="15" y="86"/>
                        <a:pt x="15" y="89"/>
                      </a:cubicBezTo>
                      <a:cubicBezTo>
                        <a:pt x="15" y="92"/>
                        <a:pt x="18" y="94"/>
                        <a:pt x="20" y="94"/>
                      </a:cubicBezTo>
                      <a:cubicBezTo>
                        <a:pt x="70" y="94"/>
                        <a:pt x="70" y="94"/>
                        <a:pt x="70" y="94"/>
                      </a:cubicBezTo>
                      <a:cubicBezTo>
                        <a:pt x="73" y="94"/>
                        <a:pt x="75" y="92"/>
                        <a:pt x="75" y="89"/>
                      </a:cubicBezTo>
                      <a:cubicBezTo>
                        <a:pt x="75" y="86"/>
                        <a:pt x="73" y="84"/>
                        <a:pt x="70" y="84"/>
                      </a:cubicBezTo>
                      <a:cubicBezTo>
                        <a:pt x="50" y="84"/>
                        <a:pt x="50" y="84"/>
                        <a:pt x="50" y="84"/>
                      </a:cubicBezTo>
                      <a:cubicBezTo>
                        <a:pt x="50" y="69"/>
                        <a:pt x="50" y="69"/>
                        <a:pt x="50" y="69"/>
                      </a:cubicBezTo>
                      <a:cubicBezTo>
                        <a:pt x="73" y="67"/>
                        <a:pt x="91" y="49"/>
                        <a:pt x="91" y="28"/>
                      </a:cubicBezTo>
                      <a:cubicBezTo>
                        <a:pt x="91" y="5"/>
                        <a:pt x="91" y="5"/>
                        <a:pt x="91" y="5"/>
                      </a:cubicBezTo>
                      <a:cubicBezTo>
                        <a:pt x="91" y="3"/>
                        <a:pt x="88" y="0"/>
                        <a:pt x="86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noAutofit/>
                </a:bodyPr>
                <a:lstStyle/>
                <a:p>
                  <a:pPr algn="dist">
                    <a:defRPr/>
                  </a:pPr>
                  <a:endParaRPr lang="zh-CN" altLang="en-US" sz="1600">
                    <a:noFill/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9" name="PA-102210"/>
            <p:cNvSpPr/>
            <p:nvPr>
              <p:custDataLst>
                <p:tags r:id="rId4"/>
              </p:custDataLst>
            </p:nvPr>
          </p:nvSpPr>
          <p:spPr>
            <a:xfrm>
              <a:off x="9688" y="6404"/>
              <a:ext cx="2316" cy="529"/>
            </a:xfrm>
            <a:prstGeom prst="roundRect">
              <a:avLst>
                <a:gd name="adj" fmla="val 0"/>
              </a:avLst>
            </a:prstGeom>
            <a:noFill/>
            <a:ln>
              <a:noFill/>
              <a:prstDash val="sysDot"/>
            </a:ln>
          </p:spPr>
          <p:txBody>
            <a:bodyPr wrap="square">
              <a:spAutoFit/>
            </a:bodyPr>
            <a:lstStyle/>
            <a:p>
              <a:pPr algn="dist">
                <a:lnSpc>
                  <a:spcPts val="1900"/>
                </a:lnSpc>
                <a:defRPr/>
              </a:pPr>
              <a:r>
                <a:rPr lang="zh-CN" altLang="en-US" dirty="0">
                  <a:solidFill>
                    <a:srgbClr val="E9521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  <a:sym typeface="+mn-ea"/>
                </a:rPr>
                <a:t>时间：</a:t>
              </a:r>
              <a:r>
                <a:rPr lang="zh-CN" altLang="en-US" dirty="0" smtClean="0">
                  <a:solidFill>
                    <a:srgbClr val="E9521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  <a:sym typeface="+mn-ea"/>
                </a:rPr>
                <a:t>20</a:t>
              </a:r>
              <a:r>
                <a:rPr lang="en-US" altLang="zh-CN" dirty="0" smtClean="0">
                  <a:solidFill>
                    <a:srgbClr val="E95217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汉仪劲楷简" panose="00020600040101010101" charset="-122"/>
                  <a:sym typeface="+mn-ea"/>
                </a:rPr>
                <a:t>XX</a:t>
              </a:r>
              <a:endParaRPr lang="zh-CN" altLang="en-US" dirty="0">
                <a:solidFill>
                  <a:srgbClr val="E95217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895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4000"/>
    </mc:Choice>
    <mc:Fallback xmlns="">
      <p:transition spd="slow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739390" y="2673350"/>
            <a:ext cx="6712585" cy="1107440"/>
          </a:xfrm>
        </p:spPr>
        <p:txBody>
          <a:bodyPr vert="horz" rtlCol="0">
            <a:normAutofit/>
          </a:bodyPr>
          <a:lstStyle/>
          <a:p>
            <a:pPr lvl="0" algn="dist">
              <a:buClrTx/>
              <a:buSzTx/>
              <a:buFontTx/>
            </a:pPr>
            <a:r>
              <a:rPr lang="zh-CN" altLang="zh-CN" sz="6600" dirty="0">
                <a:ln w="28575">
                  <a:noFill/>
                </a:ln>
                <a:solidFill>
                  <a:srgbClr val="EB5F26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春联字体简" panose="00000500000000000000" charset="-122"/>
                <a:sym typeface="+mn-ea"/>
              </a:rPr>
              <a:t>孝子董永的传说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5085080" y="1772285"/>
            <a:ext cx="2023110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800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第二部分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19307" y="3898265"/>
            <a:ext cx="295465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dist">
              <a:defRPr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defRPr>
            </a:lvl1pPr>
          </a:lstStyle>
          <a:p>
            <a:r>
              <a:rPr lang="zh-CN" altLang="en-US" dirty="0" smtClean="0">
                <a:sym typeface="+mn-ea"/>
              </a:rPr>
              <a:t>弘扬中国传统孝道文化讲座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04035" y="2121535"/>
            <a:ext cx="8583295" cy="186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18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孝感历史上第一个跟孝有关的，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是“卖身葬父，孝感天庭”的汉孝子董永。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董永，汉代千乘董家庄（今属博兴县陈户镇）人。家贫，自幼丧母，靠自己种地劳动养活父亲。董永每去田间劳作，则以小车推着父亲，放到树荫下，并备有水罐，为父解渴，过着父子相依为命的生活。父死，无钱治丧，永便自卖其身以葬父。后人传为佳话，拥永为孝子楷模，列为二十四孝之一。</a:t>
            </a:r>
          </a:p>
        </p:txBody>
      </p:sp>
      <p:sp>
        <p:nvSpPr>
          <p:cNvPr id="3" name="矩形 2"/>
          <p:cNvSpPr/>
          <p:nvPr/>
        </p:nvSpPr>
        <p:spPr>
          <a:xfrm>
            <a:off x="1804035" y="4102100"/>
            <a:ext cx="8583930" cy="1420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fontAlgn="auto">
              <a:lnSpc>
                <a:spcPct val="180000"/>
              </a:lnSpc>
              <a:buClrTx/>
              <a:buSzTx/>
              <a:buFontTx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  <a:sym typeface="+mn-ea"/>
              </a:rPr>
              <a:t>董永事迹在诸如《搜神记》、《灵芝篇》、《法苑珠林》、《太平御览》等古籍以及一些地方志中均有记载。这位淳朴而憨厚的农夫和美丽的七仙女动人的故事被编成楚剧、川戏、黄梅戏，乃至拍成影片《天仙配》，可谓家喻户晓，以至今人以“董永故里”做为孝感的代称。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1906270" y="4090035"/>
            <a:ext cx="8394065" cy="0"/>
          </a:xfrm>
          <a:prstGeom prst="line">
            <a:avLst/>
          </a:prstGeom>
          <a:ln>
            <a:solidFill>
              <a:srgbClr val="EB5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80465" y="3462655"/>
            <a:ext cx="9833610" cy="1076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200000"/>
              </a:lnSpc>
            </a:pPr>
            <a:r>
              <a:rPr lang="zh-CN" altLang="en-US" sz="1600" i="0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相传董永卖身葬父、孝行感天、七仙女下凡与之婚配；七仙女一夜织成十疋锦缎，将董永三年工期改为百日；天上玉帝查出七仙女私下凡尘，降旨七仙女午时三刻返回天庭，夫妻就此诀别，一年后七仙女送子下凡 ……</a:t>
            </a:r>
          </a:p>
        </p:txBody>
      </p:sp>
      <p:sp>
        <p:nvSpPr>
          <p:cNvPr id="5" name="矩形 4"/>
          <p:cNvSpPr/>
          <p:nvPr/>
        </p:nvSpPr>
        <p:spPr>
          <a:xfrm>
            <a:off x="974090" y="2775585"/>
            <a:ext cx="10725785" cy="4603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lvl="0" algn="just">
              <a:buClrTx/>
              <a:buSzTx/>
              <a:buFontTx/>
            </a:pPr>
            <a:r>
              <a:rPr lang="zh-CN" altLang="en-US" sz="2400" dirty="0" smtClean="0">
                <a:solidFill>
                  <a:srgbClr val="EB5F26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“董永与七仙女”故事传说自汉代晚期诞生于湖北孝感，至今已近两千年。</a:t>
            </a:r>
          </a:p>
        </p:txBody>
      </p:sp>
      <p:sp>
        <p:nvSpPr>
          <p:cNvPr id="6" name="矩形 5"/>
          <p:cNvSpPr/>
          <p:nvPr/>
        </p:nvSpPr>
        <p:spPr>
          <a:xfrm>
            <a:off x="1301750" y="3394710"/>
            <a:ext cx="720000" cy="76200"/>
          </a:xfrm>
          <a:prstGeom prst="rect">
            <a:avLst/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80465" y="4449445"/>
            <a:ext cx="9833610" cy="583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fontAlgn="auto">
              <a:lnSpc>
                <a:spcPct val="200000"/>
              </a:lnSpc>
            </a:pPr>
            <a:r>
              <a:rPr sz="1600" i="0" dirty="0">
                <a:solidFill>
                  <a:srgbClr val="222222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思源黑体 CN Normal" panose="020B0400000000000000" charset="-122"/>
              </a:rPr>
              <a:t>董永与七仙女的美丽传说传承至今，脍炙人口，妇孺皆知，影响、熏陶了一代代的华夏儿女。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614" y="62458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http://www.1ppt.com/xiazai/</a:t>
            </a:r>
            <a:endParaRPr lang="en-US" altLang="zh-CN" sz="1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739390" y="2700655"/>
            <a:ext cx="6712585" cy="1107440"/>
          </a:xfrm>
        </p:spPr>
        <p:txBody>
          <a:bodyPr/>
          <a:lstStyle/>
          <a:p>
            <a:pPr algn="dist"/>
            <a:r>
              <a:rPr lang="zh-CN" altLang="zh-CN" sz="6600" dirty="0">
                <a:ln w="28575">
                  <a:noFill/>
                </a:ln>
                <a:solidFill>
                  <a:srgbClr val="E95217"/>
                </a:solidFill>
                <a:effectLst/>
                <a:latin typeface="三极春联字体简" panose="00000500000000000000" charset="-122"/>
                <a:ea typeface="三极春联字体简" panose="00000500000000000000" charset="-122"/>
                <a:cs typeface="三极信黑简体" panose="00000500000000000000" charset="-122"/>
              </a:rPr>
              <a:t>中国二十四孝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5085080" y="1772285"/>
            <a:ext cx="2023110" cy="532130"/>
          </a:xfrm>
          <a:prstGeom prst="roundRect">
            <a:avLst>
              <a:gd name="adj" fmla="val 50000"/>
            </a:avLst>
          </a:prstGeom>
          <a:solidFill>
            <a:srgbClr val="EB5F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36195" rtlCol="0" anchor="ctr"/>
          <a:lstStyle/>
          <a:p>
            <a:pPr algn="ctr"/>
            <a:r>
              <a:rPr lang="zh-CN" altLang="en-US" sz="2800" dirty="0">
                <a:latin typeface="三极春联字体简" panose="00000500000000000000" pitchFamily="2" charset="-122"/>
                <a:ea typeface="三极春联字体简" panose="00000500000000000000" pitchFamily="2" charset="-122"/>
                <a:cs typeface="汉仪劲楷简" panose="00020600040101010101" charset="-122"/>
              </a:rPr>
              <a:t>第三部分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19307" y="3898265"/>
            <a:ext cx="2954655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>
            <a:defPPr>
              <a:defRPr lang="zh-CN"/>
            </a:defPPr>
            <a:lvl1pPr algn="dist">
              <a:defRPr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</a:defRPr>
            </a:lvl1pPr>
          </a:lstStyle>
          <a:p>
            <a:r>
              <a:rPr lang="zh-CN" altLang="en-US" dirty="0" smtClean="0">
                <a:sym typeface="+mn-ea"/>
              </a:rPr>
              <a:t>弘扬中国传统孝道文化讲座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51miz-E1102366-9EA4504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0115" y="2187575"/>
            <a:ext cx="4571365" cy="30480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199130" y="349186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853680" y="3492500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zh-CN" sz="1400">
                <a:latin typeface="微软雅黑" panose="020B0503020204020204" pitchFamily="34" charset="-122"/>
                <a:ea typeface="微软雅黑" panose="020B0503020204020204" pitchFamily="34" charset="-122"/>
              </a:rPr>
              <a:t>插入图片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2188008" y="5322570"/>
            <a:ext cx="33131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US"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二十四孝：孝感动天</a:t>
            </a:r>
            <a:r>
              <a:rPr lang="en-US" altLang="zh-CN"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——</a:t>
            </a:r>
            <a:r>
              <a:rPr lang="zh-CN" altLang="en-US" dirty="0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虞舜 </a:t>
            </a:r>
          </a:p>
        </p:txBody>
      </p:sp>
      <p:sp>
        <p:nvSpPr>
          <p:cNvPr id="73757" name="Rectangle 29"/>
          <p:cNvSpPr>
            <a:spLocks noChangeArrowheads="1"/>
          </p:cNvSpPr>
          <p:nvPr/>
        </p:nvSpPr>
        <p:spPr bwMode="auto">
          <a:xfrm>
            <a:off x="6412866" y="5322729"/>
            <a:ext cx="37449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zh-CN" altLang="en-US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二十四孝：亲尝汤药 </a:t>
            </a:r>
            <a:r>
              <a:rPr lang="en-US" altLang="zh-CN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——</a:t>
            </a:r>
            <a:r>
              <a:rPr lang="zh-CN" altLang="en-US">
                <a:solidFill>
                  <a:srgbClr val="EB5F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汉仪劲楷简" panose="00020600040101010101" charset="-122"/>
                <a:sym typeface="思源黑体 CN Normal" panose="020B0400000000000000" charset="-122"/>
              </a:rPr>
              <a:t>前汉文帝</a:t>
            </a:r>
          </a:p>
        </p:txBody>
      </p:sp>
      <p:pic>
        <p:nvPicPr>
          <p:cNvPr id="8" name="图片 7" descr="51miz-E1102366-9EA4504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805" y="2187575"/>
            <a:ext cx="4571365" cy="304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fade/>
      </p:transition>
    </mc:Choice>
    <mc:Fallback xmlns="">
      <p:transition spd="slow" advTm="2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U2NDY0Mzg2NGY2ZGIwNmM2NGY3ODE5NjVlNzU1Zj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5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思源黑体 CN Normal"/>
        <a:ea typeface="思源黑体 CN Normal"/>
        <a:cs typeface=""/>
      </a:majorFont>
      <a:minorFont>
        <a:latin typeface="思源黑体 CN Normal"/>
        <a:ea typeface="思源黑体 CN Norm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思源黑体 CN Normal"/>
        <a:ea typeface=""/>
        <a:cs typeface=""/>
        <a:font script="Jpan" typeface="ＭＳ Ｐゴシック"/>
        <a:font script="Hang" typeface="맑은 고딕"/>
        <a:font script="Hans" typeface="思源黑体 CN Normal"/>
        <a:font script="Hant" typeface="新細明體"/>
        <a:font script="Arab" typeface="思源黑体 CN Normal"/>
        <a:font script="Hebr" typeface="思源黑体 CN Norm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思源黑体 CN Norm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2477</Words>
  <Application>Microsoft Office PowerPoint</Application>
  <PresentationFormat>宽屏</PresentationFormat>
  <Paragraphs>220</Paragraphs>
  <Slides>41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41</vt:i4>
      </vt:variant>
    </vt:vector>
  </HeadingPairs>
  <TitlesOfParts>
    <vt:vector size="53" baseType="lpstr">
      <vt:lpstr>汉仪劲楷简</vt:lpstr>
      <vt:lpstr>三极春联字体简</vt:lpstr>
      <vt:lpstr>三极信黑简体</vt:lpstr>
      <vt:lpstr>思源黑体</vt:lpstr>
      <vt:lpstr>思源黑体 CN Normal</vt:lpstr>
      <vt:lpstr>宋体</vt:lpstr>
      <vt:lpstr>微软雅黑</vt:lpstr>
      <vt:lpstr>印品灵秀体（非商用）</vt:lpstr>
      <vt:lpstr>Arial</vt:lpstr>
      <vt:lpstr>Calibri</vt:lpstr>
      <vt:lpstr>第一PPT，www.1ppt.com</vt:lpstr>
      <vt:lpstr>自定义设计方案</vt:lpstr>
      <vt:lpstr>PowerPoint 演示文稿</vt:lpstr>
      <vt:lpstr>目录</vt:lpstr>
      <vt:lpstr>孝感的称谓由来 </vt:lpstr>
      <vt:lpstr>PowerPoint 演示文稿</vt:lpstr>
      <vt:lpstr>孝子董永的传说</vt:lpstr>
      <vt:lpstr>PowerPoint 演示文稿</vt:lpstr>
      <vt:lpstr>PowerPoint 演示文稿</vt:lpstr>
      <vt:lpstr>中国二十四孝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中国孝文化的含义 </vt:lpstr>
      <vt:lpstr>PowerPoint 演示文稿</vt:lpstr>
      <vt:lpstr>“百孝经”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弘扬孝文化的现实意义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35</cp:revision>
  <dcterms:created xsi:type="dcterms:W3CDTF">2022-06-14T12:16:00Z</dcterms:created>
  <dcterms:modified xsi:type="dcterms:W3CDTF">2023-04-17T04:22:40Z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58970A20E8934BB3BE4E30F13345D588</vt:lpwstr>
  </property>
  <property fmtid="{D5CDD505-2E9C-101B-9397-08002B2CF9AE}" pid="3" name="KSOProductBuildVer">
    <vt:lpwstr>2052-11.1.0.11875</vt:lpwstr>
  </property>
</Properties>
</file>