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7"/>
  </p:notesMasterIdLst>
  <p:sldIdLst>
    <p:sldId id="466" r:id="rId3"/>
    <p:sldId id="368" r:id="rId4"/>
    <p:sldId id="307" r:id="rId5"/>
    <p:sldId id="413" r:id="rId6"/>
    <p:sldId id="414" r:id="rId7"/>
    <p:sldId id="467" r:id="rId8"/>
    <p:sldId id="415" r:id="rId9"/>
    <p:sldId id="468" r:id="rId10"/>
    <p:sldId id="417" r:id="rId11"/>
    <p:sldId id="418" r:id="rId12"/>
    <p:sldId id="419" r:id="rId13"/>
    <p:sldId id="420" r:id="rId14"/>
    <p:sldId id="421" r:id="rId15"/>
    <p:sldId id="422" r:id="rId16"/>
    <p:sldId id="444" r:id="rId17"/>
    <p:sldId id="469" r:id="rId18"/>
    <p:sldId id="424" r:id="rId19"/>
    <p:sldId id="425" r:id="rId20"/>
    <p:sldId id="426" r:id="rId21"/>
    <p:sldId id="445" r:id="rId22"/>
    <p:sldId id="446" r:id="rId23"/>
    <p:sldId id="447" r:id="rId24"/>
    <p:sldId id="430" r:id="rId25"/>
    <p:sldId id="432" r:id="rId26"/>
    <p:sldId id="433" r:id="rId27"/>
    <p:sldId id="434" r:id="rId28"/>
    <p:sldId id="435" r:id="rId29"/>
    <p:sldId id="436" r:id="rId30"/>
    <p:sldId id="437" r:id="rId31"/>
    <p:sldId id="438" r:id="rId32"/>
    <p:sldId id="439" r:id="rId33"/>
    <p:sldId id="440" r:id="rId34"/>
    <p:sldId id="448" r:id="rId35"/>
    <p:sldId id="470"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6B239"/>
    <a:srgbClr val="025FA3"/>
    <a:srgbClr val="0078CE"/>
    <a:srgbClr val="0265AE"/>
    <a:srgbClr val="0179D0"/>
    <a:srgbClr val="3F9F4B"/>
    <a:srgbClr val="4CB666"/>
    <a:srgbClr val="52BA60"/>
    <a:srgbClr val="048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314" autoAdjust="0"/>
  </p:normalViewPr>
  <p:slideViewPr>
    <p:cSldViewPr snapToGrid="0">
      <p:cViewPr varScale="1">
        <p:scale>
          <a:sx n="108" d="100"/>
          <a:sy n="108" d="100"/>
        </p:scale>
        <p:origin x="68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ADC38-625E-4F29-A706-B97B2DD67B83}"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771C5-15A7-4B20-8D56-1997BA03D2CC}" type="slidenum">
              <a:rPr lang="zh-CN" altLang="en-US" smtClean="0"/>
              <a:t>‹#›</a:t>
            </a:fld>
            <a:endParaRPr lang="zh-CN" altLang="en-US"/>
          </a:p>
        </p:txBody>
      </p:sp>
    </p:spTree>
    <p:extLst>
      <p:ext uri="{BB962C8B-B14F-4D97-AF65-F5344CB8AC3E}">
        <p14:creationId xmlns:p14="http://schemas.microsoft.com/office/powerpoint/2010/main" val="202509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34771C5-15A7-4B20-8D56-1997BA03D2CC}" type="slidenum">
              <a:rPr lang="zh-CN" altLang="en-US" smtClean="0"/>
              <a:t>17</a:t>
            </a:fld>
            <a:endParaRPr lang="zh-CN" altLang="en-US"/>
          </a:p>
        </p:txBody>
      </p:sp>
    </p:spTree>
    <p:extLst>
      <p:ext uri="{BB962C8B-B14F-4D97-AF65-F5344CB8AC3E}">
        <p14:creationId xmlns:p14="http://schemas.microsoft.com/office/powerpoint/2010/main" val="489116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descr="C:/Users/Administrator/AppData/Local/Temp/picturecompress_20220331001055/output_1.pngoutput_1"/>
          <p:cNvPicPr>
            <a:picLocks noChangeAspect="1"/>
          </p:cNvPicPr>
          <p:nvPr userDrawn="1"/>
        </p:nvPicPr>
        <p:blipFill>
          <a:blip r:embed="rId2" cstate="screen">
            <a:extLst>
              <a:ext uri="{28A0092B-C50C-407E-A947-70E740481C1C}">
                <a14:useLocalDpi xmlns:a14="http://schemas.microsoft.com/office/drawing/2010/main"/>
              </a:ext>
            </a:extLst>
          </a:blip>
          <a:srcRect r="1133"/>
          <a:stretch>
            <a:fillRect/>
          </a:stretch>
        </p:blipFill>
        <p:spPr>
          <a:xfrm>
            <a:off x="0" y="0"/>
            <a:ext cx="12200890" cy="6849110"/>
          </a:xfrm>
          <a:prstGeom prst="rect">
            <a:avLst/>
          </a:prstGeom>
        </p:spPr>
      </p:pic>
      <p:pic>
        <p:nvPicPr>
          <p:cNvPr id="7" name="图片 6" descr="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645535"/>
            <a:ext cx="12192000" cy="3212465"/>
          </a:xfrm>
          <a:prstGeom prst="rect">
            <a:avLst/>
          </a:prstGeom>
        </p:spPr>
      </p:pic>
      <p:pic>
        <p:nvPicPr>
          <p:cNvPr id="8" name="图片 7" descr="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866775" y="5555615"/>
            <a:ext cx="1885950" cy="1383030"/>
          </a:xfrm>
          <a:prstGeom prst="rect">
            <a:avLst/>
          </a:prstGeom>
        </p:spPr>
      </p:pic>
      <p:pic>
        <p:nvPicPr>
          <p:cNvPr id="17" name="图片 16" descr="C:/Users/Administrator/AppData/Local/Temp/picturecompress_20220331001034/output_1.pngoutput_1"/>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1270" y="0"/>
            <a:ext cx="12199620" cy="1755775"/>
          </a:xfrm>
          <a:prstGeom prst="rect">
            <a:avLst/>
          </a:prstGeom>
        </p:spPr>
      </p:pic>
      <p:sp>
        <p:nvSpPr>
          <p:cNvPr id="3" name="椭圆 2"/>
          <p:cNvSpPr/>
          <p:nvPr userDrawn="1"/>
        </p:nvSpPr>
        <p:spPr>
          <a:xfrm>
            <a:off x="9246235" y="6587490"/>
            <a:ext cx="408305" cy="105410"/>
          </a:xfrm>
          <a:prstGeom prst="ellipse">
            <a:avLst/>
          </a:prstGeom>
          <a:solidFill>
            <a:srgbClr val="36B239"/>
          </a:solidFill>
          <a:ln>
            <a:solidFill>
              <a:srgbClr val="36B2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51miz-E1257278-9FA042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54440" y="4651375"/>
            <a:ext cx="2206625" cy="2206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52904347"/>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30887231"/>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43283458"/>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36390056"/>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23015171"/>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66714301"/>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683568" y="64236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433363201"/>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43276463"/>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6829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9151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rcRect b="1491"/>
          <a:stretch>
            <a:fillRect/>
          </a:stretch>
        </p:blipFill>
        <p:spPr>
          <a:xfrm>
            <a:off x="-7620" y="-41910"/>
            <a:ext cx="12207240" cy="6900545"/>
          </a:xfrm>
          <a:prstGeom prst="rect">
            <a:avLst/>
          </a:prstGeom>
        </p:spPr>
      </p:pic>
      <p:sp>
        <p:nvSpPr>
          <p:cNvPr id="10" name="矩形 9"/>
          <p:cNvSpPr/>
          <p:nvPr userDrawn="1"/>
        </p:nvSpPr>
        <p:spPr>
          <a:xfrm>
            <a:off x="423545" y="389890"/>
            <a:ext cx="11345545" cy="607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3" name="矩形 12"/>
          <p:cNvSpPr/>
          <p:nvPr/>
        </p:nvSpPr>
        <p:spPr>
          <a:xfrm>
            <a:off x="1663700" y="972185"/>
            <a:ext cx="4366895" cy="645160"/>
          </a:xfrm>
          <a:prstGeom prst="rect">
            <a:avLst/>
          </a:prstGeom>
        </p:spPr>
        <p:txBody>
          <a:bodyPr wrap="square">
            <a:spAutoFit/>
          </a:bodyPr>
          <a:lstStyle/>
          <a:p>
            <a:pPr algn="dist"/>
            <a:r>
              <a:rPr lang="zh-CN" altLang="en-US" sz="3600" dirty="0">
                <a:gradFill>
                  <a:gsLst>
                    <a:gs pos="100000">
                      <a:srgbClr val="025FA3"/>
                    </a:gs>
                    <a:gs pos="0">
                      <a:srgbClr val="007BD3"/>
                    </a:gs>
                  </a:gsLst>
                  <a:lin ang="0" scaled="0"/>
                </a:gradFill>
                <a:latin typeface="卢文辉经典粗黑简体" panose="02000000000000000000" charset="-122"/>
                <a:ea typeface="卢文辉经典粗黑简体" panose="02000000000000000000" charset="-122"/>
                <a:cs typeface="印品灵秀体（非商用）" panose="02000000000000000000" charset="-122"/>
              </a:rPr>
              <a:t>触电急救的基本原则</a:t>
            </a:r>
          </a:p>
        </p:txBody>
      </p:sp>
      <p:pic>
        <p:nvPicPr>
          <p:cNvPr id="4" name="图片 3" descr="51miz-E1268720-24F487C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345" y="612140"/>
            <a:ext cx="993775" cy="993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22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rcRect b="1491"/>
          <a:stretch>
            <a:fillRect/>
          </a:stretch>
        </p:blipFill>
        <p:spPr>
          <a:xfrm>
            <a:off x="-15240" y="-42545"/>
            <a:ext cx="12207240" cy="6900545"/>
          </a:xfrm>
          <a:prstGeom prst="rect">
            <a:avLst/>
          </a:prstGeom>
        </p:spPr>
      </p:pic>
      <p:sp>
        <p:nvSpPr>
          <p:cNvPr id="10" name="矩形 9"/>
          <p:cNvSpPr/>
          <p:nvPr userDrawn="1"/>
        </p:nvSpPr>
        <p:spPr>
          <a:xfrm>
            <a:off x="423545" y="389890"/>
            <a:ext cx="11345545" cy="607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51miz-E1268720-24F487C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345" y="612140"/>
            <a:ext cx="993775" cy="993775"/>
          </a:xfrm>
          <a:prstGeom prst="rect">
            <a:avLst/>
          </a:prstGeom>
        </p:spPr>
      </p:pic>
      <p:sp>
        <p:nvSpPr>
          <p:cNvPr id="5" name="矩形 4"/>
          <p:cNvSpPr/>
          <p:nvPr userDrawn="1"/>
        </p:nvSpPr>
        <p:spPr>
          <a:xfrm>
            <a:off x="1663700" y="972185"/>
            <a:ext cx="4366895" cy="645160"/>
          </a:xfrm>
          <a:prstGeom prst="rect">
            <a:avLst/>
          </a:prstGeom>
        </p:spPr>
        <p:txBody>
          <a:bodyPr wrap="square">
            <a:spAutoFit/>
          </a:bodyPr>
          <a:lstStyle/>
          <a:p>
            <a:pPr algn="dist"/>
            <a:r>
              <a:rPr lang="zh-CN" altLang="en-US" sz="3600" dirty="0">
                <a:gradFill>
                  <a:gsLst>
                    <a:gs pos="100000">
                      <a:srgbClr val="025FA3"/>
                    </a:gs>
                    <a:gs pos="0">
                      <a:srgbClr val="007BD3"/>
                    </a:gs>
                  </a:gsLst>
                  <a:lin ang="0" scaled="0"/>
                </a:gradFill>
                <a:latin typeface="卢文辉经典粗黑简体" panose="02000000000000000000" charset="-122"/>
                <a:ea typeface="卢文辉经典粗黑简体" panose="02000000000000000000" charset="-122"/>
                <a:cs typeface="印品灵秀体（非商用）" panose="02000000000000000000" charset="-122"/>
              </a:rPr>
              <a:t>常见的几种触电方式</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extLst>
              <a:ext uri="{28A0092B-C50C-407E-A947-70E740481C1C}">
                <a14:useLocalDpi xmlns:a14="http://schemas.microsoft.com/office/drawing/2010/main"/>
              </a:ext>
            </a:extLst>
          </a:blip>
          <a:srcRect b="1491"/>
          <a:stretch>
            <a:fillRect/>
          </a:stretch>
        </p:blipFill>
        <p:spPr>
          <a:xfrm>
            <a:off x="-15240" y="-42545"/>
            <a:ext cx="12207240" cy="6900545"/>
          </a:xfrm>
          <a:prstGeom prst="rect">
            <a:avLst/>
          </a:prstGeom>
        </p:spPr>
      </p:pic>
      <p:sp>
        <p:nvSpPr>
          <p:cNvPr id="5" name="矩形 4"/>
          <p:cNvSpPr/>
          <p:nvPr userDrawn="1"/>
        </p:nvSpPr>
        <p:spPr>
          <a:xfrm>
            <a:off x="423545" y="389890"/>
            <a:ext cx="11345545" cy="607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51miz-E1268720-24F487C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345" y="612140"/>
            <a:ext cx="993775" cy="993775"/>
          </a:xfrm>
          <a:prstGeom prst="rect">
            <a:avLst/>
          </a:prstGeom>
        </p:spPr>
      </p:pic>
      <p:sp>
        <p:nvSpPr>
          <p:cNvPr id="7" name="矩形 6"/>
          <p:cNvSpPr/>
          <p:nvPr userDrawn="1"/>
        </p:nvSpPr>
        <p:spPr>
          <a:xfrm>
            <a:off x="1663700" y="972185"/>
            <a:ext cx="3470275" cy="645160"/>
          </a:xfrm>
          <a:prstGeom prst="rect">
            <a:avLst/>
          </a:prstGeom>
        </p:spPr>
        <p:txBody>
          <a:bodyPr wrap="square">
            <a:spAutoFit/>
          </a:bodyPr>
          <a:lstStyle/>
          <a:p>
            <a:pPr algn="dist"/>
            <a:r>
              <a:rPr lang="zh-CN" altLang="en-US" sz="3600" dirty="0">
                <a:gradFill>
                  <a:gsLst>
                    <a:gs pos="100000">
                      <a:srgbClr val="025FA3"/>
                    </a:gs>
                    <a:gs pos="0">
                      <a:srgbClr val="007BD3"/>
                    </a:gs>
                  </a:gsLst>
                  <a:lin ang="0" scaled="0"/>
                </a:gradFill>
                <a:latin typeface="卢文辉经典粗黑简体" panose="02000000000000000000" charset="-122"/>
                <a:ea typeface="卢文辉经典粗黑简体" panose="02000000000000000000" charset="-122"/>
                <a:cs typeface="印品灵秀体（非商用）" panose="02000000000000000000" charset="-122"/>
              </a:rPr>
              <a:t>脱离电源的方法</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extLst>
              <a:ext uri="{28A0092B-C50C-407E-A947-70E740481C1C}">
                <a14:useLocalDpi xmlns:a14="http://schemas.microsoft.com/office/drawing/2010/main"/>
              </a:ext>
            </a:extLst>
          </a:blip>
          <a:srcRect b="1491"/>
          <a:stretch>
            <a:fillRect/>
          </a:stretch>
        </p:blipFill>
        <p:spPr>
          <a:xfrm>
            <a:off x="-15240" y="-42545"/>
            <a:ext cx="12207240" cy="6900545"/>
          </a:xfrm>
          <a:prstGeom prst="rect">
            <a:avLst/>
          </a:prstGeom>
        </p:spPr>
      </p:pic>
      <p:sp>
        <p:nvSpPr>
          <p:cNvPr id="5" name="矩形 4"/>
          <p:cNvSpPr/>
          <p:nvPr userDrawn="1"/>
        </p:nvSpPr>
        <p:spPr>
          <a:xfrm>
            <a:off x="423545" y="389890"/>
            <a:ext cx="11345545" cy="607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51miz-E1268720-24F487C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345" y="612140"/>
            <a:ext cx="993775" cy="993775"/>
          </a:xfrm>
          <a:prstGeom prst="rect">
            <a:avLst/>
          </a:prstGeom>
        </p:spPr>
      </p:pic>
      <p:sp>
        <p:nvSpPr>
          <p:cNvPr id="7" name="矩形 6"/>
          <p:cNvSpPr/>
          <p:nvPr userDrawn="1"/>
        </p:nvSpPr>
        <p:spPr>
          <a:xfrm>
            <a:off x="1663700" y="972185"/>
            <a:ext cx="4542790" cy="645160"/>
          </a:xfrm>
          <a:prstGeom prst="rect">
            <a:avLst/>
          </a:prstGeom>
        </p:spPr>
        <p:txBody>
          <a:bodyPr wrap="square">
            <a:spAutoFit/>
          </a:bodyPr>
          <a:lstStyle/>
          <a:p>
            <a:pPr algn="dist"/>
            <a:r>
              <a:rPr lang="zh-CN" altLang="en-US" sz="3600" dirty="0">
                <a:gradFill>
                  <a:gsLst>
                    <a:gs pos="100000">
                      <a:srgbClr val="025FA3"/>
                    </a:gs>
                    <a:gs pos="0">
                      <a:srgbClr val="007BD3"/>
                    </a:gs>
                  </a:gsLst>
                  <a:lin ang="0" scaled="0"/>
                </a:gradFill>
                <a:latin typeface="卢文辉经典粗黑简体" panose="02000000000000000000" charset="-122"/>
                <a:ea typeface="卢文辉经典粗黑简体" panose="02000000000000000000" charset="-122"/>
                <a:cs typeface="印品灵秀体（非商用）" panose="02000000000000000000" charset="-122"/>
              </a:rPr>
              <a:t>心肺复苏人工急救法</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extLst>
              <a:ext uri="{28A0092B-C50C-407E-A947-70E740481C1C}">
                <a14:useLocalDpi xmlns:a14="http://schemas.microsoft.com/office/drawing/2010/main"/>
              </a:ext>
            </a:extLst>
          </a:blip>
          <a:srcRect b="1491"/>
          <a:stretch>
            <a:fillRect/>
          </a:stretch>
        </p:blipFill>
        <p:spPr>
          <a:xfrm>
            <a:off x="-15240" y="-42545"/>
            <a:ext cx="12207240" cy="6900545"/>
          </a:xfrm>
          <a:prstGeom prst="rect">
            <a:avLst/>
          </a:prstGeom>
        </p:spPr>
      </p:pic>
      <p:sp>
        <p:nvSpPr>
          <p:cNvPr id="5" name="矩形 4"/>
          <p:cNvSpPr/>
          <p:nvPr userDrawn="1"/>
        </p:nvSpPr>
        <p:spPr>
          <a:xfrm>
            <a:off x="423545" y="389890"/>
            <a:ext cx="11345545" cy="607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51miz-E1268720-24F487C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345" y="612140"/>
            <a:ext cx="993775" cy="993775"/>
          </a:xfrm>
          <a:prstGeom prst="rect">
            <a:avLst/>
          </a:prstGeom>
        </p:spPr>
      </p:pic>
      <p:sp>
        <p:nvSpPr>
          <p:cNvPr id="7" name="矩形 6"/>
          <p:cNvSpPr/>
          <p:nvPr userDrawn="1"/>
        </p:nvSpPr>
        <p:spPr>
          <a:xfrm>
            <a:off x="1663700" y="972185"/>
            <a:ext cx="3169920" cy="645160"/>
          </a:xfrm>
          <a:prstGeom prst="rect">
            <a:avLst/>
          </a:prstGeom>
        </p:spPr>
        <p:txBody>
          <a:bodyPr wrap="square">
            <a:spAutoFit/>
          </a:bodyPr>
          <a:lstStyle/>
          <a:p>
            <a:pPr algn="dist"/>
            <a:r>
              <a:rPr lang="zh-CN" altLang="en-US" sz="3600" dirty="0">
                <a:gradFill>
                  <a:gsLst>
                    <a:gs pos="100000">
                      <a:srgbClr val="025FA3"/>
                    </a:gs>
                    <a:gs pos="0">
                      <a:srgbClr val="007BD3"/>
                    </a:gs>
                  </a:gsLst>
                  <a:lin ang="0" scaled="0"/>
                </a:gradFill>
                <a:latin typeface="卢文辉经典粗黑简体" panose="02000000000000000000" charset="-122"/>
                <a:ea typeface="卢文辉经典粗黑简体" panose="02000000000000000000" charset="-122"/>
                <a:cs typeface="印品灵秀体（非商用）" panose="02000000000000000000" charset="-122"/>
              </a:rPr>
              <a:t>安全注意事项</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23156845"/>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31121256"/>
      </p:ext>
    </p:extLst>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5525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93570" y="3110230"/>
            <a:ext cx="8148320" cy="58801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3200" dirty="0" smtClean="0">
                <a:gradFill>
                  <a:gsLst>
                    <a:gs pos="0">
                      <a:srgbClr val="007BD3"/>
                    </a:gs>
                    <a:gs pos="100000">
                      <a:srgbClr val="025FA3">
                        <a:alpha val="100000"/>
                      </a:srgbClr>
                    </a:gs>
                  </a:gsLst>
                  <a:lin scaled="0"/>
                </a:gradFill>
                <a:latin typeface="+mn-lt"/>
                <a:ea typeface="+mn-ea"/>
                <a:cs typeface="+mn-ea"/>
                <a:sym typeface="+mn-lt"/>
              </a:rPr>
              <a:t>—</a:t>
            </a:r>
            <a:r>
              <a:rPr lang="zh-CN" altLang="en-US" sz="3200" dirty="0" smtClean="0">
                <a:gradFill>
                  <a:gsLst>
                    <a:gs pos="0">
                      <a:srgbClr val="007BD3"/>
                    </a:gs>
                    <a:gs pos="100000">
                      <a:srgbClr val="025FA3">
                        <a:alpha val="100000"/>
                      </a:srgbClr>
                    </a:gs>
                  </a:gsLst>
                  <a:lin scaled="0"/>
                </a:gradFill>
                <a:latin typeface="+mn-lt"/>
                <a:ea typeface="+mn-ea"/>
                <a:cs typeface="+mn-ea"/>
                <a:sym typeface="+mn-lt"/>
              </a:rPr>
              <a:t>常见</a:t>
            </a:r>
            <a:r>
              <a:rPr lang="zh-CN" sz="3200" dirty="0" smtClean="0">
                <a:gradFill>
                  <a:gsLst>
                    <a:gs pos="0">
                      <a:srgbClr val="007BD3"/>
                    </a:gs>
                    <a:gs pos="100000">
                      <a:srgbClr val="025FA3">
                        <a:alpha val="100000"/>
                      </a:srgbClr>
                    </a:gs>
                  </a:gsLst>
                  <a:lin scaled="0"/>
                </a:gradFill>
                <a:latin typeface="+mn-lt"/>
                <a:ea typeface="+mn-ea"/>
                <a:cs typeface="+mn-ea"/>
                <a:sym typeface="+mn-lt"/>
              </a:rPr>
              <a:t>触电类型及触电急救</a:t>
            </a:r>
            <a:r>
              <a:rPr lang="en-US" sz="3200" dirty="0" smtClean="0">
                <a:gradFill>
                  <a:gsLst>
                    <a:gs pos="0">
                      <a:srgbClr val="007BD3"/>
                    </a:gs>
                    <a:gs pos="100000">
                      <a:srgbClr val="025FA3">
                        <a:alpha val="100000"/>
                      </a:srgbClr>
                    </a:gs>
                  </a:gsLst>
                  <a:lin scaled="0"/>
                </a:gradFill>
                <a:latin typeface="+mn-lt"/>
                <a:ea typeface="+mn-ea"/>
                <a:cs typeface="+mn-ea"/>
                <a:sym typeface="+mn-lt"/>
              </a:rPr>
              <a:t>—</a:t>
            </a:r>
          </a:p>
        </p:txBody>
      </p:sp>
      <p:sp>
        <p:nvSpPr>
          <p:cNvPr id="4" name="文本框 3"/>
          <p:cNvSpPr txBox="1"/>
          <p:nvPr/>
        </p:nvSpPr>
        <p:spPr>
          <a:xfrm>
            <a:off x="1217613" y="1710690"/>
            <a:ext cx="9756775" cy="1445260"/>
          </a:xfrm>
          <a:prstGeom prst="rect">
            <a:avLst/>
          </a:prstGeom>
          <a:noFill/>
        </p:spPr>
        <p:txBody>
          <a:bodyPr wrap="square" rtlCol="0" anchor="t">
            <a:spAutoFit/>
          </a:bodyPr>
          <a:lstStyle/>
          <a:p>
            <a:pPr algn="dist"/>
            <a:r>
              <a:rPr lang="zh-CN" altLang="zh-CN" sz="8800" b="1" dirty="0" smtClean="0">
                <a:ln w="25400">
                  <a:solidFill>
                    <a:schemeClr val="bg1"/>
                  </a:solidFill>
                </a:ln>
                <a:gradFill>
                  <a:gsLst>
                    <a:gs pos="100000">
                      <a:srgbClr val="025FA3">
                        <a:alpha val="100000"/>
                      </a:srgbClr>
                    </a:gs>
                    <a:gs pos="0">
                      <a:srgbClr val="007BD3"/>
                    </a:gs>
                  </a:gsLst>
                  <a:lin scaled="0"/>
                </a:gradFill>
                <a:effectLst>
                  <a:outerShdw blurRad="12700" dist="12700" dir="2700000" algn="tl">
                    <a:srgbClr val="328442">
                      <a:alpha val="43137"/>
                    </a:srgbClr>
                  </a:outerShdw>
                </a:effectLst>
                <a:latin typeface="方正正大黑简体" panose="02000000000000000000" pitchFamily="2" charset="-122"/>
                <a:ea typeface="方正正大黑简体" panose="02000000000000000000" pitchFamily="2" charset="-122"/>
                <a:cs typeface="+mn-ea"/>
                <a:sym typeface="+mn-lt"/>
              </a:rPr>
              <a:t>触电急救知识培训</a:t>
            </a:r>
          </a:p>
        </p:txBody>
      </p:sp>
      <p:sp>
        <p:nvSpPr>
          <p:cNvPr id="15" name="文本框 14"/>
          <p:cNvSpPr txBox="1"/>
          <p:nvPr/>
        </p:nvSpPr>
        <p:spPr>
          <a:xfrm>
            <a:off x="3640455" y="982980"/>
            <a:ext cx="4770755" cy="521970"/>
          </a:xfrm>
          <a:prstGeom prst="rect">
            <a:avLst/>
          </a:prstGeom>
          <a:noFill/>
        </p:spPr>
        <p:txBody>
          <a:bodyPr wrap="square" rtlCol="0" anchor="t">
            <a:spAutoFit/>
          </a:bodyPr>
          <a:lstStyle/>
          <a:p>
            <a:pPr algn="dist"/>
            <a:r>
              <a:rPr sz="2800" dirty="0" smtClean="0">
                <a:ln w="0">
                  <a:noFill/>
                </a:ln>
                <a:gradFill>
                  <a:gsLst>
                    <a:gs pos="0">
                      <a:srgbClr val="007BD3"/>
                    </a:gs>
                    <a:gs pos="43000">
                      <a:srgbClr val="016DBB">
                        <a:alpha val="100000"/>
                      </a:srgbClr>
                    </a:gs>
                  </a:gsLst>
                  <a:lin scaled="0"/>
                </a:gradFill>
                <a:effectLst/>
                <a:cs typeface="+mn-ea"/>
                <a:sym typeface="+mn-lt"/>
              </a:rPr>
              <a:t>迅速</a:t>
            </a:r>
            <a:r>
              <a:rPr lang="en-US" sz="2800" dirty="0" smtClean="0">
                <a:ln w="0">
                  <a:noFill/>
                </a:ln>
                <a:gradFill>
                  <a:gsLst>
                    <a:gs pos="0">
                      <a:srgbClr val="007BD3"/>
                    </a:gs>
                    <a:gs pos="43000">
                      <a:srgbClr val="016DBB">
                        <a:alpha val="100000"/>
                      </a:srgbClr>
                    </a:gs>
                  </a:gsLst>
                  <a:lin scaled="0"/>
                </a:gradFill>
                <a:effectLst/>
                <a:cs typeface="+mn-ea"/>
                <a:sym typeface="+mn-lt"/>
              </a:rPr>
              <a:t>-</a:t>
            </a:r>
            <a:r>
              <a:rPr sz="2800" dirty="0" smtClean="0">
                <a:ln w="0">
                  <a:noFill/>
                </a:ln>
                <a:gradFill>
                  <a:gsLst>
                    <a:gs pos="0">
                      <a:srgbClr val="007BD3"/>
                    </a:gs>
                    <a:gs pos="43000">
                      <a:srgbClr val="016DBB">
                        <a:alpha val="100000"/>
                      </a:srgbClr>
                    </a:gs>
                  </a:gsLst>
                  <a:lin scaled="0"/>
                </a:gradFill>
                <a:effectLst/>
                <a:cs typeface="+mn-ea"/>
                <a:sym typeface="+mn-lt"/>
              </a:rPr>
              <a:t>就地</a:t>
            </a:r>
            <a:r>
              <a:rPr lang="en-US" sz="2800" dirty="0" smtClean="0">
                <a:ln w="0">
                  <a:noFill/>
                </a:ln>
                <a:gradFill>
                  <a:gsLst>
                    <a:gs pos="0">
                      <a:srgbClr val="007BD3"/>
                    </a:gs>
                    <a:gs pos="43000">
                      <a:srgbClr val="016DBB">
                        <a:alpha val="100000"/>
                      </a:srgbClr>
                    </a:gs>
                  </a:gsLst>
                  <a:lin scaled="0"/>
                </a:gradFill>
                <a:effectLst/>
                <a:cs typeface="+mn-ea"/>
                <a:sym typeface="+mn-lt"/>
              </a:rPr>
              <a:t>-</a:t>
            </a:r>
            <a:r>
              <a:rPr sz="2800" dirty="0" smtClean="0">
                <a:ln w="0">
                  <a:noFill/>
                </a:ln>
                <a:gradFill>
                  <a:gsLst>
                    <a:gs pos="0">
                      <a:srgbClr val="007BD3"/>
                    </a:gs>
                    <a:gs pos="43000">
                      <a:srgbClr val="016DBB">
                        <a:alpha val="100000"/>
                      </a:srgbClr>
                    </a:gs>
                  </a:gsLst>
                  <a:lin scaled="0"/>
                </a:gradFill>
                <a:effectLst/>
                <a:cs typeface="+mn-ea"/>
                <a:sym typeface="+mn-lt"/>
              </a:rPr>
              <a:t>准确</a:t>
            </a:r>
            <a:r>
              <a:rPr lang="en-US" sz="2800" dirty="0" smtClean="0">
                <a:ln w="0">
                  <a:noFill/>
                </a:ln>
                <a:gradFill>
                  <a:gsLst>
                    <a:gs pos="0">
                      <a:srgbClr val="007BD3"/>
                    </a:gs>
                    <a:gs pos="43000">
                      <a:srgbClr val="016DBB">
                        <a:alpha val="100000"/>
                      </a:srgbClr>
                    </a:gs>
                  </a:gsLst>
                  <a:lin scaled="0"/>
                </a:gradFill>
                <a:effectLst/>
                <a:cs typeface="+mn-ea"/>
                <a:sym typeface="+mn-lt"/>
              </a:rPr>
              <a:t>-</a:t>
            </a:r>
            <a:r>
              <a:rPr sz="2800" dirty="0" smtClean="0">
                <a:ln w="0">
                  <a:noFill/>
                </a:ln>
                <a:gradFill>
                  <a:gsLst>
                    <a:gs pos="0">
                      <a:srgbClr val="007BD3"/>
                    </a:gs>
                    <a:gs pos="43000">
                      <a:srgbClr val="016DBB">
                        <a:alpha val="100000"/>
                      </a:srgbClr>
                    </a:gs>
                  </a:gsLst>
                  <a:lin scaled="0"/>
                </a:gradFill>
                <a:effectLst/>
                <a:cs typeface="+mn-ea"/>
                <a:sym typeface="+mn-lt"/>
              </a:rPr>
              <a:t>坚持</a:t>
            </a:r>
          </a:p>
        </p:txBody>
      </p:sp>
      <p:grpSp>
        <p:nvGrpSpPr>
          <p:cNvPr id="16" name="组合 15"/>
          <p:cNvGrpSpPr/>
          <p:nvPr/>
        </p:nvGrpSpPr>
        <p:grpSpPr>
          <a:xfrm>
            <a:off x="3538855" y="3856990"/>
            <a:ext cx="4859020" cy="509347"/>
            <a:chOff x="4963" y="6417"/>
            <a:chExt cx="6659" cy="698"/>
          </a:xfrm>
        </p:grpSpPr>
        <p:sp>
          <p:nvSpPr>
            <p:cNvPr id="8" name="椭圆 7"/>
            <p:cNvSpPr/>
            <p:nvPr/>
          </p:nvSpPr>
          <p:spPr>
            <a:xfrm>
              <a:off x="4963"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椭圆 8"/>
            <p:cNvSpPr/>
            <p:nvPr/>
          </p:nvSpPr>
          <p:spPr>
            <a:xfrm>
              <a:off x="7943"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椭圆 9"/>
            <p:cNvSpPr/>
            <p:nvPr/>
          </p:nvSpPr>
          <p:spPr>
            <a:xfrm>
              <a:off x="7198"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椭圆 10"/>
            <p:cNvSpPr/>
            <p:nvPr/>
          </p:nvSpPr>
          <p:spPr>
            <a:xfrm>
              <a:off x="5708"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椭圆 12"/>
            <p:cNvSpPr/>
            <p:nvPr/>
          </p:nvSpPr>
          <p:spPr>
            <a:xfrm>
              <a:off x="6453"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椭圆 13"/>
            <p:cNvSpPr/>
            <p:nvPr/>
          </p:nvSpPr>
          <p:spPr>
            <a:xfrm>
              <a:off x="8688"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椭圆 17"/>
            <p:cNvSpPr/>
            <p:nvPr/>
          </p:nvSpPr>
          <p:spPr>
            <a:xfrm>
              <a:off x="9434"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椭圆 19"/>
            <p:cNvSpPr/>
            <p:nvPr/>
          </p:nvSpPr>
          <p:spPr>
            <a:xfrm>
              <a:off x="10179"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椭圆 2"/>
            <p:cNvSpPr/>
            <p:nvPr/>
          </p:nvSpPr>
          <p:spPr>
            <a:xfrm>
              <a:off x="10924"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文本框 16"/>
            <p:cNvSpPr txBox="1"/>
            <p:nvPr/>
          </p:nvSpPr>
          <p:spPr>
            <a:xfrm>
              <a:off x="4963" y="6465"/>
              <a:ext cx="6658" cy="631"/>
            </a:xfrm>
            <a:prstGeom prst="rect">
              <a:avLst/>
            </a:prstGeom>
            <a:noFill/>
          </p:spPr>
          <p:txBody>
            <a:bodyPr wrap="square" rtlCol="0">
              <a:spAutoFit/>
            </a:bodyPr>
            <a:lstStyle/>
            <a:p>
              <a:pPr algn="dist"/>
              <a:r>
                <a:rPr lang="zh-CN" altLang="en-US" sz="2400">
                  <a:solidFill>
                    <a:schemeClr val="bg1"/>
                  </a:solidFill>
                  <a:cs typeface="+mn-ea"/>
                  <a:sym typeface="+mn-lt"/>
                </a:rPr>
                <a:t>遇触电先断电莫迟缓</a:t>
              </a:r>
            </a:p>
          </p:txBody>
        </p:sp>
      </p:grpSp>
    </p:spTree>
  </p:cSld>
  <p:clrMapOvr>
    <a:masterClrMapping/>
  </p:clrMapOvr>
  <mc:AlternateContent xmlns:mc="http://schemas.openxmlformats.org/markup-compatibility/2006" xmlns:p14="http://schemas.microsoft.com/office/powerpoint/2010/main">
    <mc:Choice Requires="p14">
      <p:transition spd="slow" p14:dur="125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暴风截屏20101116143754"/>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1205865" y="2908935"/>
            <a:ext cx="2194560" cy="1774190"/>
          </a:xfrm>
          <a:prstGeom prst="rect">
            <a:avLst/>
          </a:prstGeom>
          <a:noFill/>
          <a:extLst>
            <a:ext uri="{909E8E84-426E-40DD-AFC4-6F175D3DCCD1}">
              <a14:hiddenFill xmlns:a14="http://schemas.microsoft.com/office/drawing/2010/main">
                <a:solidFill>
                  <a:srgbClr val="FFFFFF"/>
                </a:solidFill>
              </a14:hiddenFill>
            </a:ext>
          </a:extLst>
        </p:spPr>
      </p:pic>
      <p:sp>
        <p:nvSpPr>
          <p:cNvPr id="48136" name="Rectangle 8"/>
          <p:cNvSpPr>
            <a:spLocks noChangeArrowheads="1"/>
          </p:cNvSpPr>
          <p:nvPr/>
        </p:nvSpPr>
        <p:spPr bwMode="auto">
          <a:xfrm>
            <a:off x="1108593" y="2161222"/>
            <a:ext cx="5029200" cy="460375"/>
          </a:xfrm>
          <a:prstGeom prst="rect">
            <a:avLst/>
          </a:prstGeom>
        </p:spPr>
        <p:txBody>
          <a:bodyPr wrap="square">
            <a:spAutoFit/>
          </a:bodyPr>
          <a:lstStyle/>
          <a:p>
            <a:pPr lvl="0" algn="just">
              <a:buClrTx/>
              <a:buSzTx/>
              <a:buFontTx/>
            </a:pPr>
            <a:r>
              <a:rPr lang="zh-CN" altLang="en-US" sz="2400" dirty="0">
                <a:gradFill>
                  <a:gsLst>
                    <a:gs pos="100000">
                      <a:srgbClr val="025FA3"/>
                    </a:gs>
                    <a:gs pos="0">
                      <a:srgbClr val="007BD3"/>
                    </a:gs>
                  </a:gsLst>
                  <a:lin ang="0" scaled="0"/>
                </a:gradFill>
                <a:cs typeface="+mn-ea"/>
                <a:sym typeface="+mn-lt"/>
              </a:rPr>
              <a:t>(一)</a:t>
            </a:r>
            <a:r>
              <a:rPr lang="en-US" altLang="zh-CN" sz="2400" dirty="0">
                <a:gradFill>
                  <a:gsLst>
                    <a:gs pos="100000">
                      <a:srgbClr val="025FA3"/>
                    </a:gs>
                    <a:gs pos="0">
                      <a:srgbClr val="007BD3"/>
                    </a:gs>
                  </a:gsLst>
                  <a:lin ang="0" scaled="0"/>
                </a:gradFill>
                <a:cs typeface="+mn-ea"/>
                <a:sym typeface="+mn-lt"/>
              </a:rPr>
              <a:t> </a:t>
            </a:r>
            <a:r>
              <a:rPr lang="zh-CN" altLang="en-US" sz="2400" dirty="0">
                <a:gradFill>
                  <a:gsLst>
                    <a:gs pos="100000">
                      <a:srgbClr val="025FA3"/>
                    </a:gs>
                    <a:gs pos="0">
                      <a:srgbClr val="007BD3"/>
                    </a:gs>
                  </a:gsLst>
                  <a:lin ang="0" scaled="0"/>
                </a:gradFill>
                <a:cs typeface="+mn-ea"/>
                <a:sym typeface="+mn-lt"/>
              </a:rPr>
              <a:t>脱离电源方法（低压）</a:t>
            </a:r>
          </a:p>
        </p:txBody>
      </p:sp>
      <p:sp>
        <p:nvSpPr>
          <p:cNvPr id="2" name="矩形 1"/>
          <p:cNvSpPr/>
          <p:nvPr/>
        </p:nvSpPr>
        <p:spPr>
          <a:xfrm>
            <a:off x="1737690" y="4872054"/>
            <a:ext cx="1125629" cy="338554"/>
          </a:xfrm>
          <a:prstGeom prst="rect">
            <a:avLst/>
          </a:prstGeom>
        </p:spPr>
        <p:txBody>
          <a:bodyPr wrap="none">
            <a:spAutoFit/>
          </a:bodyPr>
          <a:lstStyle/>
          <a:p>
            <a:pPr>
              <a:buFont typeface="Wingdings" panose="05000000000000000000" pitchFamily="2" charset="2"/>
              <a:buNone/>
            </a:pPr>
            <a:r>
              <a:rPr lang="en-US" altLang="zh-CN" sz="1600" dirty="0">
                <a:solidFill>
                  <a:schemeClr val="tx1"/>
                </a:solidFill>
                <a:cs typeface="+mn-ea"/>
                <a:sym typeface="+mn-lt"/>
              </a:rPr>
              <a:t>1</a:t>
            </a:r>
            <a:r>
              <a:rPr lang="zh-CN" altLang="en-US" sz="1600" dirty="0">
                <a:solidFill>
                  <a:schemeClr val="tx1"/>
                </a:solidFill>
                <a:cs typeface="+mn-ea"/>
                <a:sym typeface="+mn-lt"/>
              </a:rPr>
              <a:t>、拉开关</a:t>
            </a:r>
          </a:p>
        </p:txBody>
      </p:sp>
      <p:pic>
        <p:nvPicPr>
          <p:cNvPr id="7" name="Picture 6" descr="暴风截屏20101116142559"/>
          <p:cNvPicPr>
            <a:picLocks noChangeAspect="1" noChangeArrowheads="1"/>
          </p:cNvPicPr>
          <p:nvPr/>
        </p:nvPicPr>
        <p:blipFill>
          <a:blip r:embed="rId3">
            <a:biLevel thresh="50000"/>
            <a:extLst>
              <a:ext uri="{28A0092B-C50C-407E-A947-70E740481C1C}">
                <a14:useLocalDpi xmlns:a14="http://schemas.microsoft.com/office/drawing/2010/main"/>
              </a:ext>
            </a:extLst>
          </a:blip>
          <a:srcRect/>
          <a:stretch>
            <a:fillRect/>
          </a:stretch>
        </p:blipFill>
        <p:spPr bwMode="auto">
          <a:xfrm>
            <a:off x="3937000" y="2908935"/>
            <a:ext cx="2259330" cy="177482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096751" y="4872642"/>
            <a:ext cx="1946367" cy="338554"/>
          </a:xfrm>
          <a:prstGeom prst="rect">
            <a:avLst/>
          </a:prstGeom>
        </p:spPr>
        <p:txBody>
          <a:bodyPr wrap="none">
            <a:spAutoFit/>
          </a:bodyPr>
          <a:lstStyle/>
          <a:p>
            <a:pPr>
              <a:buFont typeface="Wingdings" panose="05000000000000000000" pitchFamily="2" charset="2"/>
              <a:buNone/>
            </a:pPr>
            <a:r>
              <a:rPr lang="en-US" altLang="zh-CN" sz="1600" dirty="0">
                <a:solidFill>
                  <a:schemeClr val="tx1"/>
                </a:solidFill>
                <a:cs typeface="+mn-ea"/>
                <a:sym typeface="+mn-lt"/>
              </a:rPr>
              <a:t>2</a:t>
            </a:r>
            <a:r>
              <a:rPr lang="zh-CN" altLang="en-US" sz="1600" dirty="0">
                <a:solidFill>
                  <a:schemeClr val="tx1"/>
                </a:solidFill>
                <a:cs typeface="+mn-ea"/>
                <a:sym typeface="+mn-lt"/>
              </a:rPr>
              <a:t>、切（断电源线）</a:t>
            </a:r>
          </a:p>
        </p:txBody>
      </p:sp>
      <p:pic>
        <p:nvPicPr>
          <p:cNvPr id="9" name="Picture 7" descr="暴风截屏20101116142526"/>
          <p:cNvPicPr>
            <a:picLocks noChangeAspect="1" noChangeArrowheads="1"/>
          </p:cNvPicPr>
          <p:nvPr/>
        </p:nvPicPr>
        <p:blipFill>
          <a:blip r:embed="rId4">
            <a:biLevel thresh="50000"/>
            <a:extLst>
              <a:ext uri="{28A0092B-C50C-407E-A947-70E740481C1C}">
                <a14:useLocalDpi xmlns:a14="http://schemas.microsoft.com/office/drawing/2010/main"/>
              </a:ext>
            </a:extLst>
          </a:blip>
          <a:srcRect/>
          <a:stretch>
            <a:fillRect/>
          </a:stretch>
        </p:blipFill>
        <p:spPr bwMode="auto">
          <a:xfrm>
            <a:off x="6716395" y="2908935"/>
            <a:ext cx="198437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暴风截屏20101122152147"/>
          <p:cNvPicPr>
            <a:picLocks noChangeAspect="1" noChangeArrowheads="1"/>
          </p:cNvPicPr>
          <p:nvPr/>
        </p:nvPicPr>
        <p:blipFill>
          <a:blip r:embed="rId5">
            <a:biLevel thresh="50000"/>
            <a:extLst>
              <a:ext uri="{28A0092B-C50C-407E-A947-70E740481C1C}">
                <a14:useLocalDpi xmlns:a14="http://schemas.microsoft.com/office/drawing/2010/main"/>
              </a:ext>
            </a:extLst>
          </a:blip>
          <a:srcRect/>
          <a:stretch>
            <a:fillRect/>
          </a:stretch>
        </p:blipFill>
        <p:spPr bwMode="auto">
          <a:xfrm>
            <a:off x="8700770" y="2908935"/>
            <a:ext cx="2249805" cy="177482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7944824" y="4872642"/>
            <a:ext cx="1741182" cy="338554"/>
          </a:xfrm>
          <a:prstGeom prst="rect">
            <a:avLst/>
          </a:prstGeom>
        </p:spPr>
        <p:txBody>
          <a:bodyPr wrap="none">
            <a:spAutoFit/>
          </a:bodyPr>
          <a:lstStyle/>
          <a:p>
            <a:pPr marL="609600" indent="-609600">
              <a:buNone/>
            </a:pPr>
            <a:r>
              <a:rPr lang="en-US" altLang="zh-CN" sz="1600" dirty="0">
                <a:solidFill>
                  <a:schemeClr val="tx1"/>
                </a:solidFill>
                <a:cs typeface="+mn-ea"/>
                <a:sym typeface="+mn-lt"/>
              </a:rPr>
              <a:t>3</a:t>
            </a:r>
            <a:r>
              <a:rPr lang="zh-CN" altLang="en-US" sz="1600" dirty="0">
                <a:solidFill>
                  <a:schemeClr val="tx1"/>
                </a:solidFill>
                <a:cs typeface="+mn-ea"/>
                <a:sym typeface="+mn-lt"/>
              </a:rPr>
              <a:t>、挑（开导线）</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fade">
                                      <p:cBhvr>
                                        <p:cTn id="7" dur="1000"/>
                                        <p:tgtEl>
                                          <p:spTgt spid="48134"/>
                                        </p:tgtEl>
                                      </p:cBhvr>
                                    </p:animEffect>
                                    <p:anim calcmode="lin" valueType="num">
                                      <p:cBhvr>
                                        <p:cTn id="8" dur="1000" fill="hold"/>
                                        <p:tgtEl>
                                          <p:spTgt spid="48134"/>
                                        </p:tgtEl>
                                        <p:attrNameLst>
                                          <p:attrName>ppt_x</p:attrName>
                                        </p:attrNameLst>
                                      </p:cBhvr>
                                      <p:tavLst>
                                        <p:tav tm="0">
                                          <p:val>
                                            <p:strVal val="#ppt_x"/>
                                          </p:val>
                                        </p:tav>
                                        <p:tav tm="100000">
                                          <p:val>
                                            <p:strVal val="#ppt_x"/>
                                          </p:val>
                                        </p:tav>
                                      </p:tavLst>
                                    </p:anim>
                                    <p:anim calcmode="lin" valueType="num">
                                      <p:cBhvr>
                                        <p:cTn id="9" dur="1000" fill="hold"/>
                                        <p:tgtEl>
                                          <p:spTgt spid="481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暴风截屏20101116154627"/>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3597910" y="2887345"/>
            <a:ext cx="2221865" cy="183578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0"/>
          <p:cNvGrpSpPr/>
          <p:nvPr/>
        </p:nvGrpSpPr>
        <p:grpSpPr bwMode="auto">
          <a:xfrm>
            <a:off x="1233693" y="2467562"/>
            <a:ext cx="4586887" cy="2255168"/>
            <a:chOff x="2245" y="486"/>
            <a:chExt cx="7217" cy="3868"/>
          </a:xfrm>
        </p:grpSpPr>
        <p:pic>
          <p:nvPicPr>
            <p:cNvPr id="5" name="Picture 8" descr="暴风截屏20101116155234"/>
            <p:cNvPicPr>
              <a:picLocks noChangeAspect="1" noChangeArrowheads="1"/>
            </p:cNvPicPr>
            <p:nvPr/>
          </p:nvPicPr>
          <p:blipFill>
            <a:blip r:embed="rId3">
              <a:biLevel thresh="50000"/>
              <a:extLst>
                <a:ext uri="{28A0092B-C50C-407E-A947-70E740481C1C}">
                  <a14:useLocalDpi xmlns:a14="http://schemas.microsoft.com/office/drawing/2010/main"/>
                </a:ext>
              </a:extLst>
            </a:blip>
            <a:srcRect/>
            <a:stretch>
              <a:fillRect/>
            </a:stretch>
          </p:blipFill>
          <p:spPr bwMode="auto">
            <a:xfrm>
              <a:off x="2443" y="1206"/>
              <a:ext cx="3360" cy="31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2245" y="486"/>
              <a:ext cx="7217" cy="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ea typeface="宋体" panose="02010600030101010101" pitchFamily="2" charset="-122"/>
                </a:defRPr>
              </a:lvl1pPr>
              <a:lvl2pPr marL="990600" indent="-53340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ea typeface="宋体" panose="02010600030101010101" pitchFamily="2" charset="-122"/>
                </a:defRPr>
              </a:lvl2pPr>
              <a:lvl3pPr marL="1371600" indent="-457200">
                <a:spcBef>
                  <a:spcPct val="20000"/>
                </a:spcBef>
                <a:buClr>
                  <a:schemeClr val="accent2"/>
                </a:buClr>
                <a:buChar char="•"/>
                <a:defRPr sz="2400">
                  <a:solidFill>
                    <a:schemeClr val="tx2"/>
                  </a:solidFill>
                  <a:latin typeface="Arial" panose="020B0604020202020204" pitchFamily="34" charset="0"/>
                  <a:ea typeface="宋体" panose="02010600030101010101" pitchFamily="2" charset="-122"/>
                </a:defRPr>
              </a:lvl3pPr>
              <a:lvl4pPr marL="1752600" indent="-381000">
                <a:spcBef>
                  <a:spcPct val="20000"/>
                </a:spcBef>
                <a:buClr>
                  <a:schemeClr val="tx1"/>
                </a:buClr>
                <a:buChar char="•"/>
                <a:defRPr sz="2000">
                  <a:solidFill>
                    <a:schemeClr val="tx2"/>
                  </a:solidFill>
                  <a:latin typeface="Arial" panose="020B0604020202020204" pitchFamily="34" charset="0"/>
                  <a:ea typeface="宋体" panose="02010600030101010101" pitchFamily="2" charset="-122"/>
                </a:defRPr>
              </a:lvl4pPr>
              <a:lvl5pPr marL="2209800" indent="-381000">
                <a:spcBef>
                  <a:spcPct val="20000"/>
                </a:spcBef>
                <a:buChar char="•"/>
                <a:defRPr sz="2000">
                  <a:solidFill>
                    <a:schemeClr val="tx2"/>
                  </a:solidFill>
                  <a:latin typeface="Arial" panose="020B0604020202020204" pitchFamily="34" charset="0"/>
                  <a:ea typeface="宋体" panose="02010600030101010101" pitchFamily="2" charset="-122"/>
                </a:defRPr>
              </a:lvl5pPr>
              <a:lvl6pPr marL="26670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6pPr>
              <a:lvl7pPr marL="31242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7pPr>
              <a:lvl8pPr marL="35814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8pPr>
              <a:lvl9pPr marL="4038600" indent="-381000" fontAlgn="base">
                <a:spcBef>
                  <a:spcPct val="20000"/>
                </a:spcBef>
                <a:spcAft>
                  <a:spcPct val="0"/>
                </a:spcAft>
                <a:buChar char="•"/>
                <a:defRPr sz="2000">
                  <a:solidFill>
                    <a:schemeClr val="tx2"/>
                  </a:solidFill>
                  <a:latin typeface="Arial" panose="020B0604020202020204" pitchFamily="34" charset="0"/>
                  <a:ea typeface="宋体" panose="02010600030101010101" pitchFamily="2" charset="-122"/>
                </a:defRPr>
              </a:lvl9pPr>
            </a:lstStyle>
            <a:p>
              <a:pPr algn="dist">
                <a:buFont typeface="Wingdings" panose="05000000000000000000" pitchFamily="2" charset="2"/>
                <a:buNone/>
              </a:pPr>
              <a:r>
                <a:rPr lang="zh-CN" altLang="en-US" sz="1400" dirty="0">
                  <a:gradFill>
                    <a:gsLst>
                      <a:gs pos="100000">
                        <a:srgbClr val="025FA3"/>
                      </a:gs>
                      <a:gs pos="0">
                        <a:srgbClr val="007BD3"/>
                      </a:gs>
                    </a:gsLst>
                    <a:lin ang="0" scaled="0"/>
                  </a:gradFill>
                  <a:latin typeface="+mn-lt"/>
                  <a:ea typeface="+mn-ea"/>
                  <a:cs typeface="+mn-ea"/>
                  <a:sym typeface="+mn-lt"/>
                </a:rPr>
                <a:t>注意：不能拽触电者的脚和手不能用两只手拽触电者</a:t>
              </a:r>
            </a:p>
            <a:p>
              <a:pPr algn="dist">
                <a:buFont typeface="Wingdings" panose="05000000000000000000" pitchFamily="2" charset="2"/>
                <a:buNone/>
              </a:pPr>
              <a:endParaRPr lang="en-US" altLang="zh-CN" sz="1400" dirty="0">
                <a:gradFill>
                  <a:gsLst>
                    <a:gs pos="100000">
                      <a:srgbClr val="025FA3"/>
                    </a:gs>
                    <a:gs pos="0">
                      <a:srgbClr val="007BD3"/>
                    </a:gs>
                  </a:gsLst>
                  <a:lin ang="0" scaled="0"/>
                </a:gradFill>
                <a:latin typeface="+mn-lt"/>
                <a:ea typeface="+mn-ea"/>
                <a:cs typeface="+mn-ea"/>
                <a:sym typeface="+mn-lt"/>
              </a:endParaRPr>
            </a:p>
            <a:p>
              <a:pPr algn="dist">
                <a:buFont typeface="Wingdings" panose="05000000000000000000" pitchFamily="2" charset="2"/>
                <a:buNone/>
              </a:pPr>
              <a:endParaRPr lang="en-US" altLang="zh-CN" sz="1400" dirty="0">
                <a:gradFill>
                  <a:gsLst>
                    <a:gs pos="100000">
                      <a:srgbClr val="025FA3"/>
                    </a:gs>
                    <a:gs pos="0">
                      <a:srgbClr val="007BD3"/>
                    </a:gs>
                  </a:gsLst>
                  <a:lin ang="0" scaled="0"/>
                </a:gradFill>
                <a:latin typeface="+mn-lt"/>
                <a:ea typeface="+mn-ea"/>
                <a:cs typeface="+mn-ea"/>
                <a:sym typeface="+mn-lt"/>
              </a:endParaRPr>
            </a:p>
          </p:txBody>
        </p:sp>
      </p:grpSp>
      <p:sp>
        <p:nvSpPr>
          <p:cNvPr id="7" name="矩形 6"/>
          <p:cNvSpPr/>
          <p:nvPr/>
        </p:nvSpPr>
        <p:spPr>
          <a:xfrm>
            <a:off x="2721214" y="5019183"/>
            <a:ext cx="1741182" cy="338554"/>
          </a:xfrm>
          <a:prstGeom prst="rect">
            <a:avLst/>
          </a:prstGeom>
        </p:spPr>
        <p:txBody>
          <a:bodyPr wrap="none">
            <a:spAutoFit/>
          </a:bodyPr>
          <a:lstStyle/>
          <a:p>
            <a:pPr lvl="0" algn="ctr">
              <a:buClrTx/>
              <a:buSzTx/>
              <a:buFont typeface="Wingdings" panose="05000000000000000000" pitchFamily="2" charset="2"/>
            </a:pPr>
            <a:r>
              <a:rPr lang="en-US" altLang="zh-CN" sz="1600" dirty="0">
                <a:cs typeface="+mn-ea"/>
                <a:sym typeface="+mn-lt"/>
              </a:rPr>
              <a:t>4、拽（触电者）</a:t>
            </a:r>
          </a:p>
        </p:txBody>
      </p:sp>
      <p:pic>
        <p:nvPicPr>
          <p:cNvPr id="10" name="Picture 7" descr="暴风截屏20101116143919"/>
          <p:cNvPicPr>
            <a:picLocks noChangeAspect="1" noChangeArrowheads="1"/>
          </p:cNvPicPr>
          <p:nvPr/>
        </p:nvPicPr>
        <p:blipFill>
          <a:blip r:embed="rId4">
            <a:biLevel thresh="50000"/>
            <a:extLst>
              <a:ext uri="{28A0092B-C50C-407E-A947-70E740481C1C}">
                <a14:useLocalDpi xmlns:a14="http://schemas.microsoft.com/office/drawing/2010/main"/>
              </a:ext>
            </a:extLst>
          </a:blip>
          <a:srcRect/>
          <a:stretch>
            <a:fillRect/>
          </a:stretch>
        </p:blipFill>
        <p:spPr bwMode="auto">
          <a:xfrm>
            <a:off x="6240780" y="2887345"/>
            <a:ext cx="2273300" cy="18599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暴风截屏20101116144153"/>
          <p:cNvPicPr>
            <a:picLocks noChangeAspect="1" noChangeArrowheads="1"/>
          </p:cNvPicPr>
          <p:nvPr/>
        </p:nvPicPr>
        <p:blipFill>
          <a:blip r:embed="rId5">
            <a:biLevel thresh="50000"/>
            <a:extLst>
              <a:ext uri="{28A0092B-C50C-407E-A947-70E740481C1C}">
                <a14:useLocalDpi xmlns:a14="http://schemas.microsoft.com/office/drawing/2010/main"/>
              </a:ext>
            </a:extLst>
          </a:blip>
          <a:srcRect/>
          <a:stretch>
            <a:fillRect/>
          </a:stretch>
        </p:blipFill>
        <p:spPr bwMode="auto">
          <a:xfrm>
            <a:off x="8623300" y="2887345"/>
            <a:ext cx="22701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6612761" y="5019279"/>
            <a:ext cx="3587842" cy="338554"/>
          </a:xfrm>
          <a:prstGeom prst="rect">
            <a:avLst/>
          </a:prstGeom>
        </p:spPr>
        <p:txBody>
          <a:bodyPr wrap="none">
            <a:spAutoFit/>
          </a:bodyPr>
          <a:lstStyle/>
          <a:p>
            <a:pPr lvl="0" algn="l">
              <a:buClrTx/>
              <a:buSzTx/>
              <a:buFont typeface="Wingdings" panose="05000000000000000000" pitchFamily="2" charset="2"/>
            </a:pPr>
            <a:r>
              <a:rPr lang="en-US" altLang="zh-CN" sz="1600" dirty="0">
                <a:cs typeface="+mn-ea"/>
                <a:sym typeface="+mn-lt"/>
              </a:rPr>
              <a:t>5、垫（救护者站在木板或绝缘垫上）</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6417" y="2095500"/>
            <a:ext cx="553998" cy="3846195"/>
          </a:xfrm>
          <a:prstGeom prst="rect">
            <a:avLst/>
          </a:prstGeom>
        </p:spPr>
        <p:txBody>
          <a:bodyPr vert="eaVert" wrap="square">
            <a:spAutoFit/>
          </a:bodyPr>
          <a:lstStyle/>
          <a:p>
            <a:pPr lvl="0" algn="dist">
              <a:buClrTx/>
              <a:buSzTx/>
              <a:buFontTx/>
            </a:pPr>
            <a:r>
              <a:rPr lang="zh-CN" altLang="en-US" sz="2400" dirty="0">
                <a:gradFill>
                  <a:gsLst>
                    <a:gs pos="100000">
                      <a:srgbClr val="025FA3"/>
                    </a:gs>
                    <a:gs pos="0">
                      <a:srgbClr val="007BD3"/>
                    </a:gs>
                  </a:gsLst>
                  <a:lin ang="0" scaled="0"/>
                </a:gradFill>
                <a:cs typeface="+mn-ea"/>
                <a:sym typeface="+mn-lt"/>
              </a:rPr>
              <a:t>(二)</a:t>
            </a:r>
            <a:r>
              <a:rPr lang="en-US" altLang="zh-CN" sz="2400" dirty="0">
                <a:gradFill>
                  <a:gsLst>
                    <a:gs pos="100000">
                      <a:srgbClr val="025FA3"/>
                    </a:gs>
                    <a:gs pos="0">
                      <a:srgbClr val="007BD3"/>
                    </a:gs>
                  </a:gsLst>
                  <a:lin ang="0" scaled="0"/>
                </a:gradFill>
                <a:cs typeface="+mn-ea"/>
                <a:sym typeface="+mn-lt"/>
              </a:rPr>
              <a:t> </a:t>
            </a:r>
            <a:r>
              <a:rPr lang="zh-CN" altLang="en-US" sz="2400" dirty="0">
                <a:gradFill>
                  <a:gsLst>
                    <a:gs pos="100000">
                      <a:srgbClr val="025FA3"/>
                    </a:gs>
                    <a:gs pos="0">
                      <a:srgbClr val="007BD3"/>
                    </a:gs>
                  </a:gsLst>
                  <a:lin ang="0" scaled="0"/>
                </a:gradFill>
                <a:cs typeface="+mn-ea"/>
                <a:sym typeface="+mn-lt"/>
              </a:rPr>
              <a:t>脱离电源方法（高压）</a:t>
            </a:r>
          </a:p>
        </p:txBody>
      </p:sp>
      <p:pic>
        <p:nvPicPr>
          <p:cNvPr id="3" name="Picture 10" descr="触电后高处坠落"/>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559050" y="2152650"/>
            <a:ext cx="2990850" cy="32797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2718435" y="5669280"/>
            <a:ext cx="2672080" cy="337185"/>
          </a:xfrm>
          <a:prstGeom prst="rect">
            <a:avLst/>
          </a:prstGeom>
        </p:spPr>
        <p:txBody>
          <a:bodyPr wrap="square">
            <a:spAutoFit/>
          </a:bodyPr>
          <a:lstStyle/>
          <a:p>
            <a:pPr lvl="0" algn="ctr">
              <a:buClrTx/>
              <a:buSzTx/>
              <a:buFont typeface="Wingdings" panose="05000000000000000000" pitchFamily="2" charset="2"/>
            </a:pPr>
            <a:r>
              <a:rPr lang="en-US" altLang="zh-CN" sz="1600" dirty="0">
                <a:cs typeface="+mn-ea"/>
                <a:sym typeface="+mn-lt"/>
              </a:rPr>
              <a:t>1、通知供电部门拉闸停电</a:t>
            </a:r>
          </a:p>
        </p:txBody>
      </p:sp>
      <p:sp>
        <p:nvSpPr>
          <p:cNvPr id="5" name="矩形 4"/>
          <p:cNvSpPr/>
          <p:nvPr/>
        </p:nvSpPr>
        <p:spPr>
          <a:xfrm>
            <a:off x="5597162" y="5669280"/>
            <a:ext cx="5229317" cy="338554"/>
          </a:xfrm>
          <a:prstGeom prst="rect">
            <a:avLst/>
          </a:prstGeom>
        </p:spPr>
        <p:txBody>
          <a:bodyPr wrap="none">
            <a:spAutoFit/>
          </a:bodyPr>
          <a:lstStyle/>
          <a:p>
            <a:pPr lvl="0" algn="ctr">
              <a:buClrTx/>
              <a:buSzTx/>
              <a:buFont typeface="Wingdings" panose="05000000000000000000" pitchFamily="2" charset="2"/>
            </a:pPr>
            <a:r>
              <a:rPr lang="en-US" altLang="zh-CN" sz="1600" dirty="0">
                <a:cs typeface="+mn-ea"/>
                <a:sym typeface="+mn-lt"/>
              </a:rPr>
              <a:t>2、拉开高压断路器或用绝缘操作杆拉开高压跌落熔断器</a:t>
            </a:r>
          </a:p>
        </p:txBody>
      </p:sp>
      <p:pic>
        <p:nvPicPr>
          <p:cNvPr id="6" name="Picture 9" descr="暴风截屏20101116160542"/>
          <p:cNvPicPr>
            <a:picLocks noChangeAspect="1" noChangeArrowheads="1"/>
          </p:cNvPicPr>
          <p:nvPr/>
        </p:nvPicPr>
        <p:blipFill>
          <a:blip r:embed="rId3"/>
          <a:stretch>
            <a:fillRect/>
          </a:stretch>
        </p:blipFill>
        <p:spPr bwMode="auto">
          <a:xfrm>
            <a:off x="6375400" y="2143760"/>
            <a:ext cx="3905250" cy="328041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暴风截屏20101116144332"/>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1071245" y="3160395"/>
            <a:ext cx="2594610" cy="233235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68375" y="2076450"/>
            <a:ext cx="6340197" cy="865109"/>
          </a:xfrm>
          <a:prstGeom prst="rect">
            <a:avLst/>
          </a:prstGeom>
        </p:spPr>
        <p:txBody>
          <a:bodyPr wrap="none">
            <a:spAutoFit/>
          </a:bodyPr>
          <a:lstStyle/>
          <a:p>
            <a:pPr lvl="0" algn="l" fontAlgn="auto">
              <a:lnSpc>
                <a:spcPct val="168000"/>
              </a:lnSpc>
              <a:buClrTx/>
              <a:buSzTx/>
              <a:buFont typeface="Wingdings" panose="05000000000000000000" pitchFamily="2" charset="2"/>
            </a:pPr>
            <a:r>
              <a:rPr lang="en-US" altLang="zh-CN" sz="1600" dirty="0">
                <a:solidFill>
                  <a:schemeClr val="tx1">
                    <a:lumMod val="95000"/>
                    <a:lumOff val="5000"/>
                  </a:schemeClr>
                </a:solidFill>
                <a:cs typeface="+mn-ea"/>
                <a:sym typeface="+mn-lt"/>
              </a:rPr>
              <a:t>3、抛挂裸金属软导线，人为造成短路，迫使开关跳闸</a:t>
            </a:r>
          </a:p>
          <a:p>
            <a:pPr lvl="0" algn="l" fontAlgn="auto">
              <a:lnSpc>
                <a:spcPct val="168000"/>
              </a:lnSpc>
              <a:buClrTx/>
              <a:buSzTx/>
              <a:buFont typeface="Wingdings" panose="05000000000000000000" pitchFamily="2" charset="2"/>
            </a:pPr>
            <a:r>
              <a:rPr lang="en-US" altLang="zh-CN" sz="1600" dirty="0">
                <a:solidFill>
                  <a:schemeClr val="tx1">
                    <a:lumMod val="95000"/>
                    <a:lumOff val="5000"/>
                  </a:schemeClr>
                </a:solidFill>
                <a:cs typeface="+mn-ea"/>
                <a:sym typeface="+mn-lt"/>
              </a:rPr>
              <a:t>抛掷者要防止跨步电压伤人注意自身的安全，同时应防止电弧伤人。</a:t>
            </a:r>
          </a:p>
        </p:txBody>
      </p:sp>
      <p:pic>
        <p:nvPicPr>
          <p:cNvPr id="5" name="Picture 8" descr="暴风截屏20101116144332"/>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3838575" y="3160395"/>
            <a:ext cx="2429510" cy="23323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暴风截屏20101116143158"/>
          <p:cNvPicPr>
            <a:picLocks noChangeAspect="1" noChangeArrowheads="1"/>
          </p:cNvPicPr>
          <p:nvPr/>
        </p:nvPicPr>
        <p:blipFill>
          <a:blip r:embed="rId3">
            <a:biLevel thresh="50000"/>
            <a:extLst>
              <a:ext uri="{28A0092B-C50C-407E-A947-70E740481C1C}">
                <a14:useLocalDpi xmlns:a14="http://schemas.microsoft.com/office/drawing/2010/main"/>
              </a:ext>
            </a:extLst>
          </a:blip>
          <a:srcRect/>
          <a:stretch>
            <a:fillRect/>
          </a:stretch>
        </p:blipFill>
        <p:spPr bwMode="auto">
          <a:xfrm>
            <a:off x="8768715" y="3160395"/>
            <a:ext cx="2212340" cy="2332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暴风截屏20101116143120"/>
          <p:cNvPicPr>
            <a:picLocks noChangeAspect="1" noChangeArrowheads="1"/>
          </p:cNvPicPr>
          <p:nvPr/>
        </p:nvPicPr>
        <p:blipFill>
          <a:blip r:embed="rId4">
            <a:biLevel thresh="50000"/>
            <a:extLst>
              <a:ext uri="{28A0092B-C50C-407E-A947-70E740481C1C}">
                <a14:useLocalDpi xmlns:a14="http://schemas.microsoft.com/office/drawing/2010/main"/>
              </a:ext>
            </a:extLst>
          </a:blip>
          <a:srcRect/>
          <a:stretch>
            <a:fillRect/>
          </a:stretch>
        </p:blipFill>
        <p:spPr bwMode="auto">
          <a:xfrm>
            <a:off x="6331585" y="3159760"/>
            <a:ext cx="2373630" cy="233299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3945890" y="3314700"/>
            <a:ext cx="640080" cy="368300"/>
          </a:xfrm>
          <a:prstGeom prst="rect">
            <a:avLst/>
          </a:prstGeom>
          <a:noFill/>
        </p:spPr>
        <p:txBody>
          <a:bodyPr wrap="none" rtlCol="0">
            <a:spAutoFit/>
          </a:bodyPr>
          <a:lstStyle/>
          <a:p>
            <a:r>
              <a:rPr lang="zh-CN" altLang="en-US">
                <a:gradFill>
                  <a:gsLst>
                    <a:gs pos="100000">
                      <a:srgbClr val="025FA3"/>
                    </a:gs>
                    <a:gs pos="0">
                      <a:srgbClr val="007BD3"/>
                    </a:gs>
                  </a:gsLst>
                  <a:lin ang="0" scaled="0"/>
                </a:gradFill>
                <a:cs typeface="+mn-ea"/>
                <a:sym typeface="+mn-lt"/>
              </a:rPr>
              <a:t>错误</a:t>
            </a:r>
          </a:p>
        </p:txBody>
      </p:sp>
      <p:sp>
        <p:nvSpPr>
          <p:cNvPr id="10" name="文本框 9"/>
          <p:cNvSpPr txBox="1"/>
          <p:nvPr/>
        </p:nvSpPr>
        <p:spPr>
          <a:xfrm>
            <a:off x="6440805" y="3314700"/>
            <a:ext cx="640080" cy="368300"/>
          </a:xfrm>
          <a:prstGeom prst="rect">
            <a:avLst/>
          </a:prstGeom>
          <a:noFill/>
        </p:spPr>
        <p:txBody>
          <a:bodyPr wrap="none" rtlCol="0">
            <a:spAutoFit/>
          </a:bodyPr>
          <a:lstStyle/>
          <a:p>
            <a:r>
              <a:rPr lang="zh-CN" altLang="en-US">
                <a:gradFill>
                  <a:gsLst>
                    <a:gs pos="100000">
                      <a:srgbClr val="025FA3"/>
                    </a:gs>
                    <a:gs pos="0">
                      <a:srgbClr val="007BD3"/>
                    </a:gs>
                  </a:gsLst>
                  <a:lin ang="0" scaled="0"/>
                </a:gradFill>
                <a:cs typeface="+mn-ea"/>
                <a:sym typeface="+mn-lt"/>
              </a:rPr>
              <a:t>错误</a:t>
            </a:r>
          </a:p>
        </p:txBody>
      </p:sp>
      <p:sp>
        <p:nvSpPr>
          <p:cNvPr id="11" name="文本框 10"/>
          <p:cNvSpPr txBox="1"/>
          <p:nvPr/>
        </p:nvSpPr>
        <p:spPr>
          <a:xfrm>
            <a:off x="8935720" y="3314700"/>
            <a:ext cx="640080" cy="368300"/>
          </a:xfrm>
          <a:prstGeom prst="rect">
            <a:avLst/>
          </a:prstGeom>
          <a:noFill/>
        </p:spPr>
        <p:txBody>
          <a:bodyPr wrap="none" rtlCol="0">
            <a:spAutoFit/>
          </a:bodyPr>
          <a:lstStyle/>
          <a:p>
            <a:r>
              <a:rPr lang="zh-CN" altLang="en-US">
                <a:gradFill>
                  <a:gsLst>
                    <a:gs pos="100000">
                      <a:srgbClr val="025FA3"/>
                    </a:gs>
                    <a:gs pos="0">
                      <a:srgbClr val="007BD3"/>
                    </a:gs>
                  </a:gsLst>
                  <a:lin ang="0" scaled="0"/>
                </a:gradFill>
                <a:cs typeface="+mn-ea"/>
                <a:sym typeface="+mn-lt"/>
              </a:rPr>
              <a:t>错误</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4790" y="2385060"/>
            <a:ext cx="2904490" cy="3046095"/>
          </a:xfrm>
          <a:prstGeom prst="rect">
            <a:avLst/>
          </a:prstGeom>
        </p:spPr>
        <p:txBody>
          <a:bodyPr wrap="square">
            <a:spAutoFit/>
          </a:bodyPr>
          <a:lstStyle/>
          <a:p>
            <a:pPr lvl="0" algn="just" fontAlgn="auto">
              <a:lnSpc>
                <a:spcPct val="200000"/>
              </a:lnSpc>
              <a:buClrTx/>
              <a:buSzTx/>
              <a:buFont typeface="Wingdings" panose="05000000000000000000" pitchFamily="2" charset="2"/>
            </a:pPr>
            <a:r>
              <a:rPr lang="en-US" altLang="zh-CN" sz="1600" dirty="0">
                <a:solidFill>
                  <a:schemeClr val="tx1">
                    <a:lumMod val="95000"/>
                    <a:lumOff val="5000"/>
                  </a:schemeClr>
                </a:solidFill>
                <a:cs typeface="+mn-ea"/>
                <a:sym typeface="+mn-lt"/>
              </a:rPr>
              <a:t>4、触电者触及断落在地面上的带电高压导线时，抢救人员不能接近断线点至8—10米范围，防止跨步电压伤人。触电者脱离带电导线后亦应迅速带至8—10米以外后开始急救。</a:t>
            </a:r>
          </a:p>
        </p:txBody>
      </p:sp>
      <p:pic>
        <p:nvPicPr>
          <p:cNvPr id="4" name="Picture 4" descr="D0616-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7618095" y="2206625"/>
            <a:ext cx="2771775" cy="3464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1L4@GTZNH18[U_S4_`NA@H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8375" y="2385060"/>
            <a:ext cx="2460625" cy="3051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820545" y="2639695"/>
            <a:ext cx="3401695" cy="420370"/>
          </a:xfrm>
          <a:prstGeom prst="rect">
            <a:avLst/>
          </a:prstGeom>
          <a:gradFill>
            <a:gsLst>
              <a:gs pos="75000">
                <a:srgbClr val="025FA3"/>
              </a:gs>
              <a:gs pos="0">
                <a:srgbClr val="007BD3"/>
              </a:gs>
            </a:gsLst>
            <a:lin ang="0" scaled="0"/>
          </a:gradFill>
          <a:ln>
            <a:noFill/>
          </a:ln>
        </p:spPr>
        <p:txBody>
          <a:bodyPr vert="horz" wrap="square" lIns="0" tIns="45720" rIns="0" bIns="71755" numCol="1" anchor="ctr" anchorCtr="0" compatLnSpc="1">
            <a:noAutofit/>
          </a:bodyPr>
          <a:lstStyle/>
          <a:p>
            <a:pPr lvl="0" algn="ctr">
              <a:buClrTx/>
              <a:buSzTx/>
              <a:buFontTx/>
            </a:pPr>
            <a:r>
              <a:rPr lang="en-US" altLang="zh-CN" sz="2000" dirty="0" smtClean="0">
                <a:solidFill>
                  <a:schemeClr val="bg1"/>
                </a:solidFill>
                <a:cs typeface="+mn-ea"/>
                <a:sym typeface="+mn-lt"/>
              </a:rPr>
              <a:t>脱离电源时救护者应注意</a:t>
            </a:r>
          </a:p>
        </p:txBody>
      </p:sp>
      <p:sp>
        <p:nvSpPr>
          <p:cNvPr id="4" name="矩形 3"/>
          <p:cNvSpPr/>
          <p:nvPr/>
        </p:nvSpPr>
        <p:spPr>
          <a:xfrm>
            <a:off x="1677670" y="3251835"/>
            <a:ext cx="7430135" cy="2291715"/>
          </a:xfrm>
          <a:prstGeom prst="rect">
            <a:avLst/>
          </a:prstGeom>
        </p:spPr>
        <p:txBody>
          <a:bodyPr wrap="square">
            <a:spAutoFit/>
          </a:bodyPr>
          <a:lstStyle/>
          <a:p>
            <a:pPr lvl="0" indent="0" algn="just" fontAlgn="auto">
              <a:lnSpc>
                <a:spcPct val="200000"/>
              </a:lnSpc>
              <a:spcAft>
                <a:spcPts val="600"/>
              </a:spcAft>
              <a:buClrTx/>
              <a:buSzTx/>
              <a:buFont typeface="+mj-lt"/>
              <a:buNone/>
            </a:pPr>
            <a:r>
              <a:rPr sz="1600" dirty="0" smtClean="0">
                <a:cs typeface="+mn-ea"/>
                <a:sym typeface="+mn-lt"/>
              </a:rPr>
              <a:t>1、救护人员不可用手、其他金属及潮湿的物体作为救护工具。</a:t>
            </a:r>
          </a:p>
          <a:p>
            <a:pPr lvl="0" indent="0" algn="just" fontAlgn="auto">
              <a:lnSpc>
                <a:spcPct val="200000"/>
              </a:lnSpc>
              <a:spcAft>
                <a:spcPts val="600"/>
              </a:spcAft>
              <a:buClrTx/>
              <a:buSzTx/>
              <a:buFont typeface="+mj-lt"/>
              <a:buNone/>
            </a:pPr>
            <a:r>
              <a:rPr sz="1600" dirty="0" smtClean="0">
                <a:cs typeface="+mn-ea"/>
                <a:sym typeface="+mn-lt"/>
              </a:rPr>
              <a:t>2、防止触电者脱离电源后可能的摔伤。</a:t>
            </a:r>
          </a:p>
          <a:p>
            <a:pPr lvl="0" indent="0" algn="just" fontAlgn="auto">
              <a:lnSpc>
                <a:spcPct val="200000"/>
              </a:lnSpc>
              <a:spcAft>
                <a:spcPts val="600"/>
              </a:spcAft>
              <a:buClrTx/>
              <a:buSzTx/>
              <a:buFont typeface="+mj-lt"/>
              <a:buNone/>
            </a:pPr>
            <a:r>
              <a:rPr sz="1600" dirty="0" smtClean="0">
                <a:cs typeface="+mn-ea"/>
                <a:sym typeface="+mn-lt"/>
              </a:rPr>
              <a:t>3、救护者在救护过程中要注意自身和被救者与附近带电设备之间的安全距离。</a:t>
            </a:r>
          </a:p>
          <a:p>
            <a:pPr lvl="0" indent="0" algn="just" fontAlgn="auto">
              <a:lnSpc>
                <a:spcPct val="200000"/>
              </a:lnSpc>
              <a:spcAft>
                <a:spcPts val="600"/>
              </a:spcAft>
              <a:buClrTx/>
              <a:buSzTx/>
              <a:buFont typeface="+mj-lt"/>
              <a:buNone/>
            </a:pPr>
            <a:r>
              <a:rPr sz="1600" dirty="0" smtClean="0">
                <a:cs typeface="+mn-ea"/>
                <a:sym typeface="+mn-lt"/>
              </a:rPr>
              <a:t>4、如事故发生在夜间，应设置临时照明灯。</a:t>
            </a:r>
          </a:p>
        </p:txBody>
      </p:sp>
      <p:pic>
        <p:nvPicPr>
          <p:cNvPr id="39" name="图片 38" descr="51miz-E813872-DEDDFAF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09305" y="2639695"/>
            <a:ext cx="2358390" cy="2904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bwMode="auto">
          <a:xfrm>
            <a:off x="2262505" y="2586990"/>
            <a:ext cx="7851140" cy="1106805"/>
          </a:xfrm>
          <a:noFill/>
        </p:spPr>
        <p:txBody>
          <a:bodyPr vert="horz" wrap="square" rtlCol="0" anchor="t">
            <a:spAutoFit/>
          </a:bodyPr>
          <a:lstStyle/>
          <a:p>
            <a:pPr algn="dist">
              <a:lnSpc>
                <a:spcPct val="100000"/>
              </a:lnSpc>
            </a:pPr>
            <a:r>
              <a:rPr lang="zh-CN" altLang="zh-CN" sz="6600" b="1" dirty="0">
                <a:ln w="25400">
                  <a:solidFill>
                    <a:schemeClr val="bg1"/>
                  </a:solidFill>
                </a:ln>
                <a:gradFill>
                  <a:gsLst>
                    <a:gs pos="100000">
                      <a:srgbClr val="025FA3">
                        <a:alpha val="100000"/>
                      </a:srgbClr>
                    </a:gs>
                    <a:gs pos="0">
                      <a:srgbClr val="007BD3"/>
                    </a:gs>
                  </a:gsLst>
                  <a:lin scaled="0"/>
                </a:gradFill>
                <a:effectLst>
                  <a:outerShdw blurRad="12700" dist="12700" dir="2700000" algn="tl">
                    <a:srgbClr val="328442">
                      <a:alpha val="43137"/>
                    </a:srgbClr>
                  </a:outerShdw>
                </a:effectLst>
                <a:latin typeface="方正正大黑简体" panose="02000000000000000000" pitchFamily="2" charset="-122"/>
                <a:ea typeface="方正正大黑简体" panose="02000000000000000000" pitchFamily="2" charset="-122"/>
                <a:cs typeface="+mn-ea"/>
                <a:sym typeface="+mn-lt"/>
              </a:rPr>
              <a:t>心肺复苏人工急救法</a:t>
            </a:r>
          </a:p>
        </p:txBody>
      </p:sp>
      <p:sp>
        <p:nvSpPr>
          <p:cNvPr id="4" name="文本框 3"/>
          <p:cNvSpPr txBox="1"/>
          <p:nvPr/>
        </p:nvSpPr>
        <p:spPr>
          <a:xfrm>
            <a:off x="5227955" y="1647190"/>
            <a:ext cx="1736090" cy="501015"/>
          </a:xfrm>
          <a:prstGeom prst="roundRect">
            <a:avLst/>
          </a:prstGeom>
          <a:gradFill>
            <a:gsLst>
              <a:gs pos="75000">
                <a:srgbClr val="025FA3"/>
              </a:gs>
              <a:gs pos="0">
                <a:srgbClr val="007BD3"/>
              </a:gs>
            </a:gsLst>
            <a:lin ang="0"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第四部分</a:t>
            </a:r>
          </a:p>
        </p:txBody>
      </p:sp>
      <p:sp>
        <p:nvSpPr>
          <p:cNvPr id="10" name="标题 1"/>
          <p:cNvSpPr>
            <a:spLocks noGrp="1"/>
          </p:cNvSpPr>
          <p:nvPr/>
        </p:nvSpPr>
        <p:spPr>
          <a:xfrm>
            <a:off x="3227705" y="3808730"/>
            <a:ext cx="5736590" cy="58801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2400" dirty="0" smtClean="0">
                <a:gradFill>
                  <a:gsLst>
                    <a:gs pos="0">
                      <a:srgbClr val="007BD3"/>
                    </a:gs>
                    <a:gs pos="100000">
                      <a:srgbClr val="025FA3">
                        <a:alpha val="100000"/>
                      </a:srgbClr>
                    </a:gs>
                  </a:gsLst>
                  <a:lin scaled="0"/>
                </a:gradFill>
                <a:latin typeface="+mn-lt"/>
                <a:ea typeface="+mn-ea"/>
                <a:cs typeface="+mn-ea"/>
                <a:sym typeface="+mn-lt"/>
              </a:rPr>
              <a:t>—202X</a:t>
            </a:r>
            <a:r>
              <a:rPr lang="zh-CN" altLang="en-US" sz="2400" dirty="0" smtClean="0">
                <a:gradFill>
                  <a:gsLst>
                    <a:gs pos="0">
                      <a:srgbClr val="007BD3"/>
                    </a:gs>
                    <a:gs pos="100000">
                      <a:srgbClr val="025FA3">
                        <a:alpha val="100000"/>
                      </a:srgbClr>
                    </a:gs>
                  </a:gsLst>
                  <a:lin scaled="0"/>
                </a:gradFill>
                <a:latin typeface="+mn-lt"/>
                <a:ea typeface="+mn-ea"/>
                <a:cs typeface="+mn-ea"/>
                <a:sym typeface="+mn-lt"/>
              </a:rPr>
              <a:t>年常见</a:t>
            </a:r>
            <a:r>
              <a:rPr lang="zh-CN" sz="2400" dirty="0" smtClean="0">
                <a:gradFill>
                  <a:gsLst>
                    <a:gs pos="0">
                      <a:srgbClr val="007BD3"/>
                    </a:gs>
                    <a:gs pos="100000">
                      <a:srgbClr val="025FA3">
                        <a:alpha val="100000"/>
                      </a:srgbClr>
                    </a:gs>
                  </a:gsLst>
                  <a:lin scaled="0"/>
                </a:gradFill>
                <a:latin typeface="+mn-lt"/>
                <a:ea typeface="+mn-ea"/>
                <a:cs typeface="+mn-ea"/>
                <a:sym typeface="+mn-lt"/>
              </a:rPr>
              <a:t>触电类型及触电急救</a:t>
            </a:r>
            <a:r>
              <a:rPr lang="en-US" sz="2400" dirty="0" smtClean="0">
                <a:gradFill>
                  <a:gsLst>
                    <a:gs pos="0">
                      <a:srgbClr val="007BD3"/>
                    </a:gs>
                    <a:gs pos="100000">
                      <a:srgbClr val="025FA3">
                        <a:alpha val="100000"/>
                      </a:srgbClr>
                    </a:gs>
                  </a:gsLst>
                  <a:lin scaled="0"/>
                </a:gradFill>
                <a:latin typeface="+mn-lt"/>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93010" y="2953385"/>
            <a:ext cx="7574915" cy="2030095"/>
          </a:xfrm>
          <a:prstGeom prst="rect">
            <a:avLst/>
          </a:prstGeom>
        </p:spPr>
        <p:txBody>
          <a:bodyPr wrap="square">
            <a:spAutoFit/>
          </a:bodyPr>
          <a:lstStyle/>
          <a:p>
            <a:pPr lvl="0" algn="just" fontAlgn="auto">
              <a:lnSpc>
                <a:spcPct val="200000"/>
              </a:lnSpc>
              <a:spcAft>
                <a:spcPts val="1800"/>
              </a:spcAft>
              <a:buClrTx/>
              <a:buSzTx/>
              <a:buFont typeface="+mj-lt"/>
            </a:pPr>
            <a:r>
              <a:rPr sz="1600" dirty="0" smtClean="0">
                <a:cs typeface="+mn-ea"/>
                <a:sym typeface="+mn-lt"/>
              </a:rPr>
              <a:t>触电者脱离电源以后，现场救护人员应迅速对触电者的伤情进行判断，对症抢救。</a:t>
            </a:r>
          </a:p>
          <a:p>
            <a:pPr lvl="0" algn="just" fontAlgn="auto">
              <a:lnSpc>
                <a:spcPct val="200000"/>
              </a:lnSpc>
              <a:spcAft>
                <a:spcPts val="1800"/>
              </a:spcAft>
              <a:buClrTx/>
              <a:buSzTx/>
              <a:buFont typeface="+mj-lt"/>
            </a:pPr>
            <a:r>
              <a:rPr sz="1600" dirty="0" smtClean="0">
                <a:cs typeface="+mn-ea"/>
                <a:sym typeface="+mn-lt"/>
              </a:rPr>
              <a:t>同时设法联系医疗急救中心（医疗部门）的医生到现场接替救治。</a:t>
            </a:r>
          </a:p>
          <a:p>
            <a:pPr lvl="0" algn="just" fontAlgn="auto">
              <a:lnSpc>
                <a:spcPct val="200000"/>
              </a:lnSpc>
              <a:spcAft>
                <a:spcPts val="1800"/>
              </a:spcAft>
              <a:buClrTx/>
              <a:buSzTx/>
              <a:buFont typeface="+mj-lt"/>
            </a:pPr>
            <a:r>
              <a:rPr sz="1600" dirty="0" smtClean="0">
                <a:cs typeface="+mn-ea"/>
                <a:sym typeface="+mn-lt"/>
              </a:rPr>
              <a:t>要根据触电伤员的不同情况，采用不同的急救方法。</a:t>
            </a:r>
          </a:p>
        </p:txBody>
      </p:sp>
      <p:sp>
        <p:nvSpPr>
          <p:cNvPr id="28" name="椭圆 27"/>
          <p:cNvSpPr/>
          <p:nvPr/>
        </p:nvSpPr>
        <p:spPr>
          <a:xfrm>
            <a:off x="1871980" y="3151505"/>
            <a:ext cx="369570" cy="369570"/>
          </a:xfrm>
          <a:prstGeom prst="ellipse">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1</a:t>
            </a:r>
          </a:p>
        </p:txBody>
      </p:sp>
      <p:sp>
        <p:nvSpPr>
          <p:cNvPr id="2" name="椭圆 1"/>
          <p:cNvSpPr/>
          <p:nvPr/>
        </p:nvSpPr>
        <p:spPr>
          <a:xfrm>
            <a:off x="1871980" y="3854450"/>
            <a:ext cx="369570" cy="369570"/>
          </a:xfrm>
          <a:prstGeom prst="ellipse">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2</a:t>
            </a:r>
          </a:p>
        </p:txBody>
      </p:sp>
      <p:sp>
        <p:nvSpPr>
          <p:cNvPr id="3" name="椭圆 2"/>
          <p:cNvSpPr/>
          <p:nvPr/>
        </p:nvSpPr>
        <p:spPr>
          <a:xfrm>
            <a:off x="1871980" y="4568825"/>
            <a:ext cx="369570" cy="369570"/>
          </a:xfrm>
          <a:prstGeom prst="ellipse">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3</a:t>
            </a:r>
          </a:p>
        </p:txBody>
      </p:sp>
      <p:sp>
        <p:nvSpPr>
          <p:cNvPr id="5" name="燕尾形 4"/>
          <p:cNvSpPr/>
          <p:nvPr/>
        </p:nvSpPr>
        <p:spPr>
          <a:xfrm>
            <a:off x="2355215" y="3232785"/>
            <a:ext cx="138430" cy="184785"/>
          </a:xfrm>
          <a:prstGeom prst="chevron">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燕尾形 5"/>
          <p:cNvSpPr/>
          <p:nvPr/>
        </p:nvSpPr>
        <p:spPr>
          <a:xfrm>
            <a:off x="2355215" y="3947160"/>
            <a:ext cx="138430" cy="184785"/>
          </a:xfrm>
          <a:prstGeom prst="chevron">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燕尾形 6"/>
          <p:cNvSpPr/>
          <p:nvPr/>
        </p:nvSpPr>
        <p:spPr>
          <a:xfrm>
            <a:off x="2355215" y="4661535"/>
            <a:ext cx="138430" cy="184785"/>
          </a:xfrm>
          <a:prstGeom prst="chevron">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26"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par>
                          <p:cTn id="56" fill="hold">
                            <p:stCondLst>
                              <p:cond delay="3500"/>
                            </p:stCondLst>
                            <p:childTnLst>
                              <p:par>
                                <p:cTn id="57" presetID="42" presetClass="entr" presetSubtype="0" fill="hold" nodeType="after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fade">
                                      <p:cBhvr>
                                        <p:cTn id="59" dur="1000"/>
                                        <p:tgtEl>
                                          <p:spTgt spid="4">
                                            <p:txEl>
                                              <p:pRg st="1" end="1"/>
                                            </p:txEl>
                                          </p:spTgt>
                                        </p:tgtEl>
                                      </p:cBhvr>
                                    </p:animEffect>
                                    <p:anim calcmode="lin" valueType="num">
                                      <p:cBhvr>
                                        <p:cTn id="6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26"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80">
                                          <p:stCondLst>
                                            <p:cond delay="0"/>
                                          </p:stCondLst>
                                        </p:cTn>
                                        <p:tgtEl>
                                          <p:spTgt spid="7"/>
                                        </p:tgtEl>
                                      </p:cBhvr>
                                    </p:animEffect>
                                    <p:anim calcmode="lin" valueType="num">
                                      <p:cBhvr>
                                        <p:cTn id="7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6" dur="26">
                                          <p:stCondLst>
                                            <p:cond delay="650"/>
                                          </p:stCondLst>
                                        </p:cTn>
                                        <p:tgtEl>
                                          <p:spTgt spid="7"/>
                                        </p:tgtEl>
                                      </p:cBhvr>
                                      <p:to x="100000" y="60000"/>
                                    </p:animScale>
                                    <p:animScale>
                                      <p:cBhvr>
                                        <p:cTn id="77" dur="166" decel="50000">
                                          <p:stCondLst>
                                            <p:cond delay="676"/>
                                          </p:stCondLst>
                                        </p:cTn>
                                        <p:tgtEl>
                                          <p:spTgt spid="7"/>
                                        </p:tgtEl>
                                      </p:cBhvr>
                                      <p:to x="100000" y="100000"/>
                                    </p:animScale>
                                    <p:animScale>
                                      <p:cBhvr>
                                        <p:cTn id="78" dur="26">
                                          <p:stCondLst>
                                            <p:cond delay="1312"/>
                                          </p:stCondLst>
                                        </p:cTn>
                                        <p:tgtEl>
                                          <p:spTgt spid="7"/>
                                        </p:tgtEl>
                                      </p:cBhvr>
                                      <p:to x="100000" y="80000"/>
                                    </p:animScale>
                                    <p:animScale>
                                      <p:cBhvr>
                                        <p:cTn id="79" dur="166" decel="50000">
                                          <p:stCondLst>
                                            <p:cond delay="1338"/>
                                          </p:stCondLst>
                                        </p:cTn>
                                        <p:tgtEl>
                                          <p:spTgt spid="7"/>
                                        </p:tgtEl>
                                      </p:cBhvr>
                                      <p:to x="100000" y="100000"/>
                                    </p:animScale>
                                    <p:animScale>
                                      <p:cBhvr>
                                        <p:cTn id="80" dur="26">
                                          <p:stCondLst>
                                            <p:cond delay="1642"/>
                                          </p:stCondLst>
                                        </p:cTn>
                                        <p:tgtEl>
                                          <p:spTgt spid="7"/>
                                        </p:tgtEl>
                                      </p:cBhvr>
                                      <p:to x="100000" y="90000"/>
                                    </p:animScale>
                                    <p:animScale>
                                      <p:cBhvr>
                                        <p:cTn id="81" dur="166" decel="50000">
                                          <p:stCondLst>
                                            <p:cond delay="1668"/>
                                          </p:stCondLst>
                                        </p:cTn>
                                        <p:tgtEl>
                                          <p:spTgt spid="7"/>
                                        </p:tgtEl>
                                      </p:cBhvr>
                                      <p:to x="100000" y="100000"/>
                                    </p:animScale>
                                    <p:animScale>
                                      <p:cBhvr>
                                        <p:cTn id="82" dur="26">
                                          <p:stCondLst>
                                            <p:cond delay="1808"/>
                                          </p:stCondLst>
                                        </p:cTn>
                                        <p:tgtEl>
                                          <p:spTgt spid="7"/>
                                        </p:tgtEl>
                                      </p:cBhvr>
                                      <p:to x="100000" y="95000"/>
                                    </p:animScale>
                                    <p:animScale>
                                      <p:cBhvr>
                                        <p:cTn id="83" dur="166" decel="50000">
                                          <p:stCondLst>
                                            <p:cond delay="1834"/>
                                          </p:stCondLst>
                                        </p:cTn>
                                        <p:tgtEl>
                                          <p:spTgt spid="7"/>
                                        </p:tgtEl>
                                      </p:cBhvr>
                                      <p:to x="100000" y="100000"/>
                                    </p:animScale>
                                  </p:childTnLst>
                                </p:cTn>
                              </p:par>
                            </p:childTnLst>
                          </p:cTn>
                        </p:par>
                        <p:par>
                          <p:cTn id="84" fill="hold">
                            <p:stCondLst>
                              <p:cond delay="5000"/>
                            </p:stCondLst>
                            <p:childTnLst>
                              <p:par>
                                <p:cTn id="85" presetID="42" presetClass="entr" presetSubtype="0" fill="hold" nodeType="afterEffect">
                                  <p:stCondLst>
                                    <p:cond delay="0"/>
                                  </p:stCondLst>
                                  <p:childTnLst>
                                    <p:set>
                                      <p:cBhvr>
                                        <p:cTn id="86" dur="1" fill="hold">
                                          <p:stCondLst>
                                            <p:cond delay="0"/>
                                          </p:stCondLst>
                                        </p:cTn>
                                        <p:tgtEl>
                                          <p:spTgt spid="4">
                                            <p:txEl>
                                              <p:pRg st="2" end="2"/>
                                            </p:txEl>
                                          </p:spTgt>
                                        </p:tgtEl>
                                        <p:attrNameLst>
                                          <p:attrName>style.visibility</p:attrName>
                                        </p:attrNameLst>
                                      </p:cBhvr>
                                      <p:to>
                                        <p:strVal val="visible"/>
                                      </p:to>
                                    </p:set>
                                    <p:animEffect transition="in" filter="fade">
                                      <p:cBhvr>
                                        <p:cTn id="87" dur="1000"/>
                                        <p:tgtEl>
                                          <p:spTgt spid="4">
                                            <p:txEl>
                                              <p:pRg st="2" end="2"/>
                                            </p:txEl>
                                          </p:spTgt>
                                        </p:tgtEl>
                                      </p:cBhvr>
                                    </p:animEffect>
                                    <p:anim calcmode="lin" valueType="num">
                                      <p:cBhvr>
                                        <p:cTn id="8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 grpId="0" bldLvl="0" animBg="1"/>
      <p:bldP spid="3" grpId="0" bldLvl="0" animBg="1"/>
      <p:bldP spid="5" grpId="0" bldLvl="0" animBg="1"/>
      <p:bldP spid="6"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977390" y="2217420"/>
          <a:ext cx="8237220" cy="3658616"/>
        </p:xfrm>
        <a:graphic>
          <a:graphicData uri="http://schemas.openxmlformats.org/drawingml/2006/table">
            <a:tbl>
              <a:tblPr firstRow="1" bandRow="1"/>
              <a:tblGrid>
                <a:gridCol w="1176020">
                  <a:extLst>
                    <a:ext uri="{9D8B030D-6E8A-4147-A177-3AD203B41FA5}">
                      <a16:colId xmlns:a16="http://schemas.microsoft.com/office/drawing/2014/main" val="20000"/>
                    </a:ext>
                  </a:extLst>
                </a:gridCol>
                <a:gridCol w="1176020">
                  <a:extLst>
                    <a:ext uri="{9D8B030D-6E8A-4147-A177-3AD203B41FA5}">
                      <a16:colId xmlns:a16="http://schemas.microsoft.com/office/drawing/2014/main" val="20001"/>
                    </a:ext>
                  </a:extLst>
                </a:gridCol>
                <a:gridCol w="1176020">
                  <a:extLst>
                    <a:ext uri="{9D8B030D-6E8A-4147-A177-3AD203B41FA5}">
                      <a16:colId xmlns:a16="http://schemas.microsoft.com/office/drawing/2014/main" val="20002"/>
                    </a:ext>
                  </a:extLst>
                </a:gridCol>
                <a:gridCol w="4709160">
                  <a:extLst>
                    <a:ext uri="{9D8B030D-6E8A-4147-A177-3AD203B41FA5}">
                      <a16:colId xmlns:a16="http://schemas.microsoft.com/office/drawing/2014/main" val="20003"/>
                    </a:ext>
                  </a:extLst>
                </a:gridCol>
              </a:tblGrid>
              <a:tr h="760730">
                <a:tc>
                  <a:txBody>
                    <a:bodyPr/>
                    <a:lstStyle/>
                    <a:p>
                      <a:pPr indent="0" algn="ctr">
                        <a:lnSpc>
                          <a:spcPct val="120000"/>
                        </a:lnSpc>
                        <a:spcBef>
                          <a:spcPts val="0"/>
                        </a:spcBef>
                        <a:spcAft>
                          <a:spcPts val="0"/>
                        </a:spcAft>
                      </a:pPr>
                      <a:r>
                        <a:rPr lang="zh-CN" altLang="en-US" sz="1800" b="1" spc="130">
                          <a:solidFill>
                            <a:schemeClr val="tx1"/>
                          </a:solidFill>
                          <a:latin typeface="+mn-lt"/>
                          <a:ea typeface="+mn-ea"/>
                          <a:cs typeface="+mn-ea"/>
                          <a:sym typeface="+mn-lt"/>
                        </a:rPr>
                        <a:t>意识</a:t>
                      </a:r>
                    </a:p>
                  </a:txBody>
                  <a:tcPr marL="317500" marR="317500" marT="215900" marB="215900" anchor="ctr">
                    <a:lnL>
                      <a:noFill/>
                    </a:lnL>
                    <a:lnR>
                      <a:noFill/>
                    </a:lnR>
                    <a:lnT w="19050">
                      <a:solidFill>
                        <a:srgbClr val="2F4A8F"/>
                      </a:solidFill>
                      <a:prstDash val="solid"/>
                    </a:lnT>
                    <a:lnB w="19050">
                      <a:solidFill>
                        <a:srgbClr val="2F4A8F"/>
                      </a:solidFill>
                      <a:prstDash val="solid"/>
                    </a:lnB>
                    <a:solidFill>
                      <a:srgbClr val="FFFFFF"/>
                    </a:solidFill>
                  </a:tcPr>
                </a:tc>
                <a:tc>
                  <a:txBody>
                    <a:bodyPr/>
                    <a:lstStyle/>
                    <a:p>
                      <a:pPr indent="0" algn="ctr">
                        <a:lnSpc>
                          <a:spcPct val="120000"/>
                        </a:lnSpc>
                        <a:spcBef>
                          <a:spcPts val="0"/>
                        </a:spcBef>
                        <a:spcAft>
                          <a:spcPts val="0"/>
                        </a:spcAft>
                      </a:pPr>
                      <a:r>
                        <a:rPr lang="zh-CN" altLang="en-US" sz="1800" b="1" spc="130">
                          <a:solidFill>
                            <a:schemeClr val="tx1"/>
                          </a:solidFill>
                          <a:latin typeface="+mn-lt"/>
                          <a:ea typeface="+mn-ea"/>
                          <a:cs typeface="+mn-ea"/>
                          <a:sym typeface="+mn-lt"/>
                        </a:rPr>
                        <a:t>心跳</a:t>
                      </a:r>
                    </a:p>
                  </a:txBody>
                  <a:tcPr marL="317500" marR="317500" marT="215900" marB="215900" anchor="ctr">
                    <a:lnL>
                      <a:noFill/>
                    </a:lnL>
                    <a:lnR>
                      <a:noFill/>
                    </a:lnR>
                    <a:lnT w="19050">
                      <a:solidFill>
                        <a:srgbClr val="2F4A8F"/>
                      </a:solidFill>
                      <a:prstDash val="solid"/>
                    </a:lnT>
                    <a:lnB w="19050">
                      <a:solidFill>
                        <a:srgbClr val="2F4A8F"/>
                      </a:solidFill>
                      <a:prstDash val="solid"/>
                    </a:lnB>
                    <a:solidFill>
                      <a:srgbClr val="FFFFFF"/>
                    </a:solidFill>
                  </a:tcPr>
                </a:tc>
                <a:tc>
                  <a:txBody>
                    <a:bodyPr/>
                    <a:lstStyle/>
                    <a:p>
                      <a:pPr indent="0" algn="ctr">
                        <a:lnSpc>
                          <a:spcPct val="120000"/>
                        </a:lnSpc>
                        <a:spcBef>
                          <a:spcPts val="0"/>
                        </a:spcBef>
                        <a:spcAft>
                          <a:spcPts val="0"/>
                        </a:spcAft>
                      </a:pPr>
                      <a:r>
                        <a:rPr lang="zh-CN" altLang="en-US" sz="1800" b="1" spc="130">
                          <a:solidFill>
                            <a:schemeClr val="tx1"/>
                          </a:solidFill>
                          <a:latin typeface="+mn-lt"/>
                          <a:ea typeface="+mn-ea"/>
                          <a:cs typeface="+mn-ea"/>
                          <a:sym typeface="+mn-lt"/>
                        </a:rPr>
                        <a:t>呼吸</a:t>
                      </a:r>
                    </a:p>
                  </a:txBody>
                  <a:tcPr marL="317500" marR="317500" marT="215900" marB="215900" anchor="ctr">
                    <a:lnL>
                      <a:noFill/>
                    </a:lnL>
                    <a:lnR>
                      <a:noFill/>
                    </a:lnR>
                    <a:lnT w="19050">
                      <a:solidFill>
                        <a:srgbClr val="2F4A8F"/>
                      </a:solidFill>
                      <a:prstDash val="solid"/>
                    </a:lnT>
                    <a:lnB w="19050">
                      <a:solidFill>
                        <a:srgbClr val="2F4A8F"/>
                      </a:solidFill>
                      <a:prstDash val="solid"/>
                    </a:lnB>
                    <a:solidFill>
                      <a:srgbClr val="FFFFFF"/>
                    </a:solidFill>
                  </a:tcPr>
                </a:tc>
                <a:tc>
                  <a:txBody>
                    <a:bodyPr/>
                    <a:lstStyle/>
                    <a:p>
                      <a:pPr indent="0" algn="ctr">
                        <a:lnSpc>
                          <a:spcPct val="120000"/>
                        </a:lnSpc>
                        <a:spcBef>
                          <a:spcPts val="0"/>
                        </a:spcBef>
                        <a:spcAft>
                          <a:spcPts val="0"/>
                        </a:spcAft>
                      </a:pPr>
                      <a:r>
                        <a:rPr lang="zh-CN" altLang="en-US" sz="1800" b="1" spc="130">
                          <a:solidFill>
                            <a:schemeClr val="tx1"/>
                          </a:solidFill>
                          <a:latin typeface="+mn-lt"/>
                          <a:ea typeface="+mn-ea"/>
                          <a:cs typeface="+mn-ea"/>
                          <a:sym typeface="+mn-lt"/>
                        </a:rPr>
                        <a:t>对症治疗措施</a:t>
                      </a:r>
                    </a:p>
                  </a:txBody>
                  <a:tcPr marL="317500" marR="317500" marT="215900" marB="215900" anchor="ctr">
                    <a:lnL>
                      <a:noFill/>
                    </a:lnL>
                    <a:lnR>
                      <a:noFill/>
                    </a:lnR>
                    <a:lnT w="19050">
                      <a:solidFill>
                        <a:srgbClr val="2F4A8F"/>
                      </a:solidFill>
                      <a:prstDash val="solid"/>
                    </a:lnT>
                    <a:lnB w="19050">
                      <a:solidFill>
                        <a:srgbClr val="2F4A8F"/>
                      </a:solidFill>
                      <a:prstDash val="solid"/>
                    </a:lnB>
                    <a:solidFill>
                      <a:srgbClr val="FFFFFF"/>
                    </a:solidFill>
                  </a:tcPr>
                </a:tc>
                <a:extLst>
                  <a:ext uri="{0D108BD9-81ED-4DB2-BD59-A6C34878D82A}">
                    <a16:rowId xmlns:a16="http://schemas.microsoft.com/office/drawing/2014/main" val="10000"/>
                  </a:ext>
                </a:extLst>
              </a:tr>
              <a:tr h="723900">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清醒</a:t>
                      </a:r>
                    </a:p>
                  </a:txBody>
                  <a:tcPr marL="317500" marR="317500" marT="215900" marB="215900" anchor="ctr">
                    <a:lnL>
                      <a:noFill/>
                    </a:lnL>
                    <a:lnR>
                      <a:noFill/>
                    </a:lnR>
                    <a:lnT w="19050">
                      <a:solidFill>
                        <a:srgbClr val="2F4A8F"/>
                      </a:solidFill>
                      <a:prstDash val="solid"/>
                    </a:lnT>
                    <a:lnB>
                      <a:noFill/>
                    </a:lnB>
                    <a:solidFill>
                      <a:srgbClr val="FFFFFF"/>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存在</a:t>
                      </a:r>
                    </a:p>
                  </a:txBody>
                  <a:tcPr marL="317500" marR="317500" marT="215900" marB="215900" anchor="ctr">
                    <a:lnL>
                      <a:noFill/>
                    </a:lnL>
                    <a:lnR>
                      <a:noFill/>
                    </a:lnR>
                    <a:lnT w="19050">
                      <a:solidFill>
                        <a:srgbClr val="2F4A8F"/>
                      </a:solidFill>
                      <a:prstDash val="solid"/>
                    </a:lnT>
                    <a:lnB>
                      <a:noFill/>
                    </a:lnB>
                    <a:solidFill>
                      <a:srgbClr val="FFFFFF"/>
                    </a:solidFill>
                  </a:tcPr>
                </a:tc>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a:solidFill>
                            <a:schemeClr val="tx1"/>
                          </a:solidFill>
                          <a:latin typeface="+mn-lt"/>
                          <a:ea typeface="+mn-ea"/>
                          <a:cs typeface="+mn-ea"/>
                          <a:sym typeface="+mn-lt"/>
                        </a:rPr>
                        <a:t>存在</a:t>
                      </a:r>
                    </a:p>
                  </a:txBody>
                  <a:tcPr marL="317500" marR="317500" marT="215900" marB="215900" anchor="ctr">
                    <a:lnL>
                      <a:noFill/>
                    </a:lnL>
                    <a:lnR>
                      <a:noFill/>
                    </a:lnR>
                    <a:lnT w="19050">
                      <a:solidFill>
                        <a:srgbClr val="2F4A8F"/>
                      </a:solidFill>
                      <a:prstDash val="solid"/>
                    </a:lnT>
                    <a:lnB>
                      <a:noFill/>
                    </a:lnB>
                    <a:solidFill>
                      <a:srgbClr val="FFFFFF"/>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静补、保暖、严密观察</a:t>
                      </a:r>
                    </a:p>
                  </a:txBody>
                  <a:tcPr marL="317500" marR="317500" marT="215900" marB="215900" anchor="ctr">
                    <a:lnL>
                      <a:noFill/>
                    </a:lnL>
                    <a:lnR>
                      <a:noFill/>
                    </a:lnR>
                    <a:lnT w="19050">
                      <a:solidFill>
                        <a:srgbClr val="2F4A8F"/>
                      </a:solidFill>
                      <a:prstDash val="solid"/>
                    </a:lnT>
                    <a:lnB>
                      <a:noFill/>
                    </a:lnB>
                    <a:solidFill>
                      <a:srgbClr val="FFFFFF"/>
                    </a:solidFill>
                  </a:tcPr>
                </a:tc>
                <a:extLst>
                  <a:ext uri="{0D108BD9-81ED-4DB2-BD59-A6C34878D82A}">
                    <a16:rowId xmlns:a16="http://schemas.microsoft.com/office/drawing/2014/main" val="10001"/>
                  </a:ext>
                </a:extLst>
              </a:tr>
              <a:tr h="723900">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a:solidFill>
                            <a:schemeClr val="tx1"/>
                          </a:solidFill>
                          <a:latin typeface="+mn-lt"/>
                          <a:ea typeface="+mn-ea"/>
                          <a:cs typeface="+mn-ea"/>
                          <a:sym typeface="+mn-lt"/>
                        </a:rPr>
                        <a:t>昏迷</a:t>
                      </a:r>
                    </a:p>
                  </a:txBody>
                  <a:tcPr marL="317500" marR="317500" marT="215900" marB="215900" anchor="ctr">
                    <a:lnL>
                      <a:noFill/>
                    </a:lnL>
                    <a:lnR>
                      <a:noFill/>
                    </a:lnR>
                    <a:lnT>
                      <a:noFill/>
                    </a:lnT>
                    <a:lnB>
                      <a:noFill/>
                    </a:lnB>
                    <a:solidFill>
                      <a:srgbClr val="E9EDF8"/>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停止</a:t>
                      </a:r>
                    </a:p>
                  </a:txBody>
                  <a:tcPr marL="317500" marR="317500" marT="215900" marB="215900" anchor="ctr">
                    <a:lnL>
                      <a:noFill/>
                    </a:lnL>
                    <a:lnR>
                      <a:noFill/>
                    </a:lnR>
                    <a:lnT>
                      <a:noFill/>
                    </a:lnT>
                    <a:lnB>
                      <a:noFill/>
                    </a:lnB>
                    <a:solidFill>
                      <a:srgbClr val="E9EDF8"/>
                    </a:solidFill>
                  </a:tcPr>
                </a:tc>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a:solidFill>
                            <a:schemeClr val="tx1"/>
                          </a:solidFill>
                          <a:latin typeface="+mn-lt"/>
                          <a:ea typeface="+mn-ea"/>
                          <a:cs typeface="+mn-ea"/>
                          <a:sym typeface="+mn-lt"/>
                        </a:rPr>
                        <a:t>存在</a:t>
                      </a:r>
                    </a:p>
                  </a:txBody>
                  <a:tcPr marL="317500" marR="317500" marT="215900" marB="215900" anchor="ctr">
                    <a:lnL>
                      <a:noFill/>
                    </a:lnL>
                    <a:lnR>
                      <a:noFill/>
                    </a:lnR>
                    <a:lnT>
                      <a:noFill/>
                    </a:lnT>
                    <a:lnB>
                      <a:noFill/>
                    </a:lnB>
                    <a:solidFill>
                      <a:srgbClr val="E9EDF8"/>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胸外心脏按压术</a:t>
                      </a:r>
                    </a:p>
                  </a:txBody>
                  <a:tcPr marL="317500" marR="317500" marT="215900" marB="215900" anchor="ctr">
                    <a:lnL>
                      <a:noFill/>
                    </a:lnL>
                    <a:lnR>
                      <a:noFill/>
                    </a:lnR>
                    <a:lnT>
                      <a:noFill/>
                    </a:lnT>
                    <a:lnB>
                      <a:noFill/>
                    </a:lnB>
                    <a:solidFill>
                      <a:srgbClr val="E9EDF8"/>
                    </a:solidFill>
                  </a:tcPr>
                </a:tc>
                <a:extLst>
                  <a:ext uri="{0D108BD9-81ED-4DB2-BD59-A6C34878D82A}">
                    <a16:rowId xmlns:a16="http://schemas.microsoft.com/office/drawing/2014/main" val="10002"/>
                  </a:ext>
                </a:extLst>
              </a:tr>
              <a:tr h="723900">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a:solidFill>
                            <a:schemeClr val="tx1"/>
                          </a:solidFill>
                          <a:latin typeface="+mn-lt"/>
                          <a:ea typeface="+mn-ea"/>
                          <a:cs typeface="+mn-ea"/>
                          <a:sym typeface="+mn-lt"/>
                        </a:rPr>
                        <a:t>昏迷</a:t>
                      </a:r>
                    </a:p>
                  </a:txBody>
                  <a:tcPr marL="317500" marR="317500" marT="215900" marB="215900" anchor="ctr">
                    <a:lnL>
                      <a:noFill/>
                    </a:lnL>
                    <a:lnR>
                      <a:noFill/>
                    </a:lnR>
                    <a:lnT>
                      <a:noFill/>
                    </a:lnT>
                    <a:lnB>
                      <a:noFill/>
                    </a:lnB>
                    <a:solidFill>
                      <a:srgbClr val="FFFFFF"/>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存在</a:t>
                      </a:r>
                    </a:p>
                  </a:txBody>
                  <a:tcPr marL="317500" marR="317500" marT="215900" marB="215900" anchor="ctr">
                    <a:lnL>
                      <a:noFill/>
                    </a:lnL>
                    <a:lnR>
                      <a:noFill/>
                    </a:lnR>
                    <a:lnT>
                      <a:noFill/>
                    </a:lnT>
                    <a:lnB>
                      <a:noFill/>
                    </a:lnB>
                    <a:solidFill>
                      <a:srgbClr val="FFFFFF"/>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停止</a:t>
                      </a:r>
                    </a:p>
                  </a:txBody>
                  <a:tcPr marL="317500" marR="317500" marT="215900" marB="215900" anchor="ctr">
                    <a:lnL>
                      <a:noFill/>
                    </a:lnL>
                    <a:lnR>
                      <a:noFill/>
                    </a:lnR>
                    <a:lnT>
                      <a:noFill/>
                    </a:lnT>
                    <a:lnB>
                      <a:noFill/>
                    </a:lnB>
                    <a:solidFill>
                      <a:srgbClr val="FFFFFF"/>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口对口</a:t>
                      </a:r>
                      <a:r>
                        <a:rPr lang="en-US" altLang="zh-CN" sz="1600" b="0" spc="130">
                          <a:solidFill>
                            <a:schemeClr val="tx1"/>
                          </a:solidFill>
                          <a:latin typeface="+mn-lt"/>
                          <a:ea typeface="+mn-ea"/>
                          <a:cs typeface="+mn-ea"/>
                          <a:sym typeface="+mn-lt"/>
                        </a:rPr>
                        <a:t>(</a:t>
                      </a:r>
                      <a:r>
                        <a:rPr lang="zh-CN" altLang="en-US" sz="1600" b="0" spc="130">
                          <a:solidFill>
                            <a:schemeClr val="tx1"/>
                          </a:solidFill>
                          <a:latin typeface="+mn-lt"/>
                          <a:ea typeface="+mn-ea"/>
                          <a:cs typeface="+mn-ea"/>
                          <a:sym typeface="+mn-lt"/>
                        </a:rPr>
                        <a:t>鼻</a:t>
                      </a:r>
                      <a:r>
                        <a:rPr lang="en-US" altLang="zh-CN" sz="1600" b="0" spc="130">
                          <a:solidFill>
                            <a:schemeClr val="tx1"/>
                          </a:solidFill>
                          <a:latin typeface="+mn-lt"/>
                          <a:ea typeface="+mn-ea"/>
                          <a:cs typeface="+mn-ea"/>
                          <a:sym typeface="+mn-lt"/>
                        </a:rPr>
                        <a:t>)</a:t>
                      </a:r>
                      <a:r>
                        <a:rPr lang="zh-CN" altLang="en-US" sz="1600" b="0" spc="130">
                          <a:solidFill>
                            <a:schemeClr val="tx1"/>
                          </a:solidFill>
                          <a:latin typeface="+mn-lt"/>
                          <a:ea typeface="+mn-ea"/>
                          <a:cs typeface="+mn-ea"/>
                          <a:sym typeface="+mn-lt"/>
                        </a:rPr>
                        <a:t>人工呼吸</a:t>
                      </a:r>
                    </a:p>
                  </a:txBody>
                  <a:tcPr marL="317500" marR="317500" marT="215900" marB="215900" anchor="ctr">
                    <a:lnL>
                      <a:noFill/>
                    </a:lnL>
                    <a:lnR>
                      <a:noFill/>
                    </a:lnR>
                    <a:lnT>
                      <a:noFill/>
                    </a:lnT>
                    <a:lnB>
                      <a:noFill/>
                    </a:lnB>
                    <a:solidFill>
                      <a:srgbClr val="FFFFFF"/>
                    </a:solidFill>
                  </a:tcPr>
                </a:tc>
                <a:extLst>
                  <a:ext uri="{0D108BD9-81ED-4DB2-BD59-A6C34878D82A}">
                    <a16:rowId xmlns:a16="http://schemas.microsoft.com/office/drawing/2014/main" val="10003"/>
                  </a:ext>
                </a:extLst>
              </a:tr>
              <a:tr h="723900">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a:solidFill>
                            <a:schemeClr val="tx1"/>
                          </a:solidFill>
                          <a:latin typeface="+mn-lt"/>
                          <a:ea typeface="+mn-ea"/>
                          <a:cs typeface="+mn-ea"/>
                          <a:sym typeface="+mn-lt"/>
                        </a:rPr>
                        <a:t>昏迷</a:t>
                      </a:r>
                    </a:p>
                  </a:txBody>
                  <a:tcPr marL="317500" marR="317500" marT="215900" marB="215900" anchor="ctr">
                    <a:lnL>
                      <a:noFill/>
                    </a:lnL>
                    <a:lnR>
                      <a:noFill/>
                    </a:lnR>
                    <a:lnT>
                      <a:noFill/>
                    </a:lnT>
                    <a:lnB w="19050">
                      <a:solidFill>
                        <a:srgbClr val="2F4A8F"/>
                      </a:solidFill>
                      <a:prstDash val="solid"/>
                    </a:lnB>
                    <a:solidFill>
                      <a:srgbClr val="E9EDF8"/>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停止</a:t>
                      </a:r>
                    </a:p>
                  </a:txBody>
                  <a:tcPr marL="317500" marR="317500" marT="215900" marB="215900" anchor="ctr">
                    <a:lnL>
                      <a:noFill/>
                    </a:lnL>
                    <a:lnR>
                      <a:noFill/>
                    </a:lnR>
                    <a:lnT>
                      <a:noFill/>
                    </a:lnT>
                    <a:lnB w="19050">
                      <a:solidFill>
                        <a:srgbClr val="2F4A8F"/>
                      </a:solidFill>
                      <a:prstDash val="solid"/>
                    </a:lnB>
                    <a:solidFill>
                      <a:srgbClr val="E9EDF8"/>
                    </a:solidFill>
                  </a:tcPr>
                </a:tc>
                <a:tc>
                  <a:txBody>
                    <a:bodyPr/>
                    <a:lstStyle/>
                    <a:p>
                      <a:pPr marR="0" indent="0" algn="ctr" defTabSz="914400" rtl="0" eaLnBrk="1" fontAlgn="auto" latinLnBrk="0" hangingPunct="1">
                        <a:lnSpc>
                          <a:spcPct val="120000"/>
                        </a:lnSpc>
                        <a:spcBef>
                          <a:spcPts val="0"/>
                        </a:spcBef>
                        <a:spcAft>
                          <a:spcPts val="0"/>
                        </a:spcAft>
                        <a:buClrTx/>
                        <a:buSzTx/>
                        <a:buFontTx/>
                        <a:buNone/>
                        <a:defRPr/>
                      </a:pPr>
                      <a:r>
                        <a:rPr lang="zh-CN" altLang="en-US" sz="1600" b="0" spc="130">
                          <a:solidFill>
                            <a:schemeClr val="tx1"/>
                          </a:solidFill>
                          <a:latin typeface="+mn-lt"/>
                          <a:ea typeface="+mn-ea"/>
                          <a:cs typeface="+mn-ea"/>
                          <a:sym typeface="+mn-lt"/>
                        </a:rPr>
                        <a:t>停止</a:t>
                      </a:r>
                    </a:p>
                  </a:txBody>
                  <a:tcPr marL="317500" marR="317500" marT="215900" marB="215900" anchor="ctr">
                    <a:lnL>
                      <a:noFill/>
                    </a:lnL>
                    <a:lnR>
                      <a:noFill/>
                    </a:lnR>
                    <a:lnT>
                      <a:noFill/>
                    </a:lnT>
                    <a:lnB w="19050">
                      <a:solidFill>
                        <a:srgbClr val="2F4A8F"/>
                      </a:solidFill>
                      <a:prstDash val="solid"/>
                    </a:lnB>
                    <a:solidFill>
                      <a:srgbClr val="E9EDF8"/>
                    </a:solidFill>
                  </a:tcPr>
                </a:tc>
                <a:tc>
                  <a:txBody>
                    <a:bodyPr/>
                    <a:lstStyle/>
                    <a:p>
                      <a:pPr indent="0" algn="ctr">
                        <a:lnSpc>
                          <a:spcPct val="120000"/>
                        </a:lnSpc>
                        <a:spcBef>
                          <a:spcPts val="0"/>
                        </a:spcBef>
                        <a:spcAft>
                          <a:spcPts val="0"/>
                        </a:spcAft>
                      </a:pPr>
                      <a:r>
                        <a:rPr lang="zh-CN" altLang="en-US" sz="1600" b="0" spc="130">
                          <a:solidFill>
                            <a:schemeClr val="tx1"/>
                          </a:solidFill>
                          <a:latin typeface="+mn-lt"/>
                          <a:ea typeface="+mn-ea"/>
                          <a:cs typeface="+mn-ea"/>
                          <a:sym typeface="+mn-lt"/>
                        </a:rPr>
                        <a:t>同时作心脏按压和口对口</a:t>
                      </a:r>
                      <a:r>
                        <a:rPr lang="en-US" altLang="zh-CN" sz="1600" b="0" spc="130">
                          <a:solidFill>
                            <a:schemeClr val="tx1"/>
                          </a:solidFill>
                          <a:latin typeface="+mn-lt"/>
                          <a:ea typeface="+mn-ea"/>
                          <a:cs typeface="+mn-ea"/>
                          <a:sym typeface="+mn-lt"/>
                        </a:rPr>
                        <a:t>(</a:t>
                      </a:r>
                      <a:r>
                        <a:rPr lang="zh-CN" altLang="en-US" sz="1600" b="0" spc="130">
                          <a:solidFill>
                            <a:schemeClr val="tx1"/>
                          </a:solidFill>
                          <a:latin typeface="+mn-lt"/>
                          <a:ea typeface="+mn-ea"/>
                          <a:cs typeface="+mn-ea"/>
                          <a:sym typeface="+mn-lt"/>
                        </a:rPr>
                        <a:t>鼻</a:t>
                      </a:r>
                      <a:r>
                        <a:rPr lang="en-US" altLang="zh-CN" sz="1600" b="0" spc="130">
                          <a:solidFill>
                            <a:schemeClr val="tx1"/>
                          </a:solidFill>
                          <a:latin typeface="+mn-lt"/>
                          <a:ea typeface="+mn-ea"/>
                          <a:cs typeface="+mn-ea"/>
                          <a:sym typeface="+mn-lt"/>
                        </a:rPr>
                        <a:t>)</a:t>
                      </a:r>
                      <a:r>
                        <a:rPr lang="zh-CN" altLang="en-US" sz="1600" b="0" spc="130">
                          <a:solidFill>
                            <a:schemeClr val="tx1"/>
                          </a:solidFill>
                          <a:latin typeface="+mn-lt"/>
                          <a:ea typeface="+mn-ea"/>
                          <a:cs typeface="+mn-ea"/>
                          <a:sym typeface="+mn-lt"/>
                        </a:rPr>
                        <a:t>人工呼吸</a:t>
                      </a:r>
                    </a:p>
                  </a:txBody>
                  <a:tcPr marL="317500" marR="317500" marT="215900" marB="215900" anchor="ctr">
                    <a:lnL>
                      <a:noFill/>
                    </a:lnL>
                    <a:lnR>
                      <a:noFill/>
                    </a:lnR>
                    <a:lnT>
                      <a:noFill/>
                    </a:lnT>
                    <a:lnB w="19050">
                      <a:solidFill>
                        <a:srgbClr val="2F4A8F"/>
                      </a:solidFill>
                      <a:prstDash val="solid"/>
                    </a:lnB>
                    <a:solidFill>
                      <a:srgbClr val="E9EDF8"/>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74290" y="2658110"/>
            <a:ext cx="7042785" cy="521970"/>
          </a:xfrm>
          <a:prstGeom prst="rect">
            <a:avLst/>
          </a:prstGeom>
          <a:gradFill>
            <a:gsLst>
              <a:gs pos="75000">
                <a:srgbClr val="025FA3"/>
              </a:gs>
              <a:gs pos="0">
                <a:srgbClr val="007BD3"/>
              </a:gs>
            </a:gsLst>
            <a:lin ang="0" scaled="0"/>
          </a:gradFill>
        </p:spPr>
        <p:txBody>
          <a:bodyPr wrap="square">
            <a:spAutoFit/>
          </a:bodyPr>
          <a:lstStyle/>
          <a:p>
            <a:pPr algn="dist"/>
            <a:r>
              <a:rPr lang="zh-CN" altLang="en-US" sz="2800" dirty="0">
                <a:solidFill>
                  <a:schemeClr val="bg1"/>
                </a:solidFill>
                <a:cs typeface="+mn-ea"/>
                <a:sym typeface="+mn-lt"/>
              </a:rPr>
              <a:t>心肺复苏人工急救步骤</a:t>
            </a:r>
          </a:p>
        </p:txBody>
      </p:sp>
      <p:sp>
        <p:nvSpPr>
          <p:cNvPr id="3" name="矩形 2"/>
          <p:cNvSpPr/>
          <p:nvPr/>
        </p:nvSpPr>
        <p:spPr>
          <a:xfrm>
            <a:off x="2574925" y="3678555"/>
            <a:ext cx="1908810" cy="1413510"/>
          </a:xfrm>
          <a:prstGeom prst="rect">
            <a:avLst/>
          </a:prstGeom>
          <a:noFill/>
          <a:ln>
            <a:gradFill>
              <a:gsLst>
                <a:gs pos="0">
                  <a:srgbClr val="0078CE"/>
                </a:gs>
                <a:gs pos="74000">
                  <a:srgbClr val="025FA3"/>
                </a:gs>
              </a:gsLst>
              <a:lin ang="5400000" scaled="1"/>
            </a:gradFill>
          </a:ln>
        </p:spPr>
        <p:txBody>
          <a:bodyPr wrap="square" rtlCol="0" anchor="ctr" anchorCtr="0">
            <a:noAutofit/>
          </a:bodyPr>
          <a:lstStyle/>
          <a:p>
            <a:pPr lvl="0" algn="ctr">
              <a:lnSpc>
                <a:spcPct val="150000"/>
              </a:lnSpc>
              <a:buClrTx/>
              <a:buSzTx/>
              <a:buFontTx/>
            </a:pPr>
            <a:r>
              <a:rPr lang="zh-CN" altLang="en-US" sz="2800" dirty="0">
                <a:gradFill>
                  <a:gsLst>
                    <a:gs pos="100000">
                      <a:srgbClr val="025FA3"/>
                    </a:gs>
                    <a:gs pos="0">
                      <a:srgbClr val="007BD3"/>
                    </a:gs>
                  </a:gsLst>
                  <a:lin ang="0" scaled="0"/>
                </a:gradFill>
                <a:cs typeface="+mn-ea"/>
                <a:sym typeface="+mn-lt"/>
              </a:rPr>
              <a:t>判断</a:t>
            </a:r>
          </a:p>
        </p:txBody>
      </p:sp>
      <p:sp>
        <p:nvSpPr>
          <p:cNvPr id="6" name="矩形 5"/>
          <p:cNvSpPr/>
          <p:nvPr/>
        </p:nvSpPr>
        <p:spPr>
          <a:xfrm>
            <a:off x="5141595" y="3678555"/>
            <a:ext cx="1908810" cy="1413510"/>
          </a:xfrm>
          <a:prstGeom prst="rect">
            <a:avLst/>
          </a:prstGeom>
          <a:noFill/>
          <a:ln>
            <a:gradFill>
              <a:gsLst>
                <a:gs pos="0">
                  <a:srgbClr val="0078CE"/>
                </a:gs>
                <a:gs pos="74000">
                  <a:srgbClr val="025FA3"/>
                </a:gs>
              </a:gsLst>
              <a:lin ang="5400000" scaled="1"/>
            </a:gradFill>
          </a:ln>
        </p:spPr>
        <p:txBody>
          <a:bodyPr wrap="square" rtlCol="0" anchor="ctr" anchorCtr="0">
            <a:noAutofit/>
          </a:bodyPr>
          <a:lstStyle/>
          <a:p>
            <a:pPr lvl="0" algn="ctr">
              <a:lnSpc>
                <a:spcPct val="150000"/>
              </a:lnSpc>
              <a:buClrTx/>
              <a:buSzTx/>
              <a:buFontTx/>
            </a:pPr>
            <a:r>
              <a:rPr lang="zh-CN" altLang="en-US" sz="2800" dirty="0">
                <a:gradFill>
                  <a:gsLst>
                    <a:gs pos="100000">
                      <a:srgbClr val="025FA3"/>
                    </a:gs>
                    <a:gs pos="0">
                      <a:srgbClr val="007BD3"/>
                    </a:gs>
                  </a:gsLst>
                  <a:lin ang="0" scaled="0"/>
                </a:gradFill>
                <a:cs typeface="+mn-ea"/>
                <a:sym typeface="+mn-lt"/>
              </a:rPr>
              <a:t>体位</a:t>
            </a:r>
          </a:p>
        </p:txBody>
      </p:sp>
      <p:sp>
        <p:nvSpPr>
          <p:cNvPr id="7" name="矩形 6"/>
          <p:cNvSpPr/>
          <p:nvPr/>
        </p:nvSpPr>
        <p:spPr>
          <a:xfrm>
            <a:off x="7708265" y="3678555"/>
            <a:ext cx="1908810" cy="1413510"/>
          </a:xfrm>
          <a:prstGeom prst="rect">
            <a:avLst/>
          </a:prstGeom>
          <a:noFill/>
          <a:ln>
            <a:gradFill>
              <a:gsLst>
                <a:gs pos="0">
                  <a:srgbClr val="0078CE"/>
                </a:gs>
                <a:gs pos="74000">
                  <a:srgbClr val="025FA3"/>
                </a:gs>
              </a:gsLst>
              <a:lin ang="5400000" scaled="1"/>
            </a:gradFill>
          </a:ln>
        </p:spPr>
        <p:txBody>
          <a:bodyPr wrap="square" rtlCol="0" anchor="ctr" anchorCtr="0">
            <a:noAutofit/>
          </a:bodyPr>
          <a:lstStyle/>
          <a:p>
            <a:pPr lvl="0" algn="ctr">
              <a:lnSpc>
                <a:spcPct val="150000"/>
              </a:lnSpc>
              <a:buClrTx/>
              <a:buSzTx/>
              <a:buFontTx/>
            </a:pPr>
            <a:r>
              <a:rPr lang="zh-CN" altLang="en-US" sz="2800" dirty="0">
                <a:gradFill>
                  <a:gsLst>
                    <a:gs pos="100000">
                      <a:srgbClr val="025FA3"/>
                    </a:gs>
                    <a:gs pos="0">
                      <a:srgbClr val="007BD3"/>
                    </a:gs>
                  </a:gsLst>
                  <a:lin ang="0" scaled="0"/>
                </a:gradFill>
                <a:cs typeface="+mn-ea"/>
                <a:sym typeface="+mn-lt"/>
              </a:rPr>
              <a:t>急救</a:t>
            </a:r>
          </a:p>
        </p:txBody>
      </p:sp>
      <p:sp>
        <p:nvSpPr>
          <p:cNvPr id="4" name="燕尾形 3"/>
          <p:cNvSpPr/>
          <p:nvPr/>
        </p:nvSpPr>
        <p:spPr>
          <a:xfrm>
            <a:off x="4696460" y="4223385"/>
            <a:ext cx="232410" cy="323850"/>
          </a:xfrm>
          <a:prstGeom prst="chevron">
            <a:avLst/>
          </a:prstGeom>
          <a:gradFill flip="none">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燕尾形 4"/>
          <p:cNvSpPr/>
          <p:nvPr/>
        </p:nvSpPr>
        <p:spPr>
          <a:xfrm>
            <a:off x="7263130" y="4223385"/>
            <a:ext cx="232410" cy="323850"/>
          </a:xfrm>
          <a:prstGeom prst="chevron">
            <a:avLst/>
          </a:prstGeom>
          <a:gradFill flip="none">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76425" y="1028065"/>
            <a:ext cx="2420620" cy="922020"/>
          </a:xfrm>
          <a:prstGeom prst="rect">
            <a:avLst/>
          </a:prstGeom>
          <a:noFill/>
          <a:effectLst/>
        </p:spPr>
        <p:txBody>
          <a:bodyPr vert="horz" wrap="square" rtlCol="0">
            <a:spAutoFit/>
          </a:bodyPr>
          <a:lstStyle/>
          <a:p>
            <a:pPr algn="just"/>
            <a:r>
              <a:rPr lang="zh-CN" altLang="zh-CN" sz="5400" b="1" i="1" dirty="0">
                <a:ln w="25400">
                  <a:noFill/>
                </a:ln>
                <a:gradFill>
                  <a:gsLst>
                    <a:gs pos="100000">
                      <a:srgbClr val="025FA3"/>
                    </a:gs>
                    <a:gs pos="0">
                      <a:srgbClr val="007BD3"/>
                    </a:gs>
                  </a:gsLst>
                  <a:lin ang="0" scaled="0"/>
                </a:gradFill>
                <a:effectLst/>
                <a:cs typeface="+mn-ea"/>
                <a:sym typeface="+mn-lt"/>
              </a:rPr>
              <a:t>目录</a:t>
            </a:r>
          </a:p>
        </p:txBody>
      </p:sp>
      <p:sp>
        <p:nvSpPr>
          <p:cNvPr id="2" name="文本框 1"/>
          <p:cNvSpPr txBox="1"/>
          <p:nvPr/>
        </p:nvSpPr>
        <p:spPr>
          <a:xfrm>
            <a:off x="2528570" y="2273935"/>
            <a:ext cx="3924300" cy="653415"/>
          </a:xfrm>
          <a:prstGeom prst="roundRect">
            <a:avLst>
              <a:gd name="adj" fmla="val 0"/>
            </a:avLst>
          </a:prstGeom>
          <a:noFill/>
        </p:spPr>
        <p:txBody>
          <a:bodyPr wrap="square" bIns="288290" rtlCol="0" anchor="ctr" anchorCtr="0">
            <a:noAutofit/>
          </a:bodyPr>
          <a:lstStyle/>
          <a:p>
            <a:pPr indent="0" algn="just" fontAlgn="auto">
              <a:lnSpc>
                <a:spcPct val="168000"/>
              </a:lnSpc>
              <a:buClrTx/>
              <a:buSzTx/>
              <a:buFont typeface="+mj-ea"/>
              <a:buNone/>
            </a:pPr>
            <a:r>
              <a:rPr lang="zh-CN" altLang="en-US" sz="2800" dirty="0">
                <a:ln w="15875">
                  <a:noFill/>
                </a:ln>
                <a:gradFill>
                  <a:gsLst>
                    <a:gs pos="100000">
                      <a:srgbClr val="025FA3"/>
                    </a:gs>
                    <a:gs pos="0">
                      <a:srgbClr val="007BD3"/>
                    </a:gs>
                  </a:gsLst>
                  <a:lin ang="0" scaled="0"/>
                </a:gradFill>
                <a:effectLst/>
                <a:cs typeface="+mn-ea"/>
                <a:sym typeface="+mn-lt"/>
              </a:rPr>
              <a:t>触电急救的基本原则</a:t>
            </a:r>
          </a:p>
        </p:txBody>
      </p:sp>
      <p:sp>
        <p:nvSpPr>
          <p:cNvPr id="3" name="文本框 2"/>
          <p:cNvSpPr txBox="1"/>
          <p:nvPr/>
        </p:nvSpPr>
        <p:spPr>
          <a:xfrm>
            <a:off x="2026920" y="2312670"/>
            <a:ext cx="481965" cy="481965"/>
          </a:xfrm>
          <a:prstGeom prst="ellipse">
            <a:avLst/>
          </a:prstGeom>
          <a:gradFill>
            <a:gsLst>
              <a:gs pos="75000">
                <a:srgbClr val="025FA3">
                  <a:alpha val="100000"/>
                </a:srgbClr>
              </a:gs>
              <a:gs pos="0">
                <a:srgbClr val="007BD3"/>
              </a:gs>
            </a:gsLst>
            <a:lin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一</a:t>
            </a:r>
          </a:p>
        </p:txBody>
      </p:sp>
      <p:sp>
        <p:nvSpPr>
          <p:cNvPr id="16" name="文本框 15"/>
          <p:cNvSpPr txBox="1"/>
          <p:nvPr/>
        </p:nvSpPr>
        <p:spPr>
          <a:xfrm>
            <a:off x="2500630" y="3322320"/>
            <a:ext cx="3980180" cy="653415"/>
          </a:xfrm>
          <a:prstGeom prst="roundRect">
            <a:avLst>
              <a:gd name="adj" fmla="val 0"/>
            </a:avLst>
          </a:prstGeom>
          <a:noFill/>
        </p:spPr>
        <p:txBody>
          <a:bodyPr wrap="square" bIns="288290" rtlCol="0" anchor="ctr" anchorCtr="0">
            <a:noAutofit/>
          </a:bodyPr>
          <a:lstStyle/>
          <a:p>
            <a:pPr lvl="0" algn="just">
              <a:lnSpc>
                <a:spcPct val="168000"/>
              </a:lnSpc>
              <a:buClrTx/>
              <a:buSzTx/>
              <a:buFont typeface="+mj-ea"/>
            </a:pPr>
            <a:r>
              <a:rPr lang="zh-CN" altLang="en-US" sz="2800" dirty="0">
                <a:ln w="15875">
                  <a:noFill/>
                </a:ln>
                <a:gradFill>
                  <a:gsLst>
                    <a:gs pos="100000">
                      <a:srgbClr val="025FA3"/>
                    </a:gs>
                    <a:gs pos="0">
                      <a:srgbClr val="007BD3"/>
                    </a:gs>
                  </a:gsLst>
                  <a:lin ang="0" scaled="0"/>
                </a:gradFill>
                <a:effectLst/>
                <a:cs typeface="+mn-ea"/>
                <a:sym typeface="+mn-lt"/>
              </a:rPr>
              <a:t>常见的几种触电方式</a:t>
            </a:r>
          </a:p>
        </p:txBody>
      </p:sp>
      <p:sp>
        <p:nvSpPr>
          <p:cNvPr id="17" name="文本框 16"/>
          <p:cNvSpPr txBox="1"/>
          <p:nvPr/>
        </p:nvSpPr>
        <p:spPr>
          <a:xfrm>
            <a:off x="2028190" y="3366135"/>
            <a:ext cx="481965" cy="481965"/>
          </a:xfrm>
          <a:prstGeom prst="ellipse">
            <a:avLst/>
          </a:prstGeom>
          <a:gradFill>
            <a:gsLst>
              <a:gs pos="75000">
                <a:srgbClr val="025FA3">
                  <a:alpha val="100000"/>
                </a:srgbClr>
              </a:gs>
              <a:gs pos="0">
                <a:srgbClr val="007BD3"/>
              </a:gs>
            </a:gsLst>
            <a:lin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二</a:t>
            </a:r>
          </a:p>
        </p:txBody>
      </p:sp>
      <p:sp>
        <p:nvSpPr>
          <p:cNvPr id="5" name="文本框 4"/>
          <p:cNvSpPr txBox="1"/>
          <p:nvPr/>
        </p:nvSpPr>
        <p:spPr>
          <a:xfrm>
            <a:off x="6569710" y="2226945"/>
            <a:ext cx="3980180" cy="653415"/>
          </a:xfrm>
          <a:prstGeom prst="roundRect">
            <a:avLst>
              <a:gd name="adj" fmla="val 0"/>
            </a:avLst>
          </a:prstGeom>
          <a:noFill/>
        </p:spPr>
        <p:txBody>
          <a:bodyPr wrap="square" bIns="288290" rtlCol="0" anchor="ctr" anchorCtr="0">
            <a:noAutofit/>
          </a:bodyPr>
          <a:lstStyle/>
          <a:p>
            <a:pPr lvl="0" algn="just">
              <a:lnSpc>
                <a:spcPct val="168000"/>
              </a:lnSpc>
              <a:buClrTx/>
              <a:buSzTx/>
              <a:buFont typeface="+mj-ea"/>
            </a:pPr>
            <a:r>
              <a:rPr lang="zh-CN" altLang="en-US" sz="2800" dirty="0">
                <a:ln w="15875">
                  <a:noFill/>
                </a:ln>
                <a:gradFill>
                  <a:gsLst>
                    <a:gs pos="100000">
                      <a:srgbClr val="025FA3"/>
                    </a:gs>
                    <a:gs pos="0">
                      <a:srgbClr val="007BD3"/>
                    </a:gs>
                  </a:gsLst>
                  <a:lin ang="0" scaled="0"/>
                </a:gradFill>
                <a:effectLst/>
                <a:cs typeface="+mn-ea"/>
                <a:sym typeface="+mn-lt"/>
              </a:rPr>
              <a:t>脱离电源的方法</a:t>
            </a:r>
          </a:p>
        </p:txBody>
      </p:sp>
      <p:sp>
        <p:nvSpPr>
          <p:cNvPr id="6" name="文本框 5"/>
          <p:cNvSpPr txBox="1"/>
          <p:nvPr/>
        </p:nvSpPr>
        <p:spPr>
          <a:xfrm>
            <a:off x="6087745" y="2275840"/>
            <a:ext cx="481965" cy="481965"/>
          </a:xfrm>
          <a:prstGeom prst="ellipse">
            <a:avLst/>
          </a:prstGeom>
          <a:gradFill>
            <a:gsLst>
              <a:gs pos="75000">
                <a:srgbClr val="025FA3"/>
              </a:gs>
              <a:gs pos="0">
                <a:srgbClr val="007BD3"/>
              </a:gs>
            </a:gsLst>
            <a:lin ang="0"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三</a:t>
            </a:r>
          </a:p>
        </p:txBody>
      </p:sp>
      <p:sp>
        <p:nvSpPr>
          <p:cNvPr id="8" name="文本框 7"/>
          <p:cNvSpPr txBox="1"/>
          <p:nvPr/>
        </p:nvSpPr>
        <p:spPr>
          <a:xfrm>
            <a:off x="6588125" y="3280410"/>
            <a:ext cx="3624580" cy="653415"/>
          </a:xfrm>
          <a:prstGeom prst="roundRect">
            <a:avLst>
              <a:gd name="adj" fmla="val 0"/>
            </a:avLst>
          </a:prstGeom>
          <a:noFill/>
        </p:spPr>
        <p:txBody>
          <a:bodyPr wrap="square" bIns="288290" rtlCol="0" anchor="ctr" anchorCtr="0">
            <a:noAutofit/>
          </a:bodyPr>
          <a:lstStyle/>
          <a:p>
            <a:pPr lvl="0" algn="just">
              <a:lnSpc>
                <a:spcPct val="168000"/>
              </a:lnSpc>
              <a:buClrTx/>
              <a:buSzTx/>
              <a:buFont typeface="+mj-ea"/>
            </a:pPr>
            <a:r>
              <a:rPr lang="zh-CN" altLang="en-US" sz="2800" dirty="0">
                <a:ln w="15875">
                  <a:noFill/>
                </a:ln>
                <a:gradFill>
                  <a:gsLst>
                    <a:gs pos="100000">
                      <a:srgbClr val="025FA3"/>
                    </a:gs>
                    <a:gs pos="0">
                      <a:srgbClr val="007BD3"/>
                    </a:gs>
                  </a:gsLst>
                  <a:lin ang="0" scaled="0"/>
                </a:gradFill>
                <a:effectLst/>
                <a:cs typeface="+mn-ea"/>
                <a:sym typeface="+mn-lt"/>
              </a:rPr>
              <a:t>心肺复苏人工急救法</a:t>
            </a:r>
          </a:p>
        </p:txBody>
      </p:sp>
      <p:sp>
        <p:nvSpPr>
          <p:cNvPr id="9" name="文本框 8"/>
          <p:cNvSpPr txBox="1"/>
          <p:nvPr/>
        </p:nvSpPr>
        <p:spPr>
          <a:xfrm>
            <a:off x="6088380" y="3320415"/>
            <a:ext cx="481965" cy="481965"/>
          </a:xfrm>
          <a:prstGeom prst="ellipse">
            <a:avLst/>
          </a:prstGeom>
          <a:gradFill>
            <a:gsLst>
              <a:gs pos="75000">
                <a:srgbClr val="025FA3"/>
              </a:gs>
              <a:gs pos="0">
                <a:srgbClr val="007BD3"/>
              </a:gs>
            </a:gsLst>
            <a:lin ang="0"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四</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ppt_x</p:attrName>
                                        </p:attrNameLst>
                                      </p:cBhvr>
                                      <p:tavLst>
                                        <p:tav tm="0">
                                          <p:val>
                                            <p:strVal val="#ppt_x-.2"/>
                                          </p:val>
                                        </p:tav>
                                        <p:tav tm="100000">
                                          <p:val>
                                            <p:strVal val="#ppt_x"/>
                                          </p:val>
                                        </p:tav>
                                      </p:tavLst>
                                    </p:anim>
                                    <p:anim calcmode="lin" valueType="num">
                                      <p:cBhvr>
                                        <p:cTn id="2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500"/>
                            </p:stCondLst>
                            <p:childTnLst>
                              <p:par>
                                <p:cTn id="35" presetID="29"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5000"/>
                            </p:stCondLst>
                            <p:childTnLst>
                              <p:par>
                                <p:cTn id="47" presetID="29"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ppt_x</p:attrName>
                                        </p:attrNameLst>
                                      </p:cBhvr>
                                      <p:tavLst>
                                        <p:tav tm="0">
                                          <p:val>
                                            <p:strVal val="#ppt_x-.2"/>
                                          </p:val>
                                        </p:tav>
                                        <p:tav tm="100000">
                                          <p:val>
                                            <p:strVal val="#ppt_x"/>
                                          </p:val>
                                        </p:tav>
                                      </p:tavLst>
                                    </p:anim>
                                    <p:anim calcmode="lin" valueType="num">
                                      <p:cBhvr>
                                        <p:cTn id="5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16" grpId="0"/>
      <p:bldP spid="17" grpId="0" bldLvl="0" animBg="1"/>
      <p:bldP spid="5" grpId="0"/>
      <p:bldP spid="6" grpId="0" bldLvl="0" animBg="1"/>
      <p:bldP spid="8" grpId="0"/>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62150" y="2645410"/>
            <a:ext cx="1718310" cy="400050"/>
          </a:xfrm>
          <a:prstGeom prst="rect">
            <a:avLst/>
          </a:prstGeom>
          <a:gradFill>
            <a:gsLst>
              <a:gs pos="75000">
                <a:srgbClr val="025FA3"/>
              </a:gs>
              <a:gs pos="0">
                <a:srgbClr val="007BD3"/>
              </a:gs>
            </a:gsLst>
            <a:lin ang="0" scaled="0"/>
          </a:gradFill>
          <a:ln>
            <a:noFill/>
          </a:ln>
        </p:spPr>
        <p:txBody>
          <a:bodyPr wrap="square" bIns="144145" anchor="ctr" anchorCtr="0">
            <a:noAutofit/>
          </a:bodyPr>
          <a:lstStyle/>
          <a:p>
            <a:pPr lvl="0" algn="ctr">
              <a:lnSpc>
                <a:spcPct val="150000"/>
              </a:lnSpc>
              <a:buClrTx/>
              <a:buSzTx/>
              <a:buFontTx/>
            </a:pPr>
            <a:r>
              <a:rPr lang="zh-CN" altLang="en-US" sz="2800" dirty="0">
                <a:solidFill>
                  <a:schemeClr val="bg1"/>
                </a:solidFill>
                <a:cs typeface="+mn-ea"/>
                <a:sym typeface="+mn-lt"/>
              </a:rPr>
              <a:t>一、判断</a:t>
            </a:r>
          </a:p>
        </p:txBody>
      </p:sp>
      <p:sp>
        <p:nvSpPr>
          <p:cNvPr id="2" name="矩形 1"/>
          <p:cNvSpPr/>
          <p:nvPr/>
        </p:nvSpPr>
        <p:spPr>
          <a:xfrm>
            <a:off x="1802130" y="3277870"/>
            <a:ext cx="1946910" cy="481965"/>
          </a:xfrm>
          <a:prstGeom prst="rect">
            <a:avLst/>
          </a:prstGeom>
          <a:noFill/>
          <a:ln>
            <a:noFill/>
          </a:ln>
        </p:spPr>
        <p:txBody>
          <a:bodyPr wrap="square" bIns="144145" rtlCol="0" anchor="ctr" anchorCtr="0">
            <a:noAutofit/>
          </a:bodyPr>
          <a:lstStyle/>
          <a:p>
            <a:pPr lvl="0" algn="dist">
              <a:lnSpc>
                <a:spcPct val="150000"/>
              </a:lnSpc>
              <a:buClrTx/>
              <a:buSzTx/>
              <a:buFontTx/>
            </a:pPr>
            <a:r>
              <a:rPr lang="zh-CN" altLang="en-US" sz="2400" dirty="0">
                <a:gradFill>
                  <a:gsLst>
                    <a:gs pos="100000">
                      <a:srgbClr val="025FA3"/>
                    </a:gs>
                    <a:gs pos="0">
                      <a:srgbClr val="007BD3"/>
                    </a:gs>
                  </a:gsLst>
                  <a:lin ang="0" scaled="0"/>
                </a:gradFill>
                <a:cs typeface="+mn-ea"/>
                <a:sym typeface="+mn-lt"/>
              </a:rPr>
              <a:t>1、判断意识</a:t>
            </a:r>
          </a:p>
        </p:txBody>
      </p:sp>
      <p:sp>
        <p:nvSpPr>
          <p:cNvPr id="5" name="矩形 4"/>
          <p:cNvSpPr/>
          <p:nvPr/>
        </p:nvSpPr>
        <p:spPr>
          <a:xfrm>
            <a:off x="1821180" y="3759835"/>
            <a:ext cx="5292725" cy="1002967"/>
          </a:xfrm>
          <a:prstGeom prst="rect">
            <a:avLst/>
          </a:prstGeom>
        </p:spPr>
        <p:txBody>
          <a:bodyPr wrap="square">
            <a:spAutoFit/>
          </a:bodyPr>
          <a:lstStyle/>
          <a:p>
            <a:pPr lvl="0" algn="just">
              <a:lnSpc>
                <a:spcPct val="200000"/>
              </a:lnSpc>
              <a:buClrTx/>
              <a:buSzTx/>
              <a:buFont typeface="Wingdings" panose="05000000000000000000" pitchFamily="2" charset="2"/>
            </a:pPr>
            <a:r>
              <a:rPr lang="en-US" altLang="zh-CN" sz="1600" dirty="0">
                <a:solidFill>
                  <a:schemeClr val="tx1">
                    <a:lumMod val="95000"/>
                    <a:lumOff val="5000"/>
                  </a:schemeClr>
                </a:solidFill>
                <a:cs typeface="+mn-ea"/>
                <a:sym typeface="+mn-lt"/>
              </a:rPr>
              <a:t>意识丧失:呼叫、刺激人中，合谷穴无反应。</a:t>
            </a:r>
          </a:p>
          <a:p>
            <a:pPr lvl="0" algn="just">
              <a:lnSpc>
                <a:spcPct val="200000"/>
              </a:lnSpc>
              <a:buClrTx/>
              <a:buSzTx/>
              <a:buFont typeface="Wingdings" panose="05000000000000000000" pitchFamily="2" charset="2"/>
            </a:pPr>
            <a:r>
              <a:rPr lang="en-US" altLang="zh-CN" sz="1600" dirty="0">
                <a:solidFill>
                  <a:schemeClr val="tx1">
                    <a:lumMod val="95000"/>
                    <a:lumOff val="5000"/>
                  </a:schemeClr>
                </a:solidFill>
                <a:cs typeface="+mn-ea"/>
                <a:sym typeface="+mn-lt"/>
              </a:rPr>
              <a:t>瞳孔散大:瞳孔直径大于6mm,提示心跳停止大于45~60秒</a:t>
            </a:r>
          </a:p>
        </p:txBody>
      </p:sp>
      <p:pic>
        <p:nvPicPr>
          <p:cNvPr id="12292" name="Picture 4" descr="6-1"/>
          <p:cNvPicPr>
            <a:picLocks noGrp="1"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7113905" y="2644775"/>
            <a:ext cx="3538220" cy="2070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79140" y="2537460"/>
            <a:ext cx="1920240" cy="481965"/>
          </a:xfrm>
          <a:prstGeom prst="rect">
            <a:avLst/>
          </a:prstGeom>
          <a:noFill/>
          <a:ln>
            <a:noFill/>
          </a:ln>
        </p:spPr>
        <p:txBody>
          <a:bodyPr wrap="square" bIns="144145" rtlCol="0" anchor="ctr" anchorCtr="0">
            <a:noAutofit/>
          </a:bodyPr>
          <a:lstStyle/>
          <a:p>
            <a:pPr lvl="0" algn="ctr">
              <a:lnSpc>
                <a:spcPct val="150000"/>
              </a:lnSpc>
              <a:buClrTx/>
              <a:buSzTx/>
              <a:buFontTx/>
            </a:pPr>
            <a:r>
              <a:rPr lang="zh-CN" altLang="en-US" sz="2400" dirty="0">
                <a:gradFill>
                  <a:gsLst>
                    <a:gs pos="100000">
                      <a:srgbClr val="025FA3"/>
                    </a:gs>
                    <a:gs pos="0">
                      <a:srgbClr val="007BD3"/>
                    </a:gs>
                  </a:gsLst>
                  <a:lin ang="0" scaled="0"/>
                </a:gradFill>
                <a:cs typeface="+mn-ea"/>
                <a:sym typeface="+mn-lt"/>
              </a:rPr>
              <a:t>2、判断呼吸</a:t>
            </a:r>
          </a:p>
        </p:txBody>
      </p:sp>
      <p:sp>
        <p:nvSpPr>
          <p:cNvPr id="5" name="矩形 4"/>
          <p:cNvSpPr/>
          <p:nvPr/>
        </p:nvSpPr>
        <p:spPr>
          <a:xfrm>
            <a:off x="1772285" y="2996565"/>
            <a:ext cx="5292725" cy="562783"/>
          </a:xfrm>
          <a:prstGeom prst="rect">
            <a:avLst/>
          </a:prstGeom>
        </p:spPr>
        <p:txBody>
          <a:bodyPr wrap="square">
            <a:spAutoFit/>
          </a:bodyPr>
          <a:lstStyle/>
          <a:p>
            <a:pPr lvl="0" algn="ctr">
              <a:lnSpc>
                <a:spcPct val="200000"/>
              </a:lnSpc>
              <a:buClrTx/>
              <a:buSzTx/>
              <a:buFont typeface="Wingdings" panose="05000000000000000000" pitchFamily="2" charset="2"/>
            </a:pPr>
            <a:r>
              <a:rPr lang="en-US" altLang="zh-CN" dirty="0">
                <a:solidFill>
                  <a:schemeClr val="tx1">
                    <a:lumMod val="95000"/>
                    <a:lumOff val="5000"/>
                  </a:schemeClr>
                </a:solidFill>
                <a:cs typeface="+mn-ea"/>
                <a:sym typeface="+mn-lt"/>
              </a:rPr>
              <a:t>将耳贴近触电人的口和鼻，头部偏向触电人胸部。 </a:t>
            </a:r>
          </a:p>
        </p:txBody>
      </p:sp>
      <p:sp>
        <p:nvSpPr>
          <p:cNvPr id="19462" name="Text Box 6"/>
          <p:cNvSpPr txBox="1">
            <a:spLocks noChangeArrowheads="1"/>
          </p:cNvSpPr>
          <p:nvPr/>
        </p:nvSpPr>
        <p:spPr bwMode="auto">
          <a:xfrm>
            <a:off x="3096260" y="3799840"/>
            <a:ext cx="231203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dirty="0">
                <a:solidFill>
                  <a:schemeClr val="tx1"/>
                </a:solidFill>
                <a:cs typeface="+mn-ea"/>
                <a:sym typeface="+mn-lt"/>
              </a:rPr>
              <a:t>① </a:t>
            </a:r>
            <a:r>
              <a:rPr lang="zh-CN" altLang="en-US" dirty="0">
                <a:solidFill>
                  <a:schemeClr val="tx1"/>
                </a:solidFill>
                <a:cs typeface="+mn-ea"/>
                <a:sym typeface="+mn-lt"/>
              </a:rPr>
              <a:t>看：胸部有无起伏 </a:t>
            </a:r>
          </a:p>
        </p:txBody>
      </p:sp>
      <p:sp>
        <p:nvSpPr>
          <p:cNvPr id="19463" name="Text Box 7"/>
          <p:cNvSpPr txBox="1">
            <a:spLocks noChangeArrowheads="1"/>
          </p:cNvSpPr>
          <p:nvPr/>
        </p:nvSpPr>
        <p:spPr bwMode="auto">
          <a:xfrm>
            <a:off x="3096260" y="4403090"/>
            <a:ext cx="210375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dirty="0">
                <a:solidFill>
                  <a:schemeClr val="tx1"/>
                </a:solidFill>
                <a:cs typeface="+mn-ea"/>
                <a:sym typeface="+mn-lt"/>
              </a:rPr>
              <a:t>② </a:t>
            </a:r>
            <a:r>
              <a:rPr lang="zh-CN" altLang="en-US" dirty="0">
                <a:solidFill>
                  <a:schemeClr val="tx1"/>
                </a:solidFill>
                <a:cs typeface="+mn-ea"/>
                <a:sym typeface="+mn-lt"/>
              </a:rPr>
              <a:t>听：有无呼气声 </a:t>
            </a:r>
          </a:p>
        </p:txBody>
      </p:sp>
      <p:sp>
        <p:nvSpPr>
          <p:cNvPr id="19464" name="Text Box 8"/>
          <p:cNvSpPr txBox="1">
            <a:spLocks noChangeArrowheads="1"/>
          </p:cNvSpPr>
          <p:nvPr/>
        </p:nvSpPr>
        <p:spPr bwMode="auto">
          <a:xfrm>
            <a:off x="3096260" y="5006340"/>
            <a:ext cx="232473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dirty="0">
                <a:solidFill>
                  <a:schemeClr val="tx1"/>
                </a:solidFill>
                <a:cs typeface="+mn-ea"/>
                <a:sym typeface="+mn-lt"/>
              </a:rPr>
              <a:t>③ </a:t>
            </a:r>
            <a:r>
              <a:rPr lang="zh-CN" altLang="en-US" dirty="0">
                <a:solidFill>
                  <a:schemeClr val="tx1"/>
                </a:solidFill>
                <a:cs typeface="+mn-ea"/>
                <a:sym typeface="+mn-lt"/>
              </a:rPr>
              <a:t>感：有无气体排出 </a:t>
            </a:r>
          </a:p>
        </p:txBody>
      </p:sp>
      <p:pic>
        <p:nvPicPr>
          <p:cNvPr id="19460" name="Picture 4" descr="6-51"/>
          <p:cNvPicPr>
            <a:picLocks noGrp="1"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7253605" y="2479675"/>
            <a:ext cx="2613660" cy="303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1000"/>
                                        <p:tgtEl>
                                          <p:spTgt spid="19462"/>
                                        </p:tgtEl>
                                      </p:cBhvr>
                                    </p:animEffect>
                                    <p:anim calcmode="lin" valueType="num">
                                      <p:cBhvr>
                                        <p:cTn id="13" dur="1000" fill="hold"/>
                                        <p:tgtEl>
                                          <p:spTgt spid="19462"/>
                                        </p:tgtEl>
                                        <p:attrNameLst>
                                          <p:attrName>ppt_x</p:attrName>
                                        </p:attrNameLst>
                                      </p:cBhvr>
                                      <p:tavLst>
                                        <p:tav tm="0">
                                          <p:val>
                                            <p:strVal val="#ppt_x"/>
                                          </p:val>
                                        </p:tav>
                                        <p:tav tm="100000">
                                          <p:val>
                                            <p:strVal val="#ppt_x"/>
                                          </p:val>
                                        </p:tav>
                                      </p:tavLst>
                                    </p:anim>
                                    <p:anim calcmode="lin" valueType="num">
                                      <p:cBhvr>
                                        <p:cTn id="14" dur="1000" fill="hold"/>
                                        <p:tgtEl>
                                          <p:spTgt spid="194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fade">
                                      <p:cBhvr>
                                        <p:cTn id="17" dur="1000"/>
                                        <p:tgtEl>
                                          <p:spTgt spid="19463"/>
                                        </p:tgtEl>
                                      </p:cBhvr>
                                    </p:animEffect>
                                    <p:anim calcmode="lin" valueType="num">
                                      <p:cBhvr>
                                        <p:cTn id="18" dur="1000" fill="hold"/>
                                        <p:tgtEl>
                                          <p:spTgt spid="19463"/>
                                        </p:tgtEl>
                                        <p:attrNameLst>
                                          <p:attrName>ppt_x</p:attrName>
                                        </p:attrNameLst>
                                      </p:cBhvr>
                                      <p:tavLst>
                                        <p:tav tm="0">
                                          <p:val>
                                            <p:strVal val="#ppt_x"/>
                                          </p:val>
                                        </p:tav>
                                        <p:tav tm="100000">
                                          <p:val>
                                            <p:strVal val="#ppt_x"/>
                                          </p:val>
                                        </p:tav>
                                      </p:tavLst>
                                    </p:anim>
                                    <p:anim calcmode="lin" valueType="num">
                                      <p:cBhvr>
                                        <p:cTn id="19" dur="1000" fill="hold"/>
                                        <p:tgtEl>
                                          <p:spTgt spid="194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fade">
                                      <p:cBhvr>
                                        <p:cTn id="22" dur="1000"/>
                                        <p:tgtEl>
                                          <p:spTgt spid="19464"/>
                                        </p:tgtEl>
                                      </p:cBhvr>
                                    </p:animEffect>
                                    <p:anim calcmode="lin" valueType="num">
                                      <p:cBhvr>
                                        <p:cTn id="23" dur="1000" fill="hold"/>
                                        <p:tgtEl>
                                          <p:spTgt spid="19464"/>
                                        </p:tgtEl>
                                        <p:attrNameLst>
                                          <p:attrName>ppt_x</p:attrName>
                                        </p:attrNameLst>
                                      </p:cBhvr>
                                      <p:tavLst>
                                        <p:tav tm="0">
                                          <p:val>
                                            <p:strVal val="#ppt_x"/>
                                          </p:val>
                                        </p:tav>
                                        <p:tav tm="100000">
                                          <p:val>
                                            <p:strVal val="#ppt_x"/>
                                          </p:val>
                                        </p:tav>
                                      </p:tavLst>
                                    </p:anim>
                                    <p:anim calcmode="lin" valueType="num">
                                      <p:cBhvr>
                                        <p:cTn id="24"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462" grpId="0" bldLvl="0" animBg="1"/>
      <p:bldP spid="19463" grpId="0" bldLvl="0" animBg="1"/>
      <p:bldP spid="1946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0715" y="2449195"/>
            <a:ext cx="1924685" cy="481965"/>
          </a:xfrm>
          <a:prstGeom prst="rect">
            <a:avLst/>
          </a:prstGeom>
          <a:noFill/>
          <a:ln>
            <a:noFill/>
          </a:ln>
        </p:spPr>
        <p:txBody>
          <a:bodyPr wrap="square" bIns="144145" rtlCol="0" anchor="ctr" anchorCtr="0">
            <a:noAutofit/>
          </a:bodyPr>
          <a:lstStyle/>
          <a:p>
            <a:pPr lvl="0" algn="l">
              <a:lnSpc>
                <a:spcPct val="150000"/>
              </a:lnSpc>
              <a:buClrTx/>
              <a:buSzTx/>
              <a:buFontTx/>
            </a:pPr>
            <a:r>
              <a:rPr lang="zh-CN" altLang="en-US" sz="2400" dirty="0">
                <a:gradFill>
                  <a:gsLst>
                    <a:gs pos="100000">
                      <a:srgbClr val="025FA3"/>
                    </a:gs>
                    <a:gs pos="0">
                      <a:srgbClr val="007BD3"/>
                    </a:gs>
                  </a:gsLst>
                  <a:lin ang="0" scaled="0"/>
                </a:gradFill>
                <a:cs typeface="+mn-ea"/>
                <a:sym typeface="+mn-lt"/>
              </a:rPr>
              <a:t>3、判断心跳</a:t>
            </a:r>
          </a:p>
        </p:txBody>
      </p:sp>
      <p:sp>
        <p:nvSpPr>
          <p:cNvPr id="25605" name="Text Box 5"/>
          <p:cNvSpPr txBox="1">
            <a:spLocks noChangeArrowheads="1"/>
          </p:cNvSpPr>
          <p:nvPr/>
        </p:nvSpPr>
        <p:spPr bwMode="auto">
          <a:xfrm>
            <a:off x="1876425" y="3038475"/>
            <a:ext cx="335280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dirty="0">
                <a:solidFill>
                  <a:schemeClr val="tx1"/>
                </a:solidFill>
                <a:cs typeface="+mn-ea"/>
                <a:sym typeface="+mn-lt"/>
              </a:rPr>
              <a:t>触摸颈动脉搏动</a:t>
            </a:r>
          </a:p>
        </p:txBody>
      </p:sp>
      <p:sp>
        <p:nvSpPr>
          <p:cNvPr id="25606" name="Text Box 6"/>
          <p:cNvSpPr txBox="1">
            <a:spLocks noChangeArrowheads="1"/>
          </p:cNvSpPr>
          <p:nvPr/>
        </p:nvSpPr>
        <p:spPr bwMode="auto">
          <a:xfrm>
            <a:off x="1876425" y="3551555"/>
            <a:ext cx="46482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cs typeface="+mn-ea"/>
                <a:sym typeface="+mn-lt"/>
              </a:rPr>
              <a:t>①</a:t>
            </a:r>
            <a:r>
              <a:rPr lang="zh-CN" altLang="en-US" sz="1600" dirty="0">
                <a:cs typeface="+mn-ea"/>
                <a:sym typeface="+mn-lt"/>
              </a:rPr>
              <a:t>不能用力过大，防止推移颈动脉</a:t>
            </a:r>
          </a:p>
        </p:txBody>
      </p:sp>
      <p:sp>
        <p:nvSpPr>
          <p:cNvPr id="25607" name="Text Box 7"/>
          <p:cNvSpPr txBox="1">
            <a:spLocks noChangeArrowheads="1"/>
          </p:cNvSpPr>
          <p:nvPr/>
        </p:nvSpPr>
        <p:spPr bwMode="auto">
          <a:xfrm>
            <a:off x="1876425" y="4038600"/>
            <a:ext cx="520509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cs typeface="+mn-ea"/>
                <a:sym typeface="+mn-lt"/>
              </a:rPr>
              <a:t>②</a:t>
            </a:r>
            <a:r>
              <a:rPr lang="zh-CN" altLang="en-US" sz="1600" dirty="0">
                <a:cs typeface="+mn-ea"/>
                <a:sym typeface="+mn-lt"/>
              </a:rPr>
              <a:t>不能同时触摸两侧颈动脉，防止头部供血中断。</a:t>
            </a:r>
          </a:p>
        </p:txBody>
      </p:sp>
      <p:sp>
        <p:nvSpPr>
          <p:cNvPr id="25609" name="Text Box 9"/>
          <p:cNvSpPr txBox="1">
            <a:spLocks noChangeArrowheads="1"/>
          </p:cNvSpPr>
          <p:nvPr/>
        </p:nvSpPr>
        <p:spPr bwMode="auto">
          <a:xfrm>
            <a:off x="1876425" y="4525645"/>
            <a:ext cx="41910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cs typeface="+mn-ea"/>
                <a:sym typeface="+mn-lt"/>
              </a:rPr>
              <a:t>③</a:t>
            </a:r>
            <a:r>
              <a:rPr lang="zh-CN" altLang="en-US" sz="1600" dirty="0">
                <a:cs typeface="+mn-ea"/>
                <a:sym typeface="+mn-lt"/>
              </a:rPr>
              <a:t>不要压迫气管，造成呼吸道阻塞</a:t>
            </a:r>
          </a:p>
        </p:txBody>
      </p:sp>
      <p:sp>
        <p:nvSpPr>
          <p:cNvPr id="25611" name="Text Box 11"/>
          <p:cNvSpPr txBox="1">
            <a:spLocks noChangeArrowheads="1"/>
          </p:cNvSpPr>
          <p:nvPr/>
        </p:nvSpPr>
        <p:spPr bwMode="auto">
          <a:xfrm>
            <a:off x="1876425" y="5012690"/>
            <a:ext cx="41910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cs typeface="+mn-ea"/>
                <a:sym typeface="+mn-lt"/>
              </a:rPr>
              <a:t>④</a:t>
            </a:r>
            <a:r>
              <a:rPr lang="zh-CN" altLang="en-US" sz="1600" dirty="0">
                <a:cs typeface="+mn-ea"/>
                <a:sym typeface="+mn-lt"/>
              </a:rPr>
              <a:t>检查时间不要超过</a:t>
            </a:r>
            <a:r>
              <a:rPr lang="en-US" altLang="zh-CN" sz="1600" dirty="0">
                <a:cs typeface="+mn-ea"/>
                <a:sym typeface="+mn-lt"/>
              </a:rPr>
              <a:t>10S</a:t>
            </a:r>
            <a:r>
              <a:rPr lang="zh-CN" altLang="en-US" sz="1600" dirty="0">
                <a:cs typeface="+mn-ea"/>
                <a:sym typeface="+mn-lt"/>
              </a:rPr>
              <a:t>。</a:t>
            </a:r>
          </a:p>
        </p:txBody>
      </p:sp>
      <p:sp>
        <p:nvSpPr>
          <p:cNvPr id="25612" name="Text Box 12"/>
          <p:cNvSpPr txBox="1">
            <a:spLocks noChangeArrowheads="1"/>
          </p:cNvSpPr>
          <p:nvPr/>
        </p:nvSpPr>
        <p:spPr bwMode="auto">
          <a:xfrm>
            <a:off x="1876425" y="5499735"/>
            <a:ext cx="48006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cs typeface="+mn-ea"/>
                <a:sym typeface="+mn-lt"/>
              </a:rPr>
              <a:t>⑤</a:t>
            </a:r>
            <a:r>
              <a:rPr lang="zh-CN" altLang="en-US" sz="1600" dirty="0">
                <a:cs typeface="+mn-ea"/>
                <a:sym typeface="+mn-lt"/>
              </a:rPr>
              <a:t>要避免触摸位置错误或触摸感觉错误。</a:t>
            </a:r>
          </a:p>
        </p:txBody>
      </p:sp>
      <p:pic>
        <p:nvPicPr>
          <p:cNvPr id="25604" name="Picture 4" descr="6-8"/>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6405880" y="2359025"/>
            <a:ext cx="3761740" cy="35490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1000"/>
                                        <p:tgtEl>
                                          <p:spTgt spid="25606"/>
                                        </p:tgtEl>
                                      </p:cBhvr>
                                    </p:animEffect>
                                    <p:anim calcmode="lin" valueType="num">
                                      <p:cBhvr>
                                        <p:cTn id="13" dur="1000" fill="hold"/>
                                        <p:tgtEl>
                                          <p:spTgt spid="25606"/>
                                        </p:tgtEl>
                                        <p:attrNameLst>
                                          <p:attrName>ppt_x</p:attrName>
                                        </p:attrNameLst>
                                      </p:cBhvr>
                                      <p:tavLst>
                                        <p:tav tm="0">
                                          <p:val>
                                            <p:strVal val="#ppt_x"/>
                                          </p:val>
                                        </p:tav>
                                        <p:tav tm="100000">
                                          <p:val>
                                            <p:strVal val="#ppt_x"/>
                                          </p:val>
                                        </p:tav>
                                      </p:tavLst>
                                    </p:anim>
                                    <p:anim calcmode="lin" valueType="num">
                                      <p:cBhvr>
                                        <p:cTn id="14" dur="1000" fill="hold"/>
                                        <p:tgtEl>
                                          <p:spTgt spid="2560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fade">
                                      <p:cBhvr>
                                        <p:cTn id="17" dur="1000"/>
                                        <p:tgtEl>
                                          <p:spTgt spid="25607"/>
                                        </p:tgtEl>
                                      </p:cBhvr>
                                    </p:animEffect>
                                    <p:anim calcmode="lin" valueType="num">
                                      <p:cBhvr>
                                        <p:cTn id="18" dur="1000" fill="hold"/>
                                        <p:tgtEl>
                                          <p:spTgt spid="25607"/>
                                        </p:tgtEl>
                                        <p:attrNameLst>
                                          <p:attrName>ppt_x</p:attrName>
                                        </p:attrNameLst>
                                      </p:cBhvr>
                                      <p:tavLst>
                                        <p:tav tm="0">
                                          <p:val>
                                            <p:strVal val="#ppt_x"/>
                                          </p:val>
                                        </p:tav>
                                        <p:tav tm="100000">
                                          <p:val>
                                            <p:strVal val="#ppt_x"/>
                                          </p:val>
                                        </p:tav>
                                      </p:tavLst>
                                    </p:anim>
                                    <p:anim calcmode="lin" valueType="num">
                                      <p:cBhvr>
                                        <p:cTn id="19" dur="1000" fill="hold"/>
                                        <p:tgtEl>
                                          <p:spTgt spid="2560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fade">
                                      <p:cBhvr>
                                        <p:cTn id="22" dur="1000"/>
                                        <p:tgtEl>
                                          <p:spTgt spid="25609"/>
                                        </p:tgtEl>
                                      </p:cBhvr>
                                    </p:animEffect>
                                    <p:anim calcmode="lin" valueType="num">
                                      <p:cBhvr>
                                        <p:cTn id="23" dur="1000" fill="hold"/>
                                        <p:tgtEl>
                                          <p:spTgt spid="25609"/>
                                        </p:tgtEl>
                                        <p:attrNameLst>
                                          <p:attrName>ppt_x</p:attrName>
                                        </p:attrNameLst>
                                      </p:cBhvr>
                                      <p:tavLst>
                                        <p:tav tm="0">
                                          <p:val>
                                            <p:strVal val="#ppt_x"/>
                                          </p:val>
                                        </p:tav>
                                        <p:tav tm="100000">
                                          <p:val>
                                            <p:strVal val="#ppt_x"/>
                                          </p:val>
                                        </p:tav>
                                      </p:tavLst>
                                    </p:anim>
                                    <p:anim calcmode="lin" valueType="num">
                                      <p:cBhvr>
                                        <p:cTn id="24" dur="1000" fill="hold"/>
                                        <p:tgtEl>
                                          <p:spTgt spid="2560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611"/>
                                        </p:tgtEl>
                                        <p:attrNameLst>
                                          <p:attrName>style.visibility</p:attrName>
                                        </p:attrNameLst>
                                      </p:cBhvr>
                                      <p:to>
                                        <p:strVal val="visible"/>
                                      </p:to>
                                    </p:set>
                                    <p:animEffect transition="in" filter="fade">
                                      <p:cBhvr>
                                        <p:cTn id="27" dur="1000"/>
                                        <p:tgtEl>
                                          <p:spTgt spid="25611"/>
                                        </p:tgtEl>
                                      </p:cBhvr>
                                    </p:animEffect>
                                    <p:anim calcmode="lin" valueType="num">
                                      <p:cBhvr>
                                        <p:cTn id="28" dur="1000" fill="hold"/>
                                        <p:tgtEl>
                                          <p:spTgt spid="25611"/>
                                        </p:tgtEl>
                                        <p:attrNameLst>
                                          <p:attrName>ppt_x</p:attrName>
                                        </p:attrNameLst>
                                      </p:cBhvr>
                                      <p:tavLst>
                                        <p:tav tm="0">
                                          <p:val>
                                            <p:strVal val="#ppt_x"/>
                                          </p:val>
                                        </p:tav>
                                        <p:tav tm="100000">
                                          <p:val>
                                            <p:strVal val="#ppt_x"/>
                                          </p:val>
                                        </p:tav>
                                      </p:tavLst>
                                    </p:anim>
                                    <p:anim calcmode="lin" valueType="num">
                                      <p:cBhvr>
                                        <p:cTn id="29" dur="1000" fill="hold"/>
                                        <p:tgtEl>
                                          <p:spTgt spid="256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612"/>
                                        </p:tgtEl>
                                        <p:attrNameLst>
                                          <p:attrName>style.visibility</p:attrName>
                                        </p:attrNameLst>
                                      </p:cBhvr>
                                      <p:to>
                                        <p:strVal val="visible"/>
                                      </p:to>
                                    </p:set>
                                    <p:animEffect transition="in" filter="fade">
                                      <p:cBhvr>
                                        <p:cTn id="32" dur="1000"/>
                                        <p:tgtEl>
                                          <p:spTgt spid="25612"/>
                                        </p:tgtEl>
                                      </p:cBhvr>
                                    </p:animEffect>
                                    <p:anim calcmode="lin" valueType="num">
                                      <p:cBhvr>
                                        <p:cTn id="33" dur="1000" fill="hold"/>
                                        <p:tgtEl>
                                          <p:spTgt spid="25612"/>
                                        </p:tgtEl>
                                        <p:attrNameLst>
                                          <p:attrName>ppt_x</p:attrName>
                                        </p:attrNameLst>
                                      </p:cBhvr>
                                      <p:tavLst>
                                        <p:tav tm="0">
                                          <p:val>
                                            <p:strVal val="#ppt_x"/>
                                          </p:val>
                                        </p:tav>
                                        <p:tav tm="100000">
                                          <p:val>
                                            <p:strVal val="#ppt_x"/>
                                          </p:val>
                                        </p:tav>
                                      </p:tavLst>
                                    </p:anim>
                                    <p:anim calcmode="lin" valueType="num">
                                      <p:cBhvr>
                                        <p:cTn id="34" dur="1000" fill="hold"/>
                                        <p:tgtEl>
                                          <p:spTgt spid="25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animBg="1"/>
      <p:bldP spid="25606" grpId="0" bldLvl="0" animBg="1"/>
      <p:bldP spid="25607" grpId="0" bldLvl="0" animBg="1"/>
      <p:bldP spid="25609" grpId="0" bldLvl="0" animBg="1"/>
      <p:bldP spid="25611" grpId="0" bldLvl="0" animBg="1"/>
      <p:bldP spid="256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21815" y="2920365"/>
            <a:ext cx="2667635" cy="480695"/>
          </a:xfrm>
          <a:prstGeom prst="rect">
            <a:avLst/>
          </a:prstGeom>
          <a:gradFill>
            <a:gsLst>
              <a:gs pos="75000">
                <a:srgbClr val="025FA3"/>
              </a:gs>
              <a:gs pos="0">
                <a:srgbClr val="007BD3"/>
              </a:gs>
            </a:gsLst>
            <a:lin ang="0" scaled="0"/>
          </a:gradFill>
          <a:ln>
            <a:noFill/>
          </a:ln>
        </p:spPr>
        <p:txBody>
          <a:bodyPr wrap="square" bIns="144145" anchor="ctr" anchorCtr="0">
            <a:noAutofit/>
          </a:bodyPr>
          <a:lstStyle/>
          <a:p>
            <a:pPr lvl="0" algn="ctr">
              <a:lnSpc>
                <a:spcPct val="150000"/>
              </a:lnSpc>
              <a:buClrTx/>
              <a:buSzTx/>
              <a:buFontTx/>
            </a:pPr>
            <a:r>
              <a:rPr lang="zh-CN" altLang="en-US" sz="2800" dirty="0">
                <a:solidFill>
                  <a:schemeClr val="bg1"/>
                </a:solidFill>
                <a:cs typeface="+mn-ea"/>
                <a:sym typeface="+mn-lt"/>
              </a:rPr>
              <a:t>二、体位</a:t>
            </a:r>
          </a:p>
        </p:txBody>
      </p:sp>
      <p:sp>
        <p:nvSpPr>
          <p:cNvPr id="5" name="矩形 4"/>
          <p:cNvSpPr/>
          <p:nvPr/>
        </p:nvSpPr>
        <p:spPr>
          <a:xfrm>
            <a:off x="1867535" y="3644900"/>
            <a:ext cx="2577465" cy="1670778"/>
          </a:xfrm>
          <a:prstGeom prst="rect">
            <a:avLst/>
          </a:prstGeom>
        </p:spPr>
        <p:txBody>
          <a:bodyPr wrap="square">
            <a:spAutoFit/>
          </a:bodyPr>
          <a:lstStyle/>
          <a:p>
            <a:pPr lvl="0" algn="just">
              <a:lnSpc>
                <a:spcPct val="200000"/>
              </a:lnSpc>
              <a:buClrTx/>
              <a:buSzTx/>
              <a:buFont typeface="Wingdings" panose="05000000000000000000" pitchFamily="2" charset="2"/>
            </a:pPr>
            <a:r>
              <a:rPr lang="en-US" altLang="zh-CN" b="1" dirty="0">
                <a:solidFill>
                  <a:schemeClr val="tx1"/>
                </a:solidFill>
                <a:cs typeface="+mn-ea"/>
                <a:sym typeface="+mn-lt"/>
              </a:rPr>
              <a:t>放好体位：</a:t>
            </a:r>
            <a:r>
              <a:rPr lang="en-US" altLang="zh-CN" dirty="0">
                <a:solidFill>
                  <a:schemeClr val="tx1"/>
                </a:solidFill>
                <a:cs typeface="+mn-ea"/>
                <a:sym typeface="+mn-lt"/>
              </a:rPr>
              <a:t>使患者仰卧在坚固的平（地）面上，将双上肢放置身体两侧 </a:t>
            </a:r>
          </a:p>
        </p:txBody>
      </p:sp>
      <p:sp>
        <p:nvSpPr>
          <p:cNvPr id="2" name="矩形 1"/>
          <p:cNvSpPr/>
          <p:nvPr/>
        </p:nvSpPr>
        <p:spPr>
          <a:xfrm>
            <a:off x="4961890" y="3645535"/>
            <a:ext cx="2160270" cy="461645"/>
          </a:xfrm>
          <a:prstGeom prst="rect">
            <a:avLst/>
          </a:prstGeom>
          <a:noFill/>
          <a:ln w="6350">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1.畅通气道</a:t>
            </a:r>
          </a:p>
        </p:txBody>
      </p:sp>
      <p:sp>
        <p:nvSpPr>
          <p:cNvPr id="3" name="矩形 2"/>
          <p:cNvSpPr/>
          <p:nvPr/>
        </p:nvSpPr>
        <p:spPr>
          <a:xfrm>
            <a:off x="4961890" y="4314825"/>
            <a:ext cx="2160270" cy="461645"/>
          </a:xfrm>
          <a:prstGeom prst="rect">
            <a:avLst/>
          </a:prstGeom>
          <a:noFill/>
          <a:ln w="6350">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2.口对口人工呼吸</a:t>
            </a:r>
          </a:p>
        </p:txBody>
      </p:sp>
      <p:sp>
        <p:nvSpPr>
          <p:cNvPr id="6" name="矩形 5"/>
          <p:cNvSpPr/>
          <p:nvPr/>
        </p:nvSpPr>
        <p:spPr>
          <a:xfrm>
            <a:off x="4961890" y="4984115"/>
            <a:ext cx="2160270" cy="461645"/>
          </a:xfrm>
          <a:prstGeom prst="rect">
            <a:avLst/>
          </a:prstGeom>
          <a:noFill/>
          <a:ln w="6350">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3.胸外按压</a:t>
            </a:r>
          </a:p>
        </p:txBody>
      </p:sp>
      <p:sp>
        <p:nvSpPr>
          <p:cNvPr id="7" name="矩形 6"/>
          <p:cNvSpPr/>
          <p:nvPr/>
        </p:nvSpPr>
        <p:spPr>
          <a:xfrm>
            <a:off x="4937125" y="2920365"/>
            <a:ext cx="2160270" cy="480695"/>
          </a:xfrm>
          <a:prstGeom prst="rect">
            <a:avLst/>
          </a:prstGeom>
          <a:gradFill>
            <a:gsLst>
              <a:gs pos="75000">
                <a:srgbClr val="025FA3"/>
              </a:gs>
              <a:gs pos="0">
                <a:srgbClr val="007BD3"/>
              </a:gs>
            </a:gsLst>
            <a:lin ang="0" scaled="0"/>
          </a:gradFill>
          <a:ln>
            <a:noFill/>
          </a:ln>
        </p:spPr>
        <p:txBody>
          <a:bodyPr wrap="square" bIns="144145" anchor="ctr" anchorCtr="0">
            <a:noAutofit/>
          </a:bodyPr>
          <a:lstStyle/>
          <a:p>
            <a:pPr lvl="0" algn="ctr">
              <a:lnSpc>
                <a:spcPct val="150000"/>
              </a:lnSpc>
              <a:buClrTx/>
              <a:buSzTx/>
              <a:buFontTx/>
            </a:pPr>
            <a:r>
              <a:rPr lang="zh-CN" altLang="en-US" sz="2800" dirty="0">
                <a:solidFill>
                  <a:schemeClr val="bg1"/>
                </a:solidFill>
                <a:cs typeface="+mn-ea"/>
                <a:sym typeface="+mn-lt"/>
              </a:rPr>
              <a:t>三、急救</a:t>
            </a:r>
          </a:p>
        </p:txBody>
      </p:sp>
      <p:sp>
        <p:nvSpPr>
          <p:cNvPr id="8" name="矩形 7"/>
          <p:cNvSpPr/>
          <p:nvPr/>
        </p:nvSpPr>
        <p:spPr>
          <a:xfrm>
            <a:off x="1821815" y="3644900"/>
            <a:ext cx="2667635" cy="1800225"/>
          </a:xfrm>
          <a:prstGeom prst="rect">
            <a:avLst/>
          </a:prstGeom>
          <a:noFill/>
          <a:ln>
            <a:gradFill>
              <a:gsLst>
                <a:gs pos="0">
                  <a:srgbClr val="0078CE"/>
                </a:gs>
                <a:gs pos="74000">
                  <a:srgbClr val="025FA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descr="51miz-E785990-5DA38B0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50505" y="2712720"/>
            <a:ext cx="2909570" cy="2909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2" grpId="0" bldLvl="0" animBg="1"/>
      <p:bldP spid="3" grpId="0" bldLvl="0" animBg="1"/>
      <p:bldP spid="6" grpId="0" bldLvl="0" animBg="1"/>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47870" y="2159635"/>
            <a:ext cx="2667000" cy="433388"/>
          </a:xfrm>
          <a:noFill/>
          <a:ln w="6350">
            <a:noFill/>
          </a:ln>
        </p:spPr>
        <p:txBody>
          <a:bodyPr wrap="square" lIns="0" tIns="0" rIns="0" bIns="71755" anchor="ctr" anchorCtr="0">
            <a:noAutofit/>
          </a:bodyPr>
          <a:lstStyle/>
          <a:p>
            <a:pPr lvl="0" algn="ctr">
              <a:lnSpc>
                <a:spcPct val="150000"/>
              </a:lnSpc>
              <a:buClrTx/>
              <a:buSzTx/>
              <a:buFontTx/>
            </a:pPr>
            <a:r>
              <a:rPr lang="zh-CN" altLang="en-US" sz="2400" dirty="0">
                <a:gradFill>
                  <a:gsLst>
                    <a:gs pos="100000">
                      <a:srgbClr val="025FA3"/>
                    </a:gs>
                    <a:gs pos="0">
                      <a:srgbClr val="007BD3"/>
                    </a:gs>
                  </a:gsLst>
                  <a:lin ang="0" scaled="0"/>
                </a:gradFill>
                <a:latin typeface="+mn-lt"/>
                <a:ea typeface="+mn-ea"/>
                <a:cs typeface="+mn-ea"/>
                <a:sym typeface="+mn-lt"/>
              </a:rPr>
              <a:t>1、畅通气道</a:t>
            </a:r>
          </a:p>
        </p:txBody>
      </p:sp>
      <p:pic>
        <p:nvPicPr>
          <p:cNvPr id="20484" name="Picture 4" descr="DSC00941"/>
          <p:cNvPicPr>
            <a:picLocks noChangeAspect="1" noChangeArrowheads="1"/>
          </p:cNvPicPr>
          <p:nvPr/>
        </p:nvPicPr>
        <p:blipFill>
          <a:blip r:embed="rId2" cstate="screen">
            <a:extLst>
              <a:ext uri="{28A0092B-C50C-407E-A947-70E740481C1C}">
                <a14:useLocalDpi xmlns:a14="http://schemas.microsoft.com/office/drawing/2010/main"/>
              </a:ext>
            </a:extLst>
          </a:blip>
          <a:srcRect l="-1515"/>
          <a:stretch>
            <a:fillRect/>
          </a:stretch>
        </p:blipFill>
        <p:spPr bwMode="auto">
          <a:xfrm>
            <a:off x="1188085" y="2845435"/>
            <a:ext cx="3022600" cy="148844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DSC0093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6735" y="2845435"/>
            <a:ext cx="3049270" cy="1434465"/>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a:off x="1676400" y="4448175"/>
            <a:ext cx="204533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600" dirty="0">
                <a:solidFill>
                  <a:schemeClr val="tx1">
                    <a:lumMod val="95000"/>
                    <a:lumOff val="5000"/>
                  </a:schemeClr>
                </a:solidFill>
                <a:cs typeface="+mn-ea"/>
                <a:sym typeface="+mn-lt"/>
              </a:rPr>
              <a:t>① </a:t>
            </a:r>
            <a:r>
              <a:rPr lang="zh-CN" altLang="en-US" sz="1600" dirty="0">
                <a:solidFill>
                  <a:schemeClr val="tx1">
                    <a:lumMod val="95000"/>
                    <a:lumOff val="5000"/>
                  </a:schemeClr>
                </a:solidFill>
                <a:cs typeface="+mn-ea"/>
                <a:sym typeface="+mn-lt"/>
              </a:rPr>
              <a:t>解开紧身上衣</a:t>
            </a:r>
          </a:p>
        </p:txBody>
      </p:sp>
      <p:sp>
        <p:nvSpPr>
          <p:cNvPr id="20489" name="Text Box 9"/>
          <p:cNvSpPr txBox="1">
            <a:spLocks noChangeArrowheads="1"/>
          </p:cNvSpPr>
          <p:nvPr/>
        </p:nvSpPr>
        <p:spPr bwMode="auto">
          <a:xfrm>
            <a:off x="4990351" y="4448354"/>
            <a:ext cx="15240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a:solidFill>
                  <a:schemeClr val="tx1">
                    <a:lumMod val="95000"/>
                    <a:lumOff val="5000"/>
                  </a:schemeClr>
                </a:solidFill>
                <a:cs typeface="+mn-ea"/>
                <a:sym typeface="+mn-lt"/>
              </a:rPr>
              <a:t>② </a:t>
            </a:r>
            <a:r>
              <a:rPr lang="zh-CN" altLang="en-US" sz="1600">
                <a:solidFill>
                  <a:schemeClr val="tx1">
                    <a:lumMod val="95000"/>
                    <a:lumOff val="5000"/>
                  </a:schemeClr>
                </a:solidFill>
                <a:cs typeface="+mn-ea"/>
                <a:sym typeface="+mn-lt"/>
              </a:rPr>
              <a:t>松开腰带</a:t>
            </a: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055" y="2845435"/>
            <a:ext cx="3170555" cy="1410335"/>
          </a:xfrm>
          <a:prstGeom prst="rect">
            <a:avLst/>
          </a:prstGeom>
        </p:spPr>
      </p:pic>
      <p:sp>
        <p:nvSpPr>
          <p:cNvPr id="11" name="Text Box 6"/>
          <p:cNvSpPr txBox="1">
            <a:spLocks noChangeArrowheads="1"/>
          </p:cNvSpPr>
          <p:nvPr/>
        </p:nvSpPr>
        <p:spPr bwMode="auto">
          <a:xfrm>
            <a:off x="8185176" y="4448260"/>
            <a:ext cx="19050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dirty="0">
                <a:solidFill>
                  <a:schemeClr val="tx1">
                    <a:lumMod val="95000"/>
                    <a:lumOff val="5000"/>
                  </a:schemeClr>
                </a:solidFill>
                <a:cs typeface="+mn-ea"/>
                <a:sym typeface="+mn-lt"/>
              </a:rPr>
              <a:t>③ </a:t>
            </a:r>
            <a:r>
              <a:rPr lang="zh-CN" altLang="en-US" sz="1600" dirty="0">
                <a:solidFill>
                  <a:schemeClr val="tx1">
                    <a:lumMod val="95000"/>
                    <a:lumOff val="5000"/>
                  </a:schemeClr>
                </a:solidFill>
                <a:cs typeface="+mn-ea"/>
                <a:sym typeface="+mn-lt"/>
              </a:rPr>
              <a:t>清除口腔异物</a:t>
            </a:r>
          </a:p>
        </p:txBody>
      </p:sp>
      <p:sp>
        <p:nvSpPr>
          <p:cNvPr id="3" name="矩形 2"/>
          <p:cNvSpPr/>
          <p:nvPr/>
        </p:nvSpPr>
        <p:spPr>
          <a:xfrm>
            <a:off x="1155065" y="4785360"/>
            <a:ext cx="9194165" cy="1002967"/>
          </a:xfrm>
          <a:prstGeom prst="rect">
            <a:avLst/>
          </a:prstGeom>
        </p:spPr>
        <p:txBody>
          <a:bodyPr wrap="square">
            <a:spAutoFit/>
          </a:bodyPr>
          <a:lstStyle/>
          <a:p>
            <a:pPr algn="ctr" fontAlgn="auto">
              <a:lnSpc>
                <a:spcPct val="200000"/>
              </a:lnSpc>
            </a:pPr>
            <a:r>
              <a:rPr lang="zh-CN" altLang="en-US" sz="1600" dirty="0">
                <a:cs typeface="+mn-ea"/>
                <a:sym typeface="+mn-lt"/>
              </a:rPr>
              <a:t>触电者因舌肌缺乏张力而松弛，舌根向后下坠，堵塞气道。</a:t>
            </a:r>
            <a:endParaRPr lang="en-US" altLang="zh-CN" sz="1600" dirty="0">
              <a:cs typeface="+mn-ea"/>
              <a:sym typeface="+mn-lt"/>
            </a:endParaRPr>
          </a:p>
          <a:p>
            <a:pPr algn="ctr" fontAlgn="auto">
              <a:lnSpc>
                <a:spcPct val="200000"/>
              </a:lnSpc>
            </a:pPr>
            <a:r>
              <a:rPr lang="zh-CN" altLang="en-US" sz="1600" b="1" dirty="0">
                <a:cs typeface="+mn-ea"/>
                <a:sym typeface="+mn-lt"/>
              </a:rPr>
              <a:t>立即开放气道是心肺复苏成功的基础</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41145" y="2665802"/>
            <a:ext cx="4718180" cy="2393761"/>
            <a:chOff x="1524000" y="1356829"/>
            <a:chExt cx="8991600" cy="5309085"/>
          </a:xfrm>
        </p:grpSpPr>
        <p:pic>
          <p:nvPicPr>
            <p:cNvPr id="21507" name="Picture 3" descr="重新曝光 DSC004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2667001"/>
              <a:ext cx="8991600" cy="3998913"/>
            </a:xfrm>
            <a:prstGeom prst="rect">
              <a:avLst/>
            </a:prstGeom>
            <a:noFill/>
            <a:extLst>
              <a:ext uri="{909E8E84-426E-40DD-AFC4-6F175D3DCCD1}">
                <a14:hiddenFill xmlns:a14="http://schemas.microsoft.com/office/drawing/2010/main">
                  <a:solidFill>
                    <a:srgbClr val="FFFFFF"/>
                  </a:solidFill>
                </a14:hiddenFill>
              </a:ext>
            </a:extLst>
          </p:spPr>
        </p:pic>
        <p:sp>
          <p:nvSpPr>
            <p:cNvPr id="21510" name="AutoShape 6"/>
            <p:cNvSpPr>
              <a:spLocks noChangeArrowheads="1"/>
            </p:cNvSpPr>
            <p:nvPr/>
          </p:nvSpPr>
          <p:spPr bwMode="auto">
            <a:xfrm rot="4800000">
              <a:off x="1371600" y="3200400"/>
              <a:ext cx="10668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a:gsLst>
                <a:gs pos="75000">
                  <a:srgbClr val="025FA3"/>
                </a:gs>
                <a:gs pos="0">
                  <a:srgbClr val="007BD3"/>
                </a:gs>
              </a:gsLst>
              <a:lin ang="0" scaled="0"/>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95000"/>
                    <a:lumOff val="5000"/>
                  </a:schemeClr>
                </a:solidFill>
                <a:cs typeface="+mn-ea"/>
                <a:sym typeface="+mn-lt"/>
              </a:endParaRPr>
            </a:p>
          </p:txBody>
        </p:sp>
        <p:sp>
          <p:nvSpPr>
            <p:cNvPr id="21511" name="AutoShape 7"/>
            <p:cNvSpPr>
              <a:spLocks noChangeArrowheads="1"/>
            </p:cNvSpPr>
            <p:nvPr/>
          </p:nvSpPr>
          <p:spPr bwMode="auto">
            <a:xfrm rot="12000000">
              <a:off x="3810000" y="2819400"/>
              <a:ext cx="10668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a:gsLst>
                <a:gs pos="75000">
                  <a:srgbClr val="025FA3"/>
                </a:gs>
                <a:gs pos="0">
                  <a:srgbClr val="007BD3"/>
                </a:gs>
              </a:gsLst>
              <a:lin ang="0" scaled="0"/>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tx1">
                    <a:lumMod val="95000"/>
                    <a:lumOff val="5000"/>
                  </a:schemeClr>
                </a:solidFill>
                <a:cs typeface="+mn-ea"/>
                <a:sym typeface="+mn-lt"/>
              </a:endParaRPr>
            </a:p>
          </p:txBody>
        </p:sp>
        <p:sp>
          <p:nvSpPr>
            <p:cNvPr id="21512" name="Line 8"/>
            <p:cNvSpPr>
              <a:spLocks noChangeShapeType="1"/>
            </p:cNvSpPr>
            <p:nvPr/>
          </p:nvSpPr>
          <p:spPr bwMode="auto">
            <a:xfrm>
              <a:off x="1752600" y="6172200"/>
              <a:ext cx="8686800" cy="0"/>
            </a:xfrm>
            <a:prstGeom prst="line">
              <a:avLst/>
            </a:prstGeom>
            <a:noFill/>
            <a:ln w="9525">
              <a:gradFill>
                <a:gsLst>
                  <a:gs pos="0">
                    <a:srgbClr val="0078CE"/>
                  </a:gs>
                  <a:gs pos="74000">
                    <a:srgbClr val="025FA3"/>
                  </a:gs>
                </a:gsLst>
                <a:lin ang="5400000" scaled="1"/>
              </a:gra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95000"/>
                    <a:lumOff val="5000"/>
                  </a:schemeClr>
                </a:solidFill>
                <a:cs typeface="+mn-ea"/>
                <a:sym typeface="+mn-lt"/>
              </a:endParaRPr>
            </a:p>
          </p:txBody>
        </p:sp>
        <p:sp>
          <p:nvSpPr>
            <p:cNvPr id="21513" name="Line 9"/>
            <p:cNvSpPr>
              <a:spLocks noChangeShapeType="1"/>
            </p:cNvSpPr>
            <p:nvPr/>
          </p:nvSpPr>
          <p:spPr bwMode="auto">
            <a:xfrm>
              <a:off x="3657600" y="2667000"/>
              <a:ext cx="0" cy="3505200"/>
            </a:xfrm>
            <a:prstGeom prst="line">
              <a:avLst/>
            </a:prstGeom>
            <a:noFill/>
            <a:ln w="9525">
              <a:gradFill>
                <a:gsLst>
                  <a:gs pos="0">
                    <a:srgbClr val="0078CE"/>
                  </a:gs>
                  <a:gs pos="74000">
                    <a:srgbClr val="025FA3"/>
                  </a:gs>
                </a:gsLst>
                <a:lin ang="5400000" scaled="1"/>
              </a:gra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95000"/>
                    <a:lumOff val="5000"/>
                  </a:schemeClr>
                </a:solidFill>
                <a:cs typeface="+mn-ea"/>
                <a:sym typeface="+mn-lt"/>
              </a:endParaRPr>
            </a:p>
          </p:txBody>
        </p:sp>
        <p:sp>
          <p:nvSpPr>
            <p:cNvPr id="21515" name="AutoShape 11"/>
            <p:cNvSpPr>
              <a:spLocks noChangeArrowheads="1"/>
            </p:cNvSpPr>
            <p:nvPr/>
          </p:nvSpPr>
          <p:spPr bwMode="auto">
            <a:xfrm>
              <a:off x="3733800" y="5791200"/>
              <a:ext cx="304800" cy="304800"/>
            </a:xfrm>
            <a:prstGeom prst="curvedLeftArrow">
              <a:avLst>
                <a:gd name="adj1" fmla="val 20000"/>
                <a:gd name="adj2" fmla="val 40000"/>
                <a:gd name="adj3" fmla="val 33333"/>
              </a:avLst>
            </a:prstGeom>
            <a:solidFill>
              <a:srgbClr val="3F9F4B"/>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gradFill>
                  <a:gsLst>
                    <a:gs pos="100000">
                      <a:srgbClr val="025FA3"/>
                    </a:gs>
                    <a:gs pos="0">
                      <a:srgbClr val="007BD3"/>
                    </a:gs>
                  </a:gsLst>
                  <a:lin ang="0" scaled="0"/>
                </a:gradFill>
                <a:cs typeface="+mn-ea"/>
                <a:sym typeface="+mn-lt"/>
              </a:endParaRPr>
            </a:p>
          </p:txBody>
        </p:sp>
        <p:sp>
          <p:nvSpPr>
            <p:cNvPr id="21517" name="Text Box 13"/>
            <p:cNvSpPr txBox="1">
              <a:spLocks noChangeArrowheads="1"/>
            </p:cNvSpPr>
            <p:nvPr/>
          </p:nvSpPr>
          <p:spPr bwMode="auto">
            <a:xfrm>
              <a:off x="3962435" y="5428390"/>
              <a:ext cx="1252497" cy="81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a:gradFill>
                    <a:gsLst>
                      <a:gs pos="100000">
                        <a:srgbClr val="025FA3"/>
                      </a:gs>
                      <a:gs pos="0">
                        <a:srgbClr val="007BD3"/>
                      </a:gs>
                    </a:gsLst>
                    <a:lin ang="0" scaled="0"/>
                  </a:gradFill>
                  <a:cs typeface="+mn-ea"/>
                  <a:sym typeface="+mn-lt"/>
                </a:rPr>
                <a:t>90°</a:t>
              </a:r>
            </a:p>
          </p:txBody>
        </p:sp>
        <p:sp>
          <p:nvSpPr>
            <p:cNvPr id="21518" name="Line 14"/>
            <p:cNvSpPr>
              <a:spLocks noChangeShapeType="1"/>
            </p:cNvSpPr>
            <p:nvPr/>
          </p:nvSpPr>
          <p:spPr bwMode="auto">
            <a:xfrm flipV="1">
              <a:off x="1981200" y="2209800"/>
              <a:ext cx="1828800" cy="9144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95000"/>
                    <a:lumOff val="5000"/>
                  </a:schemeClr>
                </a:solidFill>
                <a:cs typeface="+mn-ea"/>
                <a:sym typeface="+mn-lt"/>
              </a:endParaRPr>
            </a:p>
          </p:txBody>
        </p:sp>
        <p:sp>
          <p:nvSpPr>
            <p:cNvPr id="21519" name="Line 15"/>
            <p:cNvSpPr>
              <a:spLocks noChangeShapeType="1"/>
            </p:cNvSpPr>
            <p:nvPr/>
          </p:nvSpPr>
          <p:spPr bwMode="auto">
            <a:xfrm flipH="1" flipV="1">
              <a:off x="3810000" y="2209800"/>
              <a:ext cx="609600" cy="609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95000"/>
                    <a:lumOff val="5000"/>
                  </a:schemeClr>
                </a:solidFill>
                <a:cs typeface="+mn-ea"/>
                <a:sym typeface="+mn-lt"/>
              </a:endParaRPr>
            </a:p>
          </p:txBody>
        </p:sp>
        <p:sp>
          <p:nvSpPr>
            <p:cNvPr id="21520" name="Line 16"/>
            <p:cNvSpPr>
              <a:spLocks noChangeShapeType="1"/>
            </p:cNvSpPr>
            <p:nvPr/>
          </p:nvSpPr>
          <p:spPr bwMode="auto">
            <a:xfrm flipV="1">
              <a:off x="3810000" y="2133600"/>
              <a:ext cx="518160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95000"/>
                    <a:lumOff val="5000"/>
                  </a:schemeClr>
                </a:solidFill>
                <a:cs typeface="+mn-ea"/>
                <a:sym typeface="+mn-lt"/>
              </a:endParaRPr>
            </a:p>
          </p:txBody>
        </p:sp>
        <p:sp>
          <p:nvSpPr>
            <p:cNvPr id="21521" name="Text Box 17"/>
            <p:cNvSpPr txBox="1">
              <a:spLocks noChangeArrowheads="1"/>
            </p:cNvSpPr>
            <p:nvPr/>
          </p:nvSpPr>
          <p:spPr bwMode="auto">
            <a:xfrm>
              <a:off x="3797378" y="1356829"/>
              <a:ext cx="5918132" cy="81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dirty="0">
                  <a:solidFill>
                    <a:schemeClr val="tx1">
                      <a:lumMod val="95000"/>
                      <a:lumOff val="5000"/>
                    </a:schemeClr>
                  </a:solidFill>
                  <a:cs typeface="+mn-ea"/>
                  <a:sym typeface="+mn-lt"/>
                </a:rPr>
                <a:t>A</a:t>
              </a:r>
              <a:r>
                <a:rPr lang="zh-CN" altLang="en-US" dirty="0">
                  <a:solidFill>
                    <a:schemeClr val="tx1">
                      <a:lumMod val="95000"/>
                      <a:lumOff val="5000"/>
                    </a:schemeClr>
                  </a:solidFill>
                  <a:cs typeface="+mn-ea"/>
                  <a:sym typeface="+mn-lt"/>
                </a:rPr>
                <a:t>、压头抬颏法，使头后仰</a:t>
              </a:r>
            </a:p>
          </p:txBody>
        </p:sp>
      </p:grpSp>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6410" y="3233420"/>
            <a:ext cx="3437890" cy="1826260"/>
          </a:xfrm>
          <a:prstGeom prst="rect">
            <a:avLst/>
          </a:prstGeom>
        </p:spPr>
      </p:pic>
      <p:sp>
        <p:nvSpPr>
          <p:cNvPr id="16" name="矩形 15"/>
          <p:cNvSpPr/>
          <p:nvPr/>
        </p:nvSpPr>
        <p:spPr>
          <a:xfrm>
            <a:off x="7236693" y="2682294"/>
            <a:ext cx="2389505" cy="368300"/>
          </a:xfrm>
          <a:prstGeom prst="rect">
            <a:avLst/>
          </a:prstGeom>
        </p:spPr>
        <p:txBody>
          <a:bodyPr wrap="none">
            <a:spAutoFit/>
          </a:bodyPr>
          <a:lstStyle/>
          <a:p>
            <a:r>
              <a:rPr lang="en-US" altLang="zh-CN" dirty="0">
                <a:solidFill>
                  <a:schemeClr val="tx1">
                    <a:lumMod val="95000"/>
                    <a:lumOff val="5000"/>
                  </a:schemeClr>
                </a:solidFill>
                <a:cs typeface="+mn-ea"/>
                <a:sym typeface="+mn-lt"/>
              </a:rPr>
              <a:t>B</a:t>
            </a:r>
            <a:r>
              <a:rPr lang="zh-CN" altLang="en-US" dirty="0">
                <a:solidFill>
                  <a:schemeClr val="tx1">
                    <a:lumMod val="95000"/>
                    <a:lumOff val="5000"/>
                  </a:schemeClr>
                </a:solidFill>
                <a:cs typeface="+mn-ea"/>
                <a:sym typeface="+mn-lt"/>
              </a:rPr>
              <a:t>、托颏法，使头后仰</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338580" y="2318385"/>
            <a:ext cx="3053715" cy="479425"/>
          </a:xfrm>
          <a:noFill/>
          <a:ln w="6350">
            <a:noFill/>
          </a:ln>
        </p:spPr>
        <p:txBody>
          <a:bodyPr vert="horz" wrap="square" lIns="0" tIns="0" rIns="0" bIns="71755" rtlCol="0" anchor="ctr" anchorCtr="0">
            <a:noAutofit/>
          </a:bodyPr>
          <a:lstStyle/>
          <a:p>
            <a:pPr lvl="0" algn="ctr">
              <a:lnSpc>
                <a:spcPct val="150000"/>
              </a:lnSpc>
              <a:buClrTx/>
              <a:buSzTx/>
              <a:buFontTx/>
            </a:pPr>
            <a:r>
              <a:rPr lang="zh-CN" altLang="en-US" sz="2400" dirty="0">
                <a:gradFill>
                  <a:gsLst>
                    <a:gs pos="100000">
                      <a:srgbClr val="025FA3"/>
                    </a:gs>
                    <a:gs pos="0">
                      <a:srgbClr val="007BD3"/>
                    </a:gs>
                  </a:gsLst>
                  <a:lin ang="0" scaled="0"/>
                </a:gradFill>
                <a:latin typeface="+mn-lt"/>
                <a:ea typeface="+mn-ea"/>
                <a:cs typeface="+mn-ea"/>
                <a:sym typeface="+mn-lt"/>
              </a:rPr>
              <a:t>2、口对口人工呼吸</a:t>
            </a:r>
          </a:p>
        </p:txBody>
      </p:sp>
      <p:sp>
        <p:nvSpPr>
          <p:cNvPr id="22533" name="Text Box 5"/>
          <p:cNvSpPr txBox="1">
            <a:spLocks noChangeArrowheads="1"/>
          </p:cNvSpPr>
          <p:nvPr/>
        </p:nvSpPr>
        <p:spPr bwMode="auto">
          <a:xfrm>
            <a:off x="1443990" y="3115945"/>
            <a:ext cx="243205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cs typeface="+mn-ea"/>
                <a:sym typeface="+mn-lt"/>
              </a:rPr>
              <a:t>① </a:t>
            </a:r>
            <a:r>
              <a:rPr lang="zh-CN" altLang="en-US" sz="1600" dirty="0">
                <a:solidFill>
                  <a:schemeClr val="tx1">
                    <a:lumMod val="95000"/>
                    <a:lumOff val="5000"/>
                  </a:schemeClr>
                </a:solidFill>
                <a:cs typeface="+mn-ea"/>
                <a:sym typeface="+mn-lt"/>
              </a:rPr>
              <a:t>保持呼吸道畅通 。</a:t>
            </a:r>
          </a:p>
        </p:txBody>
      </p:sp>
      <p:sp>
        <p:nvSpPr>
          <p:cNvPr id="22535" name="Text Box 7"/>
          <p:cNvSpPr txBox="1">
            <a:spLocks noChangeArrowheads="1"/>
          </p:cNvSpPr>
          <p:nvPr/>
        </p:nvSpPr>
        <p:spPr bwMode="auto">
          <a:xfrm>
            <a:off x="3458210" y="3115310"/>
            <a:ext cx="347726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cs typeface="+mn-ea"/>
                <a:sym typeface="+mn-lt"/>
              </a:rPr>
              <a:t>② </a:t>
            </a:r>
            <a:r>
              <a:rPr lang="zh-CN" altLang="en-US" sz="1600" dirty="0">
                <a:solidFill>
                  <a:schemeClr val="tx1">
                    <a:lumMod val="95000"/>
                    <a:lumOff val="5000"/>
                  </a:schemeClr>
                </a:solidFill>
                <a:cs typeface="+mn-ea"/>
                <a:sym typeface="+mn-lt"/>
              </a:rPr>
              <a:t>捏紧两侧鼻翼，堵住鼻孔。 </a:t>
            </a:r>
          </a:p>
        </p:txBody>
      </p:sp>
      <p:sp>
        <p:nvSpPr>
          <p:cNvPr id="22536" name="Text Box 8"/>
          <p:cNvSpPr txBox="1">
            <a:spLocks noChangeArrowheads="1"/>
          </p:cNvSpPr>
          <p:nvPr/>
        </p:nvSpPr>
        <p:spPr bwMode="auto">
          <a:xfrm>
            <a:off x="1443990" y="3769995"/>
            <a:ext cx="428625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cs typeface="+mn-ea"/>
                <a:sym typeface="+mn-lt"/>
              </a:rPr>
              <a:t>③ </a:t>
            </a:r>
            <a:r>
              <a:rPr lang="zh-CN" altLang="en-US" sz="1600" dirty="0">
                <a:solidFill>
                  <a:schemeClr val="tx1">
                    <a:lumMod val="95000"/>
                    <a:lumOff val="5000"/>
                  </a:schemeClr>
                </a:solidFill>
                <a:cs typeface="+mn-ea"/>
                <a:sym typeface="+mn-lt"/>
              </a:rPr>
              <a:t>嘴巴尽量张大，包住触电人的嘴 。</a:t>
            </a:r>
          </a:p>
        </p:txBody>
      </p:sp>
      <p:sp>
        <p:nvSpPr>
          <p:cNvPr id="22537" name="Text Box 9"/>
          <p:cNvSpPr txBox="1">
            <a:spLocks noChangeArrowheads="1"/>
          </p:cNvSpPr>
          <p:nvPr/>
        </p:nvSpPr>
        <p:spPr bwMode="auto">
          <a:xfrm>
            <a:off x="4770120" y="3778250"/>
            <a:ext cx="288226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cs typeface="+mn-ea"/>
                <a:sym typeface="+mn-lt"/>
              </a:rPr>
              <a:t> ④ </a:t>
            </a:r>
            <a:r>
              <a:rPr lang="zh-CN" altLang="en-US" sz="1600" dirty="0">
                <a:solidFill>
                  <a:schemeClr val="tx1">
                    <a:lumMod val="95000"/>
                    <a:lumOff val="5000"/>
                  </a:schemeClr>
                </a:solidFill>
                <a:cs typeface="+mn-ea"/>
                <a:sym typeface="+mn-lt"/>
              </a:rPr>
              <a:t>吹气时不能漏气。</a:t>
            </a:r>
          </a:p>
        </p:txBody>
      </p:sp>
      <p:sp>
        <p:nvSpPr>
          <p:cNvPr id="22538" name="Text Box 10"/>
          <p:cNvSpPr txBox="1">
            <a:spLocks noChangeArrowheads="1"/>
          </p:cNvSpPr>
          <p:nvPr/>
        </p:nvSpPr>
        <p:spPr bwMode="auto">
          <a:xfrm>
            <a:off x="1443990" y="4424045"/>
            <a:ext cx="541337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cs typeface="+mn-ea"/>
                <a:sym typeface="+mn-lt"/>
              </a:rPr>
              <a:t>⑤ </a:t>
            </a:r>
            <a:r>
              <a:rPr lang="zh-CN" altLang="en-US" sz="1600" dirty="0">
                <a:solidFill>
                  <a:schemeClr val="tx1">
                    <a:lumMod val="95000"/>
                    <a:lumOff val="5000"/>
                  </a:schemeClr>
                </a:solidFill>
                <a:cs typeface="+mn-ea"/>
                <a:sym typeface="+mn-lt"/>
              </a:rPr>
              <a:t>每次吹气之间要松开鼻翼，离开嘴唇，让体内气流排出。</a:t>
            </a:r>
          </a:p>
        </p:txBody>
      </p:sp>
      <p:sp>
        <p:nvSpPr>
          <p:cNvPr id="22539" name="Text Box 11"/>
          <p:cNvSpPr txBox="1">
            <a:spLocks noChangeArrowheads="1"/>
          </p:cNvSpPr>
          <p:nvPr/>
        </p:nvSpPr>
        <p:spPr bwMode="auto">
          <a:xfrm>
            <a:off x="1443990" y="5078096"/>
            <a:ext cx="495300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dirty="0">
                <a:solidFill>
                  <a:schemeClr val="tx1">
                    <a:lumMod val="95000"/>
                    <a:lumOff val="5000"/>
                  </a:schemeClr>
                </a:solidFill>
                <a:cs typeface="+mn-ea"/>
                <a:sym typeface="+mn-lt"/>
              </a:rPr>
              <a:t>⑥ </a:t>
            </a:r>
            <a:r>
              <a:rPr lang="zh-CN" altLang="en-US" sz="1600" dirty="0">
                <a:solidFill>
                  <a:schemeClr val="tx1">
                    <a:lumMod val="95000"/>
                    <a:lumOff val="5000"/>
                  </a:schemeClr>
                </a:solidFill>
                <a:cs typeface="+mn-ea"/>
                <a:sym typeface="+mn-lt"/>
              </a:rPr>
              <a:t>胸部吹抬起为适度、有效 。</a:t>
            </a:r>
          </a:p>
        </p:txBody>
      </p:sp>
      <p:sp>
        <p:nvSpPr>
          <p:cNvPr id="22540" name="Text Box 12"/>
          <p:cNvSpPr txBox="1">
            <a:spLocks noChangeArrowheads="1"/>
          </p:cNvSpPr>
          <p:nvPr/>
        </p:nvSpPr>
        <p:spPr bwMode="auto">
          <a:xfrm>
            <a:off x="4262755" y="5079365"/>
            <a:ext cx="303466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dirty="0">
                <a:solidFill>
                  <a:schemeClr val="tx1">
                    <a:lumMod val="95000"/>
                    <a:lumOff val="5000"/>
                  </a:schemeClr>
                </a:solidFill>
                <a:cs typeface="+mn-ea"/>
                <a:sym typeface="+mn-lt"/>
              </a:rPr>
              <a:t>⑦ </a:t>
            </a:r>
            <a:r>
              <a:rPr lang="zh-CN" altLang="en-US" sz="1600" dirty="0">
                <a:solidFill>
                  <a:schemeClr val="tx1">
                    <a:lumMod val="95000"/>
                    <a:lumOff val="5000"/>
                  </a:schemeClr>
                </a:solidFill>
                <a:cs typeface="+mn-ea"/>
                <a:sym typeface="+mn-lt"/>
              </a:rPr>
              <a:t>每次吹气时间</a:t>
            </a:r>
            <a:r>
              <a:rPr lang="en-US" altLang="zh-CN" sz="1600" dirty="0">
                <a:solidFill>
                  <a:schemeClr val="tx1">
                    <a:lumMod val="95000"/>
                    <a:lumOff val="5000"/>
                  </a:schemeClr>
                </a:solidFill>
                <a:cs typeface="+mn-ea"/>
                <a:sym typeface="+mn-lt"/>
              </a:rPr>
              <a:t>1~1.5S</a:t>
            </a:r>
            <a:r>
              <a:rPr lang="zh-CN" altLang="en-US" sz="1600" dirty="0">
                <a:solidFill>
                  <a:schemeClr val="tx1">
                    <a:lumMod val="95000"/>
                    <a:lumOff val="5000"/>
                  </a:schemeClr>
                </a:solidFill>
                <a:cs typeface="+mn-ea"/>
                <a:sym typeface="+mn-lt"/>
              </a:rPr>
              <a:t>。</a:t>
            </a:r>
          </a:p>
        </p:txBody>
      </p:sp>
      <p:sp>
        <p:nvSpPr>
          <p:cNvPr id="2" name="文本框 1"/>
          <p:cNvSpPr txBox="1"/>
          <p:nvPr/>
        </p:nvSpPr>
        <p:spPr>
          <a:xfrm>
            <a:off x="2044845" y="2204085"/>
            <a:ext cx="184731" cy="369332"/>
          </a:xfrm>
          <a:prstGeom prst="rect">
            <a:avLst/>
          </a:prstGeom>
          <a:noFill/>
        </p:spPr>
        <p:txBody>
          <a:bodyPr wrap="none" rtlCol="0">
            <a:spAutoFit/>
          </a:bodyPr>
          <a:lstStyle/>
          <a:p>
            <a:endParaRPr lang="zh-CN" altLang="en-US">
              <a:cs typeface="+mn-ea"/>
              <a:sym typeface="+mn-lt"/>
            </a:endParaRPr>
          </a:p>
        </p:txBody>
      </p:sp>
      <p:pic>
        <p:nvPicPr>
          <p:cNvPr id="13" name="Picture 4" descr="6-6"/>
          <p:cNvPicPr>
            <a:picLocks noGrp="1"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7332967" y="2113967"/>
            <a:ext cx="2714016" cy="3312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anim calcmode="lin" valueType="num">
                                      <p:cBhvr>
                                        <p:cTn id="8" dur="1000" fill="hold"/>
                                        <p:tgtEl>
                                          <p:spTgt spid="22533"/>
                                        </p:tgtEl>
                                        <p:attrNameLst>
                                          <p:attrName>ppt_x</p:attrName>
                                        </p:attrNameLst>
                                      </p:cBhvr>
                                      <p:tavLst>
                                        <p:tav tm="0">
                                          <p:val>
                                            <p:strVal val="#ppt_x"/>
                                          </p:val>
                                        </p:tav>
                                        <p:tav tm="100000">
                                          <p:val>
                                            <p:strVal val="#ppt_x"/>
                                          </p:val>
                                        </p:tav>
                                      </p:tavLst>
                                    </p:anim>
                                    <p:anim calcmode="lin" valueType="num">
                                      <p:cBhvr>
                                        <p:cTn id="9" dur="1000" fill="hold"/>
                                        <p:tgtEl>
                                          <p:spTgt spid="225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fade">
                                      <p:cBhvr>
                                        <p:cTn id="12" dur="1000"/>
                                        <p:tgtEl>
                                          <p:spTgt spid="22535"/>
                                        </p:tgtEl>
                                      </p:cBhvr>
                                    </p:animEffect>
                                    <p:anim calcmode="lin" valueType="num">
                                      <p:cBhvr>
                                        <p:cTn id="13" dur="1000" fill="hold"/>
                                        <p:tgtEl>
                                          <p:spTgt spid="22535"/>
                                        </p:tgtEl>
                                        <p:attrNameLst>
                                          <p:attrName>ppt_x</p:attrName>
                                        </p:attrNameLst>
                                      </p:cBhvr>
                                      <p:tavLst>
                                        <p:tav tm="0">
                                          <p:val>
                                            <p:strVal val="#ppt_x"/>
                                          </p:val>
                                        </p:tav>
                                        <p:tav tm="100000">
                                          <p:val>
                                            <p:strVal val="#ppt_x"/>
                                          </p:val>
                                        </p:tav>
                                      </p:tavLst>
                                    </p:anim>
                                    <p:anim calcmode="lin" valueType="num">
                                      <p:cBhvr>
                                        <p:cTn id="14" dur="1000" fill="hold"/>
                                        <p:tgtEl>
                                          <p:spTgt spid="225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536"/>
                                        </p:tgtEl>
                                        <p:attrNameLst>
                                          <p:attrName>style.visibility</p:attrName>
                                        </p:attrNameLst>
                                      </p:cBhvr>
                                      <p:to>
                                        <p:strVal val="visible"/>
                                      </p:to>
                                    </p:set>
                                    <p:animEffect transition="in" filter="fade">
                                      <p:cBhvr>
                                        <p:cTn id="17" dur="1000"/>
                                        <p:tgtEl>
                                          <p:spTgt spid="22536"/>
                                        </p:tgtEl>
                                      </p:cBhvr>
                                    </p:animEffect>
                                    <p:anim calcmode="lin" valueType="num">
                                      <p:cBhvr>
                                        <p:cTn id="18" dur="1000" fill="hold"/>
                                        <p:tgtEl>
                                          <p:spTgt spid="22536"/>
                                        </p:tgtEl>
                                        <p:attrNameLst>
                                          <p:attrName>ppt_x</p:attrName>
                                        </p:attrNameLst>
                                      </p:cBhvr>
                                      <p:tavLst>
                                        <p:tav tm="0">
                                          <p:val>
                                            <p:strVal val="#ppt_x"/>
                                          </p:val>
                                        </p:tav>
                                        <p:tav tm="100000">
                                          <p:val>
                                            <p:strVal val="#ppt_x"/>
                                          </p:val>
                                        </p:tav>
                                      </p:tavLst>
                                    </p:anim>
                                    <p:anim calcmode="lin" valueType="num">
                                      <p:cBhvr>
                                        <p:cTn id="19" dur="1000" fill="hold"/>
                                        <p:tgtEl>
                                          <p:spTgt spid="225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fade">
                                      <p:cBhvr>
                                        <p:cTn id="22" dur="1000"/>
                                        <p:tgtEl>
                                          <p:spTgt spid="22537"/>
                                        </p:tgtEl>
                                      </p:cBhvr>
                                    </p:animEffect>
                                    <p:anim calcmode="lin" valueType="num">
                                      <p:cBhvr>
                                        <p:cTn id="23" dur="1000" fill="hold"/>
                                        <p:tgtEl>
                                          <p:spTgt spid="22537"/>
                                        </p:tgtEl>
                                        <p:attrNameLst>
                                          <p:attrName>ppt_x</p:attrName>
                                        </p:attrNameLst>
                                      </p:cBhvr>
                                      <p:tavLst>
                                        <p:tav tm="0">
                                          <p:val>
                                            <p:strVal val="#ppt_x"/>
                                          </p:val>
                                        </p:tav>
                                        <p:tav tm="100000">
                                          <p:val>
                                            <p:strVal val="#ppt_x"/>
                                          </p:val>
                                        </p:tav>
                                      </p:tavLst>
                                    </p:anim>
                                    <p:anim calcmode="lin" valueType="num">
                                      <p:cBhvr>
                                        <p:cTn id="24" dur="1000" fill="hold"/>
                                        <p:tgtEl>
                                          <p:spTgt spid="225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538"/>
                                        </p:tgtEl>
                                        <p:attrNameLst>
                                          <p:attrName>style.visibility</p:attrName>
                                        </p:attrNameLst>
                                      </p:cBhvr>
                                      <p:to>
                                        <p:strVal val="visible"/>
                                      </p:to>
                                    </p:set>
                                    <p:animEffect transition="in" filter="fade">
                                      <p:cBhvr>
                                        <p:cTn id="27" dur="1000"/>
                                        <p:tgtEl>
                                          <p:spTgt spid="22538"/>
                                        </p:tgtEl>
                                      </p:cBhvr>
                                    </p:animEffect>
                                    <p:anim calcmode="lin" valueType="num">
                                      <p:cBhvr>
                                        <p:cTn id="28" dur="1000" fill="hold"/>
                                        <p:tgtEl>
                                          <p:spTgt spid="22538"/>
                                        </p:tgtEl>
                                        <p:attrNameLst>
                                          <p:attrName>ppt_x</p:attrName>
                                        </p:attrNameLst>
                                      </p:cBhvr>
                                      <p:tavLst>
                                        <p:tav tm="0">
                                          <p:val>
                                            <p:strVal val="#ppt_x"/>
                                          </p:val>
                                        </p:tav>
                                        <p:tav tm="100000">
                                          <p:val>
                                            <p:strVal val="#ppt_x"/>
                                          </p:val>
                                        </p:tav>
                                      </p:tavLst>
                                    </p:anim>
                                    <p:anim calcmode="lin" valueType="num">
                                      <p:cBhvr>
                                        <p:cTn id="29" dur="1000" fill="hold"/>
                                        <p:tgtEl>
                                          <p:spTgt spid="225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539"/>
                                        </p:tgtEl>
                                        <p:attrNameLst>
                                          <p:attrName>style.visibility</p:attrName>
                                        </p:attrNameLst>
                                      </p:cBhvr>
                                      <p:to>
                                        <p:strVal val="visible"/>
                                      </p:to>
                                    </p:set>
                                    <p:animEffect transition="in" filter="fade">
                                      <p:cBhvr>
                                        <p:cTn id="32" dur="1000"/>
                                        <p:tgtEl>
                                          <p:spTgt spid="22539"/>
                                        </p:tgtEl>
                                      </p:cBhvr>
                                    </p:animEffect>
                                    <p:anim calcmode="lin" valueType="num">
                                      <p:cBhvr>
                                        <p:cTn id="33" dur="1000" fill="hold"/>
                                        <p:tgtEl>
                                          <p:spTgt spid="22539"/>
                                        </p:tgtEl>
                                        <p:attrNameLst>
                                          <p:attrName>ppt_x</p:attrName>
                                        </p:attrNameLst>
                                      </p:cBhvr>
                                      <p:tavLst>
                                        <p:tav tm="0">
                                          <p:val>
                                            <p:strVal val="#ppt_x"/>
                                          </p:val>
                                        </p:tav>
                                        <p:tav tm="100000">
                                          <p:val>
                                            <p:strVal val="#ppt_x"/>
                                          </p:val>
                                        </p:tav>
                                      </p:tavLst>
                                    </p:anim>
                                    <p:anim calcmode="lin" valueType="num">
                                      <p:cBhvr>
                                        <p:cTn id="34" dur="1000" fill="hold"/>
                                        <p:tgtEl>
                                          <p:spTgt spid="225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540"/>
                                        </p:tgtEl>
                                        <p:attrNameLst>
                                          <p:attrName>style.visibility</p:attrName>
                                        </p:attrNameLst>
                                      </p:cBhvr>
                                      <p:to>
                                        <p:strVal val="visible"/>
                                      </p:to>
                                    </p:set>
                                    <p:animEffect transition="in" filter="fade">
                                      <p:cBhvr>
                                        <p:cTn id="37" dur="1000"/>
                                        <p:tgtEl>
                                          <p:spTgt spid="22540"/>
                                        </p:tgtEl>
                                      </p:cBhvr>
                                    </p:animEffect>
                                    <p:anim calcmode="lin" valueType="num">
                                      <p:cBhvr>
                                        <p:cTn id="38" dur="1000" fill="hold"/>
                                        <p:tgtEl>
                                          <p:spTgt spid="22540"/>
                                        </p:tgtEl>
                                        <p:attrNameLst>
                                          <p:attrName>ppt_x</p:attrName>
                                        </p:attrNameLst>
                                      </p:cBhvr>
                                      <p:tavLst>
                                        <p:tav tm="0">
                                          <p:val>
                                            <p:strVal val="#ppt_x"/>
                                          </p:val>
                                        </p:tav>
                                        <p:tav tm="100000">
                                          <p:val>
                                            <p:strVal val="#ppt_x"/>
                                          </p:val>
                                        </p:tav>
                                      </p:tavLst>
                                    </p:anim>
                                    <p:anim calcmode="lin" valueType="num">
                                      <p:cBhvr>
                                        <p:cTn id="39" dur="1000" fill="hold"/>
                                        <p:tgtEl>
                                          <p:spTgt spid="225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5" grpId="0" animBg="1"/>
      <p:bldP spid="22536" grpId="0" animBg="1"/>
      <p:bldP spid="22537" grpId="0" animBg="1"/>
      <p:bldP spid="22538" grpId="0" animBg="1"/>
      <p:bldP spid="22539" grpId="0" animBg="1"/>
      <p:bldP spid="225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1664970" y="3851910"/>
            <a:ext cx="5280660" cy="368300"/>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lvl="0" indent="-285750" algn="l">
              <a:spcBef>
                <a:spcPct val="50000"/>
              </a:spcBef>
              <a:buClrTx/>
              <a:buSzTx/>
              <a:buFont typeface="Arial" panose="020B0604020202020204" pitchFamily="34" charset="0"/>
              <a:buChar char="•"/>
            </a:pPr>
            <a:r>
              <a:rPr lang="en-US" altLang="zh-CN" dirty="0">
                <a:solidFill>
                  <a:schemeClr val="tx1">
                    <a:lumMod val="95000"/>
                    <a:lumOff val="5000"/>
                  </a:schemeClr>
                </a:solidFill>
                <a:cs typeface="+mn-ea"/>
                <a:sym typeface="+mn-lt"/>
              </a:rPr>
              <a:t>口腔异物不能清除时，采取口对鼻人工呼吸</a:t>
            </a:r>
          </a:p>
        </p:txBody>
      </p:sp>
      <p:sp>
        <p:nvSpPr>
          <p:cNvPr id="2" name="Rectangle 2"/>
          <p:cNvSpPr>
            <a:spLocks noGrp="1" noChangeArrowheads="1"/>
          </p:cNvSpPr>
          <p:nvPr/>
        </p:nvSpPr>
        <p:spPr>
          <a:xfrm>
            <a:off x="1699260" y="3107055"/>
            <a:ext cx="2671445" cy="480695"/>
          </a:xfrm>
          <a:noFill/>
          <a:ln w="6350">
            <a:noFill/>
          </a:ln>
        </p:spPr>
        <p:txBody>
          <a:bodyPr vert="horz" wrap="square" lIns="0" tIns="0" rIns="0" bIns="71755" rtlCol="0" anchor="ctr" anchorCtr="0">
            <a:noAutofit/>
          </a:bodyPr>
          <a:lstStyle/>
          <a:p>
            <a:pPr lvl="0" algn="ctr">
              <a:lnSpc>
                <a:spcPct val="150000"/>
              </a:lnSpc>
              <a:buClrTx/>
              <a:buSzTx/>
              <a:buFontTx/>
            </a:pPr>
            <a:r>
              <a:rPr lang="zh-CN" altLang="en-US" sz="2400" dirty="0">
                <a:gradFill>
                  <a:gsLst>
                    <a:gs pos="100000">
                      <a:srgbClr val="025FA3"/>
                    </a:gs>
                    <a:gs pos="0">
                      <a:srgbClr val="007BD3"/>
                    </a:gs>
                  </a:gsLst>
                  <a:lin ang="0" scaled="0"/>
                </a:gradFill>
                <a:cs typeface="+mn-ea"/>
                <a:sym typeface="+mn-lt"/>
              </a:rPr>
              <a:t>2、口对口人工呼吸</a:t>
            </a:r>
          </a:p>
        </p:txBody>
      </p:sp>
      <p:pic>
        <p:nvPicPr>
          <p:cNvPr id="6" name="Picture 4" descr="6-7"/>
          <p:cNvPicPr>
            <a:picLocks noGrp="1"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6648181" y="2378659"/>
            <a:ext cx="3743227" cy="30827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668145" y="2477135"/>
            <a:ext cx="1809750" cy="581025"/>
          </a:xfrm>
          <a:noFill/>
          <a:ln w="6350">
            <a:noFill/>
          </a:ln>
        </p:spPr>
        <p:txBody>
          <a:bodyPr vert="horz" wrap="square" lIns="0" tIns="0" rIns="0" bIns="71755" numCol="1" spcCol="0" rtlCol="0" fromWordArt="0" anchor="ctr" anchorCtr="0" forceAA="0" compatLnSpc="0">
            <a:noAutofit/>
          </a:bodyPr>
          <a:lstStyle/>
          <a:p>
            <a:pPr lvl="0" algn="ctr">
              <a:lnSpc>
                <a:spcPct val="150000"/>
              </a:lnSpc>
              <a:buClrTx/>
              <a:buSzTx/>
              <a:buFontTx/>
            </a:pPr>
            <a:r>
              <a:rPr lang="zh-CN" altLang="en-US" sz="2400" dirty="0">
                <a:gradFill>
                  <a:gsLst>
                    <a:gs pos="100000">
                      <a:srgbClr val="025FA3"/>
                    </a:gs>
                    <a:gs pos="0">
                      <a:srgbClr val="007BD3"/>
                    </a:gs>
                  </a:gsLst>
                  <a:lin ang="0" scaled="0"/>
                </a:gradFill>
                <a:latin typeface="+mn-lt"/>
                <a:ea typeface="+mn-ea"/>
                <a:cs typeface="+mn-ea"/>
                <a:sym typeface="+mn-lt"/>
              </a:rPr>
              <a:t>3、胸外按压</a:t>
            </a:r>
          </a:p>
        </p:txBody>
      </p:sp>
      <p:sp>
        <p:nvSpPr>
          <p:cNvPr id="24581" name="Text Box 5"/>
          <p:cNvSpPr txBox="1">
            <a:spLocks noChangeArrowheads="1"/>
          </p:cNvSpPr>
          <p:nvPr/>
        </p:nvSpPr>
        <p:spPr bwMode="auto">
          <a:xfrm>
            <a:off x="1633855" y="2985770"/>
            <a:ext cx="5935980" cy="1495409"/>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fontAlgn="auto">
              <a:lnSpc>
                <a:spcPct val="200000"/>
              </a:lnSpc>
              <a:spcBef>
                <a:spcPts val="0"/>
              </a:spcBef>
              <a:buClrTx/>
              <a:buSzTx/>
              <a:buFontTx/>
            </a:pPr>
            <a:r>
              <a:rPr lang="en-US" altLang="zh-CN" sz="1600" dirty="0">
                <a:solidFill>
                  <a:schemeClr val="tx1">
                    <a:lumMod val="95000"/>
                    <a:lumOff val="5000"/>
                  </a:schemeClr>
                </a:solidFill>
                <a:cs typeface="+mn-ea"/>
                <a:sym typeface="+mn-lt"/>
              </a:rPr>
              <a:t>心跳停止时间极短时，立即手握空心拳垂直向下捶击心前区2次（拳高距离胸壁20~25cm），每次1-2S。</a:t>
            </a:r>
          </a:p>
          <a:p>
            <a:pPr lvl="0" algn="just" fontAlgn="auto">
              <a:lnSpc>
                <a:spcPct val="200000"/>
              </a:lnSpc>
              <a:spcBef>
                <a:spcPts val="0"/>
              </a:spcBef>
              <a:buClrTx/>
              <a:buSzTx/>
              <a:buFontTx/>
            </a:pPr>
            <a:r>
              <a:rPr lang="en-US" altLang="zh-CN" sz="1600" dirty="0">
                <a:solidFill>
                  <a:schemeClr val="tx1">
                    <a:lumMod val="95000"/>
                    <a:lumOff val="5000"/>
                  </a:schemeClr>
                </a:solidFill>
                <a:cs typeface="+mn-ea"/>
                <a:sym typeface="+mn-lt"/>
              </a:rPr>
              <a:t>心跳不能恢复时应立即进行人工呼吸和胸外心脏按压</a:t>
            </a:r>
          </a:p>
        </p:txBody>
      </p:sp>
      <p:sp>
        <p:nvSpPr>
          <p:cNvPr id="24582" name="Text Box 6"/>
          <p:cNvSpPr txBox="1">
            <a:spLocks noChangeArrowheads="1"/>
          </p:cNvSpPr>
          <p:nvPr/>
        </p:nvSpPr>
        <p:spPr bwMode="auto">
          <a:xfrm>
            <a:off x="1633855" y="4554220"/>
            <a:ext cx="5935345" cy="1002967"/>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lnSpc>
                <a:spcPct val="200000"/>
              </a:lnSpc>
              <a:spcBef>
                <a:spcPts val="0"/>
              </a:spcBef>
              <a:buClrTx/>
              <a:buSzTx/>
              <a:buFontTx/>
            </a:pPr>
            <a:r>
              <a:rPr lang="en-US" altLang="zh-CN" sz="1600" b="1" dirty="0">
                <a:solidFill>
                  <a:schemeClr val="tx1">
                    <a:lumMod val="95000"/>
                    <a:lumOff val="5000"/>
                  </a:schemeClr>
                </a:solidFill>
                <a:cs typeface="+mn-ea"/>
                <a:sym typeface="+mn-lt"/>
              </a:rPr>
              <a:t>① 按压位置：</a:t>
            </a:r>
            <a:r>
              <a:rPr lang="en-US" altLang="zh-CN" sz="1600" dirty="0">
                <a:solidFill>
                  <a:schemeClr val="tx1">
                    <a:lumMod val="95000"/>
                    <a:lumOff val="5000"/>
                  </a:schemeClr>
                </a:solidFill>
                <a:cs typeface="+mn-ea"/>
                <a:sym typeface="+mn-lt"/>
              </a:rPr>
              <a:t>将右手食指和中指并拢，沿肋弓下缘上滑到肋弓和胸骨切肌处，把中指放在切肌处，将左手手掌根紧贴右手食指。</a:t>
            </a:r>
          </a:p>
        </p:txBody>
      </p:sp>
      <p:pic>
        <p:nvPicPr>
          <p:cNvPr id="7" name="Picture 4" descr="6-9"/>
          <p:cNvPicPr>
            <a:picLocks noGrp="1"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7840620" y="2355266"/>
            <a:ext cx="2767416" cy="3146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D91KU2FJ7V({U84SFS[HU"/>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706457" y="2566034"/>
            <a:ext cx="4907901" cy="2540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6I{`483P9WD(U41GY5W1`GQ"/>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5180330" y="2173605"/>
            <a:ext cx="3620770" cy="18199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S1PF7F7QAP%C)YI6{NGV@HH"/>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5050790" y="3941445"/>
            <a:ext cx="3750310" cy="192468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088922" y="5212991"/>
            <a:ext cx="2143125" cy="368300"/>
          </a:xfrm>
          <a:prstGeom prst="rect">
            <a:avLst/>
          </a:prstGeom>
          <a:noFill/>
        </p:spPr>
        <p:txBody>
          <a:bodyPr wrap="square" rtlCol="0">
            <a:spAutoFit/>
          </a:bodyPr>
          <a:lstStyle/>
          <a:p>
            <a:pPr algn="ctr"/>
            <a:r>
              <a:rPr lang="zh-CN" altLang="en-US" dirty="0">
                <a:solidFill>
                  <a:schemeClr val="tx1"/>
                </a:solidFill>
                <a:cs typeface="+mn-ea"/>
                <a:sym typeface="+mn-lt"/>
              </a:rPr>
              <a:t>胸骨示意图</a:t>
            </a:r>
          </a:p>
        </p:txBody>
      </p:sp>
      <p:sp>
        <p:nvSpPr>
          <p:cNvPr id="6" name="文本框 5"/>
          <p:cNvSpPr txBox="1"/>
          <p:nvPr/>
        </p:nvSpPr>
        <p:spPr>
          <a:xfrm>
            <a:off x="8946515" y="2585085"/>
            <a:ext cx="2325370" cy="368300"/>
          </a:xfrm>
          <a:prstGeom prst="rect">
            <a:avLst/>
          </a:prstGeom>
          <a:noFill/>
        </p:spPr>
        <p:txBody>
          <a:bodyPr wrap="square" rtlCol="0">
            <a:spAutoFit/>
          </a:bodyPr>
          <a:lstStyle/>
          <a:p>
            <a:pPr lvl="0" algn="l">
              <a:buClrTx/>
              <a:buSzTx/>
              <a:buFontTx/>
            </a:pPr>
            <a:r>
              <a:rPr lang="zh-CN" altLang="en-US" dirty="0">
                <a:solidFill>
                  <a:schemeClr val="tx1"/>
                </a:solidFill>
                <a:cs typeface="+mn-ea"/>
                <a:sym typeface="+mn-lt"/>
              </a:rPr>
              <a:t>按压位置示意图</a:t>
            </a:r>
          </a:p>
        </p:txBody>
      </p:sp>
      <p:sp>
        <p:nvSpPr>
          <p:cNvPr id="9" name="文本框 8"/>
          <p:cNvSpPr txBox="1"/>
          <p:nvPr/>
        </p:nvSpPr>
        <p:spPr>
          <a:xfrm>
            <a:off x="8946515" y="4719320"/>
            <a:ext cx="2325370" cy="368300"/>
          </a:xfrm>
          <a:prstGeom prst="rect">
            <a:avLst/>
          </a:prstGeom>
          <a:noFill/>
        </p:spPr>
        <p:txBody>
          <a:bodyPr wrap="square" rtlCol="0">
            <a:spAutoFit/>
          </a:bodyPr>
          <a:lstStyle/>
          <a:p>
            <a:pPr lvl="0" algn="l">
              <a:buClrTx/>
              <a:buSzTx/>
              <a:buFontTx/>
            </a:pPr>
            <a:r>
              <a:rPr lang="zh-CN" altLang="en-US" dirty="0">
                <a:solidFill>
                  <a:schemeClr val="tx1"/>
                </a:solidFill>
                <a:cs typeface="+mn-ea"/>
                <a:sym typeface="+mn-lt"/>
              </a:rPr>
              <a:t>胸外心脏按压位置</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bwMode="auto">
          <a:xfrm>
            <a:off x="2019935" y="2599055"/>
            <a:ext cx="8152130" cy="1106805"/>
          </a:xfrm>
          <a:noFill/>
        </p:spPr>
        <p:txBody>
          <a:bodyPr vert="horz" wrap="square" rtlCol="0" anchor="t">
            <a:spAutoFit/>
          </a:bodyPr>
          <a:lstStyle/>
          <a:p>
            <a:pPr lvl="0" algn="dist">
              <a:lnSpc>
                <a:spcPct val="100000"/>
              </a:lnSpc>
              <a:buClrTx/>
              <a:buSzTx/>
              <a:buFontTx/>
            </a:pPr>
            <a:r>
              <a:rPr lang="zh-CN" altLang="zh-CN" sz="6600" b="1" dirty="0" smtClean="0">
                <a:ln w="25400">
                  <a:solidFill>
                    <a:schemeClr val="bg1"/>
                  </a:solidFill>
                </a:ln>
                <a:gradFill>
                  <a:gsLst>
                    <a:gs pos="100000">
                      <a:srgbClr val="025FA3">
                        <a:alpha val="100000"/>
                      </a:srgbClr>
                    </a:gs>
                    <a:gs pos="0">
                      <a:srgbClr val="007BD3"/>
                    </a:gs>
                  </a:gsLst>
                  <a:lin scaled="0"/>
                </a:gradFill>
                <a:effectLst>
                  <a:outerShdw blurRad="12700" dist="12700" dir="2700000" algn="tl">
                    <a:srgbClr val="328442">
                      <a:alpha val="43137"/>
                    </a:srgbClr>
                  </a:outerShdw>
                </a:effectLst>
                <a:latin typeface="方正正大黑简体" panose="02000000000000000000" pitchFamily="2" charset="-122"/>
                <a:ea typeface="方正正大黑简体" panose="02000000000000000000" pitchFamily="2" charset="-122"/>
                <a:cs typeface="+mn-ea"/>
                <a:sym typeface="+mn-lt"/>
              </a:rPr>
              <a:t>触电急救的基本原则</a:t>
            </a:r>
          </a:p>
        </p:txBody>
      </p:sp>
      <p:sp>
        <p:nvSpPr>
          <p:cNvPr id="4" name="文本框 3"/>
          <p:cNvSpPr txBox="1"/>
          <p:nvPr/>
        </p:nvSpPr>
        <p:spPr>
          <a:xfrm>
            <a:off x="5227955" y="1692910"/>
            <a:ext cx="1736090" cy="501015"/>
          </a:xfrm>
          <a:prstGeom prst="roundRect">
            <a:avLst/>
          </a:prstGeom>
          <a:gradFill>
            <a:gsLst>
              <a:gs pos="75000">
                <a:srgbClr val="025FA3"/>
              </a:gs>
              <a:gs pos="0">
                <a:srgbClr val="007BD3"/>
              </a:gs>
            </a:gsLst>
            <a:lin ang="0"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第一部分</a:t>
            </a:r>
          </a:p>
        </p:txBody>
      </p:sp>
      <p:sp>
        <p:nvSpPr>
          <p:cNvPr id="10" name="标题 1"/>
          <p:cNvSpPr>
            <a:spLocks noGrp="1"/>
          </p:cNvSpPr>
          <p:nvPr/>
        </p:nvSpPr>
        <p:spPr>
          <a:xfrm>
            <a:off x="3227705" y="3774440"/>
            <a:ext cx="5736590" cy="58801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2400" dirty="0" smtClean="0">
                <a:gradFill>
                  <a:gsLst>
                    <a:gs pos="0">
                      <a:srgbClr val="007BD3"/>
                    </a:gs>
                    <a:gs pos="100000">
                      <a:srgbClr val="025FA3">
                        <a:alpha val="100000"/>
                      </a:srgbClr>
                    </a:gs>
                  </a:gsLst>
                  <a:lin scaled="0"/>
                </a:gradFill>
                <a:latin typeface="+mn-lt"/>
                <a:ea typeface="+mn-ea"/>
                <a:cs typeface="+mn-ea"/>
                <a:sym typeface="+mn-lt"/>
              </a:rPr>
              <a:t>—202X</a:t>
            </a:r>
            <a:r>
              <a:rPr lang="zh-CN" altLang="en-US" sz="2400" dirty="0" smtClean="0">
                <a:gradFill>
                  <a:gsLst>
                    <a:gs pos="0">
                      <a:srgbClr val="007BD3"/>
                    </a:gs>
                    <a:gs pos="100000">
                      <a:srgbClr val="025FA3">
                        <a:alpha val="100000"/>
                      </a:srgbClr>
                    </a:gs>
                  </a:gsLst>
                  <a:lin scaled="0"/>
                </a:gradFill>
                <a:latin typeface="+mn-lt"/>
                <a:ea typeface="+mn-ea"/>
                <a:cs typeface="+mn-ea"/>
                <a:sym typeface="+mn-lt"/>
              </a:rPr>
              <a:t>年常见</a:t>
            </a:r>
            <a:r>
              <a:rPr lang="zh-CN" sz="2400" dirty="0" smtClean="0">
                <a:gradFill>
                  <a:gsLst>
                    <a:gs pos="0">
                      <a:srgbClr val="007BD3"/>
                    </a:gs>
                    <a:gs pos="100000">
                      <a:srgbClr val="025FA3">
                        <a:alpha val="100000"/>
                      </a:srgbClr>
                    </a:gs>
                  </a:gsLst>
                  <a:lin scaled="0"/>
                </a:gradFill>
                <a:latin typeface="+mn-lt"/>
                <a:ea typeface="+mn-ea"/>
                <a:cs typeface="+mn-ea"/>
                <a:sym typeface="+mn-lt"/>
              </a:rPr>
              <a:t>触电类型及触电急救</a:t>
            </a:r>
            <a:r>
              <a:rPr lang="en-US" sz="2400" dirty="0" smtClean="0">
                <a:gradFill>
                  <a:gsLst>
                    <a:gs pos="0">
                      <a:srgbClr val="007BD3"/>
                    </a:gs>
                    <a:gs pos="100000">
                      <a:srgbClr val="025FA3">
                        <a:alpha val="100000"/>
                      </a:srgbClr>
                    </a:gs>
                  </a:gsLst>
                  <a:lin scaled="0"/>
                </a:gradFill>
                <a:latin typeface="+mn-lt"/>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19275" y="2708910"/>
            <a:ext cx="2369820" cy="389890"/>
          </a:xfrm>
          <a:noFill/>
          <a:ln w="6350">
            <a:noFill/>
          </a:ln>
        </p:spPr>
        <p:txBody>
          <a:bodyPr vert="horz" wrap="square" lIns="0" tIns="0" rIns="0" bIns="71755" numCol="1" spcCol="0" rtlCol="0" fromWordArt="0" anchor="ctr" anchorCtr="0" compatLnSpc="0">
            <a:noAutofit/>
          </a:bodyPr>
          <a:lstStyle/>
          <a:p>
            <a:pPr lvl="0" algn="just">
              <a:lnSpc>
                <a:spcPct val="150000"/>
              </a:lnSpc>
              <a:buClrTx/>
              <a:buSzTx/>
              <a:buFontTx/>
            </a:pPr>
            <a:r>
              <a:rPr lang="zh-CN" altLang="en-US" sz="2400" dirty="0">
                <a:gradFill>
                  <a:gsLst>
                    <a:gs pos="100000">
                      <a:srgbClr val="025FA3"/>
                    </a:gs>
                    <a:gs pos="0">
                      <a:srgbClr val="007BD3"/>
                    </a:gs>
                  </a:gsLst>
                  <a:lin ang="0" scaled="0"/>
                </a:gradFill>
                <a:latin typeface="+mn-lt"/>
                <a:ea typeface="+mn-ea"/>
                <a:cs typeface="+mn-ea"/>
                <a:sym typeface="+mn-lt"/>
              </a:rPr>
              <a:t>3、胸外按压</a:t>
            </a:r>
          </a:p>
        </p:txBody>
      </p:sp>
      <p:pic>
        <p:nvPicPr>
          <p:cNvPr id="26630" name="Picture 6" descr="6-10"/>
          <p:cNvPicPr>
            <a:picLocks noGrp="1" noChangeAspect="1" noChangeArrowheads="1"/>
          </p:cNvPicPr>
          <p:nvPr>
            <p:ph type="body" idx="4294967295"/>
          </p:nvPr>
        </p:nvPicPr>
        <p:blipFill>
          <a:blip r:embed="rId2" cstate="screen">
            <a:extLst>
              <a:ext uri="{28A0092B-C50C-407E-A947-70E740481C1C}">
                <a14:useLocalDpi xmlns:a14="http://schemas.microsoft.com/office/drawing/2010/main"/>
              </a:ext>
            </a:extLst>
          </a:blip>
          <a:srcRect/>
          <a:stretch>
            <a:fillRect/>
          </a:stretch>
        </p:blipFill>
        <p:spPr>
          <a:xfrm>
            <a:off x="7117715" y="2580005"/>
            <a:ext cx="3937635" cy="29203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1" name="Text Box 7"/>
          <p:cNvSpPr txBox="1">
            <a:spLocks noChangeArrowheads="1"/>
          </p:cNvSpPr>
          <p:nvPr/>
        </p:nvSpPr>
        <p:spPr bwMode="auto">
          <a:xfrm>
            <a:off x="1700530" y="3253440"/>
            <a:ext cx="4926965" cy="1002967"/>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lnSpc>
                <a:spcPct val="200000"/>
              </a:lnSpc>
              <a:spcBef>
                <a:spcPts val="0"/>
              </a:spcBef>
              <a:buClrTx/>
              <a:buSzTx/>
              <a:buFontTx/>
            </a:pPr>
            <a:r>
              <a:rPr lang="en-US" altLang="zh-CN" sz="1600" b="1" dirty="0">
                <a:solidFill>
                  <a:schemeClr val="tx1">
                    <a:lumMod val="95000"/>
                    <a:lumOff val="5000"/>
                  </a:schemeClr>
                </a:solidFill>
                <a:cs typeface="+mn-ea"/>
                <a:sym typeface="+mn-lt"/>
              </a:rPr>
              <a:t>② 按压姿势：</a:t>
            </a:r>
            <a:r>
              <a:rPr lang="en-US" altLang="zh-CN" sz="1600" dirty="0">
                <a:solidFill>
                  <a:schemeClr val="tx1">
                    <a:lumMod val="95000"/>
                    <a:lumOff val="5000"/>
                  </a:schemeClr>
                </a:solidFill>
                <a:cs typeface="+mn-ea"/>
                <a:sym typeface="+mn-lt"/>
              </a:rPr>
              <a:t>两臂垂直，肘关节不屈，两手相叠，手指向前翘起并不触及胸壁，应用上身重力垂直下压</a:t>
            </a:r>
          </a:p>
        </p:txBody>
      </p:sp>
      <p:sp>
        <p:nvSpPr>
          <p:cNvPr id="5" name="Text Box 5"/>
          <p:cNvSpPr txBox="1">
            <a:spLocks noChangeArrowheads="1"/>
          </p:cNvSpPr>
          <p:nvPr/>
        </p:nvSpPr>
        <p:spPr bwMode="auto">
          <a:xfrm>
            <a:off x="1700530" y="4510740"/>
            <a:ext cx="249999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chemeClr val="tx1">
                    <a:lumMod val="95000"/>
                    <a:lumOff val="5000"/>
                  </a:schemeClr>
                </a:solidFill>
                <a:cs typeface="+mn-ea"/>
                <a:sym typeface="+mn-lt"/>
              </a:rPr>
              <a:t>③ 按压频率：</a:t>
            </a:r>
            <a:r>
              <a:rPr lang="en-US" altLang="zh-CN" sz="1600" dirty="0">
                <a:solidFill>
                  <a:schemeClr val="tx1">
                    <a:lumMod val="95000"/>
                    <a:lumOff val="5000"/>
                  </a:schemeClr>
                </a:solidFill>
                <a:cs typeface="+mn-ea"/>
                <a:sym typeface="+mn-lt"/>
              </a:rPr>
              <a:t>100次/min</a:t>
            </a:r>
          </a:p>
        </p:txBody>
      </p:sp>
      <p:sp>
        <p:nvSpPr>
          <p:cNvPr id="6" name="Text Box 6"/>
          <p:cNvSpPr txBox="1">
            <a:spLocks noChangeArrowheads="1"/>
          </p:cNvSpPr>
          <p:nvPr/>
        </p:nvSpPr>
        <p:spPr bwMode="auto">
          <a:xfrm>
            <a:off x="4200525" y="4518995"/>
            <a:ext cx="2426970" cy="337185"/>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buClrTx/>
              <a:buSzTx/>
              <a:buFontTx/>
            </a:pPr>
            <a:r>
              <a:rPr lang="en-US" altLang="zh-CN" sz="1600" b="1" dirty="0">
                <a:solidFill>
                  <a:schemeClr val="tx1">
                    <a:lumMod val="95000"/>
                    <a:lumOff val="5000"/>
                  </a:schemeClr>
                </a:solidFill>
                <a:cs typeface="+mn-ea"/>
                <a:sym typeface="+mn-lt"/>
              </a:rPr>
              <a:t>④ 按压深度：</a:t>
            </a:r>
            <a:r>
              <a:rPr lang="en-US" altLang="zh-CN" sz="1600" dirty="0">
                <a:solidFill>
                  <a:schemeClr val="tx1">
                    <a:lumMod val="95000"/>
                    <a:lumOff val="5000"/>
                  </a:schemeClr>
                </a:solidFill>
                <a:cs typeface="+mn-ea"/>
                <a:sym typeface="+mn-lt"/>
              </a:rPr>
              <a:t>4-5cm。</a:t>
            </a:r>
          </a:p>
        </p:txBody>
      </p:sp>
      <p:sp>
        <p:nvSpPr>
          <p:cNvPr id="7" name="Text Box 7"/>
          <p:cNvSpPr txBox="1">
            <a:spLocks noChangeArrowheads="1"/>
          </p:cNvSpPr>
          <p:nvPr/>
        </p:nvSpPr>
        <p:spPr bwMode="auto">
          <a:xfrm>
            <a:off x="1700530" y="5037155"/>
            <a:ext cx="5599430" cy="337185"/>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l">
              <a:spcBef>
                <a:spcPct val="50000"/>
              </a:spcBef>
              <a:buClrTx/>
              <a:buSzTx/>
              <a:buFontTx/>
            </a:pPr>
            <a:r>
              <a:rPr lang="en-US" altLang="zh-CN" sz="1600" b="1" dirty="0">
                <a:solidFill>
                  <a:schemeClr val="tx1">
                    <a:lumMod val="95000"/>
                    <a:lumOff val="5000"/>
                  </a:schemeClr>
                </a:solidFill>
                <a:cs typeface="+mn-ea"/>
                <a:sym typeface="+mn-lt"/>
              </a:rPr>
              <a:t>⑤ 按压次数：</a:t>
            </a:r>
            <a:r>
              <a:rPr lang="en-US" altLang="zh-CN" sz="1600" dirty="0">
                <a:solidFill>
                  <a:schemeClr val="tx1">
                    <a:lumMod val="95000"/>
                    <a:lumOff val="5000"/>
                  </a:schemeClr>
                </a:solidFill>
                <a:cs typeface="+mn-ea"/>
                <a:sym typeface="+mn-lt"/>
              </a:rPr>
              <a:t>每吹两口气按压30次，进行五个循环共150次</a:t>
            </a:r>
          </a:p>
        </p:txBody>
      </p:sp>
      <p:pic>
        <p:nvPicPr>
          <p:cNvPr id="9" name="Picture 6" descr="6-10"/>
          <p:cNvPicPr>
            <a:picLocks noGrp="1"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7464330" y="2510142"/>
            <a:ext cx="3042688" cy="2797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1000"/>
                                        <p:tgtEl>
                                          <p:spTgt spid="26631"/>
                                        </p:tgtEl>
                                      </p:cBhvr>
                                    </p:animEffect>
                                    <p:anim calcmode="lin" valueType="num">
                                      <p:cBhvr>
                                        <p:cTn id="8" dur="1000" fill="hold"/>
                                        <p:tgtEl>
                                          <p:spTgt spid="26631"/>
                                        </p:tgtEl>
                                        <p:attrNameLst>
                                          <p:attrName>ppt_x</p:attrName>
                                        </p:attrNameLst>
                                      </p:cBhvr>
                                      <p:tavLst>
                                        <p:tav tm="0">
                                          <p:val>
                                            <p:strVal val="#ppt_x"/>
                                          </p:val>
                                        </p:tav>
                                        <p:tav tm="100000">
                                          <p:val>
                                            <p:strVal val="#ppt_x"/>
                                          </p:val>
                                        </p:tav>
                                      </p:tavLst>
                                    </p:anim>
                                    <p:anim calcmode="lin" valueType="num">
                                      <p:cBhvr>
                                        <p:cTn id="9" dur="1000" fill="hold"/>
                                        <p:tgtEl>
                                          <p:spTgt spid="266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900" y="5062586"/>
            <a:ext cx="1922321" cy="276999"/>
          </a:xfrm>
          <a:prstGeom prst="rect">
            <a:avLst/>
          </a:prstGeom>
        </p:spPr>
        <p:txBody>
          <a:bodyPr wrap="none">
            <a:spAutoFit/>
          </a:bodyPr>
          <a:lstStyle/>
          <a:p>
            <a:r>
              <a:rPr lang="zh-CN" altLang="en-US" sz="1200" dirty="0">
                <a:solidFill>
                  <a:schemeClr val="tx1"/>
                </a:solidFill>
                <a:cs typeface="+mn-ea"/>
                <a:sym typeface="+mn-lt"/>
              </a:rPr>
              <a:t>（体表位置、按压姿势） </a:t>
            </a:r>
          </a:p>
        </p:txBody>
      </p:sp>
      <p:pic>
        <p:nvPicPr>
          <p:cNvPr id="5" name="Picture 4" descr="tryaction5"/>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a:xfrm>
            <a:off x="7059930" y="2797175"/>
            <a:ext cx="3068320" cy="2199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矩形 5"/>
          <p:cNvSpPr/>
          <p:nvPr/>
        </p:nvSpPr>
        <p:spPr>
          <a:xfrm>
            <a:off x="2157730" y="4281805"/>
            <a:ext cx="4904105" cy="1002967"/>
          </a:xfrm>
          <a:prstGeom prst="rect">
            <a:avLst/>
          </a:prstGeom>
        </p:spPr>
        <p:txBody>
          <a:bodyPr wrap="square">
            <a:spAutoFit/>
          </a:bodyPr>
          <a:lstStyle/>
          <a:p>
            <a:pPr indent="-285750" algn="just" fontAlgn="auto">
              <a:lnSpc>
                <a:spcPct val="200000"/>
              </a:lnSpc>
              <a:buFont typeface="Arial" panose="020B0604020202020204" pitchFamily="34" charset="0"/>
              <a:buChar char="•"/>
            </a:pPr>
            <a:r>
              <a:rPr lang="zh-CN" altLang="en-US" sz="1600" dirty="0">
                <a:cs typeface="+mn-ea"/>
                <a:sym typeface="+mn-lt"/>
              </a:rPr>
              <a:t>手掌根部长轴与胸骨长轴确保一致，保证手掌全力压在胸骨上，可避免发生肋骨骨折，不要按压剑突。</a:t>
            </a:r>
          </a:p>
        </p:txBody>
      </p:sp>
      <p:sp>
        <p:nvSpPr>
          <p:cNvPr id="2" name="文本框 1"/>
          <p:cNvSpPr txBox="1"/>
          <p:nvPr/>
        </p:nvSpPr>
        <p:spPr>
          <a:xfrm>
            <a:off x="2157730" y="2392045"/>
            <a:ext cx="2236510" cy="615040"/>
          </a:xfrm>
          <a:prstGeom prst="rect">
            <a:avLst/>
          </a:prstGeom>
          <a:noFill/>
        </p:spPr>
        <p:txBody>
          <a:bodyPr wrap="none" rtlCol="0">
            <a:spAutoFit/>
          </a:bodyPr>
          <a:lstStyle/>
          <a:p>
            <a:pPr algn="l" fontAlgn="auto">
              <a:lnSpc>
                <a:spcPct val="200000"/>
              </a:lnSpc>
            </a:pPr>
            <a:r>
              <a:rPr lang="zh-CN" altLang="en-US" sz="2000" b="1" dirty="0">
                <a:solidFill>
                  <a:schemeClr val="tx1"/>
                </a:solidFill>
                <a:cs typeface="+mn-ea"/>
                <a:sym typeface="+mn-lt"/>
              </a:rPr>
              <a:t>正确的按压力度：</a:t>
            </a:r>
          </a:p>
        </p:txBody>
      </p:sp>
      <p:sp>
        <p:nvSpPr>
          <p:cNvPr id="3" name="文本框 2"/>
          <p:cNvSpPr txBox="1"/>
          <p:nvPr/>
        </p:nvSpPr>
        <p:spPr>
          <a:xfrm>
            <a:off x="2157730" y="3118485"/>
            <a:ext cx="2525050" cy="510524"/>
          </a:xfrm>
          <a:prstGeom prst="rect">
            <a:avLst/>
          </a:prstGeom>
          <a:noFill/>
        </p:spPr>
        <p:txBody>
          <a:bodyPr wrap="none" rtlCol="0">
            <a:spAutoFit/>
          </a:bodyPr>
          <a:lstStyle/>
          <a:p>
            <a:pPr marL="285750" indent="-285750" algn="l" fontAlgn="auto">
              <a:lnSpc>
                <a:spcPct val="200000"/>
              </a:lnSpc>
              <a:buFont typeface="Arial" panose="020B0604020202020204" pitchFamily="34" charset="0"/>
              <a:buChar char="•"/>
            </a:pPr>
            <a:r>
              <a:rPr lang="zh-CN" altLang="en-US" sz="1600" dirty="0">
                <a:cs typeface="+mn-ea"/>
                <a:sym typeface="+mn-lt"/>
              </a:rPr>
              <a:t>按压力度不能过大过小</a:t>
            </a:r>
          </a:p>
        </p:txBody>
      </p:sp>
      <p:sp>
        <p:nvSpPr>
          <p:cNvPr id="7" name="文本框 6"/>
          <p:cNvSpPr txBox="1"/>
          <p:nvPr/>
        </p:nvSpPr>
        <p:spPr>
          <a:xfrm>
            <a:off x="4770755" y="3118485"/>
            <a:ext cx="1909497" cy="510524"/>
          </a:xfrm>
          <a:prstGeom prst="rect">
            <a:avLst/>
          </a:prstGeom>
          <a:noFill/>
        </p:spPr>
        <p:txBody>
          <a:bodyPr wrap="none" rtlCol="0">
            <a:spAutoFit/>
          </a:bodyPr>
          <a:lstStyle/>
          <a:p>
            <a:pPr marL="285750" indent="-285750" algn="l" fontAlgn="auto">
              <a:lnSpc>
                <a:spcPct val="200000"/>
              </a:lnSpc>
              <a:buFont typeface="Arial" panose="020B0604020202020204" pitchFamily="34" charset="0"/>
              <a:buChar char="•"/>
            </a:pPr>
            <a:r>
              <a:rPr lang="zh-CN" altLang="en-US" sz="1600" dirty="0">
                <a:cs typeface="+mn-ea"/>
                <a:sym typeface="+mn-lt"/>
              </a:rPr>
              <a:t>节律平稳不间断</a:t>
            </a:r>
          </a:p>
        </p:txBody>
      </p:sp>
      <p:sp>
        <p:nvSpPr>
          <p:cNvPr id="8" name="文本框 7"/>
          <p:cNvSpPr txBox="1"/>
          <p:nvPr/>
        </p:nvSpPr>
        <p:spPr>
          <a:xfrm>
            <a:off x="2157730" y="3702050"/>
            <a:ext cx="2525050" cy="510524"/>
          </a:xfrm>
          <a:prstGeom prst="rect">
            <a:avLst/>
          </a:prstGeom>
          <a:noFill/>
        </p:spPr>
        <p:txBody>
          <a:bodyPr wrap="none" rtlCol="0">
            <a:spAutoFit/>
          </a:bodyPr>
          <a:lstStyle/>
          <a:p>
            <a:pPr marL="285750" indent="-285750" algn="l" fontAlgn="auto">
              <a:lnSpc>
                <a:spcPct val="200000"/>
              </a:lnSpc>
              <a:buFont typeface="Arial" panose="020B0604020202020204" pitchFamily="34" charset="0"/>
              <a:buChar char="•"/>
            </a:pPr>
            <a:r>
              <a:rPr lang="zh-CN" altLang="en-US" sz="1600" dirty="0">
                <a:cs typeface="+mn-ea"/>
                <a:sym typeface="+mn-lt"/>
              </a:rPr>
              <a:t>按压不能用冲击式猛压</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 Box 5"/>
          <p:cNvSpPr>
            <a:spLocks noChangeArrowheads="1"/>
          </p:cNvSpPr>
          <p:nvPr/>
        </p:nvSpPr>
        <p:spPr bwMode="auto">
          <a:xfrm>
            <a:off x="1146810" y="2468245"/>
            <a:ext cx="9998075" cy="510524"/>
          </a:xfrm>
          <a:prstGeom prst="rect">
            <a:avLst/>
          </a:prstGeom>
        </p:spPr>
        <p:txBody>
          <a:bodyPr wrap="square">
            <a:spAutoFit/>
          </a:bodyPr>
          <a:lstStyle/>
          <a:p>
            <a:pPr lvl="0" indent="0" algn="just">
              <a:lnSpc>
                <a:spcPct val="200000"/>
              </a:lnSpc>
              <a:buClrTx/>
              <a:buSzTx/>
              <a:buFont typeface="Arial" panose="020B0604020202020204" pitchFamily="34" charset="0"/>
              <a:buNone/>
            </a:pPr>
            <a:r>
              <a:rPr lang="zh-CN" altLang="en-US" sz="1600" dirty="0">
                <a:cs typeface="+mn-ea"/>
                <a:sym typeface="+mn-lt"/>
              </a:rPr>
              <a:t>按压位置不正确，可能导致肋骨、胸骨骨折，刺破肺部及胸部血管，引起血气胸，肝、脾破裂及内脏大出血。</a:t>
            </a:r>
          </a:p>
        </p:txBody>
      </p:sp>
      <p:pic>
        <p:nvPicPr>
          <p:cNvPr id="2" name="图片 1"/>
          <p:cNvPicPr>
            <a:picLocks noChangeAspect="1"/>
          </p:cNvPicPr>
          <p:nvPr/>
        </p:nvPicPr>
        <p:blipFill>
          <a:blip r:embed="rId2"/>
          <a:stretch>
            <a:fillRect/>
          </a:stretch>
        </p:blipFill>
        <p:spPr>
          <a:xfrm>
            <a:off x="1223645" y="3263265"/>
            <a:ext cx="3059430" cy="2059305"/>
          </a:xfrm>
          <a:prstGeom prst="rect">
            <a:avLst/>
          </a:prstGeom>
        </p:spPr>
      </p:pic>
      <p:sp>
        <p:nvSpPr>
          <p:cNvPr id="3" name="矩形 2"/>
          <p:cNvSpPr/>
          <p:nvPr/>
        </p:nvSpPr>
        <p:spPr>
          <a:xfrm>
            <a:off x="2052509" y="5525724"/>
            <a:ext cx="1402080" cy="337185"/>
          </a:xfrm>
          <a:prstGeom prst="rect">
            <a:avLst/>
          </a:prstGeom>
        </p:spPr>
        <p:txBody>
          <a:bodyPr wrap="none">
            <a:spAutoFit/>
          </a:bodyPr>
          <a:lstStyle/>
          <a:p>
            <a:pPr lvl="0" algn="ctr">
              <a:buClrTx/>
              <a:buSzTx/>
              <a:buFontTx/>
            </a:pPr>
            <a:r>
              <a:rPr lang="zh-CN" altLang="en-US" sz="1600" dirty="0">
                <a:solidFill>
                  <a:schemeClr val="tx1"/>
                </a:solidFill>
                <a:cs typeface="+mn-ea"/>
                <a:sym typeface="+mn-lt"/>
              </a:rPr>
              <a:t>按压位置错误</a:t>
            </a:r>
          </a:p>
        </p:txBody>
      </p:sp>
      <p:pic>
        <p:nvPicPr>
          <p:cNvPr id="4" name="图片 3"/>
          <p:cNvPicPr>
            <a:picLocks noChangeAspect="1"/>
          </p:cNvPicPr>
          <p:nvPr/>
        </p:nvPicPr>
        <p:blipFill>
          <a:blip r:embed="rId3"/>
          <a:stretch>
            <a:fillRect/>
          </a:stretch>
        </p:blipFill>
        <p:spPr>
          <a:xfrm>
            <a:off x="4450715" y="3263265"/>
            <a:ext cx="3070860" cy="2059305"/>
          </a:xfrm>
          <a:prstGeom prst="rect">
            <a:avLst/>
          </a:prstGeom>
        </p:spPr>
      </p:pic>
      <p:sp>
        <p:nvSpPr>
          <p:cNvPr id="11" name="矩形 10"/>
          <p:cNvSpPr/>
          <p:nvPr/>
        </p:nvSpPr>
        <p:spPr>
          <a:xfrm>
            <a:off x="5386777" y="5525724"/>
            <a:ext cx="1198880" cy="337185"/>
          </a:xfrm>
          <a:prstGeom prst="rect">
            <a:avLst/>
          </a:prstGeom>
        </p:spPr>
        <p:txBody>
          <a:bodyPr wrap="none">
            <a:spAutoFit/>
          </a:bodyPr>
          <a:lstStyle/>
          <a:p>
            <a:pPr lvl="0" algn="ctr">
              <a:buClrTx/>
              <a:buSzTx/>
              <a:buFontTx/>
            </a:pPr>
            <a:r>
              <a:rPr lang="zh-CN" altLang="en-US" sz="1600" dirty="0">
                <a:solidFill>
                  <a:schemeClr val="tx1"/>
                </a:solidFill>
                <a:cs typeface="+mn-ea"/>
                <a:sym typeface="+mn-lt"/>
              </a:rPr>
              <a:t>冲击式按压</a:t>
            </a:r>
          </a:p>
        </p:txBody>
      </p:sp>
      <p:pic>
        <p:nvPicPr>
          <p:cNvPr id="12" name="图片 11"/>
          <p:cNvPicPr>
            <a:picLocks noChangeAspect="1"/>
          </p:cNvPicPr>
          <p:nvPr/>
        </p:nvPicPr>
        <p:blipFill>
          <a:blip r:embed="rId4"/>
          <a:stretch>
            <a:fillRect/>
          </a:stretch>
        </p:blipFill>
        <p:spPr>
          <a:xfrm>
            <a:off x="7689215" y="3263265"/>
            <a:ext cx="3229610" cy="2059305"/>
          </a:xfrm>
          <a:prstGeom prst="rect">
            <a:avLst/>
          </a:prstGeom>
        </p:spPr>
      </p:pic>
      <p:sp>
        <p:nvSpPr>
          <p:cNvPr id="13" name="矩形 12"/>
          <p:cNvSpPr/>
          <p:nvPr/>
        </p:nvSpPr>
        <p:spPr>
          <a:xfrm>
            <a:off x="8517974" y="5525724"/>
            <a:ext cx="1605280" cy="337185"/>
          </a:xfrm>
          <a:prstGeom prst="rect">
            <a:avLst/>
          </a:prstGeom>
        </p:spPr>
        <p:txBody>
          <a:bodyPr wrap="none">
            <a:spAutoFit/>
          </a:bodyPr>
          <a:lstStyle/>
          <a:p>
            <a:pPr lvl="0" algn="ctr">
              <a:buClrTx/>
              <a:buSzTx/>
              <a:buFontTx/>
            </a:pPr>
            <a:r>
              <a:rPr lang="zh-CN" altLang="en-US" sz="1600" dirty="0">
                <a:solidFill>
                  <a:schemeClr val="tx1"/>
                </a:solidFill>
                <a:cs typeface="+mn-ea"/>
                <a:sym typeface="+mn-lt"/>
              </a:rPr>
              <a:t>肘关节弯曲按压</a:t>
            </a:r>
          </a:p>
        </p:txBody>
      </p:sp>
      <p:sp>
        <p:nvSpPr>
          <p:cNvPr id="26626" name="Rectangle 2"/>
          <p:cNvSpPr>
            <a:spLocks noGrp="1" noChangeArrowheads="1"/>
          </p:cNvSpPr>
          <p:nvPr/>
        </p:nvSpPr>
        <p:spPr>
          <a:xfrm>
            <a:off x="4801235" y="2021205"/>
            <a:ext cx="2369820" cy="389890"/>
          </a:xfrm>
          <a:noFill/>
          <a:ln w="6350">
            <a:noFill/>
          </a:ln>
        </p:spPr>
        <p:txBody>
          <a:bodyPr vert="horz" wrap="square" lIns="0" tIns="0" rIns="0" bIns="71755" numCol="1" spcCol="0" rtlCol="0" fromWordArt="0" anchor="ctr" anchorCtr="0" compatLnSpc="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50000"/>
              </a:lnSpc>
              <a:buClrTx/>
              <a:buSzTx/>
              <a:buFontTx/>
            </a:pPr>
            <a:r>
              <a:rPr lang="zh-CN" altLang="en-US" sz="2400" dirty="0">
                <a:gradFill>
                  <a:gsLst>
                    <a:gs pos="100000">
                      <a:srgbClr val="025FA3"/>
                    </a:gs>
                    <a:gs pos="0">
                      <a:srgbClr val="007BD3"/>
                    </a:gs>
                  </a:gsLst>
                  <a:lin ang="0" scaled="0"/>
                </a:gradFill>
                <a:latin typeface="+mn-lt"/>
                <a:ea typeface="+mn-ea"/>
                <a:cs typeface="+mn-ea"/>
                <a:sym typeface="+mn-lt"/>
              </a:rPr>
              <a:t>3、胸外按压</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fade">
                                      <p:cBhvr>
                                        <p:cTn id="7" dur="1000"/>
                                        <p:tgtEl>
                                          <p:spTgt spid="64517"/>
                                        </p:tgtEl>
                                      </p:cBhvr>
                                    </p:animEffect>
                                    <p:anim calcmode="lin" valueType="num">
                                      <p:cBhvr>
                                        <p:cTn id="8" dur="1000" fill="hold"/>
                                        <p:tgtEl>
                                          <p:spTgt spid="64517"/>
                                        </p:tgtEl>
                                        <p:attrNameLst>
                                          <p:attrName>ppt_x</p:attrName>
                                        </p:attrNameLst>
                                      </p:cBhvr>
                                      <p:tavLst>
                                        <p:tav tm="0">
                                          <p:val>
                                            <p:strVal val="#ppt_x"/>
                                          </p:val>
                                        </p:tav>
                                        <p:tav tm="100000">
                                          <p:val>
                                            <p:strVal val="#ppt_x"/>
                                          </p:val>
                                        </p:tav>
                                      </p:tavLst>
                                    </p:anim>
                                    <p:anim calcmode="lin" valueType="num">
                                      <p:cBhvr>
                                        <p:cTn id="9" dur="1000" fill="hold"/>
                                        <p:tgtEl>
                                          <p:spTgt spid="645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3"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850390" y="2921000"/>
            <a:ext cx="3401695" cy="420370"/>
          </a:xfrm>
          <a:prstGeom prst="rect">
            <a:avLst/>
          </a:prstGeom>
          <a:gradFill>
            <a:gsLst>
              <a:gs pos="75000">
                <a:srgbClr val="025FA3"/>
              </a:gs>
              <a:gs pos="0">
                <a:srgbClr val="007BD3"/>
              </a:gs>
            </a:gsLst>
            <a:lin ang="0" scaled="0"/>
          </a:gradFill>
          <a:ln>
            <a:noFill/>
          </a:ln>
        </p:spPr>
        <p:txBody>
          <a:bodyPr vert="horz" wrap="square" lIns="0" tIns="45720" rIns="0" bIns="71755" numCol="1" anchor="ctr" anchorCtr="0" compatLnSpc="1">
            <a:noAutofit/>
          </a:bodyPr>
          <a:lstStyle/>
          <a:p>
            <a:pPr lvl="0" algn="ctr">
              <a:buClrTx/>
              <a:buSzTx/>
              <a:buFontTx/>
            </a:pPr>
            <a:r>
              <a:rPr lang="en-US" altLang="zh-CN" sz="2000" dirty="0" smtClean="0">
                <a:solidFill>
                  <a:schemeClr val="bg1"/>
                </a:solidFill>
                <a:cs typeface="+mn-ea"/>
                <a:sym typeface="+mn-lt"/>
              </a:rPr>
              <a:t>抢救过程中的再判定</a:t>
            </a:r>
          </a:p>
        </p:txBody>
      </p:sp>
      <p:sp>
        <p:nvSpPr>
          <p:cNvPr id="4" name="矩形 3"/>
          <p:cNvSpPr/>
          <p:nvPr/>
        </p:nvSpPr>
        <p:spPr>
          <a:xfrm>
            <a:off x="1708150" y="3407410"/>
            <a:ext cx="4609465" cy="1495409"/>
          </a:xfrm>
          <a:prstGeom prst="rect">
            <a:avLst/>
          </a:prstGeom>
        </p:spPr>
        <p:txBody>
          <a:bodyPr wrap="square">
            <a:spAutoFit/>
          </a:bodyPr>
          <a:lstStyle/>
          <a:p>
            <a:pPr marL="285750" lvl="0" indent="-285750" algn="just" fontAlgn="auto">
              <a:lnSpc>
                <a:spcPct val="200000"/>
              </a:lnSpc>
              <a:spcAft>
                <a:spcPts val="0"/>
              </a:spcAft>
              <a:buClrTx/>
              <a:buSzTx/>
              <a:buFont typeface="Arial" panose="020B0604020202020204" pitchFamily="34" charset="0"/>
              <a:buChar char="•"/>
            </a:pPr>
            <a:r>
              <a:rPr sz="1600" dirty="0" smtClean="0">
                <a:cs typeface="+mn-ea"/>
                <a:sym typeface="+mn-lt"/>
              </a:rPr>
              <a:t>用看、听、试和摸脉搏及观察瞳孔的方法完成对伤员呼吸和心跳是否恢复的再判定</a:t>
            </a:r>
          </a:p>
          <a:p>
            <a:pPr marL="285750" lvl="0" indent="-285750" algn="just" fontAlgn="auto">
              <a:lnSpc>
                <a:spcPct val="200000"/>
              </a:lnSpc>
              <a:spcAft>
                <a:spcPts val="0"/>
              </a:spcAft>
              <a:buClrTx/>
              <a:buSzTx/>
              <a:buFont typeface="Arial" panose="020B0604020202020204" pitchFamily="34" charset="0"/>
              <a:buChar char="•"/>
            </a:pPr>
            <a:r>
              <a:rPr sz="1600" dirty="0" smtClean="0">
                <a:cs typeface="+mn-ea"/>
                <a:sym typeface="+mn-lt"/>
              </a:rPr>
              <a:t>瞳孔缩小脉搏呼吸恢复、面部红润、急救成功</a:t>
            </a:r>
          </a:p>
        </p:txBody>
      </p:sp>
      <p:pic>
        <p:nvPicPr>
          <p:cNvPr id="2" name="图片 1" descr="P-10221561-10209937-3840x288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0335" y="2470785"/>
            <a:ext cx="3648075" cy="273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42770" y="3110230"/>
            <a:ext cx="8148320" cy="58801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3200" dirty="0" smtClean="0">
                <a:gradFill>
                  <a:gsLst>
                    <a:gs pos="0">
                      <a:srgbClr val="007BD3"/>
                    </a:gs>
                    <a:gs pos="100000">
                      <a:srgbClr val="025FA3">
                        <a:alpha val="100000"/>
                      </a:srgbClr>
                    </a:gs>
                  </a:gsLst>
                  <a:lin scaled="0"/>
                </a:gradFill>
                <a:latin typeface="+mn-lt"/>
                <a:ea typeface="+mn-ea"/>
                <a:cs typeface="+mn-ea"/>
                <a:sym typeface="+mn-lt"/>
              </a:rPr>
              <a:t>—</a:t>
            </a:r>
            <a:r>
              <a:rPr lang="zh-CN" altLang="en-US" sz="3200" dirty="0" smtClean="0">
                <a:gradFill>
                  <a:gsLst>
                    <a:gs pos="0">
                      <a:srgbClr val="007BD3"/>
                    </a:gs>
                    <a:gs pos="100000">
                      <a:srgbClr val="025FA3">
                        <a:alpha val="100000"/>
                      </a:srgbClr>
                    </a:gs>
                  </a:gsLst>
                  <a:lin scaled="0"/>
                </a:gradFill>
                <a:latin typeface="+mn-lt"/>
                <a:ea typeface="+mn-ea"/>
                <a:cs typeface="+mn-ea"/>
                <a:sym typeface="+mn-lt"/>
              </a:rPr>
              <a:t>常见</a:t>
            </a:r>
            <a:r>
              <a:rPr lang="zh-CN" sz="3200" dirty="0" smtClean="0">
                <a:gradFill>
                  <a:gsLst>
                    <a:gs pos="0">
                      <a:srgbClr val="007BD3"/>
                    </a:gs>
                    <a:gs pos="100000">
                      <a:srgbClr val="025FA3">
                        <a:alpha val="100000"/>
                      </a:srgbClr>
                    </a:gs>
                  </a:gsLst>
                  <a:lin scaled="0"/>
                </a:gradFill>
                <a:latin typeface="+mn-lt"/>
                <a:ea typeface="+mn-ea"/>
                <a:cs typeface="+mn-ea"/>
                <a:sym typeface="+mn-lt"/>
              </a:rPr>
              <a:t>触电类型及触电急救</a:t>
            </a:r>
            <a:r>
              <a:rPr lang="en-US" sz="3200" dirty="0" smtClean="0">
                <a:gradFill>
                  <a:gsLst>
                    <a:gs pos="0">
                      <a:srgbClr val="007BD3"/>
                    </a:gs>
                    <a:gs pos="100000">
                      <a:srgbClr val="025FA3">
                        <a:alpha val="100000"/>
                      </a:srgbClr>
                    </a:gs>
                  </a:gsLst>
                  <a:lin scaled="0"/>
                </a:gradFill>
                <a:latin typeface="+mn-lt"/>
                <a:ea typeface="+mn-ea"/>
                <a:cs typeface="+mn-ea"/>
                <a:sym typeface="+mn-lt"/>
              </a:rPr>
              <a:t>—</a:t>
            </a:r>
          </a:p>
        </p:txBody>
      </p:sp>
      <p:sp>
        <p:nvSpPr>
          <p:cNvPr id="4" name="文本框 3"/>
          <p:cNvSpPr txBox="1"/>
          <p:nvPr/>
        </p:nvSpPr>
        <p:spPr>
          <a:xfrm>
            <a:off x="1096645" y="1710690"/>
            <a:ext cx="9756775" cy="1445260"/>
          </a:xfrm>
          <a:prstGeom prst="rect">
            <a:avLst/>
          </a:prstGeom>
          <a:noFill/>
        </p:spPr>
        <p:txBody>
          <a:bodyPr wrap="square" rtlCol="0" anchor="t">
            <a:spAutoFit/>
          </a:bodyPr>
          <a:lstStyle/>
          <a:p>
            <a:pPr algn="dist"/>
            <a:r>
              <a:rPr lang="zh-CN" altLang="zh-CN" sz="8800" b="1" dirty="0" smtClean="0">
                <a:ln w="25400">
                  <a:solidFill>
                    <a:schemeClr val="bg1"/>
                  </a:solidFill>
                </a:ln>
                <a:gradFill>
                  <a:gsLst>
                    <a:gs pos="100000">
                      <a:srgbClr val="025FA3">
                        <a:alpha val="100000"/>
                      </a:srgbClr>
                    </a:gs>
                    <a:gs pos="0">
                      <a:srgbClr val="007BD3"/>
                    </a:gs>
                  </a:gsLst>
                  <a:lin scaled="0"/>
                </a:gradFill>
                <a:effectLst>
                  <a:outerShdw blurRad="12700" dist="12700" dir="2700000" algn="tl">
                    <a:srgbClr val="328442">
                      <a:alpha val="43137"/>
                    </a:srgbClr>
                  </a:outerShdw>
                </a:effectLst>
                <a:latin typeface="方正正大黑简体" panose="02000000000000000000" pitchFamily="2" charset="-122"/>
                <a:ea typeface="方正正大黑简体" panose="02000000000000000000" pitchFamily="2" charset="-122"/>
                <a:cs typeface="+mn-ea"/>
                <a:sym typeface="+mn-lt"/>
              </a:rPr>
              <a:t>触电急救知识培训</a:t>
            </a:r>
          </a:p>
        </p:txBody>
      </p:sp>
      <p:sp>
        <p:nvSpPr>
          <p:cNvPr id="15" name="文本框 14"/>
          <p:cNvSpPr txBox="1"/>
          <p:nvPr/>
        </p:nvSpPr>
        <p:spPr>
          <a:xfrm>
            <a:off x="3589655" y="982980"/>
            <a:ext cx="4770755" cy="521970"/>
          </a:xfrm>
          <a:prstGeom prst="rect">
            <a:avLst/>
          </a:prstGeom>
          <a:noFill/>
        </p:spPr>
        <p:txBody>
          <a:bodyPr wrap="square" rtlCol="0" anchor="t">
            <a:spAutoFit/>
          </a:bodyPr>
          <a:lstStyle/>
          <a:p>
            <a:pPr algn="dist"/>
            <a:r>
              <a:rPr sz="2800" dirty="0" smtClean="0">
                <a:ln w="0">
                  <a:noFill/>
                </a:ln>
                <a:gradFill>
                  <a:gsLst>
                    <a:gs pos="0">
                      <a:srgbClr val="007BD3"/>
                    </a:gs>
                    <a:gs pos="43000">
                      <a:srgbClr val="016DBB">
                        <a:alpha val="100000"/>
                      </a:srgbClr>
                    </a:gs>
                  </a:gsLst>
                  <a:lin scaled="0"/>
                </a:gradFill>
                <a:effectLst/>
                <a:cs typeface="+mn-ea"/>
                <a:sym typeface="+mn-lt"/>
              </a:rPr>
              <a:t>迅速</a:t>
            </a:r>
            <a:r>
              <a:rPr lang="en-US" sz="2800" dirty="0" smtClean="0">
                <a:ln w="0">
                  <a:noFill/>
                </a:ln>
                <a:gradFill>
                  <a:gsLst>
                    <a:gs pos="0">
                      <a:srgbClr val="007BD3"/>
                    </a:gs>
                    <a:gs pos="43000">
                      <a:srgbClr val="016DBB">
                        <a:alpha val="100000"/>
                      </a:srgbClr>
                    </a:gs>
                  </a:gsLst>
                  <a:lin scaled="0"/>
                </a:gradFill>
                <a:effectLst/>
                <a:cs typeface="+mn-ea"/>
                <a:sym typeface="+mn-lt"/>
              </a:rPr>
              <a:t>-</a:t>
            </a:r>
            <a:r>
              <a:rPr sz="2800" dirty="0" smtClean="0">
                <a:ln w="0">
                  <a:noFill/>
                </a:ln>
                <a:gradFill>
                  <a:gsLst>
                    <a:gs pos="0">
                      <a:srgbClr val="007BD3"/>
                    </a:gs>
                    <a:gs pos="43000">
                      <a:srgbClr val="016DBB">
                        <a:alpha val="100000"/>
                      </a:srgbClr>
                    </a:gs>
                  </a:gsLst>
                  <a:lin scaled="0"/>
                </a:gradFill>
                <a:effectLst/>
                <a:cs typeface="+mn-ea"/>
                <a:sym typeface="+mn-lt"/>
              </a:rPr>
              <a:t>就地</a:t>
            </a:r>
            <a:r>
              <a:rPr lang="en-US" sz="2800" dirty="0" smtClean="0">
                <a:ln w="0">
                  <a:noFill/>
                </a:ln>
                <a:gradFill>
                  <a:gsLst>
                    <a:gs pos="0">
                      <a:srgbClr val="007BD3"/>
                    </a:gs>
                    <a:gs pos="43000">
                      <a:srgbClr val="016DBB">
                        <a:alpha val="100000"/>
                      </a:srgbClr>
                    </a:gs>
                  </a:gsLst>
                  <a:lin scaled="0"/>
                </a:gradFill>
                <a:effectLst/>
                <a:cs typeface="+mn-ea"/>
                <a:sym typeface="+mn-lt"/>
              </a:rPr>
              <a:t>-</a:t>
            </a:r>
            <a:r>
              <a:rPr sz="2800" dirty="0" smtClean="0">
                <a:ln w="0">
                  <a:noFill/>
                </a:ln>
                <a:gradFill>
                  <a:gsLst>
                    <a:gs pos="0">
                      <a:srgbClr val="007BD3"/>
                    </a:gs>
                    <a:gs pos="43000">
                      <a:srgbClr val="016DBB">
                        <a:alpha val="100000"/>
                      </a:srgbClr>
                    </a:gs>
                  </a:gsLst>
                  <a:lin scaled="0"/>
                </a:gradFill>
                <a:effectLst/>
                <a:cs typeface="+mn-ea"/>
                <a:sym typeface="+mn-lt"/>
              </a:rPr>
              <a:t>准确</a:t>
            </a:r>
            <a:r>
              <a:rPr lang="en-US" sz="2800" dirty="0" smtClean="0">
                <a:ln w="0">
                  <a:noFill/>
                </a:ln>
                <a:gradFill>
                  <a:gsLst>
                    <a:gs pos="0">
                      <a:srgbClr val="007BD3"/>
                    </a:gs>
                    <a:gs pos="43000">
                      <a:srgbClr val="016DBB">
                        <a:alpha val="100000"/>
                      </a:srgbClr>
                    </a:gs>
                  </a:gsLst>
                  <a:lin scaled="0"/>
                </a:gradFill>
                <a:effectLst/>
                <a:cs typeface="+mn-ea"/>
                <a:sym typeface="+mn-lt"/>
              </a:rPr>
              <a:t>-</a:t>
            </a:r>
            <a:r>
              <a:rPr sz="2800" dirty="0" smtClean="0">
                <a:ln w="0">
                  <a:noFill/>
                </a:ln>
                <a:gradFill>
                  <a:gsLst>
                    <a:gs pos="0">
                      <a:srgbClr val="007BD3"/>
                    </a:gs>
                    <a:gs pos="43000">
                      <a:srgbClr val="016DBB">
                        <a:alpha val="100000"/>
                      </a:srgbClr>
                    </a:gs>
                  </a:gsLst>
                  <a:lin scaled="0"/>
                </a:gradFill>
                <a:effectLst/>
                <a:cs typeface="+mn-ea"/>
                <a:sym typeface="+mn-lt"/>
              </a:rPr>
              <a:t>坚持</a:t>
            </a:r>
          </a:p>
        </p:txBody>
      </p:sp>
      <p:grpSp>
        <p:nvGrpSpPr>
          <p:cNvPr id="16" name="组合 15"/>
          <p:cNvGrpSpPr/>
          <p:nvPr/>
        </p:nvGrpSpPr>
        <p:grpSpPr>
          <a:xfrm>
            <a:off x="3488055" y="3856990"/>
            <a:ext cx="4859020" cy="509347"/>
            <a:chOff x="4963" y="6417"/>
            <a:chExt cx="6659" cy="698"/>
          </a:xfrm>
        </p:grpSpPr>
        <p:sp>
          <p:nvSpPr>
            <p:cNvPr id="8" name="椭圆 7"/>
            <p:cNvSpPr/>
            <p:nvPr/>
          </p:nvSpPr>
          <p:spPr>
            <a:xfrm>
              <a:off x="4963"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椭圆 8"/>
            <p:cNvSpPr/>
            <p:nvPr/>
          </p:nvSpPr>
          <p:spPr>
            <a:xfrm>
              <a:off x="7943"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椭圆 9"/>
            <p:cNvSpPr/>
            <p:nvPr/>
          </p:nvSpPr>
          <p:spPr>
            <a:xfrm>
              <a:off x="7198"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椭圆 10"/>
            <p:cNvSpPr/>
            <p:nvPr/>
          </p:nvSpPr>
          <p:spPr>
            <a:xfrm>
              <a:off x="5708"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椭圆 12"/>
            <p:cNvSpPr/>
            <p:nvPr/>
          </p:nvSpPr>
          <p:spPr>
            <a:xfrm>
              <a:off x="6453"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椭圆 13"/>
            <p:cNvSpPr/>
            <p:nvPr/>
          </p:nvSpPr>
          <p:spPr>
            <a:xfrm>
              <a:off x="8688"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椭圆 17"/>
            <p:cNvSpPr/>
            <p:nvPr/>
          </p:nvSpPr>
          <p:spPr>
            <a:xfrm>
              <a:off x="9434"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椭圆 19"/>
            <p:cNvSpPr/>
            <p:nvPr/>
          </p:nvSpPr>
          <p:spPr>
            <a:xfrm>
              <a:off x="10179"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椭圆 2"/>
            <p:cNvSpPr/>
            <p:nvPr/>
          </p:nvSpPr>
          <p:spPr>
            <a:xfrm>
              <a:off x="10924" y="6417"/>
              <a:ext cx="698" cy="698"/>
            </a:xfrm>
            <a:prstGeom prst="ellipse">
              <a:avLst/>
            </a:prstGeom>
            <a:gradFill>
              <a:gsLst>
                <a:gs pos="0">
                  <a:srgbClr val="025FA3"/>
                </a:gs>
                <a:gs pos="74000">
                  <a:srgbClr val="007AD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文本框 16"/>
            <p:cNvSpPr txBox="1"/>
            <p:nvPr/>
          </p:nvSpPr>
          <p:spPr>
            <a:xfrm>
              <a:off x="4963" y="6465"/>
              <a:ext cx="6658" cy="631"/>
            </a:xfrm>
            <a:prstGeom prst="rect">
              <a:avLst/>
            </a:prstGeom>
            <a:noFill/>
          </p:spPr>
          <p:txBody>
            <a:bodyPr wrap="square" rtlCol="0">
              <a:spAutoFit/>
            </a:bodyPr>
            <a:lstStyle/>
            <a:p>
              <a:pPr algn="dist"/>
              <a:r>
                <a:rPr lang="zh-CN" altLang="en-US" sz="2400">
                  <a:solidFill>
                    <a:schemeClr val="bg1"/>
                  </a:solidFill>
                  <a:cs typeface="+mn-ea"/>
                  <a:sym typeface="+mn-lt"/>
                </a:rPr>
                <a:t>遇触电先断电莫迟缓</a:t>
              </a:r>
            </a:p>
          </p:txBody>
        </p:sp>
      </p:gr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51050" y="3114675"/>
            <a:ext cx="1800000" cy="1800000"/>
          </a:xfrm>
          <a:prstGeom prst="rect">
            <a:avLst/>
          </a:prstGeom>
          <a:noFill/>
          <a:ln>
            <a:gradFill>
              <a:gsLst>
                <a:gs pos="0">
                  <a:srgbClr val="0078CE"/>
                </a:gs>
                <a:gs pos="74000">
                  <a:srgbClr val="025FA3"/>
                </a:gs>
              </a:gsLst>
              <a:lin ang="5400000" scaled="1"/>
            </a:gradFill>
          </a:ln>
        </p:spPr>
        <p:txBody>
          <a:bodyPr wrap="square" anchor="ctr" anchorCtr="0">
            <a:noAutofit/>
          </a:bodyPr>
          <a:lstStyle/>
          <a:p>
            <a:pPr algn="ctr" fontAlgn="auto">
              <a:lnSpc>
                <a:spcPct val="150000"/>
              </a:lnSpc>
            </a:pPr>
            <a:r>
              <a:rPr lang="zh-CN" altLang="en-US" dirty="0">
                <a:gradFill>
                  <a:gsLst>
                    <a:gs pos="100000">
                      <a:srgbClr val="025FA3"/>
                    </a:gs>
                    <a:gs pos="0">
                      <a:srgbClr val="007BD3"/>
                    </a:gs>
                  </a:gsLst>
                  <a:lin ang="0" scaled="0"/>
                </a:gradFill>
                <a:cs typeface="+mn-ea"/>
                <a:sym typeface="+mn-lt"/>
              </a:rPr>
              <a:t>迅速</a:t>
            </a:r>
          </a:p>
          <a:p>
            <a:pPr algn="ctr" fontAlgn="auto">
              <a:lnSpc>
                <a:spcPct val="150000"/>
              </a:lnSpc>
            </a:pPr>
            <a:r>
              <a:rPr lang="zh-CN" altLang="en-US" dirty="0">
                <a:gradFill>
                  <a:gsLst>
                    <a:gs pos="100000">
                      <a:srgbClr val="025FA3"/>
                    </a:gs>
                    <a:gs pos="0">
                      <a:srgbClr val="007BD3"/>
                    </a:gs>
                  </a:gsLst>
                  <a:lin ang="0" scaled="0"/>
                </a:gradFill>
                <a:cs typeface="+mn-ea"/>
                <a:sym typeface="+mn-lt"/>
              </a:rPr>
              <a:t>脱离电源</a:t>
            </a:r>
          </a:p>
        </p:txBody>
      </p:sp>
      <p:sp>
        <p:nvSpPr>
          <p:cNvPr id="4" name="矩形 3"/>
          <p:cNvSpPr/>
          <p:nvPr/>
        </p:nvSpPr>
        <p:spPr>
          <a:xfrm>
            <a:off x="4106320" y="3114675"/>
            <a:ext cx="1799590" cy="1800000"/>
          </a:xfrm>
          <a:prstGeom prst="rect">
            <a:avLst/>
          </a:prstGeom>
          <a:noFill/>
          <a:ln>
            <a:gradFill>
              <a:gsLst>
                <a:gs pos="0">
                  <a:srgbClr val="0078CE"/>
                </a:gs>
                <a:gs pos="74000">
                  <a:srgbClr val="025FA3"/>
                </a:gs>
              </a:gsLst>
              <a:lin ang="5400000" scaled="1"/>
            </a:gradFill>
          </a:ln>
        </p:spPr>
        <p:txBody>
          <a:bodyPr wrap="square"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就地</a:t>
            </a:r>
          </a:p>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进行抢救</a:t>
            </a:r>
          </a:p>
        </p:txBody>
      </p:sp>
      <p:sp>
        <p:nvSpPr>
          <p:cNvPr id="5" name="矩形 4"/>
          <p:cNvSpPr/>
          <p:nvPr/>
        </p:nvSpPr>
        <p:spPr>
          <a:xfrm>
            <a:off x="6161180" y="3114675"/>
            <a:ext cx="1799590" cy="1800000"/>
          </a:xfrm>
          <a:prstGeom prst="rect">
            <a:avLst/>
          </a:prstGeom>
          <a:noFill/>
          <a:ln>
            <a:gradFill>
              <a:gsLst>
                <a:gs pos="0">
                  <a:srgbClr val="0078CE"/>
                </a:gs>
                <a:gs pos="74000">
                  <a:srgbClr val="025FA3"/>
                </a:gs>
              </a:gsLst>
              <a:lin ang="5400000" scaled="1"/>
            </a:gradFill>
          </a:ln>
        </p:spPr>
        <p:txBody>
          <a:bodyPr wrap="square"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准确</a:t>
            </a:r>
          </a:p>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进行救治</a:t>
            </a:r>
          </a:p>
        </p:txBody>
      </p:sp>
      <p:sp>
        <p:nvSpPr>
          <p:cNvPr id="6" name="矩形 5"/>
          <p:cNvSpPr/>
          <p:nvPr/>
        </p:nvSpPr>
        <p:spPr>
          <a:xfrm>
            <a:off x="8216040" y="3114675"/>
            <a:ext cx="1799590" cy="1800000"/>
          </a:xfrm>
          <a:prstGeom prst="rect">
            <a:avLst/>
          </a:prstGeom>
          <a:noFill/>
          <a:ln>
            <a:gradFill>
              <a:gsLst>
                <a:gs pos="0">
                  <a:srgbClr val="0078CE"/>
                </a:gs>
                <a:gs pos="74000">
                  <a:srgbClr val="025FA3"/>
                </a:gs>
              </a:gsLst>
              <a:lin ang="5400000" scaled="1"/>
            </a:gradFill>
          </a:ln>
        </p:spPr>
        <p:txBody>
          <a:bodyPr wrap="square"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救治</a:t>
            </a:r>
          </a:p>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要坚持到</a:t>
            </a:r>
          </a:p>
        </p:txBody>
      </p:sp>
      <p:sp>
        <p:nvSpPr>
          <p:cNvPr id="2" name="矩形 1"/>
          <p:cNvSpPr/>
          <p:nvPr/>
        </p:nvSpPr>
        <p:spPr>
          <a:xfrm>
            <a:off x="2504440" y="2973705"/>
            <a:ext cx="894080" cy="280035"/>
          </a:xfrm>
          <a:prstGeom prst="rect">
            <a:avLst/>
          </a:prstGeom>
          <a:gradFill>
            <a:gsLst>
              <a:gs pos="75000">
                <a:srgbClr val="025FA3"/>
              </a:gs>
              <a:gs pos="0">
                <a:srgbClr val="007BD3"/>
              </a:gs>
            </a:gsLst>
            <a:lin ang="0" scaled="0"/>
          </a:gradFill>
          <a:ln>
            <a:noFill/>
          </a:ln>
        </p:spPr>
        <p:txBody>
          <a:bodyPr wrap="square" bIns="144145" rtlCol="0" anchor="ctr" anchorCtr="0">
            <a:noAutofit/>
          </a:bodyPr>
          <a:lstStyle/>
          <a:p>
            <a:pPr lvl="0" algn="ctr">
              <a:lnSpc>
                <a:spcPct val="150000"/>
              </a:lnSpc>
              <a:buClrTx/>
              <a:buSzTx/>
              <a:buFontTx/>
            </a:pPr>
            <a:r>
              <a:rPr lang="zh-CN" altLang="en-US" dirty="0">
                <a:solidFill>
                  <a:schemeClr val="bg1"/>
                </a:solidFill>
                <a:cs typeface="+mn-ea"/>
                <a:sym typeface="+mn-lt"/>
              </a:rPr>
              <a:t>迅速</a:t>
            </a:r>
          </a:p>
        </p:txBody>
      </p:sp>
      <p:sp>
        <p:nvSpPr>
          <p:cNvPr id="7" name="矩形 6"/>
          <p:cNvSpPr/>
          <p:nvPr/>
        </p:nvSpPr>
        <p:spPr>
          <a:xfrm>
            <a:off x="4559300" y="2973705"/>
            <a:ext cx="894080" cy="280035"/>
          </a:xfrm>
          <a:prstGeom prst="rect">
            <a:avLst/>
          </a:prstGeom>
          <a:gradFill>
            <a:gsLst>
              <a:gs pos="75000">
                <a:srgbClr val="025FA3"/>
              </a:gs>
              <a:gs pos="0">
                <a:srgbClr val="007BD3"/>
              </a:gs>
            </a:gsLst>
            <a:lin ang="0" scaled="0"/>
          </a:gradFill>
          <a:ln>
            <a:noFill/>
          </a:ln>
        </p:spPr>
        <p:txBody>
          <a:bodyPr wrap="square" bIns="144145" rtlCol="0" anchor="ctr" anchorCtr="0">
            <a:noAutofit/>
          </a:bodyPr>
          <a:lstStyle/>
          <a:p>
            <a:pPr lvl="0" algn="ctr">
              <a:lnSpc>
                <a:spcPct val="150000"/>
              </a:lnSpc>
              <a:buClrTx/>
              <a:buSzTx/>
              <a:buFontTx/>
            </a:pPr>
            <a:r>
              <a:rPr lang="zh-CN" altLang="en-US" dirty="0">
                <a:solidFill>
                  <a:schemeClr val="bg1"/>
                </a:solidFill>
                <a:cs typeface="+mn-ea"/>
                <a:sym typeface="+mn-lt"/>
              </a:rPr>
              <a:t>就地</a:t>
            </a:r>
          </a:p>
        </p:txBody>
      </p:sp>
      <p:sp>
        <p:nvSpPr>
          <p:cNvPr id="8" name="矩形 7"/>
          <p:cNvSpPr/>
          <p:nvPr/>
        </p:nvSpPr>
        <p:spPr>
          <a:xfrm>
            <a:off x="6614160" y="2973705"/>
            <a:ext cx="894080" cy="280670"/>
          </a:xfrm>
          <a:prstGeom prst="rect">
            <a:avLst/>
          </a:prstGeom>
          <a:gradFill>
            <a:gsLst>
              <a:gs pos="75000">
                <a:srgbClr val="025FA3"/>
              </a:gs>
              <a:gs pos="0">
                <a:srgbClr val="007BD3"/>
              </a:gs>
            </a:gsLst>
            <a:lin ang="0" scaled="0"/>
          </a:gradFill>
          <a:ln>
            <a:noFill/>
          </a:ln>
        </p:spPr>
        <p:txBody>
          <a:bodyPr wrap="square" bIns="144145" rtlCol="0" anchor="ctr" anchorCtr="0">
            <a:noAutofit/>
          </a:bodyPr>
          <a:lstStyle/>
          <a:p>
            <a:pPr lvl="0" algn="ctr">
              <a:lnSpc>
                <a:spcPct val="150000"/>
              </a:lnSpc>
              <a:buClrTx/>
              <a:buSzTx/>
              <a:buFontTx/>
            </a:pPr>
            <a:r>
              <a:rPr lang="zh-CN" altLang="en-US" dirty="0">
                <a:solidFill>
                  <a:schemeClr val="bg1"/>
                </a:solidFill>
                <a:cs typeface="+mn-ea"/>
                <a:sym typeface="+mn-lt"/>
              </a:rPr>
              <a:t>准确</a:t>
            </a:r>
          </a:p>
        </p:txBody>
      </p:sp>
      <p:sp>
        <p:nvSpPr>
          <p:cNvPr id="9" name="矩形 8"/>
          <p:cNvSpPr/>
          <p:nvPr/>
        </p:nvSpPr>
        <p:spPr>
          <a:xfrm>
            <a:off x="8669020" y="2973705"/>
            <a:ext cx="894080" cy="280670"/>
          </a:xfrm>
          <a:prstGeom prst="rect">
            <a:avLst/>
          </a:prstGeom>
          <a:gradFill>
            <a:gsLst>
              <a:gs pos="75000">
                <a:srgbClr val="025FA3"/>
              </a:gs>
              <a:gs pos="0">
                <a:srgbClr val="007BD3"/>
              </a:gs>
            </a:gsLst>
            <a:lin ang="0" scaled="0"/>
          </a:gradFill>
          <a:ln>
            <a:noFill/>
          </a:ln>
        </p:spPr>
        <p:txBody>
          <a:bodyPr wrap="square" bIns="144145" rtlCol="0" anchor="ctr" anchorCtr="0">
            <a:noAutofit/>
          </a:bodyPr>
          <a:lstStyle/>
          <a:p>
            <a:pPr lvl="0" algn="ctr">
              <a:lnSpc>
                <a:spcPct val="150000"/>
              </a:lnSpc>
              <a:buClrTx/>
              <a:buSzTx/>
              <a:buFontTx/>
            </a:pPr>
            <a:r>
              <a:rPr lang="zh-CN" altLang="en-US" dirty="0">
                <a:solidFill>
                  <a:schemeClr val="bg1"/>
                </a:solidFill>
                <a:cs typeface="+mn-ea"/>
                <a:sym typeface="+mn-lt"/>
              </a:rPr>
              <a:t>坚持</a:t>
            </a:r>
          </a:p>
        </p:txBody>
      </p:sp>
      <p:sp>
        <p:nvSpPr>
          <p:cNvPr id="10" name="文本框 9"/>
          <p:cNvSpPr txBox="1"/>
          <p:nvPr/>
        </p:nvSpPr>
        <p:spPr>
          <a:xfrm>
            <a:off x="7794594" y="1154097"/>
            <a:ext cx="2148396"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2" grpId="0" bldLvl="0" animBg="1"/>
      <p:bldP spid="7"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70150" y="4340225"/>
            <a:ext cx="4871085" cy="615040"/>
          </a:xfrm>
          <a:prstGeom prst="rect">
            <a:avLst/>
          </a:prstGeom>
        </p:spPr>
        <p:txBody>
          <a:bodyPr wrap="square">
            <a:spAutoFit/>
          </a:bodyPr>
          <a:lstStyle/>
          <a:p>
            <a:pPr indent="0" fontAlgn="auto">
              <a:lnSpc>
                <a:spcPct val="200000"/>
              </a:lnSpc>
              <a:spcAft>
                <a:spcPts val="600"/>
              </a:spcAft>
              <a:buNone/>
            </a:pPr>
            <a:r>
              <a:rPr lang="zh-CN" altLang="en-US" sz="2000" dirty="0">
                <a:cs typeface="+mn-ea"/>
                <a:sym typeface="+mn-lt"/>
              </a:rPr>
              <a:t>超过</a:t>
            </a:r>
            <a:r>
              <a:rPr lang="en-US" altLang="zh-CN" sz="2000" dirty="0">
                <a:cs typeface="+mn-ea"/>
                <a:sym typeface="+mn-lt"/>
              </a:rPr>
              <a:t>10</a:t>
            </a:r>
            <a:r>
              <a:rPr lang="zh-CN" altLang="en-US" sz="2000" dirty="0">
                <a:cs typeface="+mn-ea"/>
                <a:sym typeface="+mn-lt"/>
              </a:rPr>
              <a:t>分钟抢救，获救的机率就很小了。</a:t>
            </a:r>
          </a:p>
        </p:txBody>
      </p:sp>
      <p:sp>
        <p:nvSpPr>
          <p:cNvPr id="28" name="椭圆 27"/>
          <p:cNvSpPr/>
          <p:nvPr/>
        </p:nvSpPr>
        <p:spPr>
          <a:xfrm>
            <a:off x="2043430" y="2989580"/>
            <a:ext cx="369570" cy="369570"/>
          </a:xfrm>
          <a:prstGeom prst="ellipse">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1</a:t>
            </a:r>
          </a:p>
        </p:txBody>
      </p:sp>
      <p:sp>
        <p:nvSpPr>
          <p:cNvPr id="30" name="文本框 29"/>
          <p:cNvSpPr txBox="1"/>
          <p:nvPr/>
        </p:nvSpPr>
        <p:spPr>
          <a:xfrm>
            <a:off x="2470150" y="2761125"/>
            <a:ext cx="4031873" cy="615040"/>
          </a:xfrm>
          <a:prstGeom prst="rect">
            <a:avLst/>
          </a:prstGeom>
          <a:noFill/>
        </p:spPr>
        <p:txBody>
          <a:bodyPr wrap="none" rtlCol="0">
            <a:spAutoFit/>
          </a:bodyPr>
          <a:lstStyle/>
          <a:p>
            <a:pPr indent="0" algn="l" fontAlgn="auto">
              <a:lnSpc>
                <a:spcPct val="200000"/>
              </a:lnSpc>
              <a:spcAft>
                <a:spcPts val="600"/>
              </a:spcAft>
              <a:buFont typeface="Arial" panose="020B0604020202020204" pitchFamily="34" charset="0"/>
              <a:buNone/>
            </a:pPr>
            <a:r>
              <a:rPr lang="zh-CN" altLang="en-US" sz="2000" dirty="0">
                <a:cs typeface="+mn-ea"/>
                <a:sym typeface="+mn-lt"/>
              </a:rPr>
              <a:t>触电后</a:t>
            </a:r>
            <a:r>
              <a:rPr lang="en-US" altLang="zh-CN" sz="2000" dirty="0">
                <a:cs typeface="+mn-ea"/>
                <a:sym typeface="+mn-lt"/>
              </a:rPr>
              <a:t>1</a:t>
            </a:r>
            <a:r>
              <a:rPr lang="zh-CN" altLang="en-US" sz="2000" dirty="0">
                <a:cs typeface="+mn-ea"/>
                <a:sym typeface="+mn-lt"/>
              </a:rPr>
              <a:t>分钟内抢救，</a:t>
            </a:r>
            <a:r>
              <a:rPr lang="en-US" altLang="zh-CN" sz="2000" b="1" dirty="0">
                <a:solidFill>
                  <a:srgbClr val="0179D0"/>
                </a:solidFill>
                <a:cs typeface="+mn-ea"/>
                <a:sym typeface="+mn-lt"/>
              </a:rPr>
              <a:t>90%</a:t>
            </a:r>
            <a:r>
              <a:rPr lang="zh-CN" altLang="en-US" sz="2000" dirty="0">
                <a:cs typeface="+mn-ea"/>
                <a:sym typeface="+mn-lt"/>
              </a:rPr>
              <a:t>能救活</a:t>
            </a:r>
            <a:r>
              <a:rPr lang="en-US" altLang="zh-CN" sz="2000" dirty="0">
                <a:cs typeface="+mn-ea"/>
                <a:sym typeface="+mn-lt"/>
              </a:rPr>
              <a:t>;</a:t>
            </a:r>
          </a:p>
        </p:txBody>
      </p:sp>
      <p:sp>
        <p:nvSpPr>
          <p:cNvPr id="31" name="椭圆 30"/>
          <p:cNvSpPr/>
          <p:nvPr/>
        </p:nvSpPr>
        <p:spPr>
          <a:xfrm>
            <a:off x="2043430" y="3770630"/>
            <a:ext cx="369570" cy="369570"/>
          </a:xfrm>
          <a:prstGeom prst="ellipse">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2</a:t>
            </a:r>
          </a:p>
        </p:txBody>
      </p:sp>
      <p:sp>
        <p:nvSpPr>
          <p:cNvPr id="33" name="文本框 32"/>
          <p:cNvSpPr txBox="1"/>
          <p:nvPr/>
        </p:nvSpPr>
        <p:spPr>
          <a:xfrm>
            <a:off x="2470150" y="3553899"/>
            <a:ext cx="3599062" cy="615040"/>
          </a:xfrm>
          <a:prstGeom prst="rect">
            <a:avLst/>
          </a:prstGeom>
          <a:noFill/>
        </p:spPr>
        <p:txBody>
          <a:bodyPr wrap="none" rtlCol="0">
            <a:spAutoFit/>
          </a:bodyPr>
          <a:lstStyle/>
          <a:p>
            <a:pPr indent="0" algn="l" fontAlgn="auto">
              <a:lnSpc>
                <a:spcPct val="200000"/>
              </a:lnSpc>
              <a:spcAft>
                <a:spcPts val="600"/>
              </a:spcAft>
              <a:buNone/>
            </a:pPr>
            <a:r>
              <a:rPr lang="en-US" altLang="zh-CN" sz="2000" dirty="0">
                <a:cs typeface="+mn-ea"/>
                <a:sym typeface="+mn-lt"/>
              </a:rPr>
              <a:t>1- 4</a:t>
            </a:r>
            <a:r>
              <a:rPr lang="zh-CN" altLang="en-US" sz="2000" dirty="0">
                <a:cs typeface="+mn-ea"/>
                <a:sym typeface="+mn-lt"/>
              </a:rPr>
              <a:t>分钟内抢救，</a:t>
            </a:r>
            <a:r>
              <a:rPr lang="en-US" altLang="zh-CN" sz="2000" b="1" dirty="0">
                <a:solidFill>
                  <a:srgbClr val="0179D0"/>
                </a:solidFill>
                <a:cs typeface="+mn-ea"/>
                <a:sym typeface="+mn-lt"/>
              </a:rPr>
              <a:t>60%</a:t>
            </a:r>
            <a:r>
              <a:rPr lang="zh-CN" altLang="en-US" sz="2000" dirty="0">
                <a:cs typeface="+mn-ea"/>
                <a:sym typeface="+mn-lt"/>
              </a:rPr>
              <a:t>能救活</a:t>
            </a:r>
            <a:r>
              <a:rPr lang="en-US" altLang="zh-CN" sz="2000" dirty="0">
                <a:cs typeface="+mn-ea"/>
                <a:sym typeface="+mn-lt"/>
              </a:rPr>
              <a:t>;</a:t>
            </a:r>
          </a:p>
        </p:txBody>
      </p:sp>
      <p:sp>
        <p:nvSpPr>
          <p:cNvPr id="34" name="椭圆 33"/>
          <p:cNvSpPr/>
          <p:nvPr/>
        </p:nvSpPr>
        <p:spPr>
          <a:xfrm>
            <a:off x="2043430" y="4551680"/>
            <a:ext cx="369570" cy="369570"/>
          </a:xfrm>
          <a:prstGeom prst="ellipse">
            <a:avLst/>
          </a:prstGeom>
          <a:gradFill>
            <a:gsLst>
              <a:gs pos="75000">
                <a:srgbClr val="025FA3"/>
              </a:gs>
              <a:gs pos="0">
                <a:srgbClr val="007B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3</a:t>
            </a:r>
          </a:p>
        </p:txBody>
      </p:sp>
      <p:pic>
        <p:nvPicPr>
          <p:cNvPr id="36" name="图片 35" descr="P-10218155-10206259-1920x23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7715" y="2573020"/>
            <a:ext cx="2123440" cy="2569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bwMode="auto">
          <a:xfrm>
            <a:off x="2019935" y="2576195"/>
            <a:ext cx="8152130" cy="1106805"/>
          </a:xfrm>
          <a:noFill/>
        </p:spPr>
        <p:txBody>
          <a:bodyPr vert="horz" wrap="square" rtlCol="0" anchor="t">
            <a:spAutoFit/>
          </a:bodyPr>
          <a:lstStyle/>
          <a:p>
            <a:pPr algn="dist">
              <a:lnSpc>
                <a:spcPct val="100000"/>
              </a:lnSpc>
            </a:pPr>
            <a:r>
              <a:rPr lang="zh-CN" altLang="zh-CN" sz="6600" b="1" dirty="0">
                <a:ln w="25400">
                  <a:solidFill>
                    <a:schemeClr val="bg1"/>
                  </a:solidFill>
                </a:ln>
                <a:gradFill>
                  <a:gsLst>
                    <a:gs pos="100000">
                      <a:srgbClr val="025FA3">
                        <a:alpha val="100000"/>
                      </a:srgbClr>
                    </a:gs>
                    <a:gs pos="0">
                      <a:srgbClr val="007BD3"/>
                    </a:gs>
                  </a:gsLst>
                  <a:lin scaled="0"/>
                </a:gradFill>
                <a:effectLst>
                  <a:outerShdw blurRad="12700" dist="12700" dir="2700000" algn="tl">
                    <a:srgbClr val="328442">
                      <a:alpha val="43137"/>
                    </a:srgbClr>
                  </a:outerShdw>
                </a:effectLst>
                <a:latin typeface="方正正大黑简体" panose="02000000000000000000" pitchFamily="2" charset="-122"/>
                <a:ea typeface="方正正大黑简体" panose="02000000000000000000" pitchFamily="2" charset="-122"/>
                <a:cs typeface="+mn-ea"/>
                <a:sym typeface="+mn-lt"/>
              </a:rPr>
              <a:t>常见的几种触电方式</a:t>
            </a:r>
          </a:p>
        </p:txBody>
      </p:sp>
      <p:sp>
        <p:nvSpPr>
          <p:cNvPr id="4" name="文本框 3"/>
          <p:cNvSpPr txBox="1"/>
          <p:nvPr/>
        </p:nvSpPr>
        <p:spPr>
          <a:xfrm>
            <a:off x="5227955" y="1692910"/>
            <a:ext cx="1736090" cy="501015"/>
          </a:xfrm>
          <a:prstGeom prst="roundRect">
            <a:avLst/>
          </a:prstGeom>
          <a:gradFill>
            <a:gsLst>
              <a:gs pos="75000">
                <a:srgbClr val="025FA3"/>
              </a:gs>
              <a:gs pos="0">
                <a:srgbClr val="007BD3"/>
              </a:gs>
            </a:gsLst>
            <a:lin ang="0"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第二部分</a:t>
            </a:r>
          </a:p>
        </p:txBody>
      </p:sp>
      <p:sp>
        <p:nvSpPr>
          <p:cNvPr id="10" name="标题 1"/>
          <p:cNvSpPr>
            <a:spLocks noGrp="1"/>
          </p:cNvSpPr>
          <p:nvPr/>
        </p:nvSpPr>
        <p:spPr>
          <a:xfrm>
            <a:off x="3227705" y="3717290"/>
            <a:ext cx="5736590" cy="58801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2400" dirty="0" smtClean="0">
                <a:gradFill>
                  <a:gsLst>
                    <a:gs pos="0">
                      <a:srgbClr val="007BD3"/>
                    </a:gs>
                    <a:gs pos="100000">
                      <a:srgbClr val="025FA3">
                        <a:alpha val="100000"/>
                      </a:srgbClr>
                    </a:gs>
                  </a:gsLst>
                  <a:lin scaled="0"/>
                </a:gradFill>
                <a:latin typeface="+mn-lt"/>
                <a:ea typeface="+mn-ea"/>
                <a:cs typeface="+mn-ea"/>
                <a:sym typeface="+mn-lt"/>
              </a:rPr>
              <a:t>—202X</a:t>
            </a:r>
            <a:r>
              <a:rPr lang="zh-CN" altLang="en-US" sz="2400" dirty="0" smtClean="0">
                <a:gradFill>
                  <a:gsLst>
                    <a:gs pos="0">
                      <a:srgbClr val="007BD3"/>
                    </a:gs>
                    <a:gs pos="100000">
                      <a:srgbClr val="025FA3">
                        <a:alpha val="100000"/>
                      </a:srgbClr>
                    </a:gs>
                  </a:gsLst>
                  <a:lin scaled="0"/>
                </a:gradFill>
                <a:latin typeface="+mn-lt"/>
                <a:ea typeface="+mn-ea"/>
                <a:cs typeface="+mn-ea"/>
                <a:sym typeface="+mn-lt"/>
              </a:rPr>
              <a:t>年常见</a:t>
            </a:r>
            <a:r>
              <a:rPr lang="zh-CN" sz="2400" dirty="0" smtClean="0">
                <a:gradFill>
                  <a:gsLst>
                    <a:gs pos="0">
                      <a:srgbClr val="007BD3"/>
                    </a:gs>
                    <a:gs pos="100000">
                      <a:srgbClr val="025FA3">
                        <a:alpha val="100000"/>
                      </a:srgbClr>
                    </a:gs>
                  </a:gsLst>
                  <a:lin scaled="0"/>
                </a:gradFill>
                <a:latin typeface="+mn-lt"/>
                <a:ea typeface="+mn-ea"/>
                <a:cs typeface="+mn-ea"/>
                <a:sym typeface="+mn-lt"/>
              </a:rPr>
              <a:t>触电类型及触电急救</a:t>
            </a:r>
            <a:r>
              <a:rPr lang="en-US" sz="2400" dirty="0" smtClean="0">
                <a:gradFill>
                  <a:gsLst>
                    <a:gs pos="0">
                      <a:srgbClr val="007BD3"/>
                    </a:gs>
                    <a:gs pos="100000">
                      <a:srgbClr val="025FA3">
                        <a:alpha val="100000"/>
                      </a:srgbClr>
                    </a:gs>
                  </a:gsLst>
                  <a:lin scaled="0"/>
                </a:gradFill>
                <a:latin typeface="+mn-lt"/>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07782" y="2157222"/>
            <a:ext cx="3194050" cy="521970"/>
          </a:xfrm>
          <a:prstGeom prst="rect">
            <a:avLst/>
          </a:prstGeom>
          <a:gradFill>
            <a:gsLst>
              <a:gs pos="75000">
                <a:srgbClr val="025FA3"/>
              </a:gs>
              <a:gs pos="0">
                <a:srgbClr val="007BD3"/>
              </a:gs>
            </a:gsLst>
            <a:lin ang="0" scaled="0"/>
          </a:gradFill>
          <a:ln>
            <a:noFill/>
          </a:ln>
        </p:spPr>
        <p:txBody>
          <a:bodyPr wrap="square">
            <a:spAutoFit/>
          </a:bodyPr>
          <a:lstStyle/>
          <a:p>
            <a:pPr algn="ctr"/>
            <a:r>
              <a:rPr lang="zh-CN" altLang="en-US" sz="2800" dirty="0">
                <a:solidFill>
                  <a:schemeClr val="bg1"/>
                </a:solidFill>
                <a:cs typeface="+mn-ea"/>
                <a:sym typeface="+mn-lt"/>
              </a:rPr>
              <a:t>触电的基本方式</a:t>
            </a:r>
          </a:p>
        </p:txBody>
      </p:sp>
      <p:sp>
        <p:nvSpPr>
          <p:cNvPr id="4" name="矩形 3"/>
          <p:cNvSpPr/>
          <p:nvPr/>
        </p:nvSpPr>
        <p:spPr>
          <a:xfrm>
            <a:off x="2322830" y="3957955"/>
            <a:ext cx="7469505" cy="668655"/>
          </a:xfrm>
          <a:prstGeom prst="rect">
            <a:avLst/>
          </a:prstGeom>
          <a:noFill/>
          <a:ln>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停电设备突然来电引起的触电 </a:t>
            </a:r>
          </a:p>
        </p:txBody>
      </p:sp>
      <p:sp>
        <p:nvSpPr>
          <p:cNvPr id="5" name="矩形 4"/>
          <p:cNvSpPr/>
          <p:nvPr/>
        </p:nvSpPr>
        <p:spPr>
          <a:xfrm>
            <a:off x="2322830" y="3007995"/>
            <a:ext cx="1287780" cy="668655"/>
          </a:xfrm>
          <a:prstGeom prst="rect">
            <a:avLst/>
          </a:prstGeom>
          <a:noFill/>
          <a:ln>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单相触电</a:t>
            </a:r>
          </a:p>
        </p:txBody>
      </p:sp>
      <p:sp>
        <p:nvSpPr>
          <p:cNvPr id="6" name="矩形 5"/>
          <p:cNvSpPr/>
          <p:nvPr/>
        </p:nvSpPr>
        <p:spPr>
          <a:xfrm>
            <a:off x="3678555" y="3007995"/>
            <a:ext cx="1287780" cy="668655"/>
          </a:xfrm>
          <a:prstGeom prst="rect">
            <a:avLst/>
          </a:prstGeom>
          <a:noFill/>
          <a:ln>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两相触电</a:t>
            </a:r>
          </a:p>
        </p:txBody>
      </p:sp>
      <p:sp>
        <p:nvSpPr>
          <p:cNvPr id="7" name="矩形 6"/>
          <p:cNvSpPr/>
          <p:nvPr/>
        </p:nvSpPr>
        <p:spPr>
          <a:xfrm>
            <a:off x="8251190" y="3007995"/>
            <a:ext cx="1540510" cy="668655"/>
          </a:xfrm>
          <a:prstGeom prst="rect">
            <a:avLst/>
          </a:prstGeom>
          <a:noFill/>
          <a:ln>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跨步电压触电</a:t>
            </a:r>
          </a:p>
        </p:txBody>
      </p:sp>
      <p:sp>
        <p:nvSpPr>
          <p:cNvPr id="8" name="矩形 7"/>
          <p:cNvSpPr/>
          <p:nvPr/>
        </p:nvSpPr>
        <p:spPr>
          <a:xfrm>
            <a:off x="5034280" y="3007995"/>
            <a:ext cx="1540510" cy="668655"/>
          </a:xfrm>
          <a:prstGeom prst="rect">
            <a:avLst/>
          </a:prstGeom>
          <a:noFill/>
          <a:ln>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接触电压触电 </a:t>
            </a:r>
          </a:p>
        </p:txBody>
      </p:sp>
      <p:sp>
        <p:nvSpPr>
          <p:cNvPr id="9" name="矩形 8"/>
          <p:cNvSpPr/>
          <p:nvPr/>
        </p:nvSpPr>
        <p:spPr>
          <a:xfrm>
            <a:off x="6642735" y="3007995"/>
            <a:ext cx="1540510" cy="668655"/>
          </a:xfrm>
          <a:prstGeom prst="rect">
            <a:avLst/>
          </a:prstGeom>
          <a:noFill/>
          <a:ln>
            <a:gradFill>
              <a:gsLst>
                <a:gs pos="0">
                  <a:srgbClr val="0078CE"/>
                </a:gs>
                <a:gs pos="74000">
                  <a:srgbClr val="025FA3"/>
                </a:gs>
              </a:gsLst>
              <a:lin ang="5400000" scaled="1"/>
            </a:gradFill>
          </a:ln>
        </p:spPr>
        <p:txBody>
          <a:bodyPr wrap="square" lIns="0" tIns="0" rIns="0" bIns="71755" anchor="ctr" anchorCtr="0">
            <a:noAutofit/>
          </a:bodyPr>
          <a:lstStyle/>
          <a:p>
            <a:pPr lvl="0" algn="ctr">
              <a:lnSpc>
                <a:spcPct val="150000"/>
              </a:lnSpc>
              <a:buClrTx/>
              <a:buSzTx/>
              <a:buFontTx/>
            </a:pPr>
            <a:r>
              <a:rPr lang="zh-CN" altLang="en-US" dirty="0">
                <a:gradFill>
                  <a:gsLst>
                    <a:gs pos="100000">
                      <a:srgbClr val="025FA3"/>
                    </a:gs>
                    <a:gs pos="0">
                      <a:srgbClr val="007BD3"/>
                    </a:gs>
                  </a:gsLst>
                  <a:lin ang="0" scaled="0"/>
                </a:gradFill>
                <a:cs typeface="+mn-ea"/>
                <a:sym typeface="+mn-lt"/>
              </a:rPr>
              <a:t>弧光放电触电 </a:t>
            </a:r>
          </a:p>
        </p:txBody>
      </p:sp>
      <p:sp>
        <p:nvSpPr>
          <p:cNvPr id="3" name="矩形 2"/>
          <p:cNvSpPr/>
          <p:nvPr/>
        </p:nvSpPr>
        <p:spPr>
          <a:xfrm>
            <a:off x="2126615" y="4706620"/>
            <a:ext cx="7860030" cy="1116781"/>
          </a:xfrm>
          <a:prstGeom prst="rect">
            <a:avLst/>
          </a:prstGeom>
        </p:spPr>
        <p:txBody>
          <a:bodyPr wrap="square">
            <a:spAutoFit/>
          </a:bodyPr>
          <a:lstStyle/>
          <a:p>
            <a:pPr lvl="0" indent="0" algn="ctr">
              <a:lnSpc>
                <a:spcPct val="200000"/>
              </a:lnSpc>
              <a:spcAft>
                <a:spcPts val="600"/>
              </a:spcAft>
              <a:buClrTx/>
              <a:buSzTx/>
              <a:buFont typeface="Arial" panose="020B0604020202020204" pitchFamily="34" charset="0"/>
              <a:buNone/>
            </a:pPr>
            <a:r>
              <a:rPr lang="zh-CN" altLang="en-US" dirty="0">
                <a:cs typeface="+mn-ea"/>
                <a:sym typeface="+mn-lt"/>
              </a:rPr>
              <a:t>人体接触</a:t>
            </a:r>
            <a:r>
              <a:rPr lang="zh-CN" altLang="en-US" b="1" dirty="0">
                <a:solidFill>
                  <a:srgbClr val="0179D0"/>
                </a:solidFill>
                <a:cs typeface="+mn-ea"/>
                <a:sym typeface="+mn-lt"/>
              </a:rPr>
              <a:t>220V</a:t>
            </a:r>
            <a:r>
              <a:rPr lang="zh-CN" altLang="en-US" dirty="0">
                <a:cs typeface="+mn-ea"/>
                <a:sym typeface="+mn-lt"/>
              </a:rPr>
              <a:t>或</a:t>
            </a:r>
            <a:r>
              <a:rPr lang="zh-CN" altLang="en-US" b="1" dirty="0">
                <a:solidFill>
                  <a:srgbClr val="0179D0"/>
                </a:solidFill>
                <a:cs typeface="+mn-ea"/>
                <a:sym typeface="+mn-lt"/>
              </a:rPr>
              <a:t>380V</a:t>
            </a:r>
            <a:r>
              <a:rPr lang="zh-CN" altLang="en-US" dirty="0">
                <a:cs typeface="+mn-ea"/>
                <a:sym typeface="+mn-lt"/>
              </a:rPr>
              <a:t>的电都有自救的可能。千伏及其以上的电压等级的电对人体会有严重的伤害，人体没有自救的可能。</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idx="4294967295"/>
          </p:nvPr>
        </p:nvSpPr>
        <p:spPr bwMode="auto">
          <a:xfrm>
            <a:off x="2585720" y="2553335"/>
            <a:ext cx="7020560" cy="1106805"/>
          </a:xfrm>
          <a:noFill/>
        </p:spPr>
        <p:txBody>
          <a:bodyPr vert="horz" wrap="square" rtlCol="0" anchor="t">
            <a:spAutoFit/>
          </a:bodyPr>
          <a:lstStyle/>
          <a:p>
            <a:pPr algn="dist">
              <a:lnSpc>
                <a:spcPct val="100000"/>
              </a:lnSpc>
            </a:pPr>
            <a:r>
              <a:rPr lang="zh-CN" altLang="zh-CN" sz="6600" b="1" dirty="0">
                <a:ln w="25400">
                  <a:solidFill>
                    <a:schemeClr val="bg1"/>
                  </a:solidFill>
                </a:ln>
                <a:gradFill>
                  <a:gsLst>
                    <a:gs pos="100000">
                      <a:srgbClr val="025FA3">
                        <a:alpha val="100000"/>
                      </a:srgbClr>
                    </a:gs>
                    <a:gs pos="0">
                      <a:srgbClr val="007BD3"/>
                    </a:gs>
                  </a:gsLst>
                  <a:lin scaled="0"/>
                </a:gradFill>
                <a:effectLst>
                  <a:outerShdw blurRad="12700" dist="12700" dir="2700000" algn="tl">
                    <a:srgbClr val="328442">
                      <a:alpha val="43137"/>
                    </a:srgbClr>
                  </a:outerShdw>
                </a:effectLst>
                <a:latin typeface="方正正大黑简体" panose="02000000000000000000" pitchFamily="2" charset="-122"/>
                <a:ea typeface="方正正大黑简体" panose="02000000000000000000" pitchFamily="2" charset="-122"/>
                <a:cs typeface="+mn-ea"/>
                <a:sym typeface="+mn-lt"/>
              </a:rPr>
              <a:t>脱离电源的方法</a:t>
            </a:r>
          </a:p>
        </p:txBody>
      </p:sp>
      <p:sp>
        <p:nvSpPr>
          <p:cNvPr id="4" name="文本框 3"/>
          <p:cNvSpPr txBox="1"/>
          <p:nvPr/>
        </p:nvSpPr>
        <p:spPr>
          <a:xfrm>
            <a:off x="5227955" y="1692910"/>
            <a:ext cx="1736090" cy="501015"/>
          </a:xfrm>
          <a:prstGeom prst="roundRect">
            <a:avLst/>
          </a:prstGeom>
          <a:gradFill>
            <a:gsLst>
              <a:gs pos="75000">
                <a:srgbClr val="025FA3"/>
              </a:gs>
              <a:gs pos="0">
                <a:srgbClr val="007BD3"/>
              </a:gs>
            </a:gsLst>
            <a:lin ang="0" scaled="0"/>
          </a:gradFill>
        </p:spPr>
        <p:txBody>
          <a:bodyPr wrap="square" bIns="215900" rtlCol="0" anchor="ctr" anchorCtr="0">
            <a:noAutofit/>
          </a:bodyPr>
          <a:lstStyle/>
          <a:p>
            <a:pPr indent="0" algn="ctr" fontAlgn="auto">
              <a:lnSpc>
                <a:spcPct val="168000"/>
              </a:lnSpc>
              <a:buClrTx/>
              <a:buSzTx/>
              <a:buFont typeface="+mj-ea"/>
              <a:buNone/>
            </a:pPr>
            <a:r>
              <a:rPr lang="zh-CN" altLang="en-US" sz="2400" dirty="0">
                <a:ln w="15875">
                  <a:noFill/>
                </a:ln>
                <a:solidFill>
                  <a:schemeClr val="bg1"/>
                </a:solidFill>
                <a:effectLst/>
                <a:cs typeface="+mn-ea"/>
                <a:sym typeface="+mn-lt"/>
              </a:rPr>
              <a:t>第三部分</a:t>
            </a:r>
          </a:p>
        </p:txBody>
      </p:sp>
      <p:sp>
        <p:nvSpPr>
          <p:cNvPr id="10" name="标题 1"/>
          <p:cNvSpPr>
            <a:spLocks noGrp="1"/>
          </p:cNvSpPr>
          <p:nvPr/>
        </p:nvSpPr>
        <p:spPr>
          <a:xfrm>
            <a:off x="3227705" y="3717290"/>
            <a:ext cx="5736590" cy="58801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sz="2400" dirty="0" smtClean="0">
                <a:gradFill>
                  <a:gsLst>
                    <a:gs pos="0">
                      <a:srgbClr val="007BD3"/>
                    </a:gs>
                    <a:gs pos="100000">
                      <a:srgbClr val="025FA3">
                        <a:alpha val="100000"/>
                      </a:srgbClr>
                    </a:gs>
                  </a:gsLst>
                  <a:lin scaled="0"/>
                </a:gradFill>
                <a:latin typeface="+mn-lt"/>
                <a:ea typeface="+mn-ea"/>
                <a:cs typeface="+mn-ea"/>
                <a:sym typeface="+mn-lt"/>
              </a:rPr>
              <a:t>—202X</a:t>
            </a:r>
            <a:r>
              <a:rPr lang="zh-CN" altLang="en-US" sz="2400" dirty="0" smtClean="0">
                <a:gradFill>
                  <a:gsLst>
                    <a:gs pos="0">
                      <a:srgbClr val="007BD3"/>
                    </a:gs>
                    <a:gs pos="100000">
                      <a:srgbClr val="025FA3">
                        <a:alpha val="100000"/>
                      </a:srgbClr>
                    </a:gs>
                  </a:gsLst>
                  <a:lin scaled="0"/>
                </a:gradFill>
                <a:latin typeface="+mn-lt"/>
                <a:ea typeface="+mn-ea"/>
                <a:cs typeface="+mn-ea"/>
                <a:sym typeface="+mn-lt"/>
              </a:rPr>
              <a:t>年常见</a:t>
            </a:r>
            <a:r>
              <a:rPr lang="zh-CN" sz="2400" dirty="0" smtClean="0">
                <a:gradFill>
                  <a:gsLst>
                    <a:gs pos="0">
                      <a:srgbClr val="007BD3"/>
                    </a:gs>
                    <a:gs pos="100000">
                      <a:srgbClr val="025FA3">
                        <a:alpha val="100000"/>
                      </a:srgbClr>
                    </a:gs>
                  </a:gsLst>
                  <a:lin scaled="0"/>
                </a:gradFill>
                <a:latin typeface="+mn-lt"/>
                <a:ea typeface="+mn-ea"/>
                <a:cs typeface="+mn-ea"/>
                <a:sym typeface="+mn-lt"/>
              </a:rPr>
              <a:t>触电类型及触电急救</a:t>
            </a:r>
            <a:r>
              <a:rPr lang="en-US" sz="2400" dirty="0" smtClean="0">
                <a:gradFill>
                  <a:gsLst>
                    <a:gs pos="0">
                      <a:srgbClr val="007BD3"/>
                    </a:gs>
                    <a:gs pos="100000">
                      <a:srgbClr val="025FA3">
                        <a:alpha val="100000"/>
                      </a:srgbClr>
                    </a:gs>
                  </a:gsLst>
                  <a:lin scaled="0"/>
                </a:gradFill>
                <a:latin typeface="+mn-lt"/>
                <a:ea typeface="+mn-ea"/>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9906" y="2432727"/>
            <a:ext cx="5059680" cy="460375"/>
          </a:xfrm>
          <a:prstGeom prst="rect">
            <a:avLst/>
          </a:prstGeom>
        </p:spPr>
        <p:txBody>
          <a:bodyPr wrap="none">
            <a:spAutoFit/>
          </a:bodyPr>
          <a:lstStyle/>
          <a:p>
            <a:r>
              <a:rPr lang="zh-CN" altLang="en-US" sz="2400" dirty="0">
                <a:gradFill>
                  <a:gsLst>
                    <a:gs pos="100000">
                      <a:srgbClr val="025FA3"/>
                    </a:gs>
                    <a:gs pos="0">
                      <a:srgbClr val="007BD3"/>
                    </a:gs>
                  </a:gsLst>
                  <a:lin ang="0" scaled="0"/>
                </a:gradFill>
                <a:cs typeface="+mn-ea"/>
                <a:sym typeface="+mn-lt"/>
              </a:rPr>
              <a:t>（一）、脱离电源方法（低压电源）</a:t>
            </a:r>
          </a:p>
        </p:txBody>
      </p:sp>
      <p:sp>
        <p:nvSpPr>
          <p:cNvPr id="3" name="矩形 2"/>
          <p:cNvSpPr/>
          <p:nvPr/>
        </p:nvSpPr>
        <p:spPr>
          <a:xfrm>
            <a:off x="8867140" y="3392170"/>
            <a:ext cx="1623060" cy="1651000"/>
          </a:xfrm>
          <a:prstGeom prst="rect">
            <a:avLst/>
          </a:prstGeom>
          <a:gradFill>
            <a:gsLst>
              <a:gs pos="75000">
                <a:srgbClr val="025FA3"/>
              </a:gs>
              <a:gs pos="0">
                <a:srgbClr val="007BD3"/>
              </a:gs>
            </a:gsLst>
            <a:lin ang="0" scaled="0"/>
          </a:gradFill>
          <a:ln>
            <a:noFill/>
          </a:ln>
        </p:spPr>
        <p:txBody>
          <a:bodyPr wrap="square" lIns="0" tIns="0" rIns="0" bIns="71755" anchor="ctr" anchorCtr="0">
            <a:noAutofit/>
          </a:bodyPr>
          <a:lstStyle/>
          <a:p>
            <a:pPr lvl="0" algn="ctr">
              <a:lnSpc>
                <a:spcPct val="150000"/>
              </a:lnSpc>
              <a:buClrTx/>
              <a:buSzTx/>
              <a:buFontTx/>
            </a:pPr>
            <a:r>
              <a:rPr lang="zh-CN" altLang="en-US" sz="2400" dirty="0">
                <a:solidFill>
                  <a:schemeClr val="bg1"/>
                </a:solidFill>
                <a:cs typeface="+mn-ea"/>
                <a:sym typeface="+mn-lt"/>
              </a:rPr>
              <a:t>垫</a:t>
            </a:r>
          </a:p>
          <a:p>
            <a:pPr lvl="0" algn="ctr">
              <a:lnSpc>
                <a:spcPct val="150000"/>
              </a:lnSpc>
              <a:buClrTx/>
              <a:buSzTx/>
              <a:buFontTx/>
            </a:pPr>
            <a:r>
              <a:rPr lang="zh-CN" altLang="en-US" sz="1600" dirty="0">
                <a:solidFill>
                  <a:schemeClr val="bg1"/>
                </a:solidFill>
                <a:cs typeface="+mn-ea"/>
                <a:sym typeface="+mn-lt"/>
              </a:rPr>
              <a:t>（救护者站在木板或绝缘垫上）</a:t>
            </a:r>
          </a:p>
        </p:txBody>
      </p:sp>
      <p:sp>
        <p:nvSpPr>
          <p:cNvPr id="4" name="矩形 3"/>
          <p:cNvSpPr/>
          <p:nvPr/>
        </p:nvSpPr>
        <p:spPr>
          <a:xfrm>
            <a:off x="1650365" y="3392170"/>
            <a:ext cx="1622425" cy="1651000"/>
          </a:xfrm>
          <a:prstGeom prst="rect">
            <a:avLst/>
          </a:prstGeom>
          <a:gradFill>
            <a:gsLst>
              <a:gs pos="75000">
                <a:srgbClr val="025FA3"/>
              </a:gs>
              <a:gs pos="0">
                <a:srgbClr val="007BD3"/>
              </a:gs>
            </a:gsLst>
            <a:lin ang="0" scaled="0"/>
          </a:gradFill>
          <a:ln>
            <a:noFill/>
          </a:ln>
        </p:spPr>
        <p:txBody>
          <a:bodyPr wrap="square" lIns="0" tIns="0" rIns="0" bIns="71755" anchor="ctr" anchorCtr="0">
            <a:noAutofit/>
          </a:bodyPr>
          <a:lstStyle/>
          <a:p>
            <a:pPr lvl="0" algn="ctr">
              <a:lnSpc>
                <a:spcPct val="150000"/>
              </a:lnSpc>
              <a:buClrTx/>
              <a:buSzTx/>
              <a:buFontTx/>
            </a:pPr>
            <a:r>
              <a:rPr lang="zh-CN" altLang="en-US" sz="2400" dirty="0">
                <a:solidFill>
                  <a:schemeClr val="bg1"/>
                </a:solidFill>
                <a:cs typeface="+mn-ea"/>
                <a:sym typeface="+mn-lt"/>
              </a:rPr>
              <a:t>拉</a:t>
            </a:r>
          </a:p>
          <a:p>
            <a:pPr lvl="0" algn="ctr">
              <a:lnSpc>
                <a:spcPct val="150000"/>
              </a:lnSpc>
              <a:buClrTx/>
              <a:buSzTx/>
              <a:buFontTx/>
            </a:pPr>
            <a:r>
              <a:rPr lang="zh-CN" altLang="en-US" dirty="0">
                <a:solidFill>
                  <a:schemeClr val="bg1"/>
                </a:solidFill>
                <a:cs typeface="+mn-ea"/>
                <a:sym typeface="+mn-lt"/>
              </a:rPr>
              <a:t>（开关）</a:t>
            </a:r>
          </a:p>
        </p:txBody>
      </p:sp>
      <p:sp>
        <p:nvSpPr>
          <p:cNvPr id="5" name="矩形 4"/>
          <p:cNvSpPr/>
          <p:nvPr/>
        </p:nvSpPr>
        <p:spPr>
          <a:xfrm>
            <a:off x="3454400" y="3392170"/>
            <a:ext cx="1623060" cy="1651000"/>
          </a:xfrm>
          <a:prstGeom prst="rect">
            <a:avLst/>
          </a:prstGeom>
          <a:gradFill>
            <a:gsLst>
              <a:gs pos="75000">
                <a:srgbClr val="025FA3"/>
              </a:gs>
              <a:gs pos="0">
                <a:srgbClr val="007BD3"/>
              </a:gs>
            </a:gsLst>
            <a:lin ang="0" scaled="0"/>
          </a:gradFill>
          <a:ln>
            <a:noFill/>
          </a:ln>
        </p:spPr>
        <p:txBody>
          <a:bodyPr wrap="square" lIns="0" tIns="0" rIns="0" bIns="71755" anchor="ctr" anchorCtr="0">
            <a:noAutofit/>
          </a:bodyPr>
          <a:lstStyle/>
          <a:p>
            <a:pPr lvl="0" algn="ctr">
              <a:lnSpc>
                <a:spcPct val="150000"/>
              </a:lnSpc>
              <a:buClrTx/>
              <a:buSzTx/>
              <a:buFontTx/>
            </a:pPr>
            <a:r>
              <a:rPr lang="zh-CN" altLang="en-US" sz="2400" dirty="0">
                <a:solidFill>
                  <a:schemeClr val="bg1"/>
                </a:solidFill>
                <a:cs typeface="+mn-ea"/>
                <a:sym typeface="+mn-lt"/>
              </a:rPr>
              <a:t>切</a:t>
            </a:r>
          </a:p>
          <a:p>
            <a:pPr lvl="0" algn="ctr">
              <a:lnSpc>
                <a:spcPct val="150000"/>
              </a:lnSpc>
              <a:buClrTx/>
              <a:buSzTx/>
              <a:buFontTx/>
            </a:pPr>
            <a:r>
              <a:rPr lang="zh-CN" altLang="en-US" dirty="0">
                <a:solidFill>
                  <a:schemeClr val="bg1"/>
                </a:solidFill>
                <a:cs typeface="+mn-ea"/>
                <a:sym typeface="+mn-lt"/>
              </a:rPr>
              <a:t>（断电源线）</a:t>
            </a:r>
          </a:p>
        </p:txBody>
      </p:sp>
      <p:sp>
        <p:nvSpPr>
          <p:cNvPr id="6" name="矩形 5"/>
          <p:cNvSpPr/>
          <p:nvPr/>
        </p:nvSpPr>
        <p:spPr>
          <a:xfrm>
            <a:off x="5259070" y="3392170"/>
            <a:ext cx="1622425" cy="1651000"/>
          </a:xfrm>
          <a:prstGeom prst="rect">
            <a:avLst/>
          </a:prstGeom>
          <a:gradFill>
            <a:gsLst>
              <a:gs pos="75000">
                <a:srgbClr val="025FA3"/>
              </a:gs>
              <a:gs pos="0">
                <a:srgbClr val="007BD3"/>
              </a:gs>
            </a:gsLst>
            <a:lin ang="0" scaled="0"/>
          </a:gradFill>
          <a:ln>
            <a:noFill/>
          </a:ln>
        </p:spPr>
        <p:txBody>
          <a:bodyPr wrap="square" lIns="0" tIns="0" rIns="0" bIns="71755" anchor="ctr" anchorCtr="0">
            <a:noAutofit/>
          </a:bodyPr>
          <a:lstStyle/>
          <a:p>
            <a:pPr lvl="0" algn="ctr">
              <a:lnSpc>
                <a:spcPct val="150000"/>
              </a:lnSpc>
              <a:buClrTx/>
              <a:buSzTx/>
              <a:buFontTx/>
            </a:pPr>
            <a:r>
              <a:rPr lang="zh-CN" altLang="en-US" sz="2400" dirty="0">
                <a:solidFill>
                  <a:schemeClr val="bg1"/>
                </a:solidFill>
                <a:cs typeface="+mn-ea"/>
                <a:sym typeface="+mn-lt"/>
              </a:rPr>
              <a:t>挑</a:t>
            </a:r>
          </a:p>
          <a:p>
            <a:pPr lvl="0" algn="ctr">
              <a:lnSpc>
                <a:spcPct val="150000"/>
              </a:lnSpc>
              <a:buClrTx/>
              <a:buSzTx/>
              <a:buFontTx/>
            </a:pPr>
            <a:r>
              <a:rPr lang="zh-CN" altLang="en-US" dirty="0">
                <a:solidFill>
                  <a:schemeClr val="bg1"/>
                </a:solidFill>
                <a:cs typeface="+mn-ea"/>
                <a:sym typeface="+mn-lt"/>
              </a:rPr>
              <a:t>（开导线）</a:t>
            </a:r>
          </a:p>
        </p:txBody>
      </p:sp>
      <p:sp>
        <p:nvSpPr>
          <p:cNvPr id="7" name="矩形 6"/>
          <p:cNvSpPr/>
          <p:nvPr/>
        </p:nvSpPr>
        <p:spPr>
          <a:xfrm>
            <a:off x="7063105" y="3392170"/>
            <a:ext cx="1622425" cy="1651000"/>
          </a:xfrm>
          <a:prstGeom prst="rect">
            <a:avLst/>
          </a:prstGeom>
          <a:gradFill>
            <a:gsLst>
              <a:gs pos="75000">
                <a:srgbClr val="025FA3"/>
              </a:gs>
              <a:gs pos="0">
                <a:srgbClr val="007BD3"/>
              </a:gs>
            </a:gsLst>
            <a:lin ang="0" scaled="0"/>
          </a:gradFill>
          <a:ln>
            <a:noFill/>
          </a:ln>
        </p:spPr>
        <p:txBody>
          <a:bodyPr wrap="square" lIns="0" tIns="0" rIns="0" bIns="71755" anchor="ctr" anchorCtr="0">
            <a:noAutofit/>
          </a:bodyPr>
          <a:lstStyle/>
          <a:p>
            <a:pPr lvl="0" algn="ctr">
              <a:lnSpc>
                <a:spcPct val="150000"/>
              </a:lnSpc>
              <a:buClrTx/>
              <a:buSzTx/>
              <a:buFontTx/>
            </a:pPr>
            <a:r>
              <a:rPr lang="zh-CN" altLang="en-US" sz="2400" dirty="0">
                <a:solidFill>
                  <a:schemeClr val="bg1"/>
                </a:solidFill>
                <a:cs typeface="+mn-ea"/>
                <a:sym typeface="+mn-lt"/>
              </a:rPr>
              <a:t>拽</a:t>
            </a:r>
          </a:p>
          <a:p>
            <a:pPr lvl="0" algn="ctr">
              <a:lnSpc>
                <a:spcPct val="150000"/>
              </a:lnSpc>
              <a:buClrTx/>
              <a:buSzTx/>
              <a:buFontTx/>
            </a:pPr>
            <a:r>
              <a:rPr lang="zh-CN" altLang="en-US" dirty="0">
                <a:solidFill>
                  <a:schemeClr val="bg1"/>
                </a:solidFill>
                <a:cs typeface="+mn-ea"/>
                <a:sym typeface="+mn-lt"/>
              </a:rPr>
              <a:t>（触电者）</a:t>
            </a:r>
          </a:p>
        </p:txBody>
      </p:sp>
      <p:sp>
        <p:nvSpPr>
          <p:cNvPr id="9" name="TextBox 8"/>
          <p:cNvSpPr txBox="1"/>
          <p:nvPr/>
        </p:nvSpPr>
        <p:spPr>
          <a:xfrm>
            <a:off x="3853324" y="65379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36B239"/>
                </a:solidFill>
                <a:effectLst/>
                <a:uLnTx/>
                <a:uFillTx/>
              </a:rPr>
              <a:t>PPT</a:t>
            </a:r>
            <a:r>
              <a:rPr kumimoji="0" lang="zh-CN" altLang="en-US" sz="100" b="0" i="0" u="none" strike="noStrike" kern="0" cap="none" spc="0" normalizeH="0" baseline="0" noProof="0" dirty="0" smtClean="0">
                <a:ln>
                  <a:noFill/>
                </a:ln>
                <a:solidFill>
                  <a:srgbClr val="36B239"/>
                </a:solidFill>
                <a:effectLst/>
                <a:uLnTx/>
                <a:uFillTx/>
              </a:rPr>
              <a:t>下载 </a:t>
            </a:r>
            <a:r>
              <a:rPr kumimoji="0" lang="en-US" altLang="zh-CN" sz="100" b="0" i="0" u="none" strike="noStrike" kern="0" cap="none" spc="0" normalizeH="0" baseline="0" noProof="0" dirty="0" smtClean="0">
                <a:ln>
                  <a:noFill/>
                </a:ln>
                <a:solidFill>
                  <a:srgbClr val="36B239"/>
                </a:solidFill>
                <a:effectLst/>
                <a:uLnTx/>
                <a:uFillTx/>
              </a:rPr>
              <a:t>http://www.1ppt.com/xiazai/</a:t>
            </a:r>
          </a:p>
        </p:txBody>
      </p:sp>
    </p:spTree>
  </p:cSld>
  <p:clrMapOvr>
    <a:masterClrMapping/>
  </p:clrMapOvr>
  <mc:AlternateContent xmlns:mc="http://schemas.openxmlformats.org/markup-compatibility/2006" xmlns:p14="http://schemas.microsoft.com/office/powerpoint/2010/main">
    <mc:Choice Requires="p14">
      <p:transition spd="slow" p14:dur="1250" advTm="2000">
        <p:wedge/>
      </p:transition>
    </mc:Choice>
    <mc:Fallback xmlns="">
      <p:transition spd="slow" advTm="2000">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U2NDY0Mzg2NGY2ZGIwNmM2NGY3ODE5NjVlNzU1ZjI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d6a374b-9f49-4c1b-80fd-8b2171089651}"/>
  <p:tag name="TABLE_RECT" val="155.7*105.85*648.6*328.3"/>
  <p:tag name="TABLE_EMPHASIZE_COLOR" val="3099279"/>
  <p:tag name="TABLE_ONEKEY_SKIN_IDX" val="0"/>
  <p:tag name="TABLE_SKINIDX" val="4"/>
  <p:tag name="TABLE_COLORIDX" val="18"/>
  <p:tag name="TABLE_COLOR_RGB" val="0x000000*0xFFFFFF*0x212121*0xFFFFFF*0x2F4A8F*0x834D5E*0x857B94*0x99A58D*0xC7AF93*0x6C8EA9"/>
  <p:tag name="TABLE_ENDDRAG_ORIGIN_RECT" val="648*222"/>
  <p:tag name="TABLE_ENDDRAG_RECT" val="155*105*648*22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hw1adz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963</Words>
  <Application>Microsoft Office PowerPoint</Application>
  <PresentationFormat>宽屏</PresentationFormat>
  <Paragraphs>188</Paragraphs>
  <Slides>34</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34</vt:i4>
      </vt:variant>
    </vt:vector>
  </HeadingPairs>
  <TitlesOfParts>
    <vt:vector size="46" baseType="lpstr">
      <vt:lpstr>等线</vt:lpstr>
      <vt:lpstr>方正正大黑简体</vt:lpstr>
      <vt:lpstr>卢文辉经典粗黑简体</vt:lpstr>
      <vt:lpstr>思源黑体 CN Normal</vt:lpstr>
      <vt:lpstr>宋体</vt:lpstr>
      <vt:lpstr>微软雅黑</vt:lpstr>
      <vt:lpstr>印品灵秀体（非商用）</vt:lpstr>
      <vt:lpstr>Arial</vt:lpstr>
      <vt:lpstr>Calibri</vt:lpstr>
      <vt:lpstr>Wingdings</vt:lpstr>
      <vt:lpstr>第一PPT，www.1ppt.com</vt:lpstr>
      <vt:lpstr>自定义设计方案</vt:lpstr>
      <vt:lpstr>PowerPoint 演示文稿</vt:lpstr>
      <vt:lpstr>PowerPoint 演示文稿</vt:lpstr>
      <vt:lpstr>触电急救的基本原则</vt:lpstr>
      <vt:lpstr>PowerPoint 演示文稿</vt:lpstr>
      <vt:lpstr>PowerPoint 演示文稿</vt:lpstr>
      <vt:lpstr>常见的几种触电方式</vt:lpstr>
      <vt:lpstr>PowerPoint 演示文稿</vt:lpstr>
      <vt:lpstr>脱离电源的方法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心肺复苏人工急救法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1、畅通气道</vt:lpstr>
      <vt:lpstr>PowerPoint 演示文稿</vt:lpstr>
      <vt:lpstr>2、口对口人工呼吸</vt:lpstr>
      <vt:lpstr>PowerPoint 演示文稿</vt:lpstr>
      <vt:lpstr>3、胸外按压</vt:lpstr>
      <vt:lpstr>PowerPoint 演示文稿</vt:lpstr>
      <vt:lpstr>3、胸外按压</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47</cp:revision>
  <dcterms:created xsi:type="dcterms:W3CDTF">2022-06-07T03:26:00Z</dcterms:created>
  <dcterms:modified xsi:type="dcterms:W3CDTF">2023-04-17T04:25:37Z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C22B502812F741D3AB476A388775075D</vt:lpwstr>
  </property>
  <property fmtid="{D5CDD505-2E9C-101B-9397-08002B2CF9AE}" pid="3" name="KSOProductBuildVer">
    <vt:lpwstr>2052-11.1.0.11875</vt:lpwstr>
  </property>
</Properties>
</file>