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313" r:id="rId4"/>
    <p:sldId id="314" r:id="rId5"/>
    <p:sldId id="269" r:id="rId6"/>
    <p:sldId id="315" r:id="rId7"/>
    <p:sldId id="297" r:id="rId8"/>
    <p:sldId id="303" r:id="rId9"/>
    <p:sldId id="262" r:id="rId10"/>
    <p:sldId id="282" r:id="rId11"/>
    <p:sldId id="304" r:id="rId12"/>
    <p:sldId id="290" r:id="rId13"/>
    <p:sldId id="265" r:id="rId14"/>
    <p:sldId id="260" r:id="rId15"/>
    <p:sldId id="299" r:id="rId16"/>
    <p:sldId id="300" r:id="rId17"/>
    <p:sldId id="293" r:id="rId18"/>
    <p:sldId id="275" r:id="rId19"/>
    <p:sldId id="294" r:id="rId20"/>
    <p:sldId id="279" r:id="rId21"/>
    <p:sldId id="316" r:id="rId22"/>
    <p:sldId id="302" r:id="rId23"/>
    <p:sldId id="301" r:id="rId24"/>
    <p:sldId id="286" r:id="rId25"/>
    <p:sldId id="317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pos="574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2183" userDrawn="1">
          <p15:clr>
            <a:srgbClr val="A4A3A4"/>
          </p15:clr>
        </p15:guide>
        <p15:guide id="5" orient="horz" pos="391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6D9A"/>
    <a:srgbClr val="5A93B6"/>
    <a:srgbClr val="176191"/>
    <a:srgbClr val="5392B5"/>
    <a:srgbClr val="5B91B7"/>
    <a:srgbClr val="115789"/>
    <a:srgbClr val="115A8E"/>
    <a:srgbClr val="FEFEFE"/>
    <a:srgbClr val="C3C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52" y="114"/>
      </p:cViewPr>
      <p:guideLst>
        <p:guide pos="3817"/>
        <p:guide pos="574"/>
        <p:guide pos="7129"/>
        <p:guide orient="horz" pos="2183"/>
        <p:guide orient="horz" pos="391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2C9CA-EDF5-4A31-957C-EC1E6435C0E0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AB5AD-B322-4B05-8A20-62592A0DC1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549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3F4D9FD-0190-D7E5-8BFA-027624355F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098829A-DCFB-4E99-A7EE-6EDDF02E831D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5D0CC0B2-404C-B120-564B-47B65B4D0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59CBB991-B705-F183-807E-2ACDC3146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你寻求帮助了吗</a:t>
            </a:r>
            <a:r>
              <a:rPr lang="en-US" altLang="zh-CN"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1521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4488709-04B3-F7C8-61C0-FA6812D08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36E4052-5136-4798-84A6-8C71466C8576}" type="slidenum">
              <a:rPr lang="en-US" altLang="zh-CN"/>
              <a:pPr eaLnBrk="1" hangingPunct="1"/>
              <a:t>17</a:t>
            </a:fld>
            <a:endParaRPr lang="en-US" altLang="zh-CN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2C4184E-610D-9310-C408-1128FE114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10AB58B4-C9AC-33A9-AF25-5AC3696E2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珠海保安</a:t>
            </a:r>
          </a:p>
        </p:txBody>
      </p:sp>
    </p:spTree>
    <p:extLst>
      <p:ext uri="{BB962C8B-B14F-4D97-AF65-F5344CB8AC3E}">
        <p14:creationId xmlns:p14="http://schemas.microsoft.com/office/powerpoint/2010/main" val="2257388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93463116-BF17-385D-AA5C-5DF25604C7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414FE85-AF6B-43B4-AB30-1AAC7608F217}" type="slidenum">
              <a:rPr lang="en-US" altLang="zh-CN"/>
              <a:pPr eaLnBrk="1" hangingPunct="1"/>
              <a:t>18</a:t>
            </a:fld>
            <a:endParaRPr lang="en-US" altLang="zh-CN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870E18D6-C8E6-62AB-57F3-851D73B4C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0586FEC-0D5E-0907-5124-6D6088658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麦克蒂罗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141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8104114-88F7-72E8-CFEF-497397B01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3EDEFC-4577-4BED-862E-C1E746CE1A4D}" type="slidenum">
              <a:rPr lang="en-US" altLang="zh-CN"/>
              <a:pPr eaLnBrk="1" hangingPunct="1"/>
              <a:t>23</a:t>
            </a:fld>
            <a:endParaRPr lang="en-US" altLang="zh-CN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CA8D755-31E1-7A26-D53B-A956769C5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C9D46D75-487F-ACA3-156A-FA3976B95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招聘的故事</a:t>
            </a:r>
          </a:p>
        </p:txBody>
      </p:sp>
    </p:spTree>
    <p:extLst>
      <p:ext uri="{BB962C8B-B14F-4D97-AF65-F5344CB8AC3E}">
        <p14:creationId xmlns:p14="http://schemas.microsoft.com/office/powerpoint/2010/main" val="234032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8FBC0D07-B9F9-783F-E61D-2179E33765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04B41D8-EB8A-4D02-A1D9-35937C998C39}" type="slidenum">
              <a:rPr lang="en-US" altLang="zh-CN"/>
              <a:pPr eaLnBrk="1" hangingPunct="1"/>
              <a:t>6</a:t>
            </a:fld>
            <a:endParaRPr lang="en-US" altLang="zh-CN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44EF932-F367-1427-636F-77BBABF7B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3B7575DA-DC7D-AF16-165A-5B7018F33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1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0CF3106F-AF85-243A-FA44-3E3A8DE44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A9B45E8-1DAC-4AC4-AB9C-649247B9B646}" type="slidenum">
              <a:rPr lang="en-US" altLang="zh-CN"/>
              <a:pPr eaLnBrk="1" hangingPunct="1"/>
              <a:t>7</a:t>
            </a:fld>
            <a:endParaRPr lang="en-US" altLang="zh-CN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FF0D2206-A1B5-8EBF-5DD5-9C5AAF268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13AD4FA-5DEC-6C52-5EB6-EA64C62D4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赵氏孤儿</a:t>
            </a:r>
            <a:r>
              <a:rPr lang="en-US" altLang="zh-CN">
                <a:latin typeface="Arial" panose="020B0604020202020204" pitchFamily="34" charset="0"/>
              </a:rPr>
              <a:t>.</a:t>
            </a:r>
            <a:r>
              <a:rPr lang="zh-CN" altLang="en-US">
                <a:latin typeface="Arial" panose="020B0604020202020204" pitchFamily="34" charset="0"/>
              </a:rPr>
              <a:t>晋灵公时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武臣屠岸贾与文臣赵盾不和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命赵朔自杀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程婴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韩厥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公孙杵臼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93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5C3BADAD-7AF7-2D77-94F7-3DDE9D4AB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416004A-5112-44F2-A306-D74CF3FF305F}" type="slidenum">
              <a:rPr lang="en-US" altLang="zh-CN"/>
              <a:pPr eaLnBrk="1" hangingPunct="1"/>
              <a:t>8</a:t>
            </a:fld>
            <a:endParaRPr lang="en-US" altLang="zh-CN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B2834F07-60A5-2591-9419-D31EB2C18A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4AACAD7-5A07-14B9-BFB7-994C4D0D0A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7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BF96EA10-08E8-5BD8-CBEA-BC55D4B87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E65045E-9FB2-468B-A7BD-8B3F5B4377C6}" type="slidenum">
              <a:rPr lang="en-US" altLang="zh-CN"/>
              <a:pPr eaLnBrk="1" hangingPunct="1"/>
              <a:t>9</a:t>
            </a:fld>
            <a:endParaRPr lang="en-US" altLang="zh-CN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C68B1C3D-F082-B109-ECC8-E1FD15681F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95B8A46F-8A32-8506-C7D3-8DACDC5EF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01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AB5AD-B322-4B05-8A20-62592A0DC1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145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C33D4C82-DA10-1E4F-0500-B851F0709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E7DC5C-DF4D-4227-9BF2-3DA0C8BD7BEC}" type="slidenum">
              <a:rPr lang="en-US" altLang="zh-CN"/>
              <a:pPr eaLnBrk="1" hangingPunct="1"/>
              <a:t>13</a:t>
            </a:fld>
            <a:endParaRPr lang="en-US" altLang="zh-CN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3501D8C0-23B4-9188-7D40-A275FFF4F3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54C5D679-5F7C-0CCC-9F8D-B3AC86636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75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9DCC22E-3678-BFBC-95A0-4BF682747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22F3449-4CA4-4BBC-A616-613451A8F39C}" type="slidenum">
              <a:rPr lang="en-US" altLang="zh-CN"/>
              <a:pPr eaLnBrk="1" hangingPunct="1"/>
              <a:t>14</a:t>
            </a:fld>
            <a:endParaRPr lang="en-US" altLang="zh-CN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90719B90-6A31-C108-37C5-CA4F5E15D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D950038-4738-A736-75B4-3A0C4D15E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5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9A0C2301-155B-23AF-8E7C-A9138EC6B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897FC05-9D8F-45B3-884E-CD9B43DBA4A9}" type="slidenum">
              <a:rPr lang="en-US" altLang="zh-CN"/>
              <a:pPr eaLnBrk="1" hangingPunct="1"/>
              <a:t>15</a:t>
            </a:fld>
            <a:endParaRPr lang="en-US" altLang="zh-CN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028846F-BCDC-25F7-F982-771FEFE30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C847B0E-5E90-C7C2-7227-DDFFF1B3A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>
                <a:latin typeface="Arial" panose="020B0604020202020204" pitchFamily="34" charset="0"/>
              </a:rPr>
              <a:t>双料博士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牛津法律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哈佛工商</a:t>
            </a:r>
            <a:r>
              <a:rPr lang="en-US" altLang="zh-CN">
                <a:latin typeface="Arial" panose="020B0604020202020204" pitchFamily="34" charset="0"/>
              </a:rPr>
              <a:t>,93</a:t>
            </a:r>
            <a:r>
              <a:rPr lang="zh-CN" altLang="en-US">
                <a:latin typeface="Arial" panose="020B0604020202020204" pitchFamily="34" charset="0"/>
              </a:rPr>
              <a:t>年计算机公司市场总监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半年出卖市场开发机密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制药策划总监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三个月出卖新药开发资料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电气公司总裁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拉出骨干自己当老板</a:t>
            </a:r>
            <a:r>
              <a:rPr lang="en-US" altLang="zh-CN">
                <a:latin typeface="Arial" panose="020B0604020202020204" pitchFamily="34" charset="0"/>
              </a:rPr>
              <a:t>,</a:t>
            </a:r>
            <a:r>
              <a:rPr lang="zh-CN" altLang="en-US">
                <a:latin typeface="Arial" panose="020B0604020202020204" pitchFamily="34" charset="0"/>
              </a:rPr>
              <a:t>半年后关门</a:t>
            </a:r>
            <a:r>
              <a:rPr lang="en-US" altLang="zh-CN">
                <a:latin typeface="Arial" panose="020B0604020202020204" pitchFamily="34" charset="0"/>
              </a:rPr>
              <a:t>,93</a:t>
            </a:r>
            <a:r>
              <a:rPr lang="zh-CN" altLang="en-US">
                <a:latin typeface="Arial" panose="020B0604020202020204" pitchFamily="34" charset="0"/>
              </a:rPr>
              <a:t>年到</a:t>
            </a:r>
            <a:r>
              <a:rPr lang="en-US" altLang="zh-CN">
                <a:latin typeface="Arial" panose="020B0604020202020204" pitchFamily="34" charset="0"/>
              </a:rPr>
              <a:t>98</a:t>
            </a:r>
            <a:r>
              <a:rPr lang="zh-CN" altLang="en-US">
                <a:latin typeface="Arial" panose="020B0604020202020204" pitchFamily="34" charset="0"/>
              </a:rPr>
              <a:t>年</a:t>
            </a:r>
            <a:r>
              <a:rPr lang="en-US" altLang="zh-CN">
                <a:latin typeface="Arial" panose="020B0604020202020204" pitchFamily="34" charset="0"/>
              </a:rPr>
              <a:t>,21</a:t>
            </a:r>
            <a:r>
              <a:rPr lang="zh-CN" altLang="en-US">
                <a:latin typeface="Arial" panose="020B0604020202020204" pitchFamily="34" charset="0"/>
              </a:rPr>
              <a:t>个企业</a:t>
            </a:r>
          </a:p>
        </p:txBody>
      </p:sp>
    </p:spTree>
    <p:extLst>
      <p:ext uri="{BB962C8B-B14F-4D97-AF65-F5344CB8AC3E}">
        <p14:creationId xmlns:p14="http://schemas.microsoft.com/office/powerpoint/2010/main" val="33069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BC690-8EA5-09BF-6B86-CD5DB3162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BB7829-84EC-A7B3-96AA-ACC314B78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3F76CC-CD29-CF17-CB55-8A01E5B8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67C118-F097-D1F6-66EB-14E30A03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E289B7-65C6-D328-7C9A-E889B935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445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DCB5C1-8B09-BE9F-05C7-57EA1F38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F514E9-68F9-D45D-4170-252AB79F6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1FE4C9-8E5A-D75B-0D65-F99D0E19E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5CED3D-14E3-BC26-B61A-C5E4CFD0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354D47-F200-ED6C-F25F-3A6BDECB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6143B1-29B9-79E7-1005-BCE23003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6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D03AEC-1000-6C07-F306-CA7F7F50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1C2D15-72B7-B45B-5D8B-DF2401AE7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80945-FAFC-9115-1996-A8F8DDCA0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AA71F0-A1F2-342A-8DA0-2E91DC7A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54D033-5800-1F23-CD77-B2AAF74B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55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FE3037-FBA0-9C50-7632-E78F503B0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FAE38C-D799-AD38-6B82-D1622B402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F6411A-315C-3A6A-C0CF-374001D2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C7A30C-FED3-BC14-6FD8-581E1850A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7EF41E-8C32-8426-0EEB-59868945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7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93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4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7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5CFF59-BAFE-9A57-6E8E-BC4E2A25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8D7AA0-0938-B914-144B-A7B2E532C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EC90ED-7C88-F0EF-8D62-882FFBB94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1439DE-56DC-BD5A-DEFB-EA40E5F38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7DBCF9-BA1B-E380-ABCD-3C54E8DF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88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BC2DCB-034E-375C-DC6E-EA73F1C9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2ACA75-DA97-20FC-6535-5660527AC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11EBFD-0B81-5D49-BADE-84ADDD793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F98644-7596-E616-CC99-EBF1EF08F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B87BBB-108A-D124-3F95-2A3DC064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46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0A3D19-1FA2-4836-8789-8D3BEB84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91EB7D-E317-8512-A350-77F11F948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4DBE1C-326D-47D0-061B-D93B663FF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7129D5-7195-08CE-DCED-A1A2BF12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57E472-A5CB-8521-3CBF-0A2A4EDB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838B5D-0C56-2C80-0A71-C834FC81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13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6B3E2-565E-50F8-9234-D09A1906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9328B2-88ED-D8DC-8EDE-1418D143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CF24B5-8B3D-3925-C6BE-F20528B99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2C2389-EE53-3A24-E53D-A746B2052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FF0741-5789-14A3-E2A1-14B0D29A6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2DF87D-9926-6BBC-9144-A58BC737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CC2A79-3CF2-40A0-3333-CE0F8978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C40434-24B6-9C2B-6DA9-7932B5E2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35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6B3E2-565E-50F8-9234-D09A1906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9328B2-88ED-D8DC-8EDE-1418D143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CF24B5-8B3D-3925-C6BE-F20528B99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2C2389-EE53-3A24-E53D-A746B2052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FF0741-5789-14A3-E2A1-14B0D29A6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C2DF87D-9926-6BBC-9144-A58BC737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0CC2A79-3CF2-40A0-3333-CE0F8978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2C40434-24B6-9C2B-6DA9-7932B5E2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09418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72017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3EE7D8-995E-DEBA-59A1-24F9965B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6210F95-9C6D-E5FE-A453-F5856FC80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A4F92-E655-7FF9-61E8-1BC373430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794CC6-FCBE-F6CD-1803-AA605EFC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59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DD64601-0557-4BD5-DC7E-A0492AA5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9F725C4-1786-DE6C-1C3E-42A13802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E7A432-711F-F866-6C1A-546EFB9E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76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0D55B6-6CCE-A5FF-0CC0-6D724ACF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0AA3C87-06A5-E768-43E0-4A3962A6E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96A049-1CB0-548C-213F-F5F24DC73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60E76B-C2AE-EC9A-B8AB-BDF91B46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721792-1952-5A74-5B9C-3DACCD0B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BC21C5-5C03-5A04-C2A0-33C1276C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64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2BB25A9-ECE0-97D3-A35C-CD2516069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F970B-091C-43E0-3393-48830BABD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4160AA-791A-8019-AAA4-9CC27B1EE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0EE3A-CC5D-49CA-9E0B-B856EDFD5039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FA35C0-DD2D-CBE1-F797-836C1CEF4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E3C51F-1B47-CF92-62F2-C6B05C930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F283B-FC23-4161-9954-A3A1F430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19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0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603F22-8E21-0C6A-2EC2-EBBBD38A3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A9B114A-DACF-4E74-AE7B-0BFB270CEED5}"/>
              </a:ext>
            </a:extLst>
          </p:cNvPr>
          <p:cNvSpPr/>
          <p:nvPr/>
        </p:nvSpPr>
        <p:spPr>
          <a:xfrm>
            <a:off x="3121906" y="4136325"/>
            <a:ext cx="1871026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939358-30CB-48F7-B43B-EB25E7B4909A}"/>
              </a:ext>
            </a:extLst>
          </p:cNvPr>
          <p:cNvSpPr/>
          <p:nvPr/>
        </p:nvSpPr>
        <p:spPr>
          <a:xfrm>
            <a:off x="749120" y="4135450"/>
            <a:ext cx="1950751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BCEAE6-9F6B-4352-9452-61E443D42ABD}"/>
              </a:ext>
            </a:extLst>
          </p:cNvPr>
          <p:cNvSpPr/>
          <p:nvPr/>
        </p:nvSpPr>
        <p:spPr>
          <a:xfrm>
            <a:off x="574449" y="1511962"/>
            <a:ext cx="73997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115789"/>
                </a:solidFill>
                <a:cs typeface="+mn-ea"/>
                <a:sym typeface="+mn-lt"/>
              </a:rPr>
              <a:t>企业文化忠诚篇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CDDF874-D118-410B-A7C2-EC0920AD37D7}"/>
              </a:ext>
            </a:extLst>
          </p:cNvPr>
          <p:cNvSpPr/>
          <p:nvPr/>
        </p:nvSpPr>
        <p:spPr>
          <a:xfrm>
            <a:off x="669699" y="2759296"/>
            <a:ext cx="41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rgbClr val="115789"/>
                </a:solidFill>
                <a:cs typeface="+mn-ea"/>
                <a:sym typeface="+mn-lt"/>
              </a:rPr>
              <a:t>受人之托 忠人之事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81AD81-DFC6-43AE-9B5A-6D5825BCBC34}"/>
              </a:ext>
            </a:extLst>
          </p:cNvPr>
          <p:cNvSpPr/>
          <p:nvPr/>
        </p:nvSpPr>
        <p:spPr>
          <a:xfrm>
            <a:off x="669699" y="1071254"/>
            <a:ext cx="5840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Corporate Culture Loyalty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12066325-BCFE-4869-9F41-961DD70F80B6}"/>
              </a:ext>
            </a:extLst>
          </p:cNvPr>
          <p:cNvSpPr txBox="1"/>
          <p:nvPr/>
        </p:nvSpPr>
        <p:spPr>
          <a:xfrm>
            <a:off x="833064" y="4120061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mtClean="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6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59EBE87A-A81B-463E-A200-5A0B568A9540}"/>
              </a:ext>
            </a:extLst>
          </p:cNvPr>
          <p:cNvSpPr txBox="1"/>
          <p:nvPr/>
        </p:nvSpPr>
        <p:spPr>
          <a:xfrm>
            <a:off x="3096259" y="4120936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汇报时间：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年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D81192-AE0F-810E-3971-67E75DAD73E1}"/>
              </a:ext>
            </a:extLst>
          </p:cNvPr>
          <p:cNvSpPr txBox="1"/>
          <p:nvPr/>
        </p:nvSpPr>
        <p:spPr>
          <a:xfrm>
            <a:off x="629910" y="3245471"/>
            <a:ext cx="5636662" cy="548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忠诚不谈条件、忠诚不讲回报、忠诚是一种义务、忠诚是一种责任、忠诚是一种操守、忠诚是人生最重要的品质</a:t>
            </a:r>
          </a:p>
        </p:txBody>
      </p:sp>
    </p:spTree>
    <p:extLst>
      <p:ext uri="{BB962C8B-B14F-4D97-AF65-F5344CB8AC3E}">
        <p14:creationId xmlns:p14="http://schemas.microsoft.com/office/powerpoint/2010/main" val="2963185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A3A8ACA-95C7-49AA-9659-BBBF1E6B1C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14ED172-59E6-5A9D-FF24-EB06675154EA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29963" y="2585903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家庭教育</a:t>
            </a:r>
          </a:p>
        </p:txBody>
      </p:sp>
      <p:sp>
        <p:nvSpPr>
          <p:cNvPr id="4" name="矩形 3"/>
          <p:cNvSpPr/>
          <p:nvPr/>
        </p:nvSpPr>
        <p:spPr>
          <a:xfrm>
            <a:off x="8269695" y="4258485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04.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社会教育</a:t>
            </a:r>
          </a:p>
        </p:txBody>
      </p:sp>
      <p:sp>
        <p:nvSpPr>
          <p:cNvPr id="5" name="矩形 4"/>
          <p:cNvSpPr/>
          <p:nvPr/>
        </p:nvSpPr>
        <p:spPr>
          <a:xfrm>
            <a:off x="8269695" y="2585903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02.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宗教教育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08A54C8-5831-4C17-89C5-5C4F1D49C4A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88476" y="617448"/>
            <a:ext cx="2260771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人生四大教育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9FABCCE-1390-4C07-9A17-27BB3B9E3399}"/>
              </a:ext>
            </a:extLst>
          </p:cNvPr>
          <p:cNvSpPr/>
          <p:nvPr/>
        </p:nvSpPr>
        <p:spPr>
          <a:xfrm>
            <a:off x="2629963" y="4258485"/>
            <a:ext cx="1295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03.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学校教育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51F338-A502-4633-B5A8-6B376826C3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835" y="1705091"/>
            <a:ext cx="3598329" cy="35983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7594AB1-C2AB-4107-B1A9-4CE3D36946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157" y="2362673"/>
            <a:ext cx="1828804" cy="91440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9C781E-2FC7-4D25-9B92-E578B3EF7E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157" y="3954864"/>
            <a:ext cx="1828804" cy="9144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D86C29F-CB59-49AD-AA55-6EAC3C0E4B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9695" y="2362673"/>
            <a:ext cx="1828804" cy="9144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ED91B61-6C93-42ED-AF21-E092EE1316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9695" y="3954864"/>
            <a:ext cx="1828804" cy="9144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F609BFE-3BEC-4F51-A5BC-A6EB180D09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A5E37D79-916D-89BC-AD0B-C64A4AAB6BD1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8C768E92-1B04-2CE7-8DDE-EB3904161CDD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 flipV="1">
            <a:off x="0" y="533400"/>
            <a:ext cx="8540750" cy="76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>
                <a:latin typeface="+mn-lt"/>
                <a:ea typeface="+mn-ea"/>
                <a:cs typeface="+mn-ea"/>
                <a:sym typeface="+mn-lt"/>
              </a:rPr>
            </a:b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923A782-99FB-EF08-7F21-91BFC5877D26}"/>
              </a:ext>
            </a:extLst>
          </p:cNvPr>
          <p:cNvGrpSpPr/>
          <p:nvPr/>
        </p:nvGrpSpPr>
        <p:grpSpPr>
          <a:xfrm>
            <a:off x="1549114" y="761076"/>
            <a:ext cx="9992199" cy="5945448"/>
            <a:chOff x="2362200" y="1143000"/>
            <a:chExt cx="7391400" cy="4648200"/>
          </a:xfrm>
        </p:grpSpPr>
        <p:sp>
          <p:nvSpPr>
            <p:cNvPr id="16388" name="Line 4">
              <a:extLst>
                <a:ext uri="{FF2B5EF4-FFF2-40B4-BE49-F238E27FC236}">
                  <a16:creationId xmlns:a16="http://schemas.microsoft.com/office/drawing/2014/main" id="{C55B849A-31EA-6319-6C50-EAFC9CB2EE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2200" y="3962400"/>
              <a:ext cx="7391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89" name="Line 5">
              <a:extLst>
                <a:ext uri="{FF2B5EF4-FFF2-40B4-BE49-F238E27FC236}">
                  <a16:creationId xmlns:a16="http://schemas.microsoft.com/office/drawing/2014/main" id="{6E938F8C-3F21-380D-0531-A774F07706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86400" y="1143000"/>
              <a:ext cx="0" cy="464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90" name="Rectangle 6">
              <a:extLst>
                <a:ext uri="{FF2B5EF4-FFF2-40B4-BE49-F238E27FC236}">
                  <a16:creationId xmlns:a16="http://schemas.microsoft.com/office/drawing/2014/main" id="{9E28ED3F-FA78-9137-FD40-8A771C53C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124200"/>
              <a:ext cx="1143000" cy="838200"/>
            </a:xfrm>
            <a:prstGeom prst="rect">
              <a:avLst/>
            </a:prstGeom>
            <a:solidFill>
              <a:srgbClr val="115A8E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人在</a:t>
              </a:r>
            </a:p>
          </p:txBody>
        </p:sp>
        <p:sp>
          <p:nvSpPr>
            <p:cNvPr id="16391" name="Rectangle 7">
              <a:extLst>
                <a:ext uri="{FF2B5EF4-FFF2-40B4-BE49-F238E27FC236}">
                  <a16:creationId xmlns:a16="http://schemas.microsoft.com/office/drawing/2014/main" id="{0D2A7022-B624-B285-FD38-E176CD211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3124200"/>
              <a:ext cx="1143000" cy="838200"/>
            </a:xfrm>
            <a:prstGeom prst="rect">
              <a:avLst/>
            </a:prstGeom>
            <a:solidFill>
              <a:srgbClr val="5392B5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D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人才</a:t>
              </a:r>
            </a:p>
          </p:txBody>
        </p:sp>
        <p:sp>
          <p:nvSpPr>
            <p:cNvPr id="16392" name="Rectangle 8">
              <a:extLst>
                <a:ext uri="{FF2B5EF4-FFF2-40B4-BE49-F238E27FC236}">
                  <a16:creationId xmlns:a16="http://schemas.microsoft.com/office/drawing/2014/main" id="{890DF434-FCE2-30BC-008E-012A71484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2286000"/>
              <a:ext cx="1143000" cy="838200"/>
            </a:xfrm>
            <a:prstGeom prst="rect">
              <a:avLst/>
            </a:prstGeom>
            <a:solidFill>
              <a:srgbClr val="5392B5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</a:t>
              </a: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人材</a:t>
              </a:r>
            </a:p>
          </p:txBody>
        </p:sp>
        <p:sp>
          <p:nvSpPr>
            <p:cNvPr id="16393" name="Rectangle 9">
              <a:extLst>
                <a:ext uri="{FF2B5EF4-FFF2-40B4-BE49-F238E27FC236}">
                  <a16:creationId xmlns:a16="http://schemas.microsoft.com/office/drawing/2014/main" id="{8DEC2195-00C0-567B-0889-69617B94C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9400" y="2286000"/>
              <a:ext cx="1143000" cy="838200"/>
            </a:xfrm>
            <a:prstGeom prst="rect">
              <a:avLst/>
            </a:prstGeom>
            <a:solidFill>
              <a:srgbClr val="115A8E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</a:t>
              </a: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人财</a:t>
              </a:r>
            </a:p>
          </p:txBody>
        </p:sp>
        <p:sp>
          <p:nvSpPr>
            <p:cNvPr id="16394" name="Rectangle 10">
              <a:extLst>
                <a:ext uri="{FF2B5EF4-FFF2-40B4-BE49-F238E27FC236}">
                  <a16:creationId xmlns:a16="http://schemas.microsoft.com/office/drawing/2014/main" id="{C5183F4D-7644-D742-AA51-697116C34B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3962400"/>
              <a:ext cx="1143000" cy="838200"/>
            </a:xfrm>
            <a:prstGeom prst="rect">
              <a:avLst/>
            </a:prstGeom>
            <a:solidFill>
              <a:srgbClr val="115A8E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F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人渣</a:t>
              </a:r>
            </a:p>
          </p:txBody>
        </p:sp>
        <p:sp>
          <p:nvSpPr>
            <p:cNvPr id="16395" name="Rectangle 11">
              <a:extLst>
                <a:ext uri="{FF2B5EF4-FFF2-40B4-BE49-F238E27FC236}">
                  <a16:creationId xmlns:a16="http://schemas.microsoft.com/office/drawing/2014/main" id="{398C7012-1EDD-ACB8-60DB-B786DE814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0" y="3962400"/>
              <a:ext cx="1143000" cy="838200"/>
            </a:xfrm>
            <a:prstGeom prst="rect">
              <a:avLst/>
            </a:prstGeom>
            <a:solidFill>
              <a:srgbClr val="5392B5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E</a:t>
              </a:r>
              <a:r>
                <a:rPr lang="zh-CN" altLang="en-US" sz="16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人债</a:t>
              </a:r>
            </a:p>
          </p:txBody>
        </p:sp>
        <p:sp>
          <p:nvSpPr>
            <p:cNvPr id="16396" name="Text Box 12">
              <a:extLst>
                <a:ext uri="{FF2B5EF4-FFF2-40B4-BE49-F238E27FC236}">
                  <a16:creationId xmlns:a16="http://schemas.microsoft.com/office/drawing/2014/main" id="{9D206A34-FC9A-54C8-488C-B08335707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1925" y="4083051"/>
              <a:ext cx="440158" cy="264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能力</a:t>
              </a: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D876DB72-A997-4A83-8142-570F83E3B9CD}"/>
              </a:ext>
            </a:extLst>
          </p:cNvPr>
          <p:cNvSpPr/>
          <p:nvPr/>
        </p:nvSpPr>
        <p:spPr>
          <a:xfrm>
            <a:off x="887413" y="633537"/>
            <a:ext cx="379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、忠诚是人安身立命之本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FCB0384-545C-4E5C-B7C4-D19E7BE23C59}"/>
              </a:ext>
            </a:extLst>
          </p:cNvPr>
          <p:cNvSpPr/>
          <p:nvPr/>
        </p:nvSpPr>
        <p:spPr>
          <a:xfrm>
            <a:off x="2650164" y="2941143"/>
            <a:ext cx="800219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忠诚度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A4B4F5A-BD44-46F7-81B8-4C196D495369}"/>
              </a:ext>
            </a:extLst>
          </p:cNvPr>
          <p:cNvSpPr/>
          <p:nvPr/>
        </p:nvSpPr>
        <p:spPr>
          <a:xfrm>
            <a:off x="2650164" y="1773946"/>
            <a:ext cx="1620957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人才类别矩阵图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1A5EB15-A617-7705-8928-FFEB5A6DDA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317" y="2743016"/>
            <a:ext cx="1828804" cy="9144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1471BCD1-4C8C-DD8D-6C02-4C9FC24645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371" y="1604874"/>
            <a:ext cx="1829750" cy="9148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896C8B9-6292-4737-89E2-7B24668E50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720"/>
            <a:ext cx="12192000" cy="6858000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F14FA3EA-0F27-2C72-0A60-4254D57EFBF7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08199C0-E402-11D5-7F09-9227AC80E401}"/>
              </a:ext>
            </a:extLst>
          </p:cNvPr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620713"/>
            <a:ext cx="7772400" cy="4968875"/>
          </a:xfrm>
        </p:spPr>
        <p:txBody>
          <a:bodyPr/>
          <a:lstStyle/>
          <a:p>
            <a:pPr eaLnBrk="1" hangingPunct="1"/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CN">
                <a:latin typeface="+mn-lt"/>
                <a:ea typeface="+mn-ea"/>
                <a:cs typeface="+mn-ea"/>
                <a:sym typeface="+mn-lt"/>
              </a:rPr>
            </a:br>
            <a:endParaRPr lang="en-US" altLang="zh-CN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3619EB4-40BC-F28E-0FBB-F21B526E9ACC}"/>
              </a:ext>
            </a:extLst>
          </p:cNvPr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874713" y="639755"/>
            <a:ext cx="3649088" cy="37648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能力与价值关系示意图</a:t>
            </a:r>
          </a:p>
          <a:p>
            <a:pPr eaLnBrk="1" hangingPunct="1"/>
            <a:endParaRPr lang="en-US" altLang="zh-CN" sz="24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5" name="AutoShape 13">
            <a:extLst>
              <a:ext uri="{FF2B5EF4-FFF2-40B4-BE49-F238E27FC236}">
                <a16:creationId xmlns:a16="http://schemas.microsoft.com/office/drawing/2014/main" id="{C04DB800-2363-E54C-A182-94268FB15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075544"/>
            <a:ext cx="2133600" cy="3505200"/>
          </a:xfrm>
          <a:prstGeom prst="flowChartMagneticDisk">
            <a:avLst/>
          </a:prstGeom>
          <a:solidFill>
            <a:srgbClr val="286D9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计划能力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组织能力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技术能力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语言表达能力</a:t>
            </a: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解决问题能力</a:t>
            </a:r>
          </a:p>
        </p:txBody>
      </p:sp>
      <p:sp>
        <p:nvSpPr>
          <p:cNvPr id="116" name="AutoShape 14">
            <a:extLst>
              <a:ext uri="{FF2B5EF4-FFF2-40B4-BE49-F238E27FC236}">
                <a16:creationId xmlns:a16="http://schemas.microsoft.com/office/drawing/2014/main" id="{114807C0-FFB5-2082-C05E-3093D4A5F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2075544"/>
            <a:ext cx="2133600" cy="3505200"/>
          </a:xfrm>
          <a:prstGeom prst="flowChartMagneticDisk">
            <a:avLst/>
          </a:prstGeom>
          <a:solidFill>
            <a:srgbClr val="286D9A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价值</a:t>
            </a:r>
          </a:p>
        </p:txBody>
      </p:sp>
      <p:sp>
        <p:nvSpPr>
          <p:cNvPr id="117" name="AutoShape 15">
            <a:extLst>
              <a:ext uri="{FF2B5EF4-FFF2-40B4-BE49-F238E27FC236}">
                <a16:creationId xmlns:a16="http://schemas.microsoft.com/office/drawing/2014/main" id="{55771786-1E26-3CDD-99B9-E3B77E41F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1188" y="3339413"/>
            <a:ext cx="3276600" cy="1219200"/>
          </a:xfrm>
          <a:prstGeom prst="rightArrow">
            <a:avLst>
              <a:gd name="adj1" fmla="val 50000"/>
              <a:gd name="adj2" fmla="val 67188"/>
            </a:avLst>
          </a:prstGeom>
          <a:solidFill>
            <a:srgbClr val="286D9A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忠诚能力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D33BA-1DB9-4CFD-AB87-166C32F6B9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BE389DE-6648-F6C1-56CC-7EC58EA472B8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ED07B4-063C-A113-8C57-1DC49D472CDF}"/>
              </a:ext>
            </a:extLst>
          </p:cNvPr>
          <p:cNvSpPr txBox="1"/>
          <p:nvPr/>
        </p:nvSpPr>
        <p:spPr>
          <a:xfrm>
            <a:off x="892177" y="639561"/>
            <a:ext cx="2538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、不忠诚的原因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660770A-BD26-44A3-AC41-5D6A200B273B}"/>
              </a:ext>
            </a:extLst>
          </p:cNvPr>
          <p:cNvSpPr/>
          <p:nvPr/>
        </p:nvSpPr>
        <p:spPr>
          <a:xfrm>
            <a:off x="2403139" y="1994226"/>
            <a:ext cx="1584088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01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利益驱使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3079F15-6B87-45A0-8E66-2548E1B3A1E8}"/>
              </a:ext>
            </a:extLst>
          </p:cNvPr>
          <p:cNvSpPr/>
          <p:nvPr/>
        </p:nvSpPr>
        <p:spPr>
          <a:xfrm>
            <a:off x="2403138" y="2901928"/>
            <a:ext cx="1584088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02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是非模糊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48B0105-FD60-4E0F-8773-DC844D3B0D5D}"/>
              </a:ext>
            </a:extLst>
          </p:cNvPr>
          <p:cNvSpPr/>
          <p:nvPr/>
        </p:nvSpPr>
        <p:spPr>
          <a:xfrm>
            <a:off x="2403138" y="3809630"/>
            <a:ext cx="2276585" cy="666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03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传统文化的断层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2798135-09F9-4407-AD2A-2B1544834CB2}"/>
              </a:ext>
            </a:extLst>
          </p:cNvPr>
          <p:cNvSpPr/>
          <p:nvPr/>
        </p:nvSpPr>
        <p:spPr>
          <a:xfrm>
            <a:off x="6496290" y="1757028"/>
            <a:ext cx="3416969" cy="3416969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7958BFF-9DB2-4A15-8476-6647736FCD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D75C1FF-2B77-12B3-94FA-9BE28718DFA7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FDE3DD5-29D7-57E7-4757-3A1E0B1D974D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87413" y="633413"/>
            <a:ext cx="2147887" cy="324853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忠诚的回报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9CB97ED-6CF9-1314-424D-B04D63E1661A}"/>
              </a:ext>
            </a:extLst>
          </p:cNvPr>
          <p:cNvGrpSpPr/>
          <p:nvPr/>
        </p:nvGrpSpPr>
        <p:grpSpPr>
          <a:xfrm rot="16200000">
            <a:off x="3345149" y="-560317"/>
            <a:ext cx="4693001" cy="7978633"/>
            <a:chOff x="3066699" y="2408666"/>
            <a:chExt cx="2088491" cy="2301921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E9B8CB9-5A7E-53DA-29C3-56C8E6B8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009" y="2903962"/>
              <a:ext cx="425483" cy="1522075"/>
            </a:xfrm>
            <a:custGeom>
              <a:avLst/>
              <a:gdLst>
                <a:gd name="T0" fmla="*/ 0 w 134"/>
                <a:gd name="T1" fmla="*/ 479 h 479"/>
                <a:gd name="T2" fmla="*/ 134 w 134"/>
                <a:gd name="T3" fmla="*/ 240 h 479"/>
                <a:gd name="T4" fmla="*/ 0 w 134"/>
                <a:gd name="T5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479">
                  <a:moveTo>
                    <a:pt x="0" y="479"/>
                  </a:moveTo>
                  <a:cubicBezTo>
                    <a:pt x="80" y="430"/>
                    <a:pt x="134" y="341"/>
                    <a:pt x="134" y="240"/>
                  </a:cubicBezTo>
                  <a:cubicBezTo>
                    <a:pt x="134" y="138"/>
                    <a:pt x="80" y="50"/>
                    <a:pt x="0" y="0"/>
                  </a:cubicBezTo>
                </a:path>
              </a:pathLst>
            </a:custGeom>
            <a:noFill/>
            <a:ln w="254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 type="triangle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5770931C-B3FF-9960-3EF0-36D942195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2396" y="2903962"/>
              <a:ext cx="424141" cy="1522075"/>
            </a:xfrm>
            <a:custGeom>
              <a:avLst/>
              <a:gdLst>
                <a:gd name="T0" fmla="*/ 134 w 134"/>
                <a:gd name="T1" fmla="*/ 0 h 479"/>
                <a:gd name="T2" fmla="*/ 0 w 134"/>
                <a:gd name="T3" fmla="*/ 240 h 479"/>
                <a:gd name="T4" fmla="*/ 134 w 134"/>
                <a:gd name="T5" fmla="*/ 479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479">
                  <a:moveTo>
                    <a:pt x="134" y="0"/>
                  </a:moveTo>
                  <a:cubicBezTo>
                    <a:pt x="54" y="50"/>
                    <a:pt x="0" y="138"/>
                    <a:pt x="0" y="240"/>
                  </a:cubicBezTo>
                  <a:cubicBezTo>
                    <a:pt x="0" y="341"/>
                    <a:pt x="54" y="430"/>
                    <a:pt x="134" y="479"/>
                  </a:cubicBezTo>
                </a:path>
              </a:pathLst>
            </a:custGeom>
            <a:noFill/>
            <a:ln w="25400" cap="flat">
              <a:solidFill>
                <a:schemeClr val="tx1">
                  <a:lumMod val="60000"/>
                  <a:lumOff val="40000"/>
                </a:schemeClr>
              </a:solidFill>
              <a:prstDash val="solid"/>
              <a:miter lim="800000"/>
              <a:headEnd type="triangle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381D1008-53B8-E847-3A5B-5D08AA9AD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699" y="2619412"/>
              <a:ext cx="2088491" cy="2091175"/>
            </a:xfrm>
            <a:prstGeom prst="ellipse">
              <a:avLst/>
            </a:prstGeom>
            <a:noFill/>
            <a:ln w="12700" cap="flat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D93F972C-7E84-ECEE-3A2C-C3D92FAA3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6699" y="2619412"/>
              <a:ext cx="2088491" cy="2091175"/>
            </a:xfrm>
            <a:prstGeom prst="ellipse">
              <a:avLst/>
            </a:prstGeom>
            <a:noFill/>
            <a:ln w="19050" cap="flat">
              <a:solidFill>
                <a:schemeClr val="tx1">
                  <a:lumMod val="60000"/>
                  <a:lumOff val="4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Oval 11">
              <a:extLst>
                <a:ext uri="{FF2B5EF4-FFF2-40B4-BE49-F238E27FC236}">
                  <a16:creationId xmlns:a16="http://schemas.microsoft.com/office/drawing/2014/main" id="{734F9A11-50EE-44DF-99B6-04C3AE4CE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3443" y="2408666"/>
              <a:ext cx="634867" cy="453127"/>
            </a:xfrm>
            <a:prstGeom prst="ellipse">
              <a:avLst/>
            </a:prstGeom>
            <a:solidFill>
              <a:srgbClr val="286D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BBF7840A-7ECB-9A40-C6A9-D61B051144ED}"/>
              </a:ext>
            </a:extLst>
          </p:cNvPr>
          <p:cNvSpPr txBox="1"/>
          <p:nvPr/>
        </p:nvSpPr>
        <p:spPr>
          <a:xfrm>
            <a:off x="1991330" y="3128709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个人</a:t>
            </a:r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E004A08A-5D86-0093-830B-D3877E930FD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912843" y="2642679"/>
            <a:ext cx="1426595" cy="1570573"/>
          </a:xfrm>
          <a:prstGeom prst="ellipse">
            <a:avLst/>
          </a:prstGeom>
          <a:solidFill>
            <a:srgbClr val="286D9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D265890-6030-C83A-1770-D397AAD1B0AD}"/>
              </a:ext>
            </a:extLst>
          </p:cNvPr>
          <p:cNvSpPr txBox="1"/>
          <p:nvPr/>
        </p:nvSpPr>
        <p:spPr>
          <a:xfrm>
            <a:off x="9184676" y="3128709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企业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2BB08EF-85A0-3C6D-DF62-FC456572C60D}"/>
              </a:ext>
            </a:extLst>
          </p:cNvPr>
          <p:cNvSpPr txBox="1"/>
          <p:nvPr/>
        </p:nvSpPr>
        <p:spPr>
          <a:xfrm>
            <a:off x="5801689" y="161536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9AD4B4B-5621-61CD-B2F9-590FBB9C4CEF}"/>
              </a:ext>
            </a:extLst>
          </p:cNvPr>
          <p:cNvSpPr txBox="1"/>
          <p:nvPr/>
        </p:nvSpPr>
        <p:spPr>
          <a:xfrm>
            <a:off x="5101978" y="4949097"/>
            <a:ext cx="1975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事业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前途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荣誉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财富</a:t>
            </a:r>
          </a:p>
        </p:txBody>
      </p:sp>
      <p:sp>
        <p:nvSpPr>
          <p:cNvPr id="29" name="Oval 11">
            <a:extLst>
              <a:ext uri="{FF2B5EF4-FFF2-40B4-BE49-F238E27FC236}">
                <a16:creationId xmlns:a16="http://schemas.microsoft.com/office/drawing/2014/main" id="{4ACF1AFE-FA3D-1E51-8C5F-C7BD3482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420" y="2176517"/>
            <a:ext cx="3155885" cy="2550212"/>
          </a:xfrm>
          <a:prstGeom prst="ellipse">
            <a:avLst/>
          </a:prstGeom>
          <a:blipFill>
            <a:blip r:embed="rId4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solidFill>
              <a:schemeClr val="bg1">
                <a:lumMod val="50000"/>
              </a:schemeClr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0000"/>
                  <a:lumOff val="4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F4FDA7E0-D8A6-4C32-3C83-2AE3C0F1DF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1937" y="1689374"/>
            <a:ext cx="9144000" cy="6858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1316B53-6ED6-984C-D0BA-10CB42B96ED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06439" flipH="1">
            <a:off x="-3835960" y="2269408"/>
            <a:ext cx="13091878" cy="981890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8657E42-D6CD-4E96-A3B7-877CA98F12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245A847C-97B6-7EE7-4538-5E7569BB9A9F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C914DBB5-F8E7-956A-5759-414797C5556E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87413" y="633413"/>
            <a:ext cx="2063593" cy="3288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背叛的回报</a:t>
            </a:r>
          </a:p>
        </p:txBody>
      </p:sp>
      <p:sp>
        <p:nvSpPr>
          <p:cNvPr id="17" name="Oval 4">
            <a:extLst>
              <a:ext uri="{FF2B5EF4-FFF2-40B4-BE49-F238E27FC236}">
                <a16:creationId xmlns:a16="http://schemas.microsoft.com/office/drawing/2014/main" id="{045B16EB-9799-4DFD-85CA-A83D2CC0B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970" y="1337833"/>
            <a:ext cx="1170583" cy="1583730"/>
          </a:xfrm>
          <a:prstGeom prst="ellipse">
            <a:avLst/>
          </a:prstGeom>
          <a:solidFill>
            <a:srgbClr val="5392B5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个</a:t>
            </a:r>
          </a:p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</a:t>
            </a:r>
          </a:p>
        </p:txBody>
      </p:sp>
      <p:sp>
        <p:nvSpPr>
          <p:cNvPr id="18" name="Oval 5">
            <a:extLst>
              <a:ext uri="{FF2B5EF4-FFF2-40B4-BE49-F238E27FC236}">
                <a16:creationId xmlns:a16="http://schemas.microsoft.com/office/drawing/2014/main" id="{6CE91C74-7158-4442-82C3-1DF7422B8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86" y="1268975"/>
            <a:ext cx="1377156" cy="1996877"/>
          </a:xfrm>
          <a:prstGeom prst="ellipse">
            <a:avLst/>
          </a:prstGeom>
          <a:solidFill>
            <a:srgbClr val="5392B5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企</a:t>
            </a:r>
          </a:p>
          <a:p>
            <a:pPr algn="ctr" eaLnBrk="1" hangingPunct="1"/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业</a:t>
            </a: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8EBA9D24-BB11-424D-8D19-6793730B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3131" y="1337833"/>
            <a:ext cx="2272308" cy="688578"/>
          </a:xfrm>
          <a:prstGeom prst="rightArrow">
            <a:avLst>
              <a:gd name="adj1" fmla="val 50000"/>
              <a:gd name="adj2" fmla="val 82500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背叛</a:t>
            </a:r>
          </a:p>
        </p:txBody>
      </p:sp>
      <p:sp>
        <p:nvSpPr>
          <p:cNvPr id="20" name="AutoShape 7">
            <a:extLst>
              <a:ext uri="{FF2B5EF4-FFF2-40B4-BE49-F238E27FC236}">
                <a16:creationId xmlns:a16="http://schemas.microsoft.com/office/drawing/2014/main" id="{742D32CE-C809-4B59-BEC6-AA4F2702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842" y="2301842"/>
            <a:ext cx="2685455" cy="964009"/>
          </a:xfrm>
          <a:prstGeom prst="leftArrow">
            <a:avLst>
              <a:gd name="adj1" fmla="val 50000"/>
              <a:gd name="adj2" fmla="val 69643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法律制裁</a:t>
            </a:r>
            <a:r>
              <a: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道德谴责</a:t>
            </a: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253B948F-DDEC-4BB3-9B4F-35E3B143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7397" y="5125013"/>
            <a:ext cx="3029744" cy="550863"/>
          </a:xfrm>
          <a:prstGeom prst="ellipse">
            <a:avLst/>
          </a:prstGeom>
          <a:solidFill>
            <a:srgbClr val="5392B5"/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第三方企业</a:t>
            </a:r>
          </a:p>
        </p:txBody>
      </p:sp>
      <p:sp>
        <p:nvSpPr>
          <p:cNvPr id="22" name="AutoShape 9">
            <a:extLst>
              <a:ext uri="{FF2B5EF4-FFF2-40B4-BE49-F238E27FC236}">
                <a16:creationId xmlns:a16="http://schemas.microsoft.com/office/drawing/2014/main" id="{E4F9552F-6365-407A-8D80-D0407E490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406" y="2921563"/>
            <a:ext cx="688578" cy="1859161"/>
          </a:xfrm>
          <a:prstGeom prst="upArrow">
            <a:avLst>
              <a:gd name="adj1" fmla="val 50000"/>
              <a:gd name="adj2" fmla="val 67500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金钱</a:t>
            </a:r>
            <a:r>
              <a:rPr lang="en-US" altLang="zh-CN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鄙视</a:t>
            </a:r>
          </a:p>
        </p:txBody>
      </p:sp>
      <p:sp>
        <p:nvSpPr>
          <p:cNvPr id="23" name="AutoShape 10">
            <a:extLst>
              <a:ext uri="{FF2B5EF4-FFF2-40B4-BE49-F238E27FC236}">
                <a16:creationId xmlns:a16="http://schemas.microsoft.com/office/drawing/2014/main" id="{734AE0E3-2DCF-4D26-8459-55D134704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539" y="2921563"/>
            <a:ext cx="826294" cy="220345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115A8E"/>
          </a:solidFill>
          <a:ln w="9525">
            <a:noFill/>
            <a:miter lim="800000"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出卖机密或其他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7277E0-DFD6-3050-881E-DBDA7E7BA3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5719" y="106577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C3A2DEA-3022-4171-AFBB-F734E69E36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3CE8FB5-8B79-F627-90DF-CBF20453F62E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A9D2D4C-0F65-273F-3555-02507A86F91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84380" y="637313"/>
            <a:ext cx="4089571" cy="428859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美国海军陆战队忠诚宣言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8A64448F-B62F-7FC3-76B4-A9D56AE28C70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262937" y="1066172"/>
            <a:ext cx="4602846" cy="446351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忠诚不谈条件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忠诚不讲回报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忠诚是一种义务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忠诚是一种责任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忠诚是一种操守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忠诚是人生最重要的品质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海军陆战队首先不会给你什么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但你要给海军陆战队绝对的忠诚</a:t>
            </a: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如果你给了海军陆战队绝对的忠诚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海军陆战队就会给你终生的荣誉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0438D7-7CB7-4D36-BF15-28273696B6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45" y="1728359"/>
            <a:ext cx="5139876" cy="3212422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323B4B3F-D0E5-B62F-5B36-7DBFC50BCCBE}"/>
              </a:ext>
            </a:extLst>
          </p:cNvPr>
          <p:cNvSpPr/>
          <p:nvPr/>
        </p:nvSpPr>
        <p:spPr>
          <a:xfrm>
            <a:off x="1067341" y="2003162"/>
            <a:ext cx="4605587" cy="2851676"/>
          </a:xfrm>
          <a:prstGeom prst="roundRect">
            <a:avLst>
              <a:gd name="adj" fmla="val 22679"/>
            </a:avLst>
          </a:prstGeom>
          <a:solidFill>
            <a:schemeClr val="bg1"/>
          </a:solidFill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9FAEA4C-8A78-B160-6D03-F5321FB17D90}"/>
              </a:ext>
            </a:extLst>
          </p:cNvPr>
          <p:cNvSpPr txBox="1"/>
          <p:nvPr/>
        </p:nvSpPr>
        <p:spPr>
          <a:xfrm>
            <a:off x="2181557" y="3297927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自行插入相关图片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A7064B-9898-4DE9-85AE-B5983B94E1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50F2ABF-F7DA-5EE6-5FD5-F62AE38A55A3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3DEA05E-57FB-CB28-82DA-A0A4E6A18DD0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87879" y="630575"/>
            <a:ext cx="4822641" cy="53848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、忠诚的最大受益者</a:t>
            </a:r>
            <a:r>
              <a:rPr lang="en-US" altLang="zh-CN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---</a:t>
            </a:r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自己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2F81D26-B0B1-F30B-91D4-CC82A605A65C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517410" y="7695642"/>
            <a:ext cx="4483901" cy="2406898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C156125-B21A-C624-4CBA-F894D3F526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235" y="1066756"/>
            <a:ext cx="2965913" cy="4745461"/>
          </a:xfrm>
          <a:prstGeom prst="rect">
            <a:avLst/>
          </a:prstGeom>
        </p:spPr>
      </p:pic>
      <p:grpSp>
        <p:nvGrpSpPr>
          <p:cNvPr id="8" name="Группа 1">
            <a:extLst>
              <a:ext uri="{FF2B5EF4-FFF2-40B4-BE49-F238E27FC236}">
                <a16:creationId xmlns:a16="http://schemas.microsoft.com/office/drawing/2014/main" id="{8811093E-BD16-5AFB-824E-BC4E29F92701}"/>
              </a:ext>
            </a:extLst>
          </p:cNvPr>
          <p:cNvGrpSpPr>
            <a:grpSpLocks/>
          </p:cNvGrpSpPr>
          <p:nvPr/>
        </p:nvGrpSpPr>
        <p:grpSpPr bwMode="auto">
          <a:xfrm>
            <a:off x="1936564" y="1442313"/>
            <a:ext cx="8318871" cy="4817467"/>
            <a:chOff x="3860788" y="2063750"/>
            <a:chExt cx="16637895" cy="9636125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C53836AD-18AA-45FB-F478-D8A5F3BE2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6475" y="2063750"/>
              <a:ext cx="9636125" cy="9636125"/>
              <a:chOff x="7356036" y="2063174"/>
              <a:chExt cx="9636564" cy="9636564"/>
            </a:xfrm>
          </p:grpSpPr>
          <p:sp>
            <p:nvSpPr>
              <p:cNvPr id="40" name="Полилиния 52">
                <a:extLst>
                  <a:ext uri="{FF2B5EF4-FFF2-40B4-BE49-F238E27FC236}">
                    <a16:creationId xmlns:a16="http://schemas.microsoft.com/office/drawing/2014/main" id="{975AAEC7-F30B-D50F-744E-52EF268FE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6036" y="2063174"/>
                <a:ext cx="9636564" cy="9636564"/>
              </a:xfrm>
              <a:custGeom>
                <a:avLst/>
                <a:gdLst>
                  <a:gd name="T0" fmla="*/ 9562612 w 7668212"/>
                  <a:gd name="T1" fmla="*/ 484942 h 7668212"/>
                  <a:gd name="T2" fmla="*/ 484942 w 7668212"/>
                  <a:gd name="T3" fmla="*/ 9562612 h 7668212"/>
                  <a:gd name="T4" fmla="*/ 9562612 w 7668212"/>
                  <a:gd name="T5" fmla="*/ 18640282 h 7668212"/>
                  <a:gd name="T6" fmla="*/ 18640282 w 7668212"/>
                  <a:gd name="T7" fmla="*/ 9562612 h 7668212"/>
                  <a:gd name="T8" fmla="*/ 9562612 w 7668212"/>
                  <a:gd name="T9" fmla="*/ 484942 h 7668212"/>
                  <a:gd name="T10" fmla="*/ 9562612 w 7668212"/>
                  <a:gd name="T11" fmla="*/ 0 h 7668212"/>
                  <a:gd name="T12" fmla="*/ 19125223 w 7668212"/>
                  <a:gd name="T13" fmla="*/ 9562612 h 7668212"/>
                  <a:gd name="T14" fmla="*/ 9562612 w 7668212"/>
                  <a:gd name="T15" fmla="*/ 19125223 h 7668212"/>
                  <a:gd name="T16" fmla="*/ 0 w 7668212"/>
                  <a:gd name="T17" fmla="*/ 9562612 h 7668212"/>
                  <a:gd name="T18" fmla="*/ 9562612 w 7668212"/>
                  <a:gd name="T19" fmla="*/ 0 h 7668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68212" h="7668212">
                    <a:moveTo>
                      <a:pt x="3834106" y="194436"/>
                    </a:moveTo>
                    <a:cubicBezTo>
                      <a:pt x="1823972" y="194436"/>
                      <a:pt x="194436" y="1823972"/>
                      <a:pt x="194436" y="3834106"/>
                    </a:cubicBezTo>
                    <a:cubicBezTo>
                      <a:pt x="194436" y="5844240"/>
                      <a:pt x="1823972" y="7473776"/>
                      <a:pt x="3834106" y="7473776"/>
                    </a:cubicBezTo>
                    <a:cubicBezTo>
                      <a:pt x="5844240" y="7473776"/>
                      <a:pt x="7473776" y="5844240"/>
                      <a:pt x="7473776" y="3834106"/>
                    </a:cubicBezTo>
                    <a:cubicBezTo>
                      <a:pt x="7473776" y="1823972"/>
                      <a:pt x="5844240" y="194436"/>
                      <a:pt x="3834106" y="194436"/>
                    </a:cubicBezTo>
                    <a:close/>
                    <a:moveTo>
                      <a:pt x="3834106" y="0"/>
                    </a:moveTo>
                    <a:cubicBezTo>
                      <a:pt x="5951624" y="0"/>
                      <a:pt x="7668212" y="1716588"/>
                      <a:pt x="7668212" y="3834106"/>
                    </a:cubicBezTo>
                    <a:cubicBezTo>
                      <a:pt x="7668212" y="5951624"/>
                      <a:pt x="5951624" y="7668212"/>
                      <a:pt x="3834106" y="7668212"/>
                    </a:cubicBezTo>
                    <a:cubicBezTo>
                      <a:pt x="1716588" y="7668212"/>
                      <a:pt x="0" y="5951624"/>
                      <a:pt x="0" y="3834106"/>
                    </a:cubicBezTo>
                    <a:cubicBezTo>
                      <a:pt x="0" y="1716588"/>
                      <a:pt x="1716588" y="0"/>
                      <a:pt x="3834106" y="0"/>
                    </a:cubicBezTo>
                    <a:close/>
                  </a:path>
                </a:pathLst>
              </a:custGeom>
              <a:solidFill>
                <a:srgbClr val="EFF0F4">
                  <a:alpha val="4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Полилиния 44">
                <a:extLst>
                  <a:ext uri="{FF2B5EF4-FFF2-40B4-BE49-F238E27FC236}">
                    <a16:creationId xmlns:a16="http://schemas.microsoft.com/office/drawing/2014/main" id="{F0F26B95-3A53-B57E-2063-FC9193C5D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9738" y="3023260"/>
                <a:ext cx="7668044" cy="7668921"/>
              </a:xfrm>
              <a:custGeom>
                <a:avLst/>
                <a:gdLst>
                  <a:gd name="T0" fmla="*/ 3834106 w 7668212"/>
                  <a:gd name="T1" fmla="*/ 194436 h 7668212"/>
                  <a:gd name="T2" fmla="*/ 194436 w 7668212"/>
                  <a:gd name="T3" fmla="*/ 3834106 h 7668212"/>
                  <a:gd name="T4" fmla="*/ 3834106 w 7668212"/>
                  <a:gd name="T5" fmla="*/ 7473776 h 7668212"/>
                  <a:gd name="T6" fmla="*/ 7473776 w 7668212"/>
                  <a:gd name="T7" fmla="*/ 3834106 h 7668212"/>
                  <a:gd name="T8" fmla="*/ 3834106 w 7668212"/>
                  <a:gd name="T9" fmla="*/ 194436 h 7668212"/>
                  <a:gd name="T10" fmla="*/ 3834106 w 7668212"/>
                  <a:gd name="T11" fmla="*/ 0 h 7668212"/>
                  <a:gd name="T12" fmla="*/ 7668212 w 7668212"/>
                  <a:gd name="T13" fmla="*/ 3834106 h 7668212"/>
                  <a:gd name="T14" fmla="*/ 3834106 w 7668212"/>
                  <a:gd name="T15" fmla="*/ 7668212 h 7668212"/>
                  <a:gd name="T16" fmla="*/ 0 w 7668212"/>
                  <a:gd name="T17" fmla="*/ 3834106 h 7668212"/>
                  <a:gd name="T18" fmla="*/ 3834106 w 7668212"/>
                  <a:gd name="T19" fmla="*/ 0 h 7668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68212" h="7668212">
                    <a:moveTo>
                      <a:pt x="3834106" y="194436"/>
                    </a:moveTo>
                    <a:cubicBezTo>
                      <a:pt x="1823972" y="194436"/>
                      <a:pt x="194436" y="1823972"/>
                      <a:pt x="194436" y="3834106"/>
                    </a:cubicBezTo>
                    <a:cubicBezTo>
                      <a:pt x="194436" y="5844240"/>
                      <a:pt x="1823972" y="7473776"/>
                      <a:pt x="3834106" y="7473776"/>
                    </a:cubicBezTo>
                    <a:cubicBezTo>
                      <a:pt x="5844240" y="7473776"/>
                      <a:pt x="7473776" y="5844240"/>
                      <a:pt x="7473776" y="3834106"/>
                    </a:cubicBezTo>
                    <a:cubicBezTo>
                      <a:pt x="7473776" y="1823972"/>
                      <a:pt x="5844240" y="194436"/>
                      <a:pt x="3834106" y="194436"/>
                    </a:cubicBezTo>
                    <a:close/>
                    <a:moveTo>
                      <a:pt x="3834106" y="0"/>
                    </a:moveTo>
                    <a:cubicBezTo>
                      <a:pt x="5951624" y="0"/>
                      <a:pt x="7668212" y="1716588"/>
                      <a:pt x="7668212" y="3834106"/>
                    </a:cubicBezTo>
                    <a:cubicBezTo>
                      <a:pt x="7668212" y="5951624"/>
                      <a:pt x="5951624" y="7668212"/>
                      <a:pt x="3834106" y="7668212"/>
                    </a:cubicBezTo>
                    <a:cubicBezTo>
                      <a:pt x="1716588" y="7668212"/>
                      <a:pt x="0" y="5951624"/>
                      <a:pt x="0" y="3834106"/>
                    </a:cubicBezTo>
                    <a:cubicBezTo>
                      <a:pt x="0" y="1716588"/>
                      <a:pt x="1716588" y="0"/>
                      <a:pt x="3834106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99001">
                    <a:schemeClr val="accent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1" name="Овал 8">
              <a:extLst>
                <a:ext uri="{FF2B5EF4-FFF2-40B4-BE49-F238E27FC236}">
                  <a16:creationId xmlns:a16="http://schemas.microsoft.com/office/drawing/2014/main" id="{0903CF79-8895-2EE2-DC05-24754F5C9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55914" y="3734282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Овал 56">
              <a:extLst>
                <a:ext uri="{FF2B5EF4-FFF2-40B4-BE49-F238E27FC236}">
                  <a16:creationId xmlns:a16="http://schemas.microsoft.com/office/drawing/2014/main" id="{812A4E1C-6679-A2B9-41E9-D73A8150F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05124" y="9622320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Овал 58">
              <a:extLst>
                <a:ext uri="{FF2B5EF4-FFF2-40B4-BE49-F238E27FC236}">
                  <a16:creationId xmlns:a16="http://schemas.microsoft.com/office/drawing/2014/main" id="{C162CC65-C1D5-141C-7C0F-23735614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9488" y="3734282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Овал 59">
              <a:extLst>
                <a:ext uri="{FF2B5EF4-FFF2-40B4-BE49-F238E27FC236}">
                  <a16:creationId xmlns:a16="http://schemas.microsoft.com/office/drawing/2014/main" id="{D873D8D0-6C49-0E0A-1820-4FA1E4112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3613" y="9622320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Полилиния 12">
              <a:extLst>
                <a:ext uri="{FF2B5EF4-FFF2-40B4-BE49-F238E27FC236}">
                  <a16:creationId xmlns:a16="http://schemas.microsoft.com/office/drawing/2014/main" id="{0903CC6E-FE80-6E41-F32F-636CC2A1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549" y="3146450"/>
              <a:ext cx="2117746" cy="27703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Полилиния 65">
              <a:extLst>
                <a:ext uri="{FF2B5EF4-FFF2-40B4-BE49-F238E27FC236}">
                  <a16:creationId xmlns:a16="http://schemas.microsoft.com/office/drawing/2014/main" id="{816E524C-1015-05CB-6300-083C17E5CAC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522428" y="3134542"/>
              <a:ext cx="2116157" cy="27703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Полилиния 69">
              <a:extLst>
                <a:ext uri="{FF2B5EF4-FFF2-40B4-BE49-F238E27FC236}">
                  <a16:creationId xmlns:a16="http://schemas.microsoft.com/office/drawing/2014/main" id="{888C7DD5-23BB-B287-D952-2C1DBC300A46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 flipV="1">
              <a:off x="6501788" y="10306167"/>
              <a:ext cx="2116157" cy="277032"/>
            </a:xfrm>
            <a:custGeom>
              <a:avLst/>
              <a:gdLst>
                <a:gd name="T0" fmla="*/ 0 w 2117558"/>
                <a:gd name="T1" fmla="*/ 1180801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Полилиния 70">
              <a:extLst>
                <a:ext uri="{FF2B5EF4-FFF2-40B4-BE49-F238E27FC236}">
                  <a16:creationId xmlns:a16="http://schemas.microsoft.com/office/drawing/2014/main" id="{B7D97E74-A295-D6E1-8572-7712183D007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720487" y="10306167"/>
              <a:ext cx="2116157" cy="27703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25400" cap="flat" cmpd="sng">
              <a:solidFill>
                <a:srgbClr val="BFC5CE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Овал 7">
              <a:extLst>
                <a:ext uri="{FF2B5EF4-FFF2-40B4-BE49-F238E27FC236}">
                  <a16:creationId xmlns:a16="http://schemas.microsoft.com/office/drawing/2014/main" id="{E3975271-D63C-553D-8C50-D8A1E44BE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788" y="2454156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Овал 7">
              <a:extLst>
                <a:ext uri="{FF2B5EF4-FFF2-40B4-BE49-F238E27FC236}">
                  <a16:creationId xmlns:a16="http://schemas.microsoft.com/office/drawing/2014/main" id="{DAEA7435-5C61-FFEC-6B60-1E305F4AF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788" y="10834332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Овал 7">
              <a:extLst>
                <a:ext uri="{FF2B5EF4-FFF2-40B4-BE49-F238E27FC236}">
                  <a16:creationId xmlns:a16="http://schemas.microsoft.com/office/drawing/2014/main" id="{5C24F604-2E48-497A-A8C7-046BCD502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1197" y="2454156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Овал 7">
              <a:extLst>
                <a:ext uri="{FF2B5EF4-FFF2-40B4-BE49-F238E27FC236}">
                  <a16:creationId xmlns:a16="http://schemas.microsoft.com/office/drawing/2014/main" id="{3121D9D4-4375-DFA6-8C9B-60FDB2660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41197" y="10834332"/>
              <a:ext cx="2657486" cy="389560"/>
            </a:xfrm>
            <a:prstGeom prst="ellipse">
              <a:avLst/>
            </a:prstGeom>
            <a:noFill/>
            <a:ln w="25400">
              <a:solidFill>
                <a:srgbClr val="BFC5CE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Овал 58">
              <a:extLst>
                <a:ext uri="{FF2B5EF4-FFF2-40B4-BE49-F238E27FC236}">
                  <a16:creationId xmlns:a16="http://schemas.microsoft.com/office/drawing/2014/main" id="{F129F814-8BEF-EF5B-3B55-DB7870E9F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2336" y="2487284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Овал 58">
              <a:extLst>
                <a:ext uri="{FF2B5EF4-FFF2-40B4-BE49-F238E27FC236}">
                  <a16:creationId xmlns:a16="http://schemas.microsoft.com/office/drawing/2014/main" id="{81C2AC27-247F-E426-602F-25DA07A32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5370" y="10834346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Овал 58">
              <a:extLst>
                <a:ext uri="{FF2B5EF4-FFF2-40B4-BE49-F238E27FC236}">
                  <a16:creationId xmlns:a16="http://schemas.microsoft.com/office/drawing/2014/main" id="{6FCA9F26-C836-2E5E-3306-B884F6CE6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4386" y="10851930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Овал 58">
              <a:extLst>
                <a:ext uri="{FF2B5EF4-FFF2-40B4-BE49-F238E27FC236}">
                  <a16:creationId xmlns:a16="http://schemas.microsoft.com/office/drawing/2014/main" id="{3A40E625-86F5-41F6-FCA8-78D59E123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2314" y="2507173"/>
              <a:ext cx="200026" cy="389560"/>
            </a:xfrm>
            <a:prstGeom prst="ellipse">
              <a:avLst/>
            </a:prstGeom>
            <a:solidFill>
              <a:srgbClr val="BF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2D480827-9B26-D3C4-BDAA-43425466392D}"/>
              </a:ext>
            </a:extLst>
          </p:cNvPr>
          <p:cNvSpPr txBox="1"/>
          <p:nvPr/>
        </p:nvSpPr>
        <p:spPr>
          <a:xfrm>
            <a:off x="1722008" y="2174348"/>
            <a:ext cx="1646605" cy="4181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忠诚赢得信任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E517C12D-2B42-AD2D-E193-A4664DD91109}"/>
              </a:ext>
            </a:extLst>
          </p:cNvPr>
          <p:cNvSpPr txBox="1"/>
          <p:nvPr/>
        </p:nvSpPr>
        <p:spPr>
          <a:xfrm>
            <a:off x="8877263" y="2174348"/>
            <a:ext cx="1890261" cy="4181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忠诚能赢得财富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7966181-DD16-E542-A6E8-6B7FEBF2057E}"/>
              </a:ext>
            </a:extLst>
          </p:cNvPr>
          <p:cNvSpPr txBox="1"/>
          <p:nvPr/>
        </p:nvSpPr>
        <p:spPr>
          <a:xfrm>
            <a:off x="1545117" y="4541144"/>
            <a:ext cx="1823496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忠诚能赢得更大的发展空间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4A37EEE-6EFA-98E4-7B13-ADFB22A5D557}"/>
              </a:ext>
            </a:extLst>
          </p:cNvPr>
          <p:cNvSpPr txBox="1"/>
          <p:nvPr/>
        </p:nvSpPr>
        <p:spPr>
          <a:xfrm>
            <a:off x="8877263" y="4541144"/>
            <a:ext cx="2001754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忠诚能提升个人价值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45" grpId="0"/>
      <p:bldP spid="46" grpId="0"/>
      <p:bldP spid="48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94B1E-DD16-4C4D-B4AD-20CEE5DBF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BAFA43F-A011-AD62-89AC-325276B04191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154725F-5588-3BEA-4806-2BB1B201EF7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91968" y="634892"/>
            <a:ext cx="3389429" cy="503237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7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忠于公司的十大理由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ED8FE71-F932-449A-AD5C-F83FBF6316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5301" y="2156831"/>
            <a:ext cx="11321141" cy="5923777"/>
          </a:xfrm>
          <a:prstGeom prst="rect">
            <a:avLst/>
          </a:prstGeom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FFE59E11-11B9-3008-2555-A7B2192A6B89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874713" y="1513686"/>
            <a:ext cx="4975565" cy="360503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因为你是公司职员。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给予公司忠诚，你才能得到公司忠诚的回报。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公司发展了，你得到的回报将会更多。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个人价值，需要通过公司成果来证明和体现。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忠诚是造就你职业声誉和个人品牌最重要的因素。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公司给了你一个饭碗，一个发展的机会，一个施展才华的舞台，你应当感恩。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en-US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zh-CN" altLang="en-US" sz="1400" dirty="0">
              <a:cs typeface="+mn-ea"/>
              <a:sym typeface="+mn-lt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400" dirty="0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F41C6FF-EA4B-77DE-2F49-2A9E6FE21F37}"/>
              </a:ext>
            </a:extLst>
          </p:cNvPr>
          <p:cNvSpPr txBox="1"/>
          <p:nvPr/>
        </p:nvSpPr>
        <p:spPr>
          <a:xfrm>
            <a:off x="6285706" y="1456536"/>
            <a:ext cx="495165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忠诚赋予你工作的激情，忠诚的人感觉工作是享受，不忠诚的人感觉工作是苦役。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只有忠诚于公司，努力为公司工作，你的才华才不会浪费，不会贬值，不会退化。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只有忠诚的人，才能够找到归宿感，公司是你工作的归宿。</a:t>
            </a:r>
            <a:endParaRPr lang="en-US" altLang="zh-CN" sz="14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没有人喜欢不忠诚的人，没有哪一个公司欢迎不忠诚的员工。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BD59E55-8885-4B7C-8B1C-FE6EF2C96A3F}"/>
              </a:ext>
            </a:extLst>
          </p:cNvPr>
          <p:cNvSpPr/>
          <p:nvPr/>
        </p:nvSpPr>
        <p:spPr>
          <a:xfrm>
            <a:off x="685007" y="1202438"/>
            <a:ext cx="5221287" cy="3929445"/>
          </a:xfrm>
          <a:prstGeom prst="roundRect">
            <a:avLst>
              <a:gd name="adj" fmla="val 22679"/>
            </a:avLst>
          </a:prstGeom>
          <a:noFill/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A742D18-5107-4AA5-979A-7C6235F8A6CF}"/>
              </a:ext>
            </a:extLst>
          </p:cNvPr>
          <p:cNvSpPr/>
          <p:nvPr/>
        </p:nvSpPr>
        <p:spPr>
          <a:xfrm>
            <a:off x="6155872" y="1202439"/>
            <a:ext cx="5221287" cy="3929444"/>
          </a:xfrm>
          <a:prstGeom prst="roundRect">
            <a:avLst>
              <a:gd name="adj" fmla="val 22679"/>
            </a:avLst>
          </a:prstGeom>
          <a:noFill/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8" grpId="0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DB1D04B-E3FA-4C89-B4E6-7C7E7BF03E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E9D541D-11E1-A167-13E8-32CED8B6C800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E00E0D9-00CE-4537-9A5F-EFF08D557CDB}"/>
              </a:ext>
            </a:extLst>
          </p:cNvPr>
          <p:cNvSpPr/>
          <p:nvPr/>
        </p:nvSpPr>
        <p:spPr>
          <a:xfrm>
            <a:off x="6285706" y="1351071"/>
            <a:ext cx="5221287" cy="4491104"/>
          </a:xfrm>
          <a:prstGeom prst="roundRect">
            <a:avLst>
              <a:gd name="adj" fmla="val 22679"/>
            </a:avLst>
          </a:prstGeom>
          <a:noFill/>
          <a:ln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F926C4B9-A758-48CD-B82C-5AE3CED306D9}"/>
              </a:ext>
            </a:extLst>
          </p:cNvPr>
          <p:cNvSpPr/>
          <p:nvPr/>
        </p:nvSpPr>
        <p:spPr>
          <a:xfrm>
            <a:off x="685007" y="1392938"/>
            <a:ext cx="5221287" cy="4449237"/>
          </a:xfrm>
          <a:prstGeom prst="roundRect">
            <a:avLst>
              <a:gd name="adj" fmla="val 22679"/>
            </a:avLst>
          </a:prstGeom>
          <a:noFill/>
          <a:ln>
            <a:solidFill>
              <a:schemeClr val="accent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5AF80A-F0CD-4B32-BB33-F605824C87B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84441" y="633077"/>
            <a:ext cx="3389429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忠于公司的十大回报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A3997D8-51D5-48B0-95D7-F0B6EADBEC38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84441" y="1642668"/>
            <a:ext cx="4772015" cy="417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让你的才华有一个施展的天地，忠诚的人从来不会怀才不遇。</a:t>
            </a: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获取公司、老板、上司、同事对你的忠诚。</a:t>
            </a: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让你有一个稳定的工作，而不至于象不忠诚的人那样总是漂泊。</a:t>
            </a: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让你受到老板的重视，有机会成为老板重点培养的对象，从而获得提升。</a:t>
            </a: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让你比不忠诚的人获取更多的物质回报。</a:t>
            </a:r>
            <a:endParaRPr lang="en-US" altLang="zh-CN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让你工作精益求精，成为专家级人物。</a:t>
            </a: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  <a:buClr>
                <a:srgbClr val="115789"/>
              </a:buClr>
              <a:buFont typeface="Wingdings" panose="05000000000000000000" pitchFamily="2" charset="2"/>
              <a:buChar char="u"/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C732DDB-1BC9-1D74-A178-A4EA17A07E43}"/>
              </a:ext>
            </a:extLst>
          </p:cNvPr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383004" y="8871592"/>
            <a:ext cx="10945495" cy="4458653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endParaRPr lang="zh-CN" altLang="en-US" sz="1800" dirty="0">
              <a:cs typeface="+mn-ea"/>
              <a:sym typeface="+mn-lt"/>
            </a:endParaRPr>
          </a:p>
          <a:p>
            <a:pPr marL="0" indent="0" algn="just" eaLnBrk="1" hangingPunct="1">
              <a:buNone/>
            </a:pPr>
            <a:endParaRPr lang="zh-CN" altLang="en-US" sz="1800" dirty="0">
              <a:cs typeface="+mn-ea"/>
              <a:sym typeface="+mn-lt"/>
            </a:endParaRPr>
          </a:p>
          <a:p>
            <a:pPr marL="0" indent="0" algn="just" eaLnBrk="1" hangingPunct="1">
              <a:buNone/>
            </a:pPr>
            <a:endParaRPr lang="zh-CN" altLang="en-US" sz="1800" dirty="0">
              <a:cs typeface="+mn-ea"/>
              <a:sym typeface="+mn-lt"/>
            </a:endParaRPr>
          </a:p>
          <a:p>
            <a:pPr marL="0" indent="0" eaLnBrk="1" hangingPunct="1">
              <a:buNone/>
            </a:pPr>
            <a:endParaRPr lang="en-US" altLang="zh-CN" sz="1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CB66BD-E6C3-44FD-8C74-DB0ADE3FAA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84499" y="-3219916"/>
            <a:ext cx="9144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9ED0F83-35F5-49C1-AD63-36FB172F5AE6}"/>
              </a:ext>
            </a:extLst>
          </p:cNvPr>
          <p:cNvSpPr/>
          <p:nvPr/>
        </p:nvSpPr>
        <p:spPr>
          <a:xfrm>
            <a:off x="6454947" y="1588092"/>
            <a:ext cx="477201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让你分享公司的荣誉，并从内心深处体会到这份荣誉带来的快乐，而不忠诚的人根本不可能体会到它。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让你的能力，品质随着企业的发展而成长，让你的个人品牌更具价值。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让你在人才市场上更具竞争力，让你的名字更具含金量。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115789"/>
              </a:buClr>
              <a:buFont typeface="Wingdings" panose="05000000000000000000" pitchFamily="2" charset="2"/>
              <a:buChar char="u"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让你面临更多的机会，老板总是乐意把机会让给忠诚的人，忠诚的人会被企业争相聘用。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5" grpId="0"/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DAB1DF1-5918-496D-B491-04EF9A1269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EDA3D38-7F38-42E2-BA27-1FE878AFFA97}"/>
              </a:ext>
            </a:extLst>
          </p:cNvPr>
          <p:cNvSpPr/>
          <p:nvPr/>
        </p:nvSpPr>
        <p:spPr>
          <a:xfrm>
            <a:off x="5603576" y="1472405"/>
            <a:ext cx="2530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忠诚是什么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E01064D-5AAA-438E-80AF-FDFA051B1085}"/>
              </a:ext>
            </a:extLst>
          </p:cNvPr>
          <p:cNvSpPr/>
          <p:nvPr/>
        </p:nvSpPr>
        <p:spPr>
          <a:xfrm>
            <a:off x="5603576" y="2428636"/>
            <a:ext cx="4635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为什么人最宝贵的是忠诚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3277A45-98D3-4CC8-93D6-7CBE9BCC3E1D}"/>
              </a:ext>
            </a:extLst>
          </p:cNvPr>
          <p:cNvSpPr/>
          <p:nvPr/>
        </p:nvSpPr>
        <p:spPr>
          <a:xfrm>
            <a:off x="5603576" y="3404968"/>
            <a:ext cx="3711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如何体现自己的忠诚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65DA584-D675-48EE-A78B-D884AD15B7C9}"/>
              </a:ext>
            </a:extLst>
          </p:cNvPr>
          <p:cNvSpPr/>
          <p:nvPr/>
        </p:nvSpPr>
        <p:spPr>
          <a:xfrm>
            <a:off x="1622050" y="648833"/>
            <a:ext cx="323432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b="1" dirty="0">
                <a:solidFill>
                  <a:srgbClr val="115789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98F817-9966-4610-9904-48C5A709E575}"/>
              </a:ext>
            </a:extLst>
          </p:cNvPr>
          <p:cNvSpPr txBox="1"/>
          <p:nvPr/>
        </p:nvSpPr>
        <p:spPr>
          <a:xfrm>
            <a:off x="1937750" y="1882336"/>
            <a:ext cx="1620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115789"/>
                </a:solidFill>
                <a:cs typeface="+mn-ea"/>
                <a:sym typeface="+mn-lt"/>
              </a:rPr>
              <a:t>CONTENTS</a:t>
            </a:r>
            <a:endParaRPr lang="zh-CN" altLang="en-US" sz="2000" b="1" dirty="0">
              <a:solidFill>
                <a:srgbClr val="115789"/>
              </a:solidFill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953D843-C4A6-4C56-965D-5571FB45D1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723" y="1372108"/>
            <a:ext cx="715705" cy="71028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6B5C3CA-3261-40BE-A624-32BBA468C9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722" y="2321351"/>
            <a:ext cx="715705" cy="71028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46690DF-B9E0-431F-8749-BB4038681B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722" y="3270594"/>
            <a:ext cx="715705" cy="71028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D359D84F-E9D7-4D18-95C3-EF528BE394B6}"/>
              </a:ext>
            </a:extLst>
          </p:cNvPr>
          <p:cNvSpPr txBox="1"/>
          <p:nvPr/>
        </p:nvSpPr>
        <p:spPr>
          <a:xfrm>
            <a:off x="5393301" y="1501159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cs typeface="+mn-ea"/>
                <a:sym typeface="+mn-lt"/>
              </a:rPr>
              <a:t>壹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16A20FD-A736-4F56-8565-6F2732BBC728}"/>
              </a:ext>
            </a:extLst>
          </p:cNvPr>
          <p:cNvSpPr/>
          <p:nvPr/>
        </p:nvSpPr>
        <p:spPr>
          <a:xfrm>
            <a:off x="5393301" y="24748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贰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42939D9-DA49-4B4C-871B-780998FA2387}"/>
              </a:ext>
            </a:extLst>
          </p:cNvPr>
          <p:cNvSpPr/>
          <p:nvPr/>
        </p:nvSpPr>
        <p:spPr>
          <a:xfrm>
            <a:off x="5393301" y="34049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cs typeface="+mn-ea"/>
                <a:sym typeface="+mn-lt"/>
              </a:rPr>
              <a:t>叁</a:t>
            </a:r>
          </a:p>
        </p:txBody>
      </p:sp>
    </p:spTree>
    <p:extLst>
      <p:ext uri="{BB962C8B-B14F-4D97-AF65-F5344CB8AC3E}">
        <p14:creationId xmlns:p14="http://schemas.microsoft.com/office/powerpoint/2010/main" val="2007272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A6182E2-AFCD-38B8-3537-631786D590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71D1A31-ECC1-4A65-81BA-0F8CFA6758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040" y="1467599"/>
            <a:ext cx="1089920" cy="108166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878238B-48BE-4D85-B291-95D0D2F5C3BC}"/>
              </a:ext>
            </a:extLst>
          </p:cNvPr>
          <p:cNvSpPr/>
          <p:nvPr/>
        </p:nvSpPr>
        <p:spPr>
          <a:xfrm>
            <a:off x="1789299" y="2670829"/>
            <a:ext cx="86134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115789"/>
                </a:solidFill>
                <a:cs typeface="+mn-ea"/>
                <a:sym typeface="+mn-lt"/>
              </a:rPr>
              <a:t>如何体现自己的忠诚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D4A303D-C5E8-433A-AFD9-06B63458C140}"/>
              </a:ext>
            </a:extLst>
          </p:cNvPr>
          <p:cNvSpPr/>
          <p:nvPr/>
        </p:nvSpPr>
        <p:spPr>
          <a:xfrm>
            <a:off x="5695891" y="1592932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叁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26CCC82-5429-4308-A93B-606A05D355FF}"/>
              </a:ext>
            </a:extLst>
          </p:cNvPr>
          <p:cNvSpPr/>
          <p:nvPr/>
        </p:nvSpPr>
        <p:spPr>
          <a:xfrm>
            <a:off x="3217089" y="3736285"/>
            <a:ext cx="5757822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总是站在公司的立场开展行动，即使无人知道的情况下，也会主动维护公司的利益。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为了得到某个职位，自己一味地承诺，却不关注这个岗位的职责。</a:t>
            </a:r>
          </a:p>
        </p:txBody>
      </p:sp>
    </p:spTree>
    <p:extLst>
      <p:ext uri="{BB962C8B-B14F-4D97-AF65-F5344CB8AC3E}">
        <p14:creationId xmlns:p14="http://schemas.microsoft.com/office/powerpoint/2010/main" val="3917163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FC51BCD-BEE5-46C3-8D1E-899C66D831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3ABDD57-10E9-4690-8323-6528A1BC60FB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46D5F55-C049-4AA9-880C-CE8D39F67F57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92751" y="631505"/>
            <a:ext cx="3389429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识别忠诚的五项标准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5078611-41B3-47DC-90DE-49411596D40B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1495931" y="2120176"/>
            <a:ext cx="9707507" cy="337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具有无私奉献的精神，在个人利益上不会斤斤计较。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勇于承担责任，有任务不推委，工作出现失误不找借口。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总是站在公司的立场开展行动，即使无人知道的情况下，也会主动维护公司的利益。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绝不利用职务或职权之便为自己谋取私利。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altLang="zh-CN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忠心不表现在口头上，而是拿业绩来证明自己是忠诚的。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1600" dirty="0"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zh-CN" altLang="en-US" sz="1600" dirty="0">
              <a:cs typeface="+mn-ea"/>
              <a:sym typeface="+mn-lt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zh-CN" sz="16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F5519C6-A7B8-444D-8FDD-361E87DC69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43950" y="-1696831"/>
            <a:ext cx="6694655" cy="5020991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A288BFFE-A459-4864-A356-6998025DD748}"/>
              </a:ext>
            </a:extLst>
          </p:cNvPr>
          <p:cNvCxnSpPr>
            <a:cxnSpLocks/>
          </p:cNvCxnSpPr>
          <p:nvPr/>
        </p:nvCxnSpPr>
        <p:spPr>
          <a:xfrm>
            <a:off x="1631747" y="2661693"/>
            <a:ext cx="57404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0C08FB7-42CE-4457-997C-59BF7B665D31}"/>
              </a:ext>
            </a:extLst>
          </p:cNvPr>
          <p:cNvCxnSpPr>
            <a:cxnSpLocks/>
          </p:cNvCxnSpPr>
          <p:nvPr/>
        </p:nvCxnSpPr>
        <p:spPr>
          <a:xfrm>
            <a:off x="1619047" y="3277938"/>
            <a:ext cx="62357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B3D1AE4-6A20-4728-8296-5AA69041F3B5}"/>
              </a:ext>
            </a:extLst>
          </p:cNvPr>
          <p:cNvCxnSpPr>
            <a:cxnSpLocks/>
          </p:cNvCxnSpPr>
          <p:nvPr/>
        </p:nvCxnSpPr>
        <p:spPr>
          <a:xfrm>
            <a:off x="1593647" y="3900526"/>
            <a:ext cx="90170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C67591C-380E-4B0C-8E0C-4BB28A80066E}"/>
              </a:ext>
            </a:extLst>
          </p:cNvPr>
          <p:cNvCxnSpPr>
            <a:cxnSpLocks/>
          </p:cNvCxnSpPr>
          <p:nvPr/>
        </p:nvCxnSpPr>
        <p:spPr>
          <a:xfrm>
            <a:off x="1631296" y="4498246"/>
            <a:ext cx="47879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082B98B-C2D7-4860-8497-B1E754E3072B}"/>
              </a:ext>
            </a:extLst>
          </p:cNvPr>
          <p:cNvCxnSpPr>
            <a:cxnSpLocks/>
          </p:cNvCxnSpPr>
          <p:nvPr/>
        </p:nvCxnSpPr>
        <p:spPr>
          <a:xfrm>
            <a:off x="1593647" y="5107026"/>
            <a:ext cx="62357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2B1D645B-06DA-41D7-8CD6-992FC97E22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09" y="2234411"/>
            <a:ext cx="471174" cy="46760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FC4860C-8DF1-4CC0-8A7E-3679DCD850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09" y="2862813"/>
            <a:ext cx="471174" cy="44023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FA7BB97-A2DB-48E0-88FF-029C150038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09" y="3483048"/>
            <a:ext cx="471174" cy="44023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F1A9520-53C6-44F0-89A3-FB1C6268AA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709" y="4084075"/>
            <a:ext cx="471174" cy="44023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09380F4-138E-4F58-95CF-53FF450C3F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6160" y="4694494"/>
            <a:ext cx="471174" cy="4402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24CB6C3-8438-4574-BD4F-8721D7586E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1992422-BD05-CC69-6690-3DAE6C9211B6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8300A0B-5E5E-43AE-B329-E59AE93F3506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89662" y="630464"/>
            <a:ext cx="3389429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不忠诚的表现 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13524C4-61F0-62CD-41AB-67D0F9576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1553304"/>
            <a:ext cx="471174" cy="46760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FC1F198-A0A4-093D-B127-67E657765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2491465"/>
            <a:ext cx="471174" cy="46760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844E9A3-D216-8E4B-3AA3-BC66099BB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3444187"/>
            <a:ext cx="471174" cy="46760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F9D6B64-28BA-B079-9230-356ADD5BC4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3968205"/>
            <a:ext cx="471174" cy="46760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752D5BAE-2F6D-D258-38DE-1A2D901AA8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4511907"/>
            <a:ext cx="471174" cy="46760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93A722F3-9873-CC40-1B98-6A1D3A9EC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602" y="5061504"/>
            <a:ext cx="471174" cy="467605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DEAF57BB-1BB9-4F25-AE4F-EADC4E70BA7D}"/>
              </a:ext>
            </a:extLst>
          </p:cNvPr>
          <p:cNvSpPr/>
          <p:nvPr/>
        </p:nvSpPr>
        <p:spPr>
          <a:xfrm>
            <a:off x="6653209" y="2003162"/>
            <a:ext cx="4605587" cy="2851676"/>
          </a:xfrm>
          <a:prstGeom prst="roundRect">
            <a:avLst>
              <a:gd name="adj" fmla="val 22679"/>
            </a:avLst>
          </a:prstGeom>
          <a:solidFill>
            <a:schemeClr val="bg1"/>
          </a:solidFill>
          <a:ln>
            <a:solidFill>
              <a:srgbClr val="5392B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F83516-D789-40B7-A7E6-11DB339ED1F6}"/>
              </a:ext>
            </a:extLst>
          </p:cNvPr>
          <p:cNvSpPr txBox="1"/>
          <p:nvPr/>
        </p:nvSpPr>
        <p:spPr>
          <a:xfrm>
            <a:off x="7767425" y="3297927"/>
            <a:ext cx="2339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5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自行插入相关图片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199422A-FDF6-E075-E139-F0EF41E21D41}"/>
              </a:ext>
            </a:extLst>
          </p:cNvPr>
          <p:cNvSpPr txBox="1"/>
          <p:nvPr/>
        </p:nvSpPr>
        <p:spPr>
          <a:xfrm>
            <a:off x="1385106" y="1530301"/>
            <a:ext cx="4691622" cy="83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过分强调薪水，而不太关注岗位要求以及自己能否胜任工作。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D0A9F40-18F6-D336-CFCB-348B3230A4BE}"/>
              </a:ext>
            </a:extLst>
          </p:cNvPr>
          <p:cNvSpPr txBox="1"/>
          <p:nvPr/>
        </p:nvSpPr>
        <p:spPr>
          <a:xfrm>
            <a:off x="1385106" y="2459850"/>
            <a:ext cx="4691622" cy="83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为了得到某个职位，自己一味地承诺，却不关注这个岗位的职责。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F648BC3-95E1-B0F5-6B47-85AB971A8BD2}"/>
              </a:ext>
            </a:extLst>
          </p:cNvPr>
          <p:cNvSpPr txBox="1"/>
          <p:nvPr/>
        </p:nvSpPr>
        <p:spPr>
          <a:xfrm>
            <a:off x="1385106" y="3399016"/>
            <a:ext cx="6096000" cy="4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诋毁原来的雇主或上司或同事。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02FA071-1234-1936-5D57-4557FF626F17}"/>
              </a:ext>
            </a:extLst>
          </p:cNvPr>
          <p:cNvSpPr txBox="1"/>
          <p:nvPr/>
        </p:nvSpPr>
        <p:spPr>
          <a:xfrm>
            <a:off x="1385106" y="3945854"/>
            <a:ext cx="6096000" cy="4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不关注未来，只注重眼前。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2438F3B-3AE0-27F4-5340-AF6CFB6F4398}"/>
              </a:ext>
            </a:extLst>
          </p:cNvPr>
          <p:cNvSpPr txBox="1"/>
          <p:nvPr/>
        </p:nvSpPr>
        <p:spPr>
          <a:xfrm>
            <a:off x="1385106" y="4487197"/>
            <a:ext cx="6096000" cy="436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个人意识强烈，忽视团队忠诚。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EA4ACE1-6EB2-A85D-5BBD-F08B8678A653}"/>
              </a:ext>
            </a:extLst>
          </p:cNvPr>
          <p:cNvSpPr txBox="1"/>
          <p:nvPr/>
        </p:nvSpPr>
        <p:spPr>
          <a:xfrm>
            <a:off x="1385106" y="5130177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个人保护意识很强，习惯于本能的逃避责任。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B3EC2EE-1A81-38D5-A5FD-0E3E658BFCF0}"/>
              </a:ext>
            </a:extLst>
          </p:cNvPr>
          <p:cNvSpPr txBox="1"/>
          <p:nvPr/>
        </p:nvSpPr>
        <p:spPr>
          <a:xfrm>
            <a:off x="930602" y="1588053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4E64E48-5E11-DBC1-1B5A-761D3E6B5149}"/>
              </a:ext>
            </a:extLst>
          </p:cNvPr>
          <p:cNvSpPr txBox="1"/>
          <p:nvPr/>
        </p:nvSpPr>
        <p:spPr>
          <a:xfrm>
            <a:off x="930602" y="2530890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BFB376B-72D7-3691-C9F6-1D98F2B9BC43}"/>
              </a:ext>
            </a:extLst>
          </p:cNvPr>
          <p:cNvSpPr txBox="1"/>
          <p:nvPr/>
        </p:nvSpPr>
        <p:spPr>
          <a:xfrm>
            <a:off x="930602" y="3490552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BE2B2AE0-5D18-B26E-A673-CF1F863AFB0C}"/>
              </a:ext>
            </a:extLst>
          </p:cNvPr>
          <p:cNvSpPr txBox="1"/>
          <p:nvPr/>
        </p:nvSpPr>
        <p:spPr>
          <a:xfrm>
            <a:off x="930602" y="4021125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04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9D19361-AE59-F0ED-1E4F-17C8F23208F4}"/>
              </a:ext>
            </a:extLst>
          </p:cNvPr>
          <p:cNvSpPr txBox="1"/>
          <p:nvPr/>
        </p:nvSpPr>
        <p:spPr>
          <a:xfrm>
            <a:off x="930602" y="4543407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05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BE2DE8D-328F-3818-D6CD-5E8F9D5EE479}"/>
              </a:ext>
            </a:extLst>
          </p:cNvPr>
          <p:cNvSpPr txBox="1"/>
          <p:nvPr/>
        </p:nvSpPr>
        <p:spPr>
          <a:xfrm>
            <a:off x="930602" y="5078118"/>
            <a:ext cx="502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cs typeface="+mn-ea"/>
                <a:sym typeface="+mn-lt"/>
              </a:rPr>
              <a:t>06</a:t>
            </a:r>
            <a:endParaRPr lang="zh-CN" altLang="en-US" sz="2000" b="1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/>
      <p:bldP spid="16" grpId="0"/>
      <p:bldP spid="17" grpId="0"/>
      <p:bldP spid="25" grpId="0"/>
      <p:bldP spid="26" grpId="0"/>
      <p:bldP spid="27" grpId="0"/>
      <p:bldP spid="28" grpId="0"/>
      <p:bldP spid="2" grpId="0"/>
      <p:bldP spid="29" grpId="0"/>
      <p:bldP spid="30" grpId="0"/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C0A0C7-5422-481B-8EA4-3870CFF24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98DBCE15-3227-3E56-ECFE-75BE09478875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3CAC0C-463C-ED87-887E-38D88D262E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28" y="712233"/>
            <a:ext cx="11756572" cy="6858000"/>
          </a:xfrm>
          <a:prstGeom prst="rect">
            <a:avLst/>
          </a:prstGeom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CA0FF666-176D-E611-C64C-5D2C0662D768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2705885" y="1966806"/>
            <a:ext cx="6780229" cy="507365"/>
          </a:xfrm>
        </p:spPr>
        <p:txBody>
          <a:bodyPr>
            <a:noAutofit/>
          </a:bodyPr>
          <a:lstStyle/>
          <a:p>
            <a:pPr algn="dist" eaLnBrk="1" hangingPunct="1"/>
            <a:r>
              <a:rPr lang="en-US" altLang="zh-CN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、遵守准则、绝不愚忠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F18566-5DCF-20D6-946F-21C747576B2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705884" y="3083048"/>
            <a:ext cx="6780229" cy="507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10000"/>
              </a:lnSpc>
            </a:pPr>
            <a:r>
              <a:rPr lang="en-US" altLang="zh-CN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、履行职责、尽心尽力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60D2395-007A-0BFD-B555-CB9CBFEE9AF2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2705884" y="4199290"/>
            <a:ext cx="6780229" cy="507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30000"/>
              </a:lnSpc>
            </a:pPr>
            <a:r>
              <a:rPr lang="en-US" altLang="zh-CN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40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、追求卓越、不辱使命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603F22-8E21-0C6A-2EC2-EBBBD38A3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A9B114A-DACF-4E74-AE7B-0BFB270CEED5}"/>
              </a:ext>
            </a:extLst>
          </p:cNvPr>
          <p:cNvSpPr/>
          <p:nvPr/>
        </p:nvSpPr>
        <p:spPr>
          <a:xfrm>
            <a:off x="3121906" y="4136325"/>
            <a:ext cx="1871026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1939358-30CB-48F7-B43B-EB25E7B4909A}"/>
              </a:ext>
            </a:extLst>
          </p:cNvPr>
          <p:cNvSpPr/>
          <p:nvPr/>
        </p:nvSpPr>
        <p:spPr>
          <a:xfrm>
            <a:off x="749120" y="4135450"/>
            <a:ext cx="1950751" cy="307777"/>
          </a:xfrm>
          <a:prstGeom prst="rect">
            <a:avLst/>
          </a:prstGeom>
          <a:solidFill>
            <a:srgbClr val="1157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BCEAE6-9F6B-4352-9452-61E443D42ABD}"/>
              </a:ext>
            </a:extLst>
          </p:cNvPr>
          <p:cNvSpPr/>
          <p:nvPr/>
        </p:nvSpPr>
        <p:spPr>
          <a:xfrm>
            <a:off x="574449" y="1511962"/>
            <a:ext cx="73997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srgbClr val="115789"/>
                </a:solidFill>
                <a:cs typeface="+mn-ea"/>
                <a:sym typeface="+mn-lt"/>
              </a:rPr>
              <a:t>企业文化忠诚篇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CDDF874-D118-410B-A7C2-EC0920AD37D7}"/>
              </a:ext>
            </a:extLst>
          </p:cNvPr>
          <p:cNvSpPr/>
          <p:nvPr/>
        </p:nvSpPr>
        <p:spPr>
          <a:xfrm>
            <a:off x="669699" y="2759296"/>
            <a:ext cx="41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b="1" dirty="0">
                <a:solidFill>
                  <a:srgbClr val="115789"/>
                </a:solidFill>
                <a:cs typeface="+mn-ea"/>
                <a:sym typeface="+mn-lt"/>
              </a:rPr>
              <a:t>受人之托 忠人之事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B81AD81-DFC6-43AE-9B5A-6D5825BCBC34}"/>
              </a:ext>
            </a:extLst>
          </p:cNvPr>
          <p:cNvSpPr/>
          <p:nvPr/>
        </p:nvSpPr>
        <p:spPr>
          <a:xfrm>
            <a:off x="669699" y="1071254"/>
            <a:ext cx="5840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Corporate Culture Loyalty</a:t>
            </a:r>
            <a:endParaRPr lang="zh-CN" altLang="en-US" sz="14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12066325-BCFE-4869-9F41-961DD70F80B6}"/>
              </a:ext>
            </a:extLst>
          </p:cNvPr>
          <p:cNvSpPr txBox="1"/>
          <p:nvPr/>
        </p:nvSpPr>
        <p:spPr>
          <a:xfrm>
            <a:off x="833064" y="4120061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mtClean="0">
                <a:solidFill>
                  <a:prstClr val="white"/>
                </a:solidFill>
                <a:cs typeface="+mn-ea"/>
                <a:sym typeface="+mn-lt"/>
              </a:rPr>
              <a:t>汇报人：</a:t>
            </a:r>
            <a:r>
              <a:rPr lang="en-US" altLang="zh-CN" sz="1600" smtClean="0">
                <a:solidFill>
                  <a:prstClr val="white"/>
                </a:solidFill>
                <a:cs typeface="+mn-ea"/>
                <a:sym typeface="+mn-lt"/>
              </a:rPr>
              <a:t>PPT818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59EBE87A-A81B-463E-A200-5A0B568A9540}"/>
              </a:ext>
            </a:extLst>
          </p:cNvPr>
          <p:cNvSpPr txBox="1"/>
          <p:nvPr/>
        </p:nvSpPr>
        <p:spPr>
          <a:xfrm>
            <a:off x="3096259" y="4120936"/>
            <a:ext cx="1922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prstClr val="white"/>
                </a:solidFill>
                <a:cs typeface="+mn-ea"/>
                <a:sym typeface="+mn-lt"/>
              </a:rPr>
              <a:t>汇报时间：</a:t>
            </a:r>
            <a:r>
              <a:rPr lang="en-US" altLang="zh-CN" sz="1600" dirty="0" smtClean="0">
                <a:solidFill>
                  <a:prstClr val="white"/>
                </a:solidFill>
                <a:cs typeface="+mn-ea"/>
                <a:sym typeface="+mn-lt"/>
              </a:rPr>
              <a:t>20XX</a:t>
            </a:r>
            <a:r>
              <a:rPr lang="zh-CN" altLang="en-US" sz="1600" dirty="0" smtClean="0">
                <a:solidFill>
                  <a:prstClr val="white"/>
                </a:solidFill>
                <a:cs typeface="+mn-ea"/>
                <a:sym typeface="+mn-lt"/>
              </a:rPr>
              <a:t>年</a:t>
            </a:r>
            <a:endParaRPr lang="zh-CN" altLang="en-US" sz="1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D81192-AE0F-810E-3971-67E75DAD73E1}"/>
              </a:ext>
            </a:extLst>
          </p:cNvPr>
          <p:cNvSpPr txBox="1"/>
          <p:nvPr/>
        </p:nvSpPr>
        <p:spPr>
          <a:xfrm>
            <a:off x="629910" y="3245471"/>
            <a:ext cx="5636662" cy="548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忠诚不谈条件、忠诚不讲回报、忠诚是一种义务、忠诚是一种责任、忠诚是一种操守、忠诚是人生最重要的品质</a:t>
            </a:r>
          </a:p>
        </p:txBody>
      </p:sp>
    </p:spTree>
    <p:extLst>
      <p:ext uri="{BB962C8B-B14F-4D97-AF65-F5344CB8AC3E}">
        <p14:creationId xmlns:p14="http://schemas.microsoft.com/office/powerpoint/2010/main" val="636974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9" grpId="0"/>
      <p:bldP spid="10" grpId="0"/>
      <p:bldP spid="11" grpId="0"/>
      <p:bldP spid="12" grpId="0"/>
      <p:bldP spid="13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56241DE-9BA7-42C2-B13B-D37FBAEB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CF2F9C2-BF55-7AE1-B8E7-A93EC750B3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8017370-9D3D-4AF3-9717-B0513345EC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284" y="1371726"/>
            <a:ext cx="1089920" cy="10816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930CABA-283C-44EC-AA16-8C4956DF3330}"/>
              </a:ext>
            </a:extLst>
          </p:cNvPr>
          <p:cNvSpPr/>
          <p:nvPr/>
        </p:nvSpPr>
        <p:spPr>
          <a:xfrm>
            <a:off x="3463678" y="2578722"/>
            <a:ext cx="5264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6000" b="1" spc="300" dirty="0">
                <a:solidFill>
                  <a:srgbClr val="115789"/>
                </a:solidFill>
                <a:cs typeface="+mn-ea"/>
                <a:sym typeface="+mn-lt"/>
              </a:rPr>
              <a:t>忠诚是什么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76360FC-E19B-4F24-A116-07F31E4D407A}"/>
              </a:ext>
            </a:extLst>
          </p:cNvPr>
          <p:cNvSpPr/>
          <p:nvPr/>
        </p:nvSpPr>
        <p:spPr>
          <a:xfrm>
            <a:off x="5607378" y="1497059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壹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E5769E-8015-433D-89EE-88F2C784152E}"/>
              </a:ext>
            </a:extLst>
          </p:cNvPr>
          <p:cNvSpPr/>
          <p:nvPr/>
        </p:nvSpPr>
        <p:spPr>
          <a:xfrm>
            <a:off x="3844451" y="3581218"/>
            <a:ext cx="450309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对国家、民族、企业、职业、角色、家庭、朋友、自己尽心尽力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;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绝对忠诚、基本忠诚、不够忠诚、背叛</a:t>
            </a:r>
          </a:p>
        </p:txBody>
      </p:sp>
    </p:spTree>
    <p:extLst>
      <p:ext uri="{BB962C8B-B14F-4D97-AF65-F5344CB8AC3E}">
        <p14:creationId xmlns:p14="http://schemas.microsoft.com/office/powerpoint/2010/main" val="397047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AD633E3-0483-418C-9150-4E8EAE707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81E8CC1-E9E2-A13A-43C8-162E64CD7996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931250-7507-4DEF-E8C4-8EAAF6FBCB41}"/>
              </a:ext>
            </a:extLst>
          </p:cNvPr>
          <p:cNvSpPr txBox="1"/>
          <p:nvPr/>
        </p:nvSpPr>
        <p:spPr>
          <a:xfrm>
            <a:off x="2671705" y="1912013"/>
            <a:ext cx="3709201" cy="4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15789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5789"/>
                </a:solidFill>
                <a:effectLst/>
                <a:uLnTx/>
                <a:uFillTx/>
                <a:cs typeface="+mn-ea"/>
                <a:sym typeface="+mn-lt"/>
              </a:rPr>
              <a:t>、忠诚的定义：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0D1381-C743-6C36-A0D5-3E2536D03742}"/>
              </a:ext>
            </a:extLst>
          </p:cNvPr>
          <p:cNvSpPr txBox="1"/>
          <p:nvPr/>
        </p:nvSpPr>
        <p:spPr>
          <a:xfrm>
            <a:off x="4972117" y="1923516"/>
            <a:ext cx="22477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对，人和事，尽心尽力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4CD9A8-F301-45E5-A2B0-BFCA43611627}"/>
              </a:ext>
            </a:extLst>
          </p:cNvPr>
          <p:cNvSpPr/>
          <p:nvPr/>
        </p:nvSpPr>
        <p:spPr>
          <a:xfrm>
            <a:off x="2671705" y="2960791"/>
            <a:ext cx="3749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、忠诚的对象：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1A341A8-A9F2-46E9-A789-D145E167E89B}"/>
              </a:ext>
            </a:extLst>
          </p:cNvPr>
          <p:cNvSpPr/>
          <p:nvPr/>
        </p:nvSpPr>
        <p:spPr>
          <a:xfrm>
            <a:off x="2671705" y="4066484"/>
            <a:ext cx="3622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15789"/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rgbClr val="115789"/>
                </a:solidFill>
                <a:cs typeface="+mn-ea"/>
                <a:sym typeface="+mn-lt"/>
              </a:rPr>
              <a:t>、忠诚的层次：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3C38DF2-9CFC-437B-B3A8-D11B11058BD7}"/>
              </a:ext>
            </a:extLst>
          </p:cNvPr>
          <p:cNvSpPr/>
          <p:nvPr/>
        </p:nvSpPr>
        <p:spPr>
          <a:xfrm>
            <a:off x="4970391" y="3042838"/>
            <a:ext cx="49039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国家、民族、企业、职业、角色、家庭、朋友、自己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0AAFF99-969A-4A7F-8D76-06EA3D9C1685}"/>
              </a:ext>
            </a:extLst>
          </p:cNvPr>
          <p:cNvSpPr/>
          <p:nvPr/>
        </p:nvSpPr>
        <p:spPr>
          <a:xfrm>
            <a:off x="4970391" y="4162160"/>
            <a:ext cx="3672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绝对忠诚、基本忠诚、不够忠诚、背叛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70391" y="1127464"/>
            <a:ext cx="1838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FFFFFF"/>
                </a:solidFill>
              </a:rPr>
              <a:t>https://www.PPT818.com/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ED3BDD-ECAB-0DE9-1682-CF28832A58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A11E79-E3BF-41B5-BE11-2F3276FEFB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039" y="1524344"/>
            <a:ext cx="1089920" cy="108166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4A834F8-3869-48E9-B9FE-6EDBF7F03DB3}"/>
              </a:ext>
            </a:extLst>
          </p:cNvPr>
          <p:cNvSpPr/>
          <p:nvPr/>
        </p:nvSpPr>
        <p:spPr>
          <a:xfrm>
            <a:off x="1332190" y="2731340"/>
            <a:ext cx="9527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115789"/>
                </a:solidFill>
                <a:cs typeface="+mn-ea"/>
                <a:sym typeface="+mn-lt"/>
              </a:rPr>
              <a:t>为什么人最宝贵的是忠诚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4A03FD-DA2E-4023-B918-4553462E48CD}"/>
              </a:ext>
            </a:extLst>
          </p:cNvPr>
          <p:cNvSpPr/>
          <p:nvPr/>
        </p:nvSpPr>
        <p:spPr>
          <a:xfrm>
            <a:off x="5705189" y="1623173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cs typeface="+mn-ea"/>
                <a:sym typeface="+mn-lt"/>
              </a:rPr>
              <a:t>贰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87A9894-7C55-41C4-97AA-217441B3BE8B}"/>
              </a:ext>
            </a:extLst>
          </p:cNvPr>
          <p:cNvSpPr/>
          <p:nvPr/>
        </p:nvSpPr>
        <p:spPr>
          <a:xfrm>
            <a:off x="3503375" y="3740611"/>
            <a:ext cx="518524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曾子曰：吾日三省吾身，为人谋而不忠乎？与朋友交而不信乎？传不习乎？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忠诚赋予你工作的激情，忠诚的人感觉工作是享受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187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2A9DE1C-443D-4CB0-9EFF-AECA2271F4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C99D41A-08E3-B0CB-07F2-1B9506DE57CA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BE6E9890-04E0-E552-639F-5241FB0E0CE5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83592" y="633413"/>
            <a:ext cx="3590290" cy="54165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、忠诚是伦常大道之一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7C6C19F-A461-4F10-B6A3-5A3BD75CB2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924" y="2525820"/>
            <a:ext cx="1571905" cy="15599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0BC2761-BE14-4208-8821-46433CBF6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960" y="3922821"/>
            <a:ext cx="1571905" cy="15599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DFFD6B-5299-4CD5-B6F0-937C49F45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765" y="1869002"/>
            <a:ext cx="1571905" cy="15599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6F413-49C9-493B-BA87-A486ABB91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08" y="3958272"/>
            <a:ext cx="1571905" cy="155999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151880-7D16-4490-8B33-19C3D3084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606" y="2525820"/>
            <a:ext cx="1571905" cy="15599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0E14652-009F-4492-91D2-8712623AAF5B}"/>
              </a:ext>
            </a:extLst>
          </p:cNvPr>
          <p:cNvSpPr/>
          <p:nvPr/>
        </p:nvSpPr>
        <p:spPr>
          <a:xfrm>
            <a:off x="1472076" y="271450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天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AFD8D8A-C251-4B08-93A2-525972C1FBBC}"/>
              </a:ext>
            </a:extLst>
          </p:cNvPr>
          <p:cNvSpPr/>
          <p:nvPr/>
        </p:nvSpPr>
        <p:spPr>
          <a:xfrm>
            <a:off x="9681618" y="2788582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师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DBB891D-D5EC-4170-9CFE-211E95C19558}"/>
              </a:ext>
            </a:extLst>
          </p:cNvPr>
          <p:cNvSpPr/>
          <p:nvPr/>
        </p:nvSpPr>
        <p:spPr>
          <a:xfrm>
            <a:off x="7551575" y="413810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亲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59E5CCA-F760-4B63-91E1-9DEE7959A012}"/>
              </a:ext>
            </a:extLst>
          </p:cNvPr>
          <p:cNvSpPr/>
          <p:nvPr/>
        </p:nvSpPr>
        <p:spPr>
          <a:xfrm>
            <a:off x="3564232" y="4085818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地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00FC39A-F08F-44B7-9A12-0C1AC631FFEB}"/>
              </a:ext>
            </a:extLst>
          </p:cNvPr>
          <p:cNvSpPr/>
          <p:nvPr/>
        </p:nvSpPr>
        <p:spPr>
          <a:xfrm>
            <a:off x="5540232" y="204883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君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469BC05-E5A7-4AE2-9847-CFF303C48B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34203EE4-5042-FC8E-6B9F-DBC6D89667BD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60599" y="278456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父子有亲</a:t>
            </a:r>
          </a:p>
        </p:txBody>
      </p:sp>
      <p:sp>
        <p:nvSpPr>
          <p:cNvPr id="3" name="矩形 2"/>
          <p:cNvSpPr/>
          <p:nvPr/>
        </p:nvSpPr>
        <p:spPr>
          <a:xfrm>
            <a:off x="5551620" y="108193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夫妇有别</a:t>
            </a:r>
          </a:p>
        </p:txBody>
      </p:sp>
      <p:sp>
        <p:nvSpPr>
          <p:cNvPr id="4" name="矩形 3"/>
          <p:cNvSpPr/>
          <p:nvPr/>
        </p:nvSpPr>
        <p:spPr>
          <a:xfrm>
            <a:off x="8142641" y="275683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长幼有序</a:t>
            </a:r>
          </a:p>
        </p:txBody>
      </p:sp>
      <p:sp>
        <p:nvSpPr>
          <p:cNvPr id="5" name="矩形 4"/>
          <p:cNvSpPr/>
          <p:nvPr/>
        </p:nvSpPr>
        <p:spPr>
          <a:xfrm>
            <a:off x="4335501" y="4861405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君臣有义</a:t>
            </a:r>
          </a:p>
        </p:txBody>
      </p:sp>
      <p:sp>
        <p:nvSpPr>
          <p:cNvPr id="6" name="矩形 5"/>
          <p:cNvSpPr/>
          <p:nvPr/>
        </p:nvSpPr>
        <p:spPr>
          <a:xfrm>
            <a:off x="6854271" y="485840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朋友有信</a:t>
            </a:r>
          </a:p>
        </p:txBody>
      </p:sp>
      <p:sp>
        <p:nvSpPr>
          <p:cNvPr id="7" name="五边形 6">
            <a:extLst>
              <a:ext uri="{FF2B5EF4-FFF2-40B4-BE49-F238E27FC236}">
                <a16:creationId xmlns:a16="http://schemas.microsoft.com/office/drawing/2014/main" id="{0F9F4080-C78E-4479-97C5-6C816A8801BD}"/>
              </a:ext>
            </a:extLst>
          </p:cNvPr>
          <p:cNvSpPr/>
          <p:nvPr/>
        </p:nvSpPr>
        <p:spPr>
          <a:xfrm>
            <a:off x="4551402" y="1836931"/>
            <a:ext cx="3048890" cy="2903705"/>
          </a:xfrm>
          <a:prstGeom prst="pentagon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01408EB-BC77-4201-ABA5-D2E5AF321E3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94171" y="632329"/>
            <a:ext cx="1649357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五伦关系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804501BC-53D9-4968-96C0-D25895529E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997194" y="2526781"/>
            <a:ext cx="1828804" cy="91440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7179D74-33FF-4AD5-9598-544A99E6E6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696" y="2526781"/>
            <a:ext cx="1828804" cy="9144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118A9DE-5DF0-460A-946A-CD5E5E94C6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028" y="866951"/>
            <a:ext cx="1828804" cy="914402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08CE30C-8D58-4C9E-98FF-676F316048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232" y="4692390"/>
            <a:ext cx="1828804" cy="91440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D5516A80-71C4-4149-93E6-6584E1F807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49966" y="4692390"/>
            <a:ext cx="1828804" cy="9144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15818" y="6498025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8F314B-11CB-4E01-9910-0551A8736F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652BFA1-F2AE-12B5-295B-B8215FC69ACE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8351DD3-7AE9-4CF2-9708-E6AE2CD9CF33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888081" y="640501"/>
            <a:ext cx="2782771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rgbClr val="115789"/>
                </a:solidFill>
                <a:latin typeface="+mn-lt"/>
                <a:ea typeface="+mn-ea"/>
                <a:cs typeface="+mn-ea"/>
                <a:sym typeface="+mn-lt"/>
              </a:rPr>
              <a:t>君则敬  臣则忠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272DA9-149D-47A9-A4A1-4E8E141F9451}"/>
              </a:ext>
            </a:extLst>
          </p:cNvPr>
          <p:cNvSpPr/>
          <p:nvPr/>
        </p:nvSpPr>
        <p:spPr>
          <a:xfrm>
            <a:off x="1784793" y="3643405"/>
            <a:ext cx="4034971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15789"/>
                </a:solidFill>
                <a:cs typeface="+mn-ea"/>
                <a:sym typeface="+mn-lt"/>
              </a:rPr>
              <a:t>孔子对曰：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君使臣以礼，臣事君以忠。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FDC4D4B-FF73-4DF4-9E02-18B45420CB60}"/>
              </a:ext>
            </a:extLst>
          </p:cNvPr>
          <p:cNvSpPr/>
          <p:nvPr/>
        </p:nvSpPr>
        <p:spPr>
          <a:xfrm>
            <a:off x="1784793" y="2547764"/>
            <a:ext cx="3467616" cy="418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15789"/>
                </a:solidFill>
                <a:cs typeface="+mn-ea"/>
                <a:sym typeface="+mn-lt"/>
              </a:rPr>
              <a:t>定公问：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君使臣，臣事君，如之何？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62E462B-EB39-4871-90FA-02C510D4FA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804" y="-1249994"/>
            <a:ext cx="5139755" cy="8223608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547DB9D2-A665-47C6-A110-12B0AC086773}"/>
              </a:ext>
            </a:extLst>
          </p:cNvPr>
          <p:cNvCxnSpPr/>
          <p:nvPr/>
        </p:nvCxnSpPr>
        <p:spPr>
          <a:xfrm>
            <a:off x="1796825" y="2965632"/>
            <a:ext cx="3378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8F440EC1-1D37-406B-A29D-EC6C462E68D7}"/>
              </a:ext>
            </a:extLst>
          </p:cNvPr>
          <p:cNvCxnSpPr/>
          <p:nvPr/>
        </p:nvCxnSpPr>
        <p:spPr>
          <a:xfrm>
            <a:off x="1784793" y="4060442"/>
            <a:ext cx="33783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55DA84-CC87-4F67-8F49-4078B81846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CC3C5959-68E3-68BC-2BFD-9E902F672480}"/>
              </a:ext>
            </a:extLst>
          </p:cNvPr>
          <p:cNvSpPr/>
          <p:nvPr/>
        </p:nvSpPr>
        <p:spPr>
          <a:xfrm>
            <a:off x="435429" y="375557"/>
            <a:ext cx="11321143" cy="6106886"/>
          </a:xfrm>
          <a:prstGeom prst="round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3E2EC0C-C981-5344-4BC2-E32B28219BE5}"/>
              </a:ext>
            </a:extLst>
          </p:cNvPr>
          <p:cNvSpPr txBox="1"/>
          <p:nvPr/>
        </p:nvSpPr>
        <p:spPr>
          <a:xfrm>
            <a:off x="2244635" y="2541054"/>
            <a:ext cx="38513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115789"/>
                </a:solidFill>
                <a:cs typeface="+mn-ea"/>
                <a:sym typeface="+mn-lt"/>
              </a:rPr>
              <a:t>曾子曰：</a:t>
            </a:r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吾日三省吾身，为人谋而不忠乎？与朋友交而不信乎？传不习乎？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69D8668-B6F2-4ADE-8F50-FF1E02410F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723" y="932543"/>
            <a:ext cx="5925457" cy="592545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第一PPT，www.1ppt.com​​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8EAADB"/>
      </a:accent2>
      <a:accent3>
        <a:srgbClr val="B4C6E7"/>
      </a:accent3>
      <a:accent4>
        <a:srgbClr val="4472C4"/>
      </a:accent4>
      <a:accent5>
        <a:srgbClr val="5B9BD5"/>
      </a:accent5>
      <a:accent6>
        <a:srgbClr val="0563C1"/>
      </a:accent6>
      <a:hlink>
        <a:srgbClr val="C2DFFD"/>
      </a:hlink>
      <a:folHlink>
        <a:srgbClr val="85C0FB"/>
      </a:folHlink>
    </a:clrScheme>
    <a:fontScheme name="y30mqm4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1314</Words>
  <Application>Microsoft Office PowerPoint</Application>
  <PresentationFormat>宽屏</PresentationFormat>
  <Paragraphs>189</Paragraphs>
  <Slides>24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宋体</vt:lpstr>
      <vt:lpstr>微软雅黑</vt:lpstr>
      <vt:lpstr>Arial</vt:lpstr>
      <vt:lpstr>Calibri</vt:lpstr>
      <vt:lpstr>Wingdings</vt:lpstr>
      <vt:lpstr>第一PPT，www.1ppt.com​​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1、忠诚是伦常大道之一</vt:lpstr>
      <vt:lpstr>PowerPoint 演示文稿</vt:lpstr>
      <vt:lpstr>PowerPoint 演示文稿</vt:lpstr>
      <vt:lpstr>PowerPoint 演示文稿</vt:lpstr>
      <vt:lpstr>PowerPoint 演示文稿</vt:lpstr>
      <vt:lpstr> </vt:lpstr>
      <vt:lpstr> </vt:lpstr>
      <vt:lpstr>PowerPoint 演示文稿</vt:lpstr>
      <vt:lpstr>PowerPoint 演示文稿</vt:lpstr>
      <vt:lpstr>PowerPoint 演示文稿</vt:lpstr>
      <vt:lpstr>美国海军陆战队忠诚宣言</vt:lpstr>
      <vt:lpstr>4、忠诚的最大受益者---自己</vt:lpstr>
      <vt:lpstr>忠于公司的十大理由 </vt:lpstr>
      <vt:lpstr>PowerPoint 演示文稿</vt:lpstr>
      <vt:lpstr>PowerPoint 演示文稿</vt:lpstr>
      <vt:lpstr>PowerPoint 演示文稿</vt:lpstr>
      <vt:lpstr>PowerPoint 演示文稿</vt:lpstr>
      <vt:lpstr>1、遵守准则、绝不愚忠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208</cp:revision>
  <dcterms:created xsi:type="dcterms:W3CDTF">2022-05-17T02:21:07Z</dcterms:created>
  <dcterms:modified xsi:type="dcterms:W3CDTF">2023-04-17T04:26:06Z</dcterms:modified>
</cp:coreProperties>
</file>