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5"/>
  </p:notesMasterIdLst>
  <p:sldIdLst>
    <p:sldId id="256" r:id="rId3"/>
    <p:sldId id="303" r:id="rId4"/>
    <p:sldId id="297" r:id="rId5"/>
    <p:sldId id="304" r:id="rId6"/>
    <p:sldId id="260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pos="224" userDrawn="1">
          <p15:clr>
            <a:srgbClr val="A4A3A4"/>
          </p15:clr>
        </p15:guide>
        <p15:guide id="5" pos="7448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CAD9"/>
    <a:srgbClr val="7CBFC7"/>
    <a:srgbClr val="F08D78"/>
    <a:srgbClr val="2DC2FF"/>
    <a:srgbClr val="F792A7"/>
    <a:srgbClr val="2BCBFF"/>
    <a:srgbClr val="FAA772"/>
    <a:srgbClr val="25E9FB"/>
    <a:srgbClr val="FEA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1092" y="114"/>
      </p:cViewPr>
      <p:guideLst>
        <p:guide orient="horz" pos="2024"/>
        <p:guide pos="3840"/>
        <p:guide orient="horz" pos="4201"/>
        <p:guide pos="224"/>
        <p:guide pos="7448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EA1B7-14CD-418E-B701-E7D07455576F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C4F8650-0099-47C2-89CB-D2B68060B124}">
      <dgm:prSet custT="1"/>
      <dgm:spPr>
        <a:ln>
          <a:solidFill>
            <a:srgbClr val="2BCBFF"/>
          </a:solidFill>
        </a:ln>
      </dgm:spPr>
      <dgm:t>
        <a:bodyPr/>
        <a:lstStyle/>
        <a:p>
          <a:r>
            <a:rPr lang="en-US" altLang="zh-CN" sz="2000" kern="1200" dirty="0">
              <a:latin typeface="+mn-lt"/>
              <a:ea typeface="+mn-ea"/>
              <a:cs typeface="+mn-ea"/>
              <a:sym typeface="+mn-lt"/>
            </a:rPr>
            <a:t>1</a:t>
          </a:r>
          <a:r>
            <a:rPr lang="zh-CN" sz="2000" kern="1200" dirty="0">
              <a:latin typeface="+mn-lt"/>
              <a:ea typeface="+mn-ea"/>
              <a:cs typeface="+mn-ea"/>
              <a:sym typeface="+mn-lt"/>
            </a:rPr>
            <a:t>、参与</a:t>
          </a:r>
          <a:r>
            <a:rPr lang="zh-C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ea"/>
              <a:sym typeface="+mn-lt"/>
            </a:rPr>
            <a:t>什么？</a:t>
          </a:r>
        </a:p>
      </dgm:t>
    </dgm:pt>
    <dgm:pt modelId="{9E7602FB-B134-44BC-8C24-01E5814CFB6A}" type="parTrans" cxnId="{7EC44DAF-52BB-4605-B92B-9EFDBA8C2FAE}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9047FBC6-8BE5-4892-94BD-5BD77C1BA392}" type="sibTrans" cxnId="{7EC44DAF-52BB-4605-B92B-9EFDBA8C2FAE}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00FDB47A-E88B-4EFA-8705-DB291C6132FD}">
      <dgm:prSet custT="1"/>
      <dgm:spPr>
        <a:ln>
          <a:solidFill>
            <a:srgbClr val="FBCAD9"/>
          </a:solidFill>
        </a:ln>
      </dgm:spPr>
      <dgm:t>
        <a:bodyPr/>
        <a:lstStyle/>
        <a:p>
          <a:r>
            <a:rPr lang="zh-CN" altLang="en-US" sz="2000" dirty="0">
              <a:latin typeface="+mn-lt"/>
              <a:ea typeface="+mn-ea"/>
              <a:cs typeface="+mn-ea"/>
              <a:sym typeface="+mn-lt"/>
            </a:rPr>
            <a:t>从情感入手</a:t>
          </a:r>
        </a:p>
      </dgm:t>
    </dgm:pt>
    <dgm:pt modelId="{B0CA135D-A31F-4D21-90D0-CA27722DAF5F}" type="parTrans" cxnId="{B9579428-C0C0-42AC-9BE5-E8F085DA0A21}">
      <dgm:prSet/>
      <dgm:spPr>
        <a:ln>
          <a:solidFill>
            <a:srgbClr val="FBCAD9"/>
          </a:solidFill>
        </a:ln>
      </dgm:spPr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6B5A119B-A02E-43F2-A0E9-8E5A2F7ADE00}" type="sibTrans" cxnId="{B9579428-C0C0-42AC-9BE5-E8F085DA0A21}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DA64BA82-B671-4C48-8550-C42F97DC1E8F}">
      <dgm:prSet custT="1"/>
      <dgm:spPr>
        <a:ln>
          <a:solidFill>
            <a:srgbClr val="FBCAD9"/>
          </a:solidFill>
        </a:ln>
      </dgm:spPr>
      <dgm:t>
        <a:bodyPr/>
        <a:lstStyle/>
        <a:p>
          <a:r>
            <a:rPr lang="zh-CN" altLang="en-US" sz="2000">
              <a:latin typeface="+mn-lt"/>
              <a:ea typeface="+mn-ea"/>
              <a:cs typeface="+mn-ea"/>
              <a:sym typeface="+mn-lt"/>
            </a:rPr>
            <a:t>从行为入手</a:t>
          </a:r>
        </a:p>
      </dgm:t>
    </dgm:pt>
    <dgm:pt modelId="{35DDF1D4-2C46-4BB7-90EC-6D6B4A85F20C}" type="parTrans" cxnId="{55455A92-8ED5-4DA7-BEC7-1C102C160E74}">
      <dgm:prSet/>
      <dgm:spPr>
        <a:ln>
          <a:solidFill>
            <a:srgbClr val="FBCAD9"/>
          </a:solidFill>
        </a:ln>
      </dgm:spPr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7F3CAAA3-F6D2-4F80-9EEE-5A532C49EC60}" type="sibTrans" cxnId="{55455A92-8ED5-4DA7-BEC7-1C102C160E74}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327C5767-3960-4549-A446-01185F7C6FF8}">
      <dgm:prSet custT="1"/>
      <dgm:spPr>
        <a:ln>
          <a:solidFill>
            <a:srgbClr val="FBCAD9"/>
          </a:solidFill>
        </a:ln>
      </dgm:spPr>
      <dgm:t>
        <a:bodyPr/>
        <a:lstStyle/>
        <a:p>
          <a:r>
            <a:rPr lang="zh-CN" altLang="en-US" sz="2000">
              <a:latin typeface="+mn-lt"/>
              <a:ea typeface="+mn-ea"/>
              <a:cs typeface="+mn-ea"/>
              <a:sym typeface="+mn-lt"/>
            </a:rPr>
            <a:t>从认识入手</a:t>
          </a:r>
        </a:p>
      </dgm:t>
    </dgm:pt>
    <dgm:pt modelId="{FF6A6A59-2050-419D-A8AD-01DA5975A894}" type="parTrans" cxnId="{45234F54-0194-4F90-A2FC-15A7847B023C}">
      <dgm:prSet/>
      <dgm:spPr>
        <a:ln>
          <a:solidFill>
            <a:srgbClr val="FBCAD9"/>
          </a:solidFill>
        </a:ln>
      </dgm:spPr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106E4508-6893-4ECE-A6F3-0243F06E06AF}" type="sibTrans" cxnId="{45234F54-0194-4F90-A2FC-15A7847B023C}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5D6F20F9-2200-4432-8FEA-0FE54E4B4C7A}" type="pres">
      <dgm:prSet presAssocID="{77CEA1B7-14CD-418E-B701-E7D0745557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E870B8-458A-4CE9-96ED-3CBC0A68E19E}" type="pres">
      <dgm:prSet presAssocID="{7C4F8650-0099-47C2-89CB-D2B68060B124}" presName="root1" presStyleCnt="0"/>
      <dgm:spPr/>
    </dgm:pt>
    <dgm:pt modelId="{96E2CEEB-B405-46FC-8F14-93C3ADD291F6}" type="pres">
      <dgm:prSet presAssocID="{7C4F8650-0099-47C2-89CB-D2B68060B124}" presName="LevelOneTextNode" presStyleLbl="node0" presStyleIdx="0" presStyleCnt="1" custScaleY="5758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3D5EEC-CF19-4F04-B9B3-5CC5205F8F78}" type="pres">
      <dgm:prSet presAssocID="{7C4F8650-0099-47C2-89CB-D2B68060B124}" presName="level2hierChild" presStyleCnt="0"/>
      <dgm:spPr/>
    </dgm:pt>
    <dgm:pt modelId="{D44D981E-83BB-465E-8A37-367FCF29C90D}" type="pres">
      <dgm:prSet presAssocID="{B0CA135D-A31F-4D21-90D0-CA27722DAF5F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4A2E722A-0674-48C5-AAF1-A4C2CE5662FB}" type="pres">
      <dgm:prSet presAssocID="{B0CA135D-A31F-4D21-90D0-CA27722DAF5F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E640B93A-9A45-40C4-BC60-711BC770694E}" type="pres">
      <dgm:prSet presAssocID="{00FDB47A-E88B-4EFA-8705-DB291C6132FD}" presName="root2" presStyleCnt="0"/>
      <dgm:spPr/>
    </dgm:pt>
    <dgm:pt modelId="{4CE6262C-85C5-4CF1-B864-988DC5B6A44C}" type="pres">
      <dgm:prSet presAssocID="{00FDB47A-E88B-4EFA-8705-DB291C6132FD}" presName="LevelTwoTextNode" presStyleLbl="node2" presStyleIdx="0" presStyleCnt="3" custScaleY="362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7B6E55-7414-406E-8039-BE7608B3DE12}" type="pres">
      <dgm:prSet presAssocID="{00FDB47A-E88B-4EFA-8705-DB291C6132FD}" presName="level3hierChild" presStyleCnt="0"/>
      <dgm:spPr/>
    </dgm:pt>
    <dgm:pt modelId="{141A1625-6B60-4308-9F51-4DB0F3E314C2}" type="pres">
      <dgm:prSet presAssocID="{35DDF1D4-2C46-4BB7-90EC-6D6B4A85F20C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BDC42F46-7578-4016-985A-E8196459C3CC}" type="pres">
      <dgm:prSet presAssocID="{35DDF1D4-2C46-4BB7-90EC-6D6B4A85F20C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05D4EF22-8BD2-40EC-91E8-7A9BC37018AE}" type="pres">
      <dgm:prSet presAssocID="{DA64BA82-B671-4C48-8550-C42F97DC1E8F}" presName="root2" presStyleCnt="0"/>
      <dgm:spPr/>
    </dgm:pt>
    <dgm:pt modelId="{D4A49E22-0F50-43A8-AB08-50F9F000EC6C}" type="pres">
      <dgm:prSet presAssocID="{DA64BA82-B671-4C48-8550-C42F97DC1E8F}" presName="LevelTwoTextNode" presStyleLbl="node2" presStyleIdx="1" presStyleCnt="3" custScaleY="362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29171D0-160F-47E5-878B-3510B08E8562}" type="pres">
      <dgm:prSet presAssocID="{DA64BA82-B671-4C48-8550-C42F97DC1E8F}" presName="level3hierChild" presStyleCnt="0"/>
      <dgm:spPr/>
    </dgm:pt>
    <dgm:pt modelId="{2E335680-6168-4BD6-A062-71A506033D1C}" type="pres">
      <dgm:prSet presAssocID="{FF6A6A59-2050-419D-A8AD-01DA5975A894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6FF96FBB-AAB6-4D6F-96FF-4569AFE02EDC}" type="pres">
      <dgm:prSet presAssocID="{FF6A6A59-2050-419D-A8AD-01DA5975A894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5F0952F3-8704-44FC-BEA3-595A2B8D8440}" type="pres">
      <dgm:prSet presAssocID="{327C5767-3960-4549-A446-01185F7C6FF8}" presName="root2" presStyleCnt="0"/>
      <dgm:spPr/>
    </dgm:pt>
    <dgm:pt modelId="{E71C6460-1B28-4FE2-B421-92BA974F5769}" type="pres">
      <dgm:prSet presAssocID="{327C5767-3960-4549-A446-01185F7C6FF8}" presName="LevelTwoTextNode" presStyleLbl="node2" presStyleIdx="2" presStyleCnt="3" custScaleY="362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9D047A-94BA-4D17-B545-22C7956EBF11}" type="pres">
      <dgm:prSet presAssocID="{327C5767-3960-4549-A446-01185F7C6FF8}" presName="level3hierChild" presStyleCnt="0"/>
      <dgm:spPr/>
    </dgm:pt>
  </dgm:ptLst>
  <dgm:cxnLst>
    <dgm:cxn modelId="{8B32A2CD-1DB9-4AF3-804C-5A3878125D44}" type="presOf" srcId="{FF6A6A59-2050-419D-A8AD-01DA5975A894}" destId="{6FF96FBB-AAB6-4D6F-96FF-4569AFE02EDC}" srcOrd="1" destOrd="0" presId="urn:microsoft.com/office/officeart/2005/8/layout/hierarchy2"/>
    <dgm:cxn modelId="{7EC44DAF-52BB-4605-B92B-9EFDBA8C2FAE}" srcId="{77CEA1B7-14CD-418E-B701-E7D07455576F}" destId="{7C4F8650-0099-47C2-89CB-D2B68060B124}" srcOrd="0" destOrd="0" parTransId="{9E7602FB-B134-44BC-8C24-01E5814CFB6A}" sibTransId="{9047FBC6-8BE5-4892-94BD-5BD77C1BA392}"/>
    <dgm:cxn modelId="{C7AAABEF-805F-4C51-96BD-5781B47024BC}" type="presOf" srcId="{77CEA1B7-14CD-418E-B701-E7D07455576F}" destId="{5D6F20F9-2200-4432-8FEA-0FE54E4B4C7A}" srcOrd="0" destOrd="0" presId="urn:microsoft.com/office/officeart/2005/8/layout/hierarchy2"/>
    <dgm:cxn modelId="{FFFF9304-665F-4BB8-9C4C-FE656A300CA4}" type="presOf" srcId="{DA64BA82-B671-4C48-8550-C42F97DC1E8F}" destId="{D4A49E22-0F50-43A8-AB08-50F9F000EC6C}" srcOrd="0" destOrd="0" presId="urn:microsoft.com/office/officeart/2005/8/layout/hierarchy2"/>
    <dgm:cxn modelId="{17F744D9-0BD7-48AE-A10A-DEFA3E668351}" type="presOf" srcId="{B0CA135D-A31F-4D21-90D0-CA27722DAF5F}" destId="{4A2E722A-0674-48C5-AAF1-A4C2CE5662FB}" srcOrd="1" destOrd="0" presId="urn:microsoft.com/office/officeart/2005/8/layout/hierarchy2"/>
    <dgm:cxn modelId="{F70ED7B9-CBBC-40DC-BDAF-EDA04FBAD620}" type="presOf" srcId="{35DDF1D4-2C46-4BB7-90EC-6D6B4A85F20C}" destId="{141A1625-6B60-4308-9F51-4DB0F3E314C2}" srcOrd="0" destOrd="0" presId="urn:microsoft.com/office/officeart/2005/8/layout/hierarchy2"/>
    <dgm:cxn modelId="{45234F54-0194-4F90-A2FC-15A7847B023C}" srcId="{7C4F8650-0099-47C2-89CB-D2B68060B124}" destId="{327C5767-3960-4549-A446-01185F7C6FF8}" srcOrd="2" destOrd="0" parTransId="{FF6A6A59-2050-419D-A8AD-01DA5975A894}" sibTransId="{106E4508-6893-4ECE-A6F3-0243F06E06AF}"/>
    <dgm:cxn modelId="{46A085D8-6914-468E-A258-6FAFC52F3620}" type="presOf" srcId="{B0CA135D-A31F-4D21-90D0-CA27722DAF5F}" destId="{D44D981E-83BB-465E-8A37-367FCF29C90D}" srcOrd="0" destOrd="0" presId="urn:microsoft.com/office/officeart/2005/8/layout/hierarchy2"/>
    <dgm:cxn modelId="{49AF708A-3060-432E-A3BE-817A09AEF8AB}" type="presOf" srcId="{00FDB47A-E88B-4EFA-8705-DB291C6132FD}" destId="{4CE6262C-85C5-4CF1-B864-988DC5B6A44C}" srcOrd="0" destOrd="0" presId="urn:microsoft.com/office/officeart/2005/8/layout/hierarchy2"/>
    <dgm:cxn modelId="{A40EACFE-DBF6-4BD9-A696-5340E9C4AD94}" type="presOf" srcId="{35DDF1D4-2C46-4BB7-90EC-6D6B4A85F20C}" destId="{BDC42F46-7578-4016-985A-E8196459C3CC}" srcOrd="1" destOrd="0" presId="urn:microsoft.com/office/officeart/2005/8/layout/hierarchy2"/>
    <dgm:cxn modelId="{31B96085-25A4-42E9-8C22-2CDE42D30367}" type="presOf" srcId="{7C4F8650-0099-47C2-89CB-D2B68060B124}" destId="{96E2CEEB-B405-46FC-8F14-93C3ADD291F6}" srcOrd="0" destOrd="0" presId="urn:microsoft.com/office/officeart/2005/8/layout/hierarchy2"/>
    <dgm:cxn modelId="{B9579428-C0C0-42AC-9BE5-E8F085DA0A21}" srcId="{7C4F8650-0099-47C2-89CB-D2B68060B124}" destId="{00FDB47A-E88B-4EFA-8705-DB291C6132FD}" srcOrd="0" destOrd="0" parTransId="{B0CA135D-A31F-4D21-90D0-CA27722DAF5F}" sibTransId="{6B5A119B-A02E-43F2-A0E9-8E5A2F7ADE00}"/>
    <dgm:cxn modelId="{55455A92-8ED5-4DA7-BEC7-1C102C160E74}" srcId="{7C4F8650-0099-47C2-89CB-D2B68060B124}" destId="{DA64BA82-B671-4C48-8550-C42F97DC1E8F}" srcOrd="1" destOrd="0" parTransId="{35DDF1D4-2C46-4BB7-90EC-6D6B4A85F20C}" sibTransId="{7F3CAAA3-F6D2-4F80-9EEE-5A532C49EC60}"/>
    <dgm:cxn modelId="{EAFE4602-3ADF-4F86-BFC8-0E7FF2C32BE3}" type="presOf" srcId="{FF6A6A59-2050-419D-A8AD-01DA5975A894}" destId="{2E335680-6168-4BD6-A062-71A506033D1C}" srcOrd="0" destOrd="0" presId="urn:microsoft.com/office/officeart/2005/8/layout/hierarchy2"/>
    <dgm:cxn modelId="{B606DC16-3528-4EA1-B39A-E89CF2E344E9}" type="presOf" srcId="{327C5767-3960-4549-A446-01185F7C6FF8}" destId="{E71C6460-1B28-4FE2-B421-92BA974F5769}" srcOrd="0" destOrd="0" presId="urn:microsoft.com/office/officeart/2005/8/layout/hierarchy2"/>
    <dgm:cxn modelId="{895B1D83-F54E-45AB-8C29-A0C043F3FEE4}" type="presParOf" srcId="{5D6F20F9-2200-4432-8FEA-0FE54E4B4C7A}" destId="{CCE870B8-458A-4CE9-96ED-3CBC0A68E19E}" srcOrd="0" destOrd="0" presId="urn:microsoft.com/office/officeart/2005/8/layout/hierarchy2"/>
    <dgm:cxn modelId="{9F1A1503-19E0-4F80-90CB-16FCDA7E5862}" type="presParOf" srcId="{CCE870B8-458A-4CE9-96ED-3CBC0A68E19E}" destId="{96E2CEEB-B405-46FC-8F14-93C3ADD291F6}" srcOrd="0" destOrd="0" presId="urn:microsoft.com/office/officeart/2005/8/layout/hierarchy2"/>
    <dgm:cxn modelId="{240BEBBB-1000-41AA-A2D9-E76520D6E2E4}" type="presParOf" srcId="{CCE870B8-458A-4CE9-96ED-3CBC0A68E19E}" destId="{113D5EEC-CF19-4F04-B9B3-5CC5205F8F78}" srcOrd="1" destOrd="0" presId="urn:microsoft.com/office/officeart/2005/8/layout/hierarchy2"/>
    <dgm:cxn modelId="{36BC9DEC-BE2C-4C81-BB42-7B24747E6F9B}" type="presParOf" srcId="{113D5EEC-CF19-4F04-B9B3-5CC5205F8F78}" destId="{D44D981E-83BB-465E-8A37-367FCF29C90D}" srcOrd="0" destOrd="0" presId="urn:microsoft.com/office/officeart/2005/8/layout/hierarchy2"/>
    <dgm:cxn modelId="{FE4C47E4-D10C-4809-A2C3-28CD526B0D61}" type="presParOf" srcId="{D44D981E-83BB-465E-8A37-367FCF29C90D}" destId="{4A2E722A-0674-48C5-AAF1-A4C2CE5662FB}" srcOrd="0" destOrd="0" presId="urn:microsoft.com/office/officeart/2005/8/layout/hierarchy2"/>
    <dgm:cxn modelId="{F0A21D85-FAED-4A95-833D-C3A329348D3D}" type="presParOf" srcId="{113D5EEC-CF19-4F04-B9B3-5CC5205F8F78}" destId="{E640B93A-9A45-40C4-BC60-711BC770694E}" srcOrd="1" destOrd="0" presId="urn:microsoft.com/office/officeart/2005/8/layout/hierarchy2"/>
    <dgm:cxn modelId="{4D931676-2862-4BE7-A383-D6279D77154E}" type="presParOf" srcId="{E640B93A-9A45-40C4-BC60-711BC770694E}" destId="{4CE6262C-85C5-4CF1-B864-988DC5B6A44C}" srcOrd="0" destOrd="0" presId="urn:microsoft.com/office/officeart/2005/8/layout/hierarchy2"/>
    <dgm:cxn modelId="{C1D6964A-31BE-4783-B81A-3E03A02B31B5}" type="presParOf" srcId="{E640B93A-9A45-40C4-BC60-711BC770694E}" destId="{777B6E55-7414-406E-8039-BE7608B3DE12}" srcOrd="1" destOrd="0" presId="urn:microsoft.com/office/officeart/2005/8/layout/hierarchy2"/>
    <dgm:cxn modelId="{2C355FE9-11AE-476C-A5D1-12E05D4DBEAF}" type="presParOf" srcId="{113D5EEC-CF19-4F04-B9B3-5CC5205F8F78}" destId="{141A1625-6B60-4308-9F51-4DB0F3E314C2}" srcOrd="2" destOrd="0" presId="urn:microsoft.com/office/officeart/2005/8/layout/hierarchy2"/>
    <dgm:cxn modelId="{C27F2BC6-89E8-4834-BA1A-1D611CA056F2}" type="presParOf" srcId="{141A1625-6B60-4308-9F51-4DB0F3E314C2}" destId="{BDC42F46-7578-4016-985A-E8196459C3CC}" srcOrd="0" destOrd="0" presId="urn:microsoft.com/office/officeart/2005/8/layout/hierarchy2"/>
    <dgm:cxn modelId="{5D7F0F0A-D275-4DA0-8D38-AA5D3C571C2E}" type="presParOf" srcId="{113D5EEC-CF19-4F04-B9B3-5CC5205F8F78}" destId="{05D4EF22-8BD2-40EC-91E8-7A9BC37018AE}" srcOrd="3" destOrd="0" presId="urn:microsoft.com/office/officeart/2005/8/layout/hierarchy2"/>
    <dgm:cxn modelId="{AD793E3C-12B0-401E-8B6F-EB1ECF8683FD}" type="presParOf" srcId="{05D4EF22-8BD2-40EC-91E8-7A9BC37018AE}" destId="{D4A49E22-0F50-43A8-AB08-50F9F000EC6C}" srcOrd="0" destOrd="0" presId="urn:microsoft.com/office/officeart/2005/8/layout/hierarchy2"/>
    <dgm:cxn modelId="{C54E1913-4EB0-4BCF-80F0-657E8C3E2DE3}" type="presParOf" srcId="{05D4EF22-8BD2-40EC-91E8-7A9BC37018AE}" destId="{C29171D0-160F-47E5-878B-3510B08E8562}" srcOrd="1" destOrd="0" presId="urn:microsoft.com/office/officeart/2005/8/layout/hierarchy2"/>
    <dgm:cxn modelId="{FF85D8F5-88F5-49EC-8331-95A6DCEF6E6D}" type="presParOf" srcId="{113D5EEC-CF19-4F04-B9B3-5CC5205F8F78}" destId="{2E335680-6168-4BD6-A062-71A506033D1C}" srcOrd="4" destOrd="0" presId="urn:microsoft.com/office/officeart/2005/8/layout/hierarchy2"/>
    <dgm:cxn modelId="{9F18FDF8-CD7A-4524-BF7F-BDD8D8C159B2}" type="presParOf" srcId="{2E335680-6168-4BD6-A062-71A506033D1C}" destId="{6FF96FBB-AAB6-4D6F-96FF-4569AFE02EDC}" srcOrd="0" destOrd="0" presId="urn:microsoft.com/office/officeart/2005/8/layout/hierarchy2"/>
    <dgm:cxn modelId="{95806B39-71F9-4601-8129-B8991CE367F1}" type="presParOf" srcId="{113D5EEC-CF19-4F04-B9B3-5CC5205F8F78}" destId="{5F0952F3-8704-44FC-BEA3-595A2B8D8440}" srcOrd="5" destOrd="0" presId="urn:microsoft.com/office/officeart/2005/8/layout/hierarchy2"/>
    <dgm:cxn modelId="{D52295B1-41C2-45F0-94DC-90479799ED47}" type="presParOf" srcId="{5F0952F3-8704-44FC-BEA3-595A2B8D8440}" destId="{E71C6460-1B28-4FE2-B421-92BA974F5769}" srcOrd="0" destOrd="0" presId="urn:microsoft.com/office/officeart/2005/8/layout/hierarchy2"/>
    <dgm:cxn modelId="{9EE986C2-CB39-4353-B869-8FC94EA31347}" type="presParOf" srcId="{5F0952F3-8704-44FC-BEA3-595A2B8D8440}" destId="{C39D047A-94BA-4D17-B545-22C7956EBF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E92E7C-4596-4E40-84BF-2317C30F9D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4D0CD6-72BF-46E8-8704-9FD8AD5BC955}">
      <dgm:prSet/>
      <dgm:spPr>
        <a:solidFill>
          <a:srgbClr val="2DC2FF"/>
        </a:solidFill>
        <a:ln>
          <a:solidFill>
            <a:srgbClr val="2DC2FF"/>
          </a:solidFill>
        </a:ln>
      </dgm:spPr>
      <dgm:t>
        <a:bodyPr/>
        <a:lstStyle/>
        <a:p>
          <a:r>
            <a:rPr lang="zh-CN" b="1" dirty="0">
              <a:latin typeface="+mn-lt"/>
              <a:ea typeface="+mn-ea"/>
              <a:cs typeface="+mn-ea"/>
              <a:sym typeface="+mn-lt"/>
            </a:rPr>
            <a:t>有效的抱怨处理方式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46F2FF5A-E05D-417B-9939-C0AA2668057B}" type="parTrans" cxnId="{9B501032-708A-42C1-96FB-CB9AA2152C99}">
      <dgm:prSet/>
      <dgm:spPr/>
      <dgm:t>
        <a:bodyPr/>
        <a:lstStyle/>
        <a:p>
          <a:endParaRPr lang="zh-CN" altLang="en-US"/>
        </a:p>
      </dgm:t>
    </dgm:pt>
    <dgm:pt modelId="{B7AAB948-C3F0-4C08-A198-3FA41CBB1573}" type="sibTrans" cxnId="{9B501032-708A-42C1-96FB-CB9AA2152C99}">
      <dgm:prSet/>
      <dgm:spPr/>
      <dgm:t>
        <a:bodyPr/>
        <a:lstStyle/>
        <a:p>
          <a:endParaRPr lang="zh-CN" altLang="en-US"/>
        </a:p>
      </dgm:t>
    </dgm:pt>
    <dgm:pt modelId="{B08CE679-8D36-4C7E-B888-E371313BF2B6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1、向对方说：“谢谢您的反馈”</a:t>
          </a:r>
        </a:p>
      </dgm:t>
    </dgm:pt>
    <dgm:pt modelId="{3CDA2819-FF30-42C2-AD52-4C6CE9492E6E}" type="parTrans" cxnId="{46CBA8B6-6294-4156-83EE-14B0AE85F158}">
      <dgm:prSet/>
      <dgm:spPr/>
      <dgm:t>
        <a:bodyPr/>
        <a:lstStyle/>
        <a:p>
          <a:endParaRPr lang="zh-CN" altLang="en-US"/>
        </a:p>
      </dgm:t>
    </dgm:pt>
    <dgm:pt modelId="{2898D8F7-260D-47F8-B19A-E018C1A65583}" type="sibTrans" cxnId="{46CBA8B6-6294-4156-83EE-14B0AE85F158}">
      <dgm:prSet/>
      <dgm:spPr/>
      <dgm:t>
        <a:bodyPr/>
        <a:lstStyle/>
        <a:p>
          <a:endParaRPr lang="zh-CN" altLang="en-US"/>
        </a:p>
      </dgm:t>
    </dgm:pt>
    <dgm:pt modelId="{E94C8725-A506-4514-85C0-154C5FE18C62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2、解释你为何感激家长的抱怨</a:t>
          </a:r>
        </a:p>
      </dgm:t>
    </dgm:pt>
    <dgm:pt modelId="{4DD77269-0725-4CE6-BD77-24F868F2AA80}" type="parTrans" cxnId="{A326671D-E2FD-442D-874C-83FFF097603A}">
      <dgm:prSet/>
      <dgm:spPr/>
      <dgm:t>
        <a:bodyPr/>
        <a:lstStyle/>
        <a:p>
          <a:endParaRPr lang="zh-CN" altLang="en-US"/>
        </a:p>
      </dgm:t>
    </dgm:pt>
    <dgm:pt modelId="{32C2C086-EE48-4575-9156-AEB0F20629B0}" type="sibTrans" cxnId="{A326671D-E2FD-442D-874C-83FFF097603A}">
      <dgm:prSet/>
      <dgm:spPr/>
      <dgm:t>
        <a:bodyPr/>
        <a:lstStyle/>
        <a:p>
          <a:endParaRPr lang="zh-CN" altLang="en-US"/>
        </a:p>
      </dgm:t>
    </dgm:pt>
    <dgm:pt modelId="{2B2442A0-1AD0-437B-A443-A4F5765AAD7A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3、为错误道歉</a:t>
          </a:r>
        </a:p>
      </dgm:t>
    </dgm:pt>
    <dgm:pt modelId="{CD2EED3F-364A-4177-B3B4-092D7A0BF3FA}" type="parTrans" cxnId="{2688BBB3-0205-4439-9C1F-88E7D4149BD8}">
      <dgm:prSet/>
      <dgm:spPr/>
      <dgm:t>
        <a:bodyPr/>
        <a:lstStyle/>
        <a:p>
          <a:endParaRPr lang="zh-CN" altLang="en-US"/>
        </a:p>
      </dgm:t>
    </dgm:pt>
    <dgm:pt modelId="{9FD66F32-1017-44F4-BEE9-A733FF5EA632}" type="sibTrans" cxnId="{2688BBB3-0205-4439-9C1F-88E7D4149BD8}">
      <dgm:prSet/>
      <dgm:spPr/>
      <dgm:t>
        <a:bodyPr/>
        <a:lstStyle/>
        <a:p>
          <a:endParaRPr lang="zh-CN" altLang="en-US"/>
        </a:p>
      </dgm:t>
    </dgm:pt>
    <dgm:pt modelId="{71F47A69-BE68-40AE-A1BC-E9F433B0D6BA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4、承诺立即处理抱怨</a:t>
          </a:r>
        </a:p>
      </dgm:t>
    </dgm:pt>
    <dgm:pt modelId="{8552D2D3-B15A-4473-A86B-CDCCDE8BBD6D}" type="parTrans" cxnId="{C555453D-5AF3-4291-8845-FD9089E1DB70}">
      <dgm:prSet/>
      <dgm:spPr/>
      <dgm:t>
        <a:bodyPr/>
        <a:lstStyle/>
        <a:p>
          <a:endParaRPr lang="zh-CN" altLang="en-US"/>
        </a:p>
      </dgm:t>
    </dgm:pt>
    <dgm:pt modelId="{EEECD252-BB0D-474E-B516-DA868BA57767}" type="sibTrans" cxnId="{C555453D-5AF3-4291-8845-FD9089E1DB70}">
      <dgm:prSet/>
      <dgm:spPr/>
      <dgm:t>
        <a:bodyPr/>
        <a:lstStyle/>
        <a:p>
          <a:endParaRPr lang="zh-CN" altLang="en-US"/>
        </a:p>
      </dgm:t>
    </dgm:pt>
    <dgm:pt modelId="{C983A622-C204-4621-A4C6-15A2BA082CC3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5、了解情况</a:t>
          </a:r>
        </a:p>
      </dgm:t>
    </dgm:pt>
    <dgm:pt modelId="{EFA8499B-4773-4219-AC50-64DA3425258A}" type="parTrans" cxnId="{C1399787-59EF-4E34-A7DC-482123C531F5}">
      <dgm:prSet/>
      <dgm:spPr/>
      <dgm:t>
        <a:bodyPr/>
        <a:lstStyle/>
        <a:p>
          <a:endParaRPr lang="zh-CN" altLang="en-US"/>
        </a:p>
      </dgm:t>
    </dgm:pt>
    <dgm:pt modelId="{F001C916-A34A-4C41-A2C8-F247E482A5DC}" type="sibTrans" cxnId="{C1399787-59EF-4E34-A7DC-482123C531F5}">
      <dgm:prSet/>
      <dgm:spPr/>
      <dgm:t>
        <a:bodyPr/>
        <a:lstStyle/>
        <a:p>
          <a:endParaRPr lang="zh-CN" altLang="en-US"/>
        </a:p>
      </dgm:t>
    </dgm:pt>
    <dgm:pt modelId="{CB5C005C-A37B-4A21-B286-10B9BB5CBDA9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6、尽快纠正错误</a:t>
          </a:r>
        </a:p>
      </dgm:t>
    </dgm:pt>
    <dgm:pt modelId="{7F010A83-DC83-4D7F-A432-75863E0864C8}" type="parTrans" cxnId="{26FCE3E9-6239-41B1-A409-A1A47EA78860}">
      <dgm:prSet/>
      <dgm:spPr/>
      <dgm:t>
        <a:bodyPr/>
        <a:lstStyle/>
        <a:p>
          <a:endParaRPr lang="zh-CN" altLang="en-US"/>
        </a:p>
      </dgm:t>
    </dgm:pt>
    <dgm:pt modelId="{837D9B65-FAAA-4DEB-88A9-A398E6FA33C1}" type="sibTrans" cxnId="{26FCE3E9-6239-41B1-A409-A1A47EA78860}">
      <dgm:prSet/>
      <dgm:spPr/>
      <dgm:t>
        <a:bodyPr/>
        <a:lstStyle/>
        <a:p>
          <a:endParaRPr lang="zh-CN" altLang="en-US"/>
        </a:p>
      </dgm:t>
    </dgm:pt>
    <dgm:pt modelId="{2B3EDFCF-6168-444A-8477-EB700CABE2E8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7、查看家长是否满意</a:t>
          </a:r>
        </a:p>
      </dgm:t>
    </dgm:pt>
    <dgm:pt modelId="{DA1C365F-16F4-4125-B878-F2B675AB106B}" type="parTrans" cxnId="{58CAA0F1-C0F5-4F05-B714-F174FC49640D}">
      <dgm:prSet/>
      <dgm:spPr/>
      <dgm:t>
        <a:bodyPr/>
        <a:lstStyle/>
        <a:p>
          <a:endParaRPr lang="zh-CN" altLang="en-US"/>
        </a:p>
      </dgm:t>
    </dgm:pt>
    <dgm:pt modelId="{F54A314B-8FE2-472D-92FC-B812AD5C0B9E}" type="sibTrans" cxnId="{58CAA0F1-C0F5-4F05-B714-F174FC49640D}">
      <dgm:prSet/>
      <dgm:spPr/>
      <dgm:t>
        <a:bodyPr/>
        <a:lstStyle/>
        <a:p>
          <a:endParaRPr lang="zh-CN" altLang="en-US"/>
        </a:p>
      </dgm:t>
    </dgm:pt>
    <dgm:pt modelId="{78E22BC8-9382-4ABA-931A-021D94A87FBB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8、防范将来再犯错误</a:t>
          </a:r>
        </a:p>
      </dgm:t>
    </dgm:pt>
    <dgm:pt modelId="{BF58D340-C028-4999-B067-06CF69F9536A}" type="parTrans" cxnId="{73CB2982-3A8F-4691-931C-2A05FD05CE07}">
      <dgm:prSet/>
      <dgm:spPr/>
      <dgm:t>
        <a:bodyPr/>
        <a:lstStyle/>
        <a:p>
          <a:endParaRPr lang="zh-CN" altLang="en-US"/>
        </a:p>
      </dgm:t>
    </dgm:pt>
    <dgm:pt modelId="{4E37C24A-25F1-4AD8-923D-C38C78D1FDDB}" type="sibTrans" cxnId="{73CB2982-3A8F-4691-931C-2A05FD05CE07}">
      <dgm:prSet/>
      <dgm:spPr/>
      <dgm:t>
        <a:bodyPr/>
        <a:lstStyle/>
        <a:p>
          <a:endParaRPr lang="zh-CN" altLang="en-US"/>
        </a:p>
      </dgm:t>
    </dgm:pt>
    <dgm:pt modelId="{9DDB0499-9F2A-420B-95FD-EB9287230B82}" type="pres">
      <dgm:prSet presAssocID="{84E92E7C-4596-4E40-84BF-2317C30F9D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6E83EDE-A5FE-4EE0-AA6F-BF57A86B6E68}" type="pres">
      <dgm:prSet presAssocID="{A04D0CD6-72BF-46E8-8704-9FD8AD5BC955}" presName="composite" presStyleCnt="0"/>
      <dgm:spPr/>
    </dgm:pt>
    <dgm:pt modelId="{0CB51D27-8B13-4544-87B5-25EB27A67722}" type="pres">
      <dgm:prSet presAssocID="{A04D0CD6-72BF-46E8-8704-9FD8AD5BC95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2D61C4-42B4-4F9D-AED1-78DB46134D37}" type="pres">
      <dgm:prSet presAssocID="{A04D0CD6-72BF-46E8-8704-9FD8AD5BC95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6C5A98-4C7E-4671-BFD9-974507774DF1}" type="presOf" srcId="{CB5C005C-A37B-4A21-B286-10B9BB5CBDA9}" destId="{4E2D61C4-42B4-4F9D-AED1-78DB46134D37}" srcOrd="0" destOrd="5" presId="urn:microsoft.com/office/officeart/2005/8/layout/hList1"/>
    <dgm:cxn modelId="{46FF5829-17F5-44F7-A4FD-E182DED6A121}" type="presOf" srcId="{71F47A69-BE68-40AE-A1BC-E9F433B0D6BA}" destId="{4E2D61C4-42B4-4F9D-AED1-78DB46134D37}" srcOrd="0" destOrd="3" presId="urn:microsoft.com/office/officeart/2005/8/layout/hList1"/>
    <dgm:cxn modelId="{C555453D-5AF3-4291-8845-FD9089E1DB70}" srcId="{A04D0CD6-72BF-46E8-8704-9FD8AD5BC955}" destId="{71F47A69-BE68-40AE-A1BC-E9F433B0D6BA}" srcOrd="3" destOrd="0" parTransId="{8552D2D3-B15A-4473-A86B-CDCCDE8BBD6D}" sibTransId="{EEECD252-BB0D-474E-B516-DA868BA57767}"/>
    <dgm:cxn modelId="{26FCE3E9-6239-41B1-A409-A1A47EA78860}" srcId="{A04D0CD6-72BF-46E8-8704-9FD8AD5BC955}" destId="{CB5C005C-A37B-4A21-B286-10B9BB5CBDA9}" srcOrd="5" destOrd="0" parTransId="{7F010A83-DC83-4D7F-A432-75863E0864C8}" sibTransId="{837D9B65-FAAA-4DEB-88A9-A398E6FA33C1}"/>
    <dgm:cxn modelId="{2688BBB3-0205-4439-9C1F-88E7D4149BD8}" srcId="{A04D0CD6-72BF-46E8-8704-9FD8AD5BC955}" destId="{2B2442A0-1AD0-437B-A443-A4F5765AAD7A}" srcOrd="2" destOrd="0" parTransId="{CD2EED3F-364A-4177-B3B4-092D7A0BF3FA}" sibTransId="{9FD66F32-1017-44F4-BEE9-A733FF5EA632}"/>
    <dgm:cxn modelId="{A326671D-E2FD-442D-874C-83FFF097603A}" srcId="{A04D0CD6-72BF-46E8-8704-9FD8AD5BC955}" destId="{E94C8725-A506-4514-85C0-154C5FE18C62}" srcOrd="1" destOrd="0" parTransId="{4DD77269-0725-4CE6-BD77-24F868F2AA80}" sibTransId="{32C2C086-EE48-4575-9156-AEB0F20629B0}"/>
    <dgm:cxn modelId="{FA1AB44D-B8D0-4A92-BFA9-2B6975B2F3D3}" type="presOf" srcId="{84E92E7C-4596-4E40-84BF-2317C30F9DF7}" destId="{9DDB0499-9F2A-420B-95FD-EB9287230B82}" srcOrd="0" destOrd="0" presId="urn:microsoft.com/office/officeart/2005/8/layout/hList1"/>
    <dgm:cxn modelId="{97C3E296-C713-4A6D-ABD4-5A19D7A7303F}" type="presOf" srcId="{A04D0CD6-72BF-46E8-8704-9FD8AD5BC955}" destId="{0CB51D27-8B13-4544-87B5-25EB27A67722}" srcOrd="0" destOrd="0" presId="urn:microsoft.com/office/officeart/2005/8/layout/hList1"/>
    <dgm:cxn modelId="{C5356E71-624F-4126-926B-7F9A8A451EF9}" type="presOf" srcId="{E94C8725-A506-4514-85C0-154C5FE18C62}" destId="{4E2D61C4-42B4-4F9D-AED1-78DB46134D37}" srcOrd="0" destOrd="1" presId="urn:microsoft.com/office/officeart/2005/8/layout/hList1"/>
    <dgm:cxn modelId="{6E760F83-0B48-44CB-97E1-57CC90D51B0E}" type="presOf" srcId="{2B2442A0-1AD0-437B-A443-A4F5765AAD7A}" destId="{4E2D61C4-42B4-4F9D-AED1-78DB46134D37}" srcOrd="0" destOrd="2" presId="urn:microsoft.com/office/officeart/2005/8/layout/hList1"/>
    <dgm:cxn modelId="{58CAA0F1-C0F5-4F05-B714-F174FC49640D}" srcId="{A04D0CD6-72BF-46E8-8704-9FD8AD5BC955}" destId="{2B3EDFCF-6168-444A-8477-EB700CABE2E8}" srcOrd="6" destOrd="0" parTransId="{DA1C365F-16F4-4125-B878-F2B675AB106B}" sibTransId="{F54A314B-8FE2-472D-92FC-B812AD5C0B9E}"/>
    <dgm:cxn modelId="{9D154FC5-9A19-42D7-91C2-1AFEC0A716D0}" type="presOf" srcId="{B08CE679-8D36-4C7E-B888-E371313BF2B6}" destId="{4E2D61C4-42B4-4F9D-AED1-78DB46134D37}" srcOrd="0" destOrd="0" presId="urn:microsoft.com/office/officeart/2005/8/layout/hList1"/>
    <dgm:cxn modelId="{D83D9531-261A-4D39-A890-52D7101345FF}" type="presOf" srcId="{2B3EDFCF-6168-444A-8477-EB700CABE2E8}" destId="{4E2D61C4-42B4-4F9D-AED1-78DB46134D37}" srcOrd="0" destOrd="6" presId="urn:microsoft.com/office/officeart/2005/8/layout/hList1"/>
    <dgm:cxn modelId="{46CBA8B6-6294-4156-83EE-14B0AE85F158}" srcId="{A04D0CD6-72BF-46E8-8704-9FD8AD5BC955}" destId="{B08CE679-8D36-4C7E-B888-E371313BF2B6}" srcOrd="0" destOrd="0" parTransId="{3CDA2819-FF30-42C2-AD52-4C6CE9492E6E}" sibTransId="{2898D8F7-260D-47F8-B19A-E018C1A65583}"/>
    <dgm:cxn modelId="{73CB2982-3A8F-4691-931C-2A05FD05CE07}" srcId="{A04D0CD6-72BF-46E8-8704-9FD8AD5BC955}" destId="{78E22BC8-9382-4ABA-931A-021D94A87FBB}" srcOrd="7" destOrd="0" parTransId="{BF58D340-C028-4999-B067-06CF69F9536A}" sibTransId="{4E37C24A-25F1-4AD8-923D-C38C78D1FDDB}"/>
    <dgm:cxn modelId="{BE663D27-C5FA-4A25-ACC0-B823D0E6784F}" type="presOf" srcId="{C983A622-C204-4621-A4C6-15A2BA082CC3}" destId="{4E2D61C4-42B4-4F9D-AED1-78DB46134D37}" srcOrd="0" destOrd="4" presId="urn:microsoft.com/office/officeart/2005/8/layout/hList1"/>
    <dgm:cxn modelId="{9B501032-708A-42C1-96FB-CB9AA2152C99}" srcId="{84E92E7C-4596-4E40-84BF-2317C30F9DF7}" destId="{A04D0CD6-72BF-46E8-8704-9FD8AD5BC955}" srcOrd="0" destOrd="0" parTransId="{46F2FF5A-E05D-417B-9939-C0AA2668057B}" sibTransId="{B7AAB948-C3F0-4C08-A198-3FA41CBB1573}"/>
    <dgm:cxn modelId="{C1399787-59EF-4E34-A7DC-482123C531F5}" srcId="{A04D0CD6-72BF-46E8-8704-9FD8AD5BC955}" destId="{C983A622-C204-4621-A4C6-15A2BA082CC3}" srcOrd="4" destOrd="0" parTransId="{EFA8499B-4773-4219-AC50-64DA3425258A}" sibTransId="{F001C916-A34A-4C41-A2C8-F247E482A5DC}"/>
    <dgm:cxn modelId="{003D50EB-694F-4BFD-88A5-E5E0B4026362}" type="presOf" srcId="{78E22BC8-9382-4ABA-931A-021D94A87FBB}" destId="{4E2D61C4-42B4-4F9D-AED1-78DB46134D37}" srcOrd="0" destOrd="7" presId="urn:microsoft.com/office/officeart/2005/8/layout/hList1"/>
    <dgm:cxn modelId="{EF380BC9-457C-44B7-8C42-E170E76523AF}" type="presParOf" srcId="{9DDB0499-9F2A-420B-95FD-EB9287230B82}" destId="{96E83EDE-A5FE-4EE0-AA6F-BF57A86B6E68}" srcOrd="0" destOrd="0" presId="urn:microsoft.com/office/officeart/2005/8/layout/hList1"/>
    <dgm:cxn modelId="{14D4F468-1AD5-49E2-B3F7-14FB094031D4}" type="presParOf" srcId="{96E83EDE-A5FE-4EE0-AA6F-BF57A86B6E68}" destId="{0CB51D27-8B13-4544-87B5-25EB27A67722}" srcOrd="0" destOrd="0" presId="urn:microsoft.com/office/officeart/2005/8/layout/hList1"/>
    <dgm:cxn modelId="{6814A502-7230-42DC-84F1-BA66B9F53811}" type="presParOf" srcId="{96E83EDE-A5FE-4EE0-AA6F-BF57A86B6E68}" destId="{4E2D61C4-42B4-4F9D-AED1-78DB46134D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2CEEB-B405-46FC-8F14-93C3ADD291F6}">
      <dsp:nvSpPr>
        <dsp:cNvPr id="0" name=""/>
        <dsp:cNvSpPr/>
      </dsp:nvSpPr>
      <dsp:spPr>
        <a:xfrm>
          <a:off x="6949" y="1032795"/>
          <a:ext cx="3375760" cy="971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BCB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latin typeface="+mn-lt"/>
              <a:ea typeface="+mn-ea"/>
              <a:cs typeface="+mn-ea"/>
              <a:sym typeface="+mn-lt"/>
            </a:rPr>
            <a:t>1</a:t>
          </a:r>
          <a:r>
            <a:rPr lang="zh-CN" sz="2000" kern="1200" dirty="0">
              <a:latin typeface="+mn-lt"/>
              <a:ea typeface="+mn-ea"/>
              <a:cs typeface="+mn-ea"/>
              <a:sym typeface="+mn-lt"/>
            </a:rPr>
            <a:t>、参与</a:t>
          </a:r>
          <a:r>
            <a:rPr lang="zh-C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ea"/>
              <a:sym typeface="+mn-lt"/>
            </a:rPr>
            <a:t>什么？</a:t>
          </a:r>
        </a:p>
      </dsp:txBody>
      <dsp:txXfrm>
        <a:off x="35418" y="1061264"/>
        <a:ext cx="3318822" cy="915061"/>
      </dsp:txXfrm>
    </dsp:sp>
    <dsp:sp modelId="{D44D981E-83BB-465E-8A37-367FCF29C90D}">
      <dsp:nvSpPr>
        <dsp:cNvPr id="0" name=""/>
        <dsp:cNvSpPr/>
      </dsp:nvSpPr>
      <dsp:spPr>
        <a:xfrm rot="19642266">
          <a:off x="3256190" y="1036528"/>
          <a:ext cx="1603342" cy="100019"/>
        </a:xfrm>
        <a:custGeom>
          <a:avLst/>
          <a:gdLst/>
          <a:ahLst/>
          <a:cxnLst/>
          <a:rect l="0" t="0" r="0" b="0"/>
          <a:pathLst>
            <a:path>
              <a:moveTo>
                <a:pt x="0" y="50009"/>
              </a:moveTo>
              <a:lnTo>
                <a:pt x="1603342" y="50009"/>
              </a:lnTo>
            </a:path>
          </a:pathLst>
        </a:custGeom>
        <a:noFill/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三极西厢简体" panose="00000500000000000000" pitchFamily="2" charset="-122"/>
            <a:ea typeface="三极西厢简体" panose="00000500000000000000" pitchFamily="2" charset="-122"/>
          </a:endParaRPr>
        </a:p>
      </dsp:txBody>
      <dsp:txXfrm>
        <a:off x="4017777" y="1046454"/>
        <a:ext cx="80167" cy="80167"/>
      </dsp:txXfrm>
    </dsp:sp>
    <dsp:sp modelId="{4CE6262C-85C5-4CF1-B864-988DC5B6A44C}">
      <dsp:nvSpPr>
        <dsp:cNvPr id="0" name=""/>
        <dsp:cNvSpPr/>
      </dsp:nvSpPr>
      <dsp:spPr>
        <a:xfrm>
          <a:off x="4733013" y="348613"/>
          <a:ext cx="3375760" cy="61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+mn-lt"/>
              <a:ea typeface="+mn-ea"/>
              <a:cs typeface="+mn-ea"/>
              <a:sym typeface="+mn-lt"/>
            </a:rPr>
            <a:t>从情感入手</a:t>
          </a:r>
        </a:p>
      </dsp:txBody>
      <dsp:txXfrm>
        <a:off x="4750918" y="366518"/>
        <a:ext cx="3339950" cy="575523"/>
      </dsp:txXfrm>
    </dsp:sp>
    <dsp:sp modelId="{141A1625-6B60-4308-9F51-4DB0F3E314C2}">
      <dsp:nvSpPr>
        <dsp:cNvPr id="0" name=""/>
        <dsp:cNvSpPr/>
      </dsp:nvSpPr>
      <dsp:spPr>
        <a:xfrm>
          <a:off x="3382709" y="1468785"/>
          <a:ext cx="1350304" cy="100019"/>
        </a:xfrm>
        <a:custGeom>
          <a:avLst/>
          <a:gdLst/>
          <a:ahLst/>
          <a:cxnLst/>
          <a:rect l="0" t="0" r="0" b="0"/>
          <a:pathLst>
            <a:path>
              <a:moveTo>
                <a:pt x="0" y="50009"/>
              </a:moveTo>
              <a:lnTo>
                <a:pt x="1350304" y="50009"/>
              </a:lnTo>
            </a:path>
          </a:pathLst>
        </a:custGeom>
        <a:noFill/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三极西厢简体" panose="00000500000000000000" pitchFamily="2" charset="-122"/>
            <a:ea typeface="三极西厢简体" panose="00000500000000000000" pitchFamily="2" charset="-122"/>
          </a:endParaRPr>
        </a:p>
      </dsp:txBody>
      <dsp:txXfrm>
        <a:off x="4024103" y="1485037"/>
        <a:ext cx="67515" cy="67515"/>
      </dsp:txXfrm>
    </dsp:sp>
    <dsp:sp modelId="{D4A49E22-0F50-43A8-AB08-50F9F000EC6C}">
      <dsp:nvSpPr>
        <dsp:cNvPr id="0" name=""/>
        <dsp:cNvSpPr/>
      </dsp:nvSpPr>
      <dsp:spPr>
        <a:xfrm>
          <a:off x="4733013" y="1213128"/>
          <a:ext cx="3375760" cy="61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+mn-lt"/>
              <a:ea typeface="+mn-ea"/>
              <a:cs typeface="+mn-ea"/>
              <a:sym typeface="+mn-lt"/>
            </a:rPr>
            <a:t>从行为入手</a:t>
          </a:r>
        </a:p>
      </dsp:txBody>
      <dsp:txXfrm>
        <a:off x="4750918" y="1231033"/>
        <a:ext cx="3339950" cy="575523"/>
      </dsp:txXfrm>
    </dsp:sp>
    <dsp:sp modelId="{2E335680-6168-4BD6-A062-71A506033D1C}">
      <dsp:nvSpPr>
        <dsp:cNvPr id="0" name=""/>
        <dsp:cNvSpPr/>
      </dsp:nvSpPr>
      <dsp:spPr>
        <a:xfrm rot="1957734">
          <a:off x="3256190" y="1901043"/>
          <a:ext cx="1603342" cy="100019"/>
        </a:xfrm>
        <a:custGeom>
          <a:avLst/>
          <a:gdLst/>
          <a:ahLst/>
          <a:cxnLst/>
          <a:rect l="0" t="0" r="0" b="0"/>
          <a:pathLst>
            <a:path>
              <a:moveTo>
                <a:pt x="0" y="50009"/>
              </a:moveTo>
              <a:lnTo>
                <a:pt x="1603342" y="50009"/>
              </a:lnTo>
            </a:path>
          </a:pathLst>
        </a:custGeom>
        <a:noFill/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三极西厢简体" panose="00000500000000000000" pitchFamily="2" charset="-122"/>
            <a:ea typeface="三极西厢简体" panose="00000500000000000000" pitchFamily="2" charset="-122"/>
          </a:endParaRPr>
        </a:p>
      </dsp:txBody>
      <dsp:txXfrm>
        <a:off x="4017777" y="1910969"/>
        <a:ext cx="80167" cy="80167"/>
      </dsp:txXfrm>
    </dsp:sp>
    <dsp:sp modelId="{E71C6460-1B28-4FE2-B421-92BA974F5769}">
      <dsp:nvSpPr>
        <dsp:cNvPr id="0" name=""/>
        <dsp:cNvSpPr/>
      </dsp:nvSpPr>
      <dsp:spPr>
        <a:xfrm>
          <a:off x="4733013" y="2077644"/>
          <a:ext cx="3375760" cy="61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+mn-lt"/>
              <a:ea typeface="+mn-ea"/>
              <a:cs typeface="+mn-ea"/>
              <a:sym typeface="+mn-lt"/>
            </a:rPr>
            <a:t>从认识入手</a:t>
          </a:r>
        </a:p>
      </dsp:txBody>
      <dsp:txXfrm>
        <a:off x="4750918" y="2095549"/>
        <a:ext cx="3339950" cy="575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51D27-8B13-4544-87B5-25EB27A67722}">
      <dsp:nvSpPr>
        <dsp:cNvPr id="0" name=""/>
        <dsp:cNvSpPr/>
      </dsp:nvSpPr>
      <dsp:spPr>
        <a:xfrm>
          <a:off x="0" y="36408"/>
          <a:ext cx="5238750" cy="518400"/>
        </a:xfrm>
        <a:prstGeom prst="rect">
          <a:avLst/>
        </a:prstGeom>
        <a:solidFill>
          <a:srgbClr val="2DC2FF"/>
        </a:solidFill>
        <a:ln w="12700" cap="flat" cmpd="sng" algn="ctr">
          <a:solidFill>
            <a:srgbClr val="2DC2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+mn-lt"/>
              <a:ea typeface="+mn-ea"/>
              <a:cs typeface="+mn-ea"/>
              <a:sym typeface="+mn-lt"/>
            </a:rPr>
            <a:t>有效的抱怨处理方式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0" y="36408"/>
        <a:ext cx="5238750" cy="518400"/>
      </dsp:txXfrm>
    </dsp:sp>
    <dsp:sp modelId="{4E2D61C4-42B4-4F9D-AED1-78DB46134D37}">
      <dsp:nvSpPr>
        <dsp:cNvPr id="0" name=""/>
        <dsp:cNvSpPr/>
      </dsp:nvSpPr>
      <dsp:spPr>
        <a:xfrm>
          <a:off x="0" y="554808"/>
          <a:ext cx="5238750" cy="3458699"/>
        </a:xfrm>
        <a:prstGeom prst="rect">
          <a:avLst/>
        </a:prstGeom>
        <a:noFill/>
        <a:ln w="12700" cap="flat" cmpd="sng" algn="ctr">
          <a:solidFill>
            <a:srgbClr val="2DC2F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800" b="0" kern="1200" dirty="0">
              <a:latin typeface="+mn-lt"/>
              <a:ea typeface="+mn-ea"/>
              <a:cs typeface="+mn-ea"/>
              <a:sym typeface="+mn-lt"/>
            </a:rPr>
            <a:t>1</a:t>
          </a:r>
          <a:r>
            <a:rPr lang="zh-CN" altLang="en-US" sz="1800" b="0" kern="1200" dirty="0">
              <a:latin typeface="+mn-lt"/>
              <a:ea typeface="+mn-ea"/>
              <a:cs typeface="+mn-ea"/>
              <a:sym typeface="+mn-lt"/>
            </a:rPr>
            <a:t>、向对方说：“谢谢您的反馈”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800" b="0" kern="1200" dirty="0">
              <a:latin typeface="+mn-lt"/>
              <a:ea typeface="+mn-ea"/>
              <a:cs typeface="+mn-ea"/>
              <a:sym typeface="+mn-lt"/>
            </a:rPr>
            <a:t>2</a:t>
          </a:r>
          <a:r>
            <a:rPr lang="zh-CN" altLang="en-US" sz="1800" b="0" kern="1200" dirty="0">
              <a:latin typeface="+mn-lt"/>
              <a:ea typeface="+mn-ea"/>
              <a:cs typeface="+mn-ea"/>
              <a:sym typeface="+mn-lt"/>
            </a:rPr>
            <a:t>、解释你为何感激家长的抱怨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800" b="0" kern="1200" dirty="0">
              <a:latin typeface="+mn-lt"/>
              <a:ea typeface="+mn-ea"/>
              <a:cs typeface="+mn-ea"/>
              <a:sym typeface="+mn-lt"/>
            </a:rPr>
            <a:t>3</a:t>
          </a:r>
          <a:r>
            <a:rPr lang="zh-CN" altLang="en-US" sz="1800" b="0" kern="1200" dirty="0">
              <a:latin typeface="+mn-lt"/>
              <a:ea typeface="+mn-ea"/>
              <a:cs typeface="+mn-ea"/>
              <a:sym typeface="+mn-lt"/>
            </a:rPr>
            <a:t>、为错误道歉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800" b="0" kern="1200" dirty="0">
              <a:latin typeface="+mn-lt"/>
              <a:ea typeface="+mn-ea"/>
              <a:cs typeface="+mn-ea"/>
              <a:sym typeface="+mn-lt"/>
            </a:rPr>
            <a:t>4</a:t>
          </a:r>
          <a:r>
            <a:rPr lang="zh-CN" altLang="en-US" sz="1800" b="0" kern="1200" dirty="0">
              <a:latin typeface="+mn-lt"/>
              <a:ea typeface="+mn-ea"/>
              <a:cs typeface="+mn-ea"/>
              <a:sym typeface="+mn-lt"/>
            </a:rPr>
            <a:t>、承诺立即处理抱怨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800" b="0" kern="1200" dirty="0">
              <a:latin typeface="+mn-lt"/>
              <a:ea typeface="+mn-ea"/>
              <a:cs typeface="+mn-ea"/>
              <a:sym typeface="+mn-lt"/>
            </a:rPr>
            <a:t>5</a:t>
          </a:r>
          <a:r>
            <a:rPr lang="zh-CN" altLang="en-US" sz="1800" b="0" kern="1200" dirty="0">
              <a:latin typeface="+mn-lt"/>
              <a:ea typeface="+mn-ea"/>
              <a:cs typeface="+mn-ea"/>
              <a:sym typeface="+mn-lt"/>
            </a:rPr>
            <a:t>、了解情况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800" b="0" kern="1200" dirty="0">
              <a:latin typeface="+mn-lt"/>
              <a:ea typeface="+mn-ea"/>
              <a:cs typeface="+mn-ea"/>
              <a:sym typeface="+mn-lt"/>
            </a:rPr>
            <a:t>6</a:t>
          </a:r>
          <a:r>
            <a:rPr lang="zh-CN" altLang="en-US" sz="1800" b="0" kern="1200" dirty="0">
              <a:latin typeface="+mn-lt"/>
              <a:ea typeface="+mn-ea"/>
              <a:cs typeface="+mn-ea"/>
              <a:sym typeface="+mn-lt"/>
            </a:rPr>
            <a:t>、尽快纠正错误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800" b="0" kern="1200" dirty="0">
              <a:latin typeface="+mn-lt"/>
              <a:ea typeface="+mn-ea"/>
              <a:cs typeface="+mn-ea"/>
              <a:sym typeface="+mn-lt"/>
            </a:rPr>
            <a:t>7</a:t>
          </a:r>
          <a:r>
            <a:rPr lang="zh-CN" altLang="en-US" sz="1800" b="0" kern="1200" dirty="0">
              <a:latin typeface="+mn-lt"/>
              <a:ea typeface="+mn-ea"/>
              <a:cs typeface="+mn-ea"/>
              <a:sym typeface="+mn-lt"/>
            </a:rPr>
            <a:t>、查看家长是否满意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zh-CN" sz="1800" b="0" kern="1200" dirty="0">
              <a:latin typeface="+mn-lt"/>
              <a:ea typeface="+mn-ea"/>
              <a:cs typeface="+mn-ea"/>
              <a:sym typeface="+mn-lt"/>
            </a:rPr>
            <a:t>8</a:t>
          </a:r>
          <a:r>
            <a:rPr lang="zh-CN" altLang="en-US" sz="1800" b="0" kern="1200" dirty="0">
              <a:latin typeface="+mn-lt"/>
              <a:ea typeface="+mn-ea"/>
              <a:cs typeface="+mn-ea"/>
              <a:sym typeface="+mn-lt"/>
            </a:rPr>
            <a:t>、防范将来再犯错误</a:t>
          </a:r>
        </a:p>
      </dsp:txBody>
      <dsp:txXfrm>
        <a:off x="0" y="554808"/>
        <a:ext cx="5238750" cy="34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53755-974E-43E3-A375-A2B3B468D63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12E0-35A3-472D-83CD-F44A85B562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8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12E0-35A3-472D-83CD-F44A85B562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07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C4545-FF4A-4B44-9A4A-D7B6A01FB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B0BDEE-3773-4FD9-86E9-A19F78393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F5C84B-B387-4FAB-9E4D-6364C1C9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4509D-2723-4847-9ED9-37C56B29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21157-85D3-43D4-8652-B391F15D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39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88FC8-FD14-4B4B-A3D5-5FBAA1BF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3A8BC1-2D34-4E55-B6AD-FD77E4278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9E55B0-59FB-4A40-915E-C272B8B1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5CC91D-5369-46BF-97A3-0F9FE1A0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2A45B8-44A2-499D-9A87-75E87C7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F2B0C-B89D-4FDF-9455-A207AD98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7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DD7BC-18FF-464B-A60E-8AC900CC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2347A9-F4E0-4713-A188-AB68CB535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3E68A-970C-4C52-B9D4-95656885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6436ED-F975-4479-85C1-D1E3E87B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6F0AFA-E366-4723-BAA1-5769F78E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80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C9DBA8-8A42-435E-ACE0-D2793403C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95D868-2413-45D7-9C8F-77946898F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087C62-E622-4735-9863-2CB3A086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D3F7CD-1D6E-4761-9B30-ED35A841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1FBBE7-3BCC-48A7-8090-58A6F4C8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47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04724-638C-44AB-A771-A575381D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3B1A41-A677-4650-9C58-111C212032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媒体占位符 3">
            <a:extLst>
              <a:ext uri="{FF2B5EF4-FFF2-40B4-BE49-F238E27FC236}">
                <a16:creationId xmlns:a16="http://schemas.microsoft.com/office/drawing/2014/main" id="{9B6301AA-C62F-4A68-A88B-B7C70170806B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EC679-8756-4D02-AC3A-FE99D74E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B2AF08-5119-4D0F-872B-0A621C85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5F8687-6E5A-4803-A272-170B94E7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4E2DCF6-B92A-4135-B8E8-00436F4A5F9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9037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1B598-9855-4378-8938-0ECB614B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>
            <a:extLst>
              <a:ext uri="{FF2B5EF4-FFF2-40B4-BE49-F238E27FC236}">
                <a16:creationId xmlns:a16="http://schemas.microsoft.com/office/drawing/2014/main" id="{E2517A50-1C7C-47C2-8E6F-592808B6FEC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8E2729-2F70-4DC9-ABFB-42F86D7D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A6F58A-2747-40A6-A628-ABC09328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61530-601F-4465-9AFA-D494D2C0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D38BDA2-DF65-4643-817F-43545B6861B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3199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4CEF8-83DF-407A-9C2B-C1B717A4F47C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494CF0-B31C-4CE5-AB69-4899CBC663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D8B6D-CF57-4EBA-BF31-154985E4302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BCD9336-9414-43CE-9E79-FDF7A5192D8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764A2D-75F0-465A-82FD-F72A74D84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1F2CD0-5A88-4247-A19B-E9298876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227CB2-E3FE-4199-ADE9-46C14020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2F165E-CFC6-4A4C-A6C5-B805AA16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F9AAC0-F486-4488-9FA3-EB9B19D6691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482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7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70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9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18594-DD3B-43D9-9C1A-678D9B84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701F78-86B1-4476-8BD1-4B264A39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229FC-D5FE-4AC5-ADB1-DB350EB6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7C3FD-813A-47AB-919D-4D63BA05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ADFF2E-0CD0-475F-963B-01B265E1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E6C50F-A1FF-4BB8-B581-479A9831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BCAFB4-B3B3-4B4C-A996-B56096D7C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C372B-4B12-4126-AE91-5B826DC6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AF644-FD14-4753-9E1F-0EB1CFDD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93F01A-27C3-4BE2-BCBF-0265A3F0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97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4F238-311D-45FB-A2A5-E524E817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974AFE-BDB7-42CD-88FE-6710C5E3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77CA08-C07D-4C0C-8C9A-95FF9FA71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DE1E0D-4BFE-4D09-804F-DEF36165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936213-47E0-4297-95EF-62901DF2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F98798-5F99-4D94-B738-DAF3B2EE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2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A6162-90F5-4275-A926-87468B8D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C85EA8-1A8A-4AF0-97D4-53FA2CE0A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8EED6-C6B6-4859-82C4-5A788914D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0F5888-3454-4D30-8A0B-B95D1C0FF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89D0C4-655A-4FB6-A6FD-5CE08A6F7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A026C1-ECC8-46FD-81CB-507B1A2F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9CBD68-91E2-4728-B1DD-D07A418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3C358E-0692-4A18-A78B-78E2684C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4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A6162-90F5-4275-A926-87468B8D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C85EA8-1A8A-4AF0-97D4-53FA2CE0A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8EED6-C6B6-4859-82C4-5A788914D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0F5888-3454-4D30-8A0B-B95D1C0FF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89D0C4-655A-4FB6-A6FD-5CE08A6F7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A026C1-ECC8-46FD-81CB-507B1A2F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9CBD68-91E2-4728-B1DD-D07A418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3C358E-0692-4A18-A78B-78E2684C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8447" y="67116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7097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A3C011-0903-405C-9E85-44AF5BBC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19C076-55D2-4C8F-BFC6-28973336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B4785A-7B50-4484-A4A4-B7DC78C1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A4E779-6C37-461C-BBB3-80C900C8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8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A60437E-B1FC-4A13-A0B6-4FFD0508874F}"/>
              </a:ext>
            </a:extLst>
          </p:cNvPr>
          <p:cNvSpPr/>
          <p:nvPr userDrawn="1"/>
        </p:nvSpPr>
        <p:spPr>
          <a:xfrm>
            <a:off x="365761" y="268152"/>
            <a:ext cx="11448000" cy="64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331B40-A50B-41D9-8D2F-0143C4B3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5D5D92-C8F5-43F0-9A6C-78C4D642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DC7D35-7D10-496D-845C-15D6DADE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1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37121-945D-4EDB-96CE-B63E3B79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47B4E0-725B-413F-97A5-0F1347A0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04DC72-EE72-49F9-8CB9-86D9454DD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F0D276-9A82-4E99-8A65-92EAD64B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7D6DC5-890F-46DF-BA98-90539CAF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C333CF-BFAF-47EE-A82C-965C536A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3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1D4919-63F5-4DF8-994C-58C92695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3D1FC6-E027-45D1-BC1A-81DD9A30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9A9204-D053-4DD7-B27B-FF67E379F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5175-A899-467B-894B-F0125013E01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0BDBFB-93FE-4660-AB24-4E6045D77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49FB3E-E595-4980-B50C-01B6713B3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BCA6-2A30-4501-A92F-2F27D3EE3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8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2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84" userDrawn="1">
          <p15:clr>
            <a:srgbClr val="F26B43"/>
          </p15:clr>
        </p15:guide>
        <p15:guide id="4" pos="224" userDrawn="1">
          <p15:clr>
            <a:srgbClr val="F26B43"/>
          </p15:clr>
        </p15:guide>
        <p15:guide id="5" pos="7448" userDrawn="1">
          <p15:clr>
            <a:srgbClr val="F26B43"/>
          </p15:clr>
        </p15:guide>
        <p15:guide id="6" orient="horz" pos="40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86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7EFBE-082A-432C-9947-CA9C52C02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562" y="1857163"/>
            <a:ext cx="3445035" cy="576000"/>
          </a:xfrm>
        </p:spPr>
        <p:txBody>
          <a:bodyPr anchor="ctr">
            <a:normAutofit/>
          </a:bodyPr>
          <a:lstStyle/>
          <a:p>
            <a:pPr algn="dist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幼儿园家长沟通技巧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1B021E9-DC2D-42AE-B586-36EBA3E56930}"/>
              </a:ext>
            </a:extLst>
          </p:cNvPr>
          <p:cNvSpPr txBox="1">
            <a:spLocks/>
          </p:cNvSpPr>
          <p:nvPr/>
        </p:nvSpPr>
        <p:spPr>
          <a:xfrm>
            <a:off x="2890611" y="2928401"/>
            <a:ext cx="6410779" cy="81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6600" dirty="0">
                <a:solidFill>
                  <a:srgbClr val="2DC2F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之家长工作策略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37BFAC-8831-4FAC-B9BF-54B4D0EAAC36}"/>
              </a:ext>
            </a:extLst>
          </p:cNvPr>
          <p:cNvSpPr/>
          <p:nvPr/>
        </p:nvSpPr>
        <p:spPr>
          <a:xfrm>
            <a:off x="3187563" y="2454313"/>
            <a:ext cx="5652000" cy="36000"/>
          </a:xfrm>
          <a:prstGeom prst="rect">
            <a:avLst/>
          </a:prstGeom>
          <a:gradFill flip="none" rotWithShape="1">
            <a:gsLst>
              <a:gs pos="0">
                <a:srgbClr val="B3EAFE"/>
              </a:gs>
              <a:gs pos="47000">
                <a:srgbClr val="2DC2FF"/>
              </a:gs>
              <a:gs pos="69000">
                <a:srgbClr val="FABDCC">
                  <a:lumMod val="60000"/>
                  <a:lumOff val="40000"/>
                </a:srgbClr>
              </a:gs>
              <a:gs pos="95000">
                <a:srgbClr val="FABDCC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DD58A7-17C2-4114-9F11-594B64C04689}"/>
              </a:ext>
            </a:extLst>
          </p:cNvPr>
          <p:cNvSpPr/>
          <p:nvPr/>
        </p:nvSpPr>
        <p:spPr>
          <a:xfrm>
            <a:off x="6560597" y="1945826"/>
            <a:ext cx="2267850" cy="418135"/>
          </a:xfrm>
          <a:prstGeom prst="rect">
            <a:avLst/>
          </a:prstGeom>
          <a:solidFill>
            <a:srgbClr val="2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5ABCBB-E81E-462B-93E5-6FEED94731C4}"/>
              </a:ext>
            </a:extLst>
          </p:cNvPr>
          <p:cNvSpPr txBox="1"/>
          <p:nvPr/>
        </p:nvSpPr>
        <p:spPr>
          <a:xfrm>
            <a:off x="6560597" y="1947793"/>
            <a:ext cx="232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沟通技巧培训教育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D84C21E-BD54-4F64-9A79-0CF3127673C5}"/>
              </a:ext>
            </a:extLst>
          </p:cNvPr>
          <p:cNvGrpSpPr/>
          <p:nvPr/>
        </p:nvGrpSpPr>
        <p:grpSpPr>
          <a:xfrm>
            <a:off x="3566684" y="3760684"/>
            <a:ext cx="5076000" cy="666114"/>
            <a:chOff x="3338084" y="3484459"/>
            <a:chExt cx="5543550" cy="66611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6EE6939-47E3-4CD8-AC08-0E68FB3A64AA}"/>
                </a:ext>
              </a:extLst>
            </p:cNvPr>
            <p:cNvSpPr/>
            <p:nvPr/>
          </p:nvSpPr>
          <p:spPr>
            <a:xfrm>
              <a:off x="3338084" y="3484459"/>
              <a:ext cx="5543550" cy="666114"/>
            </a:xfrm>
            <a:prstGeom prst="rect">
              <a:avLst/>
            </a:prstGeom>
            <a:solidFill>
              <a:srgbClr val="2D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A4FB3F6-8D98-4C67-BFD1-306C9E1AD36C}"/>
                </a:ext>
              </a:extLst>
            </p:cNvPr>
            <p:cNvCxnSpPr>
              <a:cxnSpLocks/>
            </p:cNvCxnSpPr>
            <p:nvPr/>
          </p:nvCxnSpPr>
          <p:spPr>
            <a:xfrm>
              <a:off x="3338084" y="3827041"/>
              <a:ext cx="72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3846C43-9D3F-40D8-9044-5E5F7E164A5A}"/>
                </a:ext>
              </a:extLst>
            </p:cNvPr>
            <p:cNvSpPr txBox="1"/>
            <p:nvPr/>
          </p:nvSpPr>
          <p:spPr>
            <a:xfrm>
              <a:off x="4133850" y="3637180"/>
              <a:ext cx="3905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幼儿园教育沟通技巧培训课件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03CF065-AD50-43BB-9F9D-F08D674F018C}"/>
                </a:ext>
              </a:extLst>
            </p:cNvPr>
            <p:cNvCxnSpPr>
              <a:cxnSpLocks/>
            </p:cNvCxnSpPr>
            <p:nvPr/>
          </p:nvCxnSpPr>
          <p:spPr>
            <a:xfrm>
              <a:off x="8142584" y="3834557"/>
              <a:ext cx="72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内容占位符 4">
            <a:extLst>
              <a:ext uri="{FF2B5EF4-FFF2-40B4-BE49-F238E27FC236}">
                <a16:creationId xmlns:a16="http://schemas.microsoft.com/office/drawing/2014/main" id="{B3D18B05-9C85-4ACD-8EE8-57590FD62A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06800" y="2934100"/>
            <a:ext cx="4943999" cy="370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B8C33F1-B17E-4D95-AEE3-959F13F77AA1}"/>
              </a:ext>
            </a:extLst>
          </p:cNvPr>
          <p:cNvSpPr txBox="1"/>
          <p:nvPr/>
        </p:nvSpPr>
        <p:spPr>
          <a:xfrm>
            <a:off x="4133850" y="4603434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cs typeface="+mn-ea"/>
                <a:sym typeface="+mn-lt"/>
              </a:rPr>
              <a:t>主讲人：</a:t>
            </a:r>
            <a:r>
              <a:rPr lang="en-US" altLang="zh-CN" smtClean="0">
                <a:cs typeface="+mn-ea"/>
                <a:sym typeface="+mn-lt"/>
              </a:rPr>
              <a:t>PPT818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79B3090-06F3-424D-AB8D-95871074692B}"/>
              </a:ext>
            </a:extLst>
          </p:cNvPr>
          <p:cNvSpPr txBox="1"/>
          <p:nvPr/>
        </p:nvSpPr>
        <p:spPr>
          <a:xfrm>
            <a:off x="6257659" y="4603434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日期：</a:t>
            </a:r>
            <a:r>
              <a:rPr lang="en-US" altLang="zh-CN" dirty="0" smtClean="0">
                <a:cs typeface="+mn-ea"/>
                <a:sym typeface="+mn-lt"/>
              </a:rPr>
              <a:t>20XX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31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解读正确的儿童观、教育观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2281082" y="1951169"/>
            <a:ext cx="8622888" cy="9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儿童的天性</a:t>
            </a:r>
            <a:endParaRPr lang="en-US" altLang="zh-CN" sz="18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>
                <a:cs typeface="+mn-ea"/>
                <a:sym typeface="+mn-lt"/>
              </a:rPr>
              <a:t>好动、好玩、好奇、好模仿，孩子是游戏的、好奇的、探索的、梦想的、涂鸦的、歌唱的，蹦蹦跳跳的，我们要给予充分的理解和保护。（苏霍姆林斯基）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CB602E8-E452-4596-A267-87E6E9434A41}"/>
              </a:ext>
            </a:extLst>
          </p:cNvPr>
          <p:cNvSpPr txBox="1">
            <a:spLocks/>
          </p:cNvSpPr>
          <p:nvPr/>
        </p:nvSpPr>
        <p:spPr>
          <a:xfrm>
            <a:off x="2281082" y="2786012"/>
            <a:ext cx="8622888" cy="14365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儿童的认知特点</a:t>
            </a:r>
            <a:endParaRPr lang="en-US" altLang="zh-CN" sz="1800" dirty="0">
              <a:cs typeface="+mn-ea"/>
              <a:sym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400" dirty="0">
                <a:cs typeface="+mn-ea"/>
                <a:sym typeface="+mn-lt"/>
              </a:rPr>
              <a:t>运用感知觉（摸、看、闻、玩、尝）来获取直接经验，认识周围的环境、人和事。你告诉我，我忘记了，你让我看见了，我就知道了。你让我参与，我就了解了，你让我动手，我就记住了。（蒙台梭利）学习的途径：体验参与、学的形式：游戏为主。案例：床下取鞋。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55861009-7BC2-4053-808C-E85618273472}"/>
              </a:ext>
            </a:extLst>
          </p:cNvPr>
          <p:cNvSpPr txBox="1">
            <a:spLocks/>
          </p:cNvSpPr>
          <p:nvPr/>
        </p:nvSpPr>
        <p:spPr>
          <a:xfrm>
            <a:off x="2281082" y="4157368"/>
            <a:ext cx="8622888" cy="7905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儿童的生长发育特点</a:t>
            </a:r>
            <a:endParaRPr lang="en-US" altLang="zh-CN" sz="18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>
                <a:cs typeface="+mn-ea"/>
                <a:sym typeface="+mn-lt"/>
              </a:rPr>
              <a:t>是人生的第一个生长高峰期，需要营养、阳光、空气、大自然。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04975134-190A-4D90-974A-6F1DF7EC27AE}"/>
              </a:ext>
            </a:extLst>
          </p:cNvPr>
          <p:cNvSpPr txBox="1">
            <a:spLocks/>
          </p:cNvSpPr>
          <p:nvPr/>
        </p:nvSpPr>
        <p:spPr>
          <a:xfrm>
            <a:off x="2281082" y="4882787"/>
            <a:ext cx="8622888" cy="102639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1900" dirty="0">
                <a:cs typeface="+mn-ea"/>
                <a:sym typeface="+mn-lt"/>
              </a:rPr>
              <a:t>儿童的个性特点</a:t>
            </a:r>
            <a:endParaRPr lang="en-US" altLang="zh-CN" sz="1900" dirty="0"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500" dirty="0">
                <a:cs typeface="+mn-ea"/>
                <a:sym typeface="+mn-lt"/>
              </a:rPr>
              <a:t>每个孩子都是独一无二的，他们的智力结构不同，气质类型不同，多元智能理论揭示：智力没有优劣之分，用强项带动弱项。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383D058-AE1A-427A-AADD-9460DB70CA18}"/>
              </a:ext>
            </a:extLst>
          </p:cNvPr>
          <p:cNvSpPr/>
          <p:nvPr/>
        </p:nvSpPr>
        <p:spPr>
          <a:xfrm>
            <a:off x="829297" y="2287954"/>
            <a:ext cx="897797" cy="2990122"/>
          </a:xfrm>
          <a:prstGeom prst="roundRect">
            <a:avLst/>
          </a:prstGeom>
          <a:solidFill>
            <a:srgbClr val="2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06CE7D-905C-41C0-A62A-379ADAF91E4B}"/>
              </a:ext>
            </a:extLst>
          </p:cNvPr>
          <p:cNvSpPr/>
          <p:nvPr/>
        </p:nvSpPr>
        <p:spPr>
          <a:xfrm>
            <a:off x="1040034" y="2667397"/>
            <a:ext cx="539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正确的儿童观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9306" y="672494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CAD9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CAD9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CAD9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7134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14F7FED-B916-4990-B6FA-35F5447B5CAC}"/>
              </a:ext>
            </a:extLst>
          </p:cNvPr>
          <p:cNvSpPr/>
          <p:nvPr/>
        </p:nvSpPr>
        <p:spPr>
          <a:xfrm>
            <a:off x="3216842" y="3179173"/>
            <a:ext cx="5760000" cy="2196000"/>
          </a:xfrm>
          <a:prstGeom prst="roundRect">
            <a:avLst/>
          </a:prstGeom>
          <a:solidFill>
            <a:srgbClr val="2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指导家长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415845" y="1951169"/>
            <a:ext cx="9488125" cy="9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尊重天性，顺势助长，带领幼儿走进生活，亲近自然，了解社会，学习的载体是生活和游戏，而不是课堂，学习的方式是体验、尝试，而不是说教。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3F9A32-1FA7-4274-8824-CF40E7D56B53}"/>
              </a:ext>
            </a:extLst>
          </p:cNvPr>
          <p:cNvSpPr txBox="1"/>
          <p:nvPr/>
        </p:nvSpPr>
        <p:spPr>
          <a:xfrm>
            <a:off x="4345858" y="3213100"/>
            <a:ext cx="37753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正确的教育观：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教什么？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对幼儿终身可持续发展有利的。</a:t>
            </a:r>
          </a:p>
        </p:txBody>
      </p:sp>
    </p:spTree>
    <p:extLst>
      <p:ext uri="{BB962C8B-B14F-4D97-AF65-F5344CB8AC3E}">
        <p14:creationId xmlns:p14="http://schemas.microsoft.com/office/powerpoint/2010/main" val="3199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了解幼儿园的任务及培养目标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764789" y="2113030"/>
            <a:ext cx="3967417" cy="44790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cs typeface="+mn-ea"/>
                <a:sym typeface="+mn-lt"/>
              </a:rPr>
              <a:t>幼儿园与学校的根本区别在于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F054DF-CA03-4EFB-92C4-D993A0743144}"/>
              </a:ext>
            </a:extLst>
          </p:cNvPr>
          <p:cNvGrpSpPr/>
          <p:nvPr/>
        </p:nvGrpSpPr>
        <p:grpSpPr>
          <a:xfrm>
            <a:off x="1726316" y="2787350"/>
            <a:ext cx="4051102" cy="1445438"/>
            <a:chOff x="526781" y="2676381"/>
            <a:chExt cx="4051102" cy="144543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B4EDD57-9502-4EE9-B1C2-327B8F0DB0E5}"/>
                </a:ext>
              </a:extLst>
            </p:cNvPr>
            <p:cNvSpPr/>
            <p:nvPr/>
          </p:nvSpPr>
          <p:spPr>
            <a:xfrm>
              <a:off x="526781" y="286889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幼儿园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E9F6A56-1EC0-4C66-9B74-F1331DBB1AF8}"/>
                </a:ext>
              </a:extLst>
            </p:cNvPr>
            <p:cNvSpPr/>
            <p:nvPr/>
          </p:nvSpPr>
          <p:spPr>
            <a:xfrm>
              <a:off x="565254" y="3711072"/>
              <a:ext cx="853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小   学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4767CDD-4C8B-49E3-B0A6-F056F6102A3F}"/>
                </a:ext>
              </a:extLst>
            </p:cNvPr>
            <p:cNvSpPr/>
            <p:nvPr/>
          </p:nvSpPr>
          <p:spPr>
            <a:xfrm>
              <a:off x="1640032" y="2676381"/>
              <a:ext cx="229152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习惯养成  积累经验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快乐体验  习得技能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C460DAC-5217-46E5-960A-BF453DADCF4B}"/>
                </a:ext>
              </a:extLst>
            </p:cNvPr>
            <p:cNvSpPr/>
            <p:nvPr/>
          </p:nvSpPr>
          <p:spPr>
            <a:xfrm>
              <a:off x="1727352" y="3697382"/>
              <a:ext cx="18004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系统的知识学习</a:t>
              </a: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8F8454D7-0A36-4CD4-B718-A519B3761F0B}"/>
                </a:ext>
              </a:extLst>
            </p:cNvPr>
            <p:cNvCxnSpPr>
              <a:cxnSpLocks/>
            </p:cNvCxnSpPr>
            <p:nvPr/>
          </p:nvCxnSpPr>
          <p:spPr>
            <a:xfrm>
              <a:off x="1326145" y="3895738"/>
              <a:ext cx="374837" cy="0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C0A0D537-206F-4556-9BA2-57BB6BFBFD03}"/>
                </a:ext>
              </a:extLst>
            </p:cNvPr>
            <p:cNvCxnSpPr/>
            <p:nvPr/>
          </p:nvCxnSpPr>
          <p:spPr>
            <a:xfrm>
              <a:off x="3562984" y="3895738"/>
              <a:ext cx="374837" cy="0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459A270-036C-43A2-A9F5-DB74703ACCF4}"/>
                </a:ext>
              </a:extLst>
            </p:cNvPr>
            <p:cNvSpPr/>
            <p:nvPr/>
          </p:nvSpPr>
          <p:spPr>
            <a:xfrm>
              <a:off x="3931552" y="375248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课堂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7476C22-0931-40B7-B52F-DEB7DF05D579}"/>
                </a:ext>
              </a:extLst>
            </p:cNvPr>
            <p:cNvSpPr/>
            <p:nvPr/>
          </p:nvSpPr>
          <p:spPr>
            <a:xfrm>
              <a:off x="3931551" y="268422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游戏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AB51535-E1AB-47F6-8085-C87EE1C46749}"/>
                </a:ext>
              </a:extLst>
            </p:cNvPr>
            <p:cNvSpPr/>
            <p:nvPr/>
          </p:nvSpPr>
          <p:spPr>
            <a:xfrm>
              <a:off x="3931551" y="306963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生活</a:t>
              </a: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D6887CAE-1871-44F3-AA27-B0C1DB685F54}"/>
                </a:ext>
              </a:extLst>
            </p:cNvPr>
            <p:cNvCxnSpPr/>
            <p:nvPr/>
          </p:nvCxnSpPr>
          <p:spPr>
            <a:xfrm>
              <a:off x="3605875" y="2878119"/>
              <a:ext cx="374837" cy="0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C01A13F7-3605-4E6A-9706-DA44E87D7BBB}"/>
                </a:ext>
              </a:extLst>
            </p:cNvPr>
            <p:cNvCxnSpPr/>
            <p:nvPr/>
          </p:nvCxnSpPr>
          <p:spPr>
            <a:xfrm>
              <a:off x="3605875" y="3225116"/>
              <a:ext cx="374837" cy="0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ACC3941B-712C-4EB6-A703-B861C11337C5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1403944" y="2868896"/>
              <a:ext cx="297038" cy="184664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A70EB375-8419-4D87-ADC0-B4595C8A206C}"/>
                </a:ext>
              </a:extLst>
            </p:cNvPr>
            <p:cNvCxnSpPr>
              <a:cxnSpLocks/>
            </p:cNvCxnSpPr>
            <p:nvPr/>
          </p:nvCxnSpPr>
          <p:spPr>
            <a:xfrm>
              <a:off x="1408858" y="3050792"/>
              <a:ext cx="297038" cy="184664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81AE6E40-3C0F-4233-8507-21F2D7B836E8}"/>
              </a:ext>
            </a:extLst>
          </p:cNvPr>
          <p:cNvSpPr/>
          <p:nvPr/>
        </p:nvSpPr>
        <p:spPr>
          <a:xfrm>
            <a:off x="6488076" y="1956667"/>
            <a:ext cx="4420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80000"/>
              </a:lnSpc>
            </a:pPr>
            <a:r>
              <a:rPr lang="zh-CN" altLang="en-US" sz="2000" b="1" dirty="0">
                <a:cs typeface="+mn-ea"/>
                <a:sym typeface="+mn-lt"/>
              </a:rPr>
              <a:t>习惯比知识更重要</a:t>
            </a:r>
          </a:p>
          <a:p>
            <a:pPr algn="ctr">
              <a:lnSpc>
                <a:spcPct val="180000"/>
              </a:lnSpc>
            </a:pPr>
            <a:r>
              <a:rPr lang="zh-CN" altLang="en-US" sz="2000" b="1" dirty="0">
                <a:cs typeface="+mn-ea"/>
                <a:sym typeface="+mn-lt"/>
              </a:rPr>
              <a:t>兴趣比技能更重要</a:t>
            </a:r>
          </a:p>
          <a:p>
            <a:pPr algn="ctr">
              <a:lnSpc>
                <a:spcPct val="180000"/>
              </a:lnSpc>
            </a:pPr>
            <a:r>
              <a:rPr lang="zh-CN" altLang="en-US" sz="2000" b="1" dirty="0">
                <a:cs typeface="+mn-ea"/>
                <a:sym typeface="+mn-lt"/>
              </a:rPr>
              <a:t>赏识比指责更重要</a:t>
            </a:r>
          </a:p>
          <a:p>
            <a:pPr algn="ctr">
              <a:lnSpc>
                <a:spcPct val="180000"/>
              </a:lnSpc>
            </a:pPr>
            <a:r>
              <a:rPr lang="zh-CN" altLang="en-US" sz="2000" b="1" dirty="0">
                <a:cs typeface="+mn-ea"/>
                <a:sym typeface="+mn-lt"/>
              </a:rPr>
              <a:t>情商比智商更重要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4A1C9F0-03CD-4760-86F6-2ACF39F5D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00" y="4069828"/>
            <a:ext cx="648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家长的角色定位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1AE6E40-3C0F-4233-8507-21F2D7B836E8}"/>
              </a:ext>
            </a:extLst>
          </p:cNvPr>
          <p:cNvSpPr/>
          <p:nvPr/>
        </p:nvSpPr>
        <p:spPr>
          <a:xfrm>
            <a:off x="2138620" y="1937617"/>
            <a:ext cx="8196004" cy="2777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是孩子的第一任教师，更是终身不下岗的教师，</a:t>
            </a:r>
          </a:p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是幼儿园、学校教育的合作伙伴，</a:t>
            </a:r>
          </a:p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孩子上幼儿园不是家庭教育的终止，而是新的里程。</a:t>
            </a:r>
          </a:p>
          <a:p>
            <a:pPr>
              <a:lnSpc>
                <a:spcPct val="110000"/>
              </a:lnSpc>
            </a:pPr>
            <a:endParaRPr lang="zh-CN" altLang="en-US" sz="2000" b="1" dirty="0"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2000" b="1" dirty="0">
                <a:cs typeface="+mn-ea"/>
                <a:sym typeface="+mn-lt"/>
              </a:rPr>
              <a:t>衡量教育成败的重要标准：</a:t>
            </a:r>
          </a:p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是否热爱学习，充满探究和好奇，是否会自我学习，</a:t>
            </a:r>
          </a:p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勤于思考和实践，是否自尊自信，更加积极向上。是否热爱生活，拥有爱心和责任感。</a:t>
            </a:r>
          </a:p>
        </p:txBody>
      </p:sp>
    </p:spTree>
    <p:extLst>
      <p:ext uri="{BB962C8B-B14F-4D97-AF65-F5344CB8AC3E}">
        <p14:creationId xmlns:p14="http://schemas.microsoft.com/office/powerpoint/2010/main" val="13777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怎么教？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B24DE98-073C-489F-AAEE-F8733C4FBFBE}"/>
              </a:ext>
            </a:extLst>
          </p:cNvPr>
          <p:cNvGrpSpPr/>
          <p:nvPr/>
        </p:nvGrpSpPr>
        <p:grpSpPr>
          <a:xfrm>
            <a:off x="3532033" y="2547257"/>
            <a:ext cx="2241279" cy="1138184"/>
            <a:chOff x="1750423" y="2728422"/>
            <a:chExt cx="2241279" cy="113818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9180F4F-5571-499A-A7F4-D9E93F2D12E5}"/>
                </a:ext>
              </a:extLst>
            </p:cNvPr>
            <p:cNvGrpSpPr/>
            <p:nvPr/>
          </p:nvGrpSpPr>
          <p:grpSpPr>
            <a:xfrm>
              <a:off x="1750423" y="2728422"/>
              <a:ext cx="2241279" cy="1138184"/>
              <a:chOff x="1750423" y="2728422"/>
              <a:chExt cx="2241279" cy="1138184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908C0B7-B847-4EBA-962F-98C2F085C818}"/>
                  </a:ext>
                </a:extLst>
              </p:cNvPr>
              <p:cNvSpPr/>
              <p:nvPr/>
            </p:nvSpPr>
            <p:spPr>
              <a:xfrm>
                <a:off x="1750423" y="2730137"/>
                <a:ext cx="2207623" cy="1136469"/>
              </a:xfrm>
              <a:prstGeom prst="rect">
                <a:avLst/>
              </a:prstGeom>
              <a:solidFill>
                <a:srgbClr val="2DC2FF">
                  <a:alpha val="70000"/>
                </a:srgbClr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C8B4446-0FB4-4608-B44A-2EDE54156030}"/>
                  </a:ext>
                </a:extLst>
              </p:cNvPr>
              <p:cNvSpPr/>
              <p:nvPr/>
            </p:nvSpPr>
            <p:spPr>
              <a:xfrm rot="858296">
                <a:off x="1784079" y="2728422"/>
                <a:ext cx="2207623" cy="1136469"/>
              </a:xfrm>
              <a:prstGeom prst="rect">
                <a:avLst/>
              </a:prstGeom>
              <a:solidFill>
                <a:srgbClr val="FBCAD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541E019-18A4-461F-AE69-EC6925030A2B}"/>
                </a:ext>
              </a:extLst>
            </p:cNvPr>
            <p:cNvSpPr/>
            <p:nvPr/>
          </p:nvSpPr>
          <p:spPr>
            <a:xfrm>
              <a:off x="2282596" y="2963191"/>
              <a:ext cx="1415772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注重兴趣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25441EC-DB5E-4E9A-B469-FF91811C69FF}"/>
              </a:ext>
            </a:extLst>
          </p:cNvPr>
          <p:cNvGrpSpPr/>
          <p:nvPr/>
        </p:nvGrpSpPr>
        <p:grpSpPr>
          <a:xfrm>
            <a:off x="645377" y="2547257"/>
            <a:ext cx="2241279" cy="1138184"/>
            <a:chOff x="1750423" y="2728422"/>
            <a:chExt cx="2241279" cy="113818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B6D8B4D-6536-419B-95A9-4A21B8424829}"/>
                </a:ext>
              </a:extLst>
            </p:cNvPr>
            <p:cNvGrpSpPr/>
            <p:nvPr/>
          </p:nvGrpSpPr>
          <p:grpSpPr>
            <a:xfrm>
              <a:off x="1750423" y="2728422"/>
              <a:ext cx="2241279" cy="1138184"/>
              <a:chOff x="1750423" y="2728422"/>
              <a:chExt cx="2241279" cy="1138184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921209EE-6165-4339-98C3-0AC1A7B23560}"/>
                  </a:ext>
                </a:extLst>
              </p:cNvPr>
              <p:cNvSpPr/>
              <p:nvPr/>
            </p:nvSpPr>
            <p:spPr>
              <a:xfrm>
                <a:off x="1750423" y="2730137"/>
                <a:ext cx="2207623" cy="1136469"/>
              </a:xfrm>
              <a:prstGeom prst="rect">
                <a:avLst/>
              </a:prstGeom>
              <a:solidFill>
                <a:srgbClr val="2DC2FF">
                  <a:alpha val="70000"/>
                </a:srgbClr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5D3031C-6703-4B45-ACF8-ED9D3C7FA4E1}"/>
                  </a:ext>
                </a:extLst>
              </p:cNvPr>
              <p:cNvSpPr/>
              <p:nvPr/>
            </p:nvSpPr>
            <p:spPr>
              <a:xfrm rot="858296">
                <a:off x="1784079" y="2728422"/>
                <a:ext cx="2207623" cy="1136469"/>
              </a:xfrm>
              <a:prstGeom prst="rect">
                <a:avLst/>
              </a:prstGeom>
              <a:solidFill>
                <a:srgbClr val="FBCAD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09D9EF8-9FF6-4424-9DAD-C713FB66B194}"/>
                </a:ext>
              </a:extLst>
            </p:cNvPr>
            <p:cNvSpPr/>
            <p:nvPr/>
          </p:nvSpPr>
          <p:spPr>
            <a:xfrm>
              <a:off x="2282596" y="2963191"/>
              <a:ext cx="1415772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学会赏识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5F3B77-F7E2-430F-9FA2-87272965184D}"/>
              </a:ext>
            </a:extLst>
          </p:cNvPr>
          <p:cNvGrpSpPr/>
          <p:nvPr/>
        </p:nvGrpSpPr>
        <p:grpSpPr>
          <a:xfrm>
            <a:off x="9305345" y="2547257"/>
            <a:ext cx="2241279" cy="1138184"/>
            <a:chOff x="1750423" y="2728422"/>
            <a:chExt cx="2241279" cy="1138184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F474907-BC1E-4C24-9D0A-E58EA28A0AD2}"/>
                </a:ext>
              </a:extLst>
            </p:cNvPr>
            <p:cNvGrpSpPr/>
            <p:nvPr/>
          </p:nvGrpSpPr>
          <p:grpSpPr>
            <a:xfrm>
              <a:off x="1750423" y="2728422"/>
              <a:ext cx="2241279" cy="1138184"/>
              <a:chOff x="1750423" y="2728422"/>
              <a:chExt cx="2241279" cy="1138184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4207DDC-A968-41BE-9DDD-512070CD1FD5}"/>
                  </a:ext>
                </a:extLst>
              </p:cNvPr>
              <p:cNvSpPr/>
              <p:nvPr/>
            </p:nvSpPr>
            <p:spPr>
              <a:xfrm>
                <a:off x="1750423" y="2730137"/>
                <a:ext cx="2207623" cy="1136469"/>
              </a:xfrm>
              <a:prstGeom prst="rect">
                <a:avLst/>
              </a:prstGeom>
              <a:solidFill>
                <a:srgbClr val="2DC2FF">
                  <a:alpha val="70000"/>
                </a:srgbClr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720016F-AA36-4806-BC4B-A55723587B74}"/>
                  </a:ext>
                </a:extLst>
              </p:cNvPr>
              <p:cNvSpPr/>
              <p:nvPr/>
            </p:nvSpPr>
            <p:spPr>
              <a:xfrm rot="858296">
                <a:off x="1784079" y="2728422"/>
                <a:ext cx="2207623" cy="1136469"/>
              </a:xfrm>
              <a:prstGeom prst="rect">
                <a:avLst/>
              </a:prstGeom>
              <a:solidFill>
                <a:srgbClr val="FBCAD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5EF63B4-C283-4D74-9074-4F269178842E}"/>
                </a:ext>
              </a:extLst>
            </p:cNvPr>
            <p:cNvSpPr/>
            <p:nvPr/>
          </p:nvSpPr>
          <p:spPr>
            <a:xfrm>
              <a:off x="2282596" y="2963191"/>
              <a:ext cx="1415772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把握契机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1784E44-4CA2-460D-99A0-14D50984931B}"/>
              </a:ext>
            </a:extLst>
          </p:cNvPr>
          <p:cNvGrpSpPr/>
          <p:nvPr/>
        </p:nvGrpSpPr>
        <p:grpSpPr>
          <a:xfrm>
            <a:off x="6418689" y="2547257"/>
            <a:ext cx="2241279" cy="1138184"/>
            <a:chOff x="1750423" y="2728422"/>
            <a:chExt cx="2241279" cy="113818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23D261C-53B6-4BF1-A1AE-9D02D3A89A3B}"/>
                </a:ext>
              </a:extLst>
            </p:cNvPr>
            <p:cNvGrpSpPr/>
            <p:nvPr/>
          </p:nvGrpSpPr>
          <p:grpSpPr>
            <a:xfrm>
              <a:off x="1750423" y="2728422"/>
              <a:ext cx="2241279" cy="1138184"/>
              <a:chOff x="1750423" y="2728422"/>
              <a:chExt cx="2241279" cy="1138184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2FF4D847-A279-4E3D-BBB9-A5D58A37063F}"/>
                  </a:ext>
                </a:extLst>
              </p:cNvPr>
              <p:cNvSpPr/>
              <p:nvPr/>
            </p:nvSpPr>
            <p:spPr>
              <a:xfrm>
                <a:off x="1750423" y="2730137"/>
                <a:ext cx="2207623" cy="1136469"/>
              </a:xfrm>
              <a:prstGeom prst="rect">
                <a:avLst/>
              </a:prstGeom>
              <a:solidFill>
                <a:srgbClr val="2DC2FF">
                  <a:alpha val="70000"/>
                </a:srgbClr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35D9D01-839D-41AF-A9D2-510F2A23ECD9}"/>
                  </a:ext>
                </a:extLst>
              </p:cNvPr>
              <p:cNvSpPr/>
              <p:nvPr/>
            </p:nvSpPr>
            <p:spPr>
              <a:xfrm rot="858296">
                <a:off x="1784079" y="2728422"/>
                <a:ext cx="2207623" cy="1136469"/>
              </a:xfrm>
              <a:prstGeom prst="rect">
                <a:avLst/>
              </a:prstGeom>
              <a:solidFill>
                <a:srgbClr val="FBCAD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8916AEA-A540-4446-B27F-E97442A28656}"/>
                </a:ext>
              </a:extLst>
            </p:cNvPr>
            <p:cNvSpPr/>
            <p:nvPr/>
          </p:nvSpPr>
          <p:spPr>
            <a:xfrm>
              <a:off x="2282596" y="2963191"/>
              <a:ext cx="1415772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点燃创造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6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二、激情参与，在合作中促进幼儿成长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FACB39-4BA0-42F5-86A0-EF7D10F502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246" y="3618000"/>
            <a:ext cx="6480000" cy="3240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FCE478A-5EC1-4033-80B3-2F61E8B997D0}"/>
              </a:ext>
            </a:extLst>
          </p:cNvPr>
          <p:cNvSpPr/>
          <p:nvPr/>
        </p:nvSpPr>
        <p:spPr>
          <a:xfrm>
            <a:off x="1784870" y="2223540"/>
            <a:ext cx="8622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就为幼儿创造一个高质量的学习环境而言，在家庭和幼儿园建立紧密的联系至关重要。家长的有效参与被定以为早期教育机构的“主动管理”。合作伙伴关系的价值取向即</a:t>
            </a:r>
            <a:r>
              <a:rPr lang="en-US" altLang="zh-CN" sz="2000" dirty="0">
                <a:cs typeface="+mn-ea"/>
                <a:sym typeface="+mn-lt"/>
              </a:rPr>
              <a:t>--</a:t>
            </a:r>
            <a:r>
              <a:rPr lang="zh-CN" altLang="en-US" sz="2000" dirty="0">
                <a:cs typeface="+mn-ea"/>
                <a:sym typeface="+mn-lt"/>
              </a:rPr>
              <a:t>重视家长的联络参与，以及家庭和幼儿园共同分担儿童的养育责任。</a:t>
            </a:r>
          </a:p>
        </p:txBody>
      </p:sp>
    </p:spTree>
    <p:extLst>
      <p:ext uri="{BB962C8B-B14F-4D97-AF65-F5344CB8AC3E}">
        <p14:creationId xmlns:p14="http://schemas.microsoft.com/office/powerpoint/2010/main" val="27092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（一）全方位的参与，洞察家长的特定需要 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FCE478A-5EC1-4033-80B3-2F61E8B997D0}"/>
              </a:ext>
            </a:extLst>
          </p:cNvPr>
          <p:cNvSpPr/>
          <p:nvPr/>
        </p:nvSpPr>
        <p:spPr>
          <a:xfrm>
            <a:off x="1784870" y="2223540"/>
            <a:ext cx="8622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家长只有到幼儿园来亲历其境，才能对早期教育的质量作出明智的判断，才能体验早期教育的原则和方法在实践的应用价值。</a:t>
            </a:r>
          </a:p>
        </p:txBody>
      </p: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id="{40641C4E-BE78-4B3D-8D8A-A8F249176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411126"/>
              </p:ext>
            </p:extLst>
          </p:nvPr>
        </p:nvGraphicFramePr>
        <p:xfrm>
          <a:off x="2046796" y="2954723"/>
          <a:ext cx="8115723" cy="303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1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0748261-18E3-47FD-8E86-0F2E452F77BA}"/>
              </a:ext>
            </a:extLst>
          </p:cNvPr>
          <p:cNvGrpSpPr/>
          <p:nvPr/>
        </p:nvGrpSpPr>
        <p:grpSpPr>
          <a:xfrm>
            <a:off x="1904549" y="1275007"/>
            <a:ext cx="8382902" cy="1085152"/>
            <a:chOff x="1612697" y="1235819"/>
            <a:chExt cx="8382902" cy="1085152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FCE478A-5EC1-4033-80B3-2F61E8B997D0}"/>
                </a:ext>
              </a:extLst>
            </p:cNvPr>
            <p:cNvSpPr/>
            <p:nvPr/>
          </p:nvSpPr>
          <p:spPr>
            <a:xfrm>
              <a:off x="4661212" y="1541290"/>
              <a:ext cx="5334387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主题辩论会、郊游、节日庆典等</a:t>
              </a:r>
            </a:p>
          </p:txBody>
        </p:sp>
        <p:sp>
          <p:nvSpPr>
            <p:cNvPr id="7" name="箭头: 五边形 6">
              <a:extLst>
                <a:ext uri="{FF2B5EF4-FFF2-40B4-BE49-F238E27FC236}">
                  <a16:creationId xmlns:a16="http://schemas.microsoft.com/office/drawing/2014/main" id="{4AC562C3-2485-4B13-986D-E5F00B191A6A}"/>
                </a:ext>
              </a:extLst>
            </p:cNvPr>
            <p:cNvSpPr/>
            <p:nvPr/>
          </p:nvSpPr>
          <p:spPr>
            <a:xfrm>
              <a:off x="1612697" y="1240971"/>
              <a:ext cx="2972366" cy="1080000"/>
            </a:xfrm>
            <a:prstGeom prst="homePlate">
              <a:avLst/>
            </a:prstGeom>
            <a:solidFill>
              <a:srgbClr val="2BCBFF"/>
            </a:solidFill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A2C5320-4302-4BD4-8205-172A7F84558F}"/>
                </a:ext>
              </a:extLst>
            </p:cNvPr>
            <p:cNvSpPr/>
            <p:nvPr/>
          </p:nvSpPr>
          <p:spPr>
            <a:xfrm>
              <a:off x="2191702" y="158270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大型活动</a:t>
              </a:r>
            </a:p>
          </p:txBody>
        </p:sp>
        <p:sp>
          <p:nvSpPr>
            <p:cNvPr id="9" name="箭头: V 形 8">
              <a:extLst>
                <a:ext uri="{FF2B5EF4-FFF2-40B4-BE49-F238E27FC236}">
                  <a16:creationId xmlns:a16="http://schemas.microsoft.com/office/drawing/2014/main" id="{A8B277A2-DC5D-4D4C-AAEE-9085EEBE8F3B}"/>
                </a:ext>
              </a:extLst>
            </p:cNvPr>
            <p:cNvSpPr/>
            <p:nvPr/>
          </p:nvSpPr>
          <p:spPr>
            <a:xfrm>
              <a:off x="4098069" y="1235819"/>
              <a:ext cx="5688000" cy="1080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148000 w 5735828"/>
                <a:gd name="connsiteY3" fmla="*/ 1080000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657451 w 5735828"/>
                <a:gd name="connsiteY3" fmla="*/ 1066937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540000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EB02FC6-BDA2-42CE-9533-74D1C23D69CB}"/>
              </a:ext>
            </a:extLst>
          </p:cNvPr>
          <p:cNvGrpSpPr/>
          <p:nvPr/>
        </p:nvGrpSpPr>
        <p:grpSpPr>
          <a:xfrm>
            <a:off x="1904549" y="2679260"/>
            <a:ext cx="8382902" cy="1085152"/>
            <a:chOff x="1612697" y="1235819"/>
            <a:chExt cx="8382902" cy="108515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37EECA7-65AF-4024-83BD-6236D512DBFB}"/>
                </a:ext>
              </a:extLst>
            </p:cNvPr>
            <p:cNvSpPr/>
            <p:nvPr/>
          </p:nvSpPr>
          <p:spPr>
            <a:xfrm>
              <a:off x="4661212" y="1541290"/>
              <a:ext cx="5334387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当志愿者、助教、主题创意等</a:t>
              </a:r>
            </a:p>
          </p:txBody>
        </p:sp>
        <p:sp>
          <p:nvSpPr>
            <p:cNvPr id="30" name="箭头: 五边形 29">
              <a:extLst>
                <a:ext uri="{FF2B5EF4-FFF2-40B4-BE49-F238E27FC236}">
                  <a16:creationId xmlns:a16="http://schemas.microsoft.com/office/drawing/2014/main" id="{56703846-E5EF-40FE-A2EC-ACDA60C26435}"/>
                </a:ext>
              </a:extLst>
            </p:cNvPr>
            <p:cNvSpPr/>
            <p:nvPr/>
          </p:nvSpPr>
          <p:spPr>
            <a:xfrm>
              <a:off x="1612697" y="1240971"/>
              <a:ext cx="2972366" cy="1080000"/>
            </a:xfrm>
            <a:prstGeom prst="homePlate">
              <a:avLst/>
            </a:prstGeom>
            <a:solidFill>
              <a:srgbClr val="F08D78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05F8878-7F84-4A92-8274-116DBA6DA6C5}"/>
                </a:ext>
              </a:extLst>
            </p:cNvPr>
            <p:cNvSpPr/>
            <p:nvPr/>
          </p:nvSpPr>
          <p:spPr>
            <a:xfrm>
              <a:off x="2191702" y="158270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教育活动</a:t>
              </a:r>
            </a:p>
          </p:txBody>
        </p:sp>
        <p:sp>
          <p:nvSpPr>
            <p:cNvPr id="32" name="箭头: V 形 8">
              <a:extLst>
                <a:ext uri="{FF2B5EF4-FFF2-40B4-BE49-F238E27FC236}">
                  <a16:creationId xmlns:a16="http://schemas.microsoft.com/office/drawing/2014/main" id="{A8B7B565-6075-40EF-8C89-5180CF5C7528}"/>
                </a:ext>
              </a:extLst>
            </p:cNvPr>
            <p:cNvSpPr/>
            <p:nvPr/>
          </p:nvSpPr>
          <p:spPr>
            <a:xfrm>
              <a:off x="4098069" y="1235819"/>
              <a:ext cx="5688000" cy="1080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148000 w 5735828"/>
                <a:gd name="connsiteY3" fmla="*/ 1080000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657451 w 5735828"/>
                <a:gd name="connsiteY3" fmla="*/ 1066937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540000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08D7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0851833-66C8-4555-A534-3FAD15CD685E}"/>
              </a:ext>
            </a:extLst>
          </p:cNvPr>
          <p:cNvGrpSpPr/>
          <p:nvPr/>
        </p:nvGrpSpPr>
        <p:grpSpPr>
          <a:xfrm>
            <a:off x="1904549" y="4083513"/>
            <a:ext cx="8316791" cy="1105918"/>
            <a:chOff x="1612697" y="1235819"/>
            <a:chExt cx="8316791" cy="1105918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8A71653-E550-4075-AF5F-E380669D4420}"/>
                </a:ext>
              </a:extLst>
            </p:cNvPr>
            <p:cNvSpPr/>
            <p:nvPr/>
          </p:nvSpPr>
          <p:spPr>
            <a:xfrm>
              <a:off x="4595101" y="1259068"/>
              <a:ext cx="5334387" cy="108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材料的搜集、制作、场景的提供等</a:t>
              </a:r>
            </a:p>
          </p:txBody>
        </p:sp>
        <p:sp>
          <p:nvSpPr>
            <p:cNvPr id="35" name="箭头: 五边形 34">
              <a:extLst>
                <a:ext uri="{FF2B5EF4-FFF2-40B4-BE49-F238E27FC236}">
                  <a16:creationId xmlns:a16="http://schemas.microsoft.com/office/drawing/2014/main" id="{17F7D476-44D6-44D5-9E79-41F04C574175}"/>
                </a:ext>
              </a:extLst>
            </p:cNvPr>
            <p:cNvSpPr/>
            <p:nvPr/>
          </p:nvSpPr>
          <p:spPr>
            <a:xfrm>
              <a:off x="1612697" y="1240971"/>
              <a:ext cx="2972366" cy="1080000"/>
            </a:xfrm>
            <a:prstGeom prst="homePlate">
              <a:avLst/>
            </a:prstGeom>
            <a:solidFill>
              <a:srgbClr val="7CBFC7"/>
            </a:solidFill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92B7979-61DC-41B9-860A-BCA282565433}"/>
                </a:ext>
              </a:extLst>
            </p:cNvPr>
            <p:cNvSpPr/>
            <p:nvPr/>
          </p:nvSpPr>
          <p:spPr>
            <a:xfrm>
              <a:off x="2191702" y="158270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环境创设</a:t>
              </a:r>
            </a:p>
          </p:txBody>
        </p:sp>
        <p:sp>
          <p:nvSpPr>
            <p:cNvPr id="37" name="箭头: V 形 8">
              <a:extLst>
                <a:ext uri="{FF2B5EF4-FFF2-40B4-BE49-F238E27FC236}">
                  <a16:creationId xmlns:a16="http://schemas.microsoft.com/office/drawing/2014/main" id="{B8EAB475-7688-43AF-BAB0-BB45AC9C356D}"/>
                </a:ext>
              </a:extLst>
            </p:cNvPr>
            <p:cNvSpPr/>
            <p:nvPr/>
          </p:nvSpPr>
          <p:spPr>
            <a:xfrm>
              <a:off x="4098069" y="1235819"/>
              <a:ext cx="5688000" cy="1080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148000 w 5735828"/>
                <a:gd name="connsiteY3" fmla="*/ 1080000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657451 w 5735828"/>
                <a:gd name="connsiteY3" fmla="*/ 1066937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540000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7CBFC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5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（一）全方位的参与，洞察家长的特定需要 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1563463-AAA4-4E7F-BBC4-0C6E13CA0DEB}"/>
              </a:ext>
            </a:extLst>
          </p:cNvPr>
          <p:cNvGrpSpPr/>
          <p:nvPr/>
        </p:nvGrpSpPr>
        <p:grpSpPr>
          <a:xfrm>
            <a:off x="1128277" y="3646848"/>
            <a:ext cx="3074228" cy="504000"/>
            <a:chOff x="91815" y="1032795"/>
            <a:chExt cx="3677935" cy="97199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920AEBBE-9EEB-4C48-8D38-B7ED1635990D}"/>
                </a:ext>
              </a:extLst>
            </p:cNvPr>
            <p:cNvSpPr/>
            <p:nvPr/>
          </p:nvSpPr>
          <p:spPr>
            <a:xfrm>
              <a:off x="91815" y="1032795"/>
              <a:ext cx="3375760" cy="971999"/>
            </a:xfrm>
            <a:prstGeom prst="roundRect">
              <a:avLst>
                <a:gd name="adj" fmla="val 10000"/>
              </a:avLst>
            </a:prstGeom>
            <a:ln>
              <a:solidFill>
                <a:srgbClr val="2BCBF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4">
              <a:extLst>
                <a:ext uri="{FF2B5EF4-FFF2-40B4-BE49-F238E27FC236}">
                  <a16:creationId xmlns:a16="http://schemas.microsoft.com/office/drawing/2014/main" id="{1EB4DB38-3135-4F4F-A0D1-A378CC685629}"/>
                </a:ext>
              </a:extLst>
            </p:cNvPr>
            <p:cNvSpPr txBox="1"/>
            <p:nvPr/>
          </p:nvSpPr>
          <p:spPr>
            <a:xfrm>
              <a:off x="120282" y="1061265"/>
              <a:ext cx="3649468" cy="915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dirty="0">
                  <a:cs typeface="+mn-ea"/>
                  <a:sym typeface="+mn-lt"/>
                </a:rPr>
                <a:t>2</a:t>
              </a:r>
              <a:r>
                <a:rPr lang="zh-CN" altLang="en-US" sz="2000" dirty="0">
                  <a:cs typeface="+mn-ea"/>
                  <a:sym typeface="+mn-lt"/>
                </a:rPr>
                <a:t>、指导家庭教育的参与</a:t>
              </a:r>
              <a:endParaRPr lang="zh-CN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D27D4AD-7A60-4A9C-A1DC-3F1D3C0CA985}"/>
              </a:ext>
            </a:extLst>
          </p:cNvPr>
          <p:cNvSpPr/>
          <p:nvPr/>
        </p:nvSpPr>
        <p:spPr>
          <a:xfrm>
            <a:off x="1128277" y="4470871"/>
            <a:ext cx="3785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知道叫知识，做到才智慧，</a:t>
            </a:r>
          </a:p>
          <a:p>
            <a:r>
              <a:rPr lang="zh-CN" altLang="en-US" sz="2000" b="1" dirty="0">
                <a:cs typeface="+mn-ea"/>
                <a:sym typeface="+mn-lt"/>
              </a:rPr>
              <a:t>智慧比知识更有力量。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41E822D-BEA1-45A3-A4AE-668F6C376DCE}"/>
              </a:ext>
            </a:extLst>
          </p:cNvPr>
          <p:cNvGrpSpPr/>
          <p:nvPr/>
        </p:nvGrpSpPr>
        <p:grpSpPr>
          <a:xfrm>
            <a:off x="4839616" y="2269283"/>
            <a:ext cx="5975867" cy="908803"/>
            <a:chOff x="4800288" y="2564248"/>
            <a:chExt cx="5975867" cy="908803"/>
          </a:xfrm>
        </p:grpSpPr>
        <p:sp>
          <p:nvSpPr>
            <p:cNvPr id="12" name="AutoShape 52">
              <a:extLst>
                <a:ext uri="{FF2B5EF4-FFF2-40B4-BE49-F238E27FC236}">
                  <a16:creationId xmlns:a16="http://schemas.microsoft.com/office/drawing/2014/main" id="{2104F2B5-AFBC-4C12-8276-BA38790DB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288" y="2564248"/>
              <a:ext cx="1836000" cy="449505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2BCBFF"/>
            </a:solidFill>
            <a:ln w="25400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195E754B-83EB-4FEF-B772-12AA622C6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038" y="3148026"/>
              <a:ext cx="5941117" cy="325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用心倾听孩子的心声，真诚的为孩子的成长喝彩、鼓掌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8318B33C-9743-43BE-8CAE-5D374149B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040" y="2592686"/>
              <a:ext cx="151200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和孩子交流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DF92BED-8C57-45FD-9926-A903B6F932C5}"/>
              </a:ext>
            </a:extLst>
          </p:cNvPr>
          <p:cNvGrpSpPr/>
          <p:nvPr/>
        </p:nvGrpSpPr>
        <p:grpSpPr>
          <a:xfrm>
            <a:off x="4817662" y="3491841"/>
            <a:ext cx="5975867" cy="908803"/>
            <a:chOff x="4800288" y="2564248"/>
            <a:chExt cx="5975867" cy="908803"/>
          </a:xfrm>
        </p:grpSpPr>
        <p:sp>
          <p:nvSpPr>
            <p:cNvPr id="16" name="AutoShape 52">
              <a:extLst>
                <a:ext uri="{FF2B5EF4-FFF2-40B4-BE49-F238E27FC236}">
                  <a16:creationId xmlns:a16="http://schemas.microsoft.com/office/drawing/2014/main" id="{EFD94016-3CC7-42F6-8AF6-CD62D613A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288" y="2564248"/>
              <a:ext cx="1836000" cy="449505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2BCBFF"/>
            </a:solidFill>
            <a:ln w="25400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E01A0D1D-A239-417B-90BF-29CC03206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038" y="3148026"/>
              <a:ext cx="5941117" cy="325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培养良好的阅读习惯，和孩子一起走进故事，探索寻觅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42AEFBD5-2899-4222-AE5A-AD29A5AAB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040" y="2592686"/>
              <a:ext cx="151200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和孩子阅读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05F0361-8434-4BDD-9F4D-658FE75E5CCD}"/>
              </a:ext>
            </a:extLst>
          </p:cNvPr>
          <p:cNvGrpSpPr/>
          <p:nvPr/>
        </p:nvGrpSpPr>
        <p:grpSpPr>
          <a:xfrm>
            <a:off x="4878944" y="4714400"/>
            <a:ext cx="5975867" cy="908803"/>
            <a:chOff x="4800288" y="2564248"/>
            <a:chExt cx="5975867" cy="908803"/>
          </a:xfrm>
        </p:grpSpPr>
        <p:sp>
          <p:nvSpPr>
            <p:cNvPr id="20" name="AutoShape 52">
              <a:extLst>
                <a:ext uri="{FF2B5EF4-FFF2-40B4-BE49-F238E27FC236}">
                  <a16:creationId xmlns:a16="http://schemas.microsoft.com/office/drawing/2014/main" id="{C843A268-9626-44A6-B8A1-DB7984C66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288" y="2564248"/>
              <a:ext cx="1836000" cy="449505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2BCBFF"/>
            </a:solidFill>
            <a:ln w="25400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068E9F28-8340-4391-B5A6-93303FC44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038" y="3148026"/>
              <a:ext cx="5941117" cy="325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在做做玩玩中发现孩子的闪光点，和孩子共同享受生活 </a:t>
              </a: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AC9301C8-350C-42DD-8C0F-88AC2E5BD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5040" y="2592686"/>
              <a:ext cx="151200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和孩子游戏</a:t>
              </a:r>
            </a:p>
          </p:txBody>
        </p:sp>
      </p:grp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F740290-1614-4FEB-A277-77DF7E4E495F}"/>
              </a:ext>
            </a:extLst>
          </p:cNvPr>
          <p:cNvCxnSpPr>
            <a:cxnSpLocks/>
          </p:cNvCxnSpPr>
          <p:nvPr/>
        </p:nvCxnSpPr>
        <p:spPr>
          <a:xfrm>
            <a:off x="3973724" y="3932903"/>
            <a:ext cx="826564" cy="1245854"/>
          </a:xfrm>
          <a:prstGeom prst="line">
            <a:avLst/>
          </a:prstGeom>
          <a:ln>
            <a:solidFill>
              <a:srgbClr val="2BC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A891094-D97D-45F8-B7A1-63F94EFDB8D3}"/>
              </a:ext>
            </a:extLst>
          </p:cNvPr>
          <p:cNvCxnSpPr>
            <a:cxnSpLocks/>
          </p:cNvCxnSpPr>
          <p:nvPr/>
        </p:nvCxnSpPr>
        <p:spPr>
          <a:xfrm flipH="1">
            <a:off x="3949930" y="2696519"/>
            <a:ext cx="826564" cy="1245600"/>
          </a:xfrm>
          <a:prstGeom prst="line">
            <a:avLst/>
          </a:prstGeom>
          <a:ln>
            <a:solidFill>
              <a:srgbClr val="2BC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0B53F55-74F6-4C80-8B3F-2CBBDC65FC64}"/>
              </a:ext>
            </a:extLst>
          </p:cNvPr>
          <p:cNvCxnSpPr>
            <a:cxnSpLocks/>
          </p:cNvCxnSpPr>
          <p:nvPr/>
        </p:nvCxnSpPr>
        <p:spPr>
          <a:xfrm flipH="1">
            <a:off x="3973724" y="3920389"/>
            <a:ext cx="826564" cy="0"/>
          </a:xfrm>
          <a:prstGeom prst="line">
            <a:avLst/>
          </a:prstGeom>
          <a:ln>
            <a:solidFill>
              <a:srgbClr val="2BC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6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左中括号 9">
            <a:extLst>
              <a:ext uri="{FF2B5EF4-FFF2-40B4-BE49-F238E27FC236}">
                <a16:creationId xmlns:a16="http://schemas.microsoft.com/office/drawing/2014/main" id="{45162311-4D75-42C5-8BB3-1EE4C5D482CB}"/>
              </a:ext>
            </a:extLst>
          </p:cNvPr>
          <p:cNvSpPr/>
          <p:nvPr/>
        </p:nvSpPr>
        <p:spPr>
          <a:xfrm>
            <a:off x="4279764" y="4461575"/>
            <a:ext cx="941165" cy="16147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左中括号 38">
            <a:extLst>
              <a:ext uri="{FF2B5EF4-FFF2-40B4-BE49-F238E27FC236}">
                <a16:creationId xmlns:a16="http://schemas.microsoft.com/office/drawing/2014/main" id="{997EEACC-EB26-4C4A-9C2F-6C9EFEDF7D51}"/>
              </a:ext>
            </a:extLst>
          </p:cNvPr>
          <p:cNvSpPr/>
          <p:nvPr/>
        </p:nvSpPr>
        <p:spPr>
          <a:xfrm>
            <a:off x="4279764" y="3685818"/>
            <a:ext cx="941165" cy="16147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1EC200CC-C771-4782-94F2-B5A0E5B93F55}"/>
              </a:ext>
            </a:extLst>
          </p:cNvPr>
          <p:cNvSpPr/>
          <p:nvPr/>
        </p:nvSpPr>
        <p:spPr>
          <a:xfrm>
            <a:off x="5114377" y="3366052"/>
            <a:ext cx="3528000" cy="684000"/>
          </a:xfrm>
          <a:prstGeom prst="roundRect">
            <a:avLst/>
          </a:prstGeom>
          <a:solidFill>
            <a:srgbClr val="2DC2FF"/>
          </a:solidFill>
          <a:ln>
            <a:solidFill>
              <a:srgbClr val="2DC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0A2436CC-9D3D-428B-8B06-C2448F749A39}"/>
              </a:ext>
            </a:extLst>
          </p:cNvPr>
          <p:cNvSpPr/>
          <p:nvPr/>
        </p:nvSpPr>
        <p:spPr>
          <a:xfrm>
            <a:off x="5114377" y="4127473"/>
            <a:ext cx="3528000" cy="684000"/>
          </a:xfrm>
          <a:prstGeom prst="roundRect">
            <a:avLst/>
          </a:prstGeom>
          <a:solidFill>
            <a:srgbClr val="F08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4FAAA3DC-F747-4197-9E10-3FAFB27617CE}"/>
              </a:ext>
            </a:extLst>
          </p:cNvPr>
          <p:cNvSpPr/>
          <p:nvPr/>
        </p:nvSpPr>
        <p:spPr>
          <a:xfrm>
            <a:off x="5114377" y="4888894"/>
            <a:ext cx="3528000" cy="684000"/>
          </a:xfrm>
          <a:prstGeom prst="roundRect">
            <a:avLst/>
          </a:prstGeom>
          <a:solidFill>
            <a:srgbClr val="7CB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4F7AD7E2-BFAE-4A41-8776-3AE8FE364739}"/>
              </a:ext>
            </a:extLst>
          </p:cNvPr>
          <p:cNvSpPr/>
          <p:nvPr/>
        </p:nvSpPr>
        <p:spPr>
          <a:xfrm>
            <a:off x="5114377" y="5650314"/>
            <a:ext cx="3528000" cy="684000"/>
          </a:xfrm>
          <a:prstGeom prst="roundRect">
            <a:avLst/>
          </a:prstGeom>
          <a:solidFill>
            <a:srgbClr val="F7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在物质极大丰富的同时孩子缺失什么？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FCE478A-5EC1-4033-80B3-2F61E8B997D0}"/>
              </a:ext>
            </a:extLst>
          </p:cNvPr>
          <p:cNvSpPr/>
          <p:nvPr/>
        </p:nvSpPr>
        <p:spPr>
          <a:xfrm>
            <a:off x="3257093" y="2070769"/>
            <a:ext cx="5677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教育是需要智慧的，学习和交流是最好的途径。</a:t>
            </a: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 教育是需要等待的，理解和宽容是最好的心怀。</a:t>
            </a: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 教育不是说出来的，在行动中和孩子共同成长。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BD33F86-C4B6-4B94-AC31-FE2E8ABBCCBC}"/>
              </a:ext>
            </a:extLst>
          </p:cNvPr>
          <p:cNvSpPr/>
          <p:nvPr/>
        </p:nvSpPr>
        <p:spPr>
          <a:xfrm>
            <a:off x="5471056" y="35059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童年快乐的缺失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B7763BC-1D82-4997-A6BE-93F8F1189C7E}"/>
              </a:ext>
            </a:extLst>
          </p:cNvPr>
          <p:cNvSpPr/>
          <p:nvPr/>
        </p:nvSpPr>
        <p:spPr>
          <a:xfrm>
            <a:off x="5471056" y="426806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亲情的缺失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2B35987-2918-48DA-9FB9-7AAB6E7339B9}"/>
              </a:ext>
            </a:extLst>
          </p:cNvPr>
          <p:cNvSpPr/>
          <p:nvPr/>
        </p:nvSpPr>
        <p:spPr>
          <a:xfrm>
            <a:off x="5471056" y="503016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交流沟通的缺失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BC87534-BC56-44E4-8021-2A34F229A26E}"/>
              </a:ext>
            </a:extLst>
          </p:cNvPr>
          <p:cNvSpPr/>
          <p:nvPr/>
        </p:nvSpPr>
        <p:spPr>
          <a:xfrm>
            <a:off x="5471056" y="5792259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学习动力的缺失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D2DF65-6D68-4A3F-9515-3A4482EAB421}"/>
              </a:ext>
            </a:extLst>
          </p:cNvPr>
          <p:cNvSpPr/>
          <p:nvPr/>
        </p:nvSpPr>
        <p:spPr>
          <a:xfrm>
            <a:off x="3680823" y="4674325"/>
            <a:ext cx="90281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缺失</a:t>
            </a:r>
          </a:p>
        </p:txBody>
      </p:sp>
    </p:spTree>
    <p:extLst>
      <p:ext uri="{BB962C8B-B14F-4D97-AF65-F5344CB8AC3E}">
        <p14:creationId xmlns:p14="http://schemas.microsoft.com/office/powerpoint/2010/main" val="154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412B2-A025-471F-B93B-4B5D407F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441450"/>
            <a:ext cx="91080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写在前面的话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8792FB-87B1-4091-97F8-D66D33AB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5" y="2785269"/>
            <a:ext cx="9544050" cy="2463006"/>
          </a:xfrm>
        </p:spPr>
        <p:txBody>
          <a:bodyPr>
            <a:normAutofit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>
                <a:cs typeface="+mn-ea"/>
                <a:sym typeface="+mn-lt"/>
              </a:rPr>
              <a:t>《幼儿园教育指导纲要（试行）》总则提出：“家庭是幼儿园重要的合作伙伴。应本着尊重、平等、合作的原则，争取家长的理解、支持和主动参与，并积极支持、帮助家长提高教育能力。”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>
                <a:cs typeface="+mn-ea"/>
                <a:sym typeface="+mn-lt"/>
              </a:rPr>
              <a:t>幼儿园应与家庭、社区密切合作与小学衔接，综合利用各种教育资源，共同为幼儿的发展创造良好的条件。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0FF8B7-00A7-4837-8FDF-FF8496709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439" y="4016772"/>
            <a:ext cx="6666271" cy="33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D31B6A8-F9C0-4191-959E-A02D1E5CC33C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（一）全方位的参与，洞察家长的特定需要 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C08694A-14F4-401C-9345-69B1717C0D4A}"/>
              </a:ext>
            </a:extLst>
          </p:cNvPr>
          <p:cNvGrpSpPr/>
          <p:nvPr/>
        </p:nvGrpSpPr>
        <p:grpSpPr>
          <a:xfrm>
            <a:off x="2829257" y="2224728"/>
            <a:ext cx="6824324" cy="1045125"/>
            <a:chOff x="2671941" y="3248341"/>
            <a:chExt cx="6824324" cy="1045125"/>
          </a:xfrm>
        </p:grpSpPr>
        <p:cxnSp>
          <p:nvCxnSpPr>
            <p:cNvPr id="7" name="连接符: 肘形 6">
              <a:extLst>
                <a:ext uri="{FF2B5EF4-FFF2-40B4-BE49-F238E27FC236}">
                  <a16:creationId xmlns:a16="http://schemas.microsoft.com/office/drawing/2014/main" id="{5E8F1B8C-E285-4D52-A6E7-95157A50A1B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282201" y="3789000"/>
              <a:ext cx="972000" cy="3240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2BC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连接符: 肘形 10">
              <a:extLst>
                <a:ext uri="{FF2B5EF4-FFF2-40B4-BE49-F238E27FC236}">
                  <a16:creationId xmlns:a16="http://schemas.microsoft.com/office/drawing/2014/main" id="{AED79FCF-FC3B-4468-94D4-4263C79F00D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265970" y="3465000"/>
              <a:ext cx="972000" cy="3240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2BC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B731F4A-50F5-40AD-B259-B0C38C177B8C}"/>
                </a:ext>
              </a:extLst>
            </p:cNvPr>
            <p:cNvGrpSpPr/>
            <p:nvPr/>
          </p:nvGrpSpPr>
          <p:grpSpPr>
            <a:xfrm>
              <a:off x="2671941" y="3528861"/>
              <a:ext cx="2821654" cy="504000"/>
              <a:chOff x="91815" y="1032795"/>
              <a:chExt cx="3375761" cy="971999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356D31DF-3432-4E8C-BC32-8C514B514CB1}"/>
                  </a:ext>
                </a:extLst>
              </p:cNvPr>
              <p:cNvSpPr/>
              <p:nvPr/>
            </p:nvSpPr>
            <p:spPr>
              <a:xfrm>
                <a:off x="91815" y="1032795"/>
                <a:ext cx="3375760" cy="971999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05513700-6025-460A-AC0A-53F8362D842D}"/>
                  </a:ext>
                </a:extLst>
              </p:cNvPr>
              <p:cNvSpPr txBox="1"/>
              <p:nvPr/>
            </p:nvSpPr>
            <p:spPr>
              <a:xfrm>
                <a:off x="120282" y="1061265"/>
                <a:ext cx="3347294" cy="9150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dirty="0">
                    <a:cs typeface="+mn-ea"/>
                    <a:sym typeface="+mn-lt"/>
                  </a:rPr>
                  <a:t>3</a:t>
                </a:r>
                <a:r>
                  <a:rPr lang="zh-CN" altLang="en-US" sz="2000" dirty="0">
                    <a:cs typeface="+mn-ea"/>
                    <a:sym typeface="+mn-lt"/>
                  </a:rPr>
                  <a:t>、家长参与活动的要求</a:t>
                </a:r>
                <a:endParaRPr lang="zh-CN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4550374E-24B4-46B8-82C8-D93B89121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431" y="3932341"/>
              <a:ext cx="3225834" cy="3611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注重活动的互动性、开放性</a:t>
              </a: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D22FF9C8-90A9-4671-B145-EBF784620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4201" y="3248341"/>
              <a:ext cx="2797861" cy="3611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洞察家长的特定需要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B1339E6F-B074-4CE1-B720-10F81ECA99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725" y="4148891"/>
            <a:ext cx="6912000" cy="21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653D736-F8A8-4813-A45D-BDCB3671321B}"/>
              </a:ext>
            </a:extLst>
          </p:cNvPr>
          <p:cNvSpPr txBox="1">
            <a:spLocks noChangeArrowheads="1"/>
          </p:cNvSpPr>
          <p:nvPr/>
        </p:nvSpPr>
        <p:spPr>
          <a:xfrm>
            <a:off x="1371701" y="865686"/>
            <a:ext cx="9468000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（二）注重家庭人力资源的利用，共同承担养育儿童的责任</a:t>
            </a:r>
            <a:endParaRPr lang="zh-CN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3BB12B-D66D-4145-966B-929F5811EDF3}"/>
              </a:ext>
            </a:extLst>
          </p:cNvPr>
          <p:cNvSpPr/>
          <p:nvPr/>
        </p:nvSpPr>
        <p:spPr>
          <a:xfrm>
            <a:off x="1622323" y="2070769"/>
            <a:ext cx="8957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对家长而言，幼儿园是他们的教育资源，而孩子的家庭则是幼儿园丰富的人力资源，只要你能想到的家长可以做的事情，都有机会成为现实。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0F8495-B07C-4698-AAED-F7995830D440}"/>
              </a:ext>
            </a:extLst>
          </p:cNvPr>
          <p:cNvSpPr/>
          <p:nvPr/>
        </p:nvSpPr>
        <p:spPr>
          <a:xfrm>
            <a:off x="3918154" y="3707480"/>
            <a:ext cx="4355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一旦我们能够重视家庭成员所做贡献，我们每个人会从中受益。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D8DD9C9-D0D3-4513-BF30-0040E469E3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00" y="3429000"/>
            <a:ext cx="7200000" cy="17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2AF6DB-E494-4D1F-9B03-7342C17EC8AC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三、有效沟通，在互动中加深理解和支持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070EA1-49BC-401B-B1CC-AF11A9DCEDF2}"/>
              </a:ext>
            </a:extLst>
          </p:cNvPr>
          <p:cNvSpPr/>
          <p:nvPr/>
        </p:nvSpPr>
        <p:spPr>
          <a:xfrm>
            <a:off x="1617406" y="2188756"/>
            <a:ext cx="8957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幼儿园教育是与“人”打交道的服务，每日的工作全部是围绕着为幼儿提供高质量的服务，理解家长的需求和期望，为家长提供育儿支持，以及有效的利用一切人力资源而展开的。因此，沟通能力是我们做好家长的工作的重要技能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6225B7-F545-4ADC-9F2E-91A9AECD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4653" y="3357987"/>
            <a:ext cx="6012000" cy="32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247C7AA-F73C-444E-A06B-46C34001DA6B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（一）“平等”沟通，渗透尊重的意向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99E3EA10-F3B2-4E57-BF19-BF9E35C9D5B6}"/>
              </a:ext>
            </a:extLst>
          </p:cNvPr>
          <p:cNvGrpSpPr/>
          <p:nvPr/>
        </p:nvGrpSpPr>
        <p:grpSpPr>
          <a:xfrm>
            <a:off x="2418100" y="2125210"/>
            <a:ext cx="3154661" cy="3316717"/>
            <a:chOff x="1464575" y="2026887"/>
            <a:chExt cx="3154661" cy="331671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81BDB9D-DE14-446A-BE52-6712FCEE145B}"/>
                </a:ext>
              </a:extLst>
            </p:cNvPr>
            <p:cNvGrpSpPr/>
            <p:nvPr/>
          </p:nvGrpSpPr>
          <p:grpSpPr>
            <a:xfrm>
              <a:off x="1464575" y="2026887"/>
              <a:ext cx="3154661" cy="540808"/>
              <a:chOff x="4522406" y="1991305"/>
              <a:chExt cx="3154661" cy="540808"/>
            </a:xfrm>
            <a:solidFill>
              <a:srgbClr val="2BCBFF"/>
            </a:solidFill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87ECB212-2ADE-4EB5-AE10-86AC5AE354BB}"/>
                  </a:ext>
                </a:extLst>
              </p:cNvPr>
              <p:cNvGrpSpPr/>
              <p:nvPr/>
            </p:nvGrpSpPr>
            <p:grpSpPr>
              <a:xfrm>
                <a:off x="4529884" y="1991305"/>
                <a:ext cx="3147183" cy="540808"/>
                <a:chOff x="4522408" y="3158596"/>
                <a:chExt cx="3147183" cy="540808"/>
              </a:xfrm>
              <a:grpFill/>
            </p:grpSpPr>
            <p:sp>
              <p:nvSpPr>
                <p:cNvPr id="12" name="箭头: V 形 11">
                  <a:extLst>
                    <a:ext uri="{FF2B5EF4-FFF2-40B4-BE49-F238E27FC236}">
                      <a16:creationId xmlns:a16="http://schemas.microsoft.com/office/drawing/2014/main" id="{1CE645FA-EEE1-4322-9837-EC1FEE0CE274}"/>
                    </a:ext>
                  </a:extLst>
                </p:cNvPr>
                <p:cNvSpPr/>
                <p:nvPr/>
              </p:nvSpPr>
              <p:spPr>
                <a:xfrm>
                  <a:off x="4522408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箭头: V 形 12">
                  <a:extLst>
                    <a:ext uri="{FF2B5EF4-FFF2-40B4-BE49-F238E27FC236}">
                      <a16:creationId xmlns:a16="http://schemas.microsoft.com/office/drawing/2014/main" id="{AC10EB10-D73E-45C5-B11B-4D11C8719D2A}"/>
                    </a:ext>
                  </a:extLst>
                </p:cNvPr>
                <p:cNvSpPr/>
                <p:nvPr/>
              </p:nvSpPr>
              <p:spPr>
                <a:xfrm>
                  <a:off x="4932882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箭头: V 形 13">
                  <a:extLst>
                    <a:ext uri="{FF2B5EF4-FFF2-40B4-BE49-F238E27FC236}">
                      <a16:creationId xmlns:a16="http://schemas.microsoft.com/office/drawing/2014/main" id="{4698EBC5-82E9-4592-B79F-E0CC10E7340C}"/>
                    </a:ext>
                  </a:extLst>
                </p:cNvPr>
                <p:cNvSpPr/>
                <p:nvPr/>
              </p:nvSpPr>
              <p:spPr>
                <a:xfrm>
                  <a:off x="5343681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箭头: V 形 14">
                  <a:extLst>
                    <a:ext uri="{FF2B5EF4-FFF2-40B4-BE49-F238E27FC236}">
                      <a16:creationId xmlns:a16="http://schemas.microsoft.com/office/drawing/2014/main" id="{4208F802-B339-488D-861E-C1C2C5FEB92F}"/>
                    </a:ext>
                  </a:extLst>
                </p:cNvPr>
                <p:cNvSpPr/>
                <p:nvPr/>
              </p:nvSpPr>
              <p:spPr>
                <a:xfrm>
                  <a:off x="5754155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箭头: V 形 15">
                  <a:extLst>
                    <a:ext uri="{FF2B5EF4-FFF2-40B4-BE49-F238E27FC236}">
                      <a16:creationId xmlns:a16="http://schemas.microsoft.com/office/drawing/2014/main" id="{1B5E2B46-1DEE-4D0C-A20B-076F5F295769}"/>
                    </a:ext>
                  </a:extLst>
                </p:cNvPr>
                <p:cNvSpPr/>
                <p:nvPr/>
              </p:nvSpPr>
              <p:spPr>
                <a:xfrm>
                  <a:off x="6164953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箭头: V 形 16">
                  <a:extLst>
                    <a:ext uri="{FF2B5EF4-FFF2-40B4-BE49-F238E27FC236}">
                      <a16:creationId xmlns:a16="http://schemas.microsoft.com/office/drawing/2014/main" id="{2F6F3487-4ECE-4EEE-BF6D-A2F3C1320BB6}"/>
                    </a:ext>
                  </a:extLst>
                </p:cNvPr>
                <p:cNvSpPr/>
                <p:nvPr/>
              </p:nvSpPr>
              <p:spPr>
                <a:xfrm>
                  <a:off x="6575427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箭头: V 形 17">
                  <a:extLst>
                    <a:ext uri="{FF2B5EF4-FFF2-40B4-BE49-F238E27FC236}">
                      <a16:creationId xmlns:a16="http://schemas.microsoft.com/office/drawing/2014/main" id="{900507D5-63AF-4E9F-84C7-CACF9071D1EC}"/>
                    </a:ext>
                  </a:extLst>
                </p:cNvPr>
                <p:cNvSpPr/>
                <p:nvPr/>
              </p:nvSpPr>
              <p:spPr>
                <a:xfrm>
                  <a:off x="6986225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2D98E01F-E277-41D8-9DED-10ADA424B1EC}"/>
                  </a:ext>
                </a:extLst>
              </p:cNvPr>
              <p:cNvGrpSpPr/>
              <p:nvPr/>
            </p:nvGrpSpPr>
            <p:grpSpPr>
              <a:xfrm>
                <a:off x="4522406" y="2077228"/>
                <a:ext cx="3132000" cy="369834"/>
                <a:chOff x="-6042" y="949569"/>
                <a:chExt cx="2571574" cy="358299"/>
              </a:xfrm>
              <a:grpFill/>
            </p:grpSpPr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915FC99C-2693-46AC-B05E-FBFE27A8CD9A}"/>
                    </a:ext>
                  </a:extLst>
                </p:cNvPr>
                <p:cNvSpPr/>
                <p:nvPr/>
              </p:nvSpPr>
              <p:spPr>
                <a:xfrm>
                  <a:off x="-6042" y="949569"/>
                  <a:ext cx="2571574" cy="348772"/>
                </a:xfrm>
                <a:prstGeom prst="rect">
                  <a:avLst/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3C488ECF-75DA-4522-9936-383B37D326F9}"/>
                    </a:ext>
                  </a:extLst>
                </p:cNvPr>
                <p:cNvSpPr txBox="1"/>
                <p:nvPr/>
              </p:nvSpPr>
              <p:spPr>
                <a:xfrm>
                  <a:off x="-6042" y="959096"/>
                  <a:ext cx="2571574" cy="348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BCBF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zh-CN" b="0" kern="1200" dirty="0">
                      <a:cs typeface="+mn-ea"/>
                      <a:sym typeface="+mn-lt"/>
                    </a:rPr>
                    <a:t>满足他人需要的沟通技能</a:t>
                  </a:r>
                </a:p>
              </p:txBody>
            </p:sp>
          </p:grp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8609E6D-8B36-48B6-8ED6-5CD07163DF8D}"/>
                </a:ext>
              </a:extLst>
            </p:cNvPr>
            <p:cNvGrpSpPr/>
            <p:nvPr/>
          </p:nvGrpSpPr>
          <p:grpSpPr>
            <a:xfrm>
              <a:off x="1554575" y="2889100"/>
              <a:ext cx="2952000" cy="324000"/>
              <a:chOff x="3168349" y="696359"/>
              <a:chExt cx="889121" cy="555700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6AC2B8CF-9DDF-4B1B-B08C-F809A951E59D}"/>
                  </a:ext>
                </a:extLst>
              </p:cNvPr>
              <p:cNvSpPr/>
              <p:nvPr/>
            </p:nvSpPr>
            <p:spPr>
              <a:xfrm>
                <a:off x="3168349" y="696359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: 圆角 4">
                <a:extLst>
                  <a:ext uri="{FF2B5EF4-FFF2-40B4-BE49-F238E27FC236}">
                    <a16:creationId xmlns:a16="http://schemas.microsoft.com/office/drawing/2014/main" id="{7FE7A914-71E6-4BF3-980B-419C704FB3BA}"/>
                  </a:ext>
                </a:extLst>
              </p:cNvPr>
              <p:cNvSpPr txBox="1"/>
              <p:nvPr/>
            </p:nvSpPr>
            <p:spPr>
              <a:xfrm>
                <a:off x="3184625" y="712635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传递准确、清晰的信息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E741B4C-AB21-4B7E-9B86-4FB992A66E3C}"/>
                </a:ext>
              </a:extLst>
            </p:cNvPr>
            <p:cNvGrpSpPr/>
            <p:nvPr/>
          </p:nvGrpSpPr>
          <p:grpSpPr>
            <a:xfrm>
              <a:off x="1554575" y="3421726"/>
              <a:ext cx="2952000" cy="324000"/>
              <a:chOff x="3168349" y="1390985"/>
              <a:chExt cx="889121" cy="555700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3A7F177C-E60F-4E6D-93DF-7D7D7988EBE0}"/>
                  </a:ext>
                </a:extLst>
              </p:cNvPr>
              <p:cNvSpPr/>
              <p:nvPr/>
            </p:nvSpPr>
            <p:spPr>
              <a:xfrm>
                <a:off x="3168349" y="1390985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: 圆角 6">
                <a:extLst>
                  <a:ext uri="{FF2B5EF4-FFF2-40B4-BE49-F238E27FC236}">
                    <a16:creationId xmlns:a16="http://schemas.microsoft.com/office/drawing/2014/main" id="{BB9F927F-0572-4E8E-B8F3-15B59F2FAF5C}"/>
                  </a:ext>
                </a:extLst>
              </p:cNvPr>
              <p:cNvSpPr txBox="1"/>
              <p:nvPr/>
            </p:nvSpPr>
            <p:spPr>
              <a:xfrm>
                <a:off x="3184625" y="1407261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克服环境和心理方面的沟通障碍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1776AEE-EA99-4737-A4FA-114F0C02D6D6}"/>
                </a:ext>
              </a:extLst>
            </p:cNvPr>
            <p:cNvGrpSpPr/>
            <p:nvPr/>
          </p:nvGrpSpPr>
          <p:grpSpPr>
            <a:xfrm>
              <a:off x="1554575" y="3954352"/>
              <a:ext cx="2952000" cy="324000"/>
              <a:chOff x="3168349" y="2085611"/>
              <a:chExt cx="889121" cy="555700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5B2BF574-47C0-4C34-AB76-4101EBC5CCF6}"/>
                  </a:ext>
                </a:extLst>
              </p:cNvPr>
              <p:cNvSpPr/>
              <p:nvPr/>
            </p:nvSpPr>
            <p:spPr>
              <a:xfrm>
                <a:off x="3168349" y="2085611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: 圆角 8">
                <a:extLst>
                  <a:ext uri="{FF2B5EF4-FFF2-40B4-BE49-F238E27FC236}">
                    <a16:creationId xmlns:a16="http://schemas.microsoft.com/office/drawing/2014/main" id="{361833DD-BB4E-4770-8288-609F05AF9D0F}"/>
                  </a:ext>
                </a:extLst>
              </p:cNvPr>
              <p:cNvSpPr txBox="1"/>
              <p:nvPr/>
            </p:nvSpPr>
            <p:spPr>
              <a:xfrm>
                <a:off x="3184625" y="2101887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为理解而倾听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048195E-5136-4BEC-A53C-72B436EEE26E}"/>
                </a:ext>
              </a:extLst>
            </p:cNvPr>
            <p:cNvGrpSpPr/>
            <p:nvPr/>
          </p:nvGrpSpPr>
          <p:grpSpPr>
            <a:xfrm>
              <a:off x="1554575" y="4486978"/>
              <a:ext cx="2952000" cy="324000"/>
              <a:chOff x="3168349" y="2780237"/>
              <a:chExt cx="889121" cy="555700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5D13E9E5-6C0A-4E71-93F0-5E4D4B13FB33}"/>
                  </a:ext>
                </a:extLst>
              </p:cNvPr>
              <p:cNvSpPr/>
              <p:nvPr/>
            </p:nvSpPr>
            <p:spPr>
              <a:xfrm>
                <a:off x="3168349" y="2780237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矩形: 圆角 10">
                <a:extLst>
                  <a:ext uri="{FF2B5EF4-FFF2-40B4-BE49-F238E27FC236}">
                    <a16:creationId xmlns:a16="http://schemas.microsoft.com/office/drawing/2014/main" id="{69414429-5615-4E11-AABF-9240D003734F}"/>
                  </a:ext>
                </a:extLst>
              </p:cNvPr>
              <p:cNvSpPr txBox="1"/>
              <p:nvPr/>
            </p:nvSpPr>
            <p:spPr>
              <a:xfrm>
                <a:off x="3184625" y="2796513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做出适当的回应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0C189181-B044-4E42-96D6-DCF777C3961F}"/>
                </a:ext>
              </a:extLst>
            </p:cNvPr>
            <p:cNvGrpSpPr/>
            <p:nvPr/>
          </p:nvGrpSpPr>
          <p:grpSpPr>
            <a:xfrm>
              <a:off x="1554575" y="5019604"/>
              <a:ext cx="2952000" cy="324000"/>
              <a:chOff x="3168349" y="3474863"/>
              <a:chExt cx="889121" cy="555700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1C4BF6D9-5CB5-4ADE-82A1-A62C70D3CB97}"/>
                  </a:ext>
                </a:extLst>
              </p:cNvPr>
              <p:cNvSpPr/>
              <p:nvPr/>
            </p:nvSpPr>
            <p:spPr>
              <a:xfrm>
                <a:off x="3168349" y="3474863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: 圆角 12">
                <a:extLst>
                  <a:ext uri="{FF2B5EF4-FFF2-40B4-BE49-F238E27FC236}">
                    <a16:creationId xmlns:a16="http://schemas.microsoft.com/office/drawing/2014/main" id="{814C3750-2E8F-485E-9E2B-EFDBEA335E77}"/>
                  </a:ext>
                </a:extLst>
              </p:cNvPr>
              <p:cNvSpPr txBox="1"/>
              <p:nvPr/>
            </p:nvSpPr>
            <p:spPr>
              <a:xfrm>
                <a:off x="3184625" y="3491139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妥善掌控情绪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85C4D98-879D-4D01-8A56-199BE73A0400}"/>
              </a:ext>
            </a:extLst>
          </p:cNvPr>
          <p:cNvGrpSpPr/>
          <p:nvPr/>
        </p:nvGrpSpPr>
        <p:grpSpPr>
          <a:xfrm>
            <a:off x="6595065" y="2125210"/>
            <a:ext cx="3171358" cy="3316717"/>
            <a:chOff x="6595065" y="1941836"/>
            <a:chExt cx="3171358" cy="3316717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79694FE-C2E7-403F-8977-0AD2E024A3E0}"/>
                </a:ext>
              </a:extLst>
            </p:cNvPr>
            <p:cNvGrpSpPr/>
            <p:nvPr/>
          </p:nvGrpSpPr>
          <p:grpSpPr>
            <a:xfrm>
              <a:off x="6595065" y="1941836"/>
              <a:ext cx="3171358" cy="540808"/>
              <a:chOff x="4505709" y="1991305"/>
              <a:chExt cx="3171358" cy="540808"/>
            </a:xfrm>
            <a:solidFill>
              <a:srgbClr val="2BCBFF"/>
            </a:solidFill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6C81A0A4-6286-4936-A5AA-8182291BA7D7}"/>
                  </a:ext>
                </a:extLst>
              </p:cNvPr>
              <p:cNvGrpSpPr/>
              <p:nvPr/>
            </p:nvGrpSpPr>
            <p:grpSpPr>
              <a:xfrm>
                <a:off x="4529884" y="1991305"/>
                <a:ext cx="3147183" cy="540808"/>
                <a:chOff x="4522408" y="3158596"/>
                <a:chExt cx="3147183" cy="540808"/>
              </a:xfrm>
              <a:grpFill/>
            </p:grpSpPr>
            <p:sp>
              <p:nvSpPr>
                <p:cNvPr id="46" name="箭头: V 形 45">
                  <a:extLst>
                    <a:ext uri="{FF2B5EF4-FFF2-40B4-BE49-F238E27FC236}">
                      <a16:creationId xmlns:a16="http://schemas.microsoft.com/office/drawing/2014/main" id="{31FD6ABB-2A63-4D0A-BFC4-F73842F14E3B}"/>
                    </a:ext>
                  </a:extLst>
                </p:cNvPr>
                <p:cNvSpPr/>
                <p:nvPr/>
              </p:nvSpPr>
              <p:spPr>
                <a:xfrm>
                  <a:off x="4522408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箭头: V 形 46">
                  <a:extLst>
                    <a:ext uri="{FF2B5EF4-FFF2-40B4-BE49-F238E27FC236}">
                      <a16:creationId xmlns:a16="http://schemas.microsoft.com/office/drawing/2014/main" id="{B46BF451-8F11-4F55-B99F-77A095910763}"/>
                    </a:ext>
                  </a:extLst>
                </p:cNvPr>
                <p:cNvSpPr/>
                <p:nvPr/>
              </p:nvSpPr>
              <p:spPr>
                <a:xfrm>
                  <a:off x="4932882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箭头: V 形 47">
                  <a:extLst>
                    <a:ext uri="{FF2B5EF4-FFF2-40B4-BE49-F238E27FC236}">
                      <a16:creationId xmlns:a16="http://schemas.microsoft.com/office/drawing/2014/main" id="{02C6AF1B-ABD4-4C9E-8C91-BD5AE2D87D72}"/>
                    </a:ext>
                  </a:extLst>
                </p:cNvPr>
                <p:cNvSpPr/>
                <p:nvPr/>
              </p:nvSpPr>
              <p:spPr>
                <a:xfrm>
                  <a:off x="5343681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箭头: V 形 48">
                  <a:extLst>
                    <a:ext uri="{FF2B5EF4-FFF2-40B4-BE49-F238E27FC236}">
                      <a16:creationId xmlns:a16="http://schemas.microsoft.com/office/drawing/2014/main" id="{17EC8F39-7CA3-43CB-A2FE-7DD6D175672A}"/>
                    </a:ext>
                  </a:extLst>
                </p:cNvPr>
                <p:cNvSpPr/>
                <p:nvPr/>
              </p:nvSpPr>
              <p:spPr>
                <a:xfrm>
                  <a:off x="5754155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箭头: V 形 49">
                  <a:extLst>
                    <a:ext uri="{FF2B5EF4-FFF2-40B4-BE49-F238E27FC236}">
                      <a16:creationId xmlns:a16="http://schemas.microsoft.com/office/drawing/2014/main" id="{3B70D0F3-F8A1-4FA8-AD54-B851EA125CD1}"/>
                    </a:ext>
                  </a:extLst>
                </p:cNvPr>
                <p:cNvSpPr/>
                <p:nvPr/>
              </p:nvSpPr>
              <p:spPr>
                <a:xfrm>
                  <a:off x="6164953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箭头: V 形 50">
                  <a:extLst>
                    <a:ext uri="{FF2B5EF4-FFF2-40B4-BE49-F238E27FC236}">
                      <a16:creationId xmlns:a16="http://schemas.microsoft.com/office/drawing/2014/main" id="{0CF9432A-6E57-4568-930D-E426CB56B81D}"/>
                    </a:ext>
                  </a:extLst>
                </p:cNvPr>
                <p:cNvSpPr/>
                <p:nvPr/>
              </p:nvSpPr>
              <p:spPr>
                <a:xfrm>
                  <a:off x="6575427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箭头: V 形 51">
                  <a:extLst>
                    <a:ext uri="{FF2B5EF4-FFF2-40B4-BE49-F238E27FC236}">
                      <a16:creationId xmlns:a16="http://schemas.microsoft.com/office/drawing/2014/main" id="{876A9E8E-EB3A-42B3-9220-E9DE9BA59800}"/>
                    </a:ext>
                  </a:extLst>
                </p:cNvPr>
                <p:cNvSpPr/>
                <p:nvPr/>
              </p:nvSpPr>
              <p:spPr>
                <a:xfrm>
                  <a:off x="6986225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FF66CA14-3663-43B3-AE92-D794114D44B6}"/>
                  </a:ext>
                </a:extLst>
              </p:cNvPr>
              <p:cNvGrpSpPr/>
              <p:nvPr/>
            </p:nvGrpSpPr>
            <p:grpSpPr>
              <a:xfrm>
                <a:off x="4505709" y="2069593"/>
                <a:ext cx="3148698" cy="367634"/>
                <a:chOff x="-19752" y="942173"/>
                <a:chExt cx="2585284" cy="356168"/>
              </a:xfrm>
              <a:grpFill/>
            </p:grpSpPr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2060693E-0169-44A7-9696-86AD1DDA37B1}"/>
                    </a:ext>
                  </a:extLst>
                </p:cNvPr>
                <p:cNvSpPr/>
                <p:nvPr/>
              </p:nvSpPr>
              <p:spPr>
                <a:xfrm>
                  <a:off x="-6042" y="949569"/>
                  <a:ext cx="2571574" cy="348772"/>
                </a:xfrm>
                <a:prstGeom prst="rect">
                  <a:avLst/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1CC612A-770E-4418-A58C-5CC96F72A2D2}"/>
                    </a:ext>
                  </a:extLst>
                </p:cNvPr>
                <p:cNvSpPr txBox="1"/>
                <p:nvPr/>
              </p:nvSpPr>
              <p:spPr>
                <a:xfrm>
                  <a:off x="-19752" y="942173"/>
                  <a:ext cx="2571574" cy="348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792A7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五种不同回应风格</a:t>
                  </a:r>
                  <a:endParaRPr lang="zh-CN" b="0" kern="12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34C9708C-814A-45AC-967A-8D1DE1EA321B}"/>
                </a:ext>
              </a:extLst>
            </p:cNvPr>
            <p:cNvGrpSpPr/>
            <p:nvPr/>
          </p:nvGrpSpPr>
          <p:grpSpPr>
            <a:xfrm>
              <a:off x="6701762" y="2804049"/>
              <a:ext cx="2952000" cy="324000"/>
              <a:chOff x="3168349" y="696359"/>
              <a:chExt cx="889121" cy="555700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CE83603C-4D28-4C40-B9C5-EE494D8546CD}"/>
                  </a:ext>
                </a:extLst>
              </p:cNvPr>
              <p:cNvSpPr/>
              <p:nvPr/>
            </p:nvSpPr>
            <p:spPr>
              <a:xfrm>
                <a:off x="3168349" y="696359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矩形: 圆角 4">
                <a:extLst>
                  <a:ext uri="{FF2B5EF4-FFF2-40B4-BE49-F238E27FC236}">
                    <a16:creationId xmlns:a16="http://schemas.microsoft.com/office/drawing/2014/main" id="{712C3A17-10F3-49C5-95D9-956B1AE8FA43}"/>
                  </a:ext>
                </a:extLst>
              </p:cNvPr>
              <p:cNvSpPr txBox="1"/>
              <p:nvPr/>
            </p:nvSpPr>
            <p:spPr>
              <a:xfrm>
                <a:off x="3184625" y="712635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建议与评价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461DA27A-FE54-43D8-9F80-1D4A72237282}"/>
                </a:ext>
              </a:extLst>
            </p:cNvPr>
            <p:cNvGrpSpPr/>
            <p:nvPr/>
          </p:nvGrpSpPr>
          <p:grpSpPr>
            <a:xfrm>
              <a:off x="6701762" y="3336675"/>
              <a:ext cx="2952000" cy="324000"/>
              <a:chOff x="3168349" y="1390985"/>
              <a:chExt cx="889121" cy="555700"/>
            </a:xfrm>
          </p:grpSpPr>
          <p:sp>
            <p:nvSpPr>
              <p:cNvPr id="57" name="矩形: 圆角 56">
                <a:extLst>
                  <a:ext uri="{FF2B5EF4-FFF2-40B4-BE49-F238E27FC236}">
                    <a16:creationId xmlns:a16="http://schemas.microsoft.com/office/drawing/2014/main" id="{667E7C1D-0A6B-44A3-A167-D175B274D795}"/>
                  </a:ext>
                </a:extLst>
              </p:cNvPr>
              <p:cNvSpPr/>
              <p:nvPr/>
            </p:nvSpPr>
            <p:spPr>
              <a:xfrm>
                <a:off x="3168349" y="1390985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矩形: 圆角 6">
                <a:extLst>
                  <a:ext uri="{FF2B5EF4-FFF2-40B4-BE49-F238E27FC236}">
                    <a16:creationId xmlns:a16="http://schemas.microsoft.com/office/drawing/2014/main" id="{A7F14B38-061A-4755-AA45-2CB42C6476CB}"/>
                  </a:ext>
                </a:extLst>
              </p:cNvPr>
              <p:cNvSpPr txBox="1"/>
              <p:nvPr/>
            </p:nvSpPr>
            <p:spPr>
              <a:xfrm>
                <a:off x="3184625" y="1407261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解释与分析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46105A4D-C4A7-42FC-BC3B-6F455056FD1C}"/>
                </a:ext>
              </a:extLst>
            </p:cNvPr>
            <p:cNvGrpSpPr/>
            <p:nvPr/>
          </p:nvGrpSpPr>
          <p:grpSpPr>
            <a:xfrm>
              <a:off x="6701762" y="3869301"/>
              <a:ext cx="2952000" cy="324000"/>
              <a:chOff x="3168349" y="2085611"/>
              <a:chExt cx="889121" cy="555700"/>
            </a:xfrm>
          </p:grpSpPr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6490E9DF-D76F-4CAC-80AE-5702CDB937D2}"/>
                  </a:ext>
                </a:extLst>
              </p:cNvPr>
              <p:cNvSpPr/>
              <p:nvPr/>
            </p:nvSpPr>
            <p:spPr>
              <a:xfrm>
                <a:off x="3168349" y="2085611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: 圆角 8">
                <a:extLst>
                  <a:ext uri="{FF2B5EF4-FFF2-40B4-BE49-F238E27FC236}">
                    <a16:creationId xmlns:a16="http://schemas.microsoft.com/office/drawing/2014/main" id="{554A7AC0-639F-4E1A-9C61-0114BF92A379}"/>
                  </a:ext>
                </a:extLst>
              </p:cNvPr>
              <p:cNvSpPr txBox="1"/>
              <p:nvPr/>
            </p:nvSpPr>
            <p:spPr>
              <a:xfrm>
                <a:off x="3184625" y="2101887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支持和安慰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C9355531-D474-4158-BFF3-B889D6F6E78F}"/>
                </a:ext>
              </a:extLst>
            </p:cNvPr>
            <p:cNvGrpSpPr/>
            <p:nvPr/>
          </p:nvGrpSpPr>
          <p:grpSpPr>
            <a:xfrm>
              <a:off x="6701762" y="4401927"/>
              <a:ext cx="2952000" cy="324000"/>
              <a:chOff x="3168349" y="2780237"/>
              <a:chExt cx="889121" cy="555700"/>
            </a:xfrm>
          </p:grpSpPr>
          <p:sp>
            <p:nvSpPr>
              <p:cNvPr id="63" name="矩形: 圆角 62">
                <a:extLst>
                  <a:ext uri="{FF2B5EF4-FFF2-40B4-BE49-F238E27FC236}">
                    <a16:creationId xmlns:a16="http://schemas.microsoft.com/office/drawing/2014/main" id="{52CE153B-6119-45D1-A754-3C8A28D3FA0F}"/>
                  </a:ext>
                </a:extLst>
              </p:cNvPr>
              <p:cNvSpPr/>
              <p:nvPr/>
            </p:nvSpPr>
            <p:spPr>
              <a:xfrm>
                <a:off x="3168349" y="2780237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矩形: 圆角 10">
                <a:extLst>
                  <a:ext uri="{FF2B5EF4-FFF2-40B4-BE49-F238E27FC236}">
                    <a16:creationId xmlns:a16="http://schemas.microsoft.com/office/drawing/2014/main" id="{35E631C9-3DFE-4018-9A40-25E9B8F67489}"/>
                  </a:ext>
                </a:extLst>
              </p:cNvPr>
              <p:cNvSpPr txBox="1"/>
              <p:nvPr/>
            </p:nvSpPr>
            <p:spPr>
              <a:xfrm>
                <a:off x="3184625" y="2796513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提问和刺探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7E1C9143-839B-415E-AC31-B1CE826E05B0}"/>
                </a:ext>
              </a:extLst>
            </p:cNvPr>
            <p:cNvGrpSpPr/>
            <p:nvPr/>
          </p:nvGrpSpPr>
          <p:grpSpPr>
            <a:xfrm>
              <a:off x="6701762" y="4934553"/>
              <a:ext cx="2952000" cy="324000"/>
              <a:chOff x="3168349" y="3474863"/>
              <a:chExt cx="889121" cy="555700"/>
            </a:xfrm>
          </p:grpSpPr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368701B0-8F78-46AA-BF45-2351C41CE481}"/>
                  </a:ext>
                </a:extLst>
              </p:cNvPr>
              <p:cNvSpPr/>
              <p:nvPr/>
            </p:nvSpPr>
            <p:spPr>
              <a:xfrm>
                <a:off x="3168349" y="3474863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矩形: 圆角 12">
                <a:extLst>
                  <a:ext uri="{FF2B5EF4-FFF2-40B4-BE49-F238E27FC236}">
                    <a16:creationId xmlns:a16="http://schemas.microsoft.com/office/drawing/2014/main" id="{1CB56E8C-5C0F-45B6-AF68-4FD64E31591C}"/>
                  </a:ext>
                </a:extLst>
              </p:cNvPr>
              <p:cNvSpPr txBox="1"/>
              <p:nvPr/>
            </p:nvSpPr>
            <p:spPr>
              <a:xfrm>
                <a:off x="3184625" y="3491139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理解和反思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16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D20BF31-ED62-4662-A728-4E643F60E7F6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你选择什么样的沟通风格？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1BBB1D7-A6CB-4D68-9728-1170C31FFA1D}"/>
              </a:ext>
            </a:extLst>
          </p:cNvPr>
          <p:cNvGrpSpPr>
            <a:grpSpLocks/>
          </p:cNvGrpSpPr>
          <p:nvPr/>
        </p:nvGrpSpPr>
        <p:grpSpPr bwMode="auto">
          <a:xfrm>
            <a:off x="3359151" y="1557340"/>
            <a:ext cx="4968875" cy="3830638"/>
            <a:chOff x="0" y="0"/>
            <a:chExt cx="3130" cy="241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20A103F-D424-4180-AAAE-CDC8D34F2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53"/>
              <a:ext cx="2651" cy="1960"/>
            </a:xfrm>
            <a:prstGeom prst="rect">
              <a:avLst/>
            </a:prstGeom>
            <a:solidFill>
              <a:srgbClr val="2DC2FF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09B379FB-9DF8-4960-A472-3E14EAC245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" y="53"/>
              <a:ext cx="2651" cy="196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3F391063-0E60-4A97-A212-6BDB35F0F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1361"/>
              <a:ext cx="794" cy="272"/>
            </a:xfrm>
            <a:prstGeom prst="rect">
              <a:avLst/>
            </a:prstGeom>
            <a:solidFill>
              <a:srgbClr val="F792A7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zh-CN" dirty="0">
                  <a:cs typeface="+mn-ea"/>
                  <a:sym typeface="+mn-lt"/>
                </a:rPr>
                <a:t>叙述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89F56A37-56B5-4B4F-BB9E-6B7AA88C5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9" y="999"/>
              <a:ext cx="794" cy="272"/>
            </a:xfrm>
            <a:prstGeom prst="rect">
              <a:avLst/>
            </a:prstGeom>
            <a:solidFill>
              <a:srgbClr val="F792A7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zh-CN" dirty="0">
                  <a:cs typeface="+mn-ea"/>
                  <a:sym typeface="+mn-lt"/>
                </a:rPr>
                <a:t>说服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272DC6E5-6FCF-462F-939D-EE7F897F5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635"/>
              <a:ext cx="794" cy="272"/>
            </a:xfrm>
            <a:prstGeom prst="rect">
              <a:avLst/>
            </a:prstGeom>
            <a:solidFill>
              <a:srgbClr val="F792A7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zh-CN" dirty="0">
                  <a:cs typeface="+mn-ea"/>
                  <a:sym typeface="+mn-lt"/>
                </a:rPr>
                <a:t>征询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25522107-F9CE-44F3-BE76-4C02C485C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273"/>
              <a:ext cx="794" cy="272"/>
            </a:xfrm>
            <a:prstGeom prst="rect">
              <a:avLst/>
            </a:prstGeom>
            <a:solidFill>
              <a:srgbClr val="F792A7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zh-CN" dirty="0">
                  <a:cs typeface="+mn-ea"/>
                  <a:sym typeface="+mn-lt"/>
                </a:rPr>
                <a:t>参与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D675448A-6F25-432A-AEB5-05B6970F1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41"/>
              <a:ext cx="398" cy="368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低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F0495EB2-B84F-44F1-BB7F-FCA694E81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" y="2046"/>
              <a:ext cx="398" cy="367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高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64DAA727-BD4F-498C-92B7-7E0FCC66D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" y="2046"/>
              <a:ext cx="1591" cy="367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听众的参与程度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7C5D4BC2-B7F1-44F6-BD39-6E88A441B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3"/>
              <a:ext cx="398" cy="980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anchor="ctr"/>
            <a:lstStyle/>
            <a:p>
              <a:pPr algn="ctr">
                <a:lnSpc>
                  <a:spcPct val="96000"/>
                </a:lnSpc>
              </a:pPr>
              <a:r>
                <a:rPr lang="zh-CN" altLang="zh-CN" dirty="0">
                  <a:cs typeface="+mn-ea"/>
                  <a:sym typeface="+mn-lt"/>
                </a:rPr>
                <a:t>内容控制</a:t>
              </a: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9ADED941-4925-4602-AD4E-E8BF4209F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98" cy="368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低</a:t>
              </a: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8097B4EB-C7CA-4560-B589-ABD1EEF95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542"/>
              <a:ext cx="398" cy="367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9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2D355A-6DAA-4BC2-BF1A-AB14E0ABF1BD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（二）“及时”沟通，传递关注的信息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F78880-E275-4889-8BC0-F220AF1CC582}"/>
              </a:ext>
            </a:extLst>
          </p:cNvPr>
          <p:cNvSpPr/>
          <p:nvPr/>
        </p:nvSpPr>
        <p:spPr>
          <a:xfrm>
            <a:off x="1617406" y="1997100"/>
            <a:ext cx="8957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良好的人际关系是从安全感、可靠感和信任感中发展而来的，家长把自己生命的延续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他们的孩子托付给了我们，我们的表现将直接关系到家长的焦虑是加剧了还是减轻了，怎样才能让家长相信，我们会将他们孩子的利益放到第一位，孩子在这里一定会渡过愉快的一天，这就需要我们在及时沟通上下功夫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653D2DF-2485-45F0-BD23-957ED26B4115}"/>
              </a:ext>
            </a:extLst>
          </p:cNvPr>
          <p:cNvGrpSpPr/>
          <p:nvPr/>
        </p:nvGrpSpPr>
        <p:grpSpPr>
          <a:xfrm>
            <a:off x="1789471" y="3727319"/>
            <a:ext cx="4218039" cy="667700"/>
            <a:chOff x="1789471" y="3727319"/>
            <a:chExt cx="4218039" cy="6677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F23C165-D568-4C71-A210-16A621C8787E}"/>
                </a:ext>
              </a:extLst>
            </p:cNvPr>
            <p:cNvSpPr/>
            <p:nvPr/>
          </p:nvSpPr>
          <p:spPr>
            <a:xfrm>
              <a:off x="1789471" y="3727319"/>
              <a:ext cx="4218039" cy="667700"/>
            </a:xfrm>
            <a:prstGeom prst="rect">
              <a:avLst/>
            </a:prstGeom>
            <a:noFill/>
            <a:ln>
              <a:solidFill>
                <a:srgbClr val="2DC2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F33A815-529C-4D04-95F6-79E5F53407E9}"/>
                </a:ext>
              </a:extLst>
            </p:cNvPr>
            <p:cNvSpPr/>
            <p:nvPr/>
          </p:nvSpPr>
          <p:spPr>
            <a:xfrm>
              <a:off x="1789471" y="3876503"/>
              <a:ext cx="421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孩子在园发生了什么？及时让家长了解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27CAE19-08E9-44B4-894A-4C939B83A72D}"/>
              </a:ext>
            </a:extLst>
          </p:cNvPr>
          <p:cNvGrpSpPr/>
          <p:nvPr/>
        </p:nvGrpSpPr>
        <p:grpSpPr>
          <a:xfrm>
            <a:off x="1783432" y="4646562"/>
            <a:ext cx="4218039" cy="667700"/>
            <a:chOff x="1789471" y="3727319"/>
            <a:chExt cx="4218039" cy="6677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98FBAF0-10BE-437E-8A22-A70F53809DC4}"/>
                </a:ext>
              </a:extLst>
            </p:cNvPr>
            <p:cNvSpPr/>
            <p:nvPr/>
          </p:nvSpPr>
          <p:spPr>
            <a:xfrm>
              <a:off x="1789471" y="3727319"/>
              <a:ext cx="4218039" cy="667700"/>
            </a:xfrm>
            <a:prstGeom prst="rect">
              <a:avLst/>
            </a:prstGeom>
            <a:noFill/>
            <a:ln>
              <a:solidFill>
                <a:srgbClr val="2DC2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7E76410-B004-488C-9CEE-C9A9A4D59584}"/>
                </a:ext>
              </a:extLst>
            </p:cNvPr>
            <p:cNvSpPr/>
            <p:nvPr/>
          </p:nvSpPr>
          <p:spPr>
            <a:xfrm>
              <a:off x="1789471" y="3876503"/>
              <a:ext cx="421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我们做了什么，及时让家长知道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7EEDE36-5A3E-4C53-BF22-1BDC7AF13578}"/>
              </a:ext>
            </a:extLst>
          </p:cNvPr>
          <p:cNvGrpSpPr/>
          <p:nvPr/>
        </p:nvGrpSpPr>
        <p:grpSpPr>
          <a:xfrm>
            <a:off x="6184492" y="3727319"/>
            <a:ext cx="4218039" cy="667700"/>
            <a:chOff x="1789471" y="3727319"/>
            <a:chExt cx="4218039" cy="6677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7B80E7A-C87A-40DA-9647-F476E61FDF84}"/>
                </a:ext>
              </a:extLst>
            </p:cNvPr>
            <p:cNvSpPr/>
            <p:nvPr/>
          </p:nvSpPr>
          <p:spPr>
            <a:xfrm>
              <a:off x="1789471" y="3727319"/>
              <a:ext cx="4218039" cy="667700"/>
            </a:xfrm>
            <a:prstGeom prst="rect">
              <a:avLst/>
            </a:prstGeom>
            <a:noFill/>
            <a:ln>
              <a:solidFill>
                <a:srgbClr val="2DC2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60DF8B6-918F-43A5-81AB-34F81EB61057}"/>
                </a:ext>
              </a:extLst>
            </p:cNvPr>
            <p:cNvSpPr/>
            <p:nvPr/>
          </p:nvSpPr>
          <p:spPr>
            <a:xfrm>
              <a:off x="1789471" y="3876503"/>
              <a:ext cx="421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主动承担责任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9FD1FAA-3911-44ED-ABE7-B08553E001CD}"/>
              </a:ext>
            </a:extLst>
          </p:cNvPr>
          <p:cNvGrpSpPr/>
          <p:nvPr/>
        </p:nvGrpSpPr>
        <p:grpSpPr>
          <a:xfrm>
            <a:off x="6190529" y="4646562"/>
            <a:ext cx="4218039" cy="667700"/>
            <a:chOff x="1789471" y="3727319"/>
            <a:chExt cx="4218039" cy="6677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89260F2-AE2F-4FA6-8F14-8E19E87C6927}"/>
                </a:ext>
              </a:extLst>
            </p:cNvPr>
            <p:cNvSpPr/>
            <p:nvPr/>
          </p:nvSpPr>
          <p:spPr>
            <a:xfrm>
              <a:off x="1789471" y="3727319"/>
              <a:ext cx="4218039" cy="667700"/>
            </a:xfrm>
            <a:prstGeom prst="rect">
              <a:avLst/>
            </a:prstGeom>
            <a:noFill/>
            <a:ln>
              <a:solidFill>
                <a:srgbClr val="2DC2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866FD2A-9357-4639-BE58-BBBD35C5F711}"/>
                </a:ext>
              </a:extLst>
            </p:cNvPr>
            <p:cNvSpPr/>
            <p:nvPr/>
          </p:nvSpPr>
          <p:spPr>
            <a:xfrm>
              <a:off x="1789471" y="3876503"/>
              <a:ext cx="421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优质高效的服务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3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2A2898-61FD-4A42-BFB0-20A67B8EC4AA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（三）抱怨即是“礼物”表达感恩的情怀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41A44273-4C51-4D7E-A311-C4CA04841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169990"/>
              </p:ext>
            </p:extLst>
          </p:nvPr>
        </p:nvGraphicFramePr>
        <p:xfrm>
          <a:off x="3476625" y="1859270"/>
          <a:ext cx="5238750" cy="40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2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B51D27-8B13-4544-87B5-25EB27A67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CB51D27-8B13-4544-87B5-25EB27A67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2D61C4-42B4-4F9D-AED1-78DB4613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4E2D61C4-42B4-4F9D-AED1-78DB46134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Graphic spid="6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0BF9800-CE0A-4D59-8DB0-14DDB3B32F36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四、管理冲突，在理性中构建和谐“家、园”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F421B3-4C8F-4E0C-9E52-E5041402EA42}"/>
              </a:ext>
            </a:extLst>
          </p:cNvPr>
          <p:cNvSpPr/>
          <p:nvPr/>
        </p:nvSpPr>
        <p:spPr>
          <a:xfrm>
            <a:off x="2143436" y="1997100"/>
            <a:ext cx="8613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当我们从家长手中接过孩子，负责照顾和教育他们时，不可避免的会承担一定的风险。一旦有突发事件发生，危险和冲突就随之而来。我们需要正确看待冲突，把它当作个人成长和专业发展过程中不可避免的现象，努力提高管理冲突和风险的专业技能。向家长传递这样一种态度与信念“我们一定能够把问题解决好”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A9CD43-4480-4E43-8BF6-9A53784D95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58" y="1744305"/>
            <a:ext cx="5976000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60A8A9A-C994-48B8-8F08-6AAF9384FED1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（一）制定应急预案：采取有效的预见性措施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D25EA4A-0BC6-4379-8DAD-44E81074D958}"/>
              </a:ext>
            </a:extLst>
          </p:cNvPr>
          <p:cNvGrpSpPr/>
          <p:nvPr/>
        </p:nvGrpSpPr>
        <p:grpSpPr>
          <a:xfrm>
            <a:off x="2352421" y="2097505"/>
            <a:ext cx="7704476" cy="685966"/>
            <a:chOff x="1612697" y="1240971"/>
            <a:chExt cx="7704476" cy="68596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B71F6CC-CB2F-4A62-813F-5908A7CD0A7D}"/>
                </a:ext>
              </a:extLst>
            </p:cNvPr>
            <p:cNvSpPr/>
            <p:nvPr/>
          </p:nvSpPr>
          <p:spPr>
            <a:xfrm>
              <a:off x="3856855" y="1421255"/>
              <a:ext cx="546031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火灾、食物中毒、幼儿意外伤害、疾病、自然灾害等。</a:t>
              </a: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698FC47E-0A6F-4F27-ABB7-DA1630EAA51E}"/>
                </a:ext>
              </a:extLst>
            </p:cNvPr>
            <p:cNvSpPr/>
            <p:nvPr/>
          </p:nvSpPr>
          <p:spPr>
            <a:xfrm>
              <a:off x="1612697" y="1240971"/>
              <a:ext cx="2160000" cy="684000"/>
            </a:xfrm>
            <a:prstGeom prst="homePlate">
              <a:avLst/>
            </a:prstGeom>
            <a:solidFill>
              <a:srgbClr val="2BCBFF"/>
            </a:solidFill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224D1D2-87A2-456C-838A-92F007B8211D}"/>
                </a:ext>
              </a:extLst>
            </p:cNvPr>
            <p:cNvSpPr/>
            <p:nvPr/>
          </p:nvSpPr>
          <p:spPr>
            <a:xfrm>
              <a:off x="2014324" y="138464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应急预案</a:t>
              </a:r>
            </a:p>
          </p:txBody>
        </p:sp>
        <p:sp>
          <p:nvSpPr>
            <p:cNvPr id="7" name="箭头: V 形 8">
              <a:extLst>
                <a:ext uri="{FF2B5EF4-FFF2-40B4-BE49-F238E27FC236}">
                  <a16:creationId xmlns:a16="http://schemas.microsoft.com/office/drawing/2014/main" id="{79E214D9-1B49-4223-BF62-964897D940E0}"/>
                </a:ext>
              </a:extLst>
            </p:cNvPr>
            <p:cNvSpPr/>
            <p:nvPr/>
          </p:nvSpPr>
          <p:spPr>
            <a:xfrm>
              <a:off x="3508133" y="1242937"/>
              <a:ext cx="5688000" cy="684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148000 w 5735828"/>
                <a:gd name="connsiteY3" fmla="*/ 1080000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657451 w 5735828"/>
                <a:gd name="connsiteY3" fmla="*/ 1066937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363019 w 5688000"/>
                <a:gd name="connsiteY5" fmla="*/ 540000 h 1080000"/>
                <a:gd name="connsiteX6" fmla="*/ 0 w 5688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363019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ABFBD6D-085D-4D03-A860-A8B78B5A74AB}"/>
              </a:ext>
            </a:extLst>
          </p:cNvPr>
          <p:cNvGrpSpPr/>
          <p:nvPr/>
        </p:nvGrpSpPr>
        <p:grpSpPr>
          <a:xfrm>
            <a:off x="2352421" y="2969204"/>
            <a:ext cx="7704476" cy="685966"/>
            <a:chOff x="1612697" y="1240971"/>
            <a:chExt cx="7704476" cy="68596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AD241E0-A202-47EF-8D38-720833CCDAFE}"/>
                </a:ext>
              </a:extLst>
            </p:cNvPr>
            <p:cNvSpPr/>
            <p:nvPr/>
          </p:nvSpPr>
          <p:spPr>
            <a:xfrm>
              <a:off x="3856855" y="1421255"/>
              <a:ext cx="546031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措施明确、责任到人、操作到位。</a:t>
              </a: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E2C5D591-8821-4CC9-BF1B-0268FBFB2AFF}"/>
                </a:ext>
              </a:extLst>
            </p:cNvPr>
            <p:cNvSpPr/>
            <p:nvPr/>
          </p:nvSpPr>
          <p:spPr>
            <a:xfrm>
              <a:off x="1612697" y="1240971"/>
              <a:ext cx="2160000" cy="684000"/>
            </a:xfrm>
            <a:prstGeom prst="homePlate">
              <a:avLst/>
            </a:prstGeom>
            <a:solidFill>
              <a:srgbClr val="F08D78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B5FF010-06FF-41C9-9E78-66872D8DD04A}"/>
                </a:ext>
              </a:extLst>
            </p:cNvPr>
            <p:cNvSpPr/>
            <p:nvPr/>
          </p:nvSpPr>
          <p:spPr>
            <a:xfrm>
              <a:off x="2014324" y="1384643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要求</a:t>
              </a:r>
            </a:p>
          </p:txBody>
        </p:sp>
        <p:sp>
          <p:nvSpPr>
            <p:cNvPr id="22" name="箭头: V 形 8">
              <a:extLst>
                <a:ext uri="{FF2B5EF4-FFF2-40B4-BE49-F238E27FC236}">
                  <a16:creationId xmlns:a16="http://schemas.microsoft.com/office/drawing/2014/main" id="{A9CBEB87-2E2A-4E9B-AFD7-176DE7EE5A1A}"/>
                </a:ext>
              </a:extLst>
            </p:cNvPr>
            <p:cNvSpPr/>
            <p:nvPr/>
          </p:nvSpPr>
          <p:spPr>
            <a:xfrm>
              <a:off x="3508133" y="1242937"/>
              <a:ext cx="5688000" cy="684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148000 w 5735828"/>
                <a:gd name="connsiteY3" fmla="*/ 1080000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657451 w 5735828"/>
                <a:gd name="connsiteY3" fmla="*/ 1066937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363019 w 5688000"/>
                <a:gd name="connsiteY5" fmla="*/ 540000 h 1080000"/>
                <a:gd name="connsiteX6" fmla="*/ 0 w 5688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363019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08D7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B4E65B6-F97D-4DBA-9087-9AD915407150}"/>
              </a:ext>
            </a:extLst>
          </p:cNvPr>
          <p:cNvGrpSpPr/>
          <p:nvPr/>
        </p:nvGrpSpPr>
        <p:grpSpPr>
          <a:xfrm>
            <a:off x="2352421" y="3840903"/>
            <a:ext cx="7704476" cy="685966"/>
            <a:chOff x="1612697" y="1240971"/>
            <a:chExt cx="7704476" cy="68596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23DA52E-F251-428B-8BAB-377CB4A57746}"/>
                </a:ext>
              </a:extLst>
            </p:cNvPr>
            <p:cNvSpPr/>
            <p:nvPr/>
          </p:nvSpPr>
          <p:spPr>
            <a:xfrm>
              <a:off x="3856855" y="1421255"/>
              <a:ext cx="546031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主动承担相应的责任、主动做好家长工作、主动求助法律</a:t>
              </a:r>
            </a:p>
          </p:txBody>
        </p:sp>
        <p:sp>
          <p:nvSpPr>
            <p:cNvPr id="25" name="箭头: 五边形 24">
              <a:extLst>
                <a:ext uri="{FF2B5EF4-FFF2-40B4-BE49-F238E27FC236}">
                  <a16:creationId xmlns:a16="http://schemas.microsoft.com/office/drawing/2014/main" id="{7182A601-1BC8-4F7B-9C8C-972EBBF413D8}"/>
                </a:ext>
              </a:extLst>
            </p:cNvPr>
            <p:cNvSpPr/>
            <p:nvPr/>
          </p:nvSpPr>
          <p:spPr>
            <a:xfrm>
              <a:off x="1612697" y="1240971"/>
              <a:ext cx="2160000" cy="684000"/>
            </a:xfrm>
            <a:prstGeom prst="homePlate">
              <a:avLst/>
            </a:prstGeom>
            <a:solidFill>
              <a:srgbClr val="7CBFC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3B382A6-E20E-4258-9F00-AE572024DB88}"/>
                </a:ext>
              </a:extLst>
            </p:cNvPr>
            <p:cNvSpPr/>
            <p:nvPr/>
          </p:nvSpPr>
          <p:spPr>
            <a:xfrm>
              <a:off x="2014324" y="138464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三个主动</a:t>
              </a:r>
            </a:p>
          </p:txBody>
        </p:sp>
        <p:sp>
          <p:nvSpPr>
            <p:cNvPr id="27" name="箭头: V 形 8">
              <a:extLst>
                <a:ext uri="{FF2B5EF4-FFF2-40B4-BE49-F238E27FC236}">
                  <a16:creationId xmlns:a16="http://schemas.microsoft.com/office/drawing/2014/main" id="{CC32FB37-0C1C-4E3D-83F2-11F49345572C}"/>
                </a:ext>
              </a:extLst>
            </p:cNvPr>
            <p:cNvSpPr/>
            <p:nvPr/>
          </p:nvSpPr>
          <p:spPr>
            <a:xfrm>
              <a:off x="3508133" y="1242937"/>
              <a:ext cx="5688000" cy="684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148000 w 5735828"/>
                <a:gd name="connsiteY3" fmla="*/ 1080000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657451 w 5735828"/>
                <a:gd name="connsiteY3" fmla="*/ 1066937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363019 w 5688000"/>
                <a:gd name="connsiteY5" fmla="*/ 540000 h 1080000"/>
                <a:gd name="connsiteX6" fmla="*/ 0 w 5688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363019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7CBFC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593D978-6199-407F-BE7E-8AE3CC11E1AB}"/>
              </a:ext>
            </a:extLst>
          </p:cNvPr>
          <p:cNvGrpSpPr/>
          <p:nvPr/>
        </p:nvGrpSpPr>
        <p:grpSpPr>
          <a:xfrm>
            <a:off x="2352421" y="4712603"/>
            <a:ext cx="7704476" cy="685966"/>
            <a:chOff x="1612697" y="1240971"/>
            <a:chExt cx="7704476" cy="68596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F436101-82BB-4604-B56E-8A7AF33260AA}"/>
                </a:ext>
              </a:extLst>
            </p:cNvPr>
            <p:cNvSpPr/>
            <p:nvPr/>
          </p:nvSpPr>
          <p:spPr>
            <a:xfrm>
              <a:off x="3856855" y="1421255"/>
              <a:ext cx="546031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第一时间报告、第一时间联系、第一时间处理</a:t>
              </a:r>
            </a:p>
          </p:txBody>
        </p:sp>
        <p:sp>
          <p:nvSpPr>
            <p:cNvPr id="31" name="箭头: 五边形 30">
              <a:extLst>
                <a:ext uri="{FF2B5EF4-FFF2-40B4-BE49-F238E27FC236}">
                  <a16:creationId xmlns:a16="http://schemas.microsoft.com/office/drawing/2014/main" id="{4D75EFEF-577A-4DF1-9ABA-B781122A8A11}"/>
                </a:ext>
              </a:extLst>
            </p:cNvPr>
            <p:cNvSpPr/>
            <p:nvPr/>
          </p:nvSpPr>
          <p:spPr>
            <a:xfrm>
              <a:off x="1612697" y="1240971"/>
              <a:ext cx="2160000" cy="684000"/>
            </a:xfrm>
            <a:prstGeom prst="homePlate">
              <a:avLst/>
            </a:prstGeom>
            <a:solidFill>
              <a:srgbClr val="F792A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C7AD145-0AB5-4D81-B117-77CF6FE3DE33}"/>
                </a:ext>
              </a:extLst>
            </p:cNvPr>
            <p:cNvSpPr/>
            <p:nvPr/>
          </p:nvSpPr>
          <p:spPr>
            <a:xfrm>
              <a:off x="2014324" y="138464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三个第一</a:t>
              </a:r>
            </a:p>
          </p:txBody>
        </p:sp>
        <p:sp>
          <p:nvSpPr>
            <p:cNvPr id="33" name="箭头: V 形 8">
              <a:extLst>
                <a:ext uri="{FF2B5EF4-FFF2-40B4-BE49-F238E27FC236}">
                  <a16:creationId xmlns:a16="http://schemas.microsoft.com/office/drawing/2014/main" id="{EED00A2B-9365-4019-9BAB-6CF1338197F4}"/>
                </a:ext>
              </a:extLst>
            </p:cNvPr>
            <p:cNvSpPr/>
            <p:nvPr/>
          </p:nvSpPr>
          <p:spPr>
            <a:xfrm>
              <a:off x="3508133" y="1242937"/>
              <a:ext cx="5688000" cy="684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148000 w 5735828"/>
                <a:gd name="connsiteY3" fmla="*/ 1080000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735828"/>
                <a:gd name="connsiteY0" fmla="*/ 0 h 1080000"/>
                <a:gd name="connsiteX1" fmla="*/ 5735828 w 5735828"/>
                <a:gd name="connsiteY1" fmla="*/ 52252 h 1080000"/>
                <a:gd name="connsiteX2" fmla="*/ 5688000 w 5735828"/>
                <a:gd name="connsiteY2" fmla="*/ 540000 h 1080000"/>
                <a:gd name="connsiteX3" fmla="*/ 5657451 w 5735828"/>
                <a:gd name="connsiteY3" fmla="*/ 1066937 h 1080000"/>
                <a:gd name="connsiteX4" fmla="*/ 0 w 5735828"/>
                <a:gd name="connsiteY4" fmla="*/ 1080000 h 1080000"/>
                <a:gd name="connsiteX5" fmla="*/ 540000 w 5735828"/>
                <a:gd name="connsiteY5" fmla="*/ 540000 h 1080000"/>
                <a:gd name="connsiteX6" fmla="*/ 0 w 5735828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" fmla="*/ 0 w 5688000"/>
                <a:gd name="connsiteY0" fmla="*/ 0 h 1080000"/>
                <a:gd name="connsiteX1" fmla="*/ 5657451 w 5688000"/>
                <a:gd name="connsiteY1" fmla="*/ 26126 h 1080000"/>
                <a:gd name="connsiteX2" fmla="*/ 5688000 w 5688000"/>
                <a:gd name="connsiteY2" fmla="*/ 540000 h 1080000"/>
                <a:gd name="connsiteX3" fmla="*/ 5657451 w 5688000"/>
                <a:gd name="connsiteY3" fmla="*/ 1066937 h 1080000"/>
                <a:gd name="connsiteX4" fmla="*/ 0 w 5688000"/>
                <a:gd name="connsiteY4" fmla="*/ 1080000 h 1080000"/>
                <a:gd name="connsiteX5" fmla="*/ 363019 w 5688000"/>
                <a:gd name="connsiteY5" fmla="*/ 540000 h 1080000"/>
                <a:gd name="connsiteX6" fmla="*/ 0 w 5688000"/>
                <a:gd name="connsiteY6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363019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792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2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0BF9800-CE0A-4D59-8DB0-14DDB3B32F36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（二）借助法律，维护合法权益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F421B3-4C8F-4E0C-9E52-E5041402EA42}"/>
              </a:ext>
            </a:extLst>
          </p:cNvPr>
          <p:cNvSpPr/>
          <p:nvPr/>
        </p:nvSpPr>
        <p:spPr>
          <a:xfrm>
            <a:off x="1789471" y="2043869"/>
            <a:ext cx="8613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如何处理幼儿突发事件，特别是意外伤害，是我们开展家长工作的难点问题，幼儿园责任的承担更是争议的焦点，也是和家长产生纠纷的集中点。我们必须学法、懂法，自觉运用法律手段处理有关纠纷，做好家长工作。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B828D1-A3D8-4581-AE4E-B02F6B93E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90" y="3428999"/>
            <a:ext cx="10972800" cy="26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7E790-D251-4F4F-8037-03AF51DA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75" y="1609284"/>
            <a:ext cx="4572000" cy="1325563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194984-2D9C-4338-BBFA-DDEFEDD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551" y="3214352"/>
            <a:ext cx="5400000" cy="72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cs typeface="+mn-ea"/>
                <a:sym typeface="+mn-lt"/>
              </a:rPr>
              <a:t>家长工作的重要意义与主要障碍</a:t>
            </a:r>
            <a:endParaRPr lang="en-US" altLang="zh-CN" b="1" dirty="0">
              <a:cs typeface="+mn-ea"/>
              <a:sym typeface="+mn-lt"/>
            </a:endParaRPr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BAEDDD4F-EDE1-4168-927B-ABDD83630D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06800" y="2934100"/>
            <a:ext cx="4943999" cy="370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04235B3-8DDE-4CB0-832B-7389C656DB93}"/>
              </a:ext>
            </a:extLst>
          </p:cNvPr>
          <p:cNvSpPr/>
          <p:nvPr/>
        </p:nvSpPr>
        <p:spPr>
          <a:xfrm>
            <a:off x="3195551" y="3236174"/>
            <a:ext cx="990000" cy="72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DC2FF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2DC2FF"/>
              </a:solidFill>
              <a:cs typeface="+mn-ea"/>
              <a:sym typeface="+mn-lt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01AB572A-0C6F-4F35-BBAE-B66CB77A5B74}"/>
              </a:ext>
            </a:extLst>
          </p:cNvPr>
          <p:cNvSpPr txBox="1">
            <a:spLocks/>
          </p:cNvSpPr>
          <p:nvPr/>
        </p:nvSpPr>
        <p:spPr>
          <a:xfrm>
            <a:off x="4185551" y="3939925"/>
            <a:ext cx="54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cs typeface="+mn-ea"/>
                <a:sym typeface="+mn-lt"/>
              </a:rPr>
              <a:t>家长工作的有效策略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C009BC0-E905-4DD6-A740-2C9B88AC5A71}"/>
              </a:ext>
            </a:extLst>
          </p:cNvPr>
          <p:cNvSpPr/>
          <p:nvPr/>
        </p:nvSpPr>
        <p:spPr>
          <a:xfrm>
            <a:off x="3195551" y="3952806"/>
            <a:ext cx="990618" cy="72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DC2FF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2DC2FF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98454" y="2130641"/>
            <a:ext cx="1961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FFFFF"/>
                </a:solidFill>
              </a:rPr>
              <a:t>https://www.PPT818.com/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73583CD-CA24-4568-94EC-633FD96C026E}"/>
              </a:ext>
            </a:extLst>
          </p:cNvPr>
          <p:cNvGrpSpPr/>
          <p:nvPr/>
        </p:nvGrpSpPr>
        <p:grpSpPr>
          <a:xfrm>
            <a:off x="0" y="2060716"/>
            <a:ext cx="12192000" cy="601488"/>
            <a:chOff x="-88488" y="3833472"/>
            <a:chExt cx="12192000" cy="60148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FDCE828-137F-40ED-BAA5-898E3C01CF86}"/>
                </a:ext>
              </a:extLst>
            </p:cNvPr>
            <p:cNvSpPr/>
            <p:nvPr/>
          </p:nvSpPr>
          <p:spPr>
            <a:xfrm>
              <a:off x="-88488" y="4013431"/>
              <a:ext cx="12192000" cy="2163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D299135-79D2-49E2-829D-7A76ABF00EBE}"/>
                </a:ext>
              </a:extLst>
            </p:cNvPr>
            <p:cNvSpPr/>
            <p:nvPr/>
          </p:nvSpPr>
          <p:spPr>
            <a:xfrm>
              <a:off x="1927261" y="3842486"/>
              <a:ext cx="1544772" cy="576262"/>
            </a:xfrm>
            <a:custGeom>
              <a:avLst/>
              <a:gdLst>
                <a:gd name="connsiteX0" fmla="*/ 0 w 1544772"/>
                <a:gd name="connsiteY0" fmla="*/ 0 h 576262"/>
                <a:gd name="connsiteX1" fmla="*/ 1544772 w 1544772"/>
                <a:gd name="connsiteY1" fmla="*/ 0 h 576262"/>
                <a:gd name="connsiteX2" fmla="*/ 1544772 w 1544772"/>
                <a:gd name="connsiteY2" fmla="*/ 110331 h 576262"/>
                <a:gd name="connsiteX3" fmla="*/ 1342081 w 1544772"/>
                <a:gd name="connsiteY3" fmla="*/ 110331 h 576262"/>
                <a:gd name="connsiteX4" fmla="*/ 1342081 w 1544772"/>
                <a:gd name="connsiteY4" fmla="*/ 465931 h 576262"/>
                <a:gd name="connsiteX5" fmla="*/ 1544772 w 1544772"/>
                <a:gd name="connsiteY5" fmla="*/ 465931 h 576262"/>
                <a:gd name="connsiteX6" fmla="*/ 1544772 w 1544772"/>
                <a:gd name="connsiteY6" fmla="*/ 576262 h 576262"/>
                <a:gd name="connsiteX7" fmla="*/ 0 w 1544772"/>
                <a:gd name="connsiteY7" fmla="*/ 576262 h 576262"/>
                <a:gd name="connsiteX8" fmla="*/ 0 w 1544772"/>
                <a:gd name="connsiteY8" fmla="*/ 465931 h 576262"/>
                <a:gd name="connsiteX9" fmla="*/ 202331 w 1544772"/>
                <a:gd name="connsiteY9" fmla="*/ 465931 h 576262"/>
                <a:gd name="connsiteX10" fmla="*/ 202331 w 1544772"/>
                <a:gd name="connsiteY10" fmla="*/ 110331 h 576262"/>
                <a:gd name="connsiteX11" fmla="*/ 0 w 1544772"/>
                <a:gd name="connsiteY11" fmla="*/ 110331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4772" h="576262">
                  <a:moveTo>
                    <a:pt x="0" y="0"/>
                  </a:moveTo>
                  <a:lnTo>
                    <a:pt x="1544772" y="0"/>
                  </a:lnTo>
                  <a:lnTo>
                    <a:pt x="1544772" y="110331"/>
                  </a:lnTo>
                  <a:lnTo>
                    <a:pt x="1342081" y="110331"/>
                  </a:lnTo>
                  <a:lnTo>
                    <a:pt x="1342081" y="465931"/>
                  </a:lnTo>
                  <a:lnTo>
                    <a:pt x="1544772" y="465931"/>
                  </a:lnTo>
                  <a:lnTo>
                    <a:pt x="1544772" y="576262"/>
                  </a:lnTo>
                  <a:lnTo>
                    <a:pt x="0" y="576262"/>
                  </a:lnTo>
                  <a:lnTo>
                    <a:pt x="0" y="465931"/>
                  </a:lnTo>
                  <a:lnTo>
                    <a:pt x="202331" y="465931"/>
                  </a:lnTo>
                  <a:lnTo>
                    <a:pt x="202331" y="110331"/>
                  </a:lnTo>
                  <a:lnTo>
                    <a:pt x="0" y="110331"/>
                  </a:lnTo>
                  <a:close/>
                </a:path>
              </a:pathLst>
            </a:custGeom>
            <a:solidFill>
              <a:srgbClr val="2D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BEEEDC7A-2C7C-4737-86EE-682ECC62026C}"/>
                </a:ext>
              </a:extLst>
            </p:cNvPr>
            <p:cNvSpPr/>
            <p:nvPr/>
          </p:nvSpPr>
          <p:spPr>
            <a:xfrm>
              <a:off x="5220325" y="3833472"/>
              <a:ext cx="1544772" cy="576262"/>
            </a:xfrm>
            <a:custGeom>
              <a:avLst/>
              <a:gdLst>
                <a:gd name="connsiteX0" fmla="*/ 0 w 1544772"/>
                <a:gd name="connsiteY0" fmla="*/ 0 h 576262"/>
                <a:gd name="connsiteX1" fmla="*/ 1544772 w 1544772"/>
                <a:gd name="connsiteY1" fmla="*/ 0 h 576262"/>
                <a:gd name="connsiteX2" fmla="*/ 1544772 w 1544772"/>
                <a:gd name="connsiteY2" fmla="*/ 110331 h 576262"/>
                <a:gd name="connsiteX3" fmla="*/ 1342081 w 1544772"/>
                <a:gd name="connsiteY3" fmla="*/ 110331 h 576262"/>
                <a:gd name="connsiteX4" fmla="*/ 1342081 w 1544772"/>
                <a:gd name="connsiteY4" fmla="*/ 465931 h 576262"/>
                <a:gd name="connsiteX5" fmla="*/ 1544772 w 1544772"/>
                <a:gd name="connsiteY5" fmla="*/ 465931 h 576262"/>
                <a:gd name="connsiteX6" fmla="*/ 1544772 w 1544772"/>
                <a:gd name="connsiteY6" fmla="*/ 576262 h 576262"/>
                <a:gd name="connsiteX7" fmla="*/ 0 w 1544772"/>
                <a:gd name="connsiteY7" fmla="*/ 576262 h 576262"/>
                <a:gd name="connsiteX8" fmla="*/ 0 w 1544772"/>
                <a:gd name="connsiteY8" fmla="*/ 465931 h 576262"/>
                <a:gd name="connsiteX9" fmla="*/ 202331 w 1544772"/>
                <a:gd name="connsiteY9" fmla="*/ 465931 h 576262"/>
                <a:gd name="connsiteX10" fmla="*/ 202331 w 1544772"/>
                <a:gd name="connsiteY10" fmla="*/ 110331 h 576262"/>
                <a:gd name="connsiteX11" fmla="*/ 0 w 1544772"/>
                <a:gd name="connsiteY11" fmla="*/ 110331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4772" h="576262">
                  <a:moveTo>
                    <a:pt x="0" y="0"/>
                  </a:moveTo>
                  <a:lnTo>
                    <a:pt x="1544772" y="0"/>
                  </a:lnTo>
                  <a:lnTo>
                    <a:pt x="1544772" y="110331"/>
                  </a:lnTo>
                  <a:lnTo>
                    <a:pt x="1342081" y="110331"/>
                  </a:lnTo>
                  <a:lnTo>
                    <a:pt x="1342081" y="465931"/>
                  </a:lnTo>
                  <a:lnTo>
                    <a:pt x="1544772" y="465931"/>
                  </a:lnTo>
                  <a:lnTo>
                    <a:pt x="1544772" y="576262"/>
                  </a:lnTo>
                  <a:lnTo>
                    <a:pt x="0" y="576262"/>
                  </a:lnTo>
                  <a:lnTo>
                    <a:pt x="0" y="465931"/>
                  </a:lnTo>
                  <a:lnTo>
                    <a:pt x="202331" y="465931"/>
                  </a:lnTo>
                  <a:lnTo>
                    <a:pt x="202331" y="110331"/>
                  </a:lnTo>
                  <a:lnTo>
                    <a:pt x="0" y="110331"/>
                  </a:lnTo>
                  <a:close/>
                </a:path>
              </a:pathLst>
            </a:custGeom>
            <a:solidFill>
              <a:srgbClr val="F08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770C709-615C-458B-BDE1-E40F6C7DFD80}"/>
                </a:ext>
              </a:extLst>
            </p:cNvPr>
            <p:cNvSpPr/>
            <p:nvPr/>
          </p:nvSpPr>
          <p:spPr>
            <a:xfrm>
              <a:off x="8572380" y="3833472"/>
              <a:ext cx="1544772" cy="576262"/>
            </a:xfrm>
            <a:custGeom>
              <a:avLst/>
              <a:gdLst>
                <a:gd name="connsiteX0" fmla="*/ 0 w 1544772"/>
                <a:gd name="connsiteY0" fmla="*/ 0 h 576262"/>
                <a:gd name="connsiteX1" fmla="*/ 1544772 w 1544772"/>
                <a:gd name="connsiteY1" fmla="*/ 0 h 576262"/>
                <a:gd name="connsiteX2" fmla="*/ 1544772 w 1544772"/>
                <a:gd name="connsiteY2" fmla="*/ 110331 h 576262"/>
                <a:gd name="connsiteX3" fmla="*/ 1342081 w 1544772"/>
                <a:gd name="connsiteY3" fmla="*/ 110331 h 576262"/>
                <a:gd name="connsiteX4" fmla="*/ 1342081 w 1544772"/>
                <a:gd name="connsiteY4" fmla="*/ 465931 h 576262"/>
                <a:gd name="connsiteX5" fmla="*/ 1544772 w 1544772"/>
                <a:gd name="connsiteY5" fmla="*/ 465931 h 576262"/>
                <a:gd name="connsiteX6" fmla="*/ 1544772 w 1544772"/>
                <a:gd name="connsiteY6" fmla="*/ 576262 h 576262"/>
                <a:gd name="connsiteX7" fmla="*/ 0 w 1544772"/>
                <a:gd name="connsiteY7" fmla="*/ 576262 h 576262"/>
                <a:gd name="connsiteX8" fmla="*/ 0 w 1544772"/>
                <a:gd name="connsiteY8" fmla="*/ 465931 h 576262"/>
                <a:gd name="connsiteX9" fmla="*/ 202331 w 1544772"/>
                <a:gd name="connsiteY9" fmla="*/ 465931 h 576262"/>
                <a:gd name="connsiteX10" fmla="*/ 202331 w 1544772"/>
                <a:gd name="connsiteY10" fmla="*/ 110331 h 576262"/>
                <a:gd name="connsiteX11" fmla="*/ 0 w 1544772"/>
                <a:gd name="connsiteY11" fmla="*/ 110331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4772" h="576262">
                  <a:moveTo>
                    <a:pt x="0" y="0"/>
                  </a:moveTo>
                  <a:lnTo>
                    <a:pt x="1544772" y="0"/>
                  </a:lnTo>
                  <a:lnTo>
                    <a:pt x="1544772" y="110331"/>
                  </a:lnTo>
                  <a:lnTo>
                    <a:pt x="1342081" y="110331"/>
                  </a:lnTo>
                  <a:lnTo>
                    <a:pt x="1342081" y="465931"/>
                  </a:lnTo>
                  <a:lnTo>
                    <a:pt x="1544772" y="465931"/>
                  </a:lnTo>
                  <a:lnTo>
                    <a:pt x="1544772" y="576262"/>
                  </a:lnTo>
                  <a:lnTo>
                    <a:pt x="0" y="576262"/>
                  </a:lnTo>
                  <a:lnTo>
                    <a:pt x="0" y="465931"/>
                  </a:lnTo>
                  <a:lnTo>
                    <a:pt x="202331" y="465931"/>
                  </a:lnTo>
                  <a:lnTo>
                    <a:pt x="202331" y="110331"/>
                  </a:lnTo>
                  <a:lnTo>
                    <a:pt x="0" y="110331"/>
                  </a:lnTo>
                  <a:close/>
                </a:path>
              </a:pathLst>
            </a:custGeom>
            <a:solidFill>
              <a:srgbClr val="7C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F29562E-A11A-4B40-B9F5-A01A1EE218A2}"/>
                </a:ext>
              </a:extLst>
            </p:cNvPr>
            <p:cNvSpPr txBox="1"/>
            <p:nvPr/>
          </p:nvSpPr>
          <p:spPr>
            <a:xfrm>
              <a:off x="2369947" y="3850185"/>
              <a:ext cx="659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7E80CD7-6C19-4489-9986-58A8BEF5539C}"/>
                </a:ext>
              </a:extLst>
            </p:cNvPr>
            <p:cNvSpPr txBox="1"/>
            <p:nvPr/>
          </p:nvSpPr>
          <p:spPr>
            <a:xfrm>
              <a:off x="5666814" y="3850185"/>
              <a:ext cx="659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92F0B50-9541-47C8-BB86-49D8E31B33B0}"/>
                </a:ext>
              </a:extLst>
            </p:cNvPr>
            <p:cNvSpPr txBox="1"/>
            <p:nvPr/>
          </p:nvSpPr>
          <p:spPr>
            <a:xfrm>
              <a:off x="9015065" y="3850185"/>
              <a:ext cx="659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8B1BFA46-ACCD-4F02-A053-B7BBD40BEE45}"/>
              </a:ext>
            </a:extLst>
          </p:cNvPr>
          <p:cNvSpPr/>
          <p:nvPr/>
        </p:nvSpPr>
        <p:spPr>
          <a:xfrm>
            <a:off x="1591426" y="2823317"/>
            <a:ext cx="22691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主动咨询、保留第一手资料。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05B0023-3BB6-499D-A832-B04BF3B2DD1F}"/>
              </a:ext>
            </a:extLst>
          </p:cNvPr>
          <p:cNvSpPr/>
          <p:nvPr/>
        </p:nvSpPr>
        <p:spPr>
          <a:xfrm>
            <a:off x="4452085" y="2815618"/>
            <a:ext cx="328782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分清责任，了解民事赔偿的标准。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3BFD645-8437-49FB-9BF1-6643D9E47070}"/>
              </a:ext>
            </a:extLst>
          </p:cNvPr>
          <p:cNvSpPr/>
          <p:nvPr/>
        </p:nvSpPr>
        <p:spPr>
          <a:xfrm>
            <a:off x="4609400" y="3215794"/>
            <a:ext cx="2973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①幼儿园伤害事故的归则原则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②过失认定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③处理伤害事故的法律根据与法律责任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④民事赔偿范围和标准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CBE2A93-B15D-463A-A75E-3FECFC0936AF}"/>
              </a:ext>
            </a:extLst>
          </p:cNvPr>
          <p:cNvSpPr/>
          <p:nvPr/>
        </p:nvSpPr>
        <p:spPr>
          <a:xfrm>
            <a:off x="8331439" y="2815618"/>
            <a:ext cx="22691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了解伤害事故的原因，加大宣传教育力度。</a:t>
            </a:r>
          </a:p>
        </p:txBody>
      </p:sp>
    </p:spTree>
    <p:extLst>
      <p:ext uri="{BB962C8B-B14F-4D97-AF65-F5344CB8AC3E}">
        <p14:creationId xmlns:p14="http://schemas.microsoft.com/office/powerpoint/2010/main" val="15961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412B2-A025-471F-B93B-4B5D407F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441450"/>
            <a:ext cx="91080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结  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8792FB-87B1-4091-97F8-D66D33AB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5" y="2785269"/>
            <a:ext cx="9544050" cy="1531092"/>
          </a:xfrm>
        </p:spPr>
        <p:txBody>
          <a:bodyPr>
            <a:normAutofit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幼儿教育是美丽的，因为我们能够陪伴孩子成长，分享着孩子童年的幸福！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家长工作是快乐的，因为我们拥有众多的合作伙伴，丰富的教育资源，和家长一起，共同托起孩子童年的梦想！在承担科学育儿的活动中共同成长！</a:t>
            </a:r>
            <a:endParaRPr lang="zh-CN" altLang="zh-CN" sz="2000" dirty="0">
              <a:cs typeface="+mn-ea"/>
              <a:sym typeface="+mn-lt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0FF8B7-00A7-4837-8FDF-FF8496709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439" y="4016772"/>
            <a:ext cx="6666271" cy="33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1B021E9-DC2D-42AE-B586-36EBA3E56930}"/>
              </a:ext>
            </a:extLst>
          </p:cNvPr>
          <p:cNvSpPr txBox="1">
            <a:spLocks/>
          </p:cNvSpPr>
          <p:nvPr/>
        </p:nvSpPr>
        <p:spPr>
          <a:xfrm>
            <a:off x="3069223" y="2357864"/>
            <a:ext cx="6067426" cy="81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6600" dirty="0">
                <a:solidFill>
                  <a:srgbClr val="2DC2F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谢谢收看聆听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37BFAC-8831-4FAC-B9BF-54B4D0EAAC36}"/>
              </a:ext>
            </a:extLst>
          </p:cNvPr>
          <p:cNvSpPr/>
          <p:nvPr/>
        </p:nvSpPr>
        <p:spPr>
          <a:xfrm>
            <a:off x="3257272" y="3246696"/>
            <a:ext cx="5652000" cy="36000"/>
          </a:xfrm>
          <a:prstGeom prst="rect">
            <a:avLst/>
          </a:prstGeom>
          <a:gradFill flip="none" rotWithShape="1">
            <a:gsLst>
              <a:gs pos="0">
                <a:srgbClr val="B3EAFE"/>
              </a:gs>
              <a:gs pos="47000">
                <a:srgbClr val="2DC2FF"/>
              </a:gs>
              <a:gs pos="69000">
                <a:srgbClr val="FABDCC">
                  <a:lumMod val="60000"/>
                  <a:lumOff val="40000"/>
                </a:srgbClr>
              </a:gs>
              <a:gs pos="95000">
                <a:srgbClr val="FABDCC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D84C21E-BD54-4F64-9A79-0CF3127673C5}"/>
              </a:ext>
            </a:extLst>
          </p:cNvPr>
          <p:cNvGrpSpPr/>
          <p:nvPr/>
        </p:nvGrpSpPr>
        <p:grpSpPr>
          <a:xfrm>
            <a:off x="3220872" y="3454709"/>
            <a:ext cx="5724800" cy="666114"/>
            <a:chOff x="3338084" y="3484459"/>
            <a:chExt cx="5543550" cy="66611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6EE6939-47E3-4CD8-AC08-0E68FB3A64AA}"/>
                </a:ext>
              </a:extLst>
            </p:cNvPr>
            <p:cNvSpPr/>
            <p:nvPr/>
          </p:nvSpPr>
          <p:spPr>
            <a:xfrm>
              <a:off x="3338084" y="3484459"/>
              <a:ext cx="5543550" cy="666114"/>
            </a:xfrm>
            <a:prstGeom prst="rect">
              <a:avLst/>
            </a:prstGeom>
            <a:solidFill>
              <a:srgbClr val="2D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A4FB3F6-8D98-4C67-BFD1-306C9E1AD36C}"/>
                </a:ext>
              </a:extLst>
            </p:cNvPr>
            <p:cNvCxnSpPr>
              <a:cxnSpLocks/>
            </p:cNvCxnSpPr>
            <p:nvPr/>
          </p:nvCxnSpPr>
          <p:spPr>
            <a:xfrm>
              <a:off x="3338084" y="3827041"/>
              <a:ext cx="72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3846C43-9D3F-40D8-9044-5E5F7E164A5A}"/>
                </a:ext>
              </a:extLst>
            </p:cNvPr>
            <p:cNvSpPr txBox="1"/>
            <p:nvPr/>
          </p:nvSpPr>
          <p:spPr>
            <a:xfrm>
              <a:off x="4058084" y="3637180"/>
              <a:ext cx="3981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儿童成长中家长的陪伴是最重要的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03CF065-AD50-43BB-9F9D-F08D674F018C}"/>
                </a:ext>
              </a:extLst>
            </p:cNvPr>
            <p:cNvCxnSpPr>
              <a:cxnSpLocks/>
            </p:cNvCxnSpPr>
            <p:nvPr/>
          </p:nvCxnSpPr>
          <p:spPr>
            <a:xfrm>
              <a:off x="8142584" y="3834557"/>
              <a:ext cx="72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内容占位符 4">
            <a:extLst>
              <a:ext uri="{FF2B5EF4-FFF2-40B4-BE49-F238E27FC236}">
                <a16:creationId xmlns:a16="http://schemas.microsoft.com/office/drawing/2014/main" id="{B3D18B05-9C85-4ACD-8EE8-57590FD62A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06800" y="2934100"/>
            <a:ext cx="4943999" cy="370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B8C33F1-B17E-4D95-AEE3-959F13F77AA1}"/>
              </a:ext>
            </a:extLst>
          </p:cNvPr>
          <p:cNvSpPr txBox="1"/>
          <p:nvPr/>
        </p:nvSpPr>
        <p:spPr>
          <a:xfrm>
            <a:off x="4133850" y="4603434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cs typeface="+mn-ea"/>
                <a:sym typeface="+mn-lt"/>
              </a:rPr>
              <a:t>主讲人：</a:t>
            </a:r>
            <a:r>
              <a:rPr lang="en-US" altLang="zh-CN" smtClean="0">
                <a:cs typeface="+mn-ea"/>
                <a:sym typeface="+mn-lt"/>
              </a:rPr>
              <a:t>PPT818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79B3090-06F3-424D-AB8D-95871074692B}"/>
              </a:ext>
            </a:extLst>
          </p:cNvPr>
          <p:cNvSpPr txBox="1"/>
          <p:nvPr/>
        </p:nvSpPr>
        <p:spPr>
          <a:xfrm>
            <a:off x="6257659" y="4603434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日期：</a:t>
            </a:r>
            <a:r>
              <a:rPr lang="en-US" altLang="zh-CN" dirty="0" smtClean="0">
                <a:cs typeface="+mn-ea"/>
                <a:sym typeface="+mn-lt"/>
              </a:rPr>
              <a:t>20XX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7E790-D251-4F4F-8037-03AF51DA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735" y="1995723"/>
            <a:ext cx="305453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194984-2D9C-4338-BBFA-DDEFEDD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9" y="3357154"/>
            <a:ext cx="7654834" cy="1325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CN" altLang="en-US" sz="4000" b="1" dirty="0">
                <a:cs typeface="+mn-ea"/>
                <a:sym typeface="+mn-lt"/>
              </a:rPr>
              <a:t>家长工作的重要意义与主要障碍</a:t>
            </a:r>
            <a:endParaRPr lang="en-US" altLang="zh-CN" sz="4000" b="1" dirty="0">
              <a:cs typeface="+mn-ea"/>
              <a:sym typeface="+mn-lt"/>
            </a:endParaRPr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BAEDDD4F-EDE1-4168-927B-ABDD83630D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284" y="3835400"/>
            <a:ext cx="4319999" cy="324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C061269-3C21-4312-9E25-FA035CF1E7D8}"/>
              </a:ext>
            </a:extLst>
          </p:cNvPr>
          <p:cNvSpPr/>
          <p:nvPr/>
        </p:nvSpPr>
        <p:spPr>
          <a:xfrm>
            <a:off x="2651982" y="3277275"/>
            <a:ext cx="6912000" cy="72000"/>
          </a:xfrm>
          <a:prstGeom prst="rect">
            <a:avLst/>
          </a:prstGeom>
          <a:gradFill flip="none" rotWithShape="1">
            <a:gsLst>
              <a:gs pos="0">
                <a:srgbClr val="B3EAFE"/>
              </a:gs>
              <a:gs pos="47000">
                <a:srgbClr val="2DC2FF"/>
              </a:gs>
              <a:gs pos="69000">
                <a:srgbClr val="FABDCC">
                  <a:lumMod val="60000"/>
                  <a:lumOff val="40000"/>
                </a:srgbClr>
              </a:gs>
              <a:gs pos="95000">
                <a:srgbClr val="FABDCC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55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3724772" y="890451"/>
            <a:ext cx="4770437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家长工作的重要意义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AAF76B3-D129-47AB-8CA4-04B267EE94E7}"/>
              </a:ext>
            </a:extLst>
          </p:cNvPr>
          <p:cNvGrpSpPr/>
          <p:nvPr/>
        </p:nvGrpSpPr>
        <p:grpSpPr>
          <a:xfrm>
            <a:off x="2847572" y="2391568"/>
            <a:ext cx="1908000" cy="2819475"/>
            <a:chOff x="492035" y="2529100"/>
            <a:chExt cx="1908000" cy="2819475"/>
          </a:xfrm>
        </p:grpSpPr>
        <p:sp>
          <p:nvSpPr>
            <p:cNvPr id="8" name="内容占位符 2">
              <a:extLst>
                <a:ext uri="{FF2B5EF4-FFF2-40B4-BE49-F238E27FC236}">
                  <a16:creationId xmlns:a16="http://schemas.microsoft.com/office/drawing/2014/main" id="{D20F769E-08B1-47A4-88E6-E43E892DE27C}"/>
                </a:ext>
              </a:extLst>
            </p:cNvPr>
            <p:cNvSpPr txBox="1">
              <a:spLocks/>
            </p:cNvSpPr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是世界幼儿教育发展的趋势。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D661396-BFBF-49BD-A560-1388A21C40E4}"/>
                </a:ext>
              </a:extLst>
            </p:cNvPr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0013B7F-B290-4215-B912-DD1B3C1F0FD2}"/>
                  </a:ext>
                </a:extLst>
              </p:cNvPr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F08D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03550BF-0CB0-4E7F-B007-FB3755DBF7AA}"/>
                  </a:ext>
                </a:extLst>
              </p:cNvPr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F08D78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F08D7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A2FF29F-EA9B-4440-A06B-DCF2E0EA2542}"/>
              </a:ext>
            </a:extLst>
          </p:cNvPr>
          <p:cNvGrpSpPr/>
          <p:nvPr/>
        </p:nvGrpSpPr>
        <p:grpSpPr>
          <a:xfrm>
            <a:off x="591039" y="2391568"/>
            <a:ext cx="1908000" cy="2819475"/>
            <a:chOff x="492035" y="2529100"/>
            <a:chExt cx="1908000" cy="2819475"/>
          </a:xfrm>
        </p:grpSpPr>
        <p:sp>
          <p:nvSpPr>
            <p:cNvPr id="35" name="内容占位符 2">
              <a:extLst>
                <a:ext uri="{FF2B5EF4-FFF2-40B4-BE49-F238E27FC236}">
                  <a16:creationId xmlns:a16="http://schemas.microsoft.com/office/drawing/2014/main" id="{551F0893-B27F-418D-B1EC-A342E5660273}"/>
                </a:ext>
              </a:extLst>
            </p:cNvPr>
            <p:cNvSpPr txBox="1">
              <a:spLocks/>
            </p:cNvSpPr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幼儿园与家庭优势互补，有利于教育资源的充分利用。</a:t>
              </a: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312540C-0793-4C1A-988D-24F697FB9219}"/>
                </a:ext>
              </a:extLst>
            </p:cNvPr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67A82BB-E205-48F0-8286-2922BE2168E7}"/>
                  </a:ext>
                </a:extLst>
              </p:cNvPr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2DC2FF"/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16229D29-6ED2-4E38-A83D-1B3201DB0E9A}"/>
                  </a:ext>
                </a:extLst>
              </p:cNvPr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2DC2FF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2DC2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DF231F2-29A9-4AAD-B8C9-883D50C2BAB9}"/>
              </a:ext>
            </a:extLst>
          </p:cNvPr>
          <p:cNvGrpSpPr/>
          <p:nvPr/>
        </p:nvGrpSpPr>
        <p:grpSpPr>
          <a:xfrm>
            <a:off x="5104105" y="2391568"/>
            <a:ext cx="1908000" cy="2819475"/>
            <a:chOff x="492035" y="2529100"/>
            <a:chExt cx="1908000" cy="2819475"/>
          </a:xfrm>
        </p:grpSpPr>
        <p:sp>
          <p:nvSpPr>
            <p:cNvPr id="40" name="内容占位符 2">
              <a:extLst>
                <a:ext uri="{FF2B5EF4-FFF2-40B4-BE49-F238E27FC236}">
                  <a16:creationId xmlns:a16="http://schemas.microsoft.com/office/drawing/2014/main" id="{697D22C8-6C55-49AD-B8C3-0D633DC90BFE}"/>
                </a:ext>
              </a:extLst>
            </p:cNvPr>
            <p:cNvSpPr txBox="1">
              <a:spLocks/>
            </p:cNvSpPr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是幼儿教育的现实需要。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8B15E71-C132-40B0-B1FF-9719A6CD0C7D}"/>
                </a:ext>
              </a:extLst>
            </p:cNvPr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95021990-2B7C-4AC6-990D-5EB93D8B2658}"/>
                  </a:ext>
                </a:extLst>
              </p:cNvPr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7CBF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8D6AA3BD-B168-42BA-BEFE-5B0F9560F2E0}"/>
                  </a:ext>
                </a:extLst>
              </p:cNvPr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7CBFC7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rgbClr val="7CBFC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807C216-5F07-4AFA-93BC-65615C749914}"/>
              </a:ext>
            </a:extLst>
          </p:cNvPr>
          <p:cNvGrpSpPr/>
          <p:nvPr/>
        </p:nvGrpSpPr>
        <p:grpSpPr>
          <a:xfrm>
            <a:off x="7360638" y="2391568"/>
            <a:ext cx="1908000" cy="2819475"/>
            <a:chOff x="492035" y="2529100"/>
            <a:chExt cx="1908000" cy="2819475"/>
          </a:xfrm>
        </p:grpSpPr>
        <p:sp>
          <p:nvSpPr>
            <p:cNvPr id="45" name="内容占位符 2">
              <a:extLst>
                <a:ext uri="{FF2B5EF4-FFF2-40B4-BE49-F238E27FC236}">
                  <a16:creationId xmlns:a16="http://schemas.microsoft.com/office/drawing/2014/main" id="{15320D28-A130-4F92-B7D8-BD3919C55428}"/>
                </a:ext>
              </a:extLst>
            </p:cNvPr>
            <p:cNvSpPr txBox="1">
              <a:spLocks/>
            </p:cNvSpPr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是幼儿园生存发展的需要。</a:t>
              </a: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AEE42F58-1A1D-4896-9825-4913EA498DE7}"/>
                </a:ext>
              </a:extLst>
            </p:cNvPr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3BACCD5-5F2B-4D44-8115-2E401EB228ED}"/>
                  </a:ext>
                </a:extLst>
              </p:cNvPr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F79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4564D6FD-619C-4D82-97B4-B02BC925AA88}"/>
                  </a:ext>
                </a:extLst>
              </p:cNvPr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F792A7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rgbClr val="F792A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D6B45DB-9A2F-4B00-8D10-C96F0CD7AB3D}"/>
              </a:ext>
            </a:extLst>
          </p:cNvPr>
          <p:cNvGrpSpPr/>
          <p:nvPr/>
        </p:nvGrpSpPr>
        <p:grpSpPr>
          <a:xfrm>
            <a:off x="9617171" y="2391568"/>
            <a:ext cx="1908000" cy="2819475"/>
            <a:chOff x="492035" y="2529100"/>
            <a:chExt cx="1908000" cy="2819475"/>
          </a:xfrm>
        </p:grpSpPr>
        <p:sp>
          <p:nvSpPr>
            <p:cNvPr id="50" name="内容占位符 2">
              <a:extLst>
                <a:ext uri="{FF2B5EF4-FFF2-40B4-BE49-F238E27FC236}">
                  <a16:creationId xmlns:a16="http://schemas.microsoft.com/office/drawing/2014/main" id="{04E20752-C634-498C-8531-7EC966CDA610}"/>
                </a:ext>
              </a:extLst>
            </p:cNvPr>
            <p:cNvSpPr txBox="1">
              <a:spLocks/>
            </p:cNvSpPr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为了庄严的法律承诺。</a:t>
              </a: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D5607FAC-27E6-430B-9FEB-865AB2665F5E}"/>
                </a:ext>
              </a:extLst>
            </p:cNvPr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3A883CF-11D8-4375-9B6B-D298F343A2CA}"/>
                  </a:ext>
                </a:extLst>
              </p:cNvPr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25E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9FE8D9F1-738A-4B60-96DC-5439077272DC}"/>
                  </a:ext>
                </a:extLst>
              </p:cNvPr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25E9FB"/>
                    </a:solidFill>
                    <a:cs typeface="+mn-ea"/>
                    <a:sym typeface="+mn-lt"/>
                  </a:rPr>
                  <a:t>05</a:t>
                </a:r>
                <a:endParaRPr lang="zh-CN" altLang="en-US" sz="2800" dirty="0">
                  <a:solidFill>
                    <a:srgbClr val="25E9FB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3724772" y="890451"/>
            <a:ext cx="4770437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家长工作的主要障碍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809343" y="2147343"/>
            <a:ext cx="7140103" cy="1281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家长对幼儿园的教育追求即时效应，急功近利，要求与幼儿园的培养目标不一致，使幼儿园处于无奈和尴尬的两难境地。</a:t>
            </a:r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39107AD3-59ED-4D0F-A195-DC35D3FD7DF7}"/>
              </a:ext>
            </a:extLst>
          </p:cNvPr>
          <p:cNvSpPr txBox="1">
            <a:spLocks/>
          </p:cNvSpPr>
          <p:nvPr/>
        </p:nvSpPr>
        <p:spPr>
          <a:xfrm>
            <a:off x="1809343" y="3429000"/>
            <a:ext cx="5758775" cy="1281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家长的维权意识不断增强，对幼儿园期望值越来越高。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4883FE-8DE1-49A3-8462-11DA671838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821" y="2147343"/>
            <a:ext cx="4359613" cy="43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7E790-D251-4F4F-8037-03AF51DA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735" y="1995723"/>
            <a:ext cx="305453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194984-2D9C-4338-BBFA-DDEFEDD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9" y="3357154"/>
            <a:ext cx="7654834" cy="1325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CN" altLang="en-US" sz="4000" b="1" dirty="0">
                <a:cs typeface="+mn-ea"/>
                <a:sym typeface="+mn-lt"/>
              </a:rPr>
              <a:t>家长工作的有效策略</a:t>
            </a:r>
            <a:endParaRPr lang="en-US" altLang="zh-CN" sz="4000" b="1" dirty="0">
              <a:cs typeface="+mn-ea"/>
              <a:sym typeface="+mn-lt"/>
            </a:endParaRPr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BAEDDD4F-EDE1-4168-927B-ABDD83630D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284" y="3835400"/>
            <a:ext cx="4319999" cy="324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C061269-3C21-4312-9E25-FA035CF1E7D8}"/>
              </a:ext>
            </a:extLst>
          </p:cNvPr>
          <p:cNvSpPr/>
          <p:nvPr/>
        </p:nvSpPr>
        <p:spPr>
          <a:xfrm>
            <a:off x="2651982" y="3277275"/>
            <a:ext cx="6912000" cy="72000"/>
          </a:xfrm>
          <a:prstGeom prst="rect">
            <a:avLst/>
          </a:prstGeom>
          <a:gradFill flip="none" rotWithShape="1">
            <a:gsLst>
              <a:gs pos="0">
                <a:srgbClr val="B3EAFE"/>
              </a:gs>
              <a:gs pos="47000">
                <a:srgbClr val="2DC2FF"/>
              </a:gs>
              <a:gs pos="69000">
                <a:srgbClr val="FABDCC">
                  <a:lumMod val="60000"/>
                  <a:lumOff val="40000"/>
                </a:srgbClr>
              </a:gs>
              <a:gs pos="95000">
                <a:srgbClr val="FABDCC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4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一、积极引导，在交流中提升教育理念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612697" y="2147343"/>
            <a:ext cx="8976644" cy="1281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家长工作的首要任务就是对共同养育幼儿的教育理念达成共识，保持教育上的一致性，形成合力。确保儿童在家、园这两种重要的环境中均能获得连贯性的、同质的学习和生活经验。</a:t>
            </a:r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39107AD3-59ED-4D0F-A195-DC35D3FD7DF7}"/>
              </a:ext>
            </a:extLst>
          </p:cNvPr>
          <p:cNvSpPr txBox="1">
            <a:spLocks/>
          </p:cNvSpPr>
          <p:nvPr/>
        </p:nvSpPr>
        <p:spPr>
          <a:xfrm>
            <a:off x="1612697" y="3429000"/>
            <a:ext cx="8514528" cy="1281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帮助家长树立正确的儿童观、教育观，了解幼儿园，了解家庭教育的作用。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FACB39-4BA0-42F5-86A0-EF7D10F502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00" y="4069828"/>
            <a:ext cx="648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A87023-B562-4EE9-AFBC-13A864455654}"/>
              </a:ext>
            </a:extLst>
          </p:cNvPr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家长育儿观念的主要误区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D5E5E72B-3864-4FBD-9904-59D97109D7A3}"/>
              </a:ext>
            </a:extLst>
          </p:cNvPr>
          <p:cNvSpPr txBox="1">
            <a:spLocks/>
          </p:cNvSpPr>
          <p:nvPr/>
        </p:nvSpPr>
        <p:spPr>
          <a:xfrm>
            <a:off x="1268566" y="2039189"/>
            <a:ext cx="9645238" cy="979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重智轻德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希望多学知识，掌握技能，忽略习惯养成、个性培养，认为早期教育</a:t>
            </a:r>
            <a:r>
              <a:rPr lang="en-US" altLang="zh-CN" sz="1800" dirty="0">
                <a:cs typeface="+mn-ea"/>
                <a:sym typeface="+mn-lt"/>
              </a:rPr>
              <a:t>=</a:t>
            </a:r>
            <a:r>
              <a:rPr lang="zh-CN" altLang="en-US" sz="1800" dirty="0">
                <a:cs typeface="+mn-ea"/>
                <a:sym typeface="+mn-lt"/>
              </a:rPr>
              <a:t>提早学知识</a:t>
            </a:r>
            <a:r>
              <a:rPr lang="en-US" altLang="zh-CN" sz="1800" dirty="0">
                <a:cs typeface="+mn-ea"/>
                <a:sym typeface="+mn-lt"/>
              </a:rPr>
              <a:t>=</a:t>
            </a:r>
            <a:r>
              <a:rPr lang="zh-CN" altLang="en-US" sz="1800" dirty="0">
                <a:cs typeface="+mn-ea"/>
                <a:sym typeface="+mn-lt"/>
              </a:rPr>
              <a:t>识字</a:t>
            </a:r>
            <a:r>
              <a:rPr lang="en-US" altLang="zh-CN" sz="1800" dirty="0">
                <a:cs typeface="+mn-ea"/>
                <a:sym typeface="+mn-lt"/>
              </a:rPr>
              <a:t>+</a:t>
            </a:r>
            <a:r>
              <a:rPr lang="zh-CN" altLang="en-US" sz="1800" dirty="0">
                <a:cs typeface="+mn-ea"/>
                <a:sym typeface="+mn-lt"/>
              </a:rPr>
              <a:t>计算。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60E27F0-7038-4C73-86E2-F37360C5B47C}"/>
              </a:ext>
            </a:extLst>
          </p:cNvPr>
          <p:cNvSpPr txBox="1">
            <a:spLocks/>
          </p:cNvSpPr>
          <p:nvPr/>
        </p:nvSpPr>
        <p:spPr>
          <a:xfrm>
            <a:off x="1268566" y="3192431"/>
            <a:ext cx="9645238" cy="112393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盲目从众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900" dirty="0">
                <a:cs typeface="+mn-ea"/>
                <a:sym typeface="+mn-lt"/>
              </a:rPr>
              <a:t>担心输在起跑线上，误解儿童的学与玩，沿用成人的学习方式，要求孩子参加各种各样的特长训练，不能充分尊重幼儿的兴趣。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102D3FF-1B0A-438E-B75A-7159320C1ED4}"/>
              </a:ext>
            </a:extLst>
          </p:cNvPr>
          <p:cNvSpPr txBox="1">
            <a:spLocks/>
          </p:cNvSpPr>
          <p:nvPr/>
        </p:nvSpPr>
        <p:spPr>
          <a:xfrm>
            <a:off x="1293146" y="4426381"/>
            <a:ext cx="9645238" cy="1123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过早定向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900" dirty="0">
                <a:cs typeface="+mn-ea"/>
                <a:sym typeface="+mn-lt"/>
              </a:rPr>
              <a:t> 急于求成，重结果，忽视全面发展。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880DA0-2342-4D2D-8D38-7F89750E1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379" y="3978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1a3a17b8-8ce6-46b3-825b-c6ee0ccb1ed4&quot;,&quot;Name&quot;:&quot;自定义&quot;,&quot;Kind&quot;:&quot;Custom&quot;,&quot;OldGuidesSetting&quot;:{&quot;HeaderHeight&quot;:4.0,&quot;FooterHeight&quot;:1.0,&quot;SideMargin&quot;:8.0,&quot;TopMargin&quot;:10.0,&quot;BottomMargin&quot;:1.0,&quot;IntervalMargin&quot;:0.0}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apvpsk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1944</Words>
  <Application>Microsoft Office PowerPoint</Application>
  <PresentationFormat>宽屏</PresentationFormat>
  <Paragraphs>201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方正正黑简体</vt:lpstr>
      <vt:lpstr>三极西厢简体</vt:lpstr>
      <vt:lpstr>宋体</vt:lpstr>
      <vt:lpstr>微软雅黑</vt:lpstr>
      <vt:lpstr>Arial</vt:lpstr>
      <vt:lpstr>Calibri</vt:lpstr>
      <vt:lpstr>第一PPT，www.1ppt.com</vt:lpstr>
      <vt:lpstr>自定义设计方案</vt:lpstr>
      <vt:lpstr>幼儿园家长沟通技巧</vt:lpstr>
      <vt:lpstr>写在前面的话</vt:lpstr>
      <vt:lpstr>目录</vt:lpstr>
      <vt:lpstr>第一部分</vt:lpstr>
      <vt:lpstr>PowerPoint 演示文稿</vt:lpstr>
      <vt:lpstr>PowerPoint 演示文稿</vt:lpstr>
      <vt:lpstr>第二部分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结  语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112</cp:revision>
  <dcterms:created xsi:type="dcterms:W3CDTF">2021-09-02T07:46:33Z</dcterms:created>
  <dcterms:modified xsi:type="dcterms:W3CDTF">2023-04-17T04:26:22Z</dcterms:modified>
</cp:coreProperties>
</file>