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1" r:id="rId2"/>
  </p:sldMasterIdLst>
  <p:notesMasterIdLst>
    <p:notesMasterId r:id="rId26"/>
  </p:notesMasterIdLst>
  <p:sldIdLst>
    <p:sldId id="256" r:id="rId3"/>
    <p:sldId id="281" r:id="rId4"/>
    <p:sldId id="282" r:id="rId5"/>
    <p:sldId id="260" r:id="rId6"/>
    <p:sldId id="261" r:id="rId7"/>
    <p:sldId id="262" r:id="rId8"/>
    <p:sldId id="263" r:id="rId9"/>
    <p:sldId id="264" r:id="rId10"/>
    <p:sldId id="283" r:id="rId11"/>
    <p:sldId id="267" r:id="rId12"/>
    <p:sldId id="266" r:id="rId13"/>
    <p:sldId id="268" r:id="rId14"/>
    <p:sldId id="269" r:id="rId15"/>
    <p:sldId id="284" r:id="rId16"/>
    <p:sldId id="271" r:id="rId17"/>
    <p:sldId id="285" r:id="rId18"/>
    <p:sldId id="274" r:id="rId19"/>
    <p:sldId id="286" r:id="rId20"/>
    <p:sldId id="276" r:id="rId21"/>
    <p:sldId id="277" r:id="rId22"/>
    <p:sldId id="278" r:id="rId23"/>
    <p:sldId id="279" r:id="rId24"/>
    <p:sldId id="287"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795C0"/>
    <a:srgbClr val="3436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napToGrid="0">
      <p:cViewPr varScale="1">
        <p:scale>
          <a:sx n="108" d="100"/>
          <a:sy n="108" d="100"/>
        </p:scale>
        <p:origin x="678" y="114"/>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38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D92BD3-4DBE-4018-BF4A-140F9249CF14}"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9FEE2-8E73-41A6-B65A-0047D5334E20}" type="slidenum">
              <a:rPr lang="zh-CN" altLang="en-US" smtClean="0"/>
              <a:t>‹#›</a:t>
            </a:fld>
            <a:endParaRPr lang="zh-CN" altLang="en-US"/>
          </a:p>
        </p:txBody>
      </p:sp>
    </p:spTree>
    <p:extLst>
      <p:ext uri="{BB962C8B-B14F-4D97-AF65-F5344CB8AC3E}">
        <p14:creationId xmlns:p14="http://schemas.microsoft.com/office/powerpoint/2010/main" val="289492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313710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13</a:t>
            </a:fld>
            <a:endParaRPr lang="zh-CN" altLang="en-US"/>
          </a:p>
        </p:txBody>
      </p:sp>
    </p:spTree>
    <p:extLst>
      <p:ext uri="{BB962C8B-B14F-4D97-AF65-F5344CB8AC3E}">
        <p14:creationId xmlns:p14="http://schemas.microsoft.com/office/powerpoint/2010/main" val="943265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15</a:t>
            </a:fld>
            <a:endParaRPr lang="zh-CN" altLang="en-US"/>
          </a:p>
        </p:txBody>
      </p:sp>
    </p:spTree>
    <p:extLst>
      <p:ext uri="{BB962C8B-B14F-4D97-AF65-F5344CB8AC3E}">
        <p14:creationId xmlns:p14="http://schemas.microsoft.com/office/powerpoint/2010/main" val="4212325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16</a:t>
            </a:fld>
            <a:endParaRPr lang="zh-CN" altLang="en-US"/>
          </a:p>
        </p:txBody>
      </p:sp>
    </p:spTree>
    <p:extLst>
      <p:ext uri="{BB962C8B-B14F-4D97-AF65-F5344CB8AC3E}">
        <p14:creationId xmlns:p14="http://schemas.microsoft.com/office/powerpoint/2010/main" val="1713403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17</a:t>
            </a:fld>
            <a:endParaRPr lang="zh-CN" altLang="en-US"/>
          </a:p>
        </p:txBody>
      </p:sp>
    </p:spTree>
    <p:extLst>
      <p:ext uri="{BB962C8B-B14F-4D97-AF65-F5344CB8AC3E}">
        <p14:creationId xmlns:p14="http://schemas.microsoft.com/office/powerpoint/2010/main" val="1780241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19</a:t>
            </a:fld>
            <a:endParaRPr lang="zh-CN" altLang="en-US"/>
          </a:p>
        </p:txBody>
      </p:sp>
    </p:spTree>
    <p:extLst>
      <p:ext uri="{BB962C8B-B14F-4D97-AF65-F5344CB8AC3E}">
        <p14:creationId xmlns:p14="http://schemas.microsoft.com/office/powerpoint/2010/main" val="2391046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20</a:t>
            </a:fld>
            <a:endParaRPr lang="zh-CN" altLang="en-US"/>
          </a:p>
        </p:txBody>
      </p:sp>
    </p:spTree>
    <p:extLst>
      <p:ext uri="{BB962C8B-B14F-4D97-AF65-F5344CB8AC3E}">
        <p14:creationId xmlns:p14="http://schemas.microsoft.com/office/powerpoint/2010/main" val="2172622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21</a:t>
            </a:fld>
            <a:endParaRPr lang="zh-CN" altLang="en-US"/>
          </a:p>
        </p:txBody>
      </p:sp>
    </p:spTree>
    <p:extLst>
      <p:ext uri="{BB962C8B-B14F-4D97-AF65-F5344CB8AC3E}">
        <p14:creationId xmlns:p14="http://schemas.microsoft.com/office/powerpoint/2010/main" val="98311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22</a:t>
            </a:fld>
            <a:endParaRPr lang="zh-CN" altLang="en-US"/>
          </a:p>
        </p:txBody>
      </p:sp>
    </p:spTree>
    <p:extLst>
      <p:ext uri="{BB962C8B-B14F-4D97-AF65-F5344CB8AC3E}">
        <p14:creationId xmlns:p14="http://schemas.microsoft.com/office/powerpoint/2010/main" val="3637282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050052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4</a:t>
            </a:fld>
            <a:endParaRPr lang="zh-CN" altLang="en-US"/>
          </a:p>
        </p:txBody>
      </p:sp>
    </p:spTree>
    <p:extLst>
      <p:ext uri="{BB962C8B-B14F-4D97-AF65-F5344CB8AC3E}">
        <p14:creationId xmlns:p14="http://schemas.microsoft.com/office/powerpoint/2010/main" val="2019495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5</a:t>
            </a:fld>
            <a:endParaRPr lang="zh-CN" altLang="en-US"/>
          </a:p>
        </p:txBody>
      </p:sp>
    </p:spTree>
    <p:extLst>
      <p:ext uri="{BB962C8B-B14F-4D97-AF65-F5344CB8AC3E}">
        <p14:creationId xmlns:p14="http://schemas.microsoft.com/office/powerpoint/2010/main" val="125783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6</a:t>
            </a:fld>
            <a:endParaRPr lang="zh-CN" altLang="en-US"/>
          </a:p>
        </p:txBody>
      </p:sp>
    </p:spTree>
    <p:extLst>
      <p:ext uri="{BB962C8B-B14F-4D97-AF65-F5344CB8AC3E}">
        <p14:creationId xmlns:p14="http://schemas.microsoft.com/office/powerpoint/2010/main" val="1726836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7</a:t>
            </a:fld>
            <a:endParaRPr lang="zh-CN" altLang="en-US"/>
          </a:p>
        </p:txBody>
      </p:sp>
    </p:spTree>
    <p:extLst>
      <p:ext uri="{BB962C8B-B14F-4D97-AF65-F5344CB8AC3E}">
        <p14:creationId xmlns:p14="http://schemas.microsoft.com/office/powerpoint/2010/main" val="413230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8</a:t>
            </a:fld>
            <a:endParaRPr lang="zh-CN" altLang="en-US"/>
          </a:p>
        </p:txBody>
      </p:sp>
    </p:spTree>
    <p:extLst>
      <p:ext uri="{BB962C8B-B14F-4D97-AF65-F5344CB8AC3E}">
        <p14:creationId xmlns:p14="http://schemas.microsoft.com/office/powerpoint/2010/main" val="1867723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10</a:t>
            </a:fld>
            <a:endParaRPr lang="zh-CN" altLang="en-US"/>
          </a:p>
        </p:txBody>
      </p:sp>
    </p:spTree>
    <p:extLst>
      <p:ext uri="{BB962C8B-B14F-4D97-AF65-F5344CB8AC3E}">
        <p14:creationId xmlns:p14="http://schemas.microsoft.com/office/powerpoint/2010/main" val="631313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215A775D-D46C-46CC-AD07-85213D52E0F3}" type="slidenum">
              <a:rPr lang="zh-CN" altLang="en-US" smtClean="0"/>
              <a:t>11</a:t>
            </a:fld>
            <a:endParaRPr lang="zh-CN" altLang="en-US"/>
          </a:p>
        </p:txBody>
      </p:sp>
    </p:spTree>
    <p:extLst>
      <p:ext uri="{BB962C8B-B14F-4D97-AF65-F5344CB8AC3E}">
        <p14:creationId xmlns:p14="http://schemas.microsoft.com/office/powerpoint/2010/main" val="1322128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12</a:t>
            </a:fld>
            <a:endParaRPr lang="zh-CN" altLang="en-US"/>
          </a:p>
        </p:txBody>
      </p:sp>
    </p:spTree>
    <p:extLst>
      <p:ext uri="{BB962C8B-B14F-4D97-AF65-F5344CB8AC3E}">
        <p14:creationId xmlns:p14="http://schemas.microsoft.com/office/powerpoint/2010/main" val="2789725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1DDEDE9-7B62-C8EB-4EA4-EFB541B5B71C}"/>
              </a:ext>
            </a:extLst>
          </p:cNvPr>
          <p:cNvSpPr>
            <a:spLocks noGrp="1"/>
          </p:cNvSpPr>
          <p:nvPr>
            <p:ph type="dt" sz="half" idx="10"/>
          </p:nvPr>
        </p:nvSpPr>
        <p:spPr/>
        <p:txBody>
          <a:bodyPr/>
          <a:lstStyle/>
          <a:p>
            <a:fld id="{039EEA7E-0D83-4205-B3F0-09DF1DCBC963}" type="datetimeFigureOut">
              <a:rPr lang="zh-CN" altLang="en-US" smtClean="0"/>
              <a:t>2023-04-17</a:t>
            </a:fld>
            <a:endParaRPr lang="zh-CN" altLang="en-US"/>
          </a:p>
        </p:txBody>
      </p:sp>
      <p:sp>
        <p:nvSpPr>
          <p:cNvPr id="3" name="页脚占位符 2">
            <a:extLst>
              <a:ext uri="{FF2B5EF4-FFF2-40B4-BE49-F238E27FC236}">
                <a16:creationId xmlns:a16="http://schemas.microsoft.com/office/drawing/2014/main" id="{7B8D5A6F-3E10-72E2-C289-FB253BC07B8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013F7C8-0D50-DAD7-AF74-75426B678943}"/>
              </a:ext>
            </a:extLst>
          </p:cNvPr>
          <p:cNvSpPr>
            <a:spLocks noGrp="1"/>
          </p:cNvSpPr>
          <p:nvPr>
            <p:ph type="sldNum" sz="quarter" idx="12"/>
          </p:nvPr>
        </p:nvSpPr>
        <p:spPr/>
        <p:txBody>
          <a:bodyPr/>
          <a:lstStyle/>
          <a:p>
            <a:fld id="{E0D9377D-E7E7-4F84-A753-F2A5361B3955}" type="slidenum">
              <a:rPr lang="zh-CN" altLang="en-US" smtClean="0"/>
              <a:t>‹#›</a:t>
            </a:fld>
            <a:endParaRPr lang="zh-CN" altLang="en-US"/>
          </a:p>
        </p:txBody>
      </p:sp>
    </p:spTree>
    <p:extLst>
      <p:ext uri="{BB962C8B-B14F-4D97-AF65-F5344CB8AC3E}">
        <p14:creationId xmlns:p14="http://schemas.microsoft.com/office/powerpoint/2010/main" val="407069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39EEA7E-0D83-4205-B3F0-09DF1DCBC963}"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D9377D-E7E7-4F84-A753-F2A5361B3955}" type="slidenum">
              <a:rPr lang="zh-CN" altLang="en-US" smtClean="0"/>
              <a:t>‹#›</a:t>
            </a:fld>
            <a:endParaRPr lang="zh-CN" altLang="en-US"/>
          </a:p>
        </p:txBody>
      </p:sp>
    </p:spTree>
    <p:extLst>
      <p:ext uri="{BB962C8B-B14F-4D97-AF65-F5344CB8AC3E}">
        <p14:creationId xmlns:p14="http://schemas.microsoft.com/office/powerpoint/2010/main" val="1679677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39EEA7E-0D83-4205-B3F0-09DF1DCBC963}"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D9377D-E7E7-4F84-A753-F2A5361B3955}" type="slidenum">
              <a:rPr lang="zh-CN" altLang="en-US" smtClean="0"/>
              <a:t>‹#›</a:t>
            </a:fld>
            <a:endParaRPr lang="zh-CN" altLang="en-US"/>
          </a:p>
        </p:txBody>
      </p:sp>
      <p:sp>
        <p:nvSpPr>
          <p:cNvPr id="7" name="TextBox 6"/>
          <p:cNvSpPr txBox="1"/>
          <p:nvPr userDrawn="1"/>
        </p:nvSpPr>
        <p:spPr>
          <a:xfrm>
            <a:off x="514332" y="6755152"/>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534529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39EEA7E-0D83-4205-B3F0-09DF1DCBC963}"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D9377D-E7E7-4F84-A753-F2A5361B3955}" type="slidenum">
              <a:rPr lang="zh-CN" altLang="en-US" smtClean="0"/>
              <a:t>‹#›</a:t>
            </a:fld>
            <a:endParaRPr lang="zh-CN" altLang="en-US"/>
          </a:p>
        </p:txBody>
      </p:sp>
    </p:spTree>
    <p:extLst>
      <p:ext uri="{BB962C8B-B14F-4D97-AF65-F5344CB8AC3E}">
        <p14:creationId xmlns:p14="http://schemas.microsoft.com/office/powerpoint/2010/main" val="3399793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374110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058271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532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1"/>
            <a:ext cx="6924040" cy="6857365"/>
          </a:xfrm>
          <a:prstGeom prst="rect">
            <a:avLst/>
          </a:prstGeom>
        </p:spPr>
      </p:pic>
    </p:spTree>
    <p:extLst>
      <p:ext uri="{BB962C8B-B14F-4D97-AF65-F5344CB8AC3E}">
        <p14:creationId xmlns:p14="http://schemas.microsoft.com/office/powerpoint/2010/main" val="3868744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527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39EEA7E-0D83-4205-B3F0-09DF1DCBC963}"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D9377D-E7E7-4F84-A753-F2A5361B3955}" type="slidenum">
              <a:rPr lang="zh-CN" altLang="en-US" smtClean="0"/>
              <a:t>‹#›</a:t>
            </a:fld>
            <a:endParaRPr lang="zh-CN" altLang="en-US"/>
          </a:p>
        </p:txBody>
      </p:sp>
    </p:spTree>
    <p:extLst>
      <p:ext uri="{BB962C8B-B14F-4D97-AF65-F5344CB8AC3E}">
        <p14:creationId xmlns:p14="http://schemas.microsoft.com/office/powerpoint/2010/main" val="2239361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39EEA7E-0D83-4205-B3F0-09DF1DCBC963}"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D9377D-E7E7-4F84-A753-F2A5361B3955}" type="slidenum">
              <a:rPr lang="zh-CN" altLang="en-US" smtClean="0"/>
              <a:t>‹#›</a:t>
            </a:fld>
            <a:endParaRPr lang="zh-CN" altLang="en-US"/>
          </a:p>
        </p:txBody>
      </p:sp>
    </p:spTree>
    <p:extLst>
      <p:ext uri="{BB962C8B-B14F-4D97-AF65-F5344CB8AC3E}">
        <p14:creationId xmlns:p14="http://schemas.microsoft.com/office/powerpoint/2010/main" val="334131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39EEA7E-0D83-4205-B3F0-09DF1DCBC963}"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D9377D-E7E7-4F84-A753-F2A5361B3955}" type="slidenum">
              <a:rPr lang="zh-CN" altLang="en-US" smtClean="0"/>
              <a:t>‹#›</a:t>
            </a:fld>
            <a:endParaRPr lang="zh-CN" altLang="en-US"/>
          </a:p>
        </p:txBody>
      </p:sp>
    </p:spTree>
    <p:extLst>
      <p:ext uri="{BB962C8B-B14F-4D97-AF65-F5344CB8AC3E}">
        <p14:creationId xmlns:p14="http://schemas.microsoft.com/office/powerpoint/2010/main" val="1502627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39EEA7E-0D83-4205-B3F0-09DF1DCBC963}"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D9377D-E7E7-4F84-A753-F2A5361B3955}" type="slidenum">
              <a:rPr lang="zh-CN" altLang="en-US" smtClean="0"/>
              <a:t>‹#›</a:t>
            </a:fld>
            <a:endParaRPr lang="zh-CN" altLang="en-US"/>
          </a:p>
        </p:txBody>
      </p:sp>
    </p:spTree>
    <p:extLst>
      <p:ext uri="{BB962C8B-B14F-4D97-AF65-F5344CB8AC3E}">
        <p14:creationId xmlns:p14="http://schemas.microsoft.com/office/powerpoint/2010/main" val="2190442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39EEA7E-0D83-4205-B3F0-09DF1DCBC963}"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D9377D-E7E7-4F84-A753-F2A5361B3955}" type="slidenum">
              <a:rPr lang="zh-CN" altLang="en-US" smtClean="0"/>
              <a:t>‹#›</a:t>
            </a:fld>
            <a:endParaRPr lang="zh-CN" altLang="en-US"/>
          </a:p>
        </p:txBody>
      </p:sp>
    </p:spTree>
    <p:extLst>
      <p:ext uri="{BB962C8B-B14F-4D97-AF65-F5344CB8AC3E}">
        <p14:creationId xmlns:p14="http://schemas.microsoft.com/office/powerpoint/2010/main" val="2217248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39EEA7E-0D83-4205-B3F0-09DF1DCBC963}"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D9377D-E7E7-4F84-A753-F2A5361B3955}" type="slidenum">
              <a:rPr lang="zh-CN" altLang="en-US" smtClean="0"/>
              <a:t>‹#›</a:t>
            </a:fld>
            <a:endParaRPr lang="zh-CN" altLang="en-US"/>
          </a:p>
        </p:txBody>
      </p:sp>
    </p:spTree>
    <p:extLst>
      <p:ext uri="{BB962C8B-B14F-4D97-AF65-F5344CB8AC3E}">
        <p14:creationId xmlns:p14="http://schemas.microsoft.com/office/powerpoint/2010/main" val="2489136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007A8A3-04E5-D313-50F2-BB5ABE3A36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2F40F48-02E4-CF0A-5F5C-39D1050220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7A1A000-F7CB-2637-0D19-09EFEF491A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EEA7E-0D83-4205-B3F0-09DF1DCBC963}"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DA14AA5D-729D-91BC-9088-0943478FD7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33E96D2-D903-0468-0797-277566438B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9377D-E7E7-4F84-A753-F2A5361B3955}" type="slidenum">
              <a:rPr lang="zh-CN" altLang="en-US" smtClean="0"/>
              <a:t>‹#›</a:t>
            </a:fld>
            <a:endParaRPr lang="zh-CN" altLang="en-US"/>
          </a:p>
        </p:txBody>
      </p:sp>
    </p:spTree>
    <p:extLst>
      <p:ext uri="{BB962C8B-B14F-4D97-AF65-F5344CB8AC3E}">
        <p14:creationId xmlns:p14="http://schemas.microsoft.com/office/powerpoint/2010/main" val="1582493246"/>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923487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svg"/><Relationship Id="rId5" Type="http://schemas.openxmlformats.org/officeDocument/2006/relationships/image" Target="../media/image11.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notesSlide" Target="../notesSlides/notesSlide13.xml"/><Relationship Id="rId4" Type="http://schemas.openxmlformats.org/officeDocument/2006/relationships/tags" Target="../tags/tag5.xml"/><Relationship Id="rId9"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5.svg"/><Relationship Id="rId5" Type="http://schemas.openxmlformats.org/officeDocument/2006/relationships/image" Target="../media/image18.png"/><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9.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0217AB05-8893-18C1-F9B3-565D5F0E7CDB}"/>
              </a:ext>
            </a:extLst>
          </p:cNvPr>
          <p:cNvGrpSpPr/>
          <p:nvPr/>
        </p:nvGrpSpPr>
        <p:grpSpPr>
          <a:xfrm rot="10800000" flipV="1">
            <a:off x="914037" y="0"/>
            <a:ext cx="10244455" cy="6858000"/>
            <a:chOff x="0" y="-13970"/>
            <a:chExt cx="10244455" cy="6885940"/>
          </a:xfrm>
        </p:grpSpPr>
        <p:sp>
          <p:nvSpPr>
            <p:cNvPr id="11" name="任意多边形 10"/>
            <p:cNvSpPr/>
            <p:nvPr/>
          </p:nvSpPr>
          <p:spPr>
            <a:xfrm flipH="1">
              <a:off x="317500" y="635"/>
              <a:ext cx="9926955" cy="6871335"/>
            </a:xfrm>
            <a:custGeom>
              <a:avLst/>
              <a:gdLst>
                <a:gd name="connsiteX0" fmla="*/ 5679 w 13839"/>
                <a:gd name="connsiteY0" fmla="*/ 0 h 10821"/>
                <a:gd name="connsiteX1" fmla="*/ 13839 w 13839"/>
                <a:gd name="connsiteY1" fmla="*/ 21 h 10821"/>
                <a:gd name="connsiteX2" fmla="*/ 13839 w 13839"/>
                <a:gd name="connsiteY2" fmla="*/ 10821 h 10821"/>
                <a:gd name="connsiteX3" fmla="*/ 0 w 13839"/>
                <a:gd name="connsiteY3" fmla="*/ 10820 h 10821"/>
                <a:gd name="connsiteX4" fmla="*/ 5679 w 13839"/>
                <a:gd name="connsiteY4" fmla="*/ 0 h 10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9" h="10821">
                  <a:moveTo>
                    <a:pt x="5679" y="0"/>
                  </a:moveTo>
                  <a:lnTo>
                    <a:pt x="13839" y="21"/>
                  </a:lnTo>
                  <a:lnTo>
                    <a:pt x="13839" y="10821"/>
                  </a:lnTo>
                  <a:lnTo>
                    <a:pt x="0" y="10820"/>
                  </a:lnTo>
                  <a:cubicBezTo>
                    <a:pt x="2734" y="7213"/>
                    <a:pt x="7687" y="4727"/>
                    <a:pt x="5679" y="0"/>
                  </a:cubicBezTo>
                  <a:close/>
                </a:path>
              </a:pathLst>
            </a:custGeom>
            <a:gradFill>
              <a:gsLst>
                <a:gs pos="15000">
                  <a:srgbClr val="343667"/>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任意多边形 6"/>
            <p:cNvSpPr/>
            <p:nvPr/>
          </p:nvSpPr>
          <p:spPr>
            <a:xfrm flipH="1">
              <a:off x="0" y="-13970"/>
              <a:ext cx="9926955" cy="6871335"/>
            </a:xfrm>
            <a:custGeom>
              <a:avLst/>
              <a:gdLst>
                <a:gd name="connsiteX0" fmla="*/ 5679 w 13839"/>
                <a:gd name="connsiteY0" fmla="*/ 0 h 10821"/>
                <a:gd name="connsiteX1" fmla="*/ 13839 w 13839"/>
                <a:gd name="connsiteY1" fmla="*/ 21 h 10821"/>
                <a:gd name="connsiteX2" fmla="*/ 13839 w 13839"/>
                <a:gd name="connsiteY2" fmla="*/ 10821 h 10821"/>
                <a:gd name="connsiteX3" fmla="*/ 0 w 13839"/>
                <a:gd name="connsiteY3" fmla="*/ 10820 h 10821"/>
                <a:gd name="connsiteX4" fmla="*/ 5679 w 13839"/>
                <a:gd name="connsiteY4" fmla="*/ 0 h 10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9" h="10821">
                  <a:moveTo>
                    <a:pt x="5679" y="0"/>
                  </a:moveTo>
                  <a:lnTo>
                    <a:pt x="13839" y="21"/>
                  </a:lnTo>
                  <a:lnTo>
                    <a:pt x="13839" y="10821"/>
                  </a:lnTo>
                  <a:lnTo>
                    <a:pt x="0" y="10820"/>
                  </a:lnTo>
                  <a:cubicBezTo>
                    <a:pt x="2734" y="7213"/>
                    <a:pt x="7687" y="4727"/>
                    <a:pt x="567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 name="文本框 8"/>
          <p:cNvSpPr txBox="1"/>
          <p:nvPr/>
        </p:nvSpPr>
        <p:spPr>
          <a:xfrm>
            <a:off x="6012181" y="2358027"/>
            <a:ext cx="5425440" cy="1106805"/>
          </a:xfrm>
          <a:prstGeom prst="rect">
            <a:avLst/>
          </a:prstGeom>
          <a:noFill/>
        </p:spPr>
        <p:txBody>
          <a:bodyPr wrap="square" rtlCol="0" anchor="t">
            <a:spAutoFit/>
          </a:bodyPr>
          <a:lstStyle/>
          <a:p>
            <a:pPr algn="dist"/>
            <a:r>
              <a:rPr lang="zh-CN" altLang="en-US" sz="6600" b="1" dirty="0">
                <a:cs typeface="+mn-ea"/>
                <a:sym typeface="+mn-lt"/>
              </a:rPr>
              <a:t>企业文化培训</a:t>
            </a:r>
          </a:p>
        </p:txBody>
      </p:sp>
      <p:sp>
        <p:nvSpPr>
          <p:cNvPr id="12" name="文本框 11"/>
          <p:cNvSpPr txBox="1"/>
          <p:nvPr/>
        </p:nvSpPr>
        <p:spPr>
          <a:xfrm>
            <a:off x="6285864" y="3464832"/>
            <a:ext cx="4862830" cy="460375"/>
          </a:xfrm>
          <a:prstGeom prst="rect">
            <a:avLst/>
          </a:prstGeom>
          <a:noFill/>
        </p:spPr>
        <p:txBody>
          <a:bodyPr wrap="square" rtlCol="0" anchor="t">
            <a:spAutoFit/>
          </a:bodyPr>
          <a:lstStyle/>
          <a:p>
            <a:pPr algn="dist"/>
            <a:r>
              <a:rPr lang="zh-CN" altLang="en-US" sz="2400" dirty="0">
                <a:cs typeface="+mn-ea"/>
                <a:sym typeface="+mn-lt"/>
              </a:rPr>
              <a:t>POWERPOINT TEMPLATE</a:t>
            </a:r>
          </a:p>
        </p:txBody>
      </p:sp>
      <p:sp>
        <p:nvSpPr>
          <p:cNvPr id="13" name="圆角矩形 12"/>
          <p:cNvSpPr/>
          <p:nvPr/>
        </p:nvSpPr>
        <p:spPr>
          <a:xfrm>
            <a:off x="6686090" y="4347846"/>
            <a:ext cx="1832610" cy="461645"/>
          </a:xfrm>
          <a:prstGeom prst="roundRect">
            <a:avLst/>
          </a:prstGeom>
          <a:solidFill>
            <a:srgbClr val="34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圆角矩形 13"/>
          <p:cNvSpPr/>
          <p:nvPr/>
        </p:nvSpPr>
        <p:spPr>
          <a:xfrm>
            <a:off x="8924206" y="4347846"/>
            <a:ext cx="1832610" cy="461645"/>
          </a:xfrm>
          <a:prstGeom prst="roundRect">
            <a:avLst/>
          </a:prstGeom>
          <a:solidFill>
            <a:srgbClr val="34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6706501" y="4394201"/>
            <a:ext cx="1797685" cy="369332"/>
          </a:xfrm>
          <a:prstGeom prst="rect">
            <a:avLst/>
          </a:prstGeom>
          <a:noFill/>
        </p:spPr>
        <p:txBody>
          <a:bodyPr wrap="square" rtlCol="0">
            <a:spAutoFit/>
          </a:bodyPr>
          <a:lstStyle/>
          <a:p>
            <a:r>
              <a:rPr lang="zh-CN" altLang="en-US" smtClean="0">
                <a:solidFill>
                  <a:schemeClr val="bg1"/>
                </a:solidFill>
                <a:cs typeface="+mn-ea"/>
                <a:sym typeface="+mn-lt"/>
              </a:rPr>
              <a:t>汇报：</a:t>
            </a:r>
            <a:r>
              <a:rPr lang="en-US" altLang="zh-CN" smtClean="0">
                <a:solidFill>
                  <a:schemeClr val="bg1"/>
                </a:solidFill>
                <a:cs typeface="+mn-ea"/>
                <a:sym typeface="+mn-lt"/>
              </a:rPr>
              <a:t>PPT818</a:t>
            </a:r>
            <a:endParaRPr lang="zh-CN" altLang="en-US" dirty="0">
              <a:solidFill>
                <a:schemeClr val="bg1"/>
              </a:solidFill>
              <a:cs typeface="+mn-ea"/>
              <a:sym typeface="+mn-lt"/>
            </a:endParaRPr>
          </a:p>
        </p:txBody>
      </p:sp>
      <p:sp>
        <p:nvSpPr>
          <p:cNvPr id="16" name="文本框 15"/>
          <p:cNvSpPr txBox="1"/>
          <p:nvPr/>
        </p:nvSpPr>
        <p:spPr>
          <a:xfrm>
            <a:off x="9121691" y="4394201"/>
            <a:ext cx="1437005" cy="369332"/>
          </a:xfrm>
          <a:prstGeom prst="rect">
            <a:avLst/>
          </a:prstGeom>
          <a:noFill/>
        </p:spPr>
        <p:txBody>
          <a:bodyPr wrap="square" rtlCol="0">
            <a:spAutoFit/>
          </a:bodyPr>
          <a:lstStyle/>
          <a:p>
            <a:r>
              <a:rPr lang="en-US" altLang="zh-CN" dirty="0">
                <a:solidFill>
                  <a:schemeClr val="bg1"/>
                </a:solidFill>
                <a:cs typeface="+mn-ea"/>
                <a:sym typeface="+mn-lt"/>
              </a:rPr>
              <a:t>20XX</a:t>
            </a:r>
            <a:r>
              <a:rPr lang="zh-CN" altLang="en-US" dirty="0" smtClean="0">
                <a:solidFill>
                  <a:schemeClr val="bg1"/>
                </a:solidFill>
                <a:cs typeface="+mn-ea"/>
                <a:sym typeface="+mn-lt"/>
              </a:rPr>
              <a:t>年</a:t>
            </a:r>
            <a:r>
              <a:rPr lang="en-US" altLang="zh-CN" dirty="0" smtClean="0">
                <a:solidFill>
                  <a:schemeClr val="bg1"/>
                </a:solidFill>
                <a:cs typeface="+mn-ea"/>
                <a:sym typeface="+mn-lt"/>
              </a:rPr>
              <a:t>1</a:t>
            </a:r>
            <a:r>
              <a:rPr lang="zh-CN" altLang="en-US" dirty="0" smtClean="0">
                <a:solidFill>
                  <a:schemeClr val="bg1"/>
                </a:solidFill>
                <a:cs typeface="+mn-ea"/>
                <a:sym typeface="+mn-lt"/>
              </a:rPr>
              <a:t>月</a:t>
            </a:r>
            <a:endParaRPr lang="zh-CN" altLang="en-US" dirty="0">
              <a:solidFill>
                <a:schemeClr val="bg1"/>
              </a:solidFill>
              <a:cs typeface="+mn-ea"/>
              <a:sym typeface="+mn-lt"/>
            </a:endParaRPr>
          </a:p>
        </p:txBody>
      </p:sp>
      <p:sp>
        <p:nvSpPr>
          <p:cNvPr id="17" name="文本框 16"/>
          <p:cNvSpPr txBox="1"/>
          <p:nvPr/>
        </p:nvSpPr>
        <p:spPr>
          <a:xfrm>
            <a:off x="10193020" y="439873"/>
            <a:ext cx="1515110" cy="521970"/>
          </a:xfrm>
          <a:prstGeom prst="rect">
            <a:avLst/>
          </a:prstGeom>
          <a:noFill/>
        </p:spPr>
        <p:txBody>
          <a:bodyPr wrap="square" rtlCol="0" anchor="t">
            <a:spAutoFit/>
          </a:bodyPr>
          <a:lstStyle/>
          <a:p>
            <a:pPr algn="r"/>
            <a:r>
              <a:rPr lang="en-US" altLang="zh-CN" sz="2800" dirty="0">
                <a:solidFill>
                  <a:srgbClr val="343667"/>
                </a:solidFill>
                <a:cs typeface="+mn-ea"/>
                <a:sym typeface="+mn-lt"/>
              </a:rPr>
              <a:t>LOGO</a:t>
            </a:r>
          </a:p>
        </p:txBody>
      </p:sp>
      <p:sp>
        <p:nvSpPr>
          <p:cNvPr id="18" name="文本框 17"/>
          <p:cNvSpPr txBox="1"/>
          <p:nvPr/>
        </p:nvSpPr>
        <p:spPr>
          <a:xfrm>
            <a:off x="8473621" y="531222"/>
            <a:ext cx="2047875" cy="368300"/>
          </a:xfrm>
          <a:prstGeom prst="rect">
            <a:avLst/>
          </a:prstGeom>
          <a:noFill/>
        </p:spPr>
        <p:txBody>
          <a:bodyPr wrap="square" rtlCol="0" anchor="t">
            <a:spAutoFit/>
          </a:bodyPr>
          <a:lstStyle/>
          <a:p>
            <a:pPr algn="r"/>
            <a:r>
              <a:rPr lang="en-US" altLang="zh-CN" dirty="0">
                <a:solidFill>
                  <a:schemeClr val="tx1"/>
                </a:solidFill>
                <a:cs typeface="+mn-ea"/>
                <a:sym typeface="+mn-lt"/>
              </a:rPr>
              <a:t>XX</a:t>
            </a:r>
            <a:r>
              <a:rPr lang="zh-CN" altLang="en-US" dirty="0">
                <a:solidFill>
                  <a:schemeClr val="tx1"/>
                </a:solidFill>
                <a:cs typeface="+mn-ea"/>
                <a:sym typeface="+mn-lt"/>
              </a:rPr>
              <a:t>科技有限公司</a:t>
            </a:r>
          </a:p>
        </p:txBody>
      </p:sp>
      <p:sp>
        <p:nvSpPr>
          <p:cNvPr id="3" name="椭圆 2">
            <a:extLst>
              <a:ext uri="{FF2B5EF4-FFF2-40B4-BE49-F238E27FC236}">
                <a16:creationId xmlns:a16="http://schemas.microsoft.com/office/drawing/2014/main" id="{8B71C6B3-14E0-E3D8-4B5B-8ABB0C3DE1F0}"/>
              </a:ext>
            </a:extLst>
          </p:cNvPr>
          <p:cNvSpPr/>
          <p:nvPr/>
        </p:nvSpPr>
        <p:spPr>
          <a:xfrm>
            <a:off x="11519444" y="6229441"/>
            <a:ext cx="188686" cy="188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id="{57CCF94B-9BF4-7FED-6073-DD25A7E779E2}"/>
              </a:ext>
            </a:extLst>
          </p:cNvPr>
          <p:cNvSpPr/>
          <p:nvPr/>
        </p:nvSpPr>
        <p:spPr>
          <a:xfrm>
            <a:off x="11243673" y="6229441"/>
            <a:ext cx="188686" cy="1886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20D90C8D-9C3F-7566-0527-E9A4D6CC9C33}"/>
              </a:ext>
            </a:extLst>
          </p:cNvPr>
          <p:cNvSpPr/>
          <p:nvPr/>
        </p:nvSpPr>
        <p:spPr>
          <a:xfrm>
            <a:off x="10967902" y="6229441"/>
            <a:ext cx="188686" cy="188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nvSpPr>
        <p:spPr>
          <a:xfrm>
            <a:off x="1836738" y="1430020"/>
            <a:ext cx="3563620" cy="4144010"/>
          </a:xfrm>
          <a:prstGeom prst="ellipse">
            <a:avLst/>
          </a:prstGeom>
          <a:solidFill>
            <a:srgbClr val="779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6805930" y="1353820"/>
            <a:ext cx="3116580" cy="460375"/>
          </a:xfrm>
          <a:prstGeom prst="rect">
            <a:avLst/>
          </a:prstGeom>
          <a:noFill/>
        </p:spPr>
        <p:txBody>
          <a:bodyPr wrap="square" rtlCol="0" anchor="t">
            <a:spAutoFit/>
          </a:bodyPr>
          <a:lstStyle/>
          <a:p>
            <a:r>
              <a:rPr lang="zh-CN" altLang="en-US" sz="2400" b="1">
                <a:cs typeface="+mn-ea"/>
                <a:sym typeface="+mn-lt"/>
              </a:rPr>
              <a:t>张瑞敏谈企业文化</a:t>
            </a:r>
          </a:p>
        </p:txBody>
      </p:sp>
      <p:sp>
        <p:nvSpPr>
          <p:cNvPr id="6" name="文本框 5"/>
          <p:cNvSpPr txBox="1"/>
          <p:nvPr/>
        </p:nvSpPr>
        <p:spPr>
          <a:xfrm>
            <a:off x="6710680" y="1929765"/>
            <a:ext cx="3211830" cy="1419860"/>
          </a:xfrm>
          <a:prstGeom prst="rect">
            <a:avLst/>
          </a:prstGeom>
          <a:noFill/>
        </p:spPr>
        <p:txBody>
          <a:bodyPr wrap="square" rtlCol="0" anchor="t">
            <a:spAutoFit/>
          </a:bodyPr>
          <a:lstStyle/>
          <a:p>
            <a:pPr lvl="0" algn="l">
              <a:lnSpc>
                <a:spcPct val="120000"/>
              </a:lnSpc>
              <a:spcBef>
                <a:spcPts val="0"/>
              </a:spcBef>
              <a:spcAft>
                <a:spcPts val="0"/>
              </a:spcAft>
              <a:defRPr/>
            </a:pPr>
            <a:r>
              <a:rPr lang="zh-CN" altLang="en-US" dirty="0">
                <a:solidFill>
                  <a:schemeClr val="tx1"/>
                </a:solidFill>
                <a:cs typeface="+mn-ea"/>
                <a:sym typeface="+mn-lt"/>
              </a:rPr>
              <a:t>“海尔过去的成功是观念和思维方式的成功。企业发展的灵魂是企业文化，而企业文化最核心的内容应该是价值观。</a:t>
            </a:r>
          </a:p>
        </p:txBody>
      </p:sp>
      <p:sp>
        <p:nvSpPr>
          <p:cNvPr id="7" name="文本框 6"/>
          <p:cNvSpPr txBox="1"/>
          <p:nvPr/>
        </p:nvSpPr>
        <p:spPr>
          <a:xfrm>
            <a:off x="6711315" y="3727450"/>
            <a:ext cx="3211195" cy="2084070"/>
          </a:xfrm>
          <a:prstGeom prst="rect">
            <a:avLst/>
          </a:prstGeom>
          <a:noFill/>
        </p:spPr>
        <p:txBody>
          <a:bodyPr wrap="square" rtlCol="0" anchor="t">
            <a:spAutoFit/>
          </a:bodyPr>
          <a:lstStyle/>
          <a:p>
            <a:pPr lvl="0" algn="l">
              <a:lnSpc>
                <a:spcPct val="120000"/>
              </a:lnSpc>
              <a:spcBef>
                <a:spcPts val="0"/>
              </a:spcBef>
              <a:spcAft>
                <a:spcPts val="0"/>
              </a:spcAft>
              <a:defRPr/>
            </a:pPr>
            <a:r>
              <a:rPr lang="zh-CN" altLang="en-US" dirty="0">
                <a:solidFill>
                  <a:schemeClr val="tx1"/>
                </a:solidFill>
                <a:cs typeface="+mn-ea"/>
                <a:sym typeface="+mn-lt"/>
              </a:rPr>
              <a:t>“第一是设计师，在企业发展中如何使组织结构适应企业发展；第二是牧师，不断地布道，使员工接受企业文化，把员工自身价值的体现和企业目标的实现结合起来。”</a:t>
            </a:r>
          </a:p>
        </p:txBody>
      </p:sp>
      <p:sp>
        <p:nvSpPr>
          <p:cNvPr id="9" name="椭圆 8"/>
          <p:cNvSpPr/>
          <p:nvPr/>
        </p:nvSpPr>
        <p:spPr>
          <a:xfrm>
            <a:off x="10751502" y="3727450"/>
            <a:ext cx="577215" cy="577215"/>
          </a:xfrm>
          <a:prstGeom prst="ellipse">
            <a:avLst/>
          </a:prstGeom>
          <a:solidFill>
            <a:srgbClr val="779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10765472" y="4881880"/>
            <a:ext cx="577215" cy="577215"/>
          </a:xfrm>
          <a:prstGeom prst="ellipse">
            <a:avLst/>
          </a:prstGeom>
          <a:solidFill>
            <a:srgbClr val="34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3" name="图片 72" descr="333639373231343b343435313031353bcfeec4bfb9dcc0ed"/>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0910252" y="5008880"/>
            <a:ext cx="323215" cy="323215"/>
          </a:xfrm>
          <a:prstGeom prst="rect">
            <a:avLst/>
          </a:prstGeom>
        </p:spPr>
      </p:pic>
      <p:pic>
        <p:nvPicPr>
          <p:cNvPr id="75" name="图片 74" descr="333530363730363b333530363538383bbfaacda5b9abb8e6"/>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0875327" y="3836670"/>
            <a:ext cx="358140" cy="358140"/>
          </a:xfrm>
          <a:prstGeom prst="rect">
            <a:avLst/>
          </a:prstGeom>
        </p:spPr>
      </p:pic>
      <p:pic>
        <p:nvPicPr>
          <p:cNvPr id="12" name="图片 11"/>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99808" y="1429385"/>
            <a:ext cx="4199890" cy="4199890"/>
          </a:xfrm>
          <a:custGeom>
            <a:avLst/>
            <a:gdLst/>
            <a:ahLst/>
            <a:cxnLst>
              <a:cxn ang="3cd4">
                <a:pos x="hc" y="t"/>
              </a:cxn>
              <a:cxn ang="cd2">
                <a:pos x="l" y="vc"/>
              </a:cxn>
              <a:cxn ang="cd4">
                <a:pos x="hc" y="b"/>
              </a:cxn>
              <a:cxn ang="0">
                <a:pos x="r" y="vc"/>
              </a:cxn>
            </a:cxnLst>
            <a:rect l="l" t="t" r="r" b="b"/>
            <a:pathLst>
              <a:path w="9363" h="9363">
                <a:moveTo>
                  <a:pt x="4682" y="0"/>
                </a:moveTo>
                <a:cubicBezTo>
                  <a:pt x="7267" y="0"/>
                  <a:pt x="9363" y="2096"/>
                  <a:pt x="9363" y="4682"/>
                </a:cubicBezTo>
                <a:cubicBezTo>
                  <a:pt x="9363" y="7267"/>
                  <a:pt x="7267" y="9363"/>
                  <a:pt x="4682" y="9363"/>
                </a:cubicBezTo>
                <a:cubicBezTo>
                  <a:pt x="2096" y="9363"/>
                  <a:pt x="0" y="7267"/>
                  <a:pt x="0" y="4682"/>
                </a:cubicBezTo>
                <a:cubicBezTo>
                  <a:pt x="0" y="2096"/>
                  <a:pt x="2096" y="0"/>
                  <a:pt x="4682" y="0"/>
                </a:cubicBezTo>
                <a:close/>
              </a:path>
            </a:pathLst>
          </a:custGeom>
        </p:spPr>
      </p:pic>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a:solidFill>
                  <a:schemeClr val="bg1"/>
                </a:solidFill>
                <a:cs typeface="+mn-ea"/>
                <a:sym typeface="+mn-lt"/>
              </a:rPr>
              <a:t>02</a:t>
            </a: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公司核心价值观</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6170930" y="-74295"/>
            <a:ext cx="6021070" cy="6932295"/>
          </a:xfrm>
          <a:prstGeom prst="chevron">
            <a:avLst/>
          </a:prstGeom>
        </p:spPr>
      </p:pic>
      <p:sp>
        <p:nvSpPr>
          <p:cNvPr id="3" name="文本框 2"/>
          <p:cNvSpPr txBox="1"/>
          <p:nvPr/>
        </p:nvSpPr>
        <p:spPr>
          <a:xfrm>
            <a:off x="1069023" y="2111375"/>
            <a:ext cx="3232150" cy="829945"/>
          </a:xfrm>
          <a:prstGeom prst="rect">
            <a:avLst/>
          </a:prstGeom>
          <a:noFill/>
        </p:spPr>
        <p:txBody>
          <a:bodyPr wrap="square" rtlCol="0" anchor="t">
            <a:spAutoFit/>
          </a:bodyPr>
          <a:lstStyle/>
          <a:p>
            <a:r>
              <a:rPr lang="zh-CN" altLang="en-US" sz="2400" b="1" dirty="0">
                <a:solidFill>
                  <a:schemeClr val="tx1"/>
                </a:solidFill>
                <a:cs typeface="+mn-ea"/>
                <a:sym typeface="+mn-lt"/>
              </a:rPr>
              <a:t>激发个人潜能，实现企业潜力</a:t>
            </a:r>
          </a:p>
        </p:txBody>
      </p:sp>
      <p:sp>
        <p:nvSpPr>
          <p:cNvPr id="4" name="矩形 3"/>
          <p:cNvSpPr/>
          <p:nvPr/>
        </p:nvSpPr>
        <p:spPr>
          <a:xfrm>
            <a:off x="1141413" y="1738630"/>
            <a:ext cx="1515110" cy="158750"/>
          </a:xfrm>
          <a:prstGeom prst="rect">
            <a:avLst/>
          </a:prstGeom>
          <a:solidFill>
            <a:srgbClr val="34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968058" y="3057525"/>
            <a:ext cx="4589145" cy="2861310"/>
          </a:xfrm>
          <a:prstGeom prst="rect">
            <a:avLst/>
          </a:prstGeom>
          <a:noFill/>
        </p:spPr>
        <p:txBody>
          <a:bodyPr wrap="square" rtlCol="0" anchor="t">
            <a:spAutoFit/>
          </a:bodyPr>
          <a:lstStyle/>
          <a:p>
            <a:pPr>
              <a:lnSpc>
                <a:spcPct val="150000"/>
              </a:lnSpc>
            </a:pPr>
            <a:r>
              <a:rPr lang="zh-CN" altLang="en-US">
                <a:cs typeface="+mn-ea"/>
                <a:sym typeface="+mn-lt"/>
              </a:rPr>
              <a:t>美国知名组织变革和领导权威约翰·科特教授与其研究小组，用了11年的时间，对企业文化对经营业绩的影响力进行研究，结果证明：凡是重视企业文化因素特征的公司，其经营业绩远远胜于那些不重视企业文化建设的公司。 </a:t>
            </a:r>
          </a:p>
          <a:p>
            <a:endParaRPr lang="zh-CN" altLang="en-US">
              <a:cs typeface="+mn-ea"/>
              <a:sym typeface="+mn-lt"/>
            </a:endParaRPr>
          </a:p>
        </p:txBody>
      </p:sp>
      <p:sp>
        <p:nvSpPr>
          <p:cNvPr id="76" name="矩形 75"/>
          <p:cNvSpPr/>
          <p:nvPr/>
        </p:nvSpPr>
        <p:spPr>
          <a:xfrm>
            <a:off x="113030" y="11557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a:solidFill>
                  <a:schemeClr val="bg1"/>
                </a:solidFill>
                <a:cs typeface="+mn-ea"/>
                <a:sym typeface="+mn-lt"/>
              </a:rPr>
              <a:t>02</a:t>
            </a:r>
          </a:p>
        </p:txBody>
      </p:sp>
      <p:sp>
        <p:nvSpPr>
          <p:cNvPr id="77" name="文本框 76"/>
          <p:cNvSpPr txBox="1"/>
          <p:nvPr/>
        </p:nvSpPr>
        <p:spPr>
          <a:xfrm>
            <a:off x="831850" y="187325"/>
            <a:ext cx="2956560" cy="521970"/>
          </a:xfrm>
          <a:prstGeom prst="rect">
            <a:avLst/>
          </a:prstGeom>
          <a:noFill/>
        </p:spPr>
        <p:txBody>
          <a:bodyPr wrap="square" rtlCol="0" anchor="t">
            <a:spAutoFit/>
          </a:bodyPr>
          <a:lstStyle/>
          <a:p>
            <a:r>
              <a:rPr lang="zh-CN" altLang="en-US" sz="2800">
                <a:cs typeface="+mn-ea"/>
                <a:sym typeface="+mn-lt"/>
              </a:rPr>
              <a:t>公司核心价值观</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a:solidFill>
                  <a:schemeClr val="bg1"/>
                </a:solidFill>
                <a:cs typeface="+mn-ea"/>
                <a:sym typeface="+mn-lt"/>
              </a:rPr>
              <a:t>02</a:t>
            </a: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公司核心价值观</a:t>
            </a:r>
          </a:p>
        </p:txBody>
      </p:sp>
      <p:sp>
        <p:nvSpPr>
          <p:cNvPr id="5" name="文本框 4"/>
          <p:cNvSpPr txBox="1"/>
          <p:nvPr/>
        </p:nvSpPr>
        <p:spPr>
          <a:xfrm>
            <a:off x="4220210" y="1596390"/>
            <a:ext cx="3302000" cy="460375"/>
          </a:xfrm>
          <a:prstGeom prst="rect">
            <a:avLst/>
          </a:prstGeom>
          <a:noFill/>
        </p:spPr>
        <p:txBody>
          <a:bodyPr wrap="square" rtlCol="0" anchor="t">
            <a:spAutoFit/>
          </a:bodyPr>
          <a:lstStyle/>
          <a:p>
            <a:pPr algn="ctr"/>
            <a:r>
              <a:rPr lang="zh-CN" altLang="en-US" sz="2400" b="1">
                <a:solidFill>
                  <a:schemeClr val="tx1"/>
                </a:solidFill>
                <a:cs typeface="+mn-ea"/>
                <a:sym typeface="+mn-lt"/>
              </a:rPr>
              <a:t>人才理念、营销理念</a:t>
            </a:r>
          </a:p>
        </p:txBody>
      </p:sp>
      <p:sp>
        <p:nvSpPr>
          <p:cNvPr id="11" name="椭圆 10"/>
          <p:cNvSpPr/>
          <p:nvPr/>
        </p:nvSpPr>
        <p:spPr>
          <a:xfrm>
            <a:off x="520065" y="2641600"/>
            <a:ext cx="1219200" cy="1219200"/>
          </a:xfrm>
          <a:prstGeom prst="ellipse">
            <a:avLst/>
          </a:prstGeom>
          <a:solidFill>
            <a:srgbClr val="343667">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cs typeface="+mn-ea"/>
                <a:sym typeface="+mn-lt"/>
              </a:rPr>
              <a:t>导向功能</a:t>
            </a:r>
          </a:p>
        </p:txBody>
      </p:sp>
      <p:sp>
        <p:nvSpPr>
          <p:cNvPr id="16" name="椭圆 15"/>
          <p:cNvSpPr/>
          <p:nvPr/>
        </p:nvSpPr>
        <p:spPr>
          <a:xfrm>
            <a:off x="6353175" y="2651125"/>
            <a:ext cx="1219200" cy="1219200"/>
          </a:xfrm>
          <a:prstGeom prst="ellipse">
            <a:avLst/>
          </a:prstGeom>
          <a:solidFill>
            <a:srgbClr val="779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cs typeface="+mn-ea"/>
                <a:sym typeface="+mn-lt"/>
              </a:rPr>
              <a:t>约束功能</a:t>
            </a:r>
          </a:p>
        </p:txBody>
      </p:sp>
      <p:sp>
        <p:nvSpPr>
          <p:cNvPr id="21" name="椭圆 20"/>
          <p:cNvSpPr/>
          <p:nvPr/>
        </p:nvSpPr>
        <p:spPr>
          <a:xfrm>
            <a:off x="520065" y="4356100"/>
            <a:ext cx="1219200" cy="1219200"/>
          </a:xfrm>
          <a:prstGeom prst="ellipse">
            <a:avLst/>
          </a:prstGeom>
          <a:solidFill>
            <a:srgbClr val="343667">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凝聚功能</a:t>
            </a:r>
          </a:p>
        </p:txBody>
      </p:sp>
      <p:sp>
        <p:nvSpPr>
          <p:cNvPr id="22" name="椭圆 21"/>
          <p:cNvSpPr/>
          <p:nvPr/>
        </p:nvSpPr>
        <p:spPr>
          <a:xfrm>
            <a:off x="6353175" y="4365625"/>
            <a:ext cx="1219200" cy="1219200"/>
          </a:xfrm>
          <a:prstGeom prst="ellipse">
            <a:avLst/>
          </a:prstGeom>
          <a:solidFill>
            <a:srgbClr val="779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激励功能</a:t>
            </a:r>
          </a:p>
        </p:txBody>
      </p:sp>
      <p:sp>
        <p:nvSpPr>
          <p:cNvPr id="24" name="文本框 23"/>
          <p:cNvSpPr txBox="1"/>
          <p:nvPr/>
        </p:nvSpPr>
        <p:spPr>
          <a:xfrm>
            <a:off x="1941195" y="2848610"/>
            <a:ext cx="4126230" cy="978729"/>
          </a:xfrm>
          <a:prstGeom prst="rect">
            <a:avLst/>
          </a:prstGeom>
          <a:noFill/>
        </p:spPr>
        <p:txBody>
          <a:bodyPr wrap="square" rtlCol="0" anchor="t">
            <a:spAutoFit/>
          </a:bodyPr>
          <a:lstStyle/>
          <a:p>
            <a:pPr>
              <a:lnSpc>
                <a:spcPct val="120000"/>
              </a:lnSpc>
              <a:spcBef>
                <a:spcPts val="0"/>
              </a:spcBef>
              <a:spcAft>
                <a:spcPts val="0"/>
              </a:spcAft>
            </a:pPr>
            <a:r>
              <a:rPr lang="zh-CN" altLang="en-US" sz="1600" dirty="0">
                <a:cs typeface="+mn-ea"/>
                <a:sym typeface="+mn-lt"/>
              </a:rPr>
              <a:t>你能用钱买到一个人的时间，你能用钱买到劳动，但你不能用钱买到热情，你不能用钱买到主动。</a:t>
            </a:r>
          </a:p>
        </p:txBody>
      </p:sp>
      <p:sp>
        <p:nvSpPr>
          <p:cNvPr id="25" name="文本框 24"/>
          <p:cNvSpPr txBox="1"/>
          <p:nvPr/>
        </p:nvSpPr>
        <p:spPr>
          <a:xfrm>
            <a:off x="7746365" y="2848610"/>
            <a:ext cx="4126230" cy="978729"/>
          </a:xfrm>
          <a:prstGeom prst="rect">
            <a:avLst/>
          </a:prstGeom>
          <a:noFill/>
        </p:spPr>
        <p:txBody>
          <a:bodyPr wrap="square" rtlCol="0" anchor="t">
            <a:spAutoFit/>
          </a:bodyPr>
          <a:lstStyle/>
          <a:p>
            <a:pPr>
              <a:lnSpc>
                <a:spcPct val="120000"/>
              </a:lnSpc>
              <a:spcBef>
                <a:spcPts val="0"/>
              </a:spcBef>
              <a:spcAft>
                <a:spcPts val="0"/>
              </a:spcAft>
            </a:pPr>
            <a:r>
              <a:rPr lang="zh-CN" altLang="en-US" sz="1600">
                <a:cs typeface="+mn-ea"/>
                <a:sym typeface="+mn-lt"/>
              </a:rPr>
              <a:t>你能用钱买到一个人的时间，你能用钱买到劳动，但你不能用钱买到热情，你不能用钱买到主动。</a:t>
            </a:r>
          </a:p>
        </p:txBody>
      </p:sp>
      <p:sp>
        <p:nvSpPr>
          <p:cNvPr id="26" name="文本框 25"/>
          <p:cNvSpPr txBox="1"/>
          <p:nvPr/>
        </p:nvSpPr>
        <p:spPr>
          <a:xfrm>
            <a:off x="1912620" y="4538980"/>
            <a:ext cx="4126230" cy="978729"/>
          </a:xfrm>
          <a:prstGeom prst="rect">
            <a:avLst/>
          </a:prstGeom>
          <a:noFill/>
        </p:spPr>
        <p:txBody>
          <a:bodyPr wrap="square" rtlCol="0" anchor="t">
            <a:spAutoFit/>
          </a:bodyPr>
          <a:lstStyle/>
          <a:p>
            <a:pPr>
              <a:lnSpc>
                <a:spcPct val="120000"/>
              </a:lnSpc>
              <a:spcBef>
                <a:spcPts val="0"/>
              </a:spcBef>
              <a:spcAft>
                <a:spcPts val="0"/>
              </a:spcAft>
            </a:pPr>
            <a:r>
              <a:rPr lang="zh-CN" altLang="en-US" sz="1600">
                <a:cs typeface="+mn-ea"/>
                <a:sym typeface="+mn-lt"/>
              </a:rPr>
              <a:t>你能用钱买到一个人的时间，你能用钱买到劳动，但你不能用钱买到热情，你不能用钱买到主动。</a:t>
            </a:r>
          </a:p>
        </p:txBody>
      </p:sp>
      <p:sp>
        <p:nvSpPr>
          <p:cNvPr id="27" name="文本框 26"/>
          <p:cNvSpPr txBox="1"/>
          <p:nvPr/>
        </p:nvSpPr>
        <p:spPr>
          <a:xfrm>
            <a:off x="7873365" y="4553585"/>
            <a:ext cx="4126230" cy="978729"/>
          </a:xfrm>
          <a:prstGeom prst="rect">
            <a:avLst/>
          </a:prstGeom>
          <a:noFill/>
        </p:spPr>
        <p:txBody>
          <a:bodyPr wrap="square" rtlCol="0" anchor="t">
            <a:spAutoFit/>
          </a:bodyPr>
          <a:lstStyle/>
          <a:p>
            <a:pPr>
              <a:lnSpc>
                <a:spcPct val="120000"/>
              </a:lnSpc>
              <a:spcBef>
                <a:spcPts val="0"/>
              </a:spcBef>
              <a:spcAft>
                <a:spcPts val="0"/>
              </a:spcAft>
            </a:pPr>
            <a:r>
              <a:rPr lang="zh-CN" altLang="en-US" sz="1600">
                <a:cs typeface="+mn-ea"/>
                <a:sym typeface="+mn-lt"/>
              </a:rPr>
              <a:t>你能用钱买到一个人的时间，你能用钱买到劳动，但你不能用钱买到热情，你不能用钱买到主动。</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2880" y="5052060"/>
            <a:ext cx="12200890" cy="1847215"/>
          </a:xfrm>
          <a:prstGeom prst="rect">
            <a:avLst/>
          </a:prstGeom>
          <a:solidFill>
            <a:srgbClr val="34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a:solidFill>
                  <a:schemeClr val="bg1"/>
                </a:solidFill>
                <a:cs typeface="+mn-ea"/>
                <a:sym typeface="+mn-lt"/>
              </a:rPr>
              <a:t>02</a:t>
            </a: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公司核心价值观</a:t>
            </a:r>
          </a:p>
        </p:txBody>
      </p:sp>
      <p:sp>
        <p:nvSpPr>
          <p:cNvPr id="4" name="文本框 3"/>
          <p:cNvSpPr txBox="1"/>
          <p:nvPr/>
        </p:nvSpPr>
        <p:spPr>
          <a:xfrm>
            <a:off x="681355" y="1561465"/>
            <a:ext cx="2540000" cy="460375"/>
          </a:xfrm>
          <a:prstGeom prst="rect">
            <a:avLst/>
          </a:prstGeom>
          <a:noFill/>
        </p:spPr>
        <p:txBody>
          <a:bodyPr wrap="square" rtlCol="0" anchor="t">
            <a:spAutoFit/>
          </a:bodyPr>
          <a:lstStyle/>
          <a:p>
            <a:r>
              <a:rPr lang="zh-CN" altLang="en-US" sz="2400" b="1">
                <a:cs typeface="+mn-ea"/>
                <a:sym typeface="+mn-lt"/>
              </a:rPr>
              <a:t>关键行为准则</a:t>
            </a:r>
          </a:p>
        </p:txBody>
      </p:sp>
      <p:sp>
        <p:nvSpPr>
          <p:cNvPr id="5" name="圆角矩形 4"/>
          <p:cNvSpPr/>
          <p:nvPr/>
        </p:nvSpPr>
        <p:spPr>
          <a:xfrm>
            <a:off x="848360" y="2189480"/>
            <a:ext cx="1226820" cy="75565"/>
          </a:xfrm>
          <a:prstGeom prst="roundRect">
            <a:avLst>
              <a:gd name="adj" fmla="val 50000"/>
            </a:avLst>
          </a:prstGeom>
          <a:solidFill>
            <a:srgbClr val="7795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681355" y="2432685"/>
            <a:ext cx="6051550" cy="1614805"/>
          </a:xfrm>
          <a:prstGeom prst="rect">
            <a:avLst/>
          </a:prstGeom>
          <a:noFill/>
        </p:spPr>
        <p:txBody>
          <a:bodyPr wrap="square" rtlCol="0" anchor="t">
            <a:spAutoFit/>
          </a:bodyPr>
          <a:lstStyle/>
          <a:p>
            <a:pPr>
              <a:lnSpc>
                <a:spcPct val="150000"/>
              </a:lnSpc>
            </a:pPr>
            <a:r>
              <a:rPr lang="zh-CN" altLang="en-US">
                <a:cs typeface="+mn-ea"/>
                <a:sym typeface="+mn-lt"/>
              </a:rPr>
              <a:t>关键行为准则不需要大家全部背诵，但要求我们在制定政策和规章制度时依照关键行为准则，同时要求我们对照关键行为准则，规范自己的行为，落实好企业的价值观。</a:t>
            </a:r>
          </a:p>
          <a:p>
            <a:endParaRPr lang="zh-CN" altLang="en-US">
              <a:cs typeface="+mn-ea"/>
              <a:sym typeface="+mn-lt"/>
            </a:endParaRPr>
          </a:p>
        </p:txBody>
      </p:sp>
      <p:sp>
        <p:nvSpPr>
          <p:cNvPr id="10" name="矩形 9"/>
          <p:cNvSpPr/>
          <p:nvPr/>
        </p:nvSpPr>
        <p:spPr>
          <a:xfrm>
            <a:off x="792480" y="4047490"/>
            <a:ext cx="1890395" cy="490855"/>
          </a:xfrm>
          <a:prstGeom prst="rect">
            <a:avLst/>
          </a:prstGeom>
          <a:solidFill>
            <a:srgbClr val="779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cs typeface="+mn-ea"/>
                <a:sym typeface="+mn-lt"/>
              </a:rPr>
              <a:t>添加文字</a:t>
            </a:r>
          </a:p>
        </p:txBody>
      </p:sp>
      <p:sp>
        <p:nvSpPr>
          <p:cNvPr id="13" name="矩形 12"/>
          <p:cNvSpPr/>
          <p:nvPr/>
        </p:nvSpPr>
        <p:spPr>
          <a:xfrm>
            <a:off x="2933700" y="4047490"/>
            <a:ext cx="1890395" cy="490855"/>
          </a:xfrm>
          <a:prstGeom prst="rect">
            <a:avLst/>
          </a:prstGeom>
          <a:solidFill>
            <a:srgbClr val="779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添加文字</a:t>
            </a:r>
          </a:p>
        </p:txBody>
      </p:sp>
      <p:sp>
        <p:nvSpPr>
          <p:cNvPr id="15" name="矩形 14"/>
          <p:cNvSpPr/>
          <p:nvPr/>
        </p:nvSpPr>
        <p:spPr>
          <a:xfrm>
            <a:off x="5074920" y="4047490"/>
            <a:ext cx="1890395" cy="490855"/>
          </a:xfrm>
          <a:prstGeom prst="rect">
            <a:avLst/>
          </a:prstGeom>
          <a:solidFill>
            <a:srgbClr val="779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添加文字</a:t>
            </a:r>
          </a:p>
        </p:txBody>
      </p:sp>
      <p:sp>
        <p:nvSpPr>
          <p:cNvPr id="18" name="文本框 17"/>
          <p:cNvSpPr txBox="1"/>
          <p:nvPr/>
        </p:nvSpPr>
        <p:spPr>
          <a:xfrm>
            <a:off x="1429385" y="5639435"/>
            <a:ext cx="1587500" cy="583565"/>
          </a:xfrm>
          <a:prstGeom prst="rect">
            <a:avLst/>
          </a:prstGeom>
          <a:noFill/>
        </p:spPr>
        <p:txBody>
          <a:bodyPr wrap="square" rtlCol="0" anchor="t">
            <a:spAutoFit/>
          </a:bodyPr>
          <a:lstStyle/>
          <a:p>
            <a:r>
              <a:rPr lang="zh-CN" altLang="en-US" sz="1600">
                <a:solidFill>
                  <a:schemeClr val="bg1"/>
                </a:solidFill>
                <a:cs typeface="+mn-ea"/>
                <a:sym typeface="+mn-lt"/>
              </a:rPr>
              <a:t>请在此处添加具体内容</a:t>
            </a:r>
          </a:p>
        </p:txBody>
      </p:sp>
      <p:sp>
        <p:nvSpPr>
          <p:cNvPr id="20" name="同心圆 19"/>
          <p:cNvSpPr/>
          <p:nvPr/>
        </p:nvSpPr>
        <p:spPr>
          <a:xfrm>
            <a:off x="792480" y="5666740"/>
            <a:ext cx="511810" cy="511810"/>
          </a:xfrm>
          <a:prstGeom prst="donut">
            <a:avLst>
              <a:gd name="adj" fmla="val 130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3" name="文本框 22"/>
          <p:cNvSpPr txBox="1"/>
          <p:nvPr/>
        </p:nvSpPr>
        <p:spPr>
          <a:xfrm>
            <a:off x="4330065" y="5594985"/>
            <a:ext cx="1587500" cy="583565"/>
          </a:xfrm>
          <a:prstGeom prst="rect">
            <a:avLst/>
          </a:prstGeom>
          <a:noFill/>
        </p:spPr>
        <p:txBody>
          <a:bodyPr wrap="square" rtlCol="0" anchor="t">
            <a:spAutoFit/>
          </a:bodyPr>
          <a:lstStyle/>
          <a:p>
            <a:r>
              <a:rPr lang="zh-CN" altLang="en-US" sz="1600">
                <a:solidFill>
                  <a:schemeClr val="bg1"/>
                </a:solidFill>
                <a:cs typeface="+mn-ea"/>
                <a:sym typeface="+mn-lt"/>
              </a:rPr>
              <a:t>请在此处添加具体内容</a:t>
            </a:r>
          </a:p>
        </p:txBody>
      </p:sp>
      <p:sp>
        <p:nvSpPr>
          <p:cNvPr id="24" name="同心圆 23"/>
          <p:cNvSpPr/>
          <p:nvPr/>
        </p:nvSpPr>
        <p:spPr>
          <a:xfrm>
            <a:off x="3693160" y="5622290"/>
            <a:ext cx="511810" cy="511810"/>
          </a:xfrm>
          <a:prstGeom prst="donut">
            <a:avLst>
              <a:gd name="adj" fmla="val 130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8" name="文本框 27"/>
          <p:cNvSpPr txBox="1"/>
          <p:nvPr/>
        </p:nvSpPr>
        <p:spPr>
          <a:xfrm>
            <a:off x="7230745" y="5594985"/>
            <a:ext cx="1587500" cy="583565"/>
          </a:xfrm>
          <a:prstGeom prst="rect">
            <a:avLst/>
          </a:prstGeom>
          <a:noFill/>
        </p:spPr>
        <p:txBody>
          <a:bodyPr wrap="square" rtlCol="0" anchor="t">
            <a:spAutoFit/>
          </a:bodyPr>
          <a:lstStyle/>
          <a:p>
            <a:r>
              <a:rPr lang="zh-CN" altLang="en-US" sz="1600">
                <a:solidFill>
                  <a:schemeClr val="bg1"/>
                </a:solidFill>
                <a:cs typeface="+mn-ea"/>
                <a:sym typeface="+mn-lt"/>
              </a:rPr>
              <a:t>请在此处添加具体内容</a:t>
            </a:r>
          </a:p>
        </p:txBody>
      </p:sp>
      <p:sp>
        <p:nvSpPr>
          <p:cNvPr id="29" name="同心圆 28"/>
          <p:cNvSpPr/>
          <p:nvPr/>
        </p:nvSpPr>
        <p:spPr>
          <a:xfrm>
            <a:off x="6593840" y="5622290"/>
            <a:ext cx="511810" cy="511810"/>
          </a:xfrm>
          <a:prstGeom prst="donut">
            <a:avLst>
              <a:gd name="adj" fmla="val 130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9" name="文本框 48"/>
          <p:cNvSpPr txBox="1"/>
          <p:nvPr/>
        </p:nvSpPr>
        <p:spPr>
          <a:xfrm>
            <a:off x="9979025" y="5622290"/>
            <a:ext cx="1587500" cy="583565"/>
          </a:xfrm>
          <a:prstGeom prst="rect">
            <a:avLst/>
          </a:prstGeom>
          <a:noFill/>
        </p:spPr>
        <p:txBody>
          <a:bodyPr wrap="square" rtlCol="0" anchor="t">
            <a:spAutoFit/>
          </a:bodyPr>
          <a:lstStyle/>
          <a:p>
            <a:r>
              <a:rPr lang="zh-CN" altLang="en-US" sz="1600">
                <a:solidFill>
                  <a:schemeClr val="bg1"/>
                </a:solidFill>
                <a:cs typeface="+mn-ea"/>
                <a:sym typeface="+mn-lt"/>
              </a:rPr>
              <a:t>请在此处添加具体内容</a:t>
            </a:r>
          </a:p>
        </p:txBody>
      </p:sp>
      <p:sp>
        <p:nvSpPr>
          <p:cNvPr id="50" name="同心圆 49"/>
          <p:cNvSpPr/>
          <p:nvPr/>
        </p:nvSpPr>
        <p:spPr>
          <a:xfrm>
            <a:off x="9342120" y="5649595"/>
            <a:ext cx="511810" cy="511810"/>
          </a:xfrm>
          <a:prstGeom prst="donut">
            <a:avLst>
              <a:gd name="adj" fmla="val 130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21" name="组合 20">
            <a:extLst>
              <a:ext uri="{FF2B5EF4-FFF2-40B4-BE49-F238E27FC236}">
                <a16:creationId xmlns:a16="http://schemas.microsoft.com/office/drawing/2014/main" id="{D40136FE-8728-8A84-D7E3-E75396ACF464}"/>
              </a:ext>
            </a:extLst>
          </p:cNvPr>
          <p:cNvGrpSpPr/>
          <p:nvPr/>
        </p:nvGrpSpPr>
        <p:grpSpPr>
          <a:xfrm>
            <a:off x="7031232" y="1432874"/>
            <a:ext cx="4221603" cy="3364605"/>
            <a:chOff x="1174752" y="2094775"/>
            <a:chExt cx="4294140" cy="3422418"/>
          </a:xfrm>
        </p:grpSpPr>
        <p:pic>
          <p:nvPicPr>
            <p:cNvPr id="22" name="Picture 5">
              <a:extLst>
                <a:ext uri="{FF2B5EF4-FFF2-40B4-BE49-F238E27FC236}">
                  <a16:creationId xmlns:a16="http://schemas.microsoft.com/office/drawing/2014/main" id="{163AD33F-C0E2-D12C-6E89-FA3D21D386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4752" y="2094775"/>
              <a:ext cx="4294140" cy="3422418"/>
            </a:xfrm>
            <a:prstGeom prst="rect">
              <a:avLst/>
            </a:prstGeom>
          </p:spPr>
        </p:pic>
        <p:sp>
          <p:nvSpPr>
            <p:cNvPr id="25" name="矩形 24">
              <a:extLst>
                <a:ext uri="{FF2B5EF4-FFF2-40B4-BE49-F238E27FC236}">
                  <a16:creationId xmlns:a16="http://schemas.microsoft.com/office/drawing/2014/main" id="{FF34BEFB-0E26-6ACE-1342-241DEEE635B3}"/>
                </a:ext>
              </a:extLst>
            </p:cNvPr>
            <p:cNvSpPr/>
            <p:nvPr/>
          </p:nvSpPr>
          <p:spPr>
            <a:xfrm>
              <a:off x="1397399" y="2301989"/>
              <a:ext cx="3842449" cy="2176369"/>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透明">
              <a:extLst>
                <a:ext uri="{FF2B5EF4-FFF2-40B4-BE49-F238E27FC236}">
                  <a16:creationId xmlns:a16="http://schemas.microsoft.com/office/drawing/2014/main" id="{11E9E3AA-6FDA-EC74-A45A-8D0224EA66A7}"/>
                </a:ext>
              </a:extLst>
            </p:cNvPr>
            <p:cNvSpPr>
              <a:spLocks/>
            </p:cNvSpPr>
            <p:nvPr/>
          </p:nvSpPr>
          <p:spPr bwMode="auto">
            <a:xfrm>
              <a:off x="3259976" y="2301989"/>
              <a:ext cx="1979872" cy="2176456"/>
            </a:xfrm>
            <a:custGeom>
              <a:avLst/>
              <a:gdLst>
                <a:gd name="T0" fmla="*/ 1682 w 1682"/>
                <a:gd name="T1" fmla="*/ 0 h 2069"/>
                <a:gd name="T2" fmla="*/ 789 w 1682"/>
                <a:gd name="T3" fmla="*/ 0 h 2069"/>
                <a:gd name="T4" fmla="*/ 0 w 1682"/>
                <a:gd name="T5" fmla="*/ 2069 h 2069"/>
                <a:gd name="T6" fmla="*/ 1682 w 1682"/>
                <a:gd name="T7" fmla="*/ 2069 h 2069"/>
                <a:gd name="T8" fmla="*/ 1682 w 1682"/>
                <a:gd name="T9" fmla="*/ 0 h 2069"/>
              </a:gdLst>
              <a:ahLst/>
              <a:cxnLst>
                <a:cxn ang="0">
                  <a:pos x="T0" y="T1"/>
                </a:cxn>
                <a:cxn ang="0">
                  <a:pos x="T2" y="T3"/>
                </a:cxn>
                <a:cxn ang="0">
                  <a:pos x="T4" y="T5"/>
                </a:cxn>
                <a:cxn ang="0">
                  <a:pos x="T6" y="T7"/>
                </a:cxn>
                <a:cxn ang="0">
                  <a:pos x="T8" y="T9"/>
                </a:cxn>
              </a:cxnLst>
              <a:rect l="0" t="0" r="r" b="b"/>
              <a:pathLst>
                <a:path w="1682" h="2069">
                  <a:moveTo>
                    <a:pt x="1682" y="0"/>
                  </a:moveTo>
                  <a:lnTo>
                    <a:pt x="789" y="0"/>
                  </a:lnTo>
                  <a:lnTo>
                    <a:pt x="0" y="2069"/>
                  </a:lnTo>
                  <a:lnTo>
                    <a:pt x="1682" y="2069"/>
                  </a:lnTo>
                  <a:lnTo>
                    <a:pt x="1682" y="0"/>
                  </a:lnTo>
                  <a:close/>
                </a:path>
              </a:pathLst>
            </a:custGeom>
            <a:gradFill flip="none" rotWithShape="1">
              <a:gsLst>
                <a:gs pos="0">
                  <a:schemeClr val="bg1">
                    <a:alpha val="30000"/>
                  </a:schemeClr>
                </a:gs>
                <a:gs pos="23000">
                  <a:schemeClr val="bg1">
                    <a:alpha val="20000"/>
                  </a:schemeClr>
                </a:gs>
                <a:gs pos="100000">
                  <a:schemeClr val="bg1">
                    <a:alpha val="0"/>
                  </a:schemeClr>
                </a:gs>
              </a:gsLst>
              <a:lin ang="81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84E24018-8206-7C3D-4887-A15E7F93513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7145" y="1443355"/>
            <a:ext cx="12209145" cy="3870325"/>
          </a:xfrm>
          <a:prstGeom prst="rect">
            <a:avLst/>
          </a:prstGeom>
        </p:spPr>
      </p:pic>
      <p:sp>
        <p:nvSpPr>
          <p:cNvPr id="11" name="矩形 10">
            <a:extLst>
              <a:ext uri="{FF2B5EF4-FFF2-40B4-BE49-F238E27FC236}">
                <a16:creationId xmlns:a16="http://schemas.microsoft.com/office/drawing/2014/main" id="{A702F339-AFAB-A07D-8AE6-F4D234B31A13}"/>
              </a:ext>
            </a:extLst>
          </p:cNvPr>
          <p:cNvSpPr/>
          <p:nvPr/>
        </p:nvSpPr>
        <p:spPr>
          <a:xfrm>
            <a:off x="-16510" y="1433649"/>
            <a:ext cx="12208510" cy="3896360"/>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a16="http://schemas.microsoft.com/office/drawing/2014/main" id="{91FC0CCC-8681-6B77-E53B-30DC744C2917}"/>
              </a:ext>
            </a:extLst>
          </p:cNvPr>
          <p:cNvSpPr txBox="1"/>
          <p:nvPr/>
        </p:nvSpPr>
        <p:spPr>
          <a:xfrm>
            <a:off x="10193020" y="439873"/>
            <a:ext cx="1515110" cy="521970"/>
          </a:xfrm>
          <a:prstGeom prst="rect">
            <a:avLst/>
          </a:prstGeom>
          <a:noFill/>
        </p:spPr>
        <p:txBody>
          <a:bodyPr wrap="square" rtlCol="0" anchor="t">
            <a:spAutoFit/>
          </a:bodyPr>
          <a:lstStyle/>
          <a:p>
            <a:pPr algn="r"/>
            <a:r>
              <a:rPr lang="en-US" altLang="zh-CN" sz="2800" dirty="0">
                <a:solidFill>
                  <a:srgbClr val="343667"/>
                </a:solidFill>
                <a:cs typeface="+mn-ea"/>
                <a:sym typeface="+mn-lt"/>
              </a:rPr>
              <a:t>LOGO</a:t>
            </a:r>
          </a:p>
        </p:txBody>
      </p:sp>
      <p:sp>
        <p:nvSpPr>
          <p:cNvPr id="13" name="文本框 12">
            <a:extLst>
              <a:ext uri="{FF2B5EF4-FFF2-40B4-BE49-F238E27FC236}">
                <a16:creationId xmlns:a16="http://schemas.microsoft.com/office/drawing/2014/main" id="{E5B0F1C9-CDF9-E3AE-D700-E15D38579A2D}"/>
              </a:ext>
            </a:extLst>
          </p:cNvPr>
          <p:cNvSpPr txBox="1"/>
          <p:nvPr/>
        </p:nvSpPr>
        <p:spPr>
          <a:xfrm>
            <a:off x="8473621" y="516708"/>
            <a:ext cx="2047875" cy="368300"/>
          </a:xfrm>
          <a:prstGeom prst="rect">
            <a:avLst/>
          </a:prstGeom>
          <a:noFill/>
        </p:spPr>
        <p:txBody>
          <a:bodyPr wrap="square" rtlCol="0" anchor="t">
            <a:spAutoFit/>
          </a:bodyPr>
          <a:lstStyle/>
          <a:p>
            <a:pPr algn="r"/>
            <a:r>
              <a:rPr lang="en-US" altLang="zh-CN" dirty="0">
                <a:solidFill>
                  <a:schemeClr val="tx1"/>
                </a:solidFill>
                <a:cs typeface="+mn-ea"/>
                <a:sym typeface="+mn-lt"/>
              </a:rPr>
              <a:t>XX</a:t>
            </a:r>
            <a:r>
              <a:rPr lang="zh-CN" altLang="en-US" dirty="0">
                <a:solidFill>
                  <a:schemeClr val="tx1"/>
                </a:solidFill>
                <a:cs typeface="+mn-ea"/>
                <a:sym typeface="+mn-lt"/>
              </a:rPr>
              <a:t>科技有限公司</a:t>
            </a:r>
          </a:p>
        </p:txBody>
      </p:sp>
      <p:sp>
        <p:nvSpPr>
          <p:cNvPr id="14" name="椭圆 13">
            <a:extLst>
              <a:ext uri="{FF2B5EF4-FFF2-40B4-BE49-F238E27FC236}">
                <a16:creationId xmlns:a16="http://schemas.microsoft.com/office/drawing/2014/main" id="{4E75F404-369F-323F-FC70-3AD8AFDFF29F}"/>
              </a:ext>
            </a:extLst>
          </p:cNvPr>
          <p:cNvSpPr/>
          <p:nvPr/>
        </p:nvSpPr>
        <p:spPr>
          <a:xfrm>
            <a:off x="11519444" y="6229441"/>
            <a:ext cx="188686" cy="188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a:extLst>
              <a:ext uri="{FF2B5EF4-FFF2-40B4-BE49-F238E27FC236}">
                <a16:creationId xmlns:a16="http://schemas.microsoft.com/office/drawing/2014/main" id="{586534E6-ED10-CCDB-59F0-DE98BC8C09DF}"/>
              </a:ext>
            </a:extLst>
          </p:cNvPr>
          <p:cNvSpPr/>
          <p:nvPr/>
        </p:nvSpPr>
        <p:spPr>
          <a:xfrm>
            <a:off x="11243673" y="6229441"/>
            <a:ext cx="188686" cy="1886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a16="http://schemas.microsoft.com/office/drawing/2014/main" id="{5DFBC8A0-FB73-6E6F-1229-944C466DDBB9}"/>
              </a:ext>
            </a:extLst>
          </p:cNvPr>
          <p:cNvSpPr/>
          <p:nvPr/>
        </p:nvSpPr>
        <p:spPr>
          <a:xfrm>
            <a:off x="10967902" y="6229441"/>
            <a:ext cx="188686" cy="188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1036320" y="2374265"/>
            <a:ext cx="2222500" cy="2222500"/>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a:solidFill>
                  <a:schemeClr val="bg1"/>
                </a:solidFill>
                <a:cs typeface="+mn-ea"/>
                <a:sym typeface="+mn-lt"/>
              </a:rPr>
              <a:t>03</a:t>
            </a:r>
          </a:p>
        </p:txBody>
      </p:sp>
      <p:sp>
        <p:nvSpPr>
          <p:cNvPr id="7" name="文本框 6"/>
          <p:cNvSpPr txBox="1"/>
          <p:nvPr/>
        </p:nvSpPr>
        <p:spPr>
          <a:xfrm>
            <a:off x="3902075" y="2710815"/>
            <a:ext cx="5137785" cy="922020"/>
          </a:xfrm>
          <a:prstGeom prst="rect">
            <a:avLst/>
          </a:prstGeom>
          <a:noFill/>
        </p:spPr>
        <p:txBody>
          <a:bodyPr wrap="square" rtlCol="0" anchor="t">
            <a:spAutoFit/>
          </a:bodyPr>
          <a:lstStyle/>
          <a:p>
            <a:r>
              <a:rPr lang="zh-CN" altLang="en-US" sz="5400">
                <a:cs typeface="+mn-ea"/>
                <a:sym typeface="+mn-lt"/>
              </a:rPr>
              <a:t>企业文化的作用</a:t>
            </a:r>
          </a:p>
        </p:txBody>
      </p:sp>
      <p:sp>
        <p:nvSpPr>
          <p:cNvPr id="8" name="文本框 7"/>
          <p:cNvSpPr txBox="1"/>
          <p:nvPr/>
        </p:nvSpPr>
        <p:spPr>
          <a:xfrm>
            <a:off x="4060825" y="3951605"/>
            <a:ext cx="5873115" cy="535531"/>
          </a:xfrm>
          <a:prstGeom prst="rect">
            <a:avLst/>
          </a:prstGeom>
          <a:noFill/>
        </p:spPr>
        <p:txBody>
          <a:bodyPr wrap="square" rtlCol="0" anchor="t">
            <a:spAutoFit/>
          </a:bodyPr>
          <a:lstStyle/>
          <a:p>
            <a:pPr>
              <a:lnSpc>
                <a:spcPct val="120000"/>
              </a:lnSpc>
              <a:spcBef>
                <a:spcPts val="0"/>
              </a:spcBef>
              <a:spcAft>
                <a:spcPts val="0"/>
              </a:spcAft>
            </a:pPr>
            <a:r>
              <a:rPr lang="zh-CN" altLang="en-US" sz="1200">
                <a:cs typeface="+mn-ea"/>
                <a:sym typeface="+mn-lt"/>
              </a:rPr>
              <a:t>关键行为准则不需要大家全部背诵，但要求我们在制定政策和规章制度时依照关键行为准则，同时要求我们对照关键行为准则，规范自己的行为，落实好企业的价值观。</a:t>
            </a:r>
          </a:p>
        </p:txBody>
      </p:sp>
      <p:sp>
        <p:nvSpPr>
          <p:cNvPr id="9" name="文本框 8"/>
          <p:cNvSpPr txBox="1"/>
          <p:nvPr/>
        </p:nvSpPr>
        <p:spPr>
          <a:xfrm>
            <a:off x="4060825" y="3545840"/>
            <a:ext cx="5771515" cy="400110"/>
          </a:xfrm>
          <a:prstGeom prst="rect">
            <a:avLst/>
          </a:prstGeom>
          <a:noFill/>
        </p:spPr>
        <p:txBody>
          <a:bodyPr wrap="square" rtlCol="0" anchor="t">
            <a:spAutoFit/>
          </a:bodyPr>
          <a:lstStyle/>
          <a:p>
            <a:r>
              <a:rPr lang="zh-CN" altLang="en-US" sz="2000">
                <a:solidFill>
                  <a:srgbClr val="343667"/>
                </a:solidFill>
                <a:cs typeface="+mn-ea"/>
                <a:sym typeface="+mn-lt"/>
              </a:rPr>
              <a:t>There are many variations of passages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181090" y="2343785"/>
            <a:ext cx="3030220" cy="460375"/>
          </a:xfrm>
          <a:prstGeom prst="rect">
            <a:avLst/>
          </a:prstGeom>
          <a:noFill/>
        </p:spPr>
        <p:txBody>
          <a:bodyPr wrap="square" rtlCol="0" anchor="t">
            <a:spAutoFit/>
          </a:bodyPr>
          <a:lstStyle/>
          <a:p>
            <a:r>
              <a:rPr lang="zh-CN" altLang="en-US" sz="2400" b="1">
                <a:cs typeface="+mn-ea"/>
                <a:sym typeface="+mn-lt"/>
              </a:rPr>
              <a:t>价值观关键行为准则</a:t>
            </a:r>
          </a:p>
        </p:txBody>
      </p:sp>
      <p:cxnSp>
        <p:nvCxnSpPr>
          <p:cNvPr id="6" name="直接连接符 5"/>
          <p:cNvCxnSpPr/>
          <p:nvPr/>
        </p:nvCxnSpPr>
        <p:spPr>
          <a:xfrm>
            <a:off x="6456045" y="3006090"/>
            <a:ext cx="3073400" cy="0"/>
          </a:xfrm>
          <a:prstGeom prst="line">
            <a:avLst/>
          </a:prstGeom>
          <a:ln w="19050">
            <a:solidFill>
              <a:srgbClr val="343667"/>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181090" y="2918460"/>
            <a:ext cx="3073400" cy="0"/>
          </a:xfrm>
          <a:prstGeom prst="line">
            <a:avLst/>
          </a:prstGeom>
          <a:ln w="19050">
            <a:solidFill>
              <a:srgbClr val="343667"/>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311265" y="2962275"/>
            <a:ext cx="3073400" cy="0"/>
          </a:xfrm>
          <a:prstGeom prst="line">
            <a:avLst/>
          </a:prstGeom>
          <a:ln w="19050">
            <a:solidFill>
              <a:srgbClr val="7795C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6181090" y="3310890"/>
            <a:ext cx="4679950" cy="2031325"/>
          </a:xfrm>
          <a:prstGeom prst="rect">
            <a:avLst/>
          </a:prstGeom>
          <a:noFill/>
        </p:spPr>
        <p:txBody>
          <a:bodyPr wrap="square" rtlCol="0" anchor="t">
            <a:spAutoFit/>
          </a:bodyPr>
          <a:lstStyle/>
          <a:p>
            <a:pPr>
              <a:lnSpc>
                <a:spcPct val="150000"/>
              </a:lnSpc>
            </a:pPr>
            <a:r>
              <a:rPr lang="zh-CN" altLang="en-US">
                <a:cs typeface="+mn-ea"/>
                <a:sym typeface="+mn-lt"/>
              </a:rPr>
              <a:t>关键行为准则不需要大家全部背诵，但要求我们在制定政策和规章制度时依照关键行为准则，同时要求我们对照关键行为准则，规范自己的行为，落实好企业的价值观。</a:t>
            </a:r>
          </a:p>
          <a:p>
            <a:endParaRPr lang="zh-CN" altLang="en-US">
              <a:cs typeface="+mn-ea"/>
              <a:sym typeface="+mn-lt"/>
            </a:endParaRPr>
          </a:p>
        </p:txBody>
      </p:sp>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a:solidFill>
                  <a:schemeClr val="bg1"/>
                </a:solidFill>
                <a:cs typeface="+mn-ea"/>
                <a:sym typeface="+mn-lt"/>
              </a:rPr>
              <a:t>03</a:t>
            </a: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企业文化的作用</a:t>
            </a:r>
          </a:p>
        </p:txBody>
      </p:sp>
      <p:pic>
        <p:nvPicPr>
          <p:cNvPr id="22" name="图片 2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08760" y="1457709"/>
            <a:ext cx="3152140" cy="47299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a:solidFill>
                  <a:schemeClr val="bg1"/>
                </a:solidFill>
                <a:cs typeface="+mn-ea"/>
                <a:sym typeface="+mn-lt"/>
              </a:rPr>
              <a:t>03</a:t>
            </a: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企业文化的作用</a:t>
            </a:r>
          </a:p>
        </p:txBody>
      </p:sp>
      <p:cxnSp>
        <p:nvCxnSpPr>
          <p:cNvPr id="19" name="Straight Connector 23">
            <a:extLst>
              <a:ext uri="{FF2B5EF4-FFF2-40B4-BE49-F238E27FC236}">
                <a16:creationId xmlns:a16="http://schemas.microsoft.com/office/drawing/2014/main" id="{B6BD8877-F264-7FD7-B57D-D65F93CE7870}"/>
              </a:ext>
            </a:extLst>
          </p:cNvPr>
          <p:cNvCxnSpPr/>
          <p:nvPr/>
        </p:nvCxnSpPr>
        <p:spPr bwMode="auto">
          <a:xfrm>
            <a:off x="4334311" y="1677893"/>
            <a:ext cx="0" cy="3996691"/>
          </a:xfrm>
          <a:prstGeom prst="line">
            <a:avLst/>
          </a:prstGeom>
          <a:noFill/>
          <a:ln w="12700" cap="flat" cmpd="sng" algn="ctr">
            <a:solidFill>
              <a:schemeClr val="tx1"/>
            </a:solidFill>
            <a:prstDash val="solid"/>
            <a:miter lim="800000"/>
          </a:ln>
          <a:effectLst/>
        </p:spPr>
      </p:cxnSp>
      <p:cxnSp>
        <p:nvCxnSpPr>
          <p:cNvPr id="20" name="Straight Connector 24">
            <a:extLst>
              <a:ext uri="{FF2B5EF4-FFF2-40B4-BE49-F238E27FC236}">
                <a16:creationId xmlns:a16="http://schemas.microsoft.com/office/drawing/2014/main" id="{97155F44-DDBB-3ADD-9A4C-DA19FEEE2E66}"/>
              </a:ext>
            </a:extLst>
          </p:cNvPr>
          <p:cNvCxnSpPr/>
          <p:nvPr/>
        </p:nvCxnSpPr>
        <p:spPr bwMode="auto">
          <a:xfrm>
            <a:off x="7885153" y="1677893"/>
            <a:ext cx="0" cy="3996691"/>
          </a:xfrm>
          <a:prstGeom prst="line">
            <a:avLst/>
          </a:prstGeom>
          <a:noFill/>
          <a:ln w="12700" cap="flat" cmpd="sng" algn="ctr">
            <a:solidFill>
              <a:schemeClr val="tx1"/>
            </a:solidFill>
            <a:prstDash val="solid"/>
            <a:miter lim="800000"/>
          </a:ln>
          <a:effectLst/>
        </p:spPr>
      </p:cxnSp>
      <p:grpSp>
        <p:nvGrpSpPr>
          <p:cNvPr id="21" name="组合 20">
            <a:extLst>
              <a:ext uri="{FF2B5EF4-FFF2-40B4-BE49-F238E27FC236}">
                <a16:creationId xmlns:a16="http://schemas.microsoft.com/office/drawing/2014/main" id="{F5E4AC4E-C52C-08B0-639E-72EE3C31896F}"/>
              </a:ext>
            </a:extLst>
          </p:cNvPr>
          <p:cNvGrpSpPr/>
          <p:nvPr/>
        </p:nvGrpSpPr>
        <p:grpSpPr>
          <a:xfrm>
            <a:off x="1943868" y="2123981"/>
            <a:ext cx="1369704" cy="1356360"/>
            <a:chOff x="1943868" y="2123981"/>
            <a:chExt cx="1369704" cy="1356360"/>
          </a:xfrm>
        </p:grpSpPr>
        <p:sp>
          <p:nvSpPr>
            <p:cNvPr id="22" name="Oval 25">
              <a:extLst>
                <a:ext uri="{FF2B5EF4-FFF2-40B4-BE49-F238E27FC236}">
                  <a16:creationId xmlns:a16="http://schemas.microsoft.com/office/drawing/2014/main" id="{A8BDBB3F-4B0D-8C05-A1CD-2A63F396FC9A}"/>
                </a:ext>
              </a:extLst>
            </p:cNvPr>
            <p:cNvSpPr/>
            <p:nvPr/>
          </p:nvSpPr>
          <p:spPr bwMode="auto">
            <a:xfrm>
              <a:off x="1943868" y="2123981"/>
              <a:ext cx="1369704" cy="1356360"/>
            </a:xfrm>
            <a:prstGeom prst="ellipse">
              <a:avLst/>
            </a:prstGeom>
            <a:solidFill>
              <a:schemeClr val="accent2"/>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dirty="0">
                <a:ln>
                  <a:noFill/>
                </a:ln>
                <a:solidFill>
                  <a:srgbClr val="FFFFFF"/>
                </a:solidFill>
                <a:effectLst/>
                <a:uLnTx/>
                <a:uFillTx/>
                <a:cs typeface="+mn-ea"/>
                <a:sym typeface="+mn-lt"/>
              </a:endParaRPr>
            </a:p>
          </p:txBody>
        </p:sp>
        <p:sp>
          <p:nvSpPr>
            <p:cNvPr id="23" name="Shape 2605">
              <a:extLst>
                <a:ext uri="{FF2B5EF4-FFF2-40B4-BE49-F238E27FC236}">
                  <a16:creationId xmlns:a16="http://schemas.microsoft.com/office/drawing/2014/main" id="{8033553B-AC70-0F9C-742A-E835362DB30F}"/>
                </a:ext>
              </a:extLst>
            </p:cNvPr>
            <p:cNvSpPr/>
            <p:nvPr/>
          </p:nvSpPr>
          <p:spPr>
            <a:xfrm>
              <a:off x="2338212" y="2487086"/>
              <a:ext cx="652149" cy="652134"/>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rgbClr val="FFFFF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cs typeface="+mn-ea"/>
                <a:sym typeface="+mn-lt"/>
              </a:endParaRPr>
            </a:p>
          </p:txBody>
        </p:sp>
      </p:grpSp>
      <p:grpSp>
        <p:nvGrpSpPr>
          <p:cNvPr id="24" name="组合 23">
            <a:extLst>
              <a:ext uri="{FF2B5EF4-FFF2-40B4-BE49-F238E27FC236}">
                <a16:creationId xmlns:a16="http://schemas.microsoft.com/office/drawing/2014/main" id="{D8D63073-B944-3FC6-43F1-B99F42AD92A7}"/>
              </a:ext>
            </a:extLst>
          </p:cNvPr>
          <p:cNvGrpSpPr/>
          <p:nvPr/>
        </p:nvGrpSpPr>
        <p:grpSpPr>
          <a:xfrm>
            <a:off x="5462967" y="2123030"/>
            <a:ext cx="1369704" cy="1358265"/>
            <a:chOff x="5462967" y="2123030"/>
            <a:chExt cx="1369704" cy="1358265"/>
          </a:xfrm>
        </p:grpSpPr>
        <p:sp>
          <p:nvSpPr>
            <p:cNvPr id="25" name="Oval 26">
              <a:extLst>
                <a:ext uri="{FF2B5EF4-FFF2-40B4-BE49-F238E27FC236}">
                  <a16:creationId xmlns:a16="http://schemas.microsoft.com/office/drawing/2014/main" id="{15A417F6-ED44-1FC5-E800-DC22C53719F0}"/>
                </a:ext>
              </a:extLst>
            </p:cNvPr>
            <p:cNvSpPr/>
            <p:nvPr/>
          </p:nvSpPr>
          <p:spPr bwMode="auto">
            <a:xfrm>
              <a:off x="5462967" y="2123030"/>
              <a:ext cx="1369704" cy="1358265"/>
            </a:xfrm>
            <a:prstGeom prst="ellipse">
              <a:avLst/>
            </a:prstGeom>
            <a:solidFill>
              <a:schemeClr val="accent1"/>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dirty="0">
                <a:ln>
                  <a:noFill/>
                </a:ln>
                <a:solidFill>
                  <a:srgbClr val="FFFFFF"/>
                </a:solidFill>
                <a:effectLst/>
                <a:uLnTx/>
                <a:uFillTx/>
                <a:cs typeface="+mn-ea"/>
                <a:sym typeface="+mn-lt"/>
              </a:endParaRPr>
            </a:p>
          </p:txBody>
        </p:sp>
        <p:sp>
          <p:nvSpPr>
            <p:cNvPr id="26" name="Shape 2551">
              <a:extLst>
                <a:ext uri="{FF2B5EF4-FFF2-40B4-BE49-F238E27FC236}">
                  <a16:creationId xmlns:a16="http://schemas.microsoft.com/office/drawing/2014/main" id="{AB7A883C-C753-3696-3569-F2E976BDD509}"/>
                </a:ext>
              </a:extLst>
            </p:cNvPr>
            <p:cNvSpPr/>
            <p:nvPr/>
          </p:nvSpPr>
          <p:spPr>
            <a:xfrm>
              <a:off x="5821898" y="2485831"/>
              <a:ext cx="651841" cy="651841"/>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rgbClr val="FFFFF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cs typeface="+mn-ea"/>
                <a:sym typeface="+mn-lt"/>
              </a:endParaRPr>
            </a:p>
          </p:txBody>
        </p:sp>
      </p:grpSp>
      <p:grpSp>
        <p:nvGrpSpPr>
          <p:cNvPr id="27" name="组合 26">
            <a:extLst>
              <a:ext uri="{FF2B5EF4-FFF2-40B4-BE49-F238E27FC236}">
                <a16:creationId xmlns:a16="http://schemas.microsoft.com/office/drawing/2014/main" id="{2F1501C0-C778-13D4-0A1B-F96E549ADAE7}"/>
              </a:ext>
            </a:extLst>
          </p:cNvPr>
          <p:cNvGrpSpPr/>
          <p:nvPr/>
        </p:nvGrpSpPr>
        <p:grpSpPr>
          <a:xfrm>
            <a:off x="9015925" y="2123030"/>
            <a:ext cx="1369704" cy="1358265"/>
            <a:chOff x="9015925" y="2123030"/>
            <a:chExt cx="1369704" cy="1358265"/>
          </a:xfrm>
        </p:grpSpPr>
        <p:sp>
          <p:nvSpPr>
            <p:cNvPr id="28" name="Oval 36">
              <a:extLst>
                <a:ext uri="{FF2B5EF4-FFF2-40B4-BE49-F238E27FC236}">
                  <a16:creationId xmlns:a16="http://schemas.microsoft.com/office/drawing/2014/main" id="{FB16868E-E7A3-651D-72BF-C88878FB6ACA}"/>
                </a:ext>
              </a:extLst>
            </p:cNvPr>
            <p:cNvSpPr/>
            <p:nvPr/>
          </p:nvSpPr>
          <p:spPr bwMode="auto">
            <a:xfrm>
              <a:off x="9015925" y="2123030"/>
              <a:ext cx="1369704" cy="1358265"/>
            </a:xfrm>
            <a:prstGeom prst="ellipse">
              <a:avLst/>
            </a:prstGeom>
            <a:solidFill>
              <a:schemeClr val="accent2"/>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dirty="0">
                <a:ln>
                  <a:noFill/>
                </a:ln>
                <a:solidFill>
                  <a:srgbClr val="FFFFFF"/>
                </a:solidFill>
                <a:effectLst/>
                <a:uLnTx/>
                <a:uFillTx/>
                <a:cs typeface="+mn-ea"/>
                <a:sym typeface="+mn-lt"/>
              </a:endParaRPr>
            </a:p>
          </p:txBody>
        </p:sp>
        <p:sp>
          <p:nvSpPr>
            <p:cNvPr id="29" name="Shape 2562">
              <a:extLst>
                <a:ext uri="{FF2B5EF4-FFF2-40B4-BE49-F238E27FC236}">
                  <a16:creationId xmlns:a16="http://schemas.microsoft.com/office/drawing/2014/main" id="{3677C7C6-E849-EA8D-5343-AEF6DAA27ADE}"/>
                </a:ext>
              </a:extLst>
            </p:cNvPr>
            <p:cNvSpPr/>
            <p:nvPr/>
          </p:nvSpPr>
          <p:spPr>
            <a:xfrm>
              <a:off x="9380786" y="2485831"/>
              <a:ext cx="651841" cy="651841"/>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rgbClr val="FFFFF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cs typeface="+mn-ea"/>
                <a:sym typeface="+mn-lt"/>
              </a:endParaRPr>
            </a:p>
          </p:txBody>
        </p:sp>
      </p:grpSp>
      <p:sp>
        <p:nvSpPr>
          <p:cNvPr id="30" name="Text Placeholder 8">
            <a:extLst>
              <a:ext uri="{FF2B5EF4-FFF2-40B4-BE49-F238E27FC236}">
                <a16:creationId xmlns:a16="http://schemas.microsoft.com/office/drawing/2014/main" id="{65111B4A-5833-56BB-DB33-683B9E98554A}"/>
              </a:ext>
            </a:extLst>
          </p:cNvPr>
          <p:cNvSpPr txBox="1"/>
          <p:nvPr/>
        </p:nvSpPr>
        <p:spPr>
          <a:xfrm>
            <a:off x="1678036" y="3840112"/>
            <a:ext cx="2009593" cy="336342"/>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SzPct val="100000"/>
              <a:buNone/>
            </a:pPr>
            <a:r>
              <a:rPr lang="zh-CN" altLang="en-US" sz="1800" spc="200" dirty="0">
                <a:solidFill>
                  <a:schemeClr val="bg1"/>
                </a:solidFill>
                <a:cs typeface="+mn-ea"/>
                <a:sym typeface="+mn-lt"/>
              </a:rPr>
              <a:t>效益至上</a:t>
            </a:r>
          </a:p>
        </p:txBody>
      </p:sp>
      <p:sp>
        <p:nvSpPr>
          <p:cNvPr id="31" name="Text Placeholder 9">
            <a:extLst>
              <a:ext uri="{FF2B5EF4-FFF2-40B4-BE49-F238E27FC236}">
                <a16:creationId xmlns:a16="http://schemas.microsoft.com/office/drawing/2014/main" id="{90349534-A02D-86D0-B443-E5F706A9DE8A}"/>
              </a:ext>
            </a:extLst>
          </p:cNvPr>
          <p:cNvSpPr txBox="1"/>
          <p:nvPr/>
        </p:nvSpPr>
        <p:spPr>
          <a:xfrm>
            <a:off x="1422766" y="451300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800"/>
              </a:spcAft>
              <a:buSzPct val="100000"/>
              <a:buNone/>
            </a:pPr>
            <a:r>
              <a:rPr lang="zh-CN" altLang="en-US" sz="1800" spc="300" dirty="0">
                <a:cs typeface="+mn-ea"/>
                <a:sym typeface="+mn-lt"/>
              </a:rPr>
              <a:t>建立高效能的组织机构、创新高效率的管理机制。</a:t>
            </a:r>
          </a:p>
          <a:p>
            <a:pPr marL="0" indent="0">
              <a:buNone/>
            </a:pPr>
            <a:endParaRPr lang="en-AU" altLang="zh-CN" sz="1800" spc="300" dirty="0">
              <a:solidFill>
                <a:schemeClr val="tx1">
                  <a:lumMod val="65000"/>
                  <a:lumOff val="35000"/>
                </a:schemeClr>
              </a:solidFill>
              <a:cs typeface="+mn-ea"/>
              <a:sym typeface="+mn-lt"/>
            </a:endParaRPr>
          </a:p>
        </p:txBody>
      </p:sp>
      <p:sp>
        <p:nvSpPr>
          <p:cNvPr id="32" name="Text Placeholder 8">
            <a:extLst>
              <a:ext uri="{FF2B5EF4-FFF2-40B4-BE49-F238E27FC236}">
                <a16:creationId xmlns:a16="http://schemas.microsoft.com/office/drawing/2014/main" id="{BB3DC379-BF50-B262-C365-49AF42BAB981}"/>
              </a:ext>
            </a:extLst>
          </p:cNvPr>
          <p:cNvSpPr txBox="1"/>
          <p:nvPr/>
        </p:nvSpPr>
        <p:spPr>
          <a:xfrm>
            <a:off x="5144451" y="3840112"/>
            <a:ext cx="2009593" cy="336342"/>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SzPct val="100000"/>
              <a:buNone/>
            </a:pPr>
            <a:r>
              <a:rPr lang="zh-CN" altLang="en-US" sz="1800" spc="200" dirty="0">
                <a:solidFill>
                  <a:schemeClr val="bg1"/>
                </a:solidFill>
                <a:cs typeface="+mn-ea"/>
                <a:sym typeface="+mn-lt"/>
              </a:rPr>
              <a:t>效果为重</a:t>
            </a:r>
          </a:p>
        </p:txBody>
      </p:sp>
      <p:sp>
        <p:nvSpPr>
          <p:cNvPr id="33" name="Text Placeholder 9">
            <a:extLst>
              <a:ext uri="{FF2B5EF4-FFF2-40B4-BE49-F238E27FC236}">
                <a16:creationId xmlns:a16="http://schemas.microsoft.com/office/drawing/2014/main" id="{B5842F89-BB96-CF70-8F23-6F3DE4CB88CE}"/>
              </a:ext>
            </a:extLst>
          </p:cNvPr>
          <p:cNvSpPr txBox="1"/>
          <p:nvPr/>
        </p:nvSpPr>
        <p:spPr>
          <a:xfrm>
            <a:off x="4985116" y="451300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spcAft>
                <a:spcPts val="800"/>
              </a:spcAft>
              <a:buNone/>
            </a:pPr>
            <a:r>
              <a:rPr lang="zh-CN" altLang="en-US" sz="1800" spc="300" dirty="0">
                <a:cs typeface="+mn-ea"/>
                <a:sym typeface="+mn-lt"/>
              </a:rPr>
              <a:t>不断改进工作方法，以业绩提高和结果为衡量工作成就的重要标准。</a:t>
            </a:r>
          </a:p>
          <a:p>
            <a:pPr marL="0" indent="0">
              <a:buNone/>
            </a:pPr>
            <a:endParaRPr lang="en-AU" altLang="zh-CN" sz="1800" spc="300" dirty="0">
              <a:solidFill>
                <a:schemeClr val="tx1">
                  <a:lumMod val="65000"/>
                  <a:lumOff val="35000"/>
                </a:schemeClr>
              </a:solidFill>
              <a:cs typeface="+mn-ea"/>
              <a:sym typeface="+mn-lt"/>
            </a:endParaRPr>
          </a:p>
        </p:txBody>
      </p:sp>
      <p:sp>
        <p:nvSpPr>
          <p:cNvPr id="34" name="Text Placeholder 8">
            <a:extLst>
              <a:ext uri="{FF2B5EF4-FFF2-40B4-BE49-F238E27FC236}">
                <a16:creationId xmlns:a16="http://schemas.microsoft.com/office/drawing/2014/main" id="{E760245B-444E-3C74-16AC-B08A7988CA4A}"/>
              </a:ext>
            </a:extLst>
          </p:cNvPr>
          <p:cNvSpPr txBox="1"/>
          <p:nvPr/>
        </p:nvSpPr>
        <p:spPr>
          <a:xfrm>
            <a:off x="8802736" y="3840112"/>
            <a:ext cx="2009593" cy="336342"/>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SzPct val="100000"/>
              <a:buNone/>
            </a:pPr>
            <a:r>
              <a:rPr lang="zh-CN" altLang="en-US" sz="1800" spc="200" dirty="0">
                <a:solidFill>
                  <a:schemeClr val="bg1"/>
                </a:solidFill>
                <a:cs typeface="+mn-ea"/>
                <a:sym typeface="+mn-lt"/>
              </a:rPr>
              <a:t>效率优先</a:t>
            </a:r>
          </a:p>
        </p:txBody>
      </p:sp>
      <p:sp>
        <p:nvSpPr>
          <p:cNvPr id="35" name="Text Placeholder 9">
            <a:extLst>
              <a:ext uri="{FF2B5EF4-FFF2-40B4-BE49-F238E27FC236}">
                <a16:creationId xmlns:a16="http://schemas.microsoft.com/office/drawing/2014/main" id="{2C04347A-B85F-6F4B-BE9F-3CC8A2AC0A2F}"/>
              </a:ext>
            </a:extLst>
          </p:cNvPr>
          <p:cNvSpPr txBox="1"/>
          <p:nvPr/>
        </p:nvSpPr>
        <p:spPr>
          <a:xfrm>
            <a:off x="8547466" y="451300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spcAft>
                <a:spcPts val="800"/>
              </a:spcAft>
              <a:buNone/>
            </a:pPr>
            <a:r>
              <a:rPr lang="zh-CN" altLang="en-US" sz="1800" spc="300" dirty="0">
                <a:cs typeface="+mn-ea"/>
                <a:sym typeface="+mn-lt"/>
              </a:rPr>
              <a:t>反对任何无正当理由的工作拖延，摒弃工作中任何形式的官僚作风，恪尽职守、积极工作。</a:t>
            </a:r>
          </a:p>
          <a:p>
            <a:pPr marL="0" indent="0">
              <a:buNone/>
            </a:pPr>
            <a:endParaRPr lang="en-AU" altLang="zh-CN" sz="1800" spc="300" dirty="0">
              <a:solidFill>
                <a:schemeClr val="tx1">
                  <a:lumMod val="65000"/>
                  <a:lumOff val="35000"/>
                </a:schemeClr>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30">
                                            <p:txEl>
                                              <p:pRg st="0" end="0"/>
                                            </p:txEl>
                                          </p:spTgt>
                                        </p:tgtEl>
                                        <p:attrNameLst>
                                          <p:attrName>style.visibility</p:attrName>
                                        </p:attrNameLst>
                                      </p:cBhvr>
                                      <p:to>
                                        <p:strVal val="visible"/>
                                      </p:to>
                                    </p:set>
                                    <p:anim calcmode="lin" valueType="num">
                                      <p:cBhvr>
                                        <p:cTn id="3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22" presetClass="entr" presetSubtype="4" fill="hold" grpId="0" nodeType="afterEffect">
                                  <p:stCondLst>
                                    <p:cond delay="0"/>
                                  </p:stCondLst>
                                  <p:childTnLst>
                                    <p:set>
                                      <p:cBhvr>
                                        <p:cTn id="38" dur="1" fill="hold">
                                          <p:stCondLst>
                                            <p:cond delay="0"/>
                                          </p:stCondLst>
                                        </p:cTn>
                                        <p:tgtEl>
                                          <p:spTgt spid="31">
                                            <p:txEl>
                                              <p:pRg st="0" end="0"/>
                                            </p:txEl>
                                          </p:spTgt>
                                        </p:tgtEl>
                                        <p:attrNameLst>
                                          <p:attrName>style.visibility</p:attrName>
                                        </p:attrNameLst>
                                      </p:cBhvr>
                                      <p:to>
                                        <p:strVal val="visible"/>
                                      </p:to>
                                    </p:set>
                                    <p:animEffect transition="in" filter="wipe(down)">
                                      <p:cBhvr>
                                        <p:cTn id="39" dur="500"/>
                                        <p:tgtEl>
                                          <p:spTgt spid="31">
                                            <p:txEl>
                                              <p:pRg st="0" end="0"/>
                                            </p:txEl>
                                          </p:spTgt>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32">
                                            <p:txEl>
                                              <p:pRg st="0" end="0"/>
                                            </p:txEl>
                                          </p:spTgt>
                                        </p:tgtEl>
                                        <p:attrNameLst>
                                          <p:attrName>style.visibility</p:attrName>
                                        </p:attrNameLst>
                                      </p:cBhvr>
                                      <p:to>
                                        <p:strVal val="visible"/>
                                      </p:to>
                                    </p:set>
                                    <p:anim calcmode="lin" valueType="num">
                                      <p:cBhvr>
                                        <p:cTn id="43"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2">
                                            <p:txEl>
                                              <p:pRg st="0" end="0"/>
                                            </p:txEl>
                                          </p:spTgt>
                                        </p:tgtEl>
                                      </p:cBhvr>
                                    </p:animEffect>
                                  </p:childTnLst>
                                </p:cTn>
                              </p:par>
                            </p:childTnLst>
                          </p:cTn>
                        </p:par>
                        <p:par>
                          <p:cTn id="46" fill="hold">
                            <p:stCondLst>
                              <p:cond delay="4000"/>
                            </p:stCondLst>
                            <p:childTnLst>
                              <p:par>
                                <p:cTn id="47" presetID="22" presetClass="entr" presetSubtype="4" fill="hold" grpId="0" nodeType="afterEffect">
                                  <p:stCondLst>
                                    <p:cond delay="0"/>
                                  </p:stCondLst>
                                  <p:childTnLst>
                                    <p:set>
                                      <p:cBhvr>
                                        <p:cTn id="48" dur="1" fill="hold">
                                          <p:stCondLst>
                                            <p:cond delay="0"/>
                                          </p:stCondLst>
                                        </p:cTn>
                                        <p:tgtEl>
                                          <p:spTgt spid="33">
                                            <p:txEl>
                                              <p:pRg st="0" end="0"/>
                                            </p:txEl>
                                          </p:spTgt>
                                        </p:tgtEl>
                                        <p:attrNameLst>
                                          <p:attrName>style.visibility</p:attrName>
                                        </p:attrNameLst>
                                      </p:cBhvr>
                                      <p:to>
                                        <p:strVal val="visible"/>
                                      </p:to>
                                    </p:set>
                                    <p:animEffect transition="in" filter="wipe(down)">
                                      <p:cBhvr>
                                        <p:cTn id="49" dur="500"/>
                                        <p:tgtEl>
                                          <p:spTgt spid="33">
                                            <p:txEl>
                                              <p:pRg st="0" end="0"/>
                                            </p:txEl>
                                          </p:spTgt>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34">
                                            <p:txEl>
                                              <p:pRg st="0" end="0"/>
                                            </p:txEl>
                                          </p:spTgt>
                                        </p:tgtEl>
                                        <p:attrNameLst>
                                          <p:attrName>style.visibility</p:attrName>
                                        </p:attrNameLst>
                                      </p:cBhvr>
                                      <p:to>
                                        <p:strVal val="visible"/>
                                      </p:to>
                                    </p:set>
                                    <p:anim calcmode="lin" valueType="num">
                                      <p:cBhvr>
                                        <p:cTn id="53"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55" dur="500"/>
                                        <p:tgtEl>
                                          <p:spTgt spid="34">
                                            <p:txEl>
                                              <p:pRg st="0" end="0"/>
                                            </p:txEl>
                                          </p:spTgt>
                                        </p:tgtEl>
                                      </p:cBhvr>
                                    </p:animEffect>
                                  </p:childTnLst>
                                </p:cTn>
                              </p:par>
                            </p:childTnLst>
                          </p:cTn>
                        </p:par>
                        <p:par>
                          <p:cTn id="56" fill="hold">
                            <p:stCondLst>
                              <p:cond delay="5000"/>
                            </p:stCondLst>
                            <p:childTnLst>
                              <p:par>
                                <p:cTn id="57" presetID="22" presetClass="entr" presetSubtype="4" fill="hold" grpId="0" nodeType="afterEffect">
                                  <p:stCondLst>
                                    <p:cond delay="0"/>
                                  </p:stCondLst>
                                  <p:childTnLst>
                                    <p:set>
                                      <p:cBhvr>
                                        <p:cTn id="58" dur="1" fill="hold">
                                          <p:stCondLst>
                                            <p:cond delay="0"/>
                                          </p:stCondLst>
                                        </p:cTn>
                                        <p:tgtEl>
                                          <p:spTgt spid="35">
                                            <p:txEl>
                                              <p:pRg st="0" end="0"/>
                                            </p:txEl>
                                          </p:spTgt>
                                        </p:tgtEl>
                                        <p:attrNameLst>
                                          <p:attrName>style.visibility</p:attrName>
                                        </p:attrNameLst>
                                      </p:cBhvr>
                                      <p:to>
                                        <p:strVal val="visible"/>
                                      </p:to>
                                    </p:set>
                                    <p:animEffect transition="in" filter="wipe(down)">
                                      <p:cBhvr>
                                        <p:cTn id="59"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31" grpId="0" build="p"/>
      <p:bldP spid="32" grpId="0" build="p"/>
      <p:bldP spid="33" grpId="0" build="p"/>
      <p:bldP spid="34" grpId="0" build="p"/>
      <p:bldP spid="3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51"/>
          <p:cNvSpPr txBox="1"/>
          <p:nvPr>
            <p:custDataLst>
              <p:tags r:id="rId1"/>
            </p:custDataLst>
          </p:nvPr>
        </p:nvSpPr>
        <p:spPr>
          <a:xfrm>
            <a:off x="1528018" y="4597850"/>
            <a:ext cx="1988035" cy="477711"/>
          </a:xfrm>
          <a:prstGeom prst="rect">
            <a:avLst/>
          </a:prstGeom>
          <a:noFill/>
        </p:spPr>
        <p:txBody>
          <a:bodyPr wrap="square" rtlCol="0" anchor="ctr" anchorCtr="0">
            <a:normAutofit/>
          </a:bodyPr>
          <a:lstStyle/>
          <a:p>
            <a:pPr marL="0" marR="0" lvl="0" indent="0" algn="ctr" defTabSz="914400" rtl="0" eaLnBrk="1" fontAlgn="auto" latinLnBrk="0" hangingPunct="1">
              <a:lnSpc>
                <a:spcPct val="120000"/>
              </a:lnSpc>
              <a:buClrTx/>
              <a:buSzTx/>
              <a:buFontTx/>
              <a:buNone/>
              <a:defRPr/>
            </a:pPr>
            <a:r>
              <a:rPr kumimoji="0" lang="zh-CN" altLang="en-US" sz="2000" b="1" i="0" u="none" strike="noStrike" kern="1200" cap="none" spc="300" normalizeH="0" noProof="0">
                <a:ln>
                  <a:noFill/>
                </a:ln>
                <a:solidFill>
                  <a:schemeClr val="tx1"/>
                </a:solidFill>
                <a:effectLst/>
                <a:uLnTx/>
                <a:uFillTx/>
                <a:cs typeface="+mn-ea"/>
                <a:sym typeface="+mn-lt"/>
              </a:rPr>
              <a:t>愿景</a:t>
            </a:r>
          </a:p>
        </p:txBody>
      </p:sp>
      <p:sp>
        <p:nvSpPr>
          <p:cNvPr id="53" name="文本框 52"/>
          <p:cNvSpPr txBox="1"/>
          <p:nvPr>
            <p:custDataLst>
              <p:tags r:id="rId2"/>
            </p:custDataLst>
          </p:nvPr>
        </p:nvSpPr>
        <p:spPr>
          <a:xfrm>
            <a:off x="1528018" y="5169564"/>
            <a:ext cx="1988035" cy="1192192"/>
          </a:xfrm>
          <a:prstGeom prst="rect">
            <a:avLst/>
          </a:prstGeom>
          <a:noFill/>
        </p:spPr>
        <p:txBody>
          <a:bodyPr wrap="square" rtlCol="0">
            <a:normAutofit/>
          </a:bodyPr>
          <a:lstStyle/>
          <a:p>
            <a:pPr marL="0" marR="0" lvl="0" indent="0" algn="ctr" defTabSz="914400" rtl="0" eaLnBrk="1" fontAlgn="auto" latinLnBrk="0" hangingPunct="1">
              <a:lnSpc>
                <a:spcPct val="120000"/>
              </a:lnSpc>
              <a:buClrTx/>
              <a:buSzTx/>
              <a:buFontTx/>
              <a:buNone/>
              <a:defRPr/>
            </a:pPr>
            <a:r>
              <a:rPr kumimoji="0" lang="zh-CN" altLang="en-US" sz="1400" b="0" i="0" u="none" strike="noStrike" kern="1200" cap="none" spc="150" normalizeH="0" noProof="0">
                <a:ln>
                  <a:noFill/>
                </a:ln>
                <a:solidFill>
                  <a:schemeClr val="tx1"/>
                </a:solidFill>
                <a:effectLst/>
                <a:uLnTx/>
                <a:uFillTx/>
                <a:cs typeface="+mn-ea"/>
                <a:sym typeface="+mn-lt"/>
              </a:rPr>
              <a:t>单击此处添加文本具体内容，简明扼要的阐述您的观点。</a:t>
            </a:r>
          </a:p>
        </p:txBody>
      </p:sp>
      <p:sp>
        <p:nvSpPr>
          <p:cNvPr id="54" name="文本框 53"/>
          <p:cNvSpPr txBox="1"/>
          <p:nvPr>
            <p:custDataLst>
              <p:tags r:id="rId3"/>
            </p:custDataLst>
          </p:nvPr>
        </p:nvSpPr>
        <p:spPr>
          <a:xfrm>
            <a:off x="3783177" y="1128936"/>
            <a:ext cx="1988035" cy="477711"/>
          </a:xfrm>
          <a:prstGeom prst="rect">
            <a:avLst/>
          </a:prstGeom>
          <a:noFill/>
        </p:spPr>
        <p:txBody>
          <a:bodyPr wrap="square" rtlCol="0" anchor="ctr" anchorCtr="0">
            <a:normAutofit/>
          </a:bodyPr>
          <a:lstStyle/>
          <a:p>
            <a:pPr algn="ctr">
              <a:lnSpc>
                <a:spcPct val="120000"/>
              </a:lnSpc>
              <a:defRPr/>
            </a:pPr>
            <a:r>
              <a:rPr lang="zh-CN" altLang="en-US" sz="2000" b="1" spc="300">
                <a:solidFill>
                  <a:schemeClr val="tx1"/>
                </a:solidFill>
                <a:cs typeface="+mn-ea"/>
                <a:sym typeface="+mn-lt"/>
              </a:rPr>
              <a:t>核心能力</a:t>
            </a:r>
          </a:p>
        </p:txBody>
      </p:sp>
      <p:sp>
        <p:nvSpPr>
          <p:cNvPr id="55" name="文本框 54"/>
          <p:cNvSpPr txBox="1"/>
          <p:nvPr>
            <p:custDataLst>
              <p:tags r:id="rId4"/>
            </p:custDataLst>
          </p:nvPr>
        </p:nvSpPr>
        <p:spPr>
          <a:xfrm>
            <a:off x="3783177" y="1700650"/>
            <a:ext cx="1988035" cy="1192192"/>
          </a:xfrm>
          <a:prstGeom prst="rect">
            <a:avLst/>
          </a:prstGeom>
          <a:noFill/>
        </p:spPr>
        <p:txBody>
          <a:bodyPr wrap="square" rtlCol="0">
            <a:normAutofit/>
          </a:bodyPr>
          <a:lstStyle/>
          <a:p>
            <a:pPr algn="ctr">
              <a:lnSpc>
                <a:spcPct val="120000"/>
              </a:lnSpc>
              <a:defRPr/>
            </a:pPr>
            <a:r>
              <a:rPr lang="zh-CN" altLang="en-US" sz="1400" spc="150">
                <a:solidFill>
                  <a:schemeClr val="tx1"/>
                </a:solidFill>
                <a:cs typeface="+mn-ea"/>
                <a:sym typeface="+mn-lt"/>
              </a:rPr>
              <a:t>单击此处添加文本具体内容，简明扼要的阐述您的观点。</a:t>
            </a:r>
          </a:p>
        </p:txBody>
      </p:sp>
      <p:sp>
        <p:nvSpPr>
          <p:cNvPr id="59" name="文本框 58"/>
          <p:cNvSpPr txBox="1"/>
          <p:nvPr>
            <p:custDataLst>
              <p:tags r:id="rId5"/>
            </p:custDataLst>
          </p:nvPr>
        </p:nvSpPr>
        <p:spPr>
          <a:xfrm>
            <a:off x="6241536" y="4606056"/>
            <a:ext cx="1988035" cy="477711"/>
          </a:xfrm>
          <a:prstGeom prst="rect">
            <a:avLst/>
          </a:prstGeom>
          <a:noFill/>
        </p:spPr>
        <p:txBody>
          <a:bodyPr wrap="square" rtlCol="0" anchor="ctr" anchorCtr="0">
            <a:normAutofit/>
          </a:bodyPr>
          <a:lstStyle/>
          <a:p>
            <a:pPr marR="0" lvl="0" indent="0" algn="ctr" fontAlgn="auto">
              <a:lnSpc>
                <a:spcPct val="120000"/>
              </a:lnSpc>
              <a:buClrTx/>
              <a:buSzTx/>
              <a:buFontTx/>
              <a:buNone/>
              <a:defRPr/>
            </a:pPr>
            <a:r>
              <a:rPr lang="zh-CN" altLang="en-US" sz="2000" b="1" spc="300">
                <a:solidFill>
                  <a:schemeClr val="tx1"/>
                </a:solidFill>
                <a:cs typeface="+mn-ea"/>
                <a:sym typeface="+mn-lt"/>
              </a:rPr>
              <a:t>集团战略目标</a:t>
            </a:r>
          </a:p>
        </p:txBody>
      </p:sp>
      <p:sp>
        <p:nvSpPr>
          <p:cNvPr id="60" name="文本框 59"/>
          <p:cNvSpPr txBox="1"/>
          <p:nvPr>
            <p:custDataLst>
              <p:tags r:id="rId6"/>
            </p:custDataLst>
          </p:nvPr>
        </p:nvSpPr>
        <p:spPr>
          <a:xfrm>
            <a:off x="6241536" y="5177770"/>
            <a:ext cx="1988035" cy="1192192"/>
          </a:xfrm>
          <a:prstGeom prst="rect">
            <a:avLst/>
          </a:prstGeom>
          <a:noFill/>
        </p:spPr>
        <p:txBody>
          <a:bodyPr wrap="square" rtlCol="0">
            <a:normAutofit/>
          </a:bodyPr>
          <a:lstStyle/>
          <a:p>
            <a:pPr marR="0" lvl="0" indent="0" algn="ctr" fontAlgn="auto">
              <a:lnSpc>
                <a:spcPct val="120000"/>
              </a:lnSpc>
              <a:buClrTx/>
              <a:buSzTx/>
              <a:buFontTx/>
              <a:buNone/>
              <a:defRPr/>
            </a:pPr>
            <a:r>
              <a:rPr lang="zh-CN" altLang="en-US" sz="1400" spc="150">
                <a:solidFill>
                  <a:schemeClr val="tx1"/>
                </a:solidFill>
                <a:cs typeface="+mn-ea"/>
                <a:sym typeface="+mn-lt"/>
              </a:rPr>
              <a:t>单击此处添加文本具体内容，简明扼要的阐述您的观点。</a:t>
            </a:r>
          </a:p>
        </p:txBody>
      </p:sp>
      <p:sp>
        <p:nvSpPr>
          <p:cNvPr id="62" name="文本框 61"/>
          <p:cNvSpPr txBox="1"/>
          <p:nvPr>
            <p:custDataLst>
              <p:tags r:id="rId7"/>
            </p:custDataLst>
          </p:nvPr>
        </p:nvSpPr>
        <p:spPr>
          <a:xfrm>
            <a:off x="8496695" y="1128936"/>
            <a:ext cx="1988035" cy="477711"/>
          </a:xfrm>
          <a:prstGeom prst="rect">
            <a:avLst/>
          </a:prstGeom>
          <a:noFill/>
        </p:spPr>
        <p:txBody>
          <a:bodyPr wrap="square" rtlCol="0" anchor="ctr" anchorCtr="0">
            <a:normAutofit/>
          </a:bodyPr>
          <a:lstStyle/>
          <a:p>
            <a:pPr algn="ctr">
              <a:lnSpc>
                <a:spcPct val="120000"/>
              </a:lnSpc>
              <a:defRPr/>
            </a:pPr>
            <a:r>
              <a:rPr lang="zh-CN" altLang="en-US" sz="2000" b="1" spc="300">
                <a:solidFill>
                  <a:schemeClr val="tx1"/>
                </a:solidFill>
                <a:cs typeface="+mn-ea"/>
                <a:sym typeface="+mn-lt"/>
              </a:rPr>
              <a:t>业务组合战略</a:t>
            </a:r>
          </a:p>
        </p:txBody>
      </p:sp>
      <p:sp>
        <p:nvSpPr>
          <p:cNvPr id="63" name="文本框 62"/>
          <p:cNvSpPr txBox="1"/>
          <p:nvPr>
            <p:custDataLst>
              <p:tags r:id="rId8"/>
            </p:custDataLst>
          </p:nvPr>
        </p:nvSpPr>
        <p:spPr>
          <a:xfrm>
            <a:off x="8496695" y="1700650"/>
            <a:ext cx="1988035" cy="1192192"/>
          </a:xfrm>
          <a:prstGeom prst="rect">
            <a:avLst/>
          </a:prstGeom>
          <a:noFill/>
        </p:spPr>
        <p:txBody>
          <a:bodyPr wrap="square" rtlCol="0">
            <a:normAutofit/>
          </a:bodyPr>
          <a:lstStyle/>
          <a:p>
            <a:pPr marL="0" marR="0" lvl="0" indent="0" algn="ctr" defTabSz="914400" rtl="0" eaLnBrk="1" fontAlgn="auto" latinLnBrk="0" hangingPunct="1">
              <a:lnSpc>
                <a:spcPct val="120000"/>
              </a:lnSpc>
              <a:buClrTx/>
              <a:buSzTx/>
              <a:buFontTx/>
              <a:buNone/>
              <a:defRPr/>
            </a:pPr>
            <a:r>
              <a:rPr lang="zh-CN" altLang="en-US" sz="1400" spc="150">
                <a:solidFill>
                  <a:schemeClr val="tx1"/>
                </a:solidFill>
                <a:cs typeface="+mn-ea"/>
                <a:sym typeface="+mn-lt"/>
              </a:rPr>
              <a:t>单击此处添加文本具体内容，简明扼要的阐述您的观点。</a:t>
            </a:r>
          </a:p>
        </p:txBody>
      </p:sp>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a:solidFill>
                  <a:schemeClr val="bg1"/>
                </a:solidFill>
                <a:cs typeface="+mn-ea"/>
                <a:sym typeface="+mn-lt"/>
              </a:rPr>
              <a:t>03</a:t>
            </a: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企业文化的作用</a:t>
            </a:r>
          </a:p>
        </p:txBody>
      </p:sp>
      <p:grpSp>
        <p:nvGrpSpPr>
          <p:cNvPr id="20" name="组合 82">
            <a:extLst>
              <a:ext uri="{FF2B5EF4-FFF2-40B4-BE49-F238E27FC236}">
                <a16:creationId xmlns:a16="http://schemas.microsoft.com/office/drawing/2014/main" id="{0C4CE4F6-129E-F07A-598D-00F983C9910A}"/>
              </a:ext>
            </a:extLst>
          </p:cNvPr>
          <p:cNvGrpSpPr/>
          <p:nvPr/>
        </p:nvGrpSpPr>
        <p:grpSpPr>
          <a:xfrm>
            <a:off x="8869033" y="2912053"/>
            <a:ext cx="1065603" cy="1208546"/>
            <a:chOff x="8434811" y="2608031"/>
            <a:chExt cx="1166390" cy="1322855"/>
          </a:xfrm>
        </p:grpSpPr>
        <p:sp>
          <p:nvSpPr>
            <p:cNvPr id="21" name="íṩļíḓê">
              <a:extLst>
                <a:ext uri="{FF2B5EF4-FFF2-40B4-BE49-F238E27FC236}">
                  <a16:creationId xmlns:a16="http://schemas.microsoft.com/office/drawing/2014/main" id="{FD1865C0-72FC-8A09-409F-9B146A52BD3A}"/>
                </a:ext>
              </a:extLst>
            </p:cNvPr>
            <p:cNvSpPr/>
            <p:nvPr/>
          </p:nvSpPr>
          <p:spPr>
            <a:xfrm rot="18900000">
              <a:off x="8434811" y="2608031"/>
              <a:ext cx="1166390" cy="1166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22" name="íṣľíḑè">
              <a:extLst>
                <a:ext uri="{FF2B5EF4-FFF2-40B4-BE49-F238E27FC236}">
                  <a16:creationId xmlns:a16="http://schemas.microsoft.com/office/drawing/2014/main" id="{8D1CCBE6-B25A-4C7D-69C4-C39E797B3F0D}"/>
                </a:ext>
              </a:extLst>
            </p:cNvPr>
            <p:cNvSpPr/>
            <p:nvPr/>
          </p:nvSpPr>
          <p:spPr>
            <a:xfrm rot="18900000">
              <a:off x="8434811" y="2764496"/>
              <a:ext cx="1166390" cy="116639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23" name="ïşḷîḋè">
              <a:extLst>
                <a:ext uri="{FF2B5EF4-FFF2-40B4-BE49-F238E27FC236}">
                  <a16:creationId xmlns:a16="http://schemas.microsoft.com/office/drawing/2014/main" id="{5C315D93-652F-4C88-7EF5-82CCF0997D0E}"/>
                </a:ext>
              </a:extLst>
            </p:cNvPr>
            <p:cNvSpPr>
              <a:spLocks/>
            </p:cNvSpPr>
            <p:nvPr/>
          </p:nvSpPr>
          <p:spPr bwMode="auto">
            <a:xfrm>
              <a:off x="8777771" y="3107818"/>
              <a:ext cx="480471" cy="479746"/>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chemeClr val="bg1"/>
            </a:solidFill>
            <a:ln w="9525">
              <a:no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24" name="组合 85">
            <a:extLst>
              <a:ext uri="{FF2B5EF4-FFF2-40B4-BE49-F238E27FC236}">
                <a16:creationId xmlns:a16="http://schemas.microsoft.com/office/drawing/2014/main" id="{8B9DDF5E-4DBD-1074-E6FE-BA4CC0F469B4}"/>
              </a:ext>
            </a:extLst>
          </p:cNvPr>
          <p:cNvGrpSpPr/>
          <p:nvPr/>
        </p:nvGrpSpPr>
        <p:grpSpPr>
          <a:xfrm>
            <a:off x="1921418" y="3102181"/>
            <a:ext cx="1065603" cy="1233024"/>
            <a:chOff x="2603197" y="2764496"/>
            <a:chExt cx="1166390" cy="1349647"/>
          </a:xfrm>
        </p:grpSpPr>
        <p:sp>
          <p:nvSpPr>
            <p:cNvPr id="25" name="iṣ1îḋe">
              <a:extLst>
                <a:ext uri="{FF2B5EF4-FFF2-40B4-BE49-F238E27FC236}">
                  <a16:creationId xmlns:a16="http://schemas.microsoft.com/office/drawing/2014/main" id="{14C38DEC-6C2E-8EE5-9B6A-40A466D9E584}"/>
                </a:ext>
              </a:extLst>
            </p:cNvPr>
            <p:cNvSpPr/>
            <p:nvPr/>
          </p:nvSpPr>
          <p:spPr>
            <a:xfrm rot="18900000">
              <a:off x="2603197" y="2947753"/>
              <a:ext cx="1166390" cy="1166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26" name="ï$ľîḋè">
              <a:extLst>
                <a:ext uri="{FF2B5EF4-FFF2-40B4-BE49-F238E27FC236}">
                  <a16:creationId xmlns:a16="http://schemas.microsoft.com/office/drawing/2014/main" id="{C2FCD465-763F-EE9E-A7B2-6F88CD22EE08}"/>
                </a:ext>
              </a:extLst>
            </p:cNvPr>
            <p:cNvSpPr/>
            <p:nvPr/>
          </p:nvSpPr>
          <p:spPr>
            <a:xfrm rot="18900000">
              <a:off x="2603197" y="2764496"/>
              <a:ext cx="1166390" cy="116639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27" name="íŝlîḑé">
              <a:extLst>
                <a:ext uri="{FF2B5EF4-FFF2-40B4-BE49-F238E27FC236}">
                  <a16:creationId xmlns:a16="http://schemas.microsoft.com/office/drawing/2014/main" id="{40D1A2AF-A3FD-6C4C-D2B2-75CCB40BA5D7}"/>
                </a:ext>
              </a:extLst>
            </p:cNvPr>
            <p:cNvSpPr>
              <a:spLocks/>
            </p:cNvSpPr>
            <p:nvPr/>
          </p:nvSpPr>
          <p:spPr bwMode="auto">
            <a:xfrm>
              <a:off x="2943076" y="3104743"/>
              <a:ext cx="486631" cy="485896"/>
            </a:xfrm>
            <a:custGeom>
              <a:avLst/>
              <a:gdLst>
                <a:gd name="connsiteX0" fmla="*/ 264400 w 607639"/>
                <a:gd name="connsiteY0" fmla="*/ 371924 h 606722"/>
                <a:gd name="connsiteX1" fmla="*/ 209306 w 607639"/>
                <a:gd name="connsiteY1" fmla="*/ 398407 h 606722"/>
                <a:gd name="connsiteX2" fmla="*/ 171212 w 607639"/>
                <a:gd name="connsiteY2" fmla="*/ 423290 h 606722"/>
                <a:gd name="connsiteX3" fmla="*/ 196756 w 607639"/>
                <a:gd name="connsiteY3" fmla="*/ 433510 h 606722"/>
                <a:gd name="connsiteX4" fmla="*/ 410813 w 607639"/>
                <a:gd name="connsiteY4" fmla="*/ 433510 h 606722"/>
                <a:gd name="connsiteX5" fmla="*/ 436358 w 607639"/>
                <a:gd name="connsiteY5" fmla="*/ 423290 h 606722"/>
                <a:gd name="connsiteX6" fmla="*/ 398352 w 607639"/>
                <a:gd name="connsiteY6" fmla="*/ 398407 h 606722"/>
                <a:gd name="connsiteX7" fmla="*/ 342368 w 607639"/>
                <a:gd name="connsiteY7" fmla="*/ 372457 h 606722"/>
                <a:gd name="connsiteX8" fmla="*/ 303740 w 607639"/>
                <a:gd name="connsiteY8" fmla="*/ 382499 h 606722"/>
                <a:gd name="connsiteX9" fmla="*/ 264400 w 607639"/>
                <a:gd name="connsiteY9" fmla="*/ 371924 h 606722"/>
                <a:gd name="connsiteX10" fmla="*/ 303740 w 607639"/>
                <a:gd name="connsiteY10" fmla="*/ 173124 h 606722"/>
                <a:gd name="connsiteX11" fmla="*/ 236720 w 607639"/>
                <a:gd name="connsiteY11" fmla="*/ 262970 h 606722"/>
                <a:gd name="connsiteX12" fmla="*/ 303740 w 607639"/>
                <a:gd name="connsiteY12" fmla="*/ 352906 h 606722"/>
                <a:gd name="connsiteX13" fmla="*/ 370850 w 607639"/>
                <a:gd name="connsiteY13" fmla="*/ 262970 h 606722"/>
                <a:gd name="connsiteX14" fmla="*/ 303740 w 607639"/>
                <a:gd name="connsiteY14" fmla="*/ 173124 h 606722"/>
                <a:gd name="connsiteX15" fmla="*/ 303740 w 607639"/>
                <a:gd name="connsiteY15" fmla="*/ 143530 h 606722"/>
                <a:gd name="connsiteX16" fmla="*/ 400489 w 607639"/>
                <a:gd name="connsiteY16" fmla="*/ 262970 h 606722"/>
                <a:gd name="connsiteX17" fmla="*/ 368981 w 607639"/>
                <a:gd name="connsiteY17" fmla="*/ 350684 h 606722"/>
                <a:gd name="connsiteX18" fmla="*/ 410902 w 607639"/>
                <a:gd name="connsiteY18" fmla="*/ 371568 h 606722"/>
                <a:gd name="connsiteX19" fmla="*/ 466085 w 607639"/>
                <a:gd name="connsiteY19" fmla="*/ 423290 h 606722"/>
                <a:gd name="connsiteX20" fmla="*/ 410813 w 607639"/>
                <a:gd name="connsiteY20" fmla="*/ 463192 h 606722"/>
                <a:gd name="connsiteX21" fmla="*/ 196756 w 607639"/>
                <a:gd name="connsiteY21" fmla="*/ 463192 h 606722"/>
                <a:gd name="connsiteX22" fmla="*/ 141484 w 607639"/>
                <a:gd name="connsiteY22" fmla="*/ 423290 h 606722"/>
                <a:gd name="connsiteX23" fmla="*/ 196578 w 607639"/>
                <a:gd name="connsiteY23" fmla="*/ 371657 h 606722"/>
                <a:gd name="connsiteX24" fmla="*/ 238589 w 607639"/>
                <a:gd name="connsiteY24" fmla="*/ 350773 h 606722"/>
                <a:gd name="connsiteX25" fmla="*/ 206992 w 607639"/>
                <a:gd name="connsiteY25" fmla="*/ 262970 h 606722"/>
                <a:gd name="connsiteX26" fmla="*/ 303740 w 607639"/>
                <a:gd name="connsiteY26" fmla="*/ 143530 h 606722"/>
                <a:gd name="connsiteX27" fmla="*/ 288644 w 607639"/>
                <a:gd name="connsiteY27" fmla="*/ 31105 h 606722"/>
                <a:gd name="connsiteX28" fmla="*/ 31152 w 607639"/>
                <a:gd name="connsiteY28" fmla="*/ 288209 h 606722"/>
                <a:gd name="connsiteX29" fmla="*/ 91141 w 607639"/>
                <a:gd name="connsiteY29" fmla="*/ 288209 h 606722"/>
                <a:gd name="connsiteX30" fmla="*/ 91141 w 607639"/>
                <a:gd name="connsiteY30" fmla="*/ 318514 h 606722"/>
                <a:gd name="connsiteX31" fmla="*/ 31152 w 607639"/>
                <a:gd name="connsiteY31" fmla="*/ 318514 h 606722"/>
                <a:gd name="connsiteX32" fmla="*/ 288644 w 607639"/>
                <a:gd name="connsiteY32" fmla="*/ 575617 h 606722"/>
                <a:gd name="connsiteX33" fmla="*/ 288644 w 607639"/>
                <a:gd name="connsiteY33" fmla="*/ 515718 h 606722"/>
                <a:gd name="connsiteX34" fmla="*/ 318995 w 607639"/>
                <a:gd name="connsiteY34" fmla="*/ 515718 h 606722"/>
                <a:gd name="connsiteX35" fmla="*/ 318995 w 607639"/>
                <a:gd name="connsiteY35" fmla="*/ 575617 h 606722"/>
                <a:gd name="connsiteX36" fmla="*/ 576487 w 607639"/>
                <a:gd name="connsiteY36" fmla="*/ 318514 h 606722"/>
                <a:gd name="connsiteX37" fmla="*/ 516498 w 607639"/>
                <a:gd name="connsiteY37" fmla="*/ 318514 h 606722"/>
                <a:gd name="connsiteX38" fmla="*/ 516498 w 607639"/>
                <a:gd name="connsiteY38" fmla="*/ 288209 h 606722"/>
                <a:gd name="connsiteX39" fmla="*/ 576487 w 607639"/>
                <a:gd name="connsiteY39" fmla="*/ 288209 h 606722"/>
                <a:gd name="connsiteX40" fmla="*/ 318995 w 607639"/>
                <a:gd name="connsiteY40" fmla="*/ 31105 h 606722"/>
                <a:gd name="connsiteX41" fmla="*/ 318995 w 607639"/>
                <a:gd name="connsiteY41" fmla="*/ 91004 h 606722"/>
                <a:gd name="connsiteX42" fmla="*/ 288644 w 607639"/>
                <a:gd name="connsiteY42" fmla="*/ 91004 h 606722"/>
                <a:gd name="connsiteX43" fmla="*/ 303775 w 607639"/>
                <a:gd name="connsiteY43" fmla="*/ 0 h 606722"/>
                <a:gd name="connsiteX44" fmla="*/ 607639 w 607639"/>
                <a:gd name="connsiteY44" fmla="*/ 303317 h 606722"/>
                <a:gd name="connsiteX45" fmla="*/ 303775 w 607639"/>
                <a:gd name="connsiteY45" fmla="*/ 606722 h 606722"/>
                <a:gd name="connsiteX46" fmla="*/ 0 w 607639"/>
                <a:gd name="connsiteY46" fmla="*/ 303317 h 606722"/>
                <a:gd name="connsiteX47" fmla="*/ 303775 w 607639"/>
                <a:gd name="connsiteY4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639" h="606722">
                  <a:moveTo>
                    <a:pt x="264400" y="371924"/>
                  </a:moveTo>
                  <a:cubicBezTo>
                    <a:pt x="249625" y="379033"/>
                    <a:pt x="214557" y="395918"/>
                    <a:pt x="209306" y="398407"/>
                  </a:cubicBezTo>
                  <a:cubicBezTo>
                    <a:pt x="175929" y="413870"/>
                    <a:pt x="171212" y="416536"/>
                    <a:pt x="171212" y="423290"/>
                  </a:cubicBezTo>
                  <a:cubicBezTo>
                    <a:pt x="171212" y="432088"/>
                    <a:pt x="177531" y="433510"/>
                    <a:pt x="196756" y="433510"/>
                  </a:cubicBezTo>
                  <a:lnTo>
                    <a:pt x="410813" y="433510"/>
                  </a:lnTo>
                  <a:cubicBezTo>
                    <a:pt x="429949" y="433510"/>
                    <a:pt x="436358" y="432088"/>
                    <a:pt x="436358" y="423290"/>
                  </a:cubicBezTo>
                  <a:cubicBezTo>
                    <a:pt x="436358" y="416536"/>
                    <a:pt x="431551" y="413870"/>
                    <a:pt x="398352" y="398407"/>
                  </a:cubicBezTo>
                  <a:cubicBezTo>
                    <a:pt x="393813" y="396363"/>
                    <a:pt x="362216" y="381699"/>
                    <a:pt x="342368" y="372457"/>
                  </a:cubicBezTo>
                  <a:cubicBezTo>
                    <a:pt x="330531" y="378856"/>
                    <a:pt x="317536" y="382499"/>
                    <a:pt x="303740" y="382499"/>
                  </a:cubicBezTo>
                  <a:cubicBezTo>
                    <a:pt x="289766" y="382499"/>
                    <a:pt x="276416" y="378589"/>
                    <a:pt x="264400" y="371924"/>
                  </a:cubicBezTo>
                  <a:close/>
                  <a:moveTo>
                    <a:pt x="303740" y="173124"/>
                  </a:moveTo>
                  <a:cubicBezTo>
                    <a:pt x="266803" y="173124"/>
                    <a:pt x="236720" y="213470"/>
                    <a:pt x="236720" y="262970"/>
                  </a:cubicBezTo>
                  <a:cubicBezTo>
                    <a:pt x="236720" y="312559"/>
                    <a:pt x="266803" y="352906"/>
                    <a:pt x="303740" y="352906"/>
                  </a:cubicBezTo>
                  <a:cubicBezTo>
                    <a:pt x="340766" y="352906"/>
                    <a:pt x="370850" y="312559"/>
                    <a:pt x="370850" y="262970"/>
                  </a:cubicBezTo>
                  <a:cubicBezTo>
                    <a:pt x="370850" y="213470"/>
                    <a:pt x="340766" y="173124"/>
                    <a:pt x="303740" y="173124"/>
                  </a:cubicBezTo>
                  <a:close/>
                  <a:moveTo>
                    <a:pt x="303740" y="143530"/>
                  </a:moveTo>
                  <a:cubicBezTo>
                    <a:pt x="357143" y="143530"/>
                    <a:pt x="400489" y="197118"/>
                    <a:pt x="400489" y="262970"/>
                  </a:cubicBezTo>
                  <a:cubicBezTo>
                    <a:pt x="400489" y="297807"/>
                    <a:pt x="388206" y="328822"/>
                    <a:pt x="368981" y="350684"/>
                  </a:cubicBezTo>
                  <a:cubicBezTo>
                    <a:pt x="386070" y="359304"/>
                    <a:pt x="408232" y="370324"/>
                    <a:pt x="410902" y="371568"/>
                  </a:cubicBezTo>
                  <a:cubicBezTo>
                    <a:pt x="448818" y="389164"/>
                    <a:pt x="466085" y="397163"/>
                    <a:pt x="466085" y="423290"/>
                  </a:cubicBezTo>
                  <a:cubicBezTo>
                    <a:pt x="466085" y="463192"/>
                    <a:pt x="424431" y="463192"/>
                    <a:pt x="410813" y="463192"/>
                  </a:cubicBezTo>
                  <a:lnTo>
                    <a:pt x="196756" y="463192"/>
                  </a:lnTo>
                  <a:cubicBezTo>
                    <a:pt x="183050" y="463192"/>
                    <a:pt x="141484" y="463192"/>
                    <a:pt x="141484" y="423290"/>
                  </a:cubicBezTo>
                  <a:cubicBezTo>
                    <a:pt x="141484" y="397163"/>
                    <a:pt x="158751" y="389164"/>
                    <a:pt x="196578" y="371657"/>
                  </a:cubicBezTo>
                  <a:cubicBezTo>
                    <a:pt x="199693" y="370146"/>
                    <a:pt x="224526" y="357794"/>
                    <a:pt x="238589" y="350773"/>
                  </a:cubicBezTo>
                  <a:cubicBezTo>
                    <a:pt x="219275" y="328911"/>
                    <a:pt x="206992" y="297807"/>
                    <a:pt x="206992" y="262970"/>
                  </a:cubicBezTo>
                  <a:cubicBezTo>
                    <a:pt x="206992" y="197118"/>
                    <a:pt x="250426" y="143530"/>
                    <a:pt x="303740" y="143530"/>
                  </a:cubicBezTo>
                  <a:close/>
                  <a:moveTo>
                    <a:pt x="288644" y="31105"/>
                  </a:moveTo>
                  <a:cubicBezTo>
                    <a:pt x="149974" y="38747"/>
                    <a:pt x="38806" y="149748"/>
                    <a:pt x="31152" y="288209"/>
                  </a:cubicBezTo>
                  <a:lnTo>
                    <a:pt x="91141" y="288209"/>
                  </a:lnTo>
                  <a:lnTo>
                    <a:pt x="91141" y="318514"/>
                  </a:lnTo>
                  <a:lnTo>
                    <a:pt x="31152" y="318514"/>
                  </a:lnTo>
                  <a:cubicBezTo>
                    <a:pt x="38806" y="456975"/>
                    <a:pt x="149974" y="567886"/>
                    <a:pt x="288644" y="575617"/>
                  </a:cubicBezTo>
                  <a:lnTo>
                    <a:pt x="288644" y="515718"/>
                  </a:lnTo>
                  <a:lnTo>
                    <a:pt x="318995" y="515718"/>
                  </a:lnTo>
                  <a:lnTo>
                    <a:pt x="318995" y="575617"/>
                  </a:lnTo>
                  <a:cubicBezTo>
                    <a:pt x="457665" y="567886"/>
                    <a:pt x="568833" y="456975"/>
                    <a:pt x="576487" y="318514"/>
                  </a:cubicBezTo>
                  <a:lnTo>
                    <a:pt x="516498" y="318514"/>
                  </a:lnTo>
                  <a:lnTo>
                    <a:pt x="516498" y="288209"/>
                  </a:lnTo>
                  <a:lnTo>
                    <a:pt x="576487" y="288209"/>
                  </a:lnTo>
                  <a:cubicBezTo>
                    <a:pt x="568833" y="149748"/>
                    <a:pt x="457665" y="38747"/>
                    <a:pt x="318995" y="31105"/>
                  </a:cubicBezTo>
                  <a:lnTo>
                    <a:pt x="318995" y="91004"/>
                  </a:lnTo>
                  <a:lnTo>
                    <a:pt x="288644" y="91004"/>
                  </a:lnTo>
                  <a:close/>
                  <a:moveTo>
                    <a:pt x="303775" y="0"/>
                  </a:moveTo>
                  <a:cubicBezTo>
                    <a:pt x="471550" y="0"/>
                    <a:pt x="607639" y="135795"/>
                    <a:pt x="607639" y="303317"/>
                  </a:cubicBezTo>
                  <a:cubicBezTo>
                    <a:pt x="607639" y="470839"/>
                    <a:pt x="471550" y="606722"/>
                    <a:pt x="303775" y="606722"/>
                  </a:cubicBezTo>
                  <a:cubicBezTo>
                    <a:pt x="136000" y="606722"/>
                    <a:pt x="0" y="470839"/>
                    <a:pt x="0" y="303317"/>
                  </a:cubicBezTo>
                  <a:cubicBezTo>
                    <a:pt x="0" y="135795"/>
                    <a:pt x="136000" y="0"/>
                    <a:pt x="303775" y="0"/>
                  </a:cubicBezTo>
                  <a:close/>
                </a:path>
              </a:pathLst>
            </a:custGeom>
            <a:solidFill>
              <a:schemeClr val="bg1"/>
            </a:solidFill>
            <a:ln w="9525">
              <a:no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28" name="组合 83">
            <a:extLst>
              <a:ext uri="{FF2B5EF4-FFF2-40B4-BE49-F238E27FC236}">
                <a16:creationId xmlns:a16="http://schemas.microsoft.com/office/drawing/2014/main" id="{629BBFD3-152A-F508-5B02-42A89FA106D0}"/>
              </a:ext>
            </a:extLst>
          </p:cNvPr>
          <p:cNvGrpSpPr/>
          <p:nvPr/>
        </p:nvGrpSpPr>
        <p:grpSpPr>
          <a:xfrm>
            <a:off x="6586248" y="3102181"/>
            <a:ext cx="1065603" cy="1233024"/>
            <a:chOff x="6518711" y="2764496"/>
            <a:chExt cx="1166390" cy="1349647"/>
          </a:xfrm>
        </p:grpSpPr>
        <p:sp>
          <p:nvSpPr>
            <p:cNvPr id="29" name="ïṣlïḋè">
              <a:extLst>
                <a:ext uri="{FF2B5EF4-FFF2-40B4-BE49-F238E27FC236}">
                  <a16:creationId xmlns:a16="http://schemas.microsoft.com/office/drawing/2014/main" id="{AB3D2735-5225-40E1-FCDC-BC90B2E8C12F}"/>
                </a:ext>
              </a:extLst>
            </p:cNvPr>
            <p:cNvSpPr/>
            <p:nvPr/>
          </p:nvSpPr>
          <p:spPr>
            <a:xfrm rot="18900000">
              <a:off x="6518711" y="2947753"/>
              <a:ext cx="1166390" cy="1166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30" name="ïśļíḑê">
              <a:extLst>
                <a:ext uri="{FF2B5EF4-FFF2-40B4-BE49-F238E27FC236}">
                  <a16:creationId xmlns:a16="http://schemas.microsoft.com/office/drawing/2014/main" id="{47C89C89-ABC3-22AF-9663-5688A0761368}"/>
                </a:ext>
              </a:extLst>
            </p:cNvPr>
            <p:cNvSpPr/>
            <p:nvPr/>
          </p:nvSpPr>
          <p:spPr>
            <a:xfrm rot="18900000">
              <a:off x="6518711" y="2764496"/>
              <a:ext cx="1166390" cy="116639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31" name="íślïďê">
              <a:extLst>
                <a:ext uri="{FF2B5EF4-FFF2-40B4-BE49-F238E27FC236}">
                  <a16:creationId xmlns:a16="http://schemas.microsoft.com/office/drawing/2014/main" id="{B59E6127-4B5F-BF47-8F5C-8F0883507D92}"/>
                </a:ext>
              </a:extLst>
            </p:cNvPr>
            <p:cNvSpPr>
              <a:spLocks/>
            </p:cNvSpPr>
            <p:nvPr/>
          </p:nvSpPr>
          <p:spPr bwMode="auto">
            <a:xfrm>
              <a:off x="6960591" y="3104374"/>
              <a:ext cx="282627" cy="486631"/>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414">
                  <a:moveTo>
                    <a:pt x="200" y="270"/>
                  </a:moveTo>
                  <a:lnTo>
                    <a:pt x="200" y="217"/>
                  </a:lnTo>
                  <a:cubicBezTo>
                    <a:pt x="200" y="100"/>
                    <a:pt x="151" y="29"/>
                    <a:pt x="130" y="4"/>
                  </a:cubicBezTo>
                  <a:cubicBezTo>
                    <a:pt x="128" y="2"/>
                    <a:pt x="124" y="0"/>
                    <a:pt x="121" y="0"/>
                  </a:cubicBezTo>
                  <a:cubicBezTo>
                    <a:pt x="117" y="0"/>
                    <a:pt x="114" y="1"/>
                    <a:pt x="112" y="4"/>
                  </a:cubicBezTo>
                  <a:cubicBezTo>
                    <a:pt x="91" y="29"/>
                    <a:pt x="40" y="100"/>
                    <a:pt x="40" y="217"/>
                  </a:cubicBezTo>
                  <a:lnTo>
                    <a:pt x="40" y="270"/>
                  </a:lnTo>
                  <a:lnTo>
                    <a:pt x="30" y="276"/>
                  </a:lnTo>
                  <a:cubicBezTo>
                    <a:pt x="12" y="289"/>
                    <a:pt x="0" y="310"/>
                    <a:pt x="0" y="333"/>
                  </a:cubicBezTo>
                  <a:lnTo>
                    <a:pt x="0" y="395"/>
                  </a:lnTo>
                  <a:cubicBezTo>
                    <a:pt x="0" y="399"/>
                    <a:pt x="2" y="403"/>
                    <a:pt x="6" y="404"/>
                  </a:cubicBezTo>
                  <a:cubicBezTo>
                    <a:pt x="9" y="406"/>
                    <a:pt x="13" y="406"/>
                    <a:pt x="16" y="404"/>
                  </a:cubicBezTo>
                  <a:lnTo>
                    <a:pt x="48" y="383"/>
                  </a:lnTo>
                  <a:cubicBezTo>
                    <a:pt x="56" y="377"/>
                    <a:pt x="67" y="374"/>
                    <a:pt x="78" y="374"/>
                  </a:cubicBezTo>
                  <a:lnTo>
                    <a:pt x="101" y="374"/>
                  </a:lnTo>
                  <a:lnTo>
                    <a:pt x="101" y="404"/>
                  </a:lnTo>
                  <a:cubicBezTo>
                    <a:pt x="101" y="410"/>
                    <a:pt x="105" y="414"/>
                    <a:pt x="111" y="414"/>
                  </a:cubicBezTo>
                  <a:lnTo>
                    <a:pt x="129" y="414"/>
                  </a:lnTo>
                  <a:cubicBezTo>
                    <a:pt x="135" y="414"/>
                    <a:pt x="140" y="410"/>
                    <a:pt x="140" y="404"/>
                  </a:cubicBezTo>
                  <a:lnTo>
                    <a:pt x="140" y="374"/>
                  </a:lnTo>
                  <a:lnTo>
                    <a:pt x="163" y="374"/>
                  </a:lnTo>
                  <a:cubicBezTo>
                    <a:pt x="173" y="374"/>
                    <a:pt x="184" y="377"/>
                    <a:pt x="193" y="383"/>
                  </a:cubicBezTo>
                  <a:lnTo>
                    <a:pt x="224" y="404"/>
                  </a:lnTo>
                  <a:cubicBezTo>
                    <a:pt x="227" y="406"/>
                    <a:pt x="231" y="406"/>
                    <a:pt x="235" y="404"/>
                  </a:cubicBezTo>
                  <a:cubicBezTo>
                    <a:pt x="238" y="403"/>
                    <a:pt x="240" y="399"/>
                    <a:pt x="240" y="395"/>
                  </a:cubicBezTo>
                  <a:lnTo>
                    <a:pt x="240" y="333"/>
                  </a:lnTo>
                  <a:cubicBezTo>
                    <a:pt x="240" y="310"/>
                    <a:pt x="229" y="289"/>
                    <a:pt x="210" y="276"/>
                  </a:cubicBezTo>
                  <a:lnTo>
                    <a:pt x="200" y="270"/>
                  </a:lnTo>
                  <a:close/>
                  <a:moveTo>
                    <a:pt x="120" y="187"/>
                  </a:moveTo>
                  <a:cubicBezTo>
                    <a:pt x="101" y="187"/>
                    <a:pt x="85" y="172"/>
                    <a:pt x="85" y="152"/>
                  </a:cubicBezTo>
                  <a:cubicBezTo>
                    <a:pt x="85" y="133"/>
                    <a:pt x="101" y="117"/>
                    <a:pt x="120" y="117"/>
                  </a:cubicBezTo>
                  <a:cubicBezTo>
                    <a:pt x="139" y="117"/>
                    <a:pt x="155" y="133"/>
                    <a:pt x="155" y="152"/>
                  </a:cubicBezTo>
                  <a:cubicBezTo>
                    <a:pt x="155" y="172"/>
                    <a:pt x="139" y="187"/>
                    <a:pt x="120" y="187"/>
                  </a:cubicBezTo>
                  <a:close/>
                </a:path>
              </a:pathLst>
            </a:custGeom>
            <a:solidFill>
              <a:schemeClr val="bg1"/>
            </a:solidFill>
            <a:ln w="9525">
              <a:no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32" name="组合 84">
            <a:extLst>
              <a:ext uri="{FF2B5EF4-FFF2-40B4-BE49-F238E27FC236}">
                <a16:creationId xmlns:a16="http://schemas.microsoft.com/office/drawing/2014/main" id="{022A1190-AA8F-3EA9-9470-7369DDF5772B}"/>
              </a:ext>
            </a:extLst>
          </p:cNvPr>
          <p:cNvGrpSpPr/>
          <p:nvPr/>
        </p:nvGrpSpPr>
        <p:grpSpPr>
          <a:xfrm>
            <a:off x="4246739" y="2912053"/>
            <a:ext cx="1065603" cy="1208546"/>
            <a:chOff x="4555000" y="2608031"/>
            <a:chExt cx="1166390" cy="1322855"/>
          </a:xfrm>
        </p:grpSpPr>
        <p:sp>
          <p:nvSpPr>
            <p:cNvPr id="33" name="íṧ1íḑê">
              <a:extLst>
                <a:ext uri="{FF2B5EF4-FFF2-40B4-BE49-F238E27FC236}">
                  <a16:creationId xmlns:a16="http://schemas.microsoft.com/office/drawing/2014/main" id="{64A221E0-59A6-0587-EFEC-BB6C3704A62D}"/>
                </a:ext>
              </a:extLst>
            </p:cNvPr>
            <p:cNvSpPr/>
            <p:nvPr/>
          </p:nvSpPr>
          <p:spPr>
            <a:xfrm rot="18900000">
              <a:off x="4555000" y="2608031"/>
              <a:ext cx="1166390" cy="1166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34" name="iṩlíḓê">
              <a:extLst>
                <a:ext uri="{FF2B5EF4-FFF2-40B4-BE49-F238E27FC236}">
                  <a16:creationId xmlns:a16="http://schemas.microsoft.com/office/drawing/2014/main" id="{061B9242-AF77-1333-5962-A38BAF5A6816}"/>
                </a:ext>
              </a:extLst>
            </p:cNvPr>
            <p:cNvSpPr/>
            <p:nvPr/>
          </p:nvSpPr>
          <p:spPr>
            <a:xfrm rot="18900000">
              <a:off x="4555000" y="2764496"/>
              <a:ext cx="1166390" cy="116639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35" name="is1iḍè">
              <a:extLst>
                <a:ext uri="{FF2B5EF4-FFF2-40B4-BE49-F238E27FC236}">
                  <a16:creationId xmlns:a16="http://schemas.microsoft.com/office/drawing/2014/main" id="{AFDB7317-D84D-5AFE-7DA8-685A695961DE}"/>
                </a:ext>
              </a:extLst>
            </p:cNvPr>
            <p:cNvSpPr>
              <a:spLocks/>
            </p:cNvSpPr>
            <p:nvPr/>
          </p:nvSpPr>
          <p:spPr bwMode="auto">
            <a:xfrm>
              <a:off x="4857839" y="3072802"/>
              <a:ext cx="560710" cy="549777"/>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w="9525">
              <a:no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53" presetClass="entr" presetSubtype="16"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2A18428-2261-36FB-C502-6DAE670D466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7145" y="1443355"/>
            <a:ext cx="12209145" cy="3870325"/>
          </a:xfrm>
          <a:prstGeom prst="rect">
            <a:avLst/>
          </a:prstGeom>
        </p:spPr>
      </p:pic>
      <p:sp>
        <p:nvSpPr>
          <p:cNvPr id="11" name="矩形 10">
            <a:extLst>
              <a:ext uri="{FF2B5EF4-FFF2-40B4-BE49-F238E27FC236}">
                <a16:creationId xmlns:a16="http://schemas.microsoft.com/office/drawing/2014/main" id="{ADD960D7-D4CD-3651-2E4E-78184875EB18}"/>
              </a:ext>
            </a:extLst>
          </p:cNvPr>
          <p:cNvSpPr/>
          <p:nvPr/>
        </p:nvSpPr>
        <p:spPr>
          <a:xfrm>
            <a:off x="-16510" y="1433649"/>
            <a:ext cx="12208510" cy="3896360"/>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a16="http://schemas.microsoft.com/office/drawing/2014/main" id="{20B694F9-8D54-1ECA-B2B6-27AB798BD635}"/>
              </a:ext>
            </a:extLst>
          </p:cNvPr>
          <p:cNvSpPr txBox="1"/>
          <p:nvPr/>
        </p:nvSpPr>
        <p:spPr>
          <a:xfrm>
            <a:off x="10193020" y="439873"/>
            <a:ext cx="1515110" cy="521970"/>
          </a:xfrm>
          <a:prstGeom prst="rect">
            <a:avLst/>
          </a:prstGeom>
          <a:noFill/>
        </p:spPr>
        <p:txBody>
          <a:bodyPr wrap="square" rtlCol="0" anchor="t">
            <a:spAutoFit/>
          </a:bodyPr>
          <a:lstStyle/>
          <a:p>
            <a:pPr algn="r"/>
            <a:r>
              <a:rPr lang="en-US" altLang="zh-CN" sz="2800" dirty="0">
                <a:solidFill>
                  <a:srgbClr val="343667"/>
                </a:solidFill>
                <a:cs typeface="+mn-ea"/>
                <a:sym typeface="+mn-lt"/>
              </a:rPr>
              <a:t>LOGO</a:t>
            </a:r>
          </a:p>
        </p:txBody>
      </p:sp>
      <p:sp>
        <p:nvSpPr>
          <p:cNvPr id="13" name="文本框 12">
            <a:extLst>
              <a:ext uri="{FF2B5EF4-FFF2-40B4-BE49-F238E27FC236}">
                <a16:creationId xmlns:a16="http://schemas.microsoft.com/office/drawing/2014/main" id="{CCEAFC36-E24A-1D03-3816-F50DD85B26EB}"/>
              </a:ext>
            </a:extLst>
          </p:cNvPr>
          <p:cNvSpPr txBox="1"/>
          <p:nvPr/>
        </p:nvSpPr>
        <p:spPr>
          <a:xfrm>
            <a:off x="8473621" y="516708"/>
            <a:ext cx="2047875" cy="368300"/>
          </a:xfrm>
          <a:prstGeom prst="rect">
            <a:avLst/>
          </a:prstGeom>
          <a:noFill/>
        </p:spPr>
        <p:txBody>
          <a:bodyPr wrap="square" rtlCol="0" anchor="t">
            <a:spAutoFit/>
          </a:bodyPr>
          <a:lstStyle/>
          <a:p>
            <a:pPr algn="r"/>
            <a:r>
              <a:rPr lang="en-US" altLang="zh-CN" dirty="0">
                <a:solidFill>
                  <a:schemeClr val="tx1"/>
                </a:solidFill>
                <a:cs typeface="+mn-ea"/>
                <a:sym typeface="+mn-lt"/>
              </a:rPr>
              <a:t>XX</a:t>
            </a:r>
            <a:r>
              <a:rPr lang="zh-CN" altLang="en-US" dirty="0">
                <a:solidFill>
                  <a:schemeClr val="tx1"/>
                </a:solidFill>
                <a:cs typeface="+mn-ea"/>
                <a:sym typeface="+mn-lt"/>
              </a:rPr>
              <a:t>科技有限公司</a:t>
            </a:r>
          </a:p>
        </p:txBody>
      </p:sp>
      <p:sp>
        <p:nvSpPr>
          <p:cNvPr id="14" name="椭圆 13">
            <a:extLst>
              <a:ext uri="{FF2B5EF4-FFF2-40B4-BE49-F238E27FC236}">
                <a16:creationId xmlns:a16="http://schemas.microsoft.com/office/drawing/2014/main" id="{8BED4F3E-F169-D425-7E88-71C0EF082A1D}"/>
              </a:ext>
            </a:extLst>
          </p:cNvPr>
          <p:cNvSpPr/>
          <p:nvPr/>
        </p:nvSpPr>
        <p:spPr>
          <a:xfrm>
            <a:off x="11519444" y="6229441"/>
            <a:ext cx="188686" cy="188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a:extLst>
              <a:ext uri="{FF2B5EF4-FFF2-40B4-BE49-F238E27FC236}">
                <a16:creationId xmlns:a16="http://schemas.microsoft.com/office/drawing/2014/main" id="{EF7F94B4-8E55-3606-B297-3F8A39A6883F}"/>
              </a:ext>
            </a:extLst>
          </p:cNvPr>
          <p:cNvSpPr/>
          <p:nvPr/>
        </p:nvSpPr>
        <p:spPr>
          <a:xfrm>
            <a:off x="11243673" y="6229441"/>
            <a:ext cx="188686" cy="1886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a16="http://schemas.microsoft.com/office/drawing/2014/main" id="{103037C0-CDBE-9B46-784E-E46BFA5FDD12}"/>
              </a:ext>
            </a:extLst>
          </p:cNvPr>
          <p:cNvSpPr/>
          <p:nvPr/>
        </p:nvSpPr>
        <p:spPr>
          <a:xfrm>
            <a:off x="10967902" y="6229441"/>
            <a:ext cx="188686" cy="188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1036320" y="2374265"/>
            <a:ext cx="2222500" cy="2222500"/>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a:solidFill>
                  <a:schemeClr val="bg1"/>
                </a:solidFill>
                <a:cs typeface="+mn-ea"/>
                <a:sym typeface="+mn-lt"/>
              </a:rPr>
              <a:t>04</a:t>
            </a:r>
          </a:p>
        </p:txBody>
      </p:sp>
      <p:sp>
        <p:nvSpPr>
          <p:cNvPr id="7" name="文本框 6"/>
          <p:cNvSpPr txBox="1"/>
          <p:nvPr/>
        </p:nvSpPr>
        <p:spPr>
          <a:xfrm>
            <a:off x="3902075" y="2710815"/>
            <a:ext cx="5137785" cy="922020"/>
          </a:xfrm>
          <a:prstGeom prst="rect">
            <a:avLst/>
          </a:prstGeom>
          <a:noFill/>
        </p:spPr>
        <p:txBody>
          <a:bodyPr wrap="square" rtlCol="0" anchor="t">
            <a:spAutoFit/>
          </a:bodyPr>
          <a:lstStyle/>
          <a:p>
            <a:r>
              <a:rPr lang="zh-CN" altLang="en-US" sz="5400">
                <a:cs typeface="+mn-ea"/>
                <a:sym typeface="+mn-lt"/>
              </a:rPr>
              <a:t>关键的行为准则</a:t>
            </a:r>
          </a:p>
        </p:txBody>
      </p:sp>
      <p:sp>
        <p:nvSpPr>
          <p:cNvPr id="8" name="文本框 7"/>
          <p:cNvSpPr txBox="1"/>
          <p:nvPr/>
        </p:nvSpPr>
        <p:spPr>
          <a:xfrm>
            <a:off x="4060825" y="3951605"/>
            <a:ext cx="5873115" cy="535531"/>
          </a:xfrm>
          <a:prstGeom prst="rect">
            <a:avLst/>
          </a:prstGeom>
          <a:noFill/>
        </p:spPr>
        <p:txBody>
          <a:bodyPr wrap="square" rtlCol="0" anchor="t">
            <a:spAutoFit/>
          </a:bodyPr>
          <a:lstStyle/>
          <a:p>
            <a:pPr>
              <a:lnSpc>
                <a:spcPct val="120000"/>
              </a:lnSpc>
              <a:spcBef>
                <a:spcPts val="0"/>
              </a:spcBef>
              <a:spcAft>
                <a:spcPts val="0"/>
              </a:spcAft>
            </a:pPr>
            <a:r>
              <a:rPr lang="zh-CN" altLang="en-US" sz="1200">
                <a:cs typeface="+mn-ea"/>
                <a:sym typeface="+mn-lt"/>
              </a:rPr>
              <a:t>关键行为准则不需要大家全部背诵，但要求我们在制定政策和规章制度时依照关键行为准则，同时要求我们对照关键行为准则，规范自己的行为，落实好企业的价值观。</a:t>
            </a:r>
          </a:p>
        </p:txBody>
      </p:sp>
      <p:sp>
        <p:nvSpPr>
          <p:cNvPr id="9" name="文本框 8"/>
          <p:cNvSpPr txBox="1"/>
          <p:nvPr/>
        </p:nvSpPr>
        <p:spPr>
          <a:xfrm>
            <a:off x="4060825" y="3545840"/>
            <a:ext cx="5771515" cy="400110"/>
          </a:xfrm>
          <a:prstGeom prst="rect">
            <a:avLst/>
          </a:prstGeom>
          <a:noFill/>
        </p:spPr>
        <p:txBody>
          <a:bodyPr wrap="square" rtlCol="0" anchor="t">
            <a:spAutoFit/>
          </a:bodyPr>
          <a:lstStyle/>
          <a:p>
            <a:r>
              <a:rPr lang="zh-CN" altLang="en-US" sz="2000">
                <a:solidFill>
                  <a:srgbClr val="343667"/>
                </a:solidFill>
                <a:cs typeface="+mn-ea"/>
                <a:sym typeface="+mn-lt"/>
              </a:rPr>
              <a:t>There are many variations of passages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5310323" y="19685"/>
            <a:ext cx="1327785" cy="6838315"/>
          </a:xfrm>
          <a:prstGeom prst="rect">
            <a:avLst/>
          </a:prstGeom>
          <a:solidFill>
            <a:schemeClr val="bg1"/>
          </a:solidFill>
          <a:ln>
            <a:noFill/>
          </a:ln>
          <a:effectLst>
            <a:outerShdw blurRad="9271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5786573" y="1148080"/>
            <a:ext cx="416560" cy="5323205"/>
          </a:xfrm>
          <a:prstGeom prst="rect">
            <a:avLst/>
          </a:prstGeom>
          <a:noFill/>
        </p:spPr>
        <p:txBody>
          <a:bodyPr wrap="square" rtlCol="0" anchor="t">
            <a:spAutoFit/>
          </a:bodyPr>
          <a:lstStyle/>
          <a:p>
            <a:r>
              <a:rPr lang="zh-CN" altLang="en-US" sz="2000">
                <a:cs typeface="+mn-ea"/>
                <a:sym typeface="+mn-lt"/>
              </a:rPr>
              <a:t>世界上没有最好的和标准的企业文化</a:t>
            </a:r>
          </a:p>
          <a:p>
            <a:endParaRPr lang="zh-CN" altLang="en-US" sz="2000">
              <a:cs typeface="+mn-ea"/>
              <a:sym typeface="+mn-lt"/>
            </a:endParaRPr>
          </a:p>
        </p:txBody>
      </p:sp>
      <p:sp>
        <p:nvSpPr>
          <p:cNvPr id="23" name="文本框 22"/>
          <p:cNvSpPr txBox="1"/>
          <p:nvPr/>
        </p:nvSpPr>
        <p:spPr>
          <a:xfrm>
            <a:off x="7152186" y="2091055"/>
            <a:ext cx="2882265" cy="1198880"/>
          </a:xfrm>
          <a:prstGeom prst="rect">
            <a:avLst/>
          </a:prstGeom>
          <a:noFill/>
        </p:spPr>
        <p:txBody>
          <a:bodyPr wrap="square" rtlCol="0" anchor="t">
            <a:spAutoFit/>
          </a:bodyPr>
          <a:lstStyle/>
          <a:p>
            <a:r>
              <a:rPr lang="zh-CN" altLang="en-US" sz="2400" b="1">
                <a:cs typeface="+mn-ea"/>
                <a:sym typeface="+mn-lt"/>
              </a:rPr>
              <a:t>激发个人潜能，实现企业潜力</a:t>
            </a:r>
          </a:p>
          <a:p>
            <a:endParaRPr lang="zh-CN" altLang="en-US" sz="2400" b="1">
              <a:cs typeface="+mn-ea"/>
              <a:sym typeface="+mn-lt"/>
            </a:endParaRPr>
          </a:p>
        </p:txBody>
      </p:sp>
      <p:sp>
        <p:nvSpPr>
          <p:cNvPr id="24" name="文本框 23"/>
          <p:cNvSpPr txBox="1"/>
          <p:nvPr/>
        </p:nvSpPr>
        <p:spPr>
          <a:xfrm>
            <a:off x="7152186" y="3099435"/>
            <a:ext cx="4566920" cy="2861310"/>
          </a:xfrm>
          <a:prstGeom prst="rect">
            <a:avLst/>
          </a:prstGeom>
          <a:noFill/>
        </p:spPr>
        <p:txBody>
          <a:bodyPr wrap="square" rtlCol="0" anchor="t">
            <a:spAutoFit/>
          </a:bodyPr>
          <a:lstStyle/>
          <a:p>
            <a:pPr>
              <a:lnSpc>
                <a:spcPct val="150000"/>
              </a:lnSpc>
            </a:pPr>
            <a:r>
              <a:rPr lang="zh-CN" altLang="en-US" dirty="0">
                <a:cs typeface="+mn-ea"/>
                <a:sym typeface="+mn-lt"/>
              </a:rPr>
              <a:t>美国知名组织变革和领导权威约翰·科特教授与其研究小组，用了11年的时间，对企业文化对经营业绩的影响力进行研究，结果证明：凡是重视企业文化因素特征的公司，其经营业绩远远胜于那些不重视企业文化建设的公司。</a:t>
            </a:r>
          </a:p>
          <a:p>
            <a:endParaRPr lang="zh-CN" altLang="en-US" dirty="0">
              <a:cs typeface="+mn-ea"/>
              <a:sym typeface="+mn-lt"/>
            </a:endParaRPr>
          </a:p>
        </p:txBody>
      </p:sp>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a:solidFill>
                  <a:schemeClr val="bg1"/>
                </a:solidFill>
                <a:cs typeface="+mn-ea"/>
                <a:sym typeface="+mn-lt"/>
              </a:rPr>
              <a:t>04</a:t>
            </a: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关键的行为准则</a:t>
            </a:r>
          </a:p>
        </p:txBody>
      </p:sp>
      <p:sp>
        <p:nvSpPr>
          <p:cNvPr id="26" name="椭圆 25"/>
          <p:cNvSpPr/>
          <p:nvPr/>
        </p:nvSpPr>
        <p:spPr>
          <a:xfrm>
            <a:off x="1063352" y="1733550"/>
            <a:ext cx="929640" cy="929640"/>
          </a:xfrm>
          <a:prstGeom prst="ellipse">
            <a:avLst/>
          </a:prstGeom>
          <a:solidFill>
            <a:srgbClr val="7795C0"/>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p:cNvSpPr/>
          <p:nvPr/>
        </p:nvSpPr>
        <p:spPr>
          <a:xfrm>
            <a:off x="1091292" y="3317875"/>
            <a:ext cx="929640" cy="929640"/>
          </a:xfrm>
          <a:prstGeom prst="ellipse">
            <a:avLst/>
          </a:prstGeom>
          <a:solidFill>
            <a:srgbClr val="343667"/>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p:cNvSpPr/>
          <p:nvPr/>
        </p:nvSpPr>
        <p:spPr>
          <a:xfrm>
            <a:off x="1091292" y="4936490"/>
            <a:ext cx="929640" cy="929640"/>
          </a:xfrm>
          <a:prstGeom prst="ellipse">
            <a:avLst/>
          </a:prstGeom>
          <a:solidFill>
            <a:srgbClr val="7795C0"/>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p:cNvSpPr txBox="1"/>
          <p:nvPr/>
        </p:nvSpPr>
        <p:spPr>
          <a:xfrm>
            <a:off x="2093957" y="2101850"/>
            <a:ext cx="2540000" cy="866140"/>
          </a:xfrm>
          <a:prstGeom prst="rect">
            <a:avLst/>
          </a:prstGeom>
          <a:noFill/>
        </p:spPr>
        <p:txBody>
          <a:bodyPr wrap="square" rtlCol="0" anchor="t">
            <a:spAutoFit/>
          </a:bodyPr>
          <a:lstStyle/>
          <a:p>
            <a:pPr>
              <a:lnSpc>
                <a:spcPct val="120000"/>
              </a:lnSpc>
              <a:spcBef>
                <a:spcPts val="0"/>
              </a:spcBef>
              <a:spcAft>
                <a:spcPts val="0"/>
              </a:spcAft>
            </a:pPr>
            <a:r>
              <a:rPr lang="zh-CN" altLang="en-US" sz="1400">
                <a:cs typeface="+mn-ea"/>
                <a:sym typeface="+mn-lt"/>
              </a:rPr>
              <a:t>请在此处添加具体内容，文字尽量言简意赅，简单说明即可，不必过于繁琐</a:t>
            </a:r>
          </a:p>
        </p:txBody>
      </p:sp>
      <p:sp>
        <p:nvSpPr>
          <p:cNvPr id="39" name="文本框 38"/>
          <p:cNvSpPr txBox="1"/>
          <p:nvPr/>
        </p:nvSpPr>
        <p:spPr>
          <a:xfrm>
            <a:off x="2093957" y="1733550"/>
            <a:ext cx="2540000" cy="368300"/>
          </a:xfrm>
          <a:prstGeom prst="rect">
            <a:avLst/>
          </a:prstGeom>
          <a:noFill/>
        </p:spPr>
        <p:txBody>
          <a:bodyPr wrap="square" rtlCol="0" anchor="t">
            <a:spAutoFit/>
          </a:bodyPr>
          <a:lstStyle/>
          <a:p>
            <a:r>
              <a:rPr lang="zh-CN" altLang="en-US">
                <a:cs typeface="+mn-ea"/>
                <a:sym typeface="+mn-lt"/>
              </a:rPr>
              <a:t>人力资源管理提升</a:t>
            </a:r>
          </a:p>
        </p:txBody>
      </p:sp>
      <p:sp>
        <p:nvSpPr>
          <p:cNvPr id="40" name="文本框 39"/>
          <p:cNvSpPr txBox="1"/>
          <p:nvPr/>
        </p:nvSpPr>
        <p:spPr>
          <a:xfrm>
            <a:off x="2178412" y="3686175"/>
            <a:ext cx="2540000" cy="866140"/>
          </a:xfrm>
          <a:prstGeom prst="rect">
            <a:avLst/>
          </a:prstGeom>
          <a:noFill/>
        </p:spPr>
        <p:txBody>
          <a:bodyPr wrap="square" rtlCol="0" anchor="t">
            <a:spAutoFit/>
          </a:bodyPr>
          <a:lstStyle/>
          <a:p>
            <a:pPr>
              <a:lnSpc>
                <a:spcPct val="120000"/>
              </a:lnSpc>
              <a:spcBef>
                <a:spcPts val="0"/>
              </a:spcBef>
              <a:spcAft>
                <a:spcPts val="0"/>
              </a:spcAft>
            </a:pPr>
            <a:r>
              <a:rPr lang="zh-CN" altLang="en-US" sz="1400">
                <a:cs typeface="+mn-ea"/>
                <a:sym typeface="+mn-lt"/>
              </a:rPr>
              <a:t>请在此处添加具体内容，文字尽量言简意赅，简单说明即可，不必过于繁琐</a:t>
            </a:r>
          </a:p>
        </p:txBody>
      </p:sp>
      <p:sp>
        <p:nvSpPr>
          <p:cNvPr id="41" name="文本框 40"/>
          <p:cNvSpPr txBox="1"/>
          <p:nvPr/>
        </p:nvSpPr>
        <p:spPr>
          <a:xfrm>
            <a:off x="2178412" y="3317875"/>
            <a:ext cx="2540000" cy="368300"/>
          </a:xfrm>
          <a:prstGeom prst="rect">
            <a:avLst/>
          </a:prstGeom>
          <a:noFill/>
        </p:spPr>
        <p:txBody>
          <a:bodyPr wrap="square" rtlCol="0" anchor="t">
            <a:spAutoFit/>
          </a:bodyPr>
          <a:lstStyle/>
          <a:p>
            <a:r>
              <a:rPr lang="zh-CN" altLang="en-US">
                <a:cs typeface="+mn-ea"/>
                <a:sym typeface="+mn-lt"/>
              </a:rPr>
              <a:t>流程管理提升</a:t>
            </a:r>
          </a:p>
        </p:txBody>
      </p:sp>
      <p:sp>
        <p:nvSpPr>
          <p:cNvPr id="42" name="文本框 41"/>
          <p:cNvSpPr txBox="1"/>
          <p:nvPr/>
        </p:nvSpPr>
        <p:spPr>
          <a:xfrm>
            <a:off x="2093957" y="5318125"/>
            <a:ext cx="2540000" cy="866140"/>
          </a:xfrm>
          <a:prstGeom prst="rect">
            <a:avLst/>
          </a:prstGeom>
          <a:noFill/>
        </p:spPr>
        <p:txBody>
          <a:bodyPr wrap="square" rtlCol="0" anchor="t">
            <a:spAutoFit/>
          </a:bodyPr>
          <a:lstStyle/>
          <a:p>
            <a:pPr>
              <a:lnSpc>
                <a:spcPct val="120000"/>
              </a:lnSpc>
              <a:spcBef>
                <a:spcPts val="0"/>
              </a:spcBef>
              <a:spcAft>
                <a:spcPts val="0"/>
              </a:spcAft>
            </a:pPr>
            <a:r>
              <a:rPr lang="zh-CN" altLang="en-US" sz="1400">
                <a:cs typeface="+mn-ea"/>
                <a:sym typeface="+mn-lt"/>
              </a:rPr>
              <a:t>请在此处添加具体内容，文字尽量言简意赅，简单说明即可，不必过于繁琐</a:t>
            </a:r>
          </a:p>
        </p:txBody>
      </p:sp>
      <p:sp>
        <p:nvSpPr>
          <p:cNvPr id="43" name="文本框 42"/>
          <p:cNvSpPr txBox="1"/>
          <p:nvPr/>
        </p:nvSpPr>
        <p:spPr>
          <a:xfrm>
            <a:off x="2093957" y="4949825"/>
            <a:ext cx="2540000" cy="368300"/>
          </a:xfrm>
          <a:prstGeom prst="rect">
            <a:avLst/>
          </a:prstGeom>
          <a:noFill/>
        </p:spPr>
        <p:txBody>
          <a:bodyPr wrap="square" rtlCol="0" anchor="t">
            <a:spAutoFit/>
          </a:bodyPr>
          <a:lstStyle/>
          <a:p>
            <a:r>
              <a:rPr lang="zh-CN" altLang="en-US">
                <a:cs typeface="+mn-ea"/>
                <a:sym typeface="+mn-lt"/>
              </a:rPr>
              <a:t>生产管理提升</a:t>
            </a:r>
          </a:p>
        </p:txBody>
      </p:sp>
      <p:pic>
        <p:nvPicPr>
          <p:cNvPr id="71" name="图片 70" descr="343435333332343b333635393038383bcafdbedd"/>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233532" y="3437255"/>
            <a:ext cx="647065" cy="647065"/>
          </a:xfrm>
          <a:prstGeom prst="rect">
            <a:avLst/>
          </a:prstGeom>
        </p:spPr>
      </p:pic>
      <p:pic>
        <p:nvPicPr>
          <p:cNvPr id="72" name="图片 71" descr="343435383038363b343532323338393bbacfd7f7bbfad6c6"/>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233532" y="1822450"/>
            <a:ext cx="570230" cy="570230"/>
          </a:xfrm>
          <a:prstGeom prst="rect">
            <a:avLst/>
          </a:prstGeom>
        </p:spPr>
      </p:pic>
      <p:pic>
        <p:nvPicPr>
          <p:cNvPr id="54" name="图片 53" descr="333530363730363b333530363539353bb9c9b1bebde1b9b9"/>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1334497" y="5128895"/>
            <a:ext cx="546100" cy="546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7795260" y="-34290"/>
            <a:ext cx="4396740" cy="6878320"/>
          </a:xfrm>
          <a:prstGeom prst="rect">
            <a:avLst/>
          </a:prstGeom>
        </p:spPr>
      </p:pic>
      <p:sp>
        <p:nvSpPr>
          <p:cNvPr id="9" name="圆角矩形 8"/>
          <p:cNvSpPr/>
          <p:nvPr/>
        </p:nvSpPr>
        <p:spPr>
          <a:xfrm>
            <a:off x="7237492" y="630555"/>
            <a:ext cx="1117600" cy="386080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7425928" y="614680"/>
            <a:ext cx="738664" cy="3892550"/>
          </a:xfrm>
          <a:prstGeom prst="rect">
            <a:avLst/>
          </a:prstGeom>
          <a:noFill/>
          <a:effectLst/>
        </p:spPr>
        <p:txBody>
          <a:bodyPr vert="eaVert" wrap="square" rtlCol="0">
            <a:spAutoFit/>
          </a:bodyPr>
          <a:lstStyle/>
          <a:p>
            <a:pPr algn="ctr"/>
            <a:r>
              <a:rPr lang="en-US" altLang="zh-CN" sz="3600" b="1" spc="600" dirty="0">
                <a:solidFill>
                  <a:schemeClr val="tx1">
                    <a:lumMod val="75000"/>
                    <a:lumOff val="25000"/>
                  </a:schemeClr>
                </a:solidFill>
                <a:cs typeface="+mn-ea"/>
                <a:sym typeface="+mn-lt"/>
              </a:rPr>
              <a:t>CONTENTS</a:t>
            </a:r>
          </a:p>
        </p:txBody>
      </p:sp>
      <p:sp>
        <p:nvSpPr>
          <p:cNvPr id="28" name="椭圆 27"/>
          <p:cNvSpPr/>
          <p:nvPr/>
        </p:nvSpPr>
        <p:spPr>
          <a:xfrm>
            <a:off x="1659652" y="1391285"/>
            <a:ext cx="721360" cy="7213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a:solidFill>
                  <a:schemeClr val="tx1"/>
                </a:solidFill>
                <a:cs typeface="+mn-ea"/>
                <a:sym typeface="+mn-lt"/>
              </a:rPr>
              <a:t>01</a:t>
            </a:r>
          </a:p>
        </p:txBody>
      </p:sp>
      <p:sp>
        <p:nvSpPr>
          <p:cNvPr id="30" name="椭圆 29"/>
          <p:cNvSpPr/>
          <p:nvPr/>
        </p:nvSpPr>
        <p:spPr>
          <a:xfrm>
            <a:off x="1659652" y="2580640"/>
            <a:ext cx="721360" cy="7213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a:solidFill>
                  <a:schemeClr val="tx1"/>
                </a:solidFill>
                <a:cs typeface="+mn-ea"/>
                <a:sym typeface="+mn-lt"/>
              </a:rPr>
              <a:t>02</a:t>
            </a:r>
          </a:p>
        </p:txBody>
      </p:sp>
      <p:sp>
        <p:nvSpPr>
          <p:cNvPr id="31" name="椭圆 30"/>
          <p:cNvSpPr/>
          <p:nvPr/>
        </p:nvSpPr>
        <p:spPr>
          <a:xfrm>
            <a:off x="1659652" y="3769995"/>
            <a:ext cx="721360" cy="7213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a:solidFill>
                  <a:schemeClr val="tx1"/>
                </a:solidFill>
                <a:cs typeface="+mn-ea"/>
                <a:sym typeface="+mn-lt"/>
              </a:rPr>
              <a:t>03</a:t>
            </a:r>
          </a:p>
        </p:txBody>
      </p:sp>
      <p:sp>
        <p:nvSpPr>
          <p:cNvPr id="32" name="椭圆 31"/>
          <p:cNvSpPr/>
          <p:nvPr/>
        </p:nvSpPr>
        <p:spPr>
          <a:xfrm>
            <a:off x="1659652" y="4959350"/>
            <a:ext cx="721360" cy="721360"/>
          </a:xfrm>
          <a:prstGeom prst="ellipse">
            <a:avLst/>
          </a:prstGeom>
          <a:solidFill>
            <a:srgbClr val="34366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a:solidFill>
                  <a:schemeClr val="bg1"/>
                </a:solidFill>
                <a:cs typeface="+mn-ea"/>
                <a:sym typeface="+mn-lt"/>
              </a:rPr>
              <a:t>04</a:t>
            </a:r>
          </a:p>
        </p:txBody>
      </p:sp>
      <p:sp>
        <p:nvSpPr>
          <p:cNvPr id="33" name="文本框 32"/>
          <p:cNvSpPr txBox="1"/>
          <p:nvPr/>
        </p:nvSpPr>
        <p:spPr>
          <a:xfrm>
            <a:off x="2584847" y="1459865"/>
            <a:ext cx="3621405" cy="521970"/>
          </a:xfrm>
          <a:prstGeom prst="rect">
            <a:avLst/>
          </a:prstGeom>
          <a:noFill/>
        </p:spPr>
        <p:txBody>
          <a:bodyPr wrap="square" rtlCol="0" anchor="t">
            <a:spAutoFit/>
          </a:bodyPr>
          <a:lstStyle/>
          <a:p>
            <a:r>
              <a:rPr lang="zh-CN" altLang="en-US" sz="2800" dirty="0">
                <a:cs typeface="+mn-ea"/>
                <a:sym typeface="+mn-lt"/>
              </a:rPr>
              <a:t>什么是企业文化</a:t>
            </a:r>
          </a:p>
        </p:txBody>
      </p:sp>
      <p:sp>
        <p:nvSpPr>
          <p:cNvPr id="34" name="文本框 33"/>
          <p:cNvSpPr txBox="1"/>
          <p:nvPr/>
        </p:nvSpPr>
        <p:spPr>
          <a:xfrm>
            <a:off x="2555637" y="2580640"/>
            <a:ext cx="3621405" cy="521970"/>
          </a:xfrm>
          <a:prstGeom prst="rect">
            <a:avLst/>
          </a:prstGeom>
          <a:noFill/>
        </p:spPr>
        <p:txBody>
          <a:bodyPr wrap="square" rtlCol="0" anchor="t">
            <a:spAutoFit/>
          </a:bodyPr>
          <a:lstStyle/>
          <a:p>
            <a:r>
              <a:rPr lang="zh-CN" altLang="en-US" sz="2800" dirty="0">
                <a:cs typeface="+mn-ea"/>
                <a:sym typeface="+mn-lt"/>
              </a:rPr>
              <a:t>公司核心价值观</a:t>
            </a:r>
          </a:p>
        </p:txBody>
      </p:sp>
      <p:sp>
        <p:nvSpPr>
          <p:cNvPr id="35" name="文本框 34"/>
          <p:cNvSpPr txBox="1"/>
          <p:nvPr/>
        </p:nvSpPr>
        <p:spPr>
          <a:xfrm>
            <a:off x="2584847" y="3869690"/>
            <a:ext cx="3621405" cy="521970"/>
          </a:xfrm>
          <a:prstGeom prst="rect">
            <a:avLst/>
          </a:prstGeom>
          <a:noFill/>
        </p:spPr>
        <p:txBody>
          <a:bodyPr wrap="square" rtlCol="0" anchor="t">
            <a:spAutoFit/>
          </a:bodyPr>
          <a:lstStyle/>
          <a:p>
            <a:r>
              <a:rPr lang="zh-CN" altLang="en-US" sz="2800" dirty="0">
                <a:cs typeface="+mn-ea"/>
                <a:sym typeface="+mn-lt"/>
              </a:rPr>
              <a:t>企业文化的作用</a:t>
            </a:r>
          </a:p>
        </p:txBody>
      </p:sp>
      <p:sp>
        <p:nvSpPr>
          <p:cNvPr id="36" name="文本框 35"/>
          <p:cNvSpPr txBox="1"/>
          <p:nvPr/>
        </p:nvSpPr>
        <p:spPr>
          <a:xfrm>
            <a:off x="2555637" y="5059045"/>
            <a:ext cx="3621405" cy="521970"/>
          </a:xfrm>
          <a:prstGeom prst="rect">
            <a:avLst/>
          </a:prstGeom>
          <a:noFill/>
        </p:spPr>
        <p:txBody>
          <a:bodyPr wrap="square" rtlCol="0" anchor="t">
            <a:spAutoFit/>
          </a:bodyPr>
          <a:lstStyle/>
          <a:p>
            <a:r>
              <a:rPr lang="zh-CN" altLang="en-US" sz="2800" dirty="0">
                <a:cs typeface="+mn-ea"/>
                <a:sym typeface="+mn-lt"/>
              </a:rPr>
              <a:t>关键的行为准则</a:t>
            </a:r>
          </a:p>
        </p:txBody>
      </p:sp>
      <p:sp>
        <p:nvSpPr>
          <p:cNvPr id="2" name="文本框 1"/>
          <p:cNvSpPr txBox="1"/>
          <p:nvPr/>
        </p:nvSpPr>
        <p:spPr>
          <a:xfrm>
            <a:off x="2965142" y="399495"/>
            <a:ext cx="2059619" cy="261610"/>
          </a:xfrm>
          <a:prstGeom prst="rect">
            <a:avLst/>
          </a:prstGeom>
          <a:noFill/>
        </p:spPr>
        <p:txBody>
          <a:bodyPr wrap="square" rtlCol="0">
            <a:spAutoFit/>
          </a:bodyPr>
          <a:lstStyle/>
          <a:p>
            <a:r>
              <a:rPr lang="en-US" altLang="zh-CN" sz="1100" smtClean="0">
                <a:solidFill>
                  <a:srgbClr val="FFFFFF"/>
                </a:solidFill>
              </a:rPr>
              <a:t>https://www.PPT818.com/</a:t>
            </a:r>
            <a:endParaRPr lang="zh-CN" altLang="en-US" sz="11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nvSpPr>
        <p:spPr>
          <a:xfrm>
            <a:off x="912132" y="1826441"/>
            <a:ext cx="3576320" cy="3576320"/>
          </a:xfrm>
          <a:prstGeom prst="ellipse">
            <a:avLst/>
          </a:prstGeom>
          <a:solidFill>
            <a:schemeClr val="bg1"/>
          </a:solidFill>
          <a:ln>
            <a:noFill/>
          </a:ln>
          <a:effectLst>
            <a:outerShdw blurRad="9779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5230585" y="2372995"/>
            <a:ext cx="5916386" cy="1089529"/>
          </a:xfrm>
          <a:prstGeom prst="rect">
            <a:avLst/>
          </a:prstGeom>
          <a:noFill/>
        </p:spPr>
        <p:txBody>
          <a:bodyPr wrap="square" rtlCol="0" anchor="t">
            <a:spAutoFit/>
          </a:bodyPr>
          <a:lstStyle/>
          <a:p>
            <a:pPr algn="l" fontAlgn="auto">
              <a:lnSpc>
                <a:spcPct val="120000"/>
              </a:lnSpc>
            </a:pPr>
            <a:r>
              <a:rPr lang="zh-CN" altLang="en-US" dirty="0">
                <a:cs typeface="+mn-ea"/>
                <a:sym typeface="+mn-lt"/>
              </a:rPr>
              <a:t>不是一家人，不进一家门，让关系更加协调：企业文化的过滤机制能使员工与观点相同或相近、做事方式趋同的同事工作，从而使周边的人际关系更加和谐。</a:t>
            </a:r>
          </a:p>
        </p:txBody>
      </p:sp>
      <p:sp>
        <p:nvSpPr>
          <p:cNvPr id="7" name="文本框 6"/>
          <p:cNvSpPr txBox="1"/>
          <p:nvPr/>
        </p:nvSpPr>
        <p:spPr>
          <a:xfrm>
            <a:off x="5230585" y="3774545"/>
            <a:ext cx="5916386" cy="1089529"/>
          </a:xfrm>
          <a:prstGeom prst="rect">
            <a:avLst/>
          </a:prstGeom>
          <a:noFill/>
        </p:spPr>
        <p:txBody>
          <a:bodyPr wrap="square" rtlCol="0" anchor="t">
            <a:spAutoFit/>
          </a:bodyPr>
          <a:lstStyle/>
          <a:p>
            <a:pPr lvl="0" algn="l">
              <a:lnSpc>
                <a:spcPct val="120000"/>
              </a:lnSpc>
              <a:buClrTx/>
              <a:buSzTx/>
              <a:buFontTx/>
            </a:pPr>
            <a:r>
              <a:rPr lang="zh-CN" altLang="en-US" dirty="0">
                <a:cs typeface="+mn-ea"/>
                <a:sym typeface="+mn-lt"/>
              </a:rPr>
              <a:t>不是一家人，不进一家门，让关系更加协调：企业文化的过滤机制能使员工与观点相同或相近、做事方式趋同的同事工作，从而使周边的人际关系更加和谐。</a:t>
            </a:r>
          </a:p>
        </p:txBody>
      </p:sp>
      <p:sp>
        <p:nvSpPr>
          <p:cNvPr id="11" name="文本框 10"/>
          <p:cNvSpPr txBox="1"/>
          <p:nvPr/>
        </p:nvSpPr>
        <p:spPr>
          <a:xfrm>
            <a:off x="2006872" y="2944676"/>
            <a:ext cx="1385570" cy="706755"/>
          </a:xfrm>
          <a:prstGeom prst="rect">
            <a:avLst/>
          </a:prstGeom>
          <a:noFill/>
        </p:spPr>
        <p:txBody>
          <a:bodyPr wrap="square" rtlCol="0" anchor="t">
            <a:spAutoFit/>
          </a:bodyPr>
          <a:lstStyle/>
          <a:p>
            <a:r>
              <a:rPr lang="zh-CN" altLang="en-US" sz="4000">
                <a:solidFill>
                  <a:srgbClr val="343667"/>
                </a:solidFill>
                <a:cs typeface="+mn-ea"/>
                <a:sym typeface="+mn-lt"/>
              </a:rPr>
              <a:t>99%</a:t>
            </a:r>
          </a:p>
        </p:txBody>
      </p:sp>
      <p:sp>
        <p:nvSpPr>
          <p:cNvPr id="12" name="文本框 11"/>
          <p:cNvSpPr txBox="1"/>
          <p:nvPr/>
        </p:nvSpPr>
        <p:spPr>
          <a:xfrm>
            <a:off x="1429657" y="3754301"/>
            <a:ext cx="2540000" cy="398780"/>
          </a:xfrm>
          <a:prstGeom prst="rect">
            <a:avLst/>
          </a:prstGeom>
          <a:noFill/>
        </p:spPr>
        <p:txBody>
          <a:bodyPr wrap="square" rtlCol="0" anchor="t">
            <a:spAutoFit/>
          </a:bodyPr>
          <a:lstStyle/>
          <a:p>
            <a:pPr algn="ctr"/>
            <a:r>
              <a:rPr lang="zh-CN" altLang="en-US" sz="2000">
                <a:cs typeface="+mn-ea"/>
                <a:sym typeface="+mn-lt"/>
              </a:rPr>
              <a:t>文化导向定位</a:t>
            </a:r>
          </a:p>
        </p:txBody>
      </p:sp>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a:solidFill>
                  <a:schemeClr val="bg1"/>
                </a:solidFill>
                <a:cs typeface="+mn-ea"/>
                <a:sym typeface="+mn-lt"/>
              </a:rPr>
              <a:t>04</a:t>
            </a: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关键的行为准则</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椭圆 38"/>
          <p:cNvSpPr/>
          <p:nvPr/>
        </p:nvSpPr>
        <p:spPr>
          <a:xfrm>
            <a:off x="1344567" y="1750695"/>
            <a:ext cx="1365885" cy="1365885"/>
          </a:xfrm>
          <a:prstGeom prst="ellipse">
            <a:avLst/>
          </a:prstGeom>
          <a:solidFill>
            <a:srgbClr val="779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40" name="椭圆 39"/>
          <p:cNvSpPr/>
          <p:nvPr/>
        </p:nvSpPr>
        <p:spPr>
          <a:xfrm>
            <a:off x="1353457" y="2818765"/>
            <a:ext cx="1365885" cy="1365885"/>
          </a:xfrm>
          <a:prstGeom prst="ellipse">
            <a:avLst/>
          </a:prstGeom>
          <a:solidFill>
            <a:srgbClr val="343667">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3" name="文本框 32"/>
          <p:cNvSpPr txBox="1"/>
          <p:nvPr/>
        </p:nvSpPr>
        <p:spPr>
          <a:xfrm>
            <a:off x="1221377" y="4864735"/>
            <a:ext cx="3088640" cy="460375"/>
          </a:xfrm>
          <a:prstGeom prst="rect">
            <a:avLst/>
          </a:prstGeom>
          <a:noFill/>
        </p:spPr>
        <p:txBody>
          <a:bodyPr wrap="square" rtlCol="0" anchor="t">
            <a:spAutoFit/>
          </a:bodyPr>
          <a:lstStyle/>
          <a:p>
            <a:r>
              <a:rPr lang="zh-CN" altLang="en-US" sz="2400" b="1" dirty="0">
                <a:cs typeface="+mn-ea"/>
                <a:sym typeface="+mn-lt"/>
              </a:rPr>
              <a:t>找到内心的归属感</a:t>
            </a:r>
          </a:p>
        </p:txBody>
      </p:sp>
      <p:sp>
        <p:nvSpPr>
          <p:cNvPr id="34" name="文本框 33"/>
          <p:cNvSpPr txBox="1"/>
          <p:nvPr/>
        </p:nvSpPr>
        <p:spPr>
          <a:xfrm>
            <a:off x="1221377" y="5347970"/>
            <a:ext cx="10084435" cy="829945"/>
          </a:xfrm>
          <a:prstGeom prst="rect">
            <a:avLst/>
          </a:prstGeom>
          <a:noFill/>
        </p:spPr>
        <p:txBody>
          <a:bodyPr wrap="square" rtlCol="0" anchor="t">
            <a:spAutoFit/>
          </a:bodyPr>
          <a:lstStyle/>
          <a:p>
            <a:pPr>
              <a:lnSpc>
                <a:spcPct val="120000"/>
              </a:lnSpc>
              <a:spcBef>
                <a:spcPts val="0"/>
              </a:spcBef>
              <a:spcAft>
                <a:spcPts val="0"/>
              </a:spcAft>
            </a:pPr>
            <a:r>
              <a:rPr lang="zh-CN" altLang="en-US" sz="2000">
                <a:cs typeface="+mn-ea"/>
                <a:sym typeface="+mn-lt"/>
              </a:rPr>
              <a:t>接受企业文化，能使自己和企业在价值取向上趋于一致，减少因理念和行为不协调所带来的冲突，从而使内心更加平静。</a:t>
            </a:r>
          </a:p>
        </p:txBody>
      </p:sp>
      <p:sp>
        <p:nvSpPr>
          <p:cNvPr id="35" name="文本框 34"/>
          <p:cNvSpPr txBox="1"/>
          <p:nvPr/>
        </p:nvSpPr>
        <p:spPr>
          <a:xfrm>
            <a:off x="2890792" y="1896745"/>
            <a:ext cx="7833995" cy="874407"/>
          </a:xfrm>
          <a:prstGeom prst="rect">
            <a:avLst/>
          </a:prstGeom>
          <a:noFill/>
        </p:spPr>
        <p:txBody>
          <a:bodyPr wrap="square" rtlCol="0" anchor="t">
            <a:spAutoFit/>
          </a:bodyPr>
          <a:lstStyle/>
          <a:p>
            <a:pPr>
              <a:lnSpc>
                <a:spcPct val="150000"/>
              </a:lnSpc>
            </a:pPr>
            <a:r>
              <a:rPr lang="zh-CN" altLang="en-US">
                <a:cs typeface="+mn-ea"/>
                <a:sym typeface="+mn-lt"/>
              </a:rPr>
              <a:t>企业只会奖励热爱企业，遵循企业价值观，对企业有贡献的人，与企业价值观相一致是其获得晋升机会的基本前提</a:t>
            </a:r>
          </a:p>
        </p:txBody>
      </p:sp>
      <p:sp>
        <p:nvSpPr>
          <p:cNvPr id="36" name="文本框 35"/>
          <p:cNvSpPr txBox="1"/>
          <p:nvPr/>
        </p:nvSpPr>
        <p:spPr>
          <a:xfrm>
            <a:off x="2918097" y="3116580"/>
            <a:ext cx="7806690" cy="874407"/>
          </a:xfrm>
          <a:prstGeom prst="rect">
            <a:avLst/>
          </a:prstGeom>
          <a:noFill/>
        </p:spPr>
        <p:txBody>
          <a:bodyPr wrap="square" rtlCol="0" anchor="t">
            <a:spAutoFit/>
          </a:bodyPr>
          <a:lstStyle/>
          <a:p>
            <a:pPr>
              <a:lnSpc>
                <a:spcPct val="150000"/>
              </a:lnSpc>
            </a:pPr>
            <a:r>
              <a:rPr lang="zh-CN" altLang="en-US">
                <a:cs typeface="+mn-ea"/>
                <a:sym typeface="+mn-lt"/>
              </a:rPr>
              <a:t>企业只会奖励热爱企业，遵循企业价值观，对企业有贡献的人，与企业价值观相一致是其获得晋升机会的基本前提</a:t>
            </a:r>
          </a:p>
        </p:txBody>
      </p:sp>
      <p:sp>
        <p:nvSpPr>
          <p:cNvPr id="37" name="文本框 36"/>
          <p:cNvSpPr txBox="1"/>
          <p:nvPr/>
        </p:nvSpPr>
        <p:spPr>
          <a:xfrm>
            <a:off x="1561102" y="2096770"/>
            <a:ext cx="1061720" cy="521970"/>
          </a:xfrm>
          <a:prstGeom prst="rect">
            <a:avLst/>
          </a:prstGeom>
          <a:noFill/>
        </p:spPr>
        <p:txBody>
          <a:bodyPr wrap="square" rtlCol="0" anchor="t">
            <a:spAutoFit/>
          </a:bodyPr>
          <a:lstStyle/>
          <a:p>
            <a:r>
              <a:rPr lang="zh-CN" altLang="en-US" sz="2800" b="1">
                <a:solidFill>
                  <a:schemeClr val="bg1"/>
                </a:solidFill>
                <a:cs typeface="+mn-ea"/>
                <a:sym typeface="+mn-lt"/>
              </a:rPr>
              <a:t>24%</a:t>
            </a:r>
          </a:p>
        </p:txBody>
      </p:sp>
      <p:sp>
        <p:nvSpPr>
          <p:cNvPr id="38" name="文本框 37"/>
          <p:cNvSpPr txBox="1"/>
          <p:nvPr/>
        </p:nvSpPr>
        <p:spPr>
          <a:xfrm>
            <a:off x="1517287" y="3240405"/>
            <a:ext cx="1020445" cy="521970"/>
          </a:xfrm>
          <a:prstGeom prst="rect">
            <a:avLst/>
          </a:prstGeom>
          <a:noFill/>
        </p:spPr>
        <p:txBody>
          <a:bodyPr wrap="square" rtlCol="0" anchor="t">
            <a:spAutoFit/>
          </a:bodyPr>
          <a:lstStyle/>
          <a:p>
            <a:r>
              <a:rPr lang="zh-CN" altLang="en-US" sz="2800">
                <a:solidFill>
                  <a:schemeClr val="bg1"/>
                </a:solidFill>
                <a:cs typeface="+mn-ea"/>
                <a:sym typeface="+mn-lt"/>
              </a:rPr>
              <a:t>83%</a:t>
            </a:r>
          </a:p>
        </p:txBody>
      </p:sp>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a:solidFill>
                  <a:schemeClr val="bg1"/>
                </a:solidFill>
                <a:cs typeface="+mn-ea"/>
                <a:sym typeface="+mn-lt"/>
              </a:rPr>
              <a:t>04</a:t>
            </a: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关键的行为准则</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a:solidFill>
                  <a:schemeClr val="bg1"/>
                </a:solidFill>
                <a:cs typeface="+mn-ea"/>
                <a:sym typeface="+mn-lt"/>
              </a:rPr>
              <a:t>04</a:t>
            </a: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关键的行为准则</a:t>
            </a:r>
          </a:p>
        </p:txBody>
      </p:sp>
      <p:sp>
        <p:nvSpPr>
          <p:cNvPr id="4" name="文本框 3"/>
          <p:cNvSpPr txBox="1"/>
          <p:nvPr/>
        </p:nvSpPr>
        <p:spPr>
          <a:xfrm>
            <a:off x="4159250" y="1430655"/>
            <a:ext cx="4312920" cy="460375"/>
          </a:xfrm>
          <a:prstGeom prst="rect">
            <a:avLst/>
          </a:prstGeom>
          <a:noFill/>
        </p:spPr>
        <p:txBody>
          <a:bodyPr wrap="square" rtlCol="0" anchor="t">
            <a:spAutoFit/>
          </a:bodyPr>
          <a:lstStyle/>
          <a:p>
            <a:pPr algn="ctr"/>
            <a:r>
              <a:rPr lang="zh-CN" altLang="en-US" sz="2400" b="1">
                <a:cs typeface="+mn-ea"/>
                <a:sym typeface="+mn-lt"/>
              </a:rPr>
              <a:t>使命表述了企业存在的意义</a:t>
            </a:r>
          </a:p>
        </p:txBody>
      </p:sp>
      <p:grpSp>
        <p:nvGrpSpPr>
          <p:cNvPr id="29" name="组合 28">
            <a:extLst>
              <a:ext uri="{FF2B5EF4-FFF2-40B4-BE49-F238E27FC236}">
                <a16:creationId xmlns:a16="http://schemas.microsoft.com/office/drawing/2014/main" id="{252BC3EA-046D-D3B3-CAA0-D30F7F5376E2}"/>
              </a:ext>
            </a:extLst>
          </p:cNvPr>
          <p:cNvGrpSpPr/>
          <p:nvPr/>
        </p:nvGrpSpPr>
        <p:grpSpPr>
          <a:xfrm>
            <a:off x="1706687" y="2279626"/>
            <a:ext cx="8727926" cy="3743352"/>
            <a:chOff x="1706687" y="2061912"/>
            <a:chExt cx="8727926" cy="3743352"/>
          </a:xfrm>
        </p:grpSpPr>
        <p:grpSp>
          <p:nvGrpSpPr>
            <p:cNvPr id="30" name="组合 29">
              <a:extLst>
                <a:ext uri="{FF2B5EF4-FFF2-40B4-BE49-F238E27FC236}">
                  <a16:creationId xmlns:a16="http://schemas.microsoft.com/office/drawing/2014/main" id="{BE1545FD-D045-A8B9-1CF8-88F6C35402B3}"/>
                </a:ext>
              </a:extLst>
            </p:cNvPr>
            <p:cNvGrpSpPr/>
            <p:nvPr/>
          </p:nvGrpSpPr>
          <p:grpSpPr>
            <a:xfrm>
              <a:off x="1706687" y="2061912"/>
              <a:ext cx="4217953" cy="3743352"/>
              <a:chOff x="1706687" y="2061912"/>
              <a:chExt cx="4217953" cy="3743352"/>
            </a:xfrm>
          </p:grpSpPr>
          <p:sp>
            <p:nvSpPr>
              <p:cNvPr id="37" name="矩形 36">
                <a:extLst>
                  <a:ext uri="{FF2B5EF4-FFF2-40B4-BE49-F238E27FC236}">
                    <a16:creationId xmlns:a16="http://schemas.microsoft.com/office/drawing/2014/main" id="{16185759-D46A-2A14-AC36-061F91BCB44E}"/>
                  </a:ext>
                </a:extLst>
              </p:cNvPr>
              <p:cNvSpPr/>
              <p:nvPr/>
            </p:nvSpPr>
            <p:spPr bwMode="auto">
              <a:xfrm>
                <a:off x="1706687" y="2190078"/>
                <a:ext cx="4217953" cy="3615186"/>
              </a:xfrm>
              <a:prstGeom prst="rect">
                <a:avLst/>
              </a:prstGeom>
              <a:solidFill>
                <a:srgbClr val="FFFFFF">
                  <a:lumMod val="95000"/>
                </a:srgbClr>
              </a:solidFill>
              <a:ln>
                <a:solidFill>
                  <a:srgbClr val="FFFFFF">
                    <a:lumMod val="85000"/>
                  </a:srgbClr>
                </a:solid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200" b="0" i="0" u="none" strike="noStrike" kern="0" cap="none" spc="0" normalizeH="0" baseline="0" noProof="0">
                  <a:ln>
                    <a:noFill/>
                  </a:ln>
                  <a:solidFill>
                    <a:srgbClr val="4D4D4D"/>
                  </a:solidFill>
                  <a:effectLst/>
                  <a:uLnTx/>
                  <a:uFillTx/>
                  <a:cs typeface="+mn-ea"/>
                  <a:sym typeface="+mn-lt"/>
                </a:endParaRPr>
              </a:p>
            </p:txBody>
          </p:sp>
          <p:sp>
            <p:nvSpPr>
              <p:cNvPr id="38" name="Freeform 6">
                <a:extLst>
                  <a:ext uri="{FF2B5EF4-FFF2-40B4-BE49-F238E27FC236}">
                    <a16:creationId xmlns:a16="http://schemas.microsoft.com/office/drawing/2014/main" id="{7439F22B-7DEE-F5ED-B0BA-81A02CFC89B4}"/>
                  </a:ext>
                </a:extLst>
              </p:cNvPr>
              <p:cNvSpPr/>
              <p:nvPr/>
            </p:nvSpPr>
            <p:spPr bwMode="auto">
              <a:xfrm>
                <a:off x="1965587" y="2061912"/>
                <a:ext cx="3562213" cy="127898"/>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200" b="0" i="0" u="none" strike="noStrike" kern="0" cap="none" spc="0" normalizeH="0" baseline="0" noProof="0">
                  <a:ln>
                    <a:noFill/>
                  </a:ln>
                  <a:solidFill>
                    <a:srgbClr val="FFFFFF"/>
                  </a:solidFill>
                  <a:effectLst/>
                  <a:uLnTx/>
                  <a:uFillTx/>
                  <a:cs typeface="+mn-ea"/>
                  <a:sym typeface="+mn-lt"/>
                </a:endParaRPr>
              </a:p>
            </p:txBody>
          </p:sp>
          <p:sp>
            <p:nvSpPr>
              <p:cNvPr id="39" name="Freeform 7">
                <a:extLst>
                  <a:ext uri="{FF2B5EF4-FFF2-40B4-BE49-F238E27FC236}">
                    <a16:creationId xmlns:a16="http://schemas.microsoft.com/office/drawing/2014/main" id="{0792B1FD-D432-4BB1-B19C-449349D0AC4E}"/>
                  </a:ext>
                </a:extLst>
              </p:cNvPr>
              <p:cNvSpPr/>
              <p:nvPr/>
            </p:nvSpPr>
            <p:spPr bwMode="auto">
              <a:xfrm>
                <a:off x="2203505" y="2061912"/>
                <a:ext cx="3097148" cy="745630"/>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200" b="0" i="0" u="none" strike="noStrike" kern="0" cap="none" spc="0" normalizeH="0" baseline="0" noProof="0">
                  <a:ln>
                    <a:noFill/>
                  </a:ln>
                  <a:solidFill>
                    <a:srgbClr val="54A0D8"/>
                  </a:solidFill>
                  <a:effectLst/>
                  <a:uLnTx/>
                  <a:uFillTx/>
                  <a:cs typeface="+mn-ea"/>
                  <a:sym typeface="+mn-lt"/>
                </a:endParaRPr>
              </a:p>
            </p:txBody>
          </p:sp>
          <p:sp>
            <p:nvSpPr>
              <p:cNvPr id="40" name="矩形 39">
                <a:extLst>
                  <a:ext uri="{FF2B5EF4-FFF2-40B4-BE49-F238E27FC236}">
                    <a16:creationId xmlns:a16="http://schemas.microsoft.com/office/drawing/2014/main" id="{18E645C8-B3BA-6D36-DCF8-F5E6FDCCD9B0}"/>
                  </a:ext>
                </a:extLst>
              </p:cNvPr>
              <p:cNvSpPr/>
              <p:nvPr/>
            </p:nvSpPr>
            <p:spPr>
              <a:xfrm>
                <a:off x="2929019" y="2219842"/>
                <a:ext cx="1608133" cy="369332"/>
              </a:xfrm>
              <a:prstGeom prst="rect">
                <a:avLst/>
              </a:prstGeom>
            </p:spPr>
            <p:txBody>
              <a:bodyPr wrap="none">
                <a:spAutoFit/>
              </a:bodyPr>
              <a:lstStyle/>
              <a:p>
                <a:r>
                  <a:rPr lang="zh-CN" altLang="en-US" sz="1800" b="1" dirty="0">
                    <a:solidFill>
                      <a:schemeClr val="bg1"/>
                    </a:solidFill>
                    <a:cs typeface="+mn-ea"/>
                    <a:sym typeface="+mn-lt"/>
                  </a:rPr>
                  <a:t>社会个性魅力</a:t>
                </a:r>
              </a:p>
            </p:txBody>
          </p:sp>
          <p:sp>
            <p:nvSpPr>
              <p:cNvPr id="41" name="TextBox 10">
                <a:extLst>
                  <a:ext uri="{FF2B5EF4-FFF2-40B4-BE49-F238E27FC236}">
                    <a16:creationId xmlns:a16="http://schemas.microsoft.com/office/drawing/2014/main" id="{1776E298-D545-4666-C716-7969B6FD5CA0}"/>
                  </a:ext>
                </a:extLst>
              </p:cNvPr>
              <p:cNvSpPr txBox="1"/>
              <p:nvPr/>
            </p:nvSpPr>
            <p:spPr>
              <a:xfrm>
                <a:off x="1994846" y="3323231"/>
                <a:ext cx="3691991" cy="1421928"/>
              </a:xfrm>
              <a:prstGeom prst="rect">
                <a:avLst/>
              </a:prstGeom>
              <a:noFill/>
            </p:spPr>
            <p:txBody>
              <a:bodyPr wrap="square" rtlCol="0">
                <a:spAutoFit/>
              </a:bodyPr>
              <a:lstStyle/>
              <a:p>
                <a:pPr fontAlgn="auto">
                  <a:lnSpc>
                    <a:spcPct val="120000"/>
                  </a:lnSpc>
                </a:pPr>
                <a:r>
                  <a:rPr lang="zh-CN" altLang="en-US" spc="300" dirty="0">
                    <a:cs typeface="+mn-ea"/>
                    <a:sym typeface="+mn-lt"/>
                  </a:rPr>
                  <a:t>清晰定义企业的生存意义，可以在企业内部树立共同的终极责任，防止因使命不一致而把企业引向不可确定的方向。</a:t>
                </a:r>
              </a:p>
            </p:txBody>
          </p:sp>
        </p:grpSp>
        <p:grpSp>
          <p:nvGrpSpPr>
            <p:cNvPr id="31" name="组合 30">
              <a:extLst>
                <a:ext uri="{FF2B5EF4-FFF2-40B4-BE49-F238E27FC236}">
                  <a16:creationId xmlns:a16="http://schemas.microsoft.com/office/drawing/2014/main" id="{8F697D63-24AA-89E5-58AF-49E821840DB1}"/>
                </a:ext>
              </a:extLst>
            </p:cNvPr>
            <p:cNvGrpSpPr/>
            <p:nvPr/>
          </p:nvGrpSpPr>
          <p:grpSpPr>
            <a:xfrm>
              <a:off x="6216660" y="2061912"/>
              <a:ext cx="4217953" cy="3743352"/>
              <a:chOff x="6216660" y="2061912"/>
              <a:chExt cx="4217953" cy="3743352"/>
            </a:xfrm>
          </p:grpSpPr>
          <p:sp>
            <p:nvSpPr>
              <p:cNvPr id="32" name="矩形 31">
                <a:extLst>
                  <a:ext uri="{FF2B5EF4-FFF2-40B4-BE49-F238E27FC236}">
                    <a16:creationId xmlns:a16="http://schemas.microsoft.com/office/drawing/2014/main" id="{2E07C580-C3F1-7A20-B922-D131D28CCB93}"/>
                  </a:ext>
                </a:extLst>
              </p:cNvPr>
              <p:cNvSpPr/>
              <p:nvPr/>
            </p:nvSpPr>
            <p:spPr bwMode="auto">
              <a:xfrm>
                <a:off x="6216660" y="2190078"/>
                <a:ext cx="4217953" cy="3615186"/>
              </a:xfrm>
              <a:prstGeom prst="rect">
                <a:avLst/>
              </a:prstGeom>
              <a:solidFill>
                <a:srgbClr val="FFFFFF">
                  <a:lumMod val="95000"/>
                </a:srgbClr>
              </a:solidFill>
              <a:ln>
                <a:solidFill>
                  <a:srgbClr val="FFFFFF">
                    <a:lumMod val="85000"/>
                  </a:srgbClr>
                </a:solid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200" b="0" i="0" u="none" strike="noStrike" kern="0" cap="none" spc="0" normalizeH="0" baseline="0" noProof="0">
                  <a:ln>
                    <a:noFill/>
                  </a:ln>
                  <a:solidFill>
                    <a:srgbClr val="4D4D4D"/>
                  </a:solidFill>
                  <a:effectLst/>
                  <a:uLnTx/>
                  <a:uFillTx/>
                  <a:cs typeface="+mn-ea"/>
                  <a:sym typeface="+mn-lt"/>
                </a:endParaRPr>
              </a:p>
            </p:txBody>
          </p:sp>
          <p:sp>
            <p:nvSpPr>
              <p:cNvPr id="33" name="Freeform 6">
                <a:extLst>
                  <a:ext uri="{FF2B5EF4-FFF2-40B4-BE49-F238E27FC236}">
                    <a16:creationId xmlns:a16="http://schemas.microsoft.com/office/drawing/2014/main" id="{03A2E202-57FB-32A5-645E-07D2BB1EDC92}"/>
                  </a:ext>
                </a:extLst>
              </p:cNvPr>
              <p:cNvSpPr/>
              <p:nvPr/>
            </p:nvSpPr>
            <p:spPr bwMode="auto">
              <a:xfrm>
                <a:off x="6546985" y="2061912"/>
                <a:ext cx="3562213" cy="127898"/>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200" b="0" i="0" u="none" strike="noStrike" kern="0" cap="none" spc="0" normalizeH="0" baseline="0" noProof="0">
                  <a:ln>
                    <a:noFill/>
                  </a:ln>
                  <a:solidFill>
                    <a:srgbClr val="FFFFFF"/>
                  </a:solidFill>
                  <a:effectLst/>
                  <a:uLnTx/>
                  <a:uFillTx/>
                  <a:cs typeface="+mn-ea"/>
                  <a:sym typeface="+mn-lt"/>
                </a:endParaRPr>
              </a:p>
            </p:txBody>
          </p:sp>
          <p:sp>
            <p:nvSpPr>
              <p:cNvPr id="34" name="Freeform 7">
                <a:extLst>
                  <a:ext uri="{FF2B5EF4-FFF2-40B4-BE49-F238E27FC236}">
                    <a16:creationId xmlns:a16="http://schemas.microsoft.com/office/drawing/2014/main" id="{7C666701-90F1-BAAE-89C9-6F675F1F243C}"/>
                  </a:ext>
                </a:extLst>
              </p:cNvPr>
              <p:cNvSpPr/>
              <p:nvPr/>
            </p:nvSpPr>
            <p:spPr bwMode="auto">
              <a:xfrm>
                <a:off x="6784903" y="2061912"/>
                <a:ext cx="3097148" cy="745630"/>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chemeClr val="accent2"/>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200" b="0" i="0" u="none" strike="noStrike" kern="0" cap="none" spc="0" normalizeH="0" baseline="0" noProof="0">
                  <a:ln>
                    <a:noFill/>
                  </a:ln>
                  <a:solidFill>
                    <a:srgbClr val="54A0D8"/>
                  </a:solidFill>
                  <a:effectLst/>
                  <a:uLnTx/>
                  <a:uFillTx/>
                  <a:cs typeface="+mn-ea"/>
                  <a:sym typeface="+mn-lt"/>
                </a:endParaRPr>
              </a:p>
            </p:txBody>
          </p:sp>
          <p:sp>
            <p:nvSpPr>
              <p:cNvPr id="35" name="矩形 34">
                <a:extLst>
                  <a:ext uri="{FF2B5EF4-FFF2-40B4-BE49-F238E27FC236}">
                    <a16:creationId xmlns:a16="http://schemas.microsoft.com/office/drawing/2014/main" id="{DE8F5983-228B-8A3C-00B5-4582D2A9F4E8}"/>
                  </a:ext>
                </a:extLst>
              </p:cNvPr>
              <p:cNvSpPr/>
              <p:nvPr/>
            </p:nvSpPr>
            <p:spPr>
              <a:xfrm>
                <a:off x="7321027" y="2215327"/>
                <a:ext cx="2092844" cy="369332"/>
              </a:xfrm>
              <a:prstGeom prst="rect">
                <a:avLst/>
              </a:prstGeom>
            </p:spPr>
            <p:txBody>
              <a:bodyPr wrap="square">
                <a:spAutoFit/>
              </a:bodyPr>
              <a:lstStyle/>
              <a:p>
                <a:pPr lvl="0" algn="ctr">
                  <a:buClrTx/>
                  <a:buSzTx/>
                  <a:buFontTx/>
                </a:pPr>
                <a:r>
                  <a:rPr lang="zh-CN" altLang="en-US" sz="1800" b="1" dirty="0">
                    <a:solidFill>
                      <a:schemeClr val="bg1"/>
                    </a:solidFill>
                    <a:cs typeface="+mn-ea"/>
                    <a:sym typeface="+mn-lt"/>
                  </a:rPr>
                  <a:t>企业个性魅力</a:t>
                </a:r>
              </a:p>
            </p:txBody>
          </p:sp>
          <p:sp>
            <p:nvSpPr>
              <p:cNvPr id="36" name="TextBox 15">
                <a:extLst>
                  <a:ext uri="{FF2B5EF4-FFF2-40B4-BE49-F238E27FC236}">
                    <a16:creationId xmlns:a16="http://schemas.microsoft.com/office/drawing/2014/main" id="{503A84AB-37D1-EF67-62B5-B91136330396}"/>
                  </a:ext>
                </a:extLst>
              </p:cNvPr>
              <p:cNvSpPr txBox="1"/>
              <p:nvPr/>
            </p:nvSpPr>
            <p:spPr>
              <a:xfrm>
                <a:off x="6546985" y="3323231"/>
                <a:ext cx="3650169" cy="1421928"/>
              </a:xfrm>
              <a:prstGeom prst="rect">
                <a:avLst/>
              </a:prstGeom>
              <a:noFill/>
            </p:spPr>
            <p:txBody>
              <a:bodyPr wrap="square" rtlCol="0">
                <a:spAutoFit/>
              </a:bodyPr>
              <a:lstStyle/>
              <a:p>
                <a:pPr>
                  <a:lnSpc>
                    <a:spcPct val="120000"/>
                  </a:lnSpc>
                  <a:spcBef>
                    <a:spcPts val="0"/>
                  </a:spcBef>
                  <a:spcAft>
                    <a:spcPts val="0"/>
                  </a:spcAft>
                </a:pPr>
                <a:r>
                  <a:rPr lang="zh-CN" altLang="en-US" spc="300" dirty="0">
                    <a:cs typeface="+mn-ea"/>
                    <a:sym typeface="+mn-lt"/>
                  </a:rPr>
                  <a:t>清晰定义企业的生存意义，可以在企业内部树立共同的终极责任，防止因使命不一致而把企业引向不可确定的方向。</a:t>
                </a: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84D44143-D75A-8B2E-64D6-D8225D6A4163}"/>
              </a:ext>
            </a:extLst>
          </p:cNvPr>
          <p:cNvGrpSpPr/>
          <p:nvPr/>
        </p:nvGrpSpPr>
        <p:grpSpPr>
          <a:xfrm rot="10800000" flipV="1">
            <a:off x="914037" y="0"/>
            <a:ext cx="10244455" cy="6858000"/>
            <a:chOff x="0" y="-13970"/>
            <a:chExt cx="10244455" cy="6885940"/>
          </a:xfrm>
        </p:grpSpPr>
        <p:sp>
          <p:nvSpPr>
            <p:cNvPr id="20" name="任意多边形 10">
              <a:extLst>
                <a:ext uri="{FF2B5EF4-FFF2-40B4-BE49-F238E27FC236}">
                  <a16:creationId xmlns:a16="http://schemas.microsoft.com/office/drawing/2014/main" id="{61745CCF-63C1-2364-D11A-8660526D1893}"/>
                </a:ext>
              </a:extLst>
            </p:cNvPr>
            <p:cNvSpPr/>
            <p:nvPr/>
          </p:nvSpPr>
          <p:spPr>
            <a:xfrm flipH="1">
              <a:off x="317500" y="635"/>
              <a:ext cx="9926955" cy="6871335"/>
            </a:xfrm>
            <a:custGeom>
              <a:avLst/>
              <a:gdLst>
                <a:gd name="connsiteX0" fmla="*/ 5679 w 13839"/>
                <a:gd name="connsiteY0" fmla="*/ 0 h 10821"/>
                <a:gd name="connsiteX1" fmla="*/ 13839 w 13839"/>
                <a:gd name="connsiteY1" fmla="*/ 21 h 10821"/>
                <a:gd name="connsiteX2" fmla="*/ 13839 w 13839"/>
                <a:gd name="connsiteY2" fmla="*/ 10821 h 10821"/>
                <a:gd name="connsiteX3" fmla="*/ 0 w 13839"/>
                <a:gd name="connsiteY3" fmla="*/ 10820 h 10821"/>
                <a:gd name="connsiteX4" fmla="*/ 5679 w 13839"/>
                <a:gd name="connsiteY4" fmla="*/ 0 h 10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9" h="10821">
                  <a:moveTo>
                    <a:pt x="5679" y="0"/>
                  </a:moveTo>
                  <a:lnTo>
                    <a:pt x="13839" y="21"/>
                  </a:lnTo>
                  <a:lnTo>
                    <a:pt x="13839" y="10821"/>
                  </a:lnTo>
                  <a:lnTo>
                    <a:pt x="0" y="10820"/>
                  </a:lnTo>
                  <a:cubicBezTo>
                    <a:pt x="2734" y="7213"/>
                    <a:pt x="7687" y="4727"/>
                    <a:pt x="5679" y="0"/>
                  </a:cubicBezTo>
                  <a:close/>
                </a:path>
              </a:pathLst>
            </a:custGeom>
            <a:gradFill>
              <a:gsLst>
                <a:gs pos="15000">
                  <a:srgbClr val="343667"/>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6">
              <a:extLst>
                <a:ext uri="{FF2B5EF4-FFF2-40B4-BE49-F238E27FC236}">
                  <a16:creationId xmlns:a16="http://schemas.microsoft.com/office/drawing/2014/main" id="{96C86EBE-2E16-91A1-F8AE-0CE26077BAAC}"/>
                </a:ext>
              </a:extLst>
            </p:cNvPr>
            <p:cNvSpPr/>
            <p:nvPr/>
          </p:nvSpPr>
          <p:spPr>
            <a:xfrm flipH="1">
              <a:off x="0" y="-13970"/>
              <a:ext cx="9926955" cy="6871335"/>
            </a:xfrm>
            <a:custGeom>
              <a:avLst/>
              <a:gdLst>
                <a:gd name="connsiteX0" fmla="*/ 5679 w 13839"/>
                <a:gd name="connsiteY0" fmla="*/ 0 h 10821"/>
                <a:gd name="connsiteX1" fmla="*/ 13839 w 13839"/>
                <a:gd name="connsiteY1" fmla="*/ 21 h 10821"/>
                <a:gd name="connsiteX2" fmla="*/ 13839 w 13839"/>
                <a:gd name="connsiteY2" fmla="*/ 10821 h 10821"/>
                <a:gd name="connsiteX3" fmla="*/ 0 w 13839"/>
                <a:gd name="connsiteY3" fmla="*/ 10820 h 10821"/>
                <a:gd name="connsiteX4" fmla="*/ 5679 w 13839"/>
                <a:gd name="connsiteY4" fmla="*/ 0 h 10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9" h="10821">
                  <a:moveTo>
                    <a:pt x="5679" y="0"/>
                  </a:moveTo>
                  <a:lnTo>
                    <a:pt x="13839" y="21"/>
                  </a:lnTo>
                  <a:lnTo>
                    <a:pt x="13839" y="10821"/>
                  </a:lnTo>
                  <a:lnTo>
                    <a:pt x="0" y="10820"/>
                  </a:lnTo>
                  <a:cubicBezTo>
                    <a:pt x="2734" y="7213"/>
                    <a:pt x="7687" y="4727"/>
                    <a:pt x="567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2" name="文本框 21">
            <a:extLst>
              <a:ext uri="{FF2B5EF4-FFF2-40B4-BE49-F238E27FC236}">
                <a16:creationId xmlns:a16="http://schemas.microsoft.com/office/drawing/2014/main" id="{E60937E3-880A-D970-0181-EE0B3AAB591A}"/>
              </a:ext>
            </a:extLst>
          </p:cNvPr>
          <p:cNvSpPr txBox="1"/>
          <p:nvPr/>
        </p:nvSpPr>
        <p:spPr>
          <a:xfrm>
            <a:off x="6026695" y="2328999"/>
            <a:ext cx="5425440" cy="1106805"/>
          </a:xfrm>
          <a:prstGeom prst="rect">
            <a:avLst/>
          </a:prstGeom>
          <a:noFill/>
        </p:spPr>
        <p:txBody>
          <a:bodyPr wrap="square" rtlCol="0" anchor="t">
            <a:spAutoFit/>
          </a:bodyPr>
          <a:lstStyle/>
          <a:p>
            <a:pPr algn="dist"/>
            <a:r>
              <a:rPr lang="zh-CN" altLang="en-US" sz="6600" b="1" dirty="0" smtClean="0">
                <a:cs typeface="+mn-ea"/>
                <a:sym typeface="+mn-lt"/>
              </a:rPr>
              <a:t>谢谢观看！</a:t>
            </a:r>
            <a:endParaRPr lang="zh-CN" altLang="en-US" sz="6600" b="1" dirty="0">
              <a:cs typeface="+mn-ea"/>
              <a:sym typeface="+mn-lt"/>
            </a:endParaRPr>
          </a:p>
        </p:txBody>
      </p:sp>
      <p:sp>
        <p:nvSpPr>
          <p:cNvPr id="23" name="文本框 22">
            <a:extLst>
              <a:ext uri="{FF2B5EF4-FFF2-40B4-BE49-F238E27FC236}">
                <a16:creationId xmlns:a16="http://schemas.microsoft.com/office/drawing/2014/main" id="{2BDBA714-91D3-9728-5F42-161CA1E8F55B}"/>
              </a:ext>
            </a:extLst>
          </p:cNvPr>
          <p:cNvSpPr txBox="1"/>
          <p:nvPr/>
        </p:nvSpPr>
        <p:spPr>
          <a:xfrm>
            <a:off x="6198780" y="3464832"/>
            <a:ext cx="4862830" cy="460375"/>
          </a:xfrm>
          <a:prstGeom prst="rect">
            <a:avLst/>
          </a:prstGeom>
          <a:noFill/>
        </p:spPr>
        <p:txBody>
          <a:bodyPr wrap="square" rtlCol="0" anchor="t">
            <a:spAutoFit/>
          </a:bodyPr>
          <a:lstStyle/>
          <a:p>
            <a:pPr algn="dist"/>
            <a:r>
              <a:rPr lang="zh-CN" altLang="en-US" sz="2400">
                <a:cs typeface="+mn-ea"/>
                <a:sym typeface="+mn-lt"/>
              </a:rPr>
              <a:t>POWERPOINT TEMPLATE</a:t>
            </a:r>
          </a:p>
        </p:txBody>
      </p:sp>
      <p:sp>
        <p:nvSpPr>
          <p:cNvPr id="24" name="圆角矩形 12">
            <a:extLst>
              <a:ext uri="{FF2B5EF4-FFF2-40B4-BE49-F238E27FC236}">
                <a16:creationId xmlns:a16="http://schemas.microsoft.com/office/drawing/2014/main" id="{0D555474-C2ED-E163-AF32-AA8B33216462}"/>
              </a:ext>
            </a:extLst>
          </p:cNvPr>
          <p:cNvSpPr/>
          <p:nvPr/>
        </p:nvSpPr>
        <p:spPr>
          <a:xfrm>
            <a:off x="6569978" y="4231734"/>
            <a:ext cx="1832610" cy="461645"/>
          </a:xfrm>
          <a:prstGeom prst="roundRect">
            <a:avLst/>
          </a:prstGeom>
          <a:solidFill>
            <a:srgbClr val="34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圆角矩形 13">
            <a:extLst>
              <a:ext uri="{FF2B5EF4-FFF2-40B4-BE49-F238E27FC236}">
                <a16:creationId xmlns:a16="http://schemas.microsoft.com/office/drawing/2014/main" id="{63D5AFAD-5924-4F11-57D7-9EFE8D426A03}"/>
              </a:ext>
            </a:extLst>
          </p:cNvPr>
          <p:cNvSpPr/>
          <p:nvPr/>
        </p:nvSpPr>
        <p:spPr>
          <a:xfrm>
            <a:off x="8808094" y="4231734"/>
            <a:ext cx="1832610" cy="461645"/>
          </a:xfrm>
          <a:prstGeom prst="roundRect">
            <a:avLst/>
          </a:prstGeom>
          <a:solidFill>
            <a:srgbClr val="34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a:extLst>
              <a:ext uri="{FF2B5EF4-FFF2-40B4-BE49-F238E27FC236}">
                <a16:creationId xmlns:a16="http://schemas.microsoft.com/office/drawing/2014/main" id="{B66F822C-1D22-0E78-8510-B295654BF51C}"/>
              </a:ext>
            </a:extLst>
          </p:cNvPr>
          <p:cNvSpPr txBox="1"/>
          <p:nvPr/>
        </p:nvSpPr>
        <p:spPr>
          <a:xfrm>
            <a:off x="6590389" y="4278089"/>
            <a:ext cx="1797685" cy="368300"/>
          </a:xfrm>
          <a:prstGeom prst="rect">
            <a:avLst/>
          </a:prstGeom>
          <a:noFill/>
        </p:spPr>
        <p:txBody>
          <a:bodyPr wrap="square" rtlCol="0">
            <a:spAutoFit/>
          </a:bodyPr>
          <a:lstStyle/>
          <a:p>
            <a:r>
              <a:rPr lang="zh-CN" altLang="en-US" smtClean="0">
                <a:solidFill>
                  <a:schemeClr val="bg1"/>
                </a:solidFill>
                <a:cs typeface="+mn-ea"/>
                <a:sym typeface="+mn-lt"/>
              </a:rPr>
              <a:t>汇报：</a:t>
            </a:r>
            <a:r>
              <a:rPr lang="en-US" altLang="zh-CN" smtClean="0">
                <a:solidFill>
                  <a:schemeClr val="bg1"/>
                </a:solidFill>
                <a:cs typeface="+mn-ea"/>
                <a:sym typeface="+mn-lt"/>
              </a:rPr>
              <a:t>PPT818</a:t>
            </a:r>
            <a:endParaRPr lang="zh-CN" altLang="en-US" dirty="0">
              <a:solidFill>
                <a:schemeClr val="bg1"/>
              </a:solidFill>
              <a:cs typeface="+mn-ea"/>
              <a:sym typeface="+mn-lt"/>
            </a:endParaRPr>
          </a:p>
        </p:txBody>
      </p:sp>
      <p:sp>
        <p:nvSpPr>
          <p:cNvPr id="27" name="文本框 26">
            <a:extLst>
              <a:ext uri="{FF2B5EF4-FFF2-40B4-BE49-F238E27FC236}">
                <a16:creationId xmlns:a16="http://schemas.microsoft.com/office/drawing/2014/main" id="{E61BCF18-4FDB-E525-37FE-A29F2ACA27E6}"/>
              </a:ext>
            </a:extLst>
          </p:cNvPr>
          <p:cNvSpPr txBox="1"/>
          <p:nvPr/>
        </p:nvSpPr>
        <p:spPr>
          <a:xfrm>
            <a:off x="9005579" y="4278089"/>
            <a:ext cx="1437005" cy="368300"/>
          </a:xfrm>
          <a:prstGeom prst="rect">
            <a:avLst/>
          </a:prstGeom>
          <a:noFill/>
        </p:spPr>
        <p:txBody>
          <a:bodyPr wrap="square" rtlCol="0">
            <a:spAutoFit/>
          </a:bodyPr>
          <a:lstStyle/>
          <a:p>
            <a:r>
              <a:rPr lang="en-US" altLang="zh-CN" dirty="0">
                <a:solidFill>
                  <a:schemeClr val="bg1"/>
                </a:solidFill>
                <a:cs typeface="+mn-ea"/>
                <a:sym typeface="+mn-lt"/>
              </a:rPr>
              <a:t>20XX</a:t>
            </a:r>
            <a:r>
              <a:rPr lang="zh-CN" altLang="en-US" dirty="0">
                <a:solidFill>
                  <a:schemeClr val="bg1"/>
                </a:solidFill>
                <a:cs typeface="+mn-ea"/>
                <a:sym typeface="+mn-lt"/>
              </a:rPr>
              <a:t>年</a:t>
            </a:r>
            <a:r>
              <a:rPr lang="en-US" altLang="zh-CN" dirty="0">
                <a:solidFill>
                  <a:schemeClr val="bg1"/>
                </a:solidFill>
                <a:cs typeface="+mn-ea"/>
                <a:sym typeface="+mn-lt"/>
              </a:rPr>
              <a:t>1</a:t>
            </a:r>
            <a:r>
              <a:rPr lang="zh-CN" altLang="en-US" dirty="0">
                <a:solidFill>
                  <a:schemeClr val="bg1"/>
                </a:solidFill>
                <a:cs typeface="+mn-ea"/>
                <a:sym typeface="+mn-lt"/>
              </a:rPr>
              <a:t>月</a:t>
            </a:r>
          </a:p>
        </p:txBody>
      </p:sp>
      <p:sp>
        <p:nvSpPr>
          <p:cNvPr id="28" name="文本框 27">
            <a:extLst>
              <a:ext uri="{FF2B5EF4-FFF2-40B4-BE49-F238E27FC236}">
                <a16:creationId xmlns:a16="http://schemas.microsoft.com/office/drawing/2014/main" id="{6D62524D-8604-3133-E1E7-A7F523AC2AB0}"/>
              </a:ext>
            </a:extLst>
          </p:cNvPr>
          <p:cNvSpPr txBox="1"/>
          <p:nvPr/>
        </p:nvSpPr>
        <p:spPr>
          <a:xfrm>
            <a:off x="10193020" y="439873"/>
            <a:ext cx="1515110" cy="521970"/>
          </a:xfrm>
          <a:prstGeom prst="rect">
            <a:avLst/>
          </a:prstGeom>
          <a:noFill/>
        </p:spPr>
        <p:txBody>
          <a:bodyPr wrap="square" rtlCol="0" anchor="t">
            <a:spAutoFit/>
          </a:bodyPr>
          <a:lstStyle/>
          <a:p>
            <a:pPr algn="r"/>
            <a:r>
              <a:rPr lang="en-US" altLang="zh-CN" sz="2800" dirty="0">
                <a:solidFill>
                  <a:srgbClr val="343667"/>
                </a:solidFill>
                <a:cs typeface="+mn-ea"/>
                <a:sym typeface="+mn-lt"/>
              </a:rPr>
              <a:t>LOGO</a:t>
            </a:r>
          </a:p>
        </p:txBody>
      </p:sp>
      <p:sp>
        <p:nvSpPr>
          <p:cNvPr id="29" name="文本框 28">
            <a:extLst>
              <a:ext uri="{FF2B5EF4-FFF2-40B4-BE49-F238E27FC236}">
                <a16:creationId xmlns:a16="http://schemas.microsoft.com/office/drawing/2014/main" id="{CA301408-6563-BD72-3534-BBD51AAF988D}"/>
              </a:ext>
            </a:extLst>
          </p:cNvPr>
          <p:cNvSpPr txBox="1"/>
          <p:nvPr/>
        </p:nvSpPr>
        <p:spPr>
          <a:xfrm>
            <a:off x="8473621" y="516708"/>
            <a:ext cx="2047875" cy="368300"/>
          </a:xfrm>
          <a:prstGeom prst="rect">
            <a:avLst/>
          </a:prstGeom>
          <a:noFill/>
        </p:spPr>
        <p:txBody>
          <a:bodyPr wrap="square" rtlCol="0" anchor="t">
            <a:spAutoFit/>
          </a:bodyPr>
          <a:lstStyle/>
          <a:p>
            <a:pPr algn="r"/>
            <a:r>
              <a:rPr lang="en-US" altLang="zh-CN" dirty="0">
                <a:solidFill>
                  <a:schemeClr val="tx1"/>
                </a:solidFill>
                <a:cs typeface="+mn-ea"/>
                <a:sym typeface="+mn-lt"/>
              </a:rPr>
              <a:t>XX</a:t>
            </a:r>
            <a:r>
              <a:rPr lang="zh-CN" altLang="en-US" dirty="0">
                <a:solidFill>
                  <a:schemeClr val="tx1"/>
                </a:solidFill>
                <a:cs typeface="+mn-ea"/>
                <a:sym typeface="+mn-lt"/>
              </a:rPr>
              <a:t>科技有限公司</a:t>
            </a:r>
          </a:p>
        </p:txBody>
      </p:sp>
      <p:sp>
        <p:nvSpPr>
          <p:cNvPr id="30" name="椭圆 29">
            <a:extLst>
              <a:ext uri="{FF2B5EF4-FFF2-40B4-BE49-F238E27FC236}">
                <a16:creationId xmlns:a16="http://schemas.microsoft.com/office/drawing/2014/main" id="{465EFBF5-F6E5-62B1-5D7B-5D08A8A084D6}"/>
              </a:ext>
            </a:extLst>
          </p:cNvPr>
          <p:cNvSpPr/>
          <p:nvPr/>
        </p:nvSpPr>
        <p:spPr>
          <a:xfrm>
            <a:off x="11519444" y="6229441"/>
            <a:ext cx="188686" cy="188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a:extLst>
              <a:ext uri="{FF2B5EF4-FFF2-40B4-BE49-F238E27FC236}">
                <a16:creationId xmlns:a16="http://schemas.microsoft.com/office/drawing/2014/main" id="{4653DA15-D5D6-6B81-699C-66A4C7C902D7}"/>
              </a:ext>
            </a:extLst>
          </p:cNvPr>
          <p:cNvSpPr/>
          <p:nvPr/>
        </p:nvSpPr>
        <p:spPr>
          <a:xfrm>
            <a:off x="11243673" y="6229441"/>
            <a:ext cx="188686" cy="1886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id="{75BD0E47-47F9-4969-B1D1-72D40C9226A4}"/>
              </a:ext>
            </a:extLst>
          </p:cNvPr>
          <p:cNvSpPr/>
          <p:nvPr/>
        </p:nvSpPr>
        <p:spPr>
          <a:xfrm>
            <a:off x="10967902" y="6229441"/>
            <a:ext cx="188686" cy="188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7145" y="1443355"/>
            <a:ext cx="12209145" cy="3870325"/>
          </a:xfrm>
          <a:prstGeom prst="rect">
            <a:avLst/>
          </a:prstGeom>
        </p:spPr>
      </p:pic>
      <p:sp>
        <p:nvSpPr>
          <p:cNvPr id="4" name="矩形 3"/>
          <p:cNvSpPr/>
          <p:nvPr/>
        </p:nvSpPr>
        <p:spPr>
          <a:xfrm>
            <a:off x="-16510" y="1433649"/>
            <a:ext cx="12208510" cy="3896360"/>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1036320" y="2374265"/>
            <a:ext cx="2222500" cy="2222500"/>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a:solidFill>
                  <a:schemeClr val="bg1"/>
                </a:solidFill>
                <a:cs typeface="+mn-ea"/>
                <a:sym typeface="+mn-lt"/>
              </a:rPr>
              <a:t>01</a:t>
            </a:r>
          </a:p>
        </p:txBody>
      </p:sp>
      <p:sp>
        <p:nvSpPr>
          <p:cNvPr id="7" name="文本框 6"/>
          <p:cNvSpPr txBox="1"/>
          <p:nvPr/>
        </p:nvSpPr>
        <p:spPr>
          <a:xfrm>
            <a:off x="3902075" y="2710815"/>
            <a:ext cx="5137785" cy="922020"/>
          </a:xfrm>
          <a:prstGeom prst="rect">
            <a:avLst/>
          </a:prstGeom>
          <a:noFill/>
        </p:spPr>
        <p:txBody>
          <a:bodyPr wrap="square" rtlCol="0" anchor="t">
            <a:spAutoFit/>
          </a:bodyPr>
          <a:lstStyle/>
          <a:p>
            <a:r>
              <a:rPr lang="zh-CN" altLang="en-US" sz="5400">
                <a:cs typeface="+mn-ea"/>
                <a:sym typeface="+mn-lt"/>
              </a:rPr>
              <a:t>什么是企业文化</a:t>
            </a:r>
          </a:p>
        </p:txBody>
      </p:sp>
      <p:sp>
        <p:nvSpPr>
          <p:cNvPr id="8" name="文本框 7"/>
          <p:cNvSpPr txBox="1"/>
          <p:nvPr/>
        </p:nvSpPr>
        <p:spPr>
          <a:xfrm>
            <a:off x="4060825" y="3951605"/>
            <a:ext cx="5873115" cy="535531"/>
          </a:xfrm>
          <a:prstGeom prst="rect">
            <a:avLst/>
          </a:prstGeom>
          <a:noFill/>
        </p:spPr>
        <p:txBody>
          <a:bodyPr wrap="square" rtlCol="0" anchor="t">
            <a:spAutoFit/>
          </a:bodyPr>
          <a:lstStyle/>
          <a:p>
            <a:pPr>
              <a:lnSpc>
                <a:spcPct val="120000"/>
              </a:lnSpc>
              <a:spcBef>
                <a:spcPts val="0"/>
              </a:spcBef>
              <a:spcAft>
                <a:spcPts val="0"/>
              </a:spcAft>
            </a:pPr>
            <a:r>
              <a:rPr lang="zh-CN" altLang="en-US" sz="1200">
                <a:cs typeface="+mn-ea"/>
                <a:sym typeface="+mn-lt"/>
              </a:rPr>
              <a:t>关键行为准则不需要大家全部背诵，但要求我们在制定政策和规章制度时依照关键行为准则，同时要求我们对照关键行为准则，规范自己的行为，落实好企业的价值观。</a:t>
            </a:r>
          </a:p>
        </p:txBody>
      </p:sp>
      <p:sp>
        <p:nvSpPr>
          <p:cNvPr id="9" name="文本框 8"/>
          <p:cNvSpPr txBox="1"/>
          <p:nvPr/>
        </p:nvSpPr>
        <p:spPr>
          <a:xfrm>
            <a:off x="4060825" y="3545840"/>
            <a:ext cx="5771515" cy="400110"/>
          </a:xfrm>
          <a:prstGeom prst="rect">
            <a:avLst/>
          </a:prstGeom>
          <a:noFill/>
        </p:spPr>
        <p:txBody>
          <a:bodyPr wrap="square" rtlCol="0" anchor="t">
            <a:spAutoFit/>
          </a:bodyPr>
          <a:lstStyle/>
          <a:p>
            <a:r>
              <a:rPr lang="zh-CN" altLang="en-US" sz="2000">
                <a:solidFill>
                  <a:srgbClr val="343667"/>
                </a:solidFill>
                <a:cs typeface="+mn-ea"/>
                <a:sym typeface="+mn-lt"/>
              </a:rPr>
              <a:t>There are many variations of passages</a:t>
            </a:r>
          </a:p>
        </p:txBody>
      </p:sp>
      <p:sp>
        <p:nvSpPr>
          <p:cNvPr id="10" name="文本框 9">
            <a:extLst>
              <a:ext uri="{FF2B5EF4-FFF2-40B4-BE49-F238E27FC236}">
                <a16:creationId xmlns:a16="http://schemas.microsoft.com/office/drawing/2014/main" id="{824BC090-9710-FFB7-6EA4-98A046DEAAD6}"/>
              </a:ext>
            </a:extLst>
          </p:cNvPr>
          <p:cNvSpPr txBox="1"/>
          <p:nvPr/>
        </p:nvSpPr>
        <p:spPr>
          <a:xfrm>
            <a:off x="10193020" y="439873"/>
            <a:ext cx="1515110" cy="521970"/>
          </a:xfrm>
          <a:prstGeom prst="rect">
            <a:avLst/>
          </a:prstGeom>
          <a:noFill/>
        </p:spPr>
        <p:txBody>
          <a:bodyPr wrap="square" rtlCol="0" anchor="t">
            <a:spAutoFit/>
          </a:bodyPr>
          <a:lstStyle/>
          <a:p>
            <a:pPr algn="r"/>
            <a:r>
              <a:rPr lang="en-US" altLang="zh-CN" sz="2800" dirty="0">
                <a:solidFill>
                  <a:srgbClr val="343667"/>
                </a:solidFill>
                <a:cs typeface="+mn-ea"/>
                <a:sym typeface="+mn-lt"/>
              </a:rPr>
              <a:t>LOGO</a:t>
            </a:r>
          </a:p>
        </p:txBody>
      </p:sp>
      <p:sp>
        <p:nvSpPr>
          <p:cNvPr id="11" name="文本框 10">
            <a:extLst>
              <a:ext uri="{FF2B5EF4-FFF2-40B4-BE49-F238E27FC236}">
                <a16:creationId xmlns:a16="http://schemas.microsoft.com/office/drawing/2014/main" id="{16D65617-8CF6-7C3D-4D57-D5E80669640B}"/>
              </a:ext>
            </a:extLst>
          </p:cNvPr>
          <p:cNvSpPr txBox="1"/>
          <p:nvPr/>
        </p:nvSpPr>
        <p:spPr>
          <a:xfrm>
            <a:off x="8473621" y="516708"/>
            <a:ext cx="2047875" cy="368300"/>
          </a:xfrm>
          <a:prstGeom prst="rect">
            <a:avLst/>
          </a:prstGeom>
          <a:noFill/>
        </p:spPr>
        <p:txBody>
          <a:bodyPr wrap="square" rtlCol="0" anchor="t">
            <a:spAutoFit/>
          </a:bodyPr>
          <a:lstStyle/>
          <a:p>
            <a:pPr algn="r"/>
            <a:r>
              <a:rPr lang="en-US" altLang="zh-CN" dirty="0">
                <a:solidFill>
                  <a:schemeClr val="tx1"/>
                </a:solidFill>
                <a:cs typeface="+mn-ea"/>
                <a:sym typeface="+mn-lt"/>
              </a:rPr>
              <a:t>XX</a:t>
            </a:r>
            <a:r>
              <a:rPr lang="zh-CN" altLang="en-US" dirty="0">
                <a:solidFill>
                  <a:schemeClr val="tx1"/>
                </a:solidFill>
                <a:cs typeface="+mn-ea"/>
                <a:sym typeface="+mn-lt"/>
              </a:rPr>
              <a:t>科技有限公司</a:t>
            </a:r>
          </a:p>
        </p:txBody>
      </p:sp>
      <p:sp>
        <p:nvSpPr>
          <p:cNvPr id="12" name="椭圆 11">
            <a:extLst>
              <a:ext uri="{FF2B5EF4-FFF2-40B4-BE49-F238E27FC236}">
                <a16:creationId xmlns:a16="http://schemas.microsoft.com/office/drawing/2014/main" id="{C587704B-C64B-811E-99BD-78C711CE6C2F}"/>
              </a:ext>
            </a:extLst>
          </p:cNvPr>
          <p:cNvSpPr/>
          <p:nvPr/>
        </p:nvSpPr>
        <p:spPr>
          <a:xfrm>
            <a:off x="11519444" y="6229441"/>
            <a:ext cx="188686" cy="188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a16="http://schemas.microsoft.com/office/drawing/2014/main" id="{CAF1559F-8B27-BEA0-28FC-25CD47A9A4BA}"/>
              </a:ext>
            </a:extLst>
          </p:cNvPr>
          <p:cNvSpPr/>
          <p:nvPr/>
        </p:nvSpPr>
        <p:spPr>
          <a:xfrm>
            <a:off x="11243673" y="6229441"/>
            <a:ext cx="188686" cy="1886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a16="http://schemas.microsoft.com/office/drawing/2014/main" id="{5F32619A-5EFB-4839-785E-D3A6255D9CAC}"/>
              </a:ext>
            </a:extLst>
          </p:cNvPr>
          <p:cNvSpPr/>
          <p:nvPr/>
        </p:nvSpPr>
        <p:spPr>
          <a:xfrm>
            <a:off x="10967902" y="6229441"/>
            <a:ext cx="188686" cy="188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cs typeface="+mn-ea"/>
                <a:sym typeface="+mn-lt"/>
              </a:rPr>
              <a:t>01</a:t>
            </a:r>
          </a:p>
        </p:txBody>
      </p:sp>
      <p:sp>
        <p:nvSpPr>
          <p:cNvPr id="26" name="文本框 25"/>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什么是企业文化</a:t>
            </a:r>
          </a:p>
        </p:txBody>
      </p:sp>
      <p:grpSp>
        <p:nvGrpSpPr>
          <p:cNvPr id="21" name="组合 20">
            <a:extLst>
              <a:ext uri="{FF2B5EF4-FFF2-40B4-BE49-F238E27FC236}">
                <a16:creationId xmlns:a16="http://schemas.microsoft.com/office/drawing/2014/main" id="{B1EC45D1-CC1B-D74D-A0B7-1B55B89D2E3B}"/>
              </a:ext>
            </a:extLst>
          </p:cNvPr>
          <p:cNvGrpSpPr/>
          <p:nvPr/>
        </p:nvGrpSpPr>
        <p:grpSpPr>
          <a:xfrm>
            <a:off x="899078" y="1883683"/>
            <a:ext cx="10442575" cy="3684586"/>
            <a:chOff x="899078" y="1724026"/>
            <a:chExt cx="10442575" cy="3684586"/>
          </a:xfrm>
        </p:grpSpPr>
        <p:grpSp>
          <p:nvGrpSpPr>
            <p:cNvPr id="22" name="组合 21">
              <a:extLst>
                <a:ext uri="{FF2B5EF4-FFF2-40B4-BE49-F238E27FC236}">
                  <a16:creationId xmlns:a16="http://schemas.microsoft.com/office/drawing/2014/main" id="{BB89F956-2441-2F71-9EE5-D88942D79D63}"/>
                </a:ext>
              </a:extLst>
            </p:cNvPr>
            <p:cNvGrpSpPr/>
            <p:nvPr/>
          </p:nvGrpSpPr>
          <p:grpSpPr>
            <a:xfrm>
              <a:off x="899078" y="1724026"/>
              <a:ext cx="5132387" cy="1704974"/>
              <a:chOff x="874713" y="1943101"/>
              <a:chExt cx="5132387" cy="1704974"/>
            </a:xfrm>
          </p:grpSpPr>
          <p:grpSp>
            <p:nvGrpSpPr>
              <p:cNvPr id="60" name="组合 59">
                <a:extLst>
                  <a:ext uri="{FF2B5EF4-FFF2-40B4-BE49-F238E27FC236}">
                    <a16:creationId xmlns:a16="http://schemas.microsoft.com/office/drawing/2014/main" id="{B174AC2D-0946-AD68-CA14-D797229CC0B8}"/>
                  </a:ext>
                </a:extLst>
              </p:cNvPr>
              <p:cNvGrpSpPr/>
              <p:nvPr/>
            </p:nvGrpSpPr>
            <p:grpSpPr>
              <a:xfrm>
                <a:off x="874713" y="1943101"/>
                <a:ext cx="5132387" cy="1704974"/>
                <a:chOff x="874713" y="1752601"/>
                <a:chExt cx="5132387" cy="1704974"/>
              </a:xfrm>
            </p:grpSpPr>
            <p:sp>
              <p:nvSpPr>
                <p:cNvPr id="64" name="矩形 63">
                  <a:extLst>
                    <a:ext uri="{FF2B5EF4-FFF2-40B4-BE49-F238E27FC236}">
                      <a16:creationId xmlns:a16="http://schemas.microsoft.com/office/drawing/2014/main" id="{E5FBE105-2AE3-4BB3-4D18-165CCB848BA0}"/>
                    </a:ext>
                  </a:extLst>
                </p:cNvPr>
                <p:cNvSpPr/>
                <p:nvPr/>
              </p:nvSpPr>
              <p:spPr>
                <a:xfrm>
                  <a:off x="874713" y="1752601"/>
                  <a:ext cx="5132387" cy="170497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65" name="椭圆 8">
                  <a:extLst>
                    <a:ext uri="{FF2B5EF4-FFF2-40B4-BE49-F238E27FC236}">
                      <a16:creationId xmlns:a16="http://schemas.microsoft.com/office/drawing/2014/main" id="{094850FD-0940-0D4F-A476-69F8808A55BC}"/>
                    </a:ext>
                  </a:extLst>
                </p:cNvPr>
                <p:cNvSpPr/>
                <p:nvPr/>
              </p:nvSpPr>
              <p:spPr>
                <a:xfrm>
                  <a:off x="5200650" y="1991396"/>
                  <a:ext cx="586015" cy="514075"/>
                </a:xfrm>
                <a:custGeom>
                  <a:avLst/>
                  <a:gdLst>
                    <a:gd name="connsiteX0" fmla="*/ 352921 w 607646"/>
                    <a:gd name="connsiteY0" fmla="*/ 457945 h 533051"/>
                    <a:gd name="connsiteX1" fmla="*/ 342979 w 607646"/>
                    <a:gd name="connsiteY1" fmla="*/ 462170 h 533051"/>
                    <a:gd name="connsiteX2" fmla="*/ 338854 w 607646"/>
                    <a:gd name="connsiteY2" fmla="*/ 472100 h 533051"/>
                    <a:gd name="connsiteX3" fmla="*/ 342979 w 607646"/>
                    <a:gd name="connsiteY3" fmla="*/ 482029 h 533051"/>
                    <a:gd name="connsiteX4" fmla="*/ 352921 w 607646"/>
                    <a:gd name="connsiteY4" fmla="*/ 486149 h 533051"/>
                    <a:gd name="connsiteX5" fmla="*/ 362863 w 607646"/>
                    <a:gd name="connsiteY5" fmla="*/ 482029 h 533051"/>
                    <a:gd name="connsiteX6" fmla="*/ 366987 w 607646"/>
                    <a:gd name="connsiteY6" fmla="*/ 472100 h 533051"/>
                    <a:gd name="connsiteX7" fmla="*/ 362863 w 607646"/>
                    <a:gd name="connsiteY7" fmla="*/ 462170 h 533051"/>
                    <a:gd name="connsiteX8" fmla="*/ 352921 w 607646"/>
                    <a:gd name="connsiteY8" fmla="*/ 457945 h 533051"/>
                    <a:gd name="connsiteX9" fmla="*/ 438485 w 607646"/>
                    <a:gd name="connsiteY9" fmla="*/ 375972 h 533051"/>
                    <a:gd name="connsiteX10" fmla="*/ 431081 w 607646"/>
                    <a:gd name="connsiteY10" fmla="*/ 379141 h 533051"/>
                    <a:gd name="connsiteX11" fmla="*/ 372699 w 607646"/>
                    <a:gd name="connsiteY11" fmla="*/ 437346 h 533051"/>
                    <a:gd name="connsiteX12" fmla="*/ 369632 w 607646"/>
                    <a:gd name="connsiteY12" fmla="*/ 444846 h 533051"/>
                    <a:gd name="connsiteX13" fmla="*/ 372699 w 607646"/>
                    <a:gd name="connsiteY13" fmla="*/ 452346 h 533051"/>
                    <a:gd name="connsiteX14" fmla="*/ 380208 w 607646"/>
                    <a:gd name="connsiteY14" fmla="*/ 455409 h 533051"/>
                    <a:gd name="connsiteX15" fmla="*/ 387612 w 607646"/>
                    <a:gd name="connsiteY15" fmla="*/ 452346 h 533051"/>
                    <a:gd name="connsiteX16" fmla="*/ 445994 w 607646"/>
                    <a:gd name="connsiteY16" fmla="*/ 394035 h 533051"/>
                    <a:gd name="connsiteX17" fmla="*/ 449062 w 607646"/>
                    <a:gd name="connsiteY17" fmla="*/ 386535 h 533051"/>
                    <a:gd name="connsiteX18" fmla="*/ 445994 w 607646"/>
                    <a:gd name="connsiteY18" fmla="*/ 379141 h 533051"/>
                    <a:gd name="connsiteX19" fmla="*/ 438485 w 607646"/>
                    <a:gd name="connsiteY19" fmla="*/ 375972 h 533051"/>
                    <a:gd name="connsiteX20" fmla="*/ 534943 w 607646"/>
                    <a:gd name="connsiteY20" fmla="*/ 217624 h 533051"/>
                    <a:gd name="connsiteX21" fmla="*/ 553981 w 607646"/>
                    <a:gd name="connsiteY21" fmla="*/ 225547 h 533051"/>
                    <a:gd name="connsiteX22" fmla="*/ 554404 w 607646"/>
                    <a:gd name="connsiteY22" fmla="*/ 225969 h 533051"/>
                    <a:gd name="connsiteX23" fmla="*/ 556520 w 607646"/>
                    <a:gd name="connsiteY23" fmla="*/ 230934 h 533051"/>
                    <a:gd name="connsiteX24" fmla="*/ 554510 w 607646"/>
                    <a:gd name="connsiteY24" fmla="*/ 235899 h 533051"/>
                    <a:gd name="connsiteX25" fmla="*/ 524050 w 607646"/>
                    <a:gd name="connsiteY25" fmla="*/ 266322 h 533051"/>
                    <a:gd name="connsiteX26" fmla="*/ 516752 w 607646"/>
                    <a:gd name="connsiteY26" fmla="*/ 283752 h 533051"/>
                    <a:gd name="connsiteX27" fmla="*/ 524050 w 607646"/>
                    <a:gd name="connsiteY27" fmla="*/ 301182 h 533051"/>
                    <a:gd name="connsiteX28" fmla="*/ 541501 w 607646"/>
                    <a:gd name="connsiteY28" fmla="*/ 308365 h 533051"/>
                    <a:gd name="connsiteX29" fmla="*/ 558952 w 607646"/>
                    <a:gd name="connsiteY29" fmla="*/ 301182 h 533051"/>
                    <a:gd name="connsiteX30" fmla="*/ 589413 w 607646"/>
                    <a:gd name="connsiteY30" fmla="*/ 270759 h 533051"/>
                    <a:gd name="connsiteX31" fmla="*/ 594384 w 607646"/>
                    <a:gd name="connsiteY31" fmla="*/ 268752 h 533051"/>
                    <a:gd name="connsiteX32" fmla="*/ 599355 w 607646"/>
                    <a:gd name="connsiteY32" fmla="*/ 270759 h 533051"/>
                    <a:gd name="connsiteX33" fmla="*/ 599778 w 607646"/>
                    <a:gd name="connsiteY33" fmla="*/ 271181 h 533051"/>
                    <a:gd name="connsiteX34" fmla="*/ 606758 w 607646"/>
                    <a:gd name="connsiteY34" fmla="*/ 297168 h 533051"/>
                    <a:gd name="connsiteX35" fmla="*/ 590047 w 607646"/>
                    <a:gd name="connsiteY35" fmla="*/ 359704 h 533051"/>
                    <a:gd name="connsiteX36" fmla="*/ 571010 w 607646"/>
                    <a:gd name="connsiteY36" fmla="*/ 378612 h 533051"/>
                    <a:gd name="connsiteX37" fmla="*/ 570798 w 607646"/>
                    <a:gd name="connsiteY37" fmla="*/ 378718 h 533051"/>
                    <a:gd name="connsiteX38" fmla="*/ 501627 w 607646"/>
                    <a:gd name="connsiteY38" fmla="*/ 395303 h 533051"/>
                    <a:gd name="connsiteX39" fmla="*/ 377987 w 607646"/>
                    <a:gd name="connsiteY39" fmla="*/ 518790 h 533051"/>
                    <a:gd name="connsiteX40" fmla="*/ 343507 w 607646"/>
                    <a:gd name="connsiteY40" fmla="*/ 533051 h 533051"/>
                    <a:gd name="connsiteX41" fmla="*/ 309028 w 607646"/>
                    <a:gd name="connsiteY41" fmla="*/ 518790 h 533051"/>
                    <a:gd name="connsiteX42" fmla="*/ 306066 w 607646"/>
                    <a:gd name="connsiteY42" fmla="*/ 515833 h 533051"/>
                    <a:gd name="connsiteX43" fmla="*/ 291788 w 607646"/>
                    <a:gd name="connsiteY43" fmla="*/ 481501 h 533051"/>
                    <a:gd name="connsiteX44" fmla="*/ 306066 w 607646"/>
                    <a:gd name="connsiteY44" fmla="*/ 447064 h 533051"/>
                    <a:gd name="connsiteX45" fmla="*/ 429707 w 607646"/>
                    <a:gd name="connsiteY45" fmla="*/ 323576 h 533051"/>
                    <a:gd name="connsiteX46" fmla="*/ 446418 w 607646"/>
                    <a:gd name="connsiteY46" fmla="*/ 254491 h 533051"/>
                    <a:gd name="connsiteX47" fmla="*/ 446418 w 607646"/>
                    <a:gd name="connsiteY47" fmla="*/ 254280 h 533051"/>
                    <a:gd name="connsiteX48" fmla="*/ 465455 w 607646"/>
                    <a:gd name="connsiteY48" fmla="*/ 235265 h 533051"/>
                    <a:gd name="connsiteX49" fmla="*/ 527963 w 607646"/>
                    <a:gd name="connsiteY49" fmla="*/ 218575 h 533051"/>
                    <a:gd name="connsiteX50" fmla="*/ 534943 w 607646"/>
                    <a:gd name="connsiteY50" fmla="*/ 217624 h 533051"/>
                    <a:gd name="connsiteX51" fmla="*/ 253873 w 607646"/>
                    <a:gd name="connsiteY51" fmla="*/ 140927 h 533051"/>
                    <a:gd name="connsiteX52" fmla="*/ 141005 w 607646"/>
                    <a:gd name="connsiteY52" fmla="*/ 253542 h 533051"/>
                    <a:gd name="connsiteX53" fmla="*/ 253873 w 607646"/>
                    <a:gd name="connsiteY53" fmla="*/ 366262 h 533051"/>
                    <a:gd name="connsiteX54" fmla="*/ 366741 w 607646"/>
                    <a:gd name="connsiteY54" fmla="*/ 253542 h 533051"/>
                    <a:gd name="connsiteX55" fmla="*/ 253873 w 607646"/>
                    <a:gd name="connsiteY55" fmla="*/ 140927 h 533051"/>
                    <a:gd name="connsiteX56" fmla="*/ 232929 w 607646"/>
                    <a:gd name="connsiteY56" fmla="*/ 0 h 533051"/>
                    <a:gd name="connsiteX57" fmla="*/ 274818 w 607646"/>
                    <a:gd name="connsiteY57" fmla="*/ 0 h 533051"/>
                    <a:gd name="connsiteX58" fmla="*/ 316918 w 607646"/>
                    <a:gd name="connsiteY58" fmla="*/ 42045 h 533051"/>
                    <a:gd name="connsiteX59" fmla="*/ 316918 w 607646"/>
                    <a:gd name="connsiteY59" fmla="*/ 55885 h 533051"/>
                    <a:gd name="connsiteX60" fmla="*/ 349287 w 607646"/>
                    <a:gd name="connsiteY60" fmla="*/ 69301 h 533051"/>
                    <a:gd name="connsiteX61" fmla="*/ 359125 w 607646"/>
                    <a:gd name="connsiteY61" fmla="*/ 59476 h 533051"/>
                    <a:gd name="connsiteX62" fmla="*/ 388849 w 607646"/>
                    <a:gd name="connsiteY62" fmla="*/ 47222 h 533051"/>
                    <a:gd name="connsiteX63" fmla="*/ 418574 w 607646"/>
                    <a:gd name="connsiteY63" fmla="*/ 59476 h 533051"/>
                    <a:gd name="connsiteX64" fmla="*/ 448192 w 607646"/>
                    <a:gd name="connsiteY64" fmla="*/ 89162 h 533051"/>
                    <a:gd name="connsiteX65" fmla="*/ 448192 w 607646"/>
                    <a:gd name="connsiteY65" fmla="*/ 148533 h 533051"/>
                    <a:gd name="connsiteX66" fmla="*/ 438460 w 607646"/>
                    <a:gd name="connsiteY66" fmla="*/ 158252 h 533051"/>
                    <a:gd name="connsiteX67" fmla="*/ 451789 w 607646"/>
                    <a:gd name="connsiteY67" fmla="*/ 190684 h 533051"/>
                    <a:gd name="connsiteX68" fmla="*/ 465752 w 607646"/>
                    <a:gd name="connsiteY68" fmla="*/ 190684 h 533051"/>
                    <a:gd name="connsiteX69" fmla="*/ 497909 w 607646"/>
                    <a:gd name="connsiteY69" fmla="*/ 205685 h 533051"/>
                    <a:gd name="connsiteX70" fmla="*/ 450837 w 607646"/>
                    <a:gd name="connsiteY70" fmla="*/ 218257 h 533051"/>
                    <a:gd name="connsiteX71" fmla="*/ 419420 w 607646"/>
                    <a:gd name="connsiteY71" fmla="*/ 249739 h 533051"/>
                    <a:gd name="connsiteX72" fmla="*/ 419208 w 607646"/>
                    <a:gd name="connsiteY72" fmla="*/ 250372 h 533051"/>
                    <a:gd name="connsiteX73" fmla="*/ 403764 w 607646"/>
                    <a:gd name="connsiteY73" fmla="*/ 314603 h 533051"/>
                    <a:gd name="connsiteX74" fmla="*/ 283598 w 607646"/>
                    <a:gd name="connsiteY74" fmla="*/ 434613 h 533051"/>
                    <a:gd name="connsiteX75" fmla="*/ 264134 w 607646"/>
                    <a:gd name="connsiteY75" fmla="*/ 481518 h 533051"/>
                    <a:gd name="connsiteX76" fmla="*/ 269317 w 607646"/>
                    <a:gd name="connsiteY76" fmla="*/ 507083 h 533051"/>
                    <a:gd name="connsiteX77" fmla="*/ 232929 w 607646"/>
                    <a:gd name="connsiteY77" fmla="*/ 507083 h 533051"/>
                    <a:gd name="connsiteX78" fmla="*/ 190828 w 607646"/>
                    <a:gd name="connsiteY78" fmla="*/ 465143 h 533051"/>
                    <a:gd name="connsiteX79" fmla="*/ 190828 w 607646"/>
                    <a:gd name="connsiteY79" fmla="*/ 451304 h 533051"/>
                    <a:gd name="connsiteX80" fmla="*/ 158459 w 607646"/>
                    <a:gd name="connsiteY80" fmla="*/ 437888 h 533051"/>
                    <a:gd name="connsiteX81" fmla="*/ 148622 w 607646"/>
                    <a:gd name="connsiteY81" fmla="*/ 447712 h 533051"/>
                    <a:gd name="connsiteX82" fmla="*/ 118897 w 607646"/>
                    <a:gd name="connsiteY82" fmla="*/ 459967 h 533051"/>
                    <a:gd name="connsiteX83" fmla="*/ 89173 w 607646"/>
                    <a:gd name="connsiteY83" fmla="*/ 447712 h 533051"/>
                    <a:gd name="connsiteX84" fmla="*/ 59554 w 607646"/>
                    <a:gd name="connsiteY84" fmla="*/ 418027 h 533051"/>
                    <a:gd name="connsiteX85" fmla="*/ 59554 w 607646"/>
                    <a:gd name="connsiteY85" fmla="*/ 358656 h 533051"/>
                    <a:gd name="connsiteX86" fmla="*/ 69286 w 607646"/>
                    <a:gd name="connsiteY86" fmla="*/ 348831 h 533051"/>
                    <a:gd name="connsiteX87" fmla="*/ 55958 w 607646"/>
                    <a:gd name="connsiteY87" fmla="*/ 316505 h 533051"/>
                    <a:gd name="connsiteX88" fmla="*/ 41995 w 607646"/>
                    <a:gd name="connsiteY88" fmla="*/ 316505 h 533051"/>
                    <a:gd name="connsiteX89" fmla="*/ 0 w 607646"/>
                    <a:gd name="connsiteY89" fmla="*/ 274565 h 533051"/>
                    <a:gd name="connsiteX90" fmla="*/ 0 w 607646"/>
                    <a:gd name="connsiteY90" fmla="*/ 232625 h 533051"/>
                    <a:gd name="connsiteX91" fmla="*/ 41995 w 607646"/>
                    <a:gd name="connsiteY91" fmla="*/ 190684 h 533051"/>
                    <a:gd name="connsiteX92" fmla="*/ 55958 w 607646"/>
                    <a:gd name="connsiteY92" fmla="*/ 190684 h 533051"/>
                    <a:gd name="connsiteX93" fmla="*/ 69286 w 607646"/>
                    <a:gd name="connsiteY93" fmla="*/ 158252 h 533051"/>
                    <a:gd name="connsiteX94" fmla="*/ 59554 w 607646"/>
                    <a:gd name="connsiteY94" fmla="*/ 148533 h 533051"/>
                    <a:gd name="connsiteX95" fmla="*/ 59554 w 607646"/>
                    <a:gd name="connsiteY95" fmla="*/ 89162 h 533051"/>
                    <a:gd name="connsiteX96" fmla="*/ 89173 w 607646"/>
                    <a:gd name="connsiteY96" fmla="*/ 59476 h 533051"/>
                    <a:gd name="connsiteX97" fmla="*/ 118897 w 607646"/>
                    <a:gd name="connsiteY97" fmla="*/ 47222 h 533051"/>
                    <a:gd name="connsiteX98" fmla="*/ 148622 w 607646"/>
                    <a:gd name="connsiteY98" fmla="*/ 59476 h 533051"/>
                    <a:gd name="connsiteX99" fmla="*/ 158459 w 607646"/>
                    <a:gd name="connsiteY99" fmla="*/ 69301 h 533051"/>
                    <a:gd name="connsiteX100" fmla="*/ 190828 w 607646"/>
                    <a:gd name="connsiteY100" fmla="*/ 55885 h 533051"/>
                    <a:gd name="connsiteX101" fmla="*/ 190828 w 607646"/>
                    <a:gd name="connsiteY101" fmla="*/ 42045 h 533051"/>
                    <a:gd name="connsiteX102" fmla="*/ 232929 w 607646"/>
                    <a:gd name="connsiteY102" fmla="*/ 0 h 53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7646" h="533051">
                      <a:moveTo>
                        <a:pt x="352921" y="457945"/>
                      </a:moveTo>
                      <a:cubicBezTo>
                        <a:pt x="349113" y="457945"/>
                        <a:pt x="345623" y="459423"/>
                        <a:pt x="342979" y="462170"/>
                      </a:cubicBezTo>
                      <a:cubicBezTo>
                        <a:pt x="340229" y="464811"/>
                        <a:pt x="338854" y="468297"/>
                        <a:pt x="338854" y="472100"/>
                      </a:cubicBezTo>
                      <a:cubicBezTo>
                        <a:pt x="338854" y="475797"/>
                        <a:pt x="340229" y="479389"/>
                        <a:pt x="342979" y="482029"/>
                      </a:cubicBezTo>
                      <a:cubicBezTo>
                        <a:pt x="345623" y="484670"/>
                        <a:pt x="349113" y="486149"/>
                        <a:pt x="352921" y="486149"/>
                      </a:cubicBezTo>
                      <a:cubicBezTo>
                        <a:pt x="356622" y="486149"/>
                        <a:pt x="360218" y="484670"/>
                        <a:pt x="362863" y="482029"/>
                      </a:cubicBezTo>
                      <a:cubicBezTo>
                        <a:pt x="365507" y="479389"/>
                        <a:pt x="366987" y="475797"/>
                        <a:pt x="366987" y="472100"/>
                      </a:cubicBezTo>
                      <a:cubicBezTo>
                        <a:pt x="366987" y="468297"/>
                        <a:pt x="365507" y="464811"/>
                        <a:pt x="362863" y="462170"/>
                      </a:cubicBezTo>
                      <a:cubicBezTo>
                        <a:pt x="360218" y="459423"/>
                        <a:pt x="356622" y="457945"/>
                        <a:pt x="352921" y="457945"/>
                      </a:cubicBezTo>
                      <a:close/>
                      <a:moveTo>
                        <a:pt x="438485" y="375972"/>
                      </a:moveTo>
                      <a:cubicBezTo>
                        <a:pt x="435735" y="375972"/>
                        <a:pt x="432985" y="377134"/>
                        <a:pt x="431081" y="379141"/>
                      </a:cubicBezTo>
                      <a:lnTo>
                        <a:pt x="372699" y="437346"/>
                      </a:lnTo>
                      <a:cubicBezTo>
                        <a:pt x="370689" y="439353"/>
                        <a:pt x="369632" y="441994"/>
                        <a:pt x="369632" y="444846"/>
                      </a:cubicBezTo>
                      <a:cubicBezTo>
                        <a:pt x="369632" y="447698"/>
                        <a:pt x="370689" y="450339"/>
                        <a:pt x="372699" y="452346"/>
                      </a:cubicBezTo>
                      <a:cubicBezTo>
                        <a:pt x="374708" y="454353"/>
                        <a:pt x="377352" y="455409"/>
                        <a:pt x="380208" y="455409"/>
                      </a:cubicBezTo>
                      <a:cubicBezTo>
                        <a:pt x="382958" y="455409"/>
                        <a:pt x="385602" y="454353"/>
                        <a:pt x="387612" y="452346"/>
                      </a:cubicBezTo>
                      <a:lnTo>
                        <a:pt x="445994" y="394035"/>
                      </a:lnTo>
                      <a:cubicBezTo>
                        <a:pt x="448004" y="392028"/>
                        <a:pt x="449062" y="389387"/>
                        <a:pt x="449062" y="386535"/>
                      </a:cubicBezTo>
                      <a:cubicBezTo>
                        <a:pt x="449062" y="383789"/>
                        <a:pt x="448004" y="381148"/>
                        <a:pt x="445994" y="379141"/>
                      </a:cubicBezTo>
                      <a:cubicBezTo>
                        <a:pt x="443985" y="377134"/>
                        <a:pt x="441341" y="375972"/>
                        <a:pt x="438485" y="375972"/>
                      </a:cubicBezTo>
                      <a:close/>
                      <a:moveTo>
                        <a:pt x="534943" y="217624"/>
                      </a:moveTo>
                      <a:cubicBezTo>
                        <a:pt x="542136" y="217624"/>
                        <a:pt x="548905" y="220371"/>
                        <a:pt x="553981" y="225547"/>
                      </a:cubicBezTo>
                      <a:lnTo>
                        <a:pt x="554404" y="225969"/>
                      </a:lnTo>
                      <a:cubicBezTo>
                        <a:pt x="555779" y="227237"/>
                        <a:pt x="556520" y="229033"/>
                        <a:pt x="556520" y="230934"/>
                      </a:cubicBezTo>
                      <a:cubicBezTo>
                        <a:pt x="556520" y="232836"/>
                        <a:pt x="555779" y="234632"/>
                        <a:pt x="554510" y="235899"/>
                      </a:cubicBezTo>
                      <a:lnTo>
                        <a:pt x="524050" y="266322"/>
                      </a:lnTo>
                      <a:cubicBezTo>
                        <a:pt x="519396" y="270970"/>
                        <a:pt x="516752" y="277203"/>
                        <a:pt x="516752" y="283752"/>
                      </a:cubicBezTo>
                      <a:cubicBezTo>
                        <a:pt x="516752" y="290301"/>
                        <a:pt x="519396" y="296534"/>
                        <a:pt x="524050" y="301182"/>
                      </a:cubicBezTo>
                      <a:cubicBezTo>
                        <a:pt x="528703" y="305830"/>
                        <a:pt x="534838" y="308365"/>
                        <a:pt x="541501" y="308365"/>
                      </a:cubicBezTo>
                      <a:cubicBezTo>
                        <a:pt x="548058" y="308365"/>
                        <a:pt x="554299" y="305830"/>
                        <a:pt x="558952" y="301182"/>
                      </a:cubicBezTo>
                      <a:lnTo>
                        <a:pt x="589413" y="270759"/>
                      </a:lnTo>
                      <a:cubicBezTo>
                        <a:pt x="590682" y="269491"/>
                        <a:pt x="592480" y="268752"/>
                        <a:pt x="594384" y="268752"/>
                      </a:cubicBezTo>
                      <a:cubicBezTo>
                        <a:pt x="596288" y="268752"/>
                        <a:pt x="597980" y="269491"/>
                        <a:pt x="599355" y="270759"/>
                      </a:cubicBezTo>
                      <a:lnTo>
                        <a:pt x="599778" y="271181"/>
                      </a:lnTo>
                      <a:cubicBezTo>
                        <a:pt x="606547" y="277942"/>
                        <a:pt x="609191" y="287977"/>
                        <a:pt x="606758" y="297168"/>
                      </a:cubicBezTo>
                      <a:lnTo>
                        <a:pt x="590047" y="359704"/>
                      </a:lnTo>
                      <a:cubicBezTo>
                        <a:pt x="587509" y="368894"/>
                        <a:pt x="580211" y="376183"/>
                        <a:pt x="571010" y="378612"/>
                      </a:cubicBezTo>
                      <a:cubicBezTo>
                        <a:pt x="570904" y="378718"/>
                        <a:pt x="570904" y="378718"/>
                        <a:pt x="570798" y="378718"/>
                      </a:cubicBezTo>
                      <a:lnTo>
                        <a:pt x="501627" y="395303"/>
                      </a:lnTo>
                      <a:lnTo>
                        <a:pt x="377987" y="518790"/>
                      </a:lnTo>
                      <a:cubicBezTo>
                        <a:pt x="368785" y="527981"/>
                        <a:pt x="356517" y="533051"/>
                        <a:pt x="343507" y="533051"/>
                      </a:cubicBezTo>
                      <a:cubicBezTo>
                        <a:pt x="330498" y="533051"/>
                        <a:pt x="318229" y="527981"/>
                        <a:pt x="309028" y="518790"/>
                      </a:cubicBezTo>
                      <a:lnTo>
                        <a:pt x="306066" y="515833"/>
                      </a:lnTo>
                      <a:cubicBezTo>
                        <a:pt x="296865" y="506642"/>
                        <a:pt x="291788" y="494494"/>
                        <a:pt x="291788" y="481501"/>
                      </a:cubicBezTo>
                      <a:cubicBezTo>
                        <a:pt x="291788" y="468402"/>
                        <a:pt x="296865" y="456254"/>
                        <a:pt x="306066" y="447064"/>
                      </a:cubicBezTo>
                      <a:lnTo>
                        <a:pt x="429707" y="323576"/>
                      </a:lnTo>
                      <a:lnTo>
                        <a:pt x="446418" y="254491"/>
                      </a:lnTo>
                      <a:cubicBezTo>
                        <a:pt x="446418" y="254385"/>
                        <a:pt x="446418" y="254385"/>
                        <a:pt x="446418" y="254280"/>
                      </a:cubicBezTo>
                      <a:cubicBezTo>
                        <a:pt x="448956" y="245089"/>
                        <a:pt x="456254" y="237801"/>
                        <a:pt x="465455" y="235265"/>
                      </a:cubicBezTo>
                      <a:lnTo>
                        <a:pt x="527963" y="218575"/>
                      </a:lnTo>
                      <a:cubicBezTo>
                        <a:pt x="530290" y="217941"/>
                        <a:pt x="532617" y="217624"/>
                        <a:pt x="534943" y="217624"/>
                      </a:cubicBezTo>
                      <a:close/>
                      <a:moveTo>
                        <a:pt x="253873" y="140927"/>
                      </a:moveTo>
                      <a:cubicBezTo>
                        <a:pt x="191674" y="140927"/>
                        <a:pt x="141005" y="191424"/>
                        <a:pt x="141005" y="253542"/>
                      </a:cubicBezTo>
                      <a:cubicBezTo>
                        <a:pt x="141005" y="315765"/>
                        <a:pt x="191674" y="366262"/>
                        <a:pt x="253873" y="366262"/>
                      </a:cubicBezTo>
                      <a:cubicBezTo>
                        <a:pt x="316072" y="366262"/>
                        <a:pt x="366741" y="315765"/>
                        <a:pt x="366741" y="253542"/>
                      </a:cubicBezTo>
                      <a:cubicBezTo>
                        <a:pt x="366741" y="191424"/>
                        <a:pt x="316072" y="140927"/>
                        <a:pt x="253873" y="140927"/>
                      </a:cubicBezTo>
                      <a:close/>
                      <a:moveTo>
                        <a:pt x="232929" y="0"/>
                      </a:moveTo>
                      <a:lnTo>
                        <a:pt x="274818" y="0"/>
                      </a:lnTo>
                      <a:cubicBezTo>
                        <a:pt x="298090" y="0"/>
                        <a:pt x="316918" y="18910"/>
                        <a:pt x="316918" y="42045"/>
                      </a:cubicBezTo>
                      <a:lnTo>
                        <a:pt x="316918" y="55885"/>
                      </a:lnTo>
                      <a:cubicBezTo>
                        <a:pt x="328025" y="59371"/>
                        <a:pt x="338921" y="63913"/>
                        <a:pt x="349287" y="69301"/>
                      </a:cubicBezTo>
                      <a:lnTo>
                        <a:pt x="359125" y="59476"/>
                      </a:lnTo>
                      <a:cubicBezTo>
                        <a:pt x="367058" y="51553"/>
                        <a:pt x="377637" y="47222"/>
                        <a:pt x="388849" y="47222"/>
                      </a:cubicBezTo>
                      <a:cubicBezTo>
                        <a:pt x="400062" y="47222"/>
                        <a:pt x="410640" y="51553"/>
                        <a:pt x="418574" y="59476"/>
                      </a:cubicBezTo>
                      <a:lnTo>
                        <a:pt x="448192" y="89162"/>
                      </a:lnTo>
                      <a:cubicBezTo>
                        <a:pt x="464588" y="105536"/>
                        <a:pt x="464588" y="132158"/>
                        <a:pt x="448192" y="148533"/>
                      </a:cubicBezTo>
                      <a:lnTo>
                        <a:pt x="438460" y="158252"/>
                      </a:lnTo>
                      <a:cubicBezTo>
                        <a:pt x="443749" y="168710"/>
                        <a:pt x="448298" y="179486"/>
                        <a:pt x="451789" y="190684"/>
                      </a:cubicBezTo>
                      <a:lnTo>
                        <a:pt x="465752" y="190684"/>
                      </a:lnTo>
                      <a:cubicBezTo>
                        <a:pt x="478657" y="190684"/>
                        <a:pt x="490187" y="196494"/>
                        <a:pt x="497909" y="205685"/>
                      </a:cubicBezTo>
                      <a:lnTo>
                        <a:pt x="450837" y="218257"/>
                      </a:lnTo>
                      <a:cubicBezTo>
                        <a:pt x="435604" y="222377"/>
                        <a:pt x="423440" y="234420"/>
                        <a:pt x="419420" y="249739"/>
                      </a:cubicBezTo>
                      <a:cubicBezTo>
                        <a:pt x="419314" y="249950"/>
                        <a:pt x="419314" y="250161"/>
                        <a:pt x="419208" y="250372"/>
                      </a:cubicBezTo>
                      <a:lnTo>
                        <a:pt x="403764" y="314603"/>
                      </a:lnTo>
                      <a:lnTo>
                        <a:pt x="283598" y="434613"/>
                      </a:lnTo>
                      <a:cubicBezTo>
                        <a:pt x="271010" y="447078"/>
                        <a:pt x="264134" y="463770"/>
                        <a:pt x="264134" y="481518"/>
                      </a:cubicBezTo>
                      <a:cubicBezTo>
                        <a:pt x="264134" y="490392"/>
                        <a:pt x="265932" y="499160"/>
                        <a:pt x="269317" y="507083"/>
                      </a:cubicBezTo>
                      <a:lnTo>
                        <a:pt x="232929" y="507083"/>
                      </a:lnTo>
                      <a:cubicBezTo>
                        <a:pt x="209657" y="507083"/>
                        <a:pt x="190828" y="488279"/>
                        <a:pt x="190828" y="465143"/>
                      </a:cubicBezTo>
                      <a:lnTo>
                        <a:pt x="190828" y="451304"/>
                      </a:lnTo>
                      <a:cubicBezTo>
                        <a:pt x="179721" y="447712"/>
                        <a:pt x="168826" y="443275"/>
                        <a:pt x="158459" y="437888"/>
                      </a:cubicBezTo>
                      <a:lnTo>
                        <a:pt x="148622" y="447712"/>
                      </a:lnTo>
                      <a:cubicBezTo>
                        <a:pt x="140688" y="455635"/>
                        <a:pt x="130110" y="459967"/>
                        <a:pt x="118897" y="459967"/>
                      </a:cubicBezTo>
                      <a:cubicBezTo>
                        <a:pt x="107685" y="459967"/>
                        <a:pt x="97107" y="455635"/>
                        <a:pt x="89173" y="447712"/>
                      </a:cubicBezTo>
                      <a:lnTo>
                        <a:pt x="59554" y="418027"/>
                      </a:lnTo>
                      <a:cubicBezTo>
                        <a:pt x="43158" y="401652"/>
                        <a:pt x="43158" y="375030"/>
                        <a:pt x="59554" y="358656"/>
                      </a:cubicBezTo>
                      <a:lnTo>
                        <a:pt x="69286" y="348831"/>
                      </a:lnTo>
                      <a:cubicBezTo>
                        <a:pt x="63997" y="338478"/>
                        <a:pt x="59449" y="327597"/>
                        <a:pt x="55958" y="316505"/>
                      </a:cubicBezTo>
                      <a:lnTo>
                        <a:pt x="41995" y="316505"/>
                      </a:lnTo>
                      <a:cubicBezTo>
                        <a:pt x="18829" y="316505"/>
                        <a:pt x="0" y="297700"/>
                        <a:pt x="0" y="274565"/>
                      </a:cubicBezTo>
                      <a:lnTo>
                        <a:pt x="0" y="232625"/>
                      </a:lnTo>
                      <a:cubicBezTo>
                        <a:pt x="0" y="209488"/>
                        <a:pt x="18829" y="190684"/>
                        <a:pt x="41995" y="190684"/>
                      </a:cubicBezTo>
                      <a:lnTo>
                        <a:pt x="55958" y="190684"/>
                      </a:lnTo>
                      <a:cubicBezTo>
                        <a:pt x="59449" y="179486"/>
                        <a:pt x="63997" y="168710"/>
                        <a:pt x="69286" y="158252"/>
                      </a:cubicBezTo>
                      <a:lnTo>
                        <a:pt x="59554" y="148533"/>
                      </a:lnTo>
                      <a:cubicBezTo>
                        <a:pt x="43158" y="132158"/>
                        <a:pt x="43158" y="105536"/>
                        <a:pt x="59554" y="89162"/>
                      </a:cubicBezTo>
                      <a:lnTo>
                        <a:pt x="89173" y="59476"/>
                      </a:lnTo>
                      <a:cubicBezTo>
                        <a:pt x="97107" y="51553"/>
                        <a:pt x="107685" y="47222"/>
                        <a:pt x="118897" y="47222"/>
                      </a:cubicBezTo>
                      <a:cubicBezTo>
                        <a:pt x="130110" y="47222"/>
                        <a:pt x="140688" y="51553"/>
                        <a:pt x="148622" y="59476"/>
                      </a:cubicBezTo>
                      <a:lnTo>
                        <a:pt x="158459" y="69301"/>
                      </a:lnTo>
                      <a:cubicBezTo>
                        <a:pt x="168826" y="63913"/>
                        <a:pt x="179721" y="59371"/>
                        <a:pt x="190828" y="55885"/>
                      </a:cubicBezTo>
                      <a:lnTo>
                        <a:pt x="190828" y="42045"/>
                      </a:lnTo>
                      <a:cubicBezTo>
                        <a:pt x="190828" y="18910"/>
                        <a:pt x="209657" y="0"/>
                        <a:pt x="23292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61" name="组合 60">
                <a:extLst>
                  <a:ext uri="{FF2B5EF4-FFF2-40B4-BE49-F238E27FC236}">
                    <a16:creationId xmlns:a16="http://schemas.microsoft.com/office/drawing/2014/main" id="{C5B247B7-8449-E2AC-0871-A866FE000E18}"/>
                  </a:ext>
                </a:extLst>
              </p:cNvPr>
              <p:cNvGrpSpPr/>
              <p:nvPr/>
            </p:nvGrpSpPr>
            <p:grpSpPr>
              <a:xfrm>
                <a:off x="1230369" y="2175535"/>
                <a:ext cx="3941252" cy="1285967"/>
                <a:chOff x="7454960" y="3212882"/>
                <a:chExt cx="3941252" cy="1285967"/>
              </a:xfrm>
            </p:grpSpPr>
            <p:sp>
              <p:nvSpPr>
                <p:cNvPr id="62" name="矩形 61">
                  <a:extLst>
                    <a:ext uri="{FF2B5EF4-FFF2-40B4-BE49-F238E27FC236}">
                      <a16:creationId xmlns:a16="http://schemas.microsoft.com/office/drawing/2014/main" id="{CDFCD397-15B4-0045-7429-B73368B9720C}"/>
                    </a:ext>
                  </a:extLst>
                </p:cNvPr>
                <p:cNvSpPr/>
                <p:nvPr/>
              </p:nvSpPr>
              <p:spPr>
                <a:xfrm>
                  <a:off x="7454960" y="3630919"/>
                  <a:ext cx="3941252" cy="867930"/>
                </a:xfrm>
                <a:prstGeom prst="rect">
                  <a:avLst/>
                </a:prstGeom>
                <a:ln>
                  <a:noFill/>
                </a:ln>
              </p:spPr>
              <p:txBody>
                <a:bodyPr wrap="square">
                  <a:spAutoFit/>
                  <a:scene3d>
                    <a:camera prst="orthographicFront"/>
                    <a:lightRig rig="threePt" dir="t"/>
                  </a:scene3d>
                  <a:sp3d contourW="12700"/>
                </a:bodyPr>
                <a:lstStyle/>
                <a:p>
                  <a:pPr lvl="0">
                    <a:lnSpc>
                      <a:spcPct val="120000"/>
                    </a:lnSpc>
                    <a:spcBef>
                      <a:spcPts val="0"/>
                    </a:spcBef>
                    <a:spcAft>
                      <a:spcPts val="0"/>
                    </a:spcAft>
                    <a:defRPr/>
                  </a:pPr>
                  <a:r>
                    <a:rPr lang="zh-CN" altLang="en-US" sz="1400" dirty="0">
                      <a:solidFill>
                        <a:schemeClr val="tx1"/>
                      </a:solidFill>
                      <a:cs typeface="+mn-ea"/>
                      <a:sym typeface="+mn-lt"/>
                    </a:rPr>
                    <a:t>“人类群体或民族世代相传的行为模式、艺术、宗教、信仰、群体组织及其他一切人类生产活动、思维活动的本质特征的总和。”</a:t>
                  </a:r>
                </a:p>
              </p:txBody>
            </p:sp>
            <p:sp>
              <p:nvSpPr>
                <p:cNvPr id="63" name="矩形 62">
                  <a:extLst>
                    <a:ext uri="{FF2B5EF4-FFF2-40B4-BE49-F238E27FC236}">
                      <a16:creationId xmlns:a16="http://schemas.microsoft.com/office/drawing/2014/main" id="{AF00812E-192B-A615-2848-09B56B50D202}"/>
                    </a:ext>
                  </a:extLst>
                </p:cNvPr>
                <p:cNvSpPr/>
                <p:nvPr/>
              </p:nvSpPr>
              <p:spPr>
                <a:xfrm>
                  <a:off x="7454960" y="3212882"/>
                  <a:ext cx="2050552" cy="369332"/>
                </a:xfrm>
                <a:prstGeom prst="rect">
                  <a:avLst/>
                </a:prstGeom>
                <a:ln>
                  <a:noFill/>
                </a:ln>
              </p:spPr>
              <p:txBody>
                <a:bodyPr wrap="square">
                  <a:spAutoFit/>
                  <a:scene3d>
                    <a:camera prst="orthographicFront"/>
                    <a:lightRig rig="threePt" dir="t"/>
                  </a:scene3d>
                  <a:sp3d contourW="12700"/>
                </a:bodyPr>
                <a:lstStyle/>
                <a:p>
                  <a:r>
                    <a:rPr lang="zh-CN" altLang="en-US" dirty="0">
                      <a:cs typeface="+mn-ea"/>
                      <a:sym typeface="+mn-lt"/>
                    </a:rPr>
                    <a:t>注重政治</a:t>
                  </a:r>
                </a:p>
              </p:txBody>
            </p:sp>
          </p:grpSp>
        </p:grpSp>
        <p:grpSp>
          <p:nvGrpSpPr>
            <p:cNvPr id="23" name="组合 22">
              <a:extLst>
                <a:ext uri="{FF2B5EF4-FFF2-40B4-BE49-F238E27FC236}">
                  <a16:creationId xmlns:a16="http://schemas.microsoft.com/office/drawing/2014/main" id="{F4F44565-F359-6475-E8C0-3470A66D2193}"/>
                </a:ext>
              </a:extLst>
            </p:cNvPr>
            <p:cNvGrpSpPr/>
            <p:nvPr/>
          </p:nvGrpSpPr>
          <p:grpSpPr>
            <a:xfrm>
              <a:off x="899078" y="3703638"/>
              <a:ext cx="5132387" cy="1704974"/>
              <a:chOff x="874713" y="3922713"/>
              <a:chExt cx="5132387" cy="1704974"/>
            </a:xfrm>
          </p:grpSpPr>
          <p:grpSp>
            <p:nvGrpSpPr>
              <p:cNvPr id="54" name="组合 53">
                <a:extLst>
                  <a:ext uri="{FF2B5EF4-FFF2-40B4-BE49-F238E27FC236}">
                    <a16:creationId xmlns:a16="http://schemas.microsoft.com/office/drawing/2014/main" id="{FCA706A5-BA63-ABF3-2149-88ADF49779B1}"/>
                  </a:ext>
                </a:extLst>
              </p:cNvPr>
              <p:cNvGrpSpPr/>
              <p:nvPr/>
            </p:nvGrpSpPr>
            <p:grpSpPr>
              <a:xfrm>
                <a:off x="874713" y="3922713"/>
                <a:ext cx="5132387" cy="1704974"/>
                <a:chOff x="874713" y="1752601"/>
                <a:chExt cx="5132387" cy="1704974"/>
              </a:xfrm>
            </p:grpSpPr>
            <p:sp>
              <p:nvSpPr>
                <p:cNvPr id="58" name="矩形 57">
                  <a:extLst>
                    <a:ext uri="{FF2B5EF4-FFF2-40B4-BE49-F238E27FC236}">
                      <a16:creationId xmlns:a16="http://schemas.microsoft.com/office/drawing/2014/main" id="{D24ED3CB-2758-257E-9522-598625375E15}"/>
                    </a:ext>
                  </a:extLst>
                </p:cNvPr>
                <p:cNvSpPr/>
                <p:nvPr/>
              </p:nvSpPr>
              <p:spPr>
                <a:xfrm>
                  <a:off x="874713" y="1752601"/>
                  <a:ext cx="5132387" cy="1704974"/>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59" name="椭圆 31">
                  <a:extLst>
                    <a:ext uri="{FF2B5EF4-FFF2-40B4-BE49-F238E27FC236}">
                      <a16:creationId xmlns:a16="http://schemas.microsoft.com/office/drawing/2014/main" id="{87944484-2CED-BC4A-832A-FF9140B57F16}"/>
                    </a:ext>
                  </a:extLst>
                </p:cNvPr>
                <p:cNvSpPr/>
                <p:nvPr/>
              </p:nvSpPr>
              <p:spPr>
                <a:xfrm>
                  <a:off x="5209572" y="1955426"/>
                  <a:ext cx="568171" cy="586015"/>
                </a:xfrm>
                <a:custGeom>
                  <a:avLst/>
                  <a:gdLst>
                    <a:gd name="connsiteX0" fmla="*/ 559267 w 589292"/>
                    <a:gd name="connsiteY0" fmla="*/ 238088 h 607799"/>
                    <a:gd name="connsiteX1" fmla="*/ 575556 w 589292"/>
                    <a:gd name="connsiteY1" fmla="*/ 244486 h 607799"/>
                    <a:gd name="connsiteX2" fmla="*/ 589292 w 589292"/>
                    <a:gd name="connsiteY2" fmla="*/ 264606 h 607799"/>
                    <a:gd name="connsiteX3" fmla="*/ 589292 w 589292"/>
                    <a:gd name="connsiteY3" fmla="*/ 598164 h 607799"/>
                    <a:gd name="connsiteX4" fmla="*/ 576113 w 589292"/>
                    <a:gd name="connsiteY4" fmla="*/ 607112 h 607799"/>
                    <a:gd name="connsiteX5" fmla="*/ 452019 w 589292"/>
                    <a:gd name="connsiteY5" fmla="*/ 558341 h 607799"/>
                    <a:gd name="connsiteX6" fmla="*/ 438282 w 589292"/>
                    <a:gd name="connsiteY6" fmla="*/ 538221 h 607799"/>
                    <a:gd name="connsiteX7" fmla="*/ 438282 w 589292"/>
                    <a:gd name="connsiteY7" fmla="*/ 383843 h 607799"/>
                    <a:gd name="connsiteX8" fmla="*/ 444362 w 589292"/>
                    <a:gd name="connsiteY8" fmla="*/ 381618 h 607799"/>
                    <a:gd name="connsiteX9" fmla="*/ 466080 w 589292"/>
                    <a:gd name="connsiteY9" fmla="*/ 366690 h 607799"/>
                    <a:gd name="connsiteX10" fmla="*/ 537409 w 589292"/>
                    <a:gd name="connsiteY10" fmla="*/ 275269 h 607799"/>
                    <a:gd name="connsiteX11" fmla="*/ 559267 w 589292"/>
                    <a:gd name="connsiteY11" fmla="*/ 238088 h 607799"/>
                    <a:gd name="connsiteX12" fmla="*/ 209859 w 589292"/>
                    <a:gd name="connsiteY12" fmla="*/ 194902 h 607799"/>
                    <a:gd name="connsiteX13" fmla="*/ 260000 w 589292"/>
                    <a:gd name="connsiteY13" fmla="*/ 194902 h 607799"/>
                    <a:gd name="connsiteX14" fmla="*/ 262971 w 589292"/>
                    <a:gd name="connsiteY14" fmla="*/ 202458 h 607799"/>
                    <a:gd name="connsiteX15" fmla="*/ 291525 w 589292"/>
                    <a:gd name="connsiteY15" fmla="*/ 257523 h 607799"/>
                    <a:gd name="connsiteX16" fmla="*/ 371937 w 589292"/>
                    <a:gd name="connsiteY16" fmla="*/ 366032 h 607799"/>
                    <a:gd name="connsiteX17" fmla="*/ 393850 w 589292"/>
                    <a:gd name="connsiteY17" fmla="*/ 381374 h 607799"/>
                    <a:gd name="connsiteX18" fmla="*/ 397425 w 589292"/>
                    <a:gd name="connsiteY18" fmla="*/ 382811 h 607799"/>
                    <a:gd name="connsiteX19" fmla="*/ 397425 w 589292"/>
                    <a:gd name="connsiteY19" fmla="*/ 539294 h 607799"/>
                    <a:gd name="connsiteX20" fmla="*/ 379504 w 589292"/>
                    <a:gd name="connsiteY20" fmla="*/ 557185 h 607799"/>
                    <a:gd name="connsiteX21" fmla="*/ 209859 w 589292"/>
                    <a:gd name="connsiteY21" fmla="*/ 557185 h 607799"/>
                    <a:gd name="connsiteX22" fmla="*/ 191938 w 589292"/>
                    <a:gd name="connsiteY22" fmla="*/ 539294 h 607799"/>
                    <a:gd name="connsiteX23" fmla="*/ 191938 w 589292"/>
                    <a:gd name="connsiteY23" fmla="*/ 212840 h 607799"/>
                    <a:gd name="connsiteX24" fmla="*/ 209859 w 589292"/>
                    <a:gd name="connsiteY24" fmla="*/ 194902 h 607799"/>
                    <a:gd name="connsiteX25" fmla="*/ 13186 w 589292"/>
                    <a:gd name="connsiteY25" fmla="*/ 140695 h 607799"/>
                    <a:gd name="connsiteX26" fmla="*/ 137338 w 589292"/>
                    <a:gd name="connsiteY26" fmla="*/ 189466 h 607799"/>
                    <a:gd name="connsiteX27" fmla="*/ 151081 w 589292"/>
                    <a:gd name="connsiteY27" fmla="*/ 209633 h 607799"/>
                    <a:gd name="connsiteX28" fmla="*/ 151081 w 589292"/>
                    <a:gd name="connsiteY28" fmla="*/ 543612 h 607799"/>
                    <a:gd name="connsiteX29" fmla="*/ 138359 w 589292"/>
                    <a:gd name="connsiteY29" fmla="*/ 552235 h 607799"/>
                    <a:gd name="connsiteX30" fmla="*/ 13743 w 589292"/>
                    <a:gd name="connsiteY30" fmla="*/ 503278 h 607799"/>
                    <a:gd name="connsiteX31" fmla="*/ 0 w 589292"/>
                    <a:gd name="connsiteY31" fmla="*/ 483065 h 607799"/>
                    <a:gd name="connsiteX32" fmla="*/ 0 w 589292"/>
                    <a:gd name="connsiteY32" fmla="*/ 149643 h 607799"/>
                    <a:gd name="connsiteX33" fmla="*/ 13186 w 589292"/>
                    <a:gd name="connsiteY33" fmla="*/ 140695 h 607799"/>
                    <a:gd name="connsiteX34" fmla="*/ 418473 w 589292"/>
                    <a:gd name="connsiteY34" fmla="*/ 52152 h 607799"/>
                    <a:gd name="connsiteX35" fmla="*/ 341047 w 589292"/>
                    <a:gd name="connsiteY35" fmla="*/ 129569 h 607799"/>
                    <a:gd name="connsiteX36" fmla="*/ 376975 w 589292"/>
                    <a:gd name="connsiteY36" fmla="*/ 194887 h 607799"/>
                    <a:gd name="connsiteX37" fmla="*/ 394568 w 589292"/>
                    <a:gd name="connsiteY37" fmla="*/ 203092 h 607799"/>
                    <a:gd name="connsiteX38" fmla="*/ 418473 w 589292"/>
                    <a:gd name="connsiteY38" fmla="*/ 206893 h 607799"/>
                    <a:gd name="connsiteX39" fmla="*/ 438248 w 589292"/>
                    <a:gd name="connsiteY39" fmla="*/ 204344 h 607799"/>
                    <a:gd name="connsiteX40" fmla="*/ 455701 w 589292"/>
                    <a:gd name="connsiteY40" fmla="*/ 197436 h 607799"/>
                    <a:gd name="connsiteX41" fmla="*/ 495946 w 589292"/>
                    <a:gd name="connsiteY41" fmla="*/ 129569 h 607799"/>
                    <a:gd name="connsiteX42" fmla="*/ 418473 w 589292"/>
                    <a:gd name="connsiteY42" fmla="*/ 52152 h 607799"/>
                    <a:gd name="connsiteX43" fmla="*/ 419123 w 589292"/>
                    <a:gd name="connsiteY43" fmla="*/ 0 h 607799"/>
                    <a:gd name="connsiteX44" fmla="*/ 552809 w 589292"/>
                    <a:gd name="connsiteY44" fmla="*/ 133509 h 607799"/>
                    <a:gd name="connsiteX45" fmla="*/ 524540 w 589292"/>
                    <a:gd name="connsiteY45" fmla="*/ 224509 h 607799"/>
                    <a:gd name="connsiteX46" fmla="*/ 505973 w 589292"/>
                    <a:gd name="connsiteY46" fmla="*/ 255708 h 607799"/>
                    <a:gd name="connsiteX47" fmla="*/ 439315 w 589292"/>
                    <a:gd name="connsiteY47" fmla="*/ 341051 h 607799"/>
                    <a:gd name="connsiteX48" fmla="*/ 438248 w 589292"/>
                    <a:gd name="connsiteY48" fmla="*/ 342071 h 607799"/>
                    <a:gd name="connsiteX49" fmla="*/ 419262 w 589292"/>
                    <a:gd name="connsiteY49" fmla="*/ 349581 h 607799"/>
                    <a:gd name="connsiteX50" fmla="*/ 398978 w 589292"/>
                    <a:gd name="connsiteY50" fmla="*/ 340681 h 607799"/>
                    <a:gd name="connsiteX51" fmla="*/ 397492 w 589292"/>
                    <a:gd name="connsiteY51" fmla="*/ 339151 h 607799"/>
                    <a:gd name="connsiteX52" fmla="*/ 323593 w 589292"/>
                    <a:gd name="connsiteY52" fmla="*/ 238880 h 607799"/>
                    <a:gd name="connsiteX53" fmla="*/ 300198 w 589292"/>
                    <a:gd name="connsiteY53" fmla="*/ 195026 h 607799"/>
                    <a:gd name="connsiteX54" fmla="*/ 285437 w 589292"/>
                    <a:gd name="connsiteY54" fmla="*/ 133509 h 607799"/>
                    <a:gd name="connsiteX55" fmla="*/ 419123 w 589292"/>
                    <a:gd name="connsiteY55" fmla="*/ 0 h 60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89292" h="607799">
                      <a:moveTo>
                        <a:pt x="559267" y="238088"/>
                      </a:moveTo>
                      <a:lnTo>
                        <a:pt x="575556" y="244486"/>
                      </a:lnTo>
                      <a:cubicBezTo>
                        <a:pt x="583816" y="247731"/>
                        <a:pt x="589292" y="255705"/>
                        <a:pt x="589292" y="264606"/>
                      </a:cubicBezTo>
                      <a:lnTo>
                        <a:pt x="589292" y="598164"/>
                      </a:lnTo>
                      <a:cubicBezTo>
                        <a:pt x="589292" y="604979"/>
                        <a:pt x="582424" y="609615"/>
                        <a:pt x="576113" y="607112"/>
                      </a:cubicBezTo>
                      <a:lnTo>
                        <a:pt x="452019" y="558341"/>
                      </a:lnTo>
                      <a:cubicBezTo>
                        <a:pt x="443758" y="555096"/>
                        <a:pt x="438282" y="547122"/>
                        <a:pt x="438282" y="538221"/>
                      </a:cubicBezTo>
                      <a:lnTo>
                        <a:pt x="438282" y="383843"/>
                      </a:lnTo>
                      <a:cubicBezTo>
                        <a:pt x="440324" y="383194"/>
                        <a:pt x="442366" y="382499"/>
                        <a:pt x="444362" y="381618"/>
                      </a:cubicBezTo>
                      <a:cubicBezTo>
                        <a:pt x="452529" y="378187"/>
                        <a:pt x="459815" y="373181"/>
                        <a:pt x="466080" y="366690"/>
                      </a:cubicBezTo>
                      <a:cubicBezTo>
                        <a:pt x="492997" y="338735"/>
                        <a:pt x="516989" y="307952"/>
                        <a:pt x="537409" y="275269"/>
                      </a:cubicBezTo>
                      <a:cubicBezTo>
                        <a:pt x="544787" y="263447"/>
                        <a:pt x="552352" y="251069"/>
                        <a:pt x="559267" y="238088"/>
                      </a:cubicBezTo>
                      <a:close/>
                      <a:moveTo>
                        <a:pt x="209859" y="194902"/>
                      </a:moveTo>
                      <a:lnTo>
                        <a:pt x="260000" y="194902"/>
                      </a:lnTo>
                      <a:cubicBezTo>
                        <a:pt x="260929" y="197405"/>
                        <a:pt x="261950" y="199908"/>
                        <a:pt x="262971" y="202458"/>
                      </a:cubicBezTo>
                      <a:cubicBezTo>
                        <a:pt x="271143" y="222296"/>
                        <a:pt x="281542" y="240512"/>
                        <a:pt x="291525" y="257523"/>
                      </a:cubicBezTo>
                      <a:cubicBezTo>
                        <a:pt x="315435" y="298173"/>
                        <a:pt x="342455" y="334652"/>
                        <a:pt x="371937" y="366032"/>
                      </a:cubicBezTo>
                      <a:cubicBezTo>
                        <a:pt x="378112" y="372706"/>
                        <a:pt x="385540" y="377851"/>
                        <a:pt x="393850" y="381374"/>
                      </a:cubicBezTo>
                      <a:cubicBezTo>
                        <a:pt x="395011" y="381884"/>
                        <a:pt x="396265" y="382348"/>
                        <a:pt x="397425" y="382811"/>
                      </a:cubicBezTo>
                      <a:lnTo>
                        <a:pt x="397425" y="539294"/>
                      </a:lnTo>
                      <a:cubicBezTo>
                        <a:pt x="397425" y="549166"/>
                        <a:pt x="389393" y="557185"/>
                        <a:pt x="379504" y="557185"/>
                      </a:cubicBezTo>
                      <a:lnTo>
                        <a:pt x="209859" y="557185"/>
                      </a:lnTo>
                      <a:cubicBezTo>
                        <a:pt x="199970" y="557185"/>
                        <a:pt x="191938" y="549166"/>
                        <a:pt x="191938" y="539294"/>
                      </a:cubicBezTo>
                      <a:lnTo>
                        <a:pt x="191938" y="212840"/>
                      </a:lnTo>
                      <a:cubicBezTo>
                        <a:pt x="191938" y="202967"/>
                        <a:pt x="199970" y="194902"/>
                        <a:pt x="209859" y="194902"/>
                      </a:cubicBezTo>
                      <a:close/>
                      <a:moveTo>
                        <a:pt x="13186" y="140695"/>
                      </a:moveTo>
                      <a:lnTo>
                        <a:pt x="137338" y="189466"/>
                      </a:lnTo>
                      <a:cubicBezTo>
                        <a:pt x="145602" y="192758"/>
                        <a:pt x="151081" y="200732"/>
                        <a:pt x="151081" y="209633"/>
                      </a:cubicBezTo>
                      <a:lnTo>
                        <a:pt x="151081" y="543612"/>
                      </a:lnTo>
                      <a:cubicBezTo>
                        <a:pt x="151081" y="550148"/>
                        <a:pt x="144441" y="554645"/>
                        <a:pt x="138359" y="552235"/>
                      </a:cubicBezTo>
                      <a:lnTo>
                        <a:pt x="13743" y="503278"/>
                      </a:lnTo>
                      <a:cubicBezTo>
                        <a:pt x="5478" y="500033"/>
                        <a:pt x="0" y="492059"/>
                        <a:pt x="0" y="483065"/>
                      </a:cubicBezTo>
                      <a:lnTo>
                        <a:pt x="0" y="149643"/>
                      </a:lnTo>
                      <a:cubicBezTo>
                        <a:pt x="0" y="142874"/>
                        <a:pt x="6871" y="138238"/>
                        <a:pt x="13186" y="140695"/>
                      </a:cubicBezTo>
                      <a:close/>
                      <a:moveTo>
                        <a:pt x="418473" y="52152"/>
                      </a:moveTo>
                      <a:cubicBezTo>
                        <a:pt x="375675" y="52152"/>
                        <a:pt x="340954" y="86828"/>
                        <a:pt x="341047" y="129569"/>
                      </a:cubicBezTo>
                      <a:cubicBezTo>
                        <a:pt x="341047" y="157013"/>
                        <a:pt x="355344" y="181165"/>
                        <a:pt x="376975" y="194887"/>
                      </a:cubicBezTo>
                      <a:cubicBezTo>
                        <a:pt x="382452" y="198363"/>
                        <a:pt x="388301" y="201191"/>
                        <a:pt x="394568" y="203092"/>
                      </a:cubicBezTo>
                      <a:cubicBezTo>
                        <a:pt x="402134" y="205595"/>
                        <a:pt x="410118" y="206893"/>
                        <a:pt x="418473" y="206893"/>
                      </a:cubicBezTo>
                      <a:cubicBezTo>
                        <a:pt x="425343" y="206893"/>
                        <a:pt x="431935" y="206012"/>
                        <a:pt x="438248" y="204344"/>
                      </a:cubicBezTo>
                      <a:cubicBezTo>
                        <a:pt x="444468" y="202721"/>
                        <a:pt x="450270" y="200403"/>
                        <a:pt x="455701" y="197436"/>
                      </a:cubicBezTo>
                      <a:cubicBezTo>
                        <a:pt x="479653" y="184271"/>
                        <a:pt x="495946" y="158774"/>
                        <a:pt x="495946" y="129569"/>
                      </a:cubicBezTo>
                      <a:cubicBezTo>
                        <a:pt x="495946" y="86828"/>
                        <a:pt x="461225" y="52152"/>
                        <a:pt x="418473" y="52152"/>
                      </a:cubicBezTo>
                      <a:close/>
                      <a:moveTo>
                        <a:pt x="419123" y="0"/>
                      </a:moveTo>
                      <a:cubicBezTo>
                        <a:pt x="492975" y="0"/>
                        <a:pt x="552809" y="59755"/>
                        <a:pt x="552809" y="133509"/>
                      </a:cubicBezTo>
                      <a:cubicBezTo>
                        <a:pt x="552809" y="165218"/>
                        <a:pt x="540137" y="196138"/>
                        <a:pt x="524540" y="224509"/>
                      </a:cubicBezTo>
                      <a:cubicBezTo>
                        <a:pt x="518599" y="235310"/>
                        <a:pt x="512239" y="245741"/>
                        <a:pt x="505973" y="255708"/>
                      </a:cubicBezTo>
                      <a:cubicBezTo>
                        <a:pt x="486802" y="286350"/>
                        <a:pt x="464382" y="315045"/>
                        <a:pt x="439315" y="341051"/>
                      </a:cubicBezTo>
                      <a:cubicBezTo>
                        <a:pt x="438944" y="341376"/>
                        <a:pt x="438619" y="341747"/>
                        <a:pt x="438248" y="342071"/>
                      </a:cubicBezTo>
                      <a:cubicBezTo>
                        <a:pt x="432863" y="347078"/>
                        <a:pt x="426086" y="349581"/>
                        <a:pt x="419262" y="349581"/>
                      </a:cubicBezTo>
                      <a:cubicBezTo>
                        <a:pt x="411882" y="349581"/>
                        <a:pt x="404548" y="346614"/>
                        <a:pt x="398978" y="340681"/>
                      </a:cubicBezTo>
                      <a:cubicBezTo>
                        <a:pt x="398467" y="340124"/>
                        <a:pt x="397910" y="339568"/>
                        <a:pt x="397492" y="339151"/>
                      </a:cubicBezTo>
                      <a:cubicBezTo>
                        <a:pt x="369130" y="308740"/>
                        <a:pt x="344575" y="274668"/>
                        <a:pt x="323593" y="238880"/>
                      </a:cubicBezTo>
                      <a:cubicBezTo>
                        <a:pt x="315285" y="224741"/>
                        <a:pt x="306929" y="210138"/>
                        <a:pt x="300198" y="195026"/>
                      </a:cubicBezTo>
                      <a:cubicBezTo>
                        <a:pt x="291518" y="175556"/>
                        <a:pt x="285437" y="155158"/>
                        <a:pt x="285437" y="133509"/>
                      </a:cubicBezTo>
                      <a:cubicBezTo>
                        <a:pt x="285437" y="59755"/>
                        <a:pt x="345317" y="0"/>
                        <a:pt x="41912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55" name="组合 54">
                <a:extLst>
                  <a:ext uri="{FF2B5EF4-FFF2-40B4-BE49-F238E27FC236}">
                    <a16:creationId xmlns:a16="http://schemas.microsoft.com/office/drawing/2014/main" id="{8204AF8F-C410-5412-DC57-E1A2EC96D919}"/>
                  </a:ext>
                </a:extLst>
              </p:cNvPr>
              <p:cNvGrpSpPr/>
              <p:nvPr/>
            </p:nvGrpSpPr>
            <p:grpSpPr>
              <a:xfrm>
                <a:off x="1230369" y="4170847"/>
                <a:ext cx="3941252" cy="1285967"/>
                <a:chOff x="7454960" y="3212882"/>
                <a:chExt cx="3941252" cy="1285967"/>
              </a:xfrm>
            </p:grpSpPr>
            <p:sp>
              <p:nvSpPr>
                <p:cNvPr id="56" name="矩形 55">
                  <a:extLst>
                    <a:ext uri="{FF2B5EF4-FFF2-40B4-BE49-F238E27FC236}">
                      <a16:creationId xmlns:a16="http://schemas.microsoft.com/office/drawing/2014/main" id="{3EBB68AD-BD6F-E247-ECDD-9A481B186260}"/>
                    </a:ext>
                  </a:extLst>
                </p:cNvPr>
                <p:cNvSpPr/>
                <p:nvPr/>
              </p:nvSpPr>
              <p:spPr>
                <a:xfrm>
                  <a:off x="7454960" y="3630919"/>
                  <a:ext cx="3941252" cy="867930"/>
                </a:xfrm>
                <a:prstGeom prst="rect">
                  <a:avLst/>
                </a:prstGeom>
              </p:spPr>
              <p:txBody>
                <a:bodyPr wrap="square">
                  <a:spAutoFit/>
                  <a:scene3d>
                    <a:camera prst="orthographicFront"/>
                    <a:lightRig rig="threePt" dir="t"/>
                  </a:scene3d>
                  <a:sp3d contourW="12700"/>
                </a:bodyPr>
                <a:lstStyle/>
                <a:p>
                  <a:pPr lvl="0">
                    <a:lnSpc>
                      <a:spcPct val="120000"/>
                    </a:lnSpc>
                    <a:spcBef>
                      <a:spcPts val="0"/>
                    </a:spcBef>
                    <a:spcAft>
                      <a:spcPts val="0"/>
                    </a:spcAft>
                    <a:defRPr/>
                  </a:pPr>
                  <a:r>
                    <a:rPr lang="zh-CN" altLang="en-US" sz="1400" dirty="0">
                      <a:solidFill>
                        <a:schemeClr val="tx1"/>
                      </a:solidFill>
                      <a:cs typeface="+mn-ea"/>
                      <a:sym typeface="+mn-lt"/>
                    </a:rPr>
                    <a:t>“人类群体或民族世代相传的行为模式、艺术、宗教、信仰、群体组织及其他一切人类生产活动、思维活动的本质特征的总和。”</a:t>
                  </a:r>
                </a:p>
              </p:txBody>
            </p:sp>
            <p:sp>
              <p:nvSpPr>
                <p:cNvPr id="57" name="矩形 56">
                  <a:extLst>
                    <a:ext uri="{FF2B5EF4-FFF2-40B4-BE49-F238E27FC236}">
                      <a16:creationId xmlns:a16="http://schemas.microsoft.com/office/drawing/2014/main" id="{091CF96D-08A7-3FE4-16F8-767AA2AE06B5}"/>
                    </a:ext>
                  </a:extLst>
                </p:cNvPr>
                <p:cNvSpPr/>
                <p:nvPr/>
              </p:nvSpPr>
              <p:spPr>
                <a:xfrm>
                  <a:off x="7454960" y="3212882"/>
                  <a:ext cx="2050552" cy="369332"/>
                </a:xfrm>
                <a:prstGeom prst="rect">
                  <a:avLst/>
                </a:prstGeom>
              </p:spPr>
              <p:txBody>
                <a:bodyPr wrap="square">
                  <a:spAutoFit/>
                  <a:scene3d>
                    <a:camera prst="orthographicFront"/>
                    <a:lightRig rig="threePt" dir="t"/>
                  </a:scene3d>
                  <a:sp3d contourW="12700"/>
                </a:bodyPr>
                <a:lstStyle/>
                <a:p>
                  <a:r>
                    <a:rPr lang="zh-CN" altLang="en-US" dirty="0">
                      <a:cs typeface="+mn-ea"/>
                      <a:sym typeface="+mn-lt"/>
                    </a:rPr>
                    <a:t>注重个人</a:t>
                  </a:r>
                  <a:endParaRPr lang="en-US" altLang="zh-CN" dirty="0">
                    <a:cs typeface="+mn-ea"/>
                    <a:sym typeface="+mn-lt"/>
                  </a:endParaRPr>
                </a:p>
              </p:txBody>
            </p:sp>
          </p:grpSp>
        </p:grpSp>
        <p:grpSp>
          <p:nvGrpSpPr>
            <p:cNvPr id="24" name="组合 23">
              <a:extLst>
                <a:ext uri="{FF2B5EF4-FFF2-40B4-BE49-F238E27FC236}">
                  <a16:creationId xmlns:a16="http://schemas.microsoft.com/office/drawing/2014/main" id="{360402AD-1162-2E73-C09E-FC3DCB2D3B3E}"/>
                </a:ext>
              </a:extLst>
            </p:cNvPr>
            <p:cNvGrpSpPr/>
            <p:nvPr/>
          </p:nvGrpSpPr>
          <p:grpSpPr>
            <a:xfrm>
              <a:off x="6209266" y="1724026"/>
              <a:ext cx="5132387" cy="1704974"/>
              <a:chOff x="6184901" y="1943101"/>
              <a:chExt cx="5132387" cy="1704974"/>
            </a:xfrm>
          </p:grpSpPr>
          <p:grpSp>
            <p:nvGrpSpPr>
              <p:cNvPr id="48" name="组合 47">
                <a:extLst>
                  <a:ext uri="{FF2B5EF4-FFF2-40B4-BE49-F238E27FC236}">
                    <a16:creationId xmlns:a16="http://schemas.microsoft.com/office/drawing/2014/main" id="{6E4AF6F3-1854-DB8E-5D25-D30825107280}"/>
                  </a:ext>
                </a:extLst>
              </p:cNvPr>
              <p:cNvGrpSpPr/>
              <p:nvPr/>
            </p:nvGrpSpPr>
            <p:grpSpPr>
              <a:xfrm>
                <a:off x="6184901" y="1943101"/>
                <a:ext cx="5132387" cy="1704974"/>
                <a:chOff x="874713" y="1752601"/>
                <a:chExt cx="5132387" cy="1704974"/>
              </a:xfrm>
            </p:grpSpPr>
            <p:sp>
              <p:nvSpPr>
                <p:cNvPr id="52" name="矩形 51">
                  <a:extLst>
                    <a:ext uri="{FF2B5EF4-FFF2-40B4-BE49-F238E27FC236}">
                      <a16:creationId xmlns:a16="http://schemas.microsoft.com/office/drawing/2014/main" id="{B9783662-CE8A-8EBE-0C3C-F7D39F0BDD79}"/>
                    </a:ext>
                  </a:extLst>
                </p:cNvPr>
                <p:cNvSpPr/>
                <p:nvPr/>
              </p:nvSpPr>
              <p:spPr>
                <a:xfrm>
                  <a:off x="874713" y="1752601"/>
                  <a:ext cx="5132387" cy="1704974"/>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53" name="椭圆 34">
                  <a:extLst>
                    <a:ext uri="{FF2B5EF4-FFF2-40B4-BE49-F238E27FC236}">
                      <a16:creationId xmlns:a16="http://schemas.microsoft.com/office/drawing/2014/main" id="{ABFB3BFC-1F7F-6241-C3D1-C65D29CEABEB}"/>
                    </a:ext>
                  </a:extLst>
                </p:cNvPr>
                <p:cNvSpPr/>
                <p:nvPr/>
              </p:nvSpPr>
              <p:spPr>
                <a:xfrm>
                  <a:off x="5200650" y="2065550"/>
                  <a:ext cx="586015" cy="365766"/>
                </a:xfrm>
                <a:custGeom>
                  <a:avLst/>
                  <a:gdLst>
                    <a:gd name="connsiteX0" fmla="*/ 509262 w 608697"/>
                    <a:gd name="connsiteY0" fmla="*/ 287324 h 379924"/>
                    <a:gd name="connsiteX1" fmla="*/ 488226 w 608697"/>
                    <a:gd name="connsiteY1" fmla="*/ 308258 h 379924"/>
                    <a:gd name="connsiteX2" fmla="*/ 509262 w 608697"/>
                    <a:gd name="connsiteY2" fmla="*/ 329266 h 379924"/>
                    <a:gd name="connsiteX3" fmla="*/ 530223 w 608697"/>
                    <a:gd name="connsiteY3" fmla="*/ 308258 h 379924"/>
                    <a:gd name="connsiteX4" fmla="*/ 509262 w 608697"/>
                    <a:gd name="connsiteY4" fmla="*/ 287324 h 379924"/>
                    <a:gd name="connsiteX5" fmla="*/ 442648 w 608697"/>
                    <a:gd name="connsiteY5" fmla="*/ 287324 h 379924"/>
                    <a:gd name="connsiteX6" fmla="*/ 421687 w 608697"/>
                    <a:gd name="connsiteY6" fmla="*/ 308332 h 379924"/>
                    <a:gd name="connsiteX7" fmla="*/ 442648 w 608697"/>
                    <a:gd name="connsiteY7" fmla="*/ 329266 h 379924"/>
                    <a:gd name="connsiteX8" fmla="*/ 463684 w 608697"/>
                    <a:gd name="connsiteY8" fmla="*/ 308332 h 379924"/>
                    <a:gd name="connsiteX9" fmla="*/ 442648 w 608697"/>
                    <a:gd name="connsiteY9" fmla="*/ 287324 h 379924"/>
                    <a:gd name="connsiteX10" fmla="*/ 380436 w 608697"/>
                    <a:gd name="connsiteY10" fmla="*/ 284940 h 379924"/>
                    <a:gd name="connsiteX11" fmla="*/ 380436 w 608697"/>
                    <a:gd name="connsiteY11" fmla="*/ 332469 h 379924"/>
                    <a:gd name="connsiteX12" fmla="*/ 399457 w 608697"/>
                    <a:gd name="connsiteY12" fmla="*/ 332469 h 379924"/>
                    <a:gd name="connsiteX13" fmla="*/ 399457 w 608697"/>
                    <a:gd name="connsiteY13" fmla="*/ 284940 h 379924"/>
                    <a:gd name="connsiteX14" fmla="*/ 114131 w 608697"/>
                    <a:gd name="connsiteY14" fmla="*/ 199418 h 379924"/>
                    <a:gd name="connsiteX15" fmla="*/ 171196 w 608697"/>
                    <a:gd name="connsiteY15" fmla="*/ 199418 h 379924"/>
                    <a:gd name="connsiteX16" fmla="*/ 437501 w 608697"/>
                    <a:gd name="connsiteY16" fmla="*/ 199418 h 379924"/>
                    <a:gd name="connsiteX17" fmla="*/ 494566 w 608697"/>
                    <a:gd name="connsiteY17" fmla="*/ 199418 h 379924"/>
                    <a:gd name="connsiteX18" fmla="*/ 513588 w 608697"/>
                    <a:gd name="connsiteY18" fmla="*/ 218415 h 379924"/>
                    <a:gd name="connsiteX19" fmla="*/ 608697 w 608697"/>
                    <a:gd name="connsiteY19" fmla="*/ 360927 h 379924"/>
                    <a:gd name="connsiteX20" fmla="*/ 589675 w 608697"/>
                    <a:gd name="connsiteY20" fmla="*/ 379924 h 379924"/>
                    <a:gd name="connsiteX21" fmla="*/ 19022 w 608697"/>
                    <a:gd name="connsiteY21" fmla="*/ 379924 h 379924"/>
                    <a:gd name="connsiteX22" fmla="*/ 0 w 608697"/>
                    <a:gd name="connsiteY22" fmla="*/ 360927 h 379924"/>
                    <a:gd name="connsiteX23" fmla="*/ 95109 w 608697"/>
                    <a:gd name="connsiteY23" fmla="*/ 218415 h 379924"/>
                    <a:gd name="connsiteX24" fmla="*/ 114131 w 608697"/>
                    <a:gd name="connsiteY24" fmla="*/ 199418 h 379924"/>
                    <a:gd name="connsiteX25" fmla="*/ 190214 w 608697"/>
                    <a:gd name="connsiteY25" fmla="*/ 0 h 379924"/>
                    <a:gd name="connsiteX26" fmla="*/ 418484 w 608697"/>
                    <a:gd name="connsiteY26" fmla="*/ 0 h 379924"/>
                    <a:gd name="connsiteX27" fmla="*/ 437506 w 608697"/>
                    <a:gd name="connsiteY27" fmla="*/ 18997 h 379924"/>
                    <a:gd name="connsiteX28" fmla="*/ 437506 w 608697"/>
                    <a:gd name="connsiteY28" fmla="*/ 180436 h 379924"/>
                    <a:gd name="connsiteX29" fmla="*/ 171192 w 608697"/>
                    <a:gd name="connsiteY29" fmla="*/ 180436 h 379924"/>
                    <a:gd name="connsiteX30" fmla="*/ 171192 w 608697"/>
                    <a:gd name="connsiteY30" fmla="*/ 18997 h 379924"/>
                    <a:gd name="connsiteX31" fmla="*/ 190214 w 608697"/>
                    <a:gd name="connsiteY31" fmla="*/ 0 h 37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8697" h="379924">
                      <a:moveTo>
                        <a:pt x="509262" y="287324"/>
                      </a:moveTo>
                      <a:cubicBezTo>
                        <a:pt x="497625" y="287324"/>
                        <a:pt x="488226" y="296711"/>
                        <a:pt x="488226" y="308258"/>
                      </a:cubicBezTo>
                      <a:cubicBezTo>
                        <a:pt x="488226" y="319879"/>
                        <a:pt x="497625" y="329266"/>
                        <a:pt x="509262" y="329266"/>
                      </a:cubicBezTo>
                      <a:cubicBezTo>
                        <a:pt x="520824" y="329266"/>
                        <a:pt x="530223" y="319879"/>
                        <a:pt x="530223" y="308258"/>
                      </a:cubicBezTo>
                      <a:cubicBezTo>
                        <a:pt x="530223" y="296711"/>
                        <a:pt x="520824" y="287324"/>
                        <a:pt x="509262" y="287324"/>
                      </a:cubicBezTo>
                      <a:close/>
                      <a:moveTo>
                        <a:pt x="442648" y="287324"/>
                      </a:moveTo>
                      <a:cubicBezTo>
                        <a:pt x="431086" y="287324"/>
                        <a:pt x="421687" y="296711"/>
                        <a:pt x="421687" y="308332"/>
                      </a:cubicBezTo>
                      <a:cubicBezTo>
                        <a:pt x="421687" y="319879"/>
                        <a:pt x="431086" y="329266"/>
                        <a:pt x="442648" y="329266"/>
                      </a:cubicBezTo>
                      <a:cubicBezTo>
                        <a:pt x="454285" y="329266"/>
                        <a:pt x="463684" y="319879"/>
                        <a:pt x="463684" y="308332"/>
                      </a:cubicBezTo>
                      <a:cubicBezTo>
                        <a:pt x="463684" y="296711"/>
                        <a:pt x="454285" y="287324"/>
                        <a:pt x="442648" y="287324"/>
                      </a:cubicBezTo>
                      <a:close/>
                      <a:moveTo>
                        <a:pt x="380436" y="284940"/>
                      </a:moveTo>
                      <a:lnTo>
                        <a:pt x="380436" y="332469"/>
                      </a:lnTo>
                      <a:lnTo>
                        <a:pt x="399457" y="332469"/>
                      </a:lnTo>
                      <a:lnTo>
                        <a:pt x="399457" y="284940"/>
                      </a:lnTo>
                      <a:close/>
                      <a:moveTo>
                        <a:pt x="114131" y="199418"/>
                      </a:moveTo>
                      <a:lnTo>
                        <a:pt x="171196" y="199418"/>
                      </a:lnTo>
                      <a:lnTo>
                        <a:pt x="437501" y="199418"/>
                      </a:lnTo>
                      <a:lnTo>
                        <a:pt x="494566" y="199418"/>
                      </a:lnTo>
                      <a:cubicBezTo>
                        <a:pt x="505084" y="199418"/>
                        <a:pt x="505681" y="206942"/>
                        <a:pt x="513588" y="218415"/>
                      </a:cubicBezTo>
                      <a:lnTo>
                        <a:pt x="608697" y="360927"/>
                      </a:lnTo>
                      <a:cubicBezTo>
                        <a:pt x="608697" y="371431"/>
                        <a:pt x="608697" y="379924"/>
                        <a:pt x="589675" y="379924"/>
                      </a:cubicBezTo>
                      <a:lnTo>
                        <a:pt x="19022" y="379924"/>
                      </a:lnTo>
                      <a:cubicBezTo>
                        <a:pt x="0" y="379924"/>
                        <a:pt x="0" y="371431"/>
                        <a:pt x="0" y="360927"/>
                      </a:cubicBezTo>
                      <a:lnTo>
                        <a:pt x="95109" y="218415"/>
                      </a:lnTo>
                      <a:cubicBezTo>
                        <a:pt x="101450" y="208954"/>
                        <a:pt x="103613" y="199418"/>
                        <a:pt x="114131" y="199418"/>
                      </a:cubicBezTo>
                      <a:close/>
                      <a:moveTo>
                        <a:pt x="190214" y="0"/>
                      </a:moveTo>
                      <a:lnTo>
                        <a:pt x="418484" y="0"/>
                      </a:lnTo>
                      <a:cubicBezTo>
                        <a:pt x="429002" y="0"/>
                        <a:pt x="437506" y="8493"/>
                        <a:pt x="437506" y="18997"/>
                      </a:cubicBezTo>
                      <a:lnTo>
                        <a:pt x="437506" y="180436"/>
                      </a:lnTo>
                      <a:lnTo>
                        <a:pt x="171192" y="180436"/>
                      </a:lnTo>
                      <a:lnTo>
                        <a:pt x="171192" y="18997"/>
                      </a:lnTo>
                      <a:cubicBezTo>
                        <a:pt x="171192" y="8493"/>
                        <a:pt x="179696" y="0"/>
                        <a:pt x="19021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49" name="组合 48">
                <a:extLst>
                  <a:ext uri="{FF2B5EF4-FFF2-40B4-BE49-F238E27FC236}">
                    <a16:creationId xmlns:a16="http://schemas.microsoft.com/office/drawing/2014/main" id="{527C18EA-80D5-5592-FDEC-ADE616B1BE3B}"/>
                  </a:ext>
                </a:extLst>
              </p:cNvPr>
              <p:cNvGrpSpPr/>
              <p:nvPr/>
            </p:nvGrpSpPr>
            <p:grpSpPr>
              <a:xfrm>
                <a:off x="6540557" y="2175535"/>
                <a:ext cx="3941252" cy="1285967"/>
                <a:chOff x="7454960" y="3212882"/>
                <a:chExt cx="3941252" cy="1285967"/>
              </a:xfrm>
            </p:grpSpPr>
            <p:sp>
              <p:nvSpPr>
                <p:cNvPr id="50" name="矩形 49">
                  <a:extLst>
                    <a:ext uri="{FF2B5EF4-FFF2-40B4-BE49-F238E27FC236}">
                      <a16:creationId xmlns:a16="http://schemas.microsoft.com/office/drawing/2014/main" id="{8CCD7468-6B07-D5EE-8EC4-BA6DFF145645}"/>
                    </a:ext>
                  </a:extLst>
                </p:cNvPr>
                <p:cNvSpPr/>
                <p:nvPr/>
              </p:nvSpPr>
              <p:spPr>
                <a:xfrm>
                  <a:off x="7454960" y="3630919"/>
                  <a:ext cx="3941252" cy="867930"/>
                </a:xfrm>
                <a:prstGeom prst="rect">
                  <a:avLst/>
                </a:prstGeom>
              </p:spPr>
              <p:txBody>
                <a:bodyPr wrap="square">
                  <a:spAutoFit/>
                  <a:scene3d>
                    <a:camera prst="orthographicFront"/>
                    <a:lightRig rig="threePt" dir="t"/>
                  </a:scene3d>
                  <a:sp3d contourW="12700"/>
                </a:bodyPr>
                <a:lstStyle/>
                <a:p>
                  <a:pPr lvl="0">
                    <a:lnSpc>
                      <a:spcPct val="120000"/>
                    </a:lnSpc>
                    <a:spcBef>
                      <a:spcPts val="0"/>
                    </a:spcBef>
                    <a:spcAft>
                      <a:spcPts val="0"/>
                    </a:spcAft>
                    <a:defRPr/>
                  </a:pPr>
                  <a:r>
                    <a:rPr lang="zh-CN" altLang="en-US" sz="1400" dirty="0">
                      <a:solidFill>
                        <a:schemeClr val="tx1"/>
                      </a:solidFill>
                      <a:cs typeface="+mn-ea"/>
                      <a:sym typeface="+mn-lt"/>
                    </a:rPr>
                    <a:t>“人类群体或民族世代相传的行为模式、艺术、宗教、信仰、群体组织及其他一切人类生产活动、思维活动的本质特征的总和。”</a:t>
                  </a:r>
                </a:p>
              </p:txBody>
            </p:sp>
            <p:sp>
              <p:nvSpPr>
                <p:cNvPr id="51" name="矩形 50">
                  <a:extLst>
                    <a:ext uri="{FF2B5EF4-FFF2-40B4-BE49-F238E27FC236}">
                      <a16:creationId xmlns:a16="http://schemas.microsoft.com/office/drawing/2014/main" id="{E87928F2-8B62-0AE3-782D-26E2C3F7AF90}"/>
                    </a:ext>
                  </a:extLst>
                </p:cNvPr>
                <p:cNvSpPr/>
                <p:nvPr/>
              </p:nvSpPr>
              <p:spPr>
                <a:xfrm>
                  <a:off x="7454960" y="3212882"/>
                  <a:ext cx="2050552" cy="369332"/>
                </a:xfrm>
                <a:prstGeom prst="rect">
                  <a:avLst/>
                </a:prstGeom>
              </p:spPr>
              <p:txBody>
                <a:bodyPr wrap="square">
                  <a:spAutoFit/>
                  <a:scene3d>
                    <a:camera prst="orthographicFront"/>
                    <a:lightRig rig="threePt" dir="t"/>
                  </a:scene3d>
                  <a:sp3d contourW="12700"/>
                </a:bodyPr>
                <a:lstStyle/>
                <a:p>
                  <a:r>
                    <a:rPr lang="zh-CN" altLang="en-US" dirty="0">
                      <a:cs typeface="+mn-ea"/>
                      <a:sym typeface="+mn-lt"/>
                    </a:rPr>
                    <a:t>注重公理</a:t>
                  </a:r>
                </a:p>
              </p:txBody>
            </p:sp>
          </p:grpSp>
        </p:grpSp>
        <p:grpSp>
          <p:nvGrpSpPr>
            <p:cNvPr id="41" name="组合 40">
              <a:extLst>
                <a:ext uri="{FF2B5EF4-FFF2-40B4-BE49-F238E27FC236}">
                  <a16:creationId xmlns:a16="http://schemas.microsoft.com/office/drawing/2014/main" id="{4A6E2C11-1E22-78F1-0E3E-516D2EED2FCD}"/>
                </a:ext>
              </a:extLst>
            </p:cNvPr>
            <p:cNvGrpSpPr/>
            <p:nvPr/>
          </p:nvGrpSpPr>
          <p:grpSpPr>
            <a:xfrm>
              <a:off x="6209266" y="3703638"/>
              <a:ext cx="5132387" cy="1704974"/>
              <a:chOff x="6184901" y="3922713"/>
              <a:chExt cx="5132387" cy="1704974"/>
            </a:xfrm>
          </p:grpSpPr>
          <p:grpSp>
            <p:nvGrpSpPr>
              <p:cNvPr id="42" name="组合 41">
                <a:extLst>
                  <a:ext uri="{FF2B5EF4-FFF2-40B4-BE49-F238E27FC236}">
                    <a16:creationId xmlns:a16="http://schemas.microsoft.com/office/drawing/2014/main" id="{F59A1DA1-3150-57D7-A8A8-B1802569E2EE}"/>
                  </a:ext>
                </a:extLst>
              </p:cNvPr>
              <p:cNvGrpSpPr/>
              <p:nvPr/>
            </p:nvGrpSpPr>
            <p:grpSpPr>
              <a:xfrm>
                <a:off x="6184901" y="3922713"/>
                <a:ext cx="5132387" cy="1704974"/>
                <a:chOff x="874713" y="1752601"/>
                <a:chExt cx="5132387" cy="1704974"/>
              </a:xfrm>
            </p:grpSpPr>
            <p:sp>
              <p:nvSpPr>
                <p:cNvPr id="46" name="矩形 45">
                  <a:extLst>
                    <a:ext uri="{FF2B5EF4-FFF2-40B4-BE49-F238E27FC236}">
                      <a16:creationId xmlns:a16="http://schemas.microsoft.com/office/drawing/2014/main" id="{8097AB71-F620-075A-F940-C1D3B822C17D}"/>
                    </a:ext>
                  </a:extLst>
                </p:cNvPr>
                <p:cNvSpPr/>
                <p:nvPr/>
              </p:nvSpPr>
              <p:spPr>
                <a:xfrm>
                  <a:off x="874713" y="1752601"/>
                  <a:ext cx="5132387" cy="170497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47" name="椭圆 37">
                  <a:extLst>
                    <a:ext uri="{FF2B5EF4-FFF2-40B4-BE49-F238E27FC236}">
                      <a16:creationId xmlns:a16="http://schemas.microsoft.com/office/drawing/2014/main" id="{D01FDABF-17B4-85E5-C693-87BE4C625240}"/>
                    </a:ext>
                  </a:extLst>
                </p:cNvPr>
                <p:cNvSpPr/>
                <p:nvPr/>
              </p:nvSpPr>
              <p:spPr>
                <a:xfrm>
                  <a:off x="5231643" y="1955426"/>
                  <a:ext cx="524028" cy="586015"/>
                </a:xfrm>
                <a:custGeom>
                  <a:avLst/>
                  <a:gdLst>
                    <a:gd name="T0" fmla="*/ 3531 w 3631"/>
                    <a:gd name="T1" fmla="*/ 0 h 4067"/>
                    <a:gd name="T2" fmla="*/ 1249 w 3631"/>
                    <a:gd name="T3" fmla="*/ 0 h 4067"/>
                    <a:gd name="T4" fmla="*/ 1178 w 3631"/>
                    <a:gd name="T5" fmla="*/ 29 h 4067"/>
                    <a:gd name="T6" fmla="*/ 29 w 3631"/>
                    <a:gd name="T7" fmla="*/ 1179 h 4067"/>
                    <a:gd name="T8" fmla="*/ 0 w 3631"/>
                    <a:gd name="T9" fmla="*/ 1249 h 4067"/>
                    <a:gd name="T10" fmla="*/ 0 w 3631"/>
                    <a:gd name="T11" fmla="*/ 3967 h 4067"/>
                    <a:gd name="T12" fmla="*/ 100 w 3631"/>
                    <a:gd name="T13" fmla="*/ 4067 h 4067"/>
                    <a:gd name="T14" fmla="*/ 3531 w 3631"/>
                    <a:gd name="T15" fmla="*/ 4067 h 4067"/>
                    <a:gd name="T16" fmla="*/ 3631 w 3631"/>
                    <a:gd name="T17" fmla="*/ 3967 h 4067"/>
                    <a:gd name="T18" fmla="*/ 3631 w 3631"/>
                    <a:gd name="T19" fmla="*/ 100 h 4067"/>
                    <a:gd name="T20" fmla="*/ 3531 w 3631"/>
                    <a:gd name="T21" fmla="*/ 0 h 4067"/>
                    <a:gd name="T22" fmla="*/ 2636 w 3631"/>
                    <a:gd name="T23" fmla="*/ 1442 h 4067"/>
                    <a:gd name="T24" fmla="*/ 2932 w 3631"/>
                    <a:gd name="T25" fmla="*/ 1442 h 4067"/>
                    <a:gd name="T26" fmla="*/ 2932 w 3631"/>
                    <a:gd name="T27" fmla="*/ 449 h 4067"/>
                    <a:gd name="T28" fmla="*/ 2998 w 3631"/>
                    <a:gd name="T29" fmla="*/ 382 h 4067"/>
                    <a:gd name="T30" fmla="*/ 3065 w 3631"/>
                    <a:gd name="T31" fmla="*/ 449 h 4067"/>
                    <a:gd name="T32" fmla="*/ 3065 w 3631"/>
                    <a:gd name="T33" fmla="*/ 1509 h 4067"/>
                    <a:gd name="T34" fmla="*/ 2998 w 3631"/>
                    <a:gd name="T35" fmla="*/ 1575 h 4067"/>
                    <a:gd name="T36" fmla="*/ 2636 w 3631"/>
                    <a:gd name="T37" fmla="*/ 1575 h 4067"/>
                    <a:gd name="T38" fmla="*/ 2569 w 3631"/>
                    <a:gd name="T39" fmla="*/ 1509 h 4067"/>
                    <a:gd name="T40" fmla="*/ 2636 w 3631"/>
                    <a:gd name="T41" fmla="*/ 1442 h 4067"/>
                    <a:gd name="T42" fmla="*/ 1966 w 3631"/>
                    <a:gd name="T43" fmla="*/ 1442 h 4067"/>
                    <a:gd name="T44" fmla="*/ 2262 w 3631"/>
                    <a:gd name="T45" fmla="*/ 1442 h 4067"/>
                    <a:gd name="T46" fmla="*/ 2262 w 3631"/>
                    <a:gd name="T47" fmla="*/ 449 h 4067"/>
                    <a:gd name="T48" fmla="*/ 2329 w 3631"/>
                    <a:gd name="T49" fmla="*/ 382 h 4067"/>
                    <a:gd name="T50" fmla="*/ 2395 w 3631"/>
                    <a:gd name="T51" fmla="*/ 449 h 4067"/>
                    <a:gd name="T52" fmla="*/ 2395 w 3631"/>
                    <a:gd name="T53" fmla="*/ 1509 h 4067"/>
                    <a:gd name="T54" fmla="*/ 2329 w 3631"/>
                    <a:gd name="T55" fmla="*/ 1575 h 4067"/>
                    <a:gd name="T56" fmla="*/ 1966 w 3631"/>
                    <a:gd name="T57" fmla="*/ 1575 h 4067"/>
                    <a:gd name="T58" fmla="*/ 1899 w 3631"/>
                    <a:gd name="T59" fmla="*/ 1509 h 4067"/>
                    <a:gd name="T60" fmla="*/ 1966 w 3631"/>
                    <a:gd name="T61" fmla="*/ 1442 h 4067"/>
                    <a:gd name="T62" fmla="*/ 1296 w 3631"/>
                    <a:gd name="T63" fmla="*/ 1442 h 4067"/>
                    <a:gd name="T64" fmla="*/ 1592 w 3631"/>
                    <a:gd name="T65" fmla="*/ 1442 h 4067"/>
                    <a:gd name="T66" fmla="*/ 1592 w 3631"/>
                    <a:gd name="T67" fmla="*/ 449 h 4067"/>
                    <a:gd name="T68" fmla="*/ 1659 w 3631"/>
                    <a:gd name="T69" fmla="*/ 382 h 4067"/>
                    <a:gd name="T70" fmla="*/ 1726 w 3631"/>
                    <a:gd name="T71" fmla="*/ 449 h 4067"/>
                    <a:gd name="T72" fmla="*/ 1726 w 3631"/>
                    <a:gd name="T73" fmla="*/ 1509 h 4067"/>
                    <a:gd name="T74" fmla="*/ 1659 w 3631"/>
                    <a:gd name="T75" fmla="*/ 1575 h 4067"/>
                    <a:gd name="T76" fmla="*/ 1296 w 3631"/>
                    <a:gd name="T77" fmla="*/ 1575 h 4067"/>
                    <a:gd name="T78" fmla="*/ 1230 w 3631"/>
                    <a:gd name="T79" fmla="*/ 1509 h 4067"/>
                    <a:gd name="T80" fmla="*/ 1296 w 3631"/>
                    <a:gd name="T81" fmla="*/ 1442 h 4067"/>
                    <a:gd name="T82" fmla="*/ 3121 w 3631"/>
                    <a:gd name="T83" fmla="*/ 3413 h 4067"/>
                    <a:gd name="T84" fmla="*/ 510 w 3631"/>
                    <a:gd name="T85" fmla="*/ 3413 h 4067"/>
                    <a:gd name="T86" fmla="*/ 510 w 3631"/>
                    <a:gd name="T87" fmla="*/ 2126 h 4067"/>
                    <a:gd name="T88" fmla="*/ 3121 w 3631"/>
                    <a:gd name="T89" fmla="*/ 2126 h 4067"/>
                    <a:gd name="T90" fmla="*/ 3121 w 3631"/>
                    <a:gd name="T91" fmla="*/ 3413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1" h="4067">
                      <a:moveTo>
                        <a:pt x="3531" y="0"/>
                      </a:moveTo>
                      <a:lnTo>
                        <a:pt x="1249" y="0"/>
                      </a:lnTo>
                      <a:cubicBezTo>
                        <a:pt x="1222" y="0"/>
                        <a:pt x="1197" y="11"/>
                        <a:pt x="1178" y="29"/>
                      </a:cubicBezTo>
                      <a:lnTo>
                        <a:pt x="29" y="1179"/>
                      </a:lnTo>
                      <a:cubicBezTo>
                        <a:pt x="10" y="1197"/>
                        <a:pt x="0" y="1223"/>
                        <a:pt x="0" y="1249"/>
                      </a:cubicBezTo>
                      <a:lnTo>
                        <a:pt x="0" y="3967"/>
                      </a:lnTo>
                      <a:cubicBezTo>
                        <a:pt x="0" y="4022"/>
                        <a:pt x="44" y="4067"/>
                        <a:pt x="100" y="4067"/>
                      </a:cubicBezTo>
                      <a:lnTo>
                        <a:pt x="3531" y="4067"/>
                      </a:lnTo>
                      <a:cubicBezTo>
                        <a:pt x="3586" y="4067"/>
                        <a:pt x="3631" y="4022"/>
                        <a:pt x="3631" y="3967"/>
                      </a:cubicBezTo>
                      <a:lnTo>
                        <a:pt x="3631" y="100"/>
                      </a:lnTo>
                      <a:cubicBezTo>
                        <a:pt x="3631" y="45"/>
                        <a:pt x="3586" y="0"/>
                        <a:pt x="3531" y="0"/>
                      </a:cubicBezTo>
                      <a:close/>
                      <a:moveTo>
                        <a:pt x="2636" y="1442"/>
                      </a:moveTo>
                      <a:lnTo>
                        <a:pt x="2932" y="1442"/>
                      </a:lnTo>
                      <a:lnTo>
                        <a:pt x="2932" y="449"/>
                      </a:lnTo>
                      <a:cubicBezTo>
                        <a:pt x="2932" y="412"/>
                        <a:pt x="2961" y="382"/>
                        <a:pt x="2998" y="382"/>
                      </a:cubicBezTo>
                      <a:cubicBezTo>
                        <a:pt x="3035" y="382"/>
                        <a:pt x="3065" y="412"/>
                        <a:pt x="3065" y="449"/>
                      </a:cubicBezTo>
                      <a:lnTo>
                        <a:pt x="3065" y="1509"/>
                      </a:lnTo>
                      <a:cubicBezTo>
                        <a:pt x="3065" y="1546"/>
                        <a:pt x="3035" y="1575"/>
                        <a:pt x="2998" y="1575"/>
                      </a:cubicBezTo>
                      <a:lnTo>
                        <a:pt x="2636" y="1575"/>
                      </a:lnTo>
                      <a:cubicBezTo>
                        <a:pt x="2599" y="1575"/>
                        <a:pt x="2569" y="1546"/>
                        <a:pt x="2569" y="1509"/>
                      </a:cubicBezTo>
                      <a:cubicBezTo>
                        <a:pt x="2569" y="1472"/>
                        <a:pt x="2599" y="1442"/>
                        <a:pt x="2636" y="1442"/>
                      </a:cubicBezTo>
                      <a:close/>
                      <a:moveTo>
                        <a:pt x="1966" y="1442"/>
                      </a:moveTo>
                      <a:lnTo>
                        <a:pt x="2262" y="1442"/>
                      </a:lnTo>
                      <a:lnTo>
                        <a:pt x="2262" y="449"/>
                      </a:lnTo>
                      <a:cubicBezTo>
                        <a:pt x="2262" y="412"/>
                        <a:pt x="2292" y="382"/>
                        <a:pt x="2329" y="382"/>
                      </a:cubicBezTo>
                      <a:cubicBezTo>
                        <a:pt x="2366" y="382"/>
                        <a:pt x="2395" y="412"/>
                        <a:pt x="2395" y="449"/>
                      </a:cubicBezTo>
                      <a:lnTo>
                        <a:pt x="2395" y="1509"/>
                      </a:lnTo>
                      <a:cubicBezTo>
                        <a:pt x="2395" y="1546"/>
                        <a:pt x="2366" y="1575"/>
                        <a:pt x="2329" y="1575"/>
                      </a:cubicBezTo>
                      <a:lnTo>
                        <a:pt x="1966" y="1575"/>
                      </a:lnTo>
                      <a:cubicBezTo>
                        <a:pt x="1929" y="1575"/>
                        <a:pt x="1899" y="1546"/>
                        <a:pt x="1899" y="1509"/>
                      </a:cubicBezTo>
                      <a:cubicBezTo>
                        <a:pt x="1899" y="1472"/>
                        <a:pt x="1929" y="1442"/>
                        <a:pt x="1966" y="1442"/>
                      </a:cubicBezTo>
                      <a:close/>
                      <a:moveTo>
                        <a:pt x="1296" y="1442"/>
                      </a:moveTo>
                      <a:lnTo>
                        <a:pt x="1592" y="1442"/>
                      </a:lnTo>
                      <a:lnTo>
                        <a:pt x="1592" y="449"/>
                      </a:lnTo>
                      <a:cubicBezTo>
                        <a:pt x="1592" y="412"/>
                        <a:pt x="1622" y="382"/>
                        <a:pt x="1659" y="382"/>
                      </a:cubicBezTo>
                      <a:cubicBezTo>
                        <a:pt x="1696" y="382"/>
                        <a:pt x="1726" y="412"/>
                        <a:pt x="1726" y="449"/>
                      </a:cubicBezTo>
                      <a:lnTo>
                        <a:pt x="1726" y="1509"/>
                      </a:lnTo>
                      <a:cubicBezTo>
                        <a:pt x="1726" y="1546"/>
                        <a:pt x="1696" y="1575"/>
                        <a:pt x="1659" y="1575"/>
                      </a:cubicBezTo>
                      <a:lnTo>
                        <a:pt x="1296" y="1575"/>
                      </a:lnTo>
                      <a:cubicBezTo>
                        <a:pt x="1260" y="1575"/>
                        <a:pt x="1230" y="1546"/>
                        <a:pt x="1230" y="1509"/>
                      </a:cubicBezTo>
                      <a:cubicBezTo>
                        <a:pt x="1230" y="1472"/>
                        <a:pt x="1260" y="1442"/>
                        <a:pt x="1296" y="1442"/>
                      </a:cubicBezTo>
                      <a:close/>
                      <a:moveTo>
                        <a:pt x="3121" y="3413"/>
                      </a:moveTo>
                      <a:lnTo>
                        <a:pt x="510" y="3413"/>
                      </a:lnTo>
                      <a:lnTo>
                        <a:pt x="510" y="2126"/>
                      </a:lnTo>
                      <a:lnTo>
                        <a:pt x="3121" y="2126"/>
                      </a:lnTo>
                      <a:lnTo>
                        <a:pt x="3121" y="34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43" name="组合 42">
                <a:extLst>
                  <a:ext uri="{FF2B5EF4-FFF2-40B4-BE49-F238E27FC236}">
                    <a16:creationId xmlns:a16="http://schemas.microsoft.com/office/drawing/2014/main" id="{FD4B5933-2BD8-C716-B551-6B5BE023B928}"/>
                  </a:ext>
                </a:extLst>
              </p:cNvPr>
              <p:cNvGrpSpPr/>
              <p:nvPr/>
            </p:nvGrpSpPr>
            <p:grpSpPr>
              <a:xfrm>
                <a:off x="6540557" y="4170847"/>
                <a:ext cx="3941252" cy="1285967"/>
                <a:chOff x="7454960" y="3212882"/>
                <a:chExt cx="3941252" cy="1285967"/>
              </a:xfrm>
            </p:grpSpPr>
            <p:sp>
              <p:nvSpPr>
                <p:cNvPr id="44" name="矩形 43">
                  <a:extLst>
                    <a:ext uri="{FF2B5EF4-FFF2-40B4-BE49-F238E27FC236}">
                      <a16:creationId xmlns:a16="http://schemas.microsoft.com/office/drawing/2014/main" id="{BA7751AE-AF98-7025-2E74-8CB01951A107}"/>
                    </a:ext>
                  </a:extLst>
                </p:cNvPr>
                <p:cNvSpPr/>
                <p:nvPr/>
              </p:nvSpPr>
              <p:spPr>
                <a:xfrm>
                  <a:off x="7454960" y="3630919"/>
                  <a:ext cx="3941252" cy="867930"/>
                </a:xfrm>
                <a:prstGeom prst="rect">
                  <a:avLst/>
                </a:prstGeom>
                <a:ln>
                  <a:noFill/>
                </a:ln>
              </p:spPr>
              <p:txBody>
                <a:bodyPr wrap="square">
                  <a:spAutoFit/>
                  <a:scene3d>
                    <a:camera prst="orthographicFront"/>
                    <a:lightRig rig="threePt" dir="t"/>
                  </a:scene3d>
                  <a:sp3d contourW="12700"/>
                </a:bodyPr>
                <a:lstStyle/>
                <a:p>
                  <a:pPr lvl="0">
                    <a:lnSpc>
                      <a:spcPct val="120000"/>
                    </a:lnSpc>
                    <a:spcBef>
                      <a:spcPts val="0"/>
                    </a:spcBef>
                    <a:spcAft>
                      <a:spcPts val="0"/>
                    </a:spcAft>
                    <a:defRPr/>
                  </a:pPr>
                  <a:r>
                    <a:rPr lang="zh-CN" altLang="en-US" sz="1400" dirty="0">
                      <a:solidFill>
                        <a:schemeClr val="tx1"/>
                      </a:solidFill>
                      <a:cs typeface="+mn-ea"/>
                      <a:sym typeface="+mn-lt"/>
                    </a:rPr>
                    <a:t>“人类群体或民族世代相传的行为模式、艺术、宗教、信仰、群体组织及其他一切人类生产活动、思维活动的本质特征的总和。”</a:t>
                  </a:r>
                </a:p>
              </p:txBody>
            </p:sp>
            <p:sp>
              <p:nvSpPr>
                <p:cNvPr id="45" name="矩形 44">
                  <a:extLst>
                    <a:ext uri="{FF2B5EF4-FFF2-40B4-BE49-F238E27FC236}">
                      <a16:creationId xmlns:a16="http://schemas.microsoft.com/office/drawing/2014/main" id="{ED1BDDD9-7898-5016-267E-7BE8AD419F0D}"/>
                    </a:ext>
                  </a:extLst>
                </p:cNvPr>
                <p:cNvSpPr/>
                <p:nvPr/>
              </p:nvSpPr>
              <p:spPr>
                <a:xfrm>
                  <a:off x="7454960" y="3212882"/>
                  <a:ext cx="2050552" cy="369332"/>
                </a:xfrm>
                <a:prstGeom prst="rect">
                  <a:avLst/>
                </a:prstGeom>
                <a:ln>
                  <a:noFill/>
                </a:ln>
              </p:spPr>
              <p:txBody>
                <a:bodyPr wrap="square">
                  <a:spAutoFit/>
                  <a:scene3d>
                    <a:camera prst="orthographicFront"/>
                    <a:lightRig rig="threePt" dir="t"/>
                  </a:scene3d>
                  <a:sp3d contourW="12700"/>
                </a:bodyPr>
                <a:lstStyle/>
                <a:p>
                  <a:r>
                    <a:rPr lang="zh-CN" altLang="en-US" dirty="0">
                      <a:cs typeface="+mn-ea"/>
                      <a:sym typeface="+mn-lt"/>
                    </a:rPr>
                    <a:t>注重团队</a:t>
                  </a:r>
                  <a:endParaRPr lang="en-US" altLang="zh-CN" dirty="0">
                    <a:cs typeface="+mn-ea"/>
                    <a:sym typeface="+mn-lt"/>
                  </a:endParaRPr>
                </a:p>
              </p:txBody>
            </p:sp>
          </p:gr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3FCBE708-2A9B-E9A5-CB20-FB675E9260E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1655718" y="1364343"/>
            <a:ext cx="3140876" cy="4913630"/>
          </a:xfrm>
          <a:prstGeom prst="rect">
            <a:avLst/>
          </a:prstGeom>
        </p:spPr>
      </p:pic>
      <p:sp>
        <p:nvSpPr>
          <p:cNvPr id="25" name="矩形 24"/>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bg1"/>
                </a:solidFill>
                <a:cs typeface="+mn-ea"/>
                <a:sym typeface="+mn-lt"/>
              </a:rPr>
              <a:t>01</a:t>
            </a:r>
          </a:p>
        </p:txBody>
      </p:sp>
      <p:sp>
        <p:nvSpPr>
          <p:cNvPr id="26" name="文本框 25"/>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什么是企业文化</a:t>
            </a:r>
          </a:p>
        </p:txBody>
      </p:sp>
      <p:sp>
        <p:nvSpPr>
          <p:cNvPr id="18" name="文本框 17"/>
          <p:cNvSpPr txBox="1"/>
          <p:nvPr/>
        </p:nvSpPr>
        <p:spPr>
          <a:xfrm>
            <a:off x="6022250" y="2851785"/>
            <a:ext cx="3416320" cy="523220"/>
          </a:xfrm>
          <a:prstGeom prst="rect">
            <a:avLst/>
          </a:prstGeom>
          <a:noFill/>
        </p:spPr>
        <p:txBody>
          <a:bodyPr wrap="none" rtlCol="0" anchor="t">
            <a:spAutoFit/>
          </a:bodyPr>
          <a:lstStyle/>
          <a:p>
            <a:r>
              <a:rPr lang="zh-CN" altLang="en-US" sz="2800" dirty="0">
                <a:solidFill>
                  <a:schemeClr val="tx1">
                    <a:lumMod val="75000"/>
                    <a:lumOff val="25000"/>
                  </a:schemeClr>
                </a:solidFill>
                <a:cs typeface="+mn-ea"/>
                <a:sym typeface="+mn-lt"/>
              </a:rPr>
              <a:t>什么是</a:t>
            </a:r>
            <a:r>
              <a:rPr lang="zh-CN" altLang="en-US" sz="2800" b="1" dirty="0">
                <a:solidFill>
                  <a:schemeClr val="tx1"/>
                </a:solidFill>
                <a:cs typeface="+mn-ea"/>
                <a:sym typeface="+mn-lt"/>
              </a:rPr>
              <a:t>‘企业文化’</a:t>
            </a:r>
          </a:p>
        </p:txBody>
      </p:sp>
      <p:sp>
        <p:nvSpPr>
          <p:cNvPr id="19" name="文本框 18"/>
          <p:cNvSpPr txBox="1"/>
          <p:nvPr/>
        </p:nvSpPr>
        <p:spPr>
          <a:xfrm>
            <a:off x="6040665" y="3442970"/>
            <a:ext cx="4900930" cy="2563495"/>
          </a:xfrm>
          <a:prstGeom prst="rect">
            <a:avLst/>
          </a:prstGeom>
          <a:noFill/>
        </p:spPr>
        <p:txBody>
          <a:bodyPr wrap="square" rtlCol="0" anchor="t">
            <a:spAutoFit/>
          </a:bodyPr>
          <a:lstStyle/>
          <a:p>
            <a:pPr lvl="0" defTabSz="1217930">
              <a:lnSpc>
                <a:spcPct val="200000"/>
              </a:lnSpc>
              <a:defRPr/>
            </a:pPr>
            <a:r>
              <a:rPr lang="zh-CN" altLang="en-US" dirty="0">
                <a:solidFill>
                  <a:schemeClr val="tx1"/>
                </a:solidFill>
                <a:cs typeface="+mn-ea"/>
                <a:sym typeface="+mn-lt"/>
              </a:rPr>
              <a:t>以文明取胜的群体竞争意识。企业内通过物体布局所传达的感觉氛围，企业成员与客户及其他外界成员的交往方式。员工恪守的经营宗旨、价值观念和道德行为准则的综合反映</a:t>
            </a:r>
          </a:p>
          <a:p>
            <a:pPr lvl="0" defTabSz="1217930">
              <a:lnSpc>
                <a:spcPts val="2000"/>
              </a:lnSpc>
              <a:defRPr/>
            </a:pPr>
            <a:endParaRPr lang="zh-CN" altLang="en-US" dirty="0">
              <a:solidFill>
                <a:schemeClr val="tx1"/>
              </a:solidFill>
              <a:cs typeface="+mn-ea"/>
              <a:sym typeface="+mn-lt"/>
            </a:endParaRPr>
          </a:p>
        </p:txBody>
      </p:sp>
      <p:sp>
        <p:nvSpPr>
          <p:cNvPr id="20" name="文本框 19"/>
          <p:cNvSpPr txBox="1"/>
          <p:nvPr/>
        </p:nvSpPr>
        <p:spPr>
          <a:xfrm>
            <a:off x="6040665" y="2414270"/>
            <a:ext cx="3042920" cy="368300"/>
          </a:xfrm>
          <a:prstGeom prst="rect">
            <a:avLst/>
          </a:prstGeom>
          <a:noFill/>
        </p:spPr>
        <p:txBody>
          <a:bodyPr wrap="square" rtlCol="0" anchor="t">
            <a:spAutoFit/>
          </a:bodyPr>
          <a:lstStyle/>
          <a:p>
            <a:pPr marL="0" marR="0" lvl="0" indent="0" algn="dist" rtl="0">
              <a:spcBef>
                <a:spcPts val="0"/>
              </a:spcBef>
              <a:spcAft>
                <a:spcPts val="0"/>
              </a:spcAft>
              <a:buNone/>
            </a:pPr>
            <a:r>
              <a:rPr lang="en-US" b="1">
                <a:solidFill>
                  <a:schemeClr val="bg1">
                    <a:lumMod val="50000"/>
                  </a:schemeClr>
                </a:solidFill>
                <a:cs typeface="+mn-ea"/>
                <a:sym typeface="+mn-lt"/>
              </a:rPr>
              <a:t>YOUR TITLE HERE</a:t>
            </a:r>
            <a:endParaRPr lang="en-US" altLang="en-US" b="1">
              <a:solidFill>
                <a:schemeClr val="bg1">
                  <a:lumMod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55"/>
          <p:cNvSpPr txBox="1"/>
          <p:nvPr/>
        </p:nvSpPr>
        <p:spPr>
          <a:xfrm>
            <a:off x="1267097" y="1922145"/>
            <a:ext cx="2540000" cy="398780"/>
          </a:xfrm>
          <a:prstGeom prst="rect">
            <a:avLst/>
          </a:prstGeom>
          <a:noFill/>
        </p:spPr>
        <p:txBody>
          <a:bodyPr wrap="square" rtlCol="0" anchor="t">
            <a:spAutoFit/>
          </a:bodyPr>
          <a:lstStyle/>
          <a:p>
            <a:pPr algn="r"/>
            <a:r>
              <a:rPr lang="zh-CN" altLang="en-US" sz="2000" dirty="0">
                <a:cs typeface="+mn-ea"/>
                <a:sym typeface="+mn-lt"/>
              </a:rPr>
              <a:t>经营哲学</a:t>
            </a:r>
          </a:p>
        </p:txBody>
      </p:sp>
      <p:sp>
        <p:nvSpPr>
          <p:cNvPr id="57" name="文本框 56"/>
          <p:cNvSpPr txBox="1"/>
          <p:nvPr/>
        </p:nvSpPr>
        <p:spPr>
          <a:xfrm>
            <a:off x="726712" y="2263140"/>
            <a:ext cx="3094990" cy="737235"/>
          </a:xfrm>
          <a:prstGeom prst="rect">
            <a:avLst/>
          </a:prstGeom>
          <a:noFill/>
        </p:spPr>
        <p:txBody>
          <a:bodyPr wrap="square" rtlCol="0" anchor="t">
            <a:spAutoFit/>
          </a:bodyPr>
          <a:lstStyle/>
          <a:p>
            <a:pPr algn="r"/>
            <a:r>
              <a:rPr lang="zh-CN" altLang="en-US" sz="1400">
                <a:cs typeface="+mn-ea"/>
                <a:sym typeface="+mn-lt"/>
              </a:rPr>
              <a:t>文化是一个集体在其整个历史中习得的所有共享的被视为理所当然的假设的总和</a:t>
            </a:r>
          </a:p>
        </p:txBody>
      </p:sp>
      <p:sp>
        <p:nvSpPr>
          <p:cNvPr id="58" name="文本框 57"/>
          <p:cNvSpPr txBox="1"/>
          <p:nvPr/>
        </p:nvSpPr>
        <p:spPr>
          <a:xfrm>
            <a:off x="1281702" y="3398520"/>
            <a:ext cx="2540000" cy="398780"/>
          </a:xfrm>
          <a:prstGeom prst="rect">
            <a:avLst/>
          </a:prstGeom>
          <a:noFill/>
        </p:spPr>
        <p:txBody>
          <a:bodyPr wrap="square" rtlCol="0" anchor="t">
            <a:spAutoFit/>
          </a:bodyPr>
          <a:lstStyle/>
          <a:p>
            <a:pPr algn="r"/>
            <a:r>
              <a:rPr lang="zh-CN" altLang="en-US" sz="2000">
                <a:cs typeface="+mn-ea"/>
                <a:sym typeface="+mn-lt"/>
              </a:rPr>
              <a:t>经营理念</a:t>
            </a:r>
          </a:p>
        </p:txBody>
      </p:sp>
      <p:sp>
        <p:nvSpPr>
          <p:cNvPr id="59" name="文本框 58"/>
          <p:cNvSpPr txBox="1"/>
          <p:nvPr/>
        </p:nvSpPr>
        <p:spPr>
          <a:xfrm>
            <a:off x="741317" y="3739515"/>
            <a:ext cx="3094990" cy="737235"/>
          </a:xfrm>
          <a:prstGeom prst="rect">
            <a:avLst/>
          </a:prstGeom>
          <a:noFill/>
        </p:spPr>
        <p:txBody>
          <a:bodyPr wrap="square" rtlCol="0" anchor="t">
            <a:spAutoFit/>
          </a:bodyPr>
          <a:lstStyle/>
          <a:p>
            <a:pPr algn="r"/>
            <a:r>
              <a:rPr lang="zh-CN" altLang="en-US" sz="1400">
                <a:cs typeface="+mn-ea"/>
                <a:sym typeface="+mn-lt"/>
              </a:rPr>
              <a:t>群体在解决其外在适应与内部整合问题时，学得的一组基本假设，因为他们运作得很好</a:t>
            </a:r>
          </a:p>
        </p:txBody>
      </p:sp>
      <p:sp>
        <p:nvSpPr>
          <p:cNvPr id="60" name="文本框 59"/>
          <p:cNvSpPr txBox="1"/>
          <p:nvPr/>
        </p:nvSpPr>
        <p:spPr>
          <a:xfrm>
            <a:off x="1267097" y="4711700"/>
            <a:ext cx="2540000" cy="398780"/>
          </a:xfrm>
          <a:prstGeom prst="rect">
            <a:avLst/>
          </a:prstGeom>
          <a:noFill/>
        </p:spPr>
        <p:txBody>
          <a:bodyPr wrap="square" rtlCol="0" anchor="t">
            <a:spAutoFit/>
          </a:bodyPr>
          <a:lstStyle/>
          <a:p>
            <a:pPr algn="r"/>
            <a:r>
              <a:rPr lang="zh-CN" altLang="en-US" sz="2000">
                <a:cs typeface="+mn-ea"/>
                <a:sym typeface="+mn-lt"/>
              </a:rPr>
              <a:t>企业精神</a:t>
            </a:r>
          </a:p>
        </p:txBody>
      </p:sp>
      <p:sp>
        <p:nvSpPr>
          <p:cNvPr id="61" name="文本框 60"/>
          <p:cNvSpPr txBox="1"/>
          <p:nvPr/>
        </p:nvSpPr>
        <p:spPr>
          <a:xfrm>
            <a:off x="726712" y="5052695"/>
            <a:ext cx="3094990" cy="737235"/>
          </a:xfrm>
          <a:prstGeom prst="rect">
            <a:avLst/>
          </a:prstGeom>
          <a:noFill/>
        </p:spPr>
        <p:txBody>
          <a:bodyPr wrap="square" rtlCol="0" anchor="t">
            <a:spAutoFit/>
          </a:bodyPr>
          <a:lstStyle/>
          <a:p>
            <a:pPr algn="r"/>
            <a:r>
              <a:rPr lang="zh-CN" altLang="en-US" sz="1400">
                <a:cs typeface="+mn-ea"/>
                <a:sym typeface="+mn-lt"/>
              </a:rPr>
              <a:t>群体在解决其外在适应与内部整合问题时，学得的一组基本假设，因为他们运作得很好</a:t>
            </a:r>
          </a:p>
        </p:txBody>
      </p:sp>
      <p:sp>
        <p:nvSpPr>
          <p:cNvPr id="62" name="文本框 61"/>
          <p:cNvSpPr txBox="1"/>
          <p:nvPr/>
        </p:nvSpPr>
        <p:spPr>
          <a:xfrm>
            <a:off x="8186692" y="1922145"/>
            <a:ext cx="2540000" cy="398780"/>
          </a:xfrm>
          <a:prstGeom prst="rect">
            <a:avLst/>
          </a:prstGeom>
          <a:noFill/>
        </p:spPr>
        <p:txBody>
          <a:bodyPr wrap="square" rtlCol="0" anchor="t">
            <a:spAutoFit/>
          </a:bodyPr>
          <a:lstStyle/>
          <a:p>
            <a:r>
              <a:rPr lang="zh-CN" altLang="en-US" sz="2000">
                <a:cs typeface="+mn-ea"/>
                <a:sym typeface="+mn-lt"/>
              </a:rPr>
              <a:t>核心价值观</a:t>
            </a:r>
          </a:p>
        </p:txBody>
      </p:sp>
      <p:sp>
        <p:nvSpPr>
          <p:cNvPr id="63" name="文本框 62"/>
          <p:cNvSpPr txBox="1"/>
          <p:nvPr/>
        </p:nvSpPr>
        <p:spPr>
          <a:xfrm>
            <a:off x="8186692" y="2263140"/>
            <a:ext cx="3094990" cy="737235"/>
          </a:xfrm>
          <a:prstGeom prst="rect">
            <a:avLst/>
          </a:prstGeom>
          <a:noFill/>
        </p:spPr>
        <p:txBody>
          <a:bodyPr wrap="square" rtlCol="0" anchor="t">
            <a:spAutoFit/>
          </a:bodyPr>
          <a:lstStyle/>
          <a:p>
            <a:r>
              <a:rPr lang="zh-CN" altLang="en-US" sz="1400">
                <a:cs typeface="+mn-ea"/>
                <a:sym typeface="+mn-lt"/>
              </a:rPr>
              <a:t>文化是一个集体在其整个历史中习得的所有共享的被视为理所当然的假设的总和</a:t>
            </a:r>
          </a:p>
        </p:txBody>
      </p:sp>
      <p:sp>
        <p:nvSpPr>
          <p:cNvPr id="64" name="文本框 63"/>
          <p:cNvSpPr txBox="1"/>
          <p:nvPr/>
        </p:nvSpPr>
        <p:spPr>
          <a:xfrm>
            <a:off x="8186692" y="3398520"/>
            <a:ext cx="2540000" cy="398780"/>
          </a:xfrm>
          <a:prstGeom prst="rect">
            <a:avLst/>
          </a:prstGeom>
          <a:noFill/>
        </p:spPr>
        <p:txBody>
          <a:bodyPr wrap="square" rtlCol="0" anchor="t">
            <a:spAutoFit/>
          </a:bodyPr>
          <a:lstStyle/>
          <a:p>
            <a:r>
              <a:rPr lang="zh-CN" altLang="en-US" sz="2000">
                <a:cs typeface="+mn-ea"/>
                <a:sym typeface="+mn-lt"/>
              </a:rPr>
              <a:t>核心理念</a:t>
            </a:r>
          </a:p>
        </p:txBody>
      </p:sp>
      <p:sp>
        <p:nvSpPr>
          <p:cNvPr id="65" name="文本框 64"/>
          <p:cNvSpPr txBox="1"/>
          <p:nvPr/>
        </p:nvSpPr>
        <p:spPr>
          <a:xfrm>
            <a:off x="8186692" y="3739515"/>
            <a:ext cx="3094990" cy="737235"/>
          </a:xfrm>
          <a:prstGeom prst="rect">
            <a:avLst/>
          </a:prstGeom>
          <a:noFill/>
        </p:spPr>
        <p:txBody>
          <a:bodyPr wrap="square" rtlCol="0" anchor="t">
            <a:spAutoFit/>
          </a:bodyPr>
          <a:lstStyle/>
          <a:p>
            <a:r>
              <a:rPr lang="zh-CN" altLang="en-US" sz="1400">
                <a:cs typeface="+mn-ea"/>
                <a:sym typeface="+mn-lt"/>
              </a:rPr>
              <a:t>文化是一个集体在其整个历史中习得的所有共享的被视为理所当然的假设的总和</a:t>
            </a:r>
          </a:p>
        </p:txBody>
      </p:sp>
      <p:sp>
        <p:nvSpPr>
          <p:cNvPr id="66" name="文本框 65"/>
          <p:cNvSpPr txBox="1"/>
          <p:nvPr/>
        </p:nvSpPr>
        <p:spPr>
          <a:xfrm>
            <a:off x="8186692" y="4711700"/>
            <a:ext cx="2540000" cy="398780"/>
          </a:xfrm>
          <a:prstGeom prst="rect">
            <a:avLst/>
          </a:prstGeom>
          <a:noFill/>
        </p:spPr>
        <p:txBody>
          <a:bodyPr wrap="square" rtlCol="0" anchor="t">
            <a:spAutoFit/>
          </a:bodyPr>
          <a:lstStyle/>
          <a:p>
            <a:r>
              <a:rPr lang="zh-CN" altLang="en-US" sz="2000">
                <a:cs typeface="+mn-ea"/>
                <a:sym typeface="+mn-lt"/>
              </a:rPr>
              <a:t>主题价值观</a:t>
            </a:r>
          </a:p>
        </p:txBody>
      </p:sp>
      <p:sp>
        <p:nvSpPr>
          <p:cNvPr id="67" name="文本框 66"/>
          <p:cNvSpPr txBox="1"/>
          <p:nvPr/>
        </p:nvSpPr>
        <p:spPr>
          <a:xfrm>
            <a:off x="8186692" y="5052695"/>
            <a:ext cx="3094990" cy="737235"/>
          </a:xfrm>
          <a:prstGeom prst="rect">
            <a:avLst/>
          </a:prstGeom>
          <a:noFill/>
        </p:spPr>
        <p:txBody>
          <a:bodyPr wrap="square" rtlCol="0" anchor="t">
            <a:spAutoFit/>
          </a:bodyPr>
          <a:lstStyle/>
          <a:p>
            <a:r>
              <a:rPr lang="zh-CN" altLang="en-US" sz="1400">
                <a:cs typeface="+mn-ea"/>
                <a:sym typeface="+mn-lt"/>
              </a:rPr>
              <a:t>群体在解决其外在适应与内部整合问题时，学得的一组基本假设，因为他们运作得很好</a:t>
            </a:r>
          </a:p>
        </p:txBody>
      </p:sp>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bg1"/>
                </a:solidFill>
                <a:cs typeface="+mn-ea"/>
                <a:sym typeface="+mn-lt"/>
              </a:rPr>
              <a:t>01</a:t>
            </a: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什么是企业文化</a:t>
            </a:r>
          </a:p>
        </p:txBody>
      </p:sp>
      <p:sp>
        <p:nvSpPr>
          <p:cNvPr id="34" name="Freeform: Shape 3">
            <a:extLst>
              <a:ext uri="{FF2B5EF4-FFF2-40B4-BE49-F238E27FC236}">
                <a16:creationId xmlns:a16="http://schemas.microsoft.com/office/drawing/2014/main" id="{6D68B86F-BC80-E65C-0EDC-9167A1C4C4D5}"/>
              </a:ext>
            </a:extLst>
          </p:cNvPr>
          <p:cNvSpPr/>
          <p:nvPr/>
        </p:nvSpPr>
        <p:spPr>
          <a:xfrm>
            <a:off x="4847100" y="2545682"/>
            <a:ext cx="2228892" cy="2529491"/>
          </a:xfrm>
          <a:custGeom>
            <a:avLst/>
            <a:gdLst/>
            <a:ahLst/>
            <a:cxnLst>
              <a:cxn ang="0">
                <a:pos x="wd2" y="hd2"/>
              </a:cxn>
              <a:cxn ang="5400000">
                <a:pos x="wd2" y="hd2"/>
              </a:cxn>
              <a:cxn ang="10800000">
                <a:pos x="wd2" y="hd2"/>
              </a:cxn>
              <a:cxn ang="16200000">
                <a:pos x="wd2" y="hd2"/>
              </a:cxn>
            </a:cxnLst>
            <a:rect l="0" t="0" r="r" b="b"/>
            <a:pathLst>
              <a:path w="21529" h="21570" extrusionOk="0">
                <a:moveTo>
                  <a:pt x="538" y="6909"/>
                </a:moveTo>
                <a:cubicBezTo>
                  <a:pt x="1461" y="7610"/>
                  <a:pt x="2084" y="8535"/>
                  <a:pt x="2344" y="9550"/>
                </a:cubicBezTo>
                <a:cubicBezTo>
                  <a:pt x="2607" y="10563"/>
                  <a:pt x="2500" y="11653"/>
                  <a:pt x="2066" y="12653"/>
                </a:cubicBezTo>
                <a:cubicBezTo>
                  <a:pt x="1851" y="13153"/>
                  <a:pt x="1549" y="13624"/>
                  <a:pt x="1175" y="14047"/>
                </a:cubicBezTo>
                <a:cubicBezTo>
                  <a:pt x="988" y="14258"/>
                  <a:pt x="783" y="14456"/>
                  <a:pt x="563" y="14641"/>
                </a:cubicBezTo>
                <a:cubicBezTo>
                  <a:pt x="535" y="14664"/>
                  <a:pt x="508" y="14687"/>
                  <a:pt x="480" y="14710"/>
                </a:cubicBezTo>
                <a:cubicBezTo>
                  <a:pt x="448" y="14736"/>
                  <a:pt x="416" y="14761"/>
                  <a:pt x="384" y="14787"/>
                </a:cubicBezTo>
                <a:cubicBezTo>
                  <a:pt x="262" y="14888"/>
                  <a:pt x="169" y="15015"/>
                  <a:pt x="114" y="15148"/>
                </a:cubicBezTo>
                <a:cubicBezTo>
                  <a:pt x="5" y="15419"/>
                  <a:pt x="39" y="15673"/>
                  <a:pt x="115" y="15884"/>
                </a:cubicBezTo>
                <a:cubicBezTo>
                  <a:pt x="195" y="16097"/>
                  <a:pt x="324" y="16283"/>
                  <a:pt x="510" y="16443"/>
                </a:cubicBezTo>
                <a:cubicBezTo>
                  <a:pt x="604" y="16523"/>
                  <a:pt x="714" y="16596"/>
                  <a:pt x="845" y="16653"/>
                </a:cubicBezTo>
                <a:cubicBezTo>
                  <a:pt x="977" y="16710"/>
                  <a:pt x="1132" y="16749"/>
                  <a:pt x="1297" y="16755"/>
                </a:cubicBezTo>
                <a:cubicBezTo>
                  <a:pt x="1379" y="16758"/>
                  <a:pt x="1462" y="16752"/>
                  <a:pt x="1542" y="16738"/>
                </a:cubicBezTo>
                <a:cubicBezTo>
                  <a:pt x="1582" y="16731"/>
                  <a:pt x="1622" y="16722"/>
                  <a:pt x="1660" y="16711"/>
                </a:cubicBezTo>
                <a:cubicBezTo>
                  <a:pt x="1682" y="16705"/>
                  <a:pt x="1703" y="16698"/>
                  <a:pt x="1725" y="16692"/>
                </a:cubicBezTo>
                <a:cubicBezTo>
                  <a:pt x="1761" y="16682"/>
                  <a:pt x="1797" y="16672"/>
                  <a:pt x="1833" y="16661"/>
                </a:cubicBezTo>
                <a:cubicBezTo>
                  <a:pt x="1870" y="16652"/>
                  <a:pt x="1906" y="16642"/>
                  <a:pt x="1942" y="16633"/>
                </a:cubicBezTo>
                <a:cubicBezTo>
                  <a:pt x="2088" y="16595"/>
                  <a:pt x="2235" y="16563"/>
                  <a:pt x="2384" y="16535"/>
                </a:cubicBezTo>
                <a:cubicBezTo>
                  <a:pt x="2977" y="16425"/>
                  <a:pt x="3590" y="16393"/>
                  <a:pt x="4193" y="16443"/>
                </a:cubicBezTo>
                <a:cubicBezTo>
                  <a:pt x="5401" y="16540"/>
                  <a:pt x="6568" y="16973"/>
                  <a:pt x="7492" y="17666"/>
                </a:cubicBezTo>
                <a:cubicBezTo>
                  <a:pt x="8420" y="18356"/>
                  <a:pt x="9100" y="19300"/>
                  <a:pt x="9406" y="20334"/>
                </a:cubicBezTo>
                <a:cubicBezTo>
                  <a:pt x="9425" y="20399"/>
                  <a:pt x="9443" y="20464"/>
                  <a:pt x="9460" y="20529"/>
                </a:cubicBezTo>
                <a:cubicBezTo>
                  <a:pt x="9468" y="20561"/>
                  <a:pt x="9475" y="20594"/>
                  <a:pt x="9483" y="20627"/>
                </a:cubicBezTo>
                <a:cubicBezTo>
                  <a:pt x="9488" y="20647"/>
                  <a:pt x="9492" y="20666"/>
                  <a:pt x="9497" y="20686"/>
                </a:cubicBezTo>
                <a:cubicBezTo>
                  <a:pt x="9499" y="20695"/>
                  <a:pt x="9501" y="20704"/>
                  <a:pt x="9503" y="20713"/>
                </a:cubicBezTo>
                <a:cubicBezTo>
                  <a:pt x="9508" y="20728"/>
                  <a:pt x="9512" y="20744"/>
                  <a:pt x="9517" y="20759"/>
                </a:cubicBezTo>
                <a:cubicBezTo>
                  <a:pt x="9552" y="20878"/>
                  <a:pt x="9606" y="20989"/>
                  <a:pt x="9688" y="21099"/>
                </a:cubicBezTo>
                <a:cubicBezTo>
                  <a:pt x="9769" y="21207"/>
                  <a:pt x="9878" y="21306"/>
                  <a:pt x="10002" y="21381"/>
                </a:cubicBezTo>
                <a:cubicBezTo>
                  <a:pt x="10253" y="21532"/>
                  <a:pt x="10545" y="21583"/>
                  <a:pt x="10808" y="21567"/>
                </a:cubicBezTo>
                <a:cubicBezTo>
                  <a:pt x="11073" y="21551"/>
                  <a:pt x="11324" y="21474"/>
                  <a:pt x="11546" y="21332"/>
                </a:cubicBezTo>
                <a:cubicBezTo>
                  <a:pt x="11766" y="21192"/>
                  <a:pt x="11953" y="20969"/>
                  <a:pt x="12021" y="20712"/>
                </a:cubicBezTo>
                <a:cubicBezTo>
                  <a:pt x="12040" y="20640"/>
                  <a:pt x="12058" y="20569"/>
                  <a:pt x="12076" y="20498"/>
                </a:cubicBezTo>
                <a:cubicBezTo>
                  <a:pt x="12094" y="20432"/>
                  <a:pt x="12113" y="20368"/>
                  <a:pt x="12134" y="20303"/>
                </a:cubicBezTo>
                <a:cubicBezTo>
                  <a:pt x="12215" y="20044"/>
                  <a:pt x="12319" y="19791"/>
                  <a:pt x="12442" y="19546"/>
                </a:cubicBezTo>
                <a:cubicBezTo>
                  <a:pt x="12933" y="18564"/>
                  <a:pt x="13762" y="17719"/>
                  <a:pt x="14798" y="17166"/>
                </a:cubicBezTo>
                <a:cubicBezTo>
                  <a:pt x="15832" y="16609"/>
                  <a:pt x="17063" y="16343"/>
                  <a:pt x="18274" y="16412"/>
                </a:cubicBezTo>
                <a:cubicBezTo>
                  <a:pt x="18576" y="16429"/>
                  <a:pt x="18877" y="16466"/>
                  <a:pt x="19174" y="16523"/>
                </a:cubicBezTo>
                <a:cubicBezTo>
                  <a:pt x="19322" y="16551"/>
                  <a:pt x="19469" y="16584"/>
                  <a:pt x="19614" y="16622"/>
                </a:cubicBezTo>
                <a:cubicBezTo>
                  <a:pt x="19687" y="16641"/>
                  <a:pt x="19759" y="16661"/>
                  <a:pt x="19831" y="16683"/>
                </a:cubicBezTo>
                <a:cubicBezTo>
                  <a:pt x="19845" y="16687"/>
                  <a:pt x="19859" y="16690"/>
                  <a:pt x="19873" y="16694"/>
                </a:cubicBezTo>
                <a:cubicBezTo>
                  <a:pt x="19893" y="16699"/>
                  <a:pt x="19914" y="16704"/>
                  <a:pt x="19934" y="16709"/>
                </a:cubicBezTo>
                <a:cubicBezTo>
                  <a:pt x="19975" y="16717"/>
                  <a:pt x="20008" y="16723"/>
                  <a:pt x="20046" y="16728"/>
                </a:cubicBezTo>
                <a:cubicBezTo>
                  <a:pt x="20121" y="16737"/>
                  <a:pt x="20197" y="16740"/>
                  <a:pt x="20272" y="16737"/>
                </a:cubicBezTo>
                <a:cubicBezTo>
                  <a:pt x="20577" y="16722"/>
                  <a:pt x="20847" y="16603"/>
                  <a:pt x="21043" y="16447"/>
                </a:cubicBezTo>
                <a:cubicBezTo>
                  <a:pt x="21241" y="16290"/>
                  <a:pt x="21384" y="16093"/>
                  <a:pt x="21460" y="15864"/>
                </a:cubicBezTo>
                <a:cubicBezTo>
                  <a:pt x="21536" y="15637"/>
                  <a:pt x="21535" y="15362"/>
                  <a:pt x="21412" y="15118"/>
                </a:cubicBezTo>
                <a:cubicBezTo>
                  <a:pt x="21352" y="14997"/>
                  <a:pt x="21266" y="14888"/>
                  <a:pt x="21168" y="14801"/>
                </a:cubicBezTo>
                <a:cubicBezTo>
                  <a:pt x="21156" y="14789"/>
                  <a:pt x="21144" y="14778"/>
                  <a:pt x="21131" y="14768"/>
                </a:cubicBezTo>
                <a:cubicBezTo>
                  <a:pt x="21121" y="14759"/>
                  <a:pt x="21110" y="14751"/>
                  <a:pt x="21100" y="14742"/>
                </a:cubicBezTo>
                <a:cubicBezTo>
                  <a:pt x="21085" y="14730"/>
                  <a:pt x="21069" y="14718"/>
                  <a:pt x="21054" y="14706"/>
                </a:cubicBezTo>
                <a:cubicBezTo>
                  <a:pt x="21027" y="14683"/>
                  <a:pt x="21000" y="14660"/>
                  <a:pt x="20972" y="14638"/>
                </a:cubicBezTo>
                <a:cubicBezTo>
                  <a:pt x="20086" y="13898"/>
                  <a:pt x="19447" y="12932"/>
                  <a:pt x="19183" y="11888"/>
                </a:cubicBezTo>
                <a:cubicBezTo>
                  <a:pt x="18915" y="10846"/>
                  <a:pt x="19029" y="9733"/>
                  <a:pt x="19498" y="8745"/>
                </a:cubicBezTo>
                <a:cubicBezTo>
                  <a:pt x="19730" y="8251"/>
                  <a:pt x="20049" y="7788"/>
                  <a:pt x="20437" y="7376"/>
                </a:cubicBezTo>
                <a:cubicBezTo>
                  <a:pt x="20631" y="7169"/>
                  <a:pt x="20842" y="6976"/>
                  <a:pt x="21068" y="6797"/>
                </a:cubicBezTo>
                <a:cubicBezTo>
                  <a:pt x="21086" y="6783"/>
                  <a:pt x="21103" y="6768"/>
                  <a:pt x="21121" y="6754"/>
                </a:cubicBezTo>
                <a:cubicBezTo>
                  <a:pt x="21140" y="6738"/>
                  <a:pt x="21177" y="6706"/>
                  <a:pt x="21195" y="6687"/>
                </a:cubicBezTo>
                <a:cubicBezTo>
                  <a:pt x="21240" y="6644"/>
                  <a:pt x="21282" y="6597"/>
                  <a:pt x="21321" y="6545"/>
                </a:cubicBezTo>
                <a:cubicBezTo>
                  <a:pt x="21398" y="6443"/>
                  <a:pt x="21460" y="6324"/>
                  <a:pt x="21494" y="6198"/>
                </a:cubicBezTo>
                <a:cubicBezTo>
                  <a:pt x="21566" y="5945"/>
                  <a:pt x="21523" y="5678"/>
                  <a:pt x="21405" y="5462"/>
                </a:cubicBezTo>
                <a:cubicBezTo>
                  <a:pt x="21288" y="5244"/>
                  <a:pt x="21102" y="5063"/>
                  <a:pt x="20863" y="4939"/>
                </a:cubicBezTo>
                <a:cubicBezTo>
                  <a:pt x="20627" y="4815"/>
                  <a:pt x="20327" y="4759"/>
                  <a:pt x="20047" y="4795"/>
                </a:cubicBezTo>
                <a:cubicBezTo>
                  <a:pt x="19977" y="4804"/>
                  <a:pt x="19909" y="4818"/>
                  <a:pt x="19844" y="4836"/>
                </a:cubicBezTo>
                <a:cubicBezTo>
                  <a:pt x="19803" y="4847"/>
                  <a:pt x="19762" y="4859"/>
                  <a:pt x="19721" y="4870"/>
                </a:cubicBezTo>
                <a:cubicBezTo>
                  <a:pt x="19653" y="4889"/>
                  <a:pt x="19577" y="4908"/>
                  <a:pt x="19505" y="4926"/>
                </a:cubicBezTo>
                <a:cubicBezTo>
                  <a:pt x="19358" y="4961"/>
                  <a:pt x="19209" y="4992"/>
                  <a:pt x="19060" y="5018"/>
                </a:cubicBezTo>
                <a:cubicBezTo>
                  <a:pt x="18463" y="5122"/>
                  <a:pt x="17850" y="5149"/>
                  <a:pt x="17246" y="5096"/>
                </a:cubicBezTo>
                <a:cubicBezTo>
                  <a:pt x="16038" y="4993"/>
                  <a:pt x="14878" y="4552"/>
                  <a:pt x="13961" y="3850"/>
                </a:cubicBezTo>
                <a:cubicBezTo>
                  <a:pt x="13041" y="3153"/>
                  <a:pt x="12371" y="2203"/>
                  <a:pt x="12075" y="1166"/>
                </a:cubicBezTo>
                <a:cubicBezTo>
                  <a:pt x="12057" y="1101"/>
                  <a:pt x="12039" y="1036"/>
                  <a:pt x="12023" y="971"/>
                </a:cubicBezTo>
                <a:cubicBezTo>
                  <a:pt x="12015" y="934"/>
                  <a:pt x="12006" y="898"/>
                  <a:pt x="11998" y="861"/>
                </a:cubicBezTo>
                <a:cubicBezTo>
                  <a:pt x="11995" y="852"/>
                  <a:pt x="11993" y="843"/>
                  <a:pt x="11991" y="833"/>
                </a:cubicBezTo>
                <a:cubicBezTo>
                  <a:pt x="11985" y="815"/>
                  <a:pt x="11979" y="796"/>
                  <a:pt x="11974" y="777"/>
                </a:cubicBezTo>
                <a:cubicBezTo>
                  <a:pt x="11963" y="745"/>
                  <a:pt x="11951" y="715"/>
                  <a:pt x="11937" y="684"/>
                </a:cubicBezTo>
                <a:cubicBezTo>
                  <a:pt x="11829" y="437"/>
                  <a:pt x="11599" y="233"/>
                  <a:pt x="11351" y="127"/>
                </a:cubicBezTo>
                <a:cubicBezTo>
                  <a:pt x="11101" y="18"/>
                  <a:pt x="10837" y="-17"/>
                  <a:pt x="10575" y="7"/>
                </a:cubicBezTo>
                <a:cubicBezTo>
                  <a:pt x="10315" y="32"/>
                  <a:pt x="10046" y="122"/>
                  <a:pt x="9826" y="300"/>
                </a:cubicBezTo>
                <a:cubicBezTo>
                  <a:pt x="9718" y="388"/>
                  <a:pt x="9626" y="498"/>
                  <a:pt x="9562" y="615"/>
                </a:cubicBezTo>
                <a:cubicBezTo>
                  <a:pt x="9530" y="674"/>
                  <a:pt x="9505" y="735"/>
                  <a:pt x="9485" y="795"/>
                </a:cubicBezTo>
                <a:cubicBezTo>
                  <a:pt x="9481" y="810"/>
                  <a:pt x="9476" y="825"/>
                  <a:pt x="9472" y="840"/>
                </a:cubicBezTo>
                <a:cubicBezTo>
                  <a:pt x="9469" y="853"/>
                  <a:pt x="9466" y="866"/>
                  <a:pt x="9463" y="879"/>
                </a:cubicBezTo>
                <a:cubicBezTo>
                  <a:pt x="9459" y="897"/>
                  <a:pt x="9455" y="914"/>
                  <a:pt x="9450" y="932"/>
                </a:cubicBezTo>
                <a:cubicBezTo>
                  <a:pt x="9420" y="1060"/>
                  <a:pt x="9382" y="1193"/>
                  <a:pt x="9340" y="1321"/>
                </a:cubicBezTo>
                <a:cubicBezTo>
                  <a:pt x="9256" y="1578"/>
                  <a:pt x="9150" y="1830"/>
                  <a:pt x="9023" y="2073"/>
                </a:cubicBezTo>
                <a:cubicBezTo>
                  <a:pt x="8517" y="3047"/>
                  <a:pt x="7672" y="3880"/>
                  <a:pt x="6626" y="4420"/>
                </a:cubicBezTo>
                <a:cubicBezTo>
                  <a:pt x="5578" y="4965"/>
                  <a:pt x="4368" y="5265"/>
                  <a:pt x="3198" y="5207"/>
                </a:cubicBezTo>
                <a:cubicBezTo>
                  <a:pt x="2906" y="5192"/>
                  <a:pt x="2617" y="5155"/>
                  <a:pt x="2336" y="5095"/>
                </a:cubicBezTo>
                <a:cubicBezTo>
                  <a:pt x="2195" y="5065"/>
                  <a:pt x="2056" y="5030"/>
                  <a:pt x="1920" y="4988"/>
                </a:cubicBezTo>
                <a:cubicBezTo>
                  <a:pt x="1886" y="4977"/>
                  <a:pt x="1852" y="4966"/>
                  <a:pt x="1818" y="4956"/>
                </a:cubicBezTo>
                <a:cubicBezTo>
                  <a:pt x="1781" y="4943"/>
                  <a:pt x="1743" y="4930"/>
                  <a:pt x="1706" y="4918"/>
                </a:cubicBezTo>
                <a:cubicBezTo>
                  <a:pt x="1594" y="4880"/>
                  <a:pt x="1468" y="4854"/>
                  <a:pt x="1337" y="4844"/>
                </a:cubicBezTo>
                <a:cubicBezTo>
                  <a:pt x="1075" y="4823"/>
                  <a:pt x="781" y="4881"/>
                  <a:pt x="542" y="5026"/>
                </a:cubicBezTo>
                <a:cubicBezTo>
                  <a:pt x="302" y="5169"/>
                  <a:pt x="123" y="5392"/>
                  <a:pt x="46" y="5641"/>
                </a:cubicBezTo>
                <a:cubicBezTo>
                  <a:pt x="-34" y="5890"/>
                  <a:pt x="-4" y="6161"/>
                  <a:pt x="100" y="6382"/>
                </a:cubicBezTo>
                <a:cubicBezTo>
                  <a:pt x="203" y="6605"/>
                  <a:pt x="368" y="6779"/>
                  <a:pt x="541" y="6911"/>
                </a:cubicBezTo>
                <a:cubicBezTo>
                  <a:pt x="599" y="6852"/>
                  <a:pt x="656" y="6793"/>
                  <a:pt x="714" y="6734"/>
                </a:cubicBezTo>
                <a:cubicBezTo>
                  <a:pt x="772" y="6675"/>
                  <a:pt x="830" y="6616"/>
                  <a:pt x="888" y="6557"/>
                </a:cubicBezTo>
                <a:cubicBezTo>
                  <a:pt x="945" y="6497"/>
                  <a:pt x="1003" y="6438"/>
                  <a:pt x="1061" y="6379"/>
                </a:cubicBezTo>
                <a:cubicBezTo>
                  <a:pt x="1119" y="6320"/>
                  <a:pt x="1176" y="6261"/>
                  <a:pt x="1234" y="6202"/>
                </a:cubicBezTo>
                <a:cubicBezTo>
                  <a:pt x="1158" y="6144"/>
                  <a:pt x="1109" y="6084"/>
                  <a:pt x="1087" y="6034"/>
                </a:cubicBezTo>
                <a:cubicBezTo>
                  <a:pt x="1065" y="5985"/>
                  <a:pt x="1065" y="5946"/>
                  <a:pt x="1075" y="5913"/>
                </a:cubicBezTo>
                <a:cubicBezTo>
                  <a:pt x="1086" y="5879"/>
                  <a:pt x="1110" y="5850"/>
                  <a:pt x="1143" y="5831"/>
                </a:cubicBezTo>
                <a:cubicBezTo>
                  <a:pt x="1175" y="5812"/>
                  <a:pt x="1215" y="5802"/>
                  <a:pt x="1274" y="5806"/>
                </a:cubicBezTo>
                <a:cubicBezTo>
                  <a:pt x="1304" y="5809"/>
                  <a:pt x="1337" y="5815"/>
                  <a:pt x="1375" y="5828"/>
                </a:cubicBezTo>
                <a:cubicBezTo>
                  <a:pt x="1413" y="5841"/>
                  <a:pt x="1451" y="5854"/>
                  <a:pt x="1489" y="5866"/>
                </a:cubicBezTo>
                <a:cubicBezTo>
                  <a:pt x="1530" y="5880"/>
                  <a:pt x="1572" y="5893"/>
                  <a:pt x="1614" y="5907"/>
                </a:cubicBezTo>
                <a:cubicBezTo>
                  <a:pt x="1782" y="5959"/>
                  <a:pt x="1952" y="6003"/>
                  <a:pt x="2124" y="6040"/>
                </a:cubicBezTo>
                <a:cubicBezTo>
                  <a:pt x="2467" y="6114"/>
                  <a:pt x="2816" y="6157"/>
                  <a:pt x="3164" y="6173"/>
                </a:cubicBezTo>
                <a:cubicBezTo>
                  <a:pt x="4563" y="6236"/>
                  <a:pt x="5942" y="5862"/>
                  <a:pt x="7165" y="5228"/>
                </a:cubicBezTo>
                <a:cubicBezTo>
                  <a:pt x="8398" y="4591"/>
                  <a:pt x="9394" y="3609"/>
                  <a:pt x="9987" y="2465"/>
                </a:cubicBezTo>
                <a:cubicBezTo>
                  <a:pt x="10136" y="2179"/>
                  <a:pt x="10261" y="1883"/>
                  <a:pt x="10360" y="1582"/>
                </a:cubicBezTo>
                <a:cubicBezTo>
                  <a:pt x="10410" y="1430"/>
                  <a:pt x="10452" y="1280"/>
                  <a:pt x="10490" y="1122"/>
                </a:cubicBezTo>
                <a:cubicBezTo>
                  <a:pt x="10494" y="1105"/>
                  <a:pt x="10498" y="1087"/>
                  <a:pt x="10502" y="1069"/>
                </a:cubicBezTo>
                <a:cubicBezTo>
                  <a:pt x="10503" y="1064"/>
                  <a:pt x="10505" y="1059"/>
                  <a:pt x="10506" y="1054"/>
                </a:cubicBezTo>
                <a:cubicBezTo>
                  <a:pt x="10506" y="1051"/>
                  <a:pt x="10508" y="1049"/>
                  <a:pt x="10508" y="1047"/>
                </a:cubicBezTo>
                <a:cubicBezTo>
                  <a:pt x="10511" y="1037"/>
                  <a:pt x="10515" y="1029"/>
                  <a:pt x="10518" y="1022"/>
                </a:cubicBezTo>
                <a:cubicBezTo>
                  <a:pt x="10526" y="1009"/>
                  <a:pt x="10534" y="999"/>
                  <a:pt x="10547" y="989"/>
                </a:cubicBezTo>
                <a:cubicBezTo>
                  <a:pt x="10570" y="968"/>
                  <a:pt x="10622" y="945"/>
                  <a:pt x="10690" y="939"/>
                </a:cubicBezTo>
                <a:cubicBezTo>
                  <a:pt x="10756" y="932"/>
                  <a:pt x="10830" y="944"/>
                  <a:pt x="10876" y="965"/>
                </a:cubicBezTo>
                <a:cubicBezTo>
                  <a:pt x="10924" y="988"/>
                  <a:pt x="10939" y="1006"/>
                  <a:pt x="10951" y="1031"/>
                </a:cubicBezTo>
                <a:cubicBezTo>
                  <a:pt x="10952" y="1034"/>
                  <a:pt x="10954" y="1038"/>
                  <a:pt x="10955" y="1041"/>
                </a:cubicBezTo>
                <a:cubicBezTo>
                  <a:pt x="10955" y="1040"/>
                  <a:pt x="10955" y="1039"/>
                  <a:pt x="10955" y="1037"/>
                </a:cubicBezTo>
                <a:cubicBezTo>
                  <a:pt x="10957" y="1046"/>
                  <a:pt x="10959" y="1054"/>
                  <a:pt x="10961" y="1063"/>
                </a:cubicBezTo>
                <a:cubicBezTo>
                  <a:pt x="10969" y="1098"/>
                  <a:pt x="10977" y="1132"/>
                  <a:pt x="10985" y="1167"/>
                </a:cubicBezTo>
                <a:cubicBezTo>
                  <a:pt x="11004" y="1244"/>
                  <a:pt x="11024" y="1321"/>
                  <a:pt x="11046" y="1397"/>
                </a:cubicBezTo>
                <a:cubicBezTo>
                  <a:pt x="11396" y="2621"/>
                  <a:pt x="12185" y="3739"/>
                  <a:pt x="13267" y="4560"/>
                </a:cubicBezTo>
                <a:cubicBezTo>
                  <a:pt x="13808" y="4971"/>
                  <a:pt x="14418" y="5310"/>
                  <a:pt x="15075" y="5559"/>
                </a:cubicBezTo>
                <a:cubicBezTo>
                  <a:pt x="15732" y="5808"/>
                  <a:pt x="16432" y="5966"/>
                  <a:pt x="17141" y="6028"/>
                </a:cubicBezTo>
                <a:cubicBezTo>
                  <a:pt x="17850" y="6091"/>
                  <a:pt x="18568" y="6059"/>
                  <a:pt x="19266" y="5938"/>
                </a:cubicBezTo>
                <a:cubicBezTo>
                  <a:pt x="19440" y="5907"/>
                  <a:pt x="19613" y="5871"/>
                  <a:pt x="19784" y="5830"/>
                </a:cubicBezTo>
                <a:cubicBezTo>
                  <a:pt x="19871" y="5809"/>
                  <a:pt x="19954" y="5788"/>
                  <a:pt x="20043" y="5763"/>
                </a:cubicBezTo>
                <a:cubicBezTo>
                  <a:pt x="20080" y="5753"/>
                  <a:pt x="20118" y="5742"/>
                  <a:pt x="20156" y="5731"/>
                </a:cubicBezTo>
                <a:cubicBezTo>
                  <a:pt x="20169" y="5728"/>
                  <a:pt x="20182" y="5725"/>
                  <a:pt x="20194" y="5724"/>
                </a:cubicBezTo>
                <a:cubicBezTo>
                  <a:pt x="20240" y="5719"/>
                  <a:pt x="20281" y="5725"/>
                  <a:pt x="20329" y="5749"/>
                </a:cubicBezTo>
                <a:cubicBezTo>
                  <a:pt x="20376" y="5773"/>
                  <a:pt x="20422" y="5816"/>
                  <a:pt x="20445" y="5861"/>
                </a:cubicBezTo>
                <a:cubicBezTo>
                  <a:pt x="20469" y="5907"/>
                  <a:pt x="20472" y="5946"/>
                  <a:pt x="20463" y="5976"/>
                </a:cubicBezTo>
                <a:cubicBezTo>
                  <a:pt x="20459" y="5992"/>
                  <a:pt x="20451" y="6008"/>
                  <a:pt x="20437" y="6026"/>
                </a:cubicBezTo>
                <a:cubicBezTo>
                  <a:pt x="20430" y="6036"/>
                  <a:pt x="20422" y="6046"/>
                  <a:pt x="20411" y="6056"/>
                </a:cubicBezTo>
                <a:cubicBezTo>
                  <a:pt x="20407" y="6060"/>
                  <a:pt x="20403" y="6064"/>
                  <a:pt x="20399" y="6067"/>
                </a:cubicBezTo>
                <a:cubicBezTo>
                  <a:pt x="20386" y="6078"/>
                  <a:pt x="20373" y="6088"/>
                  <a:pt x="20360" y="6099"/>
                </a:cubicBezTo>
                <a:cubicBezTo>
                  <a:pt x="20095" y="6308"/>
                  <a:pt x="19847" y="6535"/>
                  <a:pt x="19620" y="6777"/>
                </a:cubicBezTo>
                <a:cubicBezTo>
                  <a:pt x="19165" y="7260"/>
                  <a:pt x="18791" y="7804"/>
                  <a:pt x="18518" y="8385"/>
                </a:cubicBezTo>
                <a:cubicBezTo>
                  <a:pt x="17966" y="9547"/>
                  <a:pt x="17830" y="10862"/>
                  <a:pt x="18148" y="12094"/>
                </a:cubicBezTo>
                <a:cubicBezTo>
                  <a:pt x="18460" y="13326"/>
                  <a:pt x="19211" y="14457"/>
                  <a:pt x="20241" y="15317"/>
                </a:cubicBezTo>
                <a:cubicBezTo>
                  <a:pt x="20296" y="15363"/>
                  <a:pt x="20351" y="15408"/>
                  <a:pt x="20406" y="15453"/>
                </a:cubicBezTo>
                <a:cubicBezTo>
                  <a:pt x="20424" y="15469"/>
                  <a:pt x="20433" y="15482"/>
                  <a:pt x="20440" y="15495"/>
                </a:cubicBezTo>
                <a:cubicBezTo>
                  <a:pt x="20451" y="15518"/>
                  <a:pt x="20457" y="15552"/>
                  <a:pt x="20440" y="15604"/>
                </a:cubicBezTo>
                <a:cubicBezTo>
                  <a:pt x="20424" y="15654"/>
                  <a:pt x="20383" y="15712"/>
                  <a:pt x="20336" y="15749"/>
                </a:cubicBezTo>
                <a:cubicBezTo>
                  <a:pt x="20287" y="15787"/>
                  <a:pt x="20242" y="15800"/>
                  <a:pt x="20216" y="15801"/>
                </a:cubicBezTo>
                <a:cubicBezTo>
                  <a:pt x="20209" y="15801"/>
                  <a:pt x="20160" y="15792"/>
                  <a:pt x="20160" y="15791"/>
                </a:cubicBezTo>
                <a:cubicBezTo>
                  <a:pt x="20156" y="15791"/>
                  <a:pt x="20001" y="15746"/>
                  <a:pt x="19916" y="15723"/>
                </a:cubicBezTo>
                <a:cubicBezTo>
                  <a:pt x="19745" y="15679"/>
                  <a:pt x="19572" y="15640"/>
                  <a:pt x="19398" y="15607"/>
                </a:cubicBezTo>
                <a:cubicBezTo>
                  <a:pt x="19050" y="15540"/>
                  <a:pt x="18696" y="15496"/>
                  <a:pt x="18340" y="15477"/>
                </a:cubicBezTo>
                <a:cubicBezTo>
                  <a:pt x="16917" y="15396"/>
                  <a:pt x="15466" y="15708"/>
                  <a:pt x="14247" y="16365"/>
                </a:cubicBezTo>
                <a:cubicBezTo>
                  <a:pt x="13022" y="17018"/>
                  <a:pt x="12047" y="18016"/>
                  <a:pt x="11472" y="19165"/>
                </a:cubicBezTo>
                <a:cubicBezTo>
                  <a:pt x="11327" y="19452"/>
                  <a:pt x="11207" y="19748"/>
                  <a:pt x="11111" y="20050"/>
                </a:cubicBezTo>
                <a:cubicBezTo>
                  <a:pt x="11087" y="20126"/>
                  <a:pt x="11065" y="20202"/>
                  <a:pt x="11044" y="20278"/>
                </a:cubicBezTo>
                <a:cubicBezTo>
                  <a:pt x="11024" y="20350"/>
                  <a:pt x="11000" y="20449"/>
                  <a:pt x="10990" y="20490"/>
                </a:cubicBezTo>
                <a:cubicBezTo>
                  <a:pt x="10982" y="20518"/>
                  <a:pt x="10965" y="20545"/>
                  <a:pt x="10918" y="20576"/>
                </a:cubicBezTo>
                <a:cubicBezTo>
                  <a:pt x="10873" y="20606"/>
                  <a:pt x="10802" y="20629"/>
                  <a:pt x="10738" y="20632"/>
                </a:cubicBezTo>
                <a:cubicBezTo>
                  <a:pt x="10672" y="20636"/>
                  <a:pt x="10624" y="20621"/>
                  <a:pt x="10602" y="20607"/>
                </a:cubicBezTo>
                <a:cubicBezTo>
                  <a:pt x="10581" y="20594"/>
                  <a:pt x="10560" y="20574"/>
                  <a:pt x="10543" y="20522"/>
                </a:cubicBezTo>
                <a:cubicBezTo>
                  <a:pt x="10543" y="20519"/>
                  <a:pt x="10537" y="20497"/>
                  <a:pt x="10535" y="20489"/>
                </a:cubicBezTo>
                <a:cubicBezTo>
                  <a:pt x="10531" y="20473"/>
                  <a:pt x="10527" y="20457"/>
                  <a:pt x="10524" y="20441"/>
                </a:cubicBezTo>
                <a:cubicBezTo>
                  <a:pt x="10514" y="20402"/>
                  <a:pt x="10505" y="20364"/>
                  <a:pt x="10496" y="20325"/>
                </a:cubicBezTo>
                <a:cubicBezTo>
                  <a:pt x="10477" y="20248"/>
                  <a:pt x="10455" y="20172"/>
                  <a:pt x="10433" y="20095"/>
                </a:cubicBezTo>
                <a:cubicBezTo>
                  <a:pt x="10071" y="18874"/>
                  <a:pt x="9269" y="17762"/>
                  <a:pt x="8178" y="16951"/>
                </a:cubicBezTo>
                <a:cubicBezTo>
                  <a:pt x="7091" y="16135"/>
                  <a:pt x="5713" y="15624"/>
                  <a:pt x="4292" y="15510"/>
                </a:cubicBezTo>
                <a:cubicBezTo>
                  <a:pt x="3582" y="15452"/>
                  <a:pt x="2863" y="15490"/>
                  <a:pt x="2166" y="15619"/>
                </a:cubicBezTo>
                <a:cubicBezTo>
                  <a:pt x="1991" y="15652"/>
                  <a:pt x="1818" y="15690"/>
                  <a:pt x="1647" y="15733"/>
                </a:cubicBezTo>
                <a:cubicBezTo>
                  <a:pt x="1604" y="15744"/>
                  <a:pt x="1562" y="15755"/>
                  <a:pt x="1519" y="15767"/>
                </a:cubicBezTo>
                <a:cubicBezTo>
                  <a:pt x="1385" y="15804"/>
                  <a:pt x="1250" y="15804"/>
                  <a:pt x="1168" y="15678"/>
                </a:cubicBezTo>
                <a:cubicBezTo>
                  <a:pt x="1062" y="15517"/>
                  <a:pt x="1174" y="15420"/>
                  <a:pt x="1197" y="15401"/>
                </a:cubicBezTo>
                <a:cubicBezTo>
                  <a:pt x="1229" y="15374"/>
                  <a:pt x="1262" y="15348"/>
                  <a:pt x="1294" y="15321"/>
                </a:cubicBezTo>
                <a:cubicBezTo>
                  <a:pt x="1552" y="15104"/>
                  <a:pt x="1793" y="14871"/>
                  <a:pt x="2012" y="14623"/>
                </a:cubicBezTo>
                <a:cubicBezTo>
                  <a:pt x="2450" y="14128"/>
                  <a:pt x="2805" y="13574"/>
                  <a:pt x="3058" y="12986"/>
                </a:cubicBezTo>
                <a:cubicBezTo>
                  <a:pt x="3570" y="11809"/>
                  <a:pt x="3690" y="10517"/>
                  <a:pt x="3374" y="9322"/>
                </a:cubicBezTo>
                <a:cubicBezTo>
                  <a:pt x="3218" y="8724"/>
                  <a:pt x="2955" y="8149"/>
                  <a:pt x="2595" y="7621"/>
                </a:cubicBezTo>
                <a:cubicBezTo>
                  <a:pt x="2236" y="7095"/>
                  <a:pt x="1772" y="6612"/>
                  <a:pt x="1237" y="6204"/>
                </a:cubicBezTo>
                <a:cubicBezTo>
                  <a:pt x="1179" y="6263"/>
                  <a:pt x="1121" y="6321"/>
                  <a:pt x="1062" y="6380"/>
                </a:cubicBezTo>
                <a:cubicBezTo>
                  <a:pt x="1004" y="6439"/>
                  <a:pt x="946" y="6498"/>
                  <a:pt x="888" y="6557"/>
                </a:cubicBezTo>
                <a:cubicBezTo>
                  <a:pt x="829" y="6615"/>
                  <a:pt x="771" y="6674"/>
                  <a:pt x="713" y="6733"/>
                </a:cubicBezTo>
                <a:cubicBezTo>
                  <a:pt x="655" y="6791"/>
                  <a:pt x="596" y="6850"/>
                  <a:pt x="538" y="6909"/>
                </a:cubicBezTo>
                <a:close/>
              </a:path>
            </a:pathLst>
          </a:custGeom>
          <a:solidFill>
            <a:schemeClr val="bg1">
              <a:lumMod val="85000"/>
            </a:schemeClr>
          </a:solidFill>
          <a:ln w="12700">
            <a:miter lim="400000"/>
          </a:ln>
        </p:spPr>
        <p:txBody>
          <a:bodyPr anchor="ctr"/>
          <a:lstStyle/>
          <a:p>
            <a:pPr algn="ctr"/>
            <a:endParaRPr dirty="0">
              <a:cs typeface="+mn-ea"/>
              <a:sym typeface="+mn-lt"/>
            </a:endParaRPr>
          </a:p>
        </p:txBody>
      </p:sp>
      <p:grpSp>
        <p:nvGrpSpPr>
          <p:cNvPr id="35" name="组合 34">
            <a:extLst>
              <a:ext uri="{FF2B5EF4-FFF2-40B4-BE49-F238E27FC236}">
                <a16:creationId xmlns:a16="http://schemas.microsoft.com/office/drawing/2014/main" id="{FFCFBA4C-FB16-298E-1217-1BD7CF1E7029}"/>
              </a:ext>
            </a:extLst>
          </p:cNvPr>
          <p:cNvGrpSpPr/>
          <p:nvPr/>
        </p:nvGrpSpPr>
        <p:grpSpPr>
          <a:xfrm>
            <a:off x="6916820" y="3411424"/>
            <a:ext cx="780930" cy="780955"/>
            <a:chOff x="7047449" y="3150167"/>
            <a:chExt cx="780930" cy="780955"/>
          </a:xfrm>
        </p:grpSpPr>
        <p:sp>
          <p:nvSpPr>
            <p:cNvPr id="36" name="Freeform: Shape 8">
              <a:extLst>
                <a:ext uri="{FF2B5EF4-FFF2-40B4-BE49-F238E27FC236}">
                  <a16:creationId xmlns:a16="http://schemas.microsoft.com/office/drawing/2014/main" id="{B610D8A8-7A9B-19FA-DB99-093E1B06A1CC}"/>
                </a:ext>
              </a:extLst>
            </p:cNvPr>
            <p:cNvSpPr/>
            <p:nvPr/>
          </p:nvSpPr>
          <p:spPr>
            <a:xfrm>
              <a:off x="7047449" y="3150167"/>
              <a:ext cx="780930" cy="780955"/>
            </a:xfrm>
            <a:custGeom>
              <a:avLst/>
              <a:gdLst/>
              <a:ahLst/>
              <a:cxnLst>
                <a:cxn ang="0">
                  <a:pos x="wd2" y="hd2"/>
                </a:cxn>
                <a:cxn ang="5400000">
                  <a:pos x="wd2" y="hd2"/>
                </a:cxn>
                <a:cxn ang="10800000">
                  <a:pos x="wd2" y="hd2"/>
                </a:cxn>
                <a:cxn ang="16200000">
                  <a:pos x="wd2" y="hd2"/>
                </a:cxn>
              </a:cxnLst>
              <a:rect l="0" t="0" r="r" b="b"/>
              <a:pathLst>
                <a:path w="19806" h="19806" extrusionOk="0">
                  <a:moveTo>
                    <a:pt x="11898" y="19600"/>
                  </a:moveTo>
                  <a:cubicBezTo>
                    <a:pt x="6542" y="20703"/>
                    <a:pt x="1307" y="17254"/>
                    <a:pt x="205" y="11898"/>
                  </a:cubicBezTo>
                  <a:cubicBezTo>
                    <a:pt x="-897" y="6542"/>
                    <a:pt x="2551" y="1307"/>
                    <a:pt x="7908" y="205"/>
                  </a:cubicBezTo>
                  <a:cubicBezTo>
                    <a:pt x="13261" y="-897"/>
                    <a:pt x="18494" y="2548"/>
                    <a:pt x="19599" y="7899"/>
                  </a:cubicBezTo>
                  <a:cubicBezTo>
                    <a:pt x="19600" y="7902"/>
                    <a:pt x="19600" y="7905"/>
                    <a:pt x="19600" y="7907"/>
                  </a:cubicBezTo>
                  <a:cubicBezTo>
                    <a:pt x="20703" y="13263"/>
                    <a:pt x="17254" y="18499"/>
                    <a:pt x="11898" y="19600"/>
                  </a:cubicBezTo>
                  <a:close/>
                </a:path>
              </a:pathLst>
            </a:custGeom>
            <a:solidFill>
              <a:schemeClr val="accent1"/>
            </a:solidFill>
            <a:ln w="12700" cap="flat">
              <a:noFill/>
              <a:miter lim="400000"/>
            </a:ln>
            <a:effectLst/>
          </p:spPr>
          <p:txBody>
            <a:bodyPr anchor="ctr"/>
            <a:lstStyle/>
            <a:p>
              <a:pPr algn="ctr"/>
              <a:endParaRPr dirty="0">
                <a:cs typeface="+mn-ea"/>
                <a:sym typeface="+mn-lt"/>
              </a:endParaRPr>
            </a:p>
          </p:txBody>
        </p:sp>
        <p:sp>
          <p:nvSpPr>
            <p:cNvPr id="37" name="Freeform: Shape 8">
              <a:extLst>
                <a:ext uri="{FF2B5EF4-FFF2-40B4-BE49-F238E27FC236}">
                  <a16:creationId xmlns:a16="http://schemas.microsoft.com/office/drawing/2014/main" id="{F032BF35-E522-1ECC-D069-BCAE961E25A2}"/>
                </a:ext>
              </a:extLst>
            </p:cNvPr>
            <p:cNvSpPr/>
            <p:nvPr/>
          </p:nvSpPr>
          <p:spPr>
            <a:xfrm>
              <a:off x="7266198" y="3369209"/>
              <a:ext cx="343432" cy="342872"/>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38" name="组合 37">
            <a:extLst>
              <a:ext uri="{FF2B5EF4-FFF2-40B4-BE49-F238E27FC236}">
                <a16:creationId xmlns:a16="http://schemas.microsoft.com/office/drawing/2014/main" id="{450CEAD9-86BC-C71B-A0FF-B24CC072CBA2}"/>
              </a:ext>
            </a:extLst>
          </p:cNvPr>
          <p:cNvGrpSpPr/>
          <p:nvPr/>
        </p:nvGrpSpPr>
        <p:grpSpPr>
          <a:xfrm>
            <a:off x="6249534" y="4558409"/>
            <a:ext cx="780959" cy="780950"/>
            <a:chOff x="6380163" y="4297152"/>
            <a:chExt cx="780959" cy="780950"/>
          </a:xfrm>
        </p:grpSpPr>
        <p:sp>
          <p:nvSpPr>
            <p:cNvPr id="39" name="Freeform: Shape 11">
              <a:extLst>
                <a:ext uri="{FF2B5EF4-FFF2-40B4-BE49-F238E27FC236}">
                  <a16:creationId xmlns:a16="http://schemas.microsoft.com/office/drawing/2014/main" id="{04E3553D-D995-F00D-CAB0-B99917B7920D}"/>
                </a:ext>
              </a:extLst>
            </p:cNvPr>
            <p:cNvSpPr/>
            <p:nvPr/>
          </p:nvSpPr>
          <p:spPr>
            <a:xfrm>
              <a:off x="6380163" y="4297152"/>
              <a:ext cx="780959" cy="780950"/>
            </a:xfrm>
            <a:custGeom>
              <a:avLst/>
              <a:gdLst/>
              <a:ahLst/>
              <a:cxnLst>
                <a:cxn ang="0">
                  <a:pos x="wd2" y="hd2"/>
                </a:cxn>
                <a:cxn ang="5400000">
                  <a:pos x="wd2" y="hd2"/>
                </a:cxn>
                <a:cxn ang="10800000">
                  <a:pos x="wd2" y="hd2"/>
                </a:cxn>
                <a:cxn ang="16200000">
                  <a:pos x="wd2" y="hd2"/>
                </a:cxn>
              </a:cxnLst>
              <a:rect l="0" t="0" r="r" b="b"/>
              <a:pathLst>
                <a:path w="19807" h="19806" extrusionOk="0">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solidFill>
              <a:schemeClr val="accent2"/>
            </a:solidFill>
            <a:ln w="12700" cap="flat">
              <a:noFill/>
              <a:miter lim="400000"/>
            </a:ln>
            <a:effectLst/>
          </p:spPr>
          <p:txBody>
            <a:bodyPr anchor="ctr"/>
            <a:lstStyle/>
            <a:p>
              <a:pPr algn="ctr"/>
              <a:endParaRPr dirty="0">
                <a:cs typeface="+mn-ea"/>
                <a:sym typeface="+mn-lt"/>
              </a:endParaRPr>
            </a:p>
          </p:txBody>
        </p:sp>
        <p:sp>
          <p:nvSpPr>
            <p:cNvPr id="40" name="Freeform: Shape 11">
              <a:extLst>
                <a:ext uri="{FF2B5EF4-FFF2-40B4-BE49-F238E27FC236}">
                  <a16:creationId xmlns:a16="http://schemas.microsoft.com/office/drawing/2014/main" id="{0F443DA7-FBDA-5AED-4CA7-B8B45CC852D7}"/>
                </a:ext>
              </a:extLst>
            </p:cNvPr>
            <p:cNvSpPr/>
            <p:nvPr/>
          </p:nvSpPr>
          <p:spPr>
            <a:xfrm>
              <a:off x="6614037" y="4515909"/>
              <a:ext cx="313212" cy="343436"/>
            </a:xfrm>
            <a:custGeom>
              <a:avLst/>
              <a:gdLst>
                <a:gd name="connsiteX0" fmla="*/ 257952 w 552598"/>
                <a:gd name="connsiteY0" fmla="*/ 238897 h 605921"/>
                <a:gd name="connsiteX1" fmla="*/ 252845 w 552598"/>
                <a:gd name="connsiteY1" fmla="*/ 243996 h 605921"/>
                <a:gd name="connsiteX2" fmla="*/ 252845 w 552598"/>
                <a:gd name="connsiteY2" fmla="*/ 308986 h 605921"/>
                <a:gd name="connsiteX3" fmla="*/ 228056 w 552598"/>
                <a:gd name="connsiteY3" fmla="*/ 308986 h 605921"/>
                <a:gd name="connsiteX4" fmla="*/ 225642 w 552598"/>
                <a:gd name="connsiteY4" fmla="*/ 314085 h 605921"/>
                <a:gd name="connsiteX5" fmla="*/ 273271 w 552598"/>
                <a:gd name="connsiteY5" fmla="*/ 372123 h 605921"/>
                <a:gd name="connsiteX6" fmla="*/ 279306 w 552598"/>
                <a:gd name="connsiteY6" fmla="*/ 372123 h 605921"/>
                <a:gd name="connsiteX7" fmla="*/ 327027 w 552598"/>
                <a:gd name="connsiteY7" fmla="*/ 314085 h 605921"/>
                <a:gd name="connsiteX8" fmla="*/ 324520 w 552598"/>
                <a:gd name="connsiteY8" fmla="*/ 308986 h 605921"/>
                <a:gd name="connsiteX9" fmla="*/ 299731 w 552598"/>
                <a:gd name="connsiteY9" fmla="*/ 308986 h 605921"/>
                <a:gd name="connsiteX10" fmla="*/ 299731 w 552598"/>
                <a:gd name="connsiteY10" fmla="*/ 243996 h 605921"/>
                <a:gd name="connsiteX11" fmla="*/ 294718 w 552598"/>
                <a:gd name="connsiteY11" fmla="*/ 238897 h 605921"/>
                <a:gd name="connsiteX12" fmla="*/ 260737 w 552598"/>
                <a:gd name="connsiteY12" fmla="*/ 130146 h 605921"/>
                <a:gd name="connsiteX13" fmla="*/ 291932 w 552598"/>
                <a:gd name="connsiteY13" fmla="*/ 130146 h 605921"/>
                <a:gd name="connsiteX14" fmla="*/ 303445 w 552598"/>
                <a:gd name="connsiteY14" fmla="*/ 141642 h 605921"/>
                <a:gd name="connsiteX15" fmla="*/ 303445 w 552598"/>
                <a:gd name="connsiteY15" fmla="*/ 167602 h 605921"/>
                <a:gd name="connsiteX16" fmla="*/ 353580 w 552598"/>
                <a:gd name="connsiteY16" fmla="*/ 188369 h 605921"/>
                <a:gd name="connsiteX17" fmla="*/ 371963 w 552598"/>
                <a:gd name="connsiteY17" fmla="*/ 170012 h 605921"/>
                <a:gd name="connsiteX18" fmla="*/ 388118 w 552598"/>
                <a:gd name="connsiteY18" fmla="*/ 170012 h 605921"/>
                <a:gd name="connsiteX19" fmla="*/ 410215 w 552598"/>
                <a:gd name="connsiteY19" fmla="*/ 192077 h 605921"/>
                <a:gd name="connsiteX20" fmla="*/ 410215 w 552598"/>
                <a:gd name="connsiteY20" fmla="*/ 208209 h 605921"/>
                <a:gd name="connsiteX21" fmla="*/ 391832 w 552598"/>
                <a:gd name="connsiteY21" fmla="*/ 226566 h 605921"/>
                <a:gd name="connsiteX22" fmla="*/ 412628 w 552598"/>
                <a:gd name="connsiteY22" fmla="*/ 276630 h 605921"/>
                <a:gd name="connsiteX23" fmla="*/ 438625 w 552598"/>
                <a:gd name="connsiteY23" fmla="*/ 276630 h 605921"/>
                <a:gd name="connsiteX24" fmla="*/ 450137 w 552598"/>
                <a:gd name="connsiteY24" fmla="*/ 288126 h 605921"/>
                <a:gd name="connsiteX25" fmla="*/ 450137 w 552598"/>
                <a:gd name="connsiteY25" fmla="*/ 319277 h 605921"/>
                <a:gd name="connsiteX26" fmla="*/ 438625 w 552598"/>
                <a:gd name="connsiteY26" fmla="*/ 330773 h 605921"/>
                <a:gd name="connsiteX27" fmla="*/ 412628 w 552598"/>
                <a:gd name="connsiteY27" fmla="*/ 330773 h 605921"/>
                <a:gd name="connsiteX28" fmla="*/ 391832 w 552598"/>
                <a:gd name="connsiteY28" fmla="*/ 380838 h 605921"/>
                <a:gd name="connsiteX29" fmla="*/ 410215 w 552598"/>
                <a:gd name="connsiteY29" fmla="*/ 399102 h 605921"/>
                <a:gd name="connsiteX30" fmla="*/ 410215 w 552598"/>
                <a:gd name="connsiteY30" fmla="*/ 415326 h 605921"/>
                <a:gd name="connsiteX31" fmla="*/ 388118 w 552598"/>
                <a:gd name="connsiteY31" fmla="*/ 437299 h 605921"/>
                <a:gd name="connsiteX32" fmla="*/ 371963 w 552598"/>
                <a:gd name="connsiteY32" fmla="*/ 437299 h 605921"/>
                <a:gd name="connsiteX33" fmla="*/ 353580 w 552598"/>
                <a:gd name="connsiteY33" fmla="*/ 419035 h 605921"/>
                <a:gd name="connsiteX34" fmla="*/ 303445 w 552598"/>
                <a:gd name="connsiteY34" fmla="*/ 439802 h 605921"/>
                <a:gd name="connsiteX35" fmla="*/ 303445 w 552598"/>
                <a:gd name="connsiteY35" fmla="*/ 465761 h 605921"/>
                <a:gd name="connsiteX36" fmla="*/ 291932 w 552598"/>
                <a:gd name="connsiteY36" fmla="*/ 477257 h 605921"/>
                <a:gd name="connsiteX37" fmla="*/ 260737 w 552598"/>
                <a:gd name="connsiteY37" fmla="*/ 477257 h 605921"/>
                <a:gd name="connsiteX38" fmla="*/ 249224 w 552598"/>
                <a:gd name="connsiteY38" fmla="*/ 465761 h 605921"/>
                <a:gd name="connsiteX39" fmla="*/ 249224 w 552598"/>
                <a:gd name="connsiteY39" fmla="*/ 439802 h 605921"/>
                <a:gd name="connsiteX40" fmla="*/ 199089 w 552598"/>
                <a:gd name="connsiteY40" fmla="*/ 419035 h 605921"/>
                <a:gd name="connsiteX41" fmla="*/ 180799 w 552598"/>
                <a:gd name="connsiteY41" fmla="*/ 437299 h 605921"/>
                <a:gd name="connsiteX42" fmla="*/ 164551 w 552598"/>
                <a:gd name="connsiteY42" fmla="*/ 437299 h 605921"/>
                <a:gd name="connsiteX43" fmla="*/ 142547 w 552598"/>
                <a:gd name="connsiteY43" fmla="*/ 415326 h 605921"/>
                <a:gd name="connsiteX44" fmla="*/ 142547 w 552598"/>
                <a:gd name="connsiteY44" fmla="*/ 399102 h 605921"/>
                <a:gd name="connsiteX45" fmla="*/ 160837 w 552598"/>
                <a:gd name="connsiteY45" fmla="*/ 380838 h 605921"/>
                <a:gd name="connsiteX46" fmla="*/ 140041 w 552598"/>
                <a:gd name="connsiteY46" fmla="*/ 330773 h 605921"/>
                <a:gd name="connsiteX47" fmla="*/ 114044 w 552598"/>
                <a:gd name="connsiteY47" fmla="*/ 330773 h 605921"/>
                <a:gd name="connsiteX48" fmla="*/ 102532 w 552598"/>
                <a:gd name="connsiteY48" fmla="*/ 319277 h 605921"/>
                <a:gd name="connsiteX49" fmla="*/ 102532 w 552598"/>
                <a:gd name="connsiteY49" fmla="*/ 288126 h 605921"/>
                <a:gd name="connsiteX50" fmla="*/ 114044 w 552598"/>
                <a:gd name="connsiteY50" fmla="*/ 276630 h 605921"/>
                <a:gd name="connsiteX51" fmla="*/ 140041 w 552598"/>
                <a:gd name="connsiteY51" fmla="*/ 276630 h 605921"/>
                <a:gd name="connsiteX52" fmla="*/ 160837 w 552598"/>
                <a:gd name="connsiteY52" fmla="*/ 226566 h 605921"/>
                <a:gd name="connsiteX53" fmla="*/ 142547 w 552598"/>
                <a:gd name="connsiteY53" fmla="*/ 208209 h 605921"/>
                <a:gd name="connsiteX54" fmla="*/ 142547 w 552598"/>
                <a:gd name="connsiteY54" fmla="*/ 192077 h 605921"/>
                <a:gd name="connsiteX55" fmla="*/ 164551 w 552598"/>
                <a:gd name="connsiteY55" fmla="*/ 170012 h 605921"/>
                <a:gd name="connsiteX56" fmla="*/ 180799 w 552598"/>
                <a:gd name="connsiteY56" fmla="*/ 170012 h 605921"/>
                <a:gd name="connsiteX57" fmla="*/ 199089 w 552598"/>
                <a:gd name="connsiteY57" fmla="*/ 188369 h 605921"/>
                <a:gd name="connsiteX58" fmla="*/ 249224 w 552598"/>
                <a:gd name="connsiteY58" fmla="*/ 167602 h 605921"/>
                <a:gd name="connsiteX59" fmla="*/ 249224 w 552598"/>
                <a:gd name="connsiteY59" fmla="*/ 141642 h 605921"/>
                <a:gd name="connsiteX60" fmla="*/ 260737 w 552598"/>
                <a:gd name="connsiteY60" fmla="*/ 130146 h 605921"/>
                <a:gd name="connsiteX61" fmla="*/ 438507 w 552598"/>
                <a:gd name="connsiteY61" fmla="*/ 79551 h 605921"/>
                <a:gd name="connsiteX62" fmla="*/ 552598 w 552598"/>
                <a:gd name="connsiteY62" fmla="*/ 302952 h 605921"/>
                <a:gd name="connsiteX63" fmla="*/ 276329 w 552598"/>
                <a:gd name="connsiteY63" fmla="*/ 578821 h 605921"/>
                <a:gd name="connsiteX64" fmla="*/ 276329 w 552598"/>
                <a:gd name="connsiteY64" fmla="*/ 602737 h 605921"/>
                <a:gd name="connsiteX65" fmla="*/ 271316 w 552598"/>
                <a:gd name="connsiteY65" fmla="*/ 605332 h 605921"/>
                <a:gd name="connsiteX66" fmla="*/ 206426 w 552598"/>
                <a:gd name="connsiteY66" fmla="*/ 560837 h 605921"/>
                <a:gd name="connsiteX67" fmla="*/ 206426 w 552598"/>
                <a:gd name="connsiteY67" fmla="*/ 555553 h 605921"/>
                <a:gd name="connsiteX68" fmla="*/ 271316 w 552598"/>
                <a:gd name="connsiteY68" fmla="*/ 511059 h 605921"/>
                <a:gd name="connsiteX69" fmla="*/ 276329 w 552598"/>
                <a:gd name="connsiteY69" fmla="*/ 513654 h 605921"/>
                <a:gd name="connsiteX70" fmla="*/ 276329 w 552598"/>
                <a:gd name="connsiteY70" fmla="*/ 537663 h 605921"/>
                <a:gd name="connsiteX71" fmla="*/ 511381 w 552598"/>
                <a:gd name="connsiteY71" fmla="*/ 302952 h 605921"/>
                <a:gd name="connsiteX72" fmla="*/ 414278 w 552598"/>
                <a:gd name="connsiteY72" fmla="*/ 112830 h 605921"/>
                <a:gd name="connsiteX73" fmla="*/ 281414 w 552598"/>
                <a:gd name="connsiteY73" fmla="*/ 589 h 605921"/>
                <a:gd name="connsiteX74" fmla="*/ 346313 w 552598"/>
                <a:gd name="connsiteY74" fmla="*/ 45086 h 605921"/>
                <a:gd name="connsiteX75" fmla="*/ 346313 w 552598"/>
                <a:gd name="connsiteY75" fmla="*/ 50277 h 605921"/>
                <a:gd name="connsiteX76" fmla="*/ 281414 w 552598"/>
                <a:gd name="connsiteY76" fmla="*/ 94775 h 605921"/>
                <a:gd name="connsiteX77" fmla="*/ 276308 w 552598"/>
                <a:gd name="connsiteY77" fmla="*/ 92179 h 605921"/>
                <a:gd name="connsiteX78" fmla="*/ 276308 w 552598"/>
                <a:gd name="connsiteY78" fmla="*/ 68262 h 605921"/>
                <a:gd name="connsiteX79" fmla="*/ 41223 w 552598"/>
                <a:gd name="connsiteY79" fmla="*/ 303077 h 605921"/>
                <a:gd name="connsiteX80" fmla="*/ 138432 w 552598"/>
                <a:gd name="connsiteY80" fmla="*/ 493302 h 605921"/>
                <a:gd name="connsiteX81" fmla="*/ 114200 w 552598"/>
                <a:gd name="connsiteY81" fmla="*/ 526582 h 605921"/>
                <a:gd name="connsiteX82" fmla="*/ 0 w 552598"/>
                <a:gd name="connsiteY82" fmla="*/ 303077 h 605921"/>
                <a:gd name="connsiteX83" fmla="*/ 276308 w 552598"/>
                <a:gd name="connsiteY83" fmla="*/ 27195 h 605921"/>
                <a:gd name="connsiteX84" fmla="*/ 276308 w 552598"/>
                <a:gd name="connsiteY84" fmla="*/ 3185 h 605921"/>
                <a:gd name="connsiteX85" fmla="*/ 281414 w 552598"/>
                <a:gd name="connsiteY85" fmla="*/ 589 h 60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52598" h="605921">
                  <a:moveTo>
                    <a:pt x="257952" y="238897"/>
                  </a:moveTo>
                  <a:cubicBezTo>
                    <a:pt x="255074" y="238897"/>
                    <a:pt x="252845" y="241122"/>
                    <a:pt x="252845" y="243996"/>
                  </a:cubicBezTo>
                  <a:lnTo>
                    <a:pt x="252845" y="308986"/>
                  </a:lnTo>
                  <a:lnTo>
                    <a:pt x="228056" y="308986"/>
                  </a:lnTo>
                  <a:cubicBezTo>
                    <a:pt x="225364" y="308986"/>
                    <a:pt x="223878" y="311953"/>
                    <a:pt x="225642" y="314085"/>
                  </a:cubicBezTo>
                  <a:lnTo>
                    <a:pt x="273271" y="372123"/>
                  </a:lnTo>
                  <a:cubicBezTo>
                    <a:pt x="274849" y="373977"/>
                    <a:pt x="277727" y="373977"/>
                    <a:pt x="279306" y="372123"/>
                  </a:cubicBezTo>
                  <a:lnTo>
                    <a:pt x="327027" y="314085"/>
                  </a:lnTo>
                  <a:cubicBezTo>
                    <a:pt x="328605" y="311953"/>
                    <a:pt x="327213" y="308894"/>
                    <a:pt x="324520" y="308986"/>
                  </a:cubicBezTo>
                  <a:lnTo>
                    <a:pt x="299731" y="308986"/>
                  </a:lnTo>
                  <a:lnTo>
                    <a:pt x="299731" y="243996"/>
                  </a:lnTo>
                  <a:cubicBezTo>
                    <a:pt x="299731" y="241122"/>
                    <a:pt x="297503" y="238897"/>
                    <a:pt x="294718" y="238897"/>
                  </a:cubicBezTo>
                  <a:close/>
                  <a:moveTo>
                    <a:pt x="260737" y="130146"/>
                  </a:moveTo>
                  <a:lnTo>
                    <a:pt x="291932" y="130146"/>
                  </a:lnTo>
                  <a:cubicBezTo>
                    <a:pt x="298431" y="130146"/>
                    <a:pt x="303445" y="135338"/>
                    <a:pt x="303445" y="141642"/>
                  </a:cubicBezTo>
                  <a:lnTo>
                    <a:pt x="303445" y="167602"/>
                  </a:lnTo>
                  <a:cubicBezTo>
                    <a:pt x="321642" y="171125"/>
                    <a:pt x="338632" y="178356"/>
                    <a:pt x="353580" y="188369"/>
                  </a:cubicBezTo>
                  <a:lnTo>
                    <a:pt x="371963" y="170012"/>
                  </a:lnTo>
                  <a:cubicBezTo>
                    <a:pt x="376420" y="165562"/>
                    <a:pt x="383661" y="165562"/>
                    <a:pt x="388118" y="170012"/>
                  </a:cubicBezTo>
                  <a:lnTo>
                    <a:pt x="410215" y="192077"/>
                  </a:lnTo>
                  <a:cubicBezTo>
                    <a:pt x="414671" y="196528"/>
                    <a:pt x="414671" y="203759"/>
                    <a:pt x="410215" y="208209"/>
                  </a:cubicBezTo>
                  <a:lnTo>
                    <a:pt x="391832" y="226566"/>
                  </a:lnTo>
                  <a:cubicBezTo>
                    <a:pt x="401859" y="241400"/>
                    <a:pt x="409100" y="258459"/>
                    <a:pt x="412628" y="276630"/>
                  </a:cubicBezTo>
                  <a:lnTo>
                    <a:pt x="438625" y="276630"/>
                  </a:lnTo>
                  <a:cubicBezTo>
                    <a:pt x="445124" y="276630"/>
                    <a:pt x="450137" y="281822"/>
                    <a:pt x="450137" y="288126"/>
                  </a:cubicBezTo>
                  <a:lnTo>
                    <a:pt x="450137" y="319277"/>
                  </a:lnTo>
                  <a:cubicBezTo>
                    <a:pt x="450137" y="325674"/>
                    <a:pt x="444938" y="330773"/>
                    <a:pt x="438625" y="330773"/>
                  </a:cubicBezTo>
                  <a:lnTo>
                    <a:pt x="412628" y="330773"/>
                  </a:lnTo>
                  <a:cubicBezTo>
                    <a:pt x="409100" y="348945"/>
                    <a:pt x="401859" y="365818"/>
                    <a:pt x="391832" y="380838"/>
                  </a:cubicBezTo>
                  <a:lnTo>
                    <a:pt x="410215" y="399102"/>
                  </a:lnTo>
                  <a:cubicBezTo>
                    <a:pt x="414671" y="403552"/>
                    <a:pt x="414671" y="410876"/>
                    <a:pt x="410215" y="415326"/>
                  </a:cubicBezTo>
                  <a:lnTo>
                    <a:pt x="388118" y="437299"/>
                  </a:lnTo>
                  <a:cubicBezTo>
                    <a:pt x="383661" y="441749"/>
                    <a:pt x="376420" y="441749"/>
                    <a:pt x="371963" y="437299"/>
                  </a:cubicBezTo>
                  <a:lnTo>
                    <a:pt x="353580" y="419035"/>
                  </a:lnTo>
                  <a:cubicBezTo>
                    <a:pt x="338725" y="429047"/>
                    <a:pt x="321642" y="436186"/>
                    <a:pt x="303445" y="439802"/>
                  </a:cubicBezTo>
                  <a:lnTo>
                    <a:pt x="303445" y="465761"/>
                  </a:lnTo>
                  <a:cubicBezTo>
                    <a:pt x="303445" y="472158"/>
                    <a:pt x="298246" y="477257"/>
                    <a:pt x="291932" y="477257"/>
                  </a:cubicBezTo>
                  <a:lnTo>
                    <a:pt x="260737" y="477257"/>
                  </a:lnTo>
                  <a:cubicBezTo>
                    <a:pt x="254331" y="477257"/>
                    <a:pt x="249224" y="472065"/>
                    <a:pt x="249224" y="465761"/>
                  </a:cubicBezTo>
                  <a:lnTo>
                    <a:pt x="249224" y="439802"/>
                  </a:lnTo>
                  <a:cubicBezTo>
                    <a:pt x="231027" y="436186"/>
                    <a:pt x="214130" y="429047"/>
                    <a:pt x="199089" y="419035"/>
                  </a:cubicBezTo>
                  <a:lnTo>
                    <a:pt x="180799" y="437299"/>
                  </a:lnTo>
                  <a:cubicBezTo>
                    <a:pt x="176342" y="441749"/>
                    <a:pt x="169008" y="441749"/>
                    <a:pt x="164551" y="437299"/>
                  </a:cubicBezTo>
                  <a:lnTo>
                    <a:pt x="142547" y="415326"/>
                  </a:lnTo>
                  <a:cubicBezTo>
                    <a:pt x="138091" y="410876"/>
                    <a:pt x="138091" y="403552"/>
                    <a:pt x="142547" y="399102"/>
                  </a:cubicBezTo>
                  <a:lnTo>
                    <a:pt x="160837" y="380838"/>
                  </a:lnTo>
                  <a:cubicBezTo>
                    <a:pt x="150810" y="366004"/>
                    <a:pt x="143661" y="348945"/>
                    <a:pt x="140041" y="330773"/>
                  </a:cubicBezTo>
                  <a:lnTo>
                    <a:pt x="114044" y="330773"/>
                  </a:lnTo>
                  <a:cubicBezTo>
                    <a:pt x="107638" y="330773"/>
                    <a:pt x="102532" y="325582"/>
                    <a:pt x="102532" y="319277"/>
                  </a:cubicBezTo>
                  <a:lnTo>
                    <a:pt x="102532" y="288126"/>
                  </a:lnTo>
                  <a:cubicBezTo>
                    <a:pt x="102532" y="281636"/>
                    <a:pt x="107731" y="276630"/>
                    <a:pt x="114044" y="276630"/>
                  </a:cubicBezTo>
                  <a:lnTo>
                    <a:pt x="140041" y="276630"/>
                  </a:lnTo>
                  <a:cubicBezTo>
                    <a:pt x="143661" y="258459"/>
                    <a:pt x="150810" y="241492"/>
                    <a:pt x="160837" y="226566"/>
                  </a:cubicBezTo>
                  <a:lnTo>
                    <a:pt x="142547" y="208209"/>
                  </a:lnTo>
                  <a:cubicBezTo>
                    <a:pt x="138091" y="203759"/>
                    <a:pt x="138091" y="196528"/>
                    <a:pt x="142547" y="192077"/>
                  </a:cubicBezTo>
                  <a:lnTo>
                    <a:pt x="164551" y="170012"/>
                  </a:lnTo>
                  <a:cubicBezTo>
                    <a:pt x="169008" y="165562"/>
                    <a:pt x="176342" y="165562"/>
                    <a:pt x="180799" y="170012"/>
                  </a:cubicBezTo>
                  <a:lnTo>
                    <a:pt x="199089" y="188369"/>
                  </a:lnTo>
                  <a:cubicBezTo>
                    <a:pt x="213944" y="178356"/>
                    <a:pt x="231027" y="171125"/>
                    <a:pt x="249224" y="167602"/>
                  </a:cubicBezTo>
                  <a:lnTo>
                    <a:pt x="249224" y="141642"/>
                  </a:lnTo>
                  <a:cubicBezTo>
                    <a:pt x="249224" y="135153"/>
                    <a:pt x="254424" y="130146"/>
                    <a:pt x="260737" y="130146"/>
                  </a:cubicBezTo>
                  <a:close/>
                  <a:moveTo>
                    <a:pt x="438507" y="79551"/>
                  </a:moveTo>
                  <a:cubicBezTo>
                    <a:pt x="510081" y="131462"/>
                    <a:pt x="552598" y="214890"/>
                    <a:pt x="552598" y="302952"/>
                  </a:cubicBezTo>
                  <a:cubicBezTo>
                    <a:pt x="552598" y="455069"/>
                    <a:pt x="428760" y="578821"/>
                    <a:pt x="276329" y="578821"/>
                  </a:cubicBezTo>
                  <a:lnTo>
                    <a:pt x="276329" y="602737"/>
                  </a:lnTo>
                  <a:cubicBezTo>
                    <a:pt x="276329" y="605332"/>
                    <a:pt x="273358" y="606815"/>
                    <a:pt x="271316" y="605332"/>
                  </a:cubicBezTo>
                  <a:lnTo>
                    <a:pt x="206426" y="560837"/>
                  </a:lnTo>
                  <a:cubicBezTo>
                    <a:pt x="204569" y="559539"/>
                    <a:pt x="204569" y="556759"/>
                    <a:pt x="206426" y="555553"/>
                  </a:cubicBezTo>
                  <a:lnTo>
                    <a:pt x="271316" y="511059"/>
                  </a:lnTo>
                  <a:cubicBezTo>
                    <a:pt x="273544" y="509575"/>
                    <a:pt x="276329" y="511059"/>
                    <a:pt x="276329" y="513654"/>
                  </a:cubicBezTo>
                  <a:lnTo>
                    <a:pt x="276329" y="537663"/>
                  </a:lnTo>
                  <a:cubicBezTo>
                    <a:pt x="405923" y="537663"/>
                    <a:pt x="511381" y="432358"/>
                    <a:pt x="511381" y="302952"/>
                  </a:cubicBezTo>
                  <a:cubicBezTo>
                    <a:pt x="511381" y="228053"/>
                    <a:pt x="475176" y="156954"/>
                    <a:pt x="414278" y="112830"/>
                  </a:cubicBezTo>
                  <a:close/>
                  <a:moveTo>
                    <a:pt x="281414" y="589"/>
                  </a:moveTo>
                  <a:lnTo>
                    <a:pt x="346313" y="45086"/>
                  </a:lnTo>
                  <a:cubicBezTo>
                    <a:pt x="348170" y="46384"/>
                    <a:pt x="348170" y="49072"/>
                    <a:pt x="346313" y="50277"/>
                  </a:cubicBezTo>
                  <a:lnTo>
                    <a:pt x="281414" y="94775"/>
                  </a:lnTo>
                  <a:cubicBezTo>
                    <a:pt x="279186" y="96258"/>
                    <a:pt x="276308" y="94775"/>
                    <a:pt x="276308" y="92179"/>
                  </a:cubicBezTo>
                  <a:lnTo>
                    <a:pt x="276308" y="68262"/>
                  </a:lnTo>
                  <a:cubicBezTo>
                    <a:pt x="146695" y="68262"/>
                    <a:pt x="41223" y="173665"/>
                    <a:pt x="41223" y="303077"/>
                  </a:cubicBezTo>
                  <a:cubicBezTo>
                    <a:pt x="41223" y="377980"/>
                    <a:pt x="77526" y="449176"/>
                    <a:pt x="138432" y="493302"/>
                  </a:cubicBezTo>
                  <a:lnTo>
                    <a:pt x="114200" y="526582"/>
                  </a:lnTo>
                  <a:cubicBezTo>
                    <a:pt x="42709" y="474762"/>
                    <a:pt x="0" y="391237"/>
                    <a:pt x="0" y="303077"/>
                  </a:cubicBezTo>
                  <a:cubicBezTo>
                    <a:pt x="0" y="150953"/>
                    <a:pt x="123948" y="27195"/>
                    <a:pt x="276308" y="27195"/>
                  </a:cubicBezTo>
                  <a:lnTo>
                    <a:pt x="276308" y="3185"/>
                  </a:lnTo>
                  <a:cubicBezTo>
                    <a:pt x="276308" y="589"/>
                    <a:pt x="279279" y="-894"/>
                    <a:pt x="281414" y="589"/>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41" name="组合 40">
            <a:extLst>
              <a:ext uri="{FF2B5EF4-FFF2-40B4-BE49-F238E27FC236}">
                <a16:creationId xmlns:a16="http://schemas.microsoft.com/office/drawing/2014/main" id="{3881B04A-436B-7B70-3A2E-70DF6399C573}"/>
              </a:ext>
            </a:extLst>
          </p:cNvPr>
          <p:cNvGrpSpPr/>
          <p:nvPr/>
        </p:nvGrpSpPr>
        <p:grpSpPr>
          <a:xfrm>
            <a:off x="4236361" y="3411429"/>
            <a:ext cx="780959" cy="780944"/>
            <a:chOff x="4366990" y="3150172"/>
            <a:chExt cx="780959" cy="780944"/>
          </a:xfrm>
        </p:grpSpPr>
        <p:sp>
          <p:nvSpPr>
            <p:cNvPr id="42" name="Freeform: Shape 20">
              <a:extLst>
                <a:ext uri="{FF2B5EF4-FFF2-40B4-BE49-F238E27FC236}">
                  <a16:creationId xmlns:a16="http://schemas.microsoft.com/office/drawing/2014/main" id="{E72C7E89-4718-7CC9-970A-B4C0181E515C}"/>
                </a:ext>
              </a:extLst>
            </p:cNvPr>
            <p:cNvSpPr/>
            <p:nvPr/>
          </p:nvSpPr>
          <p:spPr>
            <a:xfrm>
              <a:off x="4366990" y="3150172"/>
              <a:ext cx="780959" cy="780944"/>
            </a:xfrm>
            <a:custGeom>
              <a:avLst/>
              <a:gdLst/>
              <a:ahLst/>
              <a:cxnLst>
                <a:cxn ang="0">
                  <a:pos x="wd2" y="hd2"/>
                </a:cxn>
                <a:cxn ang="5400000">
                  <a:pos x="wd2" y="hd2"/>
                </a:cxn>
                <a:cxn ang="10800000">
                  <a:pos x="wd2" y="hd2"/>
                </a:cxn>
                <a:cxn ang="16200000">
                  <a:pos x="wd2" y="hd2"/>
                </a:cxn>
              </a:cxnLst>
              <a:rect l="0" t="0" r="r" b="b"/>
              <a:pathLst>
                <a:path w="19807" h="19807" extrusionOk="0">
                  <a:moveTo>
                    <a:pt x="11898" y="19602"/>
                  </a:moveTo>
                  <a:cubicBezTo>
                    <a:pt x="6542" y="20704"/>
                    <a:pt x="1306" y="17256"/>
                    <a:pt x="204" y="11899"/>
                  </a:cubicBezTo>
                  <a:cubicBezTo>
                    <a:pt x="-897" y="6542"/>
                    <a:pt x="2552" y="1307"/>
                    <a:pt x="7907" y="205"/>
                  </a:cubicBezTo>
                  <a:cubicBezTo>
                    <a:pt x="13261" y="-896"/>
                    <a:pt x="18494" y="2549"/>
                    <a:pt x="19599" y="7900"/>
                  </a:cubicBezTo>
                  <a:cubicBezTo>
                    <a:pt x="19600" y="7903"/>
                    <a:pt x="19600" y="7905"/>
                    <a:pt x="19601" y="7908"/>
                  </a:cubicBezTo>
                  <a:cubicBezTo>
                    <a:pt x="20703" y="13264"/>
                    <a:pt x="17254" y="18500"/>
                    <a:pt x="11898" y="19602"/>
                  </a:cubicBezTo>
                  <a:close/>
                </a:path>
              </a:pathLst>
            </a:custGeom>
            <a:solidFill>
              <a:schemeClr val="accent2"/>
            </a:solidFill>
            <a:ln w="12700" cap="flat">
              <a:noFill/>
              <a:miter lim="400000"/>
            </a:ln>
            <a:effectLst/>
          </p:spPr>
          <p:txBody>
            <a:bodyPr anchor="ctr"/>
            <a:lstStyle/>
            <a:p>
              <a:pPr algn="ctr"/>
              <a:endParaRPr dirty="0">
                <a:cs typeface="+mn-ea"/>
                <a:sym typeface="+mn-lt"/>
              </a:endParaRPr>
            </a:p>
          </p:txBody>
        </p:sp>
        <p:sp>
          <p:nvSpPr>
            <p:cNvPr id="43" name="Freeform: Shape 20">
              <a:extLst>
                <a:ext uri="{FF2B5EF4-FFF2-40B4-BE49-F238E27FC236}">
                  <a16:creationId xmlns:a16="http://schemas.microsoft.com/office/drawing/2014/main" id="{F61A28DD-2A72-A06C-2EA5-C33BC384FDDD}"/>
                </a:ext>
              </a:extLst>
            </p:cNvPr>
            <p:cNvSpPr/>
            <p:nvPr/>
          </p:nvSpPr>
          <p:spPr>
            <a:xfrm>
              <a:off x="4591312" y="3368926"/>
              <a:ext cx="332315" cy="343436"/>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68" name="组合 67">
            <a:extLst>
              <a:ext uri="{FF2B5EF4-FFF2-40B4-BE49-F238E27FC236}">
                <a16:creationId xmlns:a16="http://schemas.microsoft.com/office/drawing/2014/main" id="{721C6398-ABC5-2DA9-BBB0-AB883C503E4D}"/>
              </a:ext>
            </a:extLst>
          </p:cNvPr>
          <p:cNvGrpSpPr/>
          <p:nvPr/>
        </p:nvGrpSpPr>
        <p:grpSpPr>
          <a:xfrm>
            <a:off x="6238222" y="2284183"/>
            <a:ext cx="780937" cy="780944"/>
            <a:chOff x="6368851" y="2022926"/>
            <a:chExt cx="780937" cy="780944"/>
          </a:xfrm>
        </p:grpSpPr>
        <p:sp>
          <p:nvSpPr>
            <p:cNvPr id="69" name="Freeform: Shape 5">
              <a:extLst>
                <a:ext uri="{FF2B5EF4-FFF2-40B4-BE49-F238E27FC236}">
                  <a16:creationId xmlns:a16="http://schemas.microsoft.com/office/drawing/2014/main" id="{DC26C9BF-6ED0-5FB8-9524-64B0B6E0AAC1}"/>
                </a:ext>
              </a:extLst>
            </p:cNvPr>
            <p:cNvSpPr/>
            <p:nvPr/>
          </p:nvSpPr>
          <p:spPr>
            <a:xfrm>
              <a:off x="6368851" y="2022926"/>
              <a:ext cx="780937" cy="780944"/>
            </a:xfrm>
            <a:custGeom>
              <a:avLst/>
              <a:gdLst/>
              <a:ahLst/>
              <a:cxnLst>
                <a:cxn ang="0">
                  <a:pos x="wd2" y="hd2"/>
                </a:cxn>
                <a:cxn ang="5400000">
                  <a:pos x="wd2" y="hd2"/>
                </a:cxn>
                <a:cxn ang="10800000">
                  <a:pos x="wd2" y="hd2"/>
                </a:cxn>
                <a:cxn ang="16200000">
                  <a:pos x="wd2" y="hd2"/>
                </a:cxn>
              </a:cxnLst>
              <a:rect l="0" t="0" r="r" b="b"/>
              <a:pathLst>
                <a:path w="19807" h="19807" extrusionOk="0">
                  <a:moveTo>
                    <a:pt x="7907" y="205"/>
                  </a:moveTo>
                  <a:cubicBezTo>
                    <a:pt x="13264" y="-897"/>
                    <a:pt x="18498" y="2551"/>
                    <a:pt x="19601" y="7908"/>
                  </a:cubicBezTo>
                  <a:cubicBezTo>
                    <a:pt x="20703" y="13264"/>
                    <a:pt x="17254" y="18500"/>
                    <a:pt x="11898" y="19602"/>
                  </a:cubicBezTo>
                  <a:cubicBezTo>
                    <a:pt x="6545" y="20703"/>
                    <a:pt x="1312" y="17258"/>
                    <a:pt x="206" y="11907"/>
                  </a:cubicBezTo>
                  <a:cubicBezTo>
                    <a:pt x="206" y="11904"/>
                    <a:pt x="205" y="11901"/>
                    <a:pt x="204" y="11899"/>
                  </a:cubicBezTo>
                  <a:cubicBezTo>
                    <a:pt x="-897" y="6542"/>
                    <a:pt x="2551" y="1307"/>
                    <a:pt x="7907" y="205"/>
                  </a:cubicBezTo>
                  <a:close/>
                </a:path>
              </a:pathLst>
            </a:custGeom>
            <a:solidFill>
              <a:schemeClr val="accent2"/>
            </a:solidFill>
            <a:ln w="12700" cap="flat">
              <a:noFill/>
              <a:miter lim="400000"/>
            </a:ln>
            <a:effectLst/>
          </p:spPr>
          <p:txBody>
            <a:bodyPr anchor="ctr"/>
            <a:lstStyle/>
            <a:p>
              <a:pPr algn="ctr"/>
              <a:endParaRPr dirty="0">
                <a:cs typeface="+mn-ea"/>
                <a:sym typeface="+mn-lt"/>
              </a:endParaRPr>
            </a:p>
          </p:txBody>
        </p:sp>
        <p:sp>
          <p:nvSpPr>
            <p:cNvPr id="78" name="Freeform: Shape 5">
              <a:extLst>
                <a:ext uri="{FF2B5EF4-FFF2-40B4-BE49-F238E27FC236}">
                  <a16:creationId xmlns:a16="http://schemas.microsoft.com/office/drawing/2014/main" id="{148FC762-76E2-C21B-2E7D-6C21EB85CBAE}"/>
                </a:ext>
              </a:extLst>
            </p:cNvPr>
            <p:cNvSpPr/>
            <p:nvPr/>
          </p:nvSpPr>
          <p:spPr>
            <a:xfrm>
              <a:off x="6602717" y="2241683"/>
              <a:ext cx="313206" cy="343430"/>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79" name="组合 78">
            <a:extLst>
              <a:ext uri="{FF2B5EF4-FFF2-40B4-BE49-F238E27FC236}">
                <a16:creationId xmlns:a16="http://schemas.microsoft.com/office/drawing/2014/main" id="{C3A88E32-F592-C19A-D9E3-455941F5BEA0}"/>
              </a:ext>
            </a:extLst>
          </p:cNvPr>
          <p:cNvGrpSpPr/>
          <p:nvPr/>
        </p:nvGrpSpPr>
        <p:grpSpPr>
          <a:xfrm>
            <a:off x="4914958" y="4558412"/>
            <a:ext cx="780930" cy="780944"/>
            <a:chOff x="5045587" y="4297155"/>
            <a:chExt cx="780930" cy="780944"/>
          </a:xfrm>
        </p:grpSpPr>
        <p:sp>
          <p:nvSpPr>
            <p:cNvPr id="80" name="Freeform: Shape 14">
              <a:extLst>
                <a:ext uri="{FF2B5EF4-FFF2-40B4-BE49-F238E27FC236}">
                  <a16:creationId xmlns:a16="http://schemas.microsoft.com/office/drawing/2014/main" id="{715B5452-4890-85A5-CA19-A1BD488C7238}"/>
                </a:ext>
              </a:extLst>
            </p:cNvPr>
            <p:cNvSpPr/>
            <p:nvPr/>
          </p:nvSpPr>
          <p:spPr>
            <a:xfrm>
              <a:off x="5045587" y="4297155"/>
              <a:ext cx="780930" cy="780944"/>
            </a:xfrm>
            <a:custGeom>
              <a:avLst/>
              <a:gdLst/>
              <a:ahLst/>
              <a:cxnLst>
                <a:cxn ang="0">
                  <a:pos x="wd2" y="hd2"/>
                </a:cxn>
                <a:cxn ang="5400000">
                  <a:pos x="wd2" y="hd2"/>
                </a:cxn>
                <a:cxn ang="10800000">
                  <a:pos x="wd2" y="hd2"/>
                </a:cxn>
                <a:cxn ang="16200000">
                  <a:pos x="wd2" y="hd2"/>
                </a:cxn>
              </a:cxnLst>
              <a:rect l="0" t="0" r="r" b="b"/>
              <a:pathLst>
                <a:path w="19806" h="19807" extrusionOk="0">
                  <a:moveTo>
                    <a:pt x="7908" y="205"/>
                  </a:moveTo>
                  <a:cubicBezTo>
                    <a:pt x="13264" y="-897"/>
                    <a:pt x="18499" y="2552"/>
                    <a:pt x="19601" y="7908"/>
                  </a:cubicBezTo>
                  <a:cubicBezTo>
                    <a:pt x="20703" y="13265"/>
                    <a:pt x="17255" y="18500"/>
                    <a:pt x="11899" y="19602"/>
                  </a:cubicBezTo>
                  <a:cubicBezTo>
                    <a:pt x="6545" y="20703"/>
                    <a:pt x="1313" y="17258"/>
                    <a:pt x="207" y="11907"/>
                  </a:cubicBezTo>
                  <a:cubicBezTo>
                    <a:pt x="207" y="11904"/>
                    <a:pt x="206" y="11901"/>
                    <a:pt x="206" y="11899"/>
                  </a:cubicBezTo>
                  <a:cubicBezTo>
                    <a:pt x="-897" y="6543"/>
                    <a:pt x="2552" y="1307"/>
                    <a:pt x="7908" y="205"/>
                  </a:cubicBezTo>
                  <a:close/>
                </a:path>
              </a:pathLst>
            </a:custGeom>
            <a:solidFill>
              <a:schemeClr val="accent1"/>
            </a:solidFill>
            <a:ln w="12700" cap="flat">
              <a:noFill/>
              <a:miter lim="400000"/>
            </a:ln>
            <a:effectLst/>
          </p:spPr>
          <p:txBody>
            <a:bodyPr anchor="ctr"/>
            <a:lstStyle/>
            <a:p>
              <a:pPr algn="ctr"/>
              <a:endParaRPr dirty="0">
                <a:cs typeface="+mn-ea"/>
                <a:sym typeface="+mn-lt"/>
              </a:endParaRPr>
            </a:p>
          </p:txBody>
        </p:sp>
        <p:sp>
          <p:nvSpPr>
            <p:cNvPr id="81" name="Freeform: Shape 14">
              <a:extLst>
                <a:ext uri="{FF2B5EF4-FFF2-40B4-BE49-F238E27FC236}">
                  <a16:creationId xmlns:a16="http://schemas.microsoft.com/office/drawing/2014/main" id="{DEB16F99-900A-95BC-EDB6-BEA1C2565D83}"/>
                </a:ext>
              </a:extLst>
            </p:cNvPr>
            <p:cNvSpPr/>
            <p:nvPr/>
          </p:nvSpPr>
          <p:spPr>
            <a:xfrm>
              <a:off x="5293130" y="4515913"/>
              <a:ext cx="285844" cy="343428"/>
            </a:xfrm>
            <a:custGeom>
              <a:avLst/>
              <a:gdLst>
                <a:gd name="connsiteX0" fmla="*/ 166861 w 505460"/>
                <a:gd name="connsiteY0" fmla="*/ 355015 h 607286"/>
                <a:gd name="connsiteX1" fmla="*/ 421301 w 505460"/>
                <a:gd name="connsiteY1" fmla="*/ 355015 h 607286"/>
                <a:gd name="connsiteX2" fmla="*/ 438634 w 505460"/>
                <a:gd name="connsiteY2" fmla="*/ 372303 h 607286"/>
                <a:gd name="connsiteX3" fmla="*/ 421301 w 505460"/>
                <a:gd name="connsiteY3" fmla="*/ 389592 h 607286"/>
                <a:gd name="connsiteX4" fmla="*/ 166861 w 505460"/>
                <a:gd name="connsiteY4" fmla="*/ 389592 h 607286"/>
                <a:gd name="connsiteX5" fmla="*/ 149528 w 505460"/>
                <a:gd name="connsiteY5" fmla="*/ 372303 h 607286"/>
                <a:gd name="connsiteX6" fmla="*/ 166861 w 505460"/>
                <a:gd name="connsiteY6" fmla="*/ 355015 h 607286"/>
                <a:gd name="connsiteX7" fmla="*/ 166861 w 505460"/>
                <a:gd name="connsiteY7" fmla="*/ 272524 h 607286"/>
                <a:gd name="connsiteX8" fmla="*/ 421301 w 505460"/>
                <a:gd name="connsiteY8" fmla="*/ 272524 h 607286"/>
                <a:gd name="connsiteX9" fmla="*/ 438634 w 505460"/>
                <a:gd name="connsiteY9" fmla="*/ 289813 h 607286"/>
                <a:gd name="connsiteX10" fmla="*/ 421301 w 505460"/>
                <a:gd name="connsiteY10" fmla="*/ 307101 h 607286"/>
                <a:gd name="connsiteX11" fmla="*/ 166861 w 505460"/>
                <a:gd name="connsiteY11" fmla="*/ 307101 h 607286"/>
                <a:gd name="connsiteX12" fmla="*/ 149528 w 505460"/>
                <a:gd name="connsiteY12" fmla="*/ 289813 h 607286"/>
                <a:gd name="connsiteX13" fmla="*/ 166861 w 505460"/>
                <a:gd name="connsiteY13" fmla="*/ 272524 h 607286"/>
                <a:gd name="connsiteX14" fmla="*/ 166861 w 505460"/>
                <a:gd name="connsiteY14" fmla="*/ 190033 h 607286"/>
                <a:gd name="connsiteX15" fmla="*/ 421301 w 505460"/>
                <a:gd name="connsiteY15" fmla="*/ 190033 h 607286"/>
                <a:gd name="connsiteX16" fmla="*/ 438634 w 505460"/>
                <a:gd name="connsiteY16" fmla="*/ 207439 h 607286"/>
                <a:gd name="connsiteX17" fmla="*/ 421301 w 505460"/>
                <a:gd name="connsiteY17" fmla="*/ 224751 h 607286"/>
                <a:gd name="connsiteX18" fmla="*/ 166861 w 505460"/>
                <a:gd name="connsiteY18" fmla="*/ 224751 h 607286"/>
                <a:gd name="connsiteX19" fmla="*/ 149528 w 505460"/>
                <a:gd name="connsiteY19" fmla="*/ 207439 h 607286"/>
                <a:gd name="connsiteX20" fmla="*/ 166861 w 505460"/>
                <a:gd name="connsiteY20" fmla="*/ 190033 h 607286"/>
                <a:gd name="connsiteX21" fmla="*/ 166861 w 505460"/>
                <a:gd name="connsiteY21" fmla="*/ 107612 h 607286"/>
                <a:gd name="connsiteX22" fmla="*/ 421301 w 505460"/>
                <a:gd name="connsiteY22" fmla="*/ 107612 h 607286"/>
                <a:gd name="connsiteX23" fmla="*/ 438634 w 505460"/>
                <a:gd name="connsiteY23" fmla="*/ 124901 h 607286"/>
                <a:gd name="connsiteX24" fmla="*/ 421301 w 505460"/>
                <a:gd name="connsiteY24" fmla="*/ 142189 h 607286"/>
                <a:gd name="connsiteX25" fmla="*/ 166861 w 505460"/>
                <a:gd name="connsiteY25" fmla="*/ 142189 h 607286"/>
                <a:gd name="connsiteX26" fmla="*/ 149528 w 505460"/>
                <a:gd name="connsiteY26" fmla="*/ 124901 h 607286"/>
                <a:gd name="connsiteX27" fmla="*/ 166861 w 505460"/>
                <a:gd name="connsiteY27" fmla="*/ 107612 h 607286"/>
                <a:gd name="connsiteX28" fmla="*/ 43330 w 505460"/>
                <a:gd name="connsiteY28" fmla="*/ 105635 h 607286"/>
                <a:gd name="connsiteX29" fmla="*/ 34664 w 505460"/>
                <a:gd name="connsiteY29" fmla="*/ 114289 h 607286"/>
                <a:gd name="connsiteX30" fmla="*/ 34664 w 505460"/>
                <a:gd name="connsiteY30" fmla="*/ 563922 h 607286"/>
                <a:gd name="connsiteX31" fmla="*/ 43330 w 505460"/>
                <a:gd name="connsiteY31" fmla="*/ 572576 h 607286"/>
                <a:gd name="connsiteX32" fmla="*/ 379237 w 505460"/>
                <a:gd name="connsiteY32" fmla="*/ 572576 h 607286"/>
                <a:gd name="connsiteX33" fmla="*/ 387903 w 505460"/>
                <a:gd name="connsiteY33" fmla="*/ 563922 h 607286"/>
                <a:gd name="connsiteX34" fmla="*/ 387903 w 505460"/>
                <a:gd name="connsiteY34" fmla="*/ 536267 h 607286"/>
                <a:gd name="connsiteX35" fmla="*/ 126223 w 505460"/>
                <a:gd name="connsiteY35" fmla="*/ 536267 h 607286"/>
                <a:gd name="connsiteX36" fmla="*/ 82799 w 505460"/>
                <a:gd name="connsiteY36" fmla="*/ 492997 h 607286"/>
                <a:gd name="connsiteX37" fmla="*/ 82799 w 505460"/>
                <a:gd name="connsiteY37" fmla="*/ 105635 h 607286"/>
                <a:gd name="connsiteX38" fmla="*/ 126223 w 505460"/>
                <a:gd name="connsiteY38" fmla="*/ 34616 h 607286"/>
                <a:gd name="connsiteX39" fmla="*/ 117557 w 505460"/>
                <a:gd name="connsiteY39" fmla="*/ 43270 h 607286"/>
                <a:gd name="connsiteX40" fmla="*/ 117557 w 505460"/>
                <a:gd name="connsiteY40" fmla="*/ 492997 h 607286"/>
                <a:gd name="connsiteX41" fmla="*/ 126223 w 505460"/>
                <a:gd name="connsiteY41" fmla="*/ 501651 h 607286"/>
                <a:gd name="connsiteX42" fmla="*/ 462130 w 505460"/>
                <a:gd name="connsiteY42" fmla="*/ 501651 h 607286"/>
                <a:gd name="connsiteX43" fmla="*/ 470796 w 505460"/>
                <a:gd name="connsiteY43" fmla="*/ 492997 h 607286"/>
                <a:gd name="connsiteX44" fmla="*/ 470796 w 505460"/>
                <a:gd name="connsiteY44" fmla="*/ 43270 h 607286"/>
                <a:gd name="connsiteX45" fmla="*/ 462130 w 505460"/>
                <a:gd name="connsiteY45" fmla="*/ 34616 h 607286"/>
                <a:gd name="connsiteX46" fmla="*/ 126223 w 505460"/>
                <a:gd name="connsiteY46" fmla="*/ 0 h 607286"/>
                <a:gd name="connsiteX47" fmla="*/ 462130 w 505460"/>
                <a:gd name="connsiteY47" fmla="*/ 0 h 607286"/>
                <a:gd name="connsiteX48" fmla="*/ 505460 w 505460"/>
                <a:gd name="connsiteY48" fmla="*/ 43270 h 607286"/>
                <a:gd name="connsiteX49" fmla="*/ 505460 w 505460"/>
                <a:gd name="connsiteY49" fmla="*/ 492997 h 607286"/>
                <a:gd name="connsiteX50" fmla="*/ 462130 w 505460"/>
                <a:gd name="connsiteY50" fmla="*/ 536267 h 607286"/>
                <a:gd name="connsiteX51" fmla="*/ 422661 w 505460"/>
                <a:gd name="connsiteY51" fmla="*/ 536267 h 607286"/>
                <a:gd name="connsiteX52" fmla="*/ 422661 w 505460"/>
                <a:gd name="connsiteY52" fmla="*/ 563922 h 607286"/>
                <a:gd name="connsiteX53" fmla="*/ 379237 w 505460"/>
                <a:gd name="connsiteY53" fmla="*/ 607286 h 607286"/>
                <a:gd name="connsiteX54" fmla="*/ 43330 w 505460"/>
                <a:gd name="connsiteY54" fmla="*/ 607286 h 607286"/>
                <a:gd name="connsiteX55" fmla="*/ 0 w 505460"/>
                <a:gd name="connsiteY55" fmla="*/ 563922 h 607286"/>
                <a:gd name="connsiteX56" fmla="*/ 0 w 505460"/>
                <a:gd name="connsiteY56" fmla="*/ 114289 h 607286"/>
                <a:gd name="connsiteX57" fmla="*/ 43330 w 505460"/>
                <a:gd name="connsiteY57" fmla="*/ 70925 h 607286"/>
                <a:gd name="connsiteX58" fmla="*/ 82799 w 505460"/>
                <a:gd name="connsiteY58" fmla="*/ 70925 h 607286"/>
                <a:gd name="connsiteX59" fmla="*/ 82799 w 505460"/>
                <a:gd name="connsiteY59" fmla="*/ 43270 h 607286"/>
                <a:gd name="connsiteX60" fmla="*/ 126223 w 505460"/>
                <a:gd name="connsiteY60" fmla="*/ 0 h 60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05460" h="607286">
                  <a:moveTo>
                    <a:pt x="166861" y="355015"/>
                  </a:moveTo>
                  <a:lnTo>
                    <a:pt x="421301" y="355015"/>
                  </a:lnTo>
                  <a:cubicBezTo>
                    <a:pt x="430910" y="355015"/>
                    <a:pt x="438634" y="362720"/>
                    <a:pt x="438634" y="372303"/>
                  </a:cubicBezTo>
                  <a:cubicBezTo>
                    <a:pt x="438634" y="381793"/>
                    <a:pt x="430910" y="389592"/>
                    <a:pt x="421301" y="389592"/>
                  </a:cubicBezTo>
                  <a:lnTo>
                    <a:pt x="166861" y="389592"/>
                  </a:lnTo>
                  <a:cubicBezTo>
                    <a:pt x="157253" y="389592"/>
                    <a:pt x="149528" y="381887"/>
                    <a:pt x="149528" y="372303"/>
                  </a:cubicBezTo>
                  <a:cubicBezTo>
                    <a:pt x="149528" y="362720"/>
                    <a:pt x="157253" y="355015"/>
                    <a:pt x="166861" y="355015"/>
                  </a:cubicBezTo>
                  <a:close/>
                  <a:moveTo>
                    <a:pt x="166861" y="272524"/>
                  </a:moveTo>
                  <a:lnTo>
                    <a:pt x="421301" y="272524"/>
                  </a:lnTo>
                  <a:cubicBezTo>
                    <a:pt x="430910" y="272524"/>
                    <a:pt x="438634" y="280229"/>
                    <a:pt x="438634" y="289813"/>
                  </a:cubicBezTo>
                  <a:cubicBezTo>
                    <a:pt x="438634" y="299396"/>
                    <a:pt x="430910" y="307101"/>
                    <a:pt x="421301" y="307101"/>
                  </a:cubicBezTo>
                  <a:lnTo>
                    <a:pt x="166861" y="307101"/>
                  </a:lnTo>
                  <a:cubicBezTo>
                    <a:pt x="157253" y="307101"/>
                    <a:pt x="149528" y="299396"/>
                    <a:pt x="149528" y="289813"/>
                  </a:cubicBezTo>
                  <a:cubicBezTo>
                    <a:pt x="149528" y="280229"/>
                    <a:pt x="157253" y="272524"/>
                    <a:pt x="166861" y="272524"/>
                  </a:cubicBezTo>
                  <a:close/>
                  <a:moveTo>
                    <a:pt x="166861" y="190033"/>
                  </a:moveTo>
                  <a:lnTo>
                    <a:pt x="421301" y="190033"/>
                  </a:lnTo>
                  <a:cubicBezTo>
                    <a:pt x="430910" y="190033"/>
                    <a:pt x="438634" y="197842"/>
                    <a:pt x="438634" y="207439"/>
                  </a:cubicBezTo>
                  <a:cubicBezTo>
                    <a:pt x="438634" y="216942"/>
                    <a:pt x="430910" y="224751"/>
                    <a:pt x="421301" y="224751"/>
                  </a:cubicBezTo>
                  <a:lnTo>
                    <a:pt x="166861" y="224751"/>
                  </a:lnTo>
                  <a:cubicBezTo>
                    <a:pt x="157253" y="224751"/>
                    <a:pt x="149528" y="216942"/>
                    <a:pt x="149528" y="207439"/>
                  </a:cubicBezTo>
                  <a:cubicBezTo>
                    <a:pt x="149528" y="197842"/>
                    <a:pt x="157253" y="190033"/>
                    <a:pt x="166861" y="190033"/>
                  </a:cubicBezTo>
                  <a:close/>
                  <a:moveTo>
                    <a:pt x="166861" y="107612"/>
                  </a:moveTo>
                  <a:lnTo>
                    <a:pt x="421301" y="107612"/>
                  </a:lnTo>
                  <a:cubicBezTo>
                    <a:pt x="430910" y="107612"/>
                    <a:pt x="438634" y="115317"/>
                    <a:pt x="438634" y="124901"/>
                  </a:cubicBezTo>
                  <a:cubicBezTo>
                    <a:pt x="438634" y="134484"/>
                    <a:pt x="430910" y="142189"/>
                    <a:pt x="421301" y="142189"/>
                  </a:cubicBezTo>
                  <a:lnTo>
                    <a:pt x="166861" y="142189"/>
                  </a:lnTo>
                  <a:cubicBezTo>
                    <a:pt x="157253" y="142189"/>
                    <a:pt x="149528" y="134484"/>
                    <a:pt x="149528" y="124901"/>
                  </a:cubicBezTo>
                  <a:cubicBezTo>
                    <a:pt x="149528" y="115317"/>
                    <a:pt x="157253" y="107612"/>
                    <a:pt x="166861" y="107612"/>
                  </a:cubicBezTo>
                  <a:close/>
                  <a:moveTo>
                    <a:pt x="43330" y="105635"/>
                  </a:moveTo>
                  <a:cubicBezTo>
                    <a:pt x="38526" y="105635"/>
                    <a:pt x="34664" y="109492"/>
                    <a:pt x="34664" y="114289"/>
                  </a:cubicBezTo>
                  <a:lnTo>
                    <a:pt x="34664" y="563922"/>
                  </a:lnTo>
                  <a:cubicBezTo>
                    <a:pt x="34664" y="568719"/>
                    <a:pt x="38526" y="572576"/>
                    <a:pt x="43330" y="572576"/>
                  </a:cubicBezTo>
                  <a:lnTo>
                    <a:pt x="379237" y="572576"/>
                  </a:lnTo>
                  <a:cubicBezTo>
                    <a:pt x="384041" y="572576"/>
                    <a:pt x="387903" y="568719"/>
                    <a:pt x="387903" y="563922"/>
                  </a:cubicBezTo>
                  <a:lnTo>
                    <a:pt x="387903" y="536267"/>
                  </a:lnTo>
                  <a:lnTo>
                    <a:pt x="126223" y="536267"/>
                  </a:lnTo>
                  <a:cubicBezTo>
                    <a:pt x="102297" y="536267"/>
                    <a:pt x="82799" y="516889"/>
                    <a:pt x="82799" y="492997"/>
                  </a:cubicBezTo>
                  <a:lnTo>
                    <a:pt x="82799" y="105635"/>
                  </a:lnTo>
                  <a:close/>
                  <a:moveTo>
                    <a:pt x="126223" y="34616"/>
                  </a:moveTo>
                  <a:cubicBezTo>
                    <a:pt x="121419" y="34616"/>
                    <a:pt x="117557" y="38567"/>
                    <a:pt x="117557" y="43270"/>
                  </a:cubicBezTo>
                  <a:lnTo>
                    <a:pt x="117557" y="492997"/>
                  </a:lnTo>
                  <a:cubicBezTo>
                    <a:pt x="117557" y="497794"/>
                    <a:pt x="121419" y="501651"/>
                    <a:pt x="126223" y="501651"/>
                  </a:cubicBezTo>
                  <a:lnTo>
                    <a:pt x="462130" y="501651"/>
                  </a:lnTo>
                  <a:cubicBezTo>
                    <a:pt x="466840" y="501651"/>
                    <a:pt x="470796" y="497794"/>
                    <a:pt x="470796" y="492997"/>
                  </a:cubicBezTo>
                  <a:lnTo>
                    <a:pt x="470796" y="43270"/>
                  </a:lnTo>
                  <a:cubicBezTo>
                    <a:pt x="470796" y="38567"/>
                    <a:pt x="466840" y="34616"/>
                    <a:pt x="462130" y="34616"/>
                  </a:cubicBezTo>
                  <a:close/>
                  <a:moveTo>
                    <a:pt x="126223" y="0"/>
                  </a:moveTo>
                  <a:lnTo>
                    <a:pt x="462130" y="0"/>
                  </a:lnTo>
                  <a:cubicBezTo>
                    <a:pt x="485961" y="0"/>
                    <a:pt x="505460" y="19472"/>
                    <a:pt x="505460" y="43270"/>
                  </a:cubicBezTo>
                  <a:lnTo>
                    <a:pt x="505460" y="492997"/>
                  </a:lnTo>
                  <a:cubicBezTo>
                    <a:pt x="505460" y="516889"/>
                    <a:pt x="485961" y="536267"/>
                    <a:pt x="462130" y="536267"/>
                  </a:cubicBezTo>
                  <a:lnTo>
                    <a:pt x="422661" y="536267"/>
                  </a:lnTo>
                  <a:lnTo>
                    <a:pt x="422661" y="563922"/>
                  </a:lnTo>
                  <a:cubicBezTo>
                    <a:pt x="422661" y="587815"/>
                    <a:pt x="403163" y="607286"/>
                    <a:pt x="379237" y="607286"/>
                  </a:cubicBezTo>
                  <a:lnTo>
                    <a:pt x="43330" y="607286"/>
                  </a:lnTo>
                  <a:cubicBezTo>
                    <a:pt x="19404" y="607286"/>
                    <a:pt x="0" y="587815"/>
                    <a:pt x="0" y="563922"/>
                  </a:cubicBezTo>
                  <a:lnTo>
                    <a:pt x="0" y="114289"/>
                  </a:lnTo>
                  <a:cubicBezTo>
                    <a:pt x="0" y="90397"/>
                    <a:pt x="19404" y="70925"/>
                    <a:pt x="43330" y="70925"/>
                  </a:cubicBezTo>
                  <a:lnTo>
                    <a:pt x="82799" y="70925"/>
                  </a:lnTo>
                  <a:lnTo>
                    <a:pt x="82799" y="43270"/>
                  </a:lnTo>
                  <a:cubicBezTo>
                    <a:pt x="82799" y="19472"/>
                    <a:pt x="102297" y="0"/>
                    <a:pt x="126223"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82" name="组合 81">
            <a:extLst>
              <a:ext uri="{FF2B5EF4-FFF2-40B4-BE49-F238E27FC236}">
                <a16:creationId xmlns:a16="http://schemas.microsoft.com/office/drawing/2014/main" id="{1670F782-196E-E6CF-2B82-2250AF062EF9}"/>
              </a:ext>
            </a:extLst>
          </p:cNvPr>
          <p:cNvGrpSpPr/>
          <p:nvPr/>
        </p:nvGrpSpPr>
        <p:grpSpPr>
          <a:xfrm>
            <a:off x="4903650" y="2284173"/>
            <a:ext cx="780942" cy="780965"/>
            <a:chOff x="5034279" y="2022916"/>
            <a:chExt cx="780942" cy="780965"/>
          </a:xfrm>
        </p:grpSpPr>
        <p:sp>
          <p:nvSpPr>
            <p:cNvPr id="83" name="Freeform: Shape 17">
              <a:extLst>
                <a:ext uri="{FF2B5EF4-FFF2-40B4-BE49-F238E27FC236}">
                  <a16:creationId xmlns:a16="http://schemas.microsoft.com/office/drawing/2014/main" id="{6A18B820-6DA3-C369-A813-8016EDF68EC6}"/>
                </a:ext>
              </a:extLst>
            </p:cNvPr>
            <p:cNvSpPr/>
            <p:nvPr/>
          </p:nvSpPr>
          <p:spPr>
            <a:xfrm>
              <a:off x="5034279" y="2022916"/>
              <a:ext cx="780942" cy="780965"/>
            </a:xfrm>
            <a:custGeom>
              <a:avLst/>
              <a:gdLst/>
              <a:ahLst/>
              <a:cxnLst>
                <a:cxn ang="0">
                  <a:pos x="wd2" y="hd2"/>
                </a:cxn>
                <a:cxn ang="5400000">
                  <a:pos x="wd2" y="hd2"/>
                </a:cxn>
                <a:cxn ang="10800000">
                  <a:pos x="wd2" y="hd2"/>
                </a:cxn>
                <a:cxn ang="16200000">
                  <a:pos x="wd2" y="hd2"/>
                </a:cxn>
              </a:cxnLst>
              <a:rect l="0" t="0" r="r" b="b"/>
              <a:pathLst>
                <a:path w="19806" h="19807" extrusionOk="0">
                  <a:moveTo>
                    <a:pt x="11898" y="19602"/>
                  </a:moveTo>
                  <a:cubicBezTo>
                    <a:pt x="6542" y="20703"/>
                    <a:pt x="1307" y="17255"/>
                    <a:pt x="205" y="11898"/>
                  </a:cubicBezTo>
                  <a:cubicBezTo>
                    <a:pt x="-897" y="6542"/>
                    <a:pt x="2552" y="1307"/>
                    <a:pt x="7908" y="205"/>
                  </a:cubicBezTo>
                  <a:cubicBezTo>
                    <a:pt x="13261" y="-897"/>
                    <a:pt x="18494" y="2548"/>
                    <a:pt x="19599" y="7899"/>
                  </a:cubicBezTo>
                  <a:cubicBezTo>
                    <a:pt x="19600" y="7902"/>
                    <a:pt x="19600" y="7904"/>
                    <a:pt x="19601" y="7908"/>
                  </a:cubicBezTo>
                  <a:cubicBezTo>
                    <a:pt x="20703" y="13264"/>
                    <a:pt x="17254" y="18500"/>
                    <a:pt x="11898" y="19602"/>
                  </a:cubicBezTo>
                  <a:close/>
                </a:path>
              </a:pathLst>
            </a:custGeom>
            <a:solidFill>
              <a:schemeClr val="accent1"/>
            </a:solidFill>
            <a:ln w="12700" cap="flat">
              <a:noFill/>
              <a:miter lim="400000"/>
            </a:ln>
            <a:effectLst/>
          </p:spPr>
          <p:txBody>
            <a:bodyPr anchor="ctr"/>
            <a:lstStyle/>
            <a:p>
              <a:pPr algn="ctr"/>
              <a:endParaRPr dirty="0">
                <a:cs typeface="+mn-ea"/>
                <a:sym typeface="+mn-lt"/>
              </a:endParaRPr>
            </a:p>
          </p:txBody>
        </p:sp>
        <p:sp>
          <p:nvSpPr>
            <p:cNvPr id="84" name="Freeform: Shape 17">
              <a:extLst>
                <a:ext uri="{FF2B5EF4-FFF2-40B4-BE49-F238E27FC236}">
                  <a16:creationId xmlns:a16="http://schemas.microsoft.com/office/drawing/2014/main" id="{9786C00B-D571-3498-4DC1-4A41B879C388}"/>
                </a:ext>
              </a:extLst>
            </p:cNvPr>
            <p:cNvSpPr/>
            <p:nvPr/>
          </p:nvSpPr>
          <p:spPr>
            <a:xfrm>
              <a:off x="5281451" y="2241680"/>
              <a:ext cx="286597" cy="343438"/>
            </a:xfrm>
            <a:custGeom>
              <a:avLst/>
              <a:gdLst>
                <a:gd name="connsiteX0" fmla="*/ 234347 w 506307"/>
                <a:gd name="connsiteY0" fmla="*/ 379219 h 606722"/>
                <a:gd name="connsiteX1" fmla="*/ 271960 w 506307"/>
                <a:gd name="connsiteY1" fmla="*/ 379219 h 606722"/>
                <a:gd name="connsiteX2" fmla="*/ 278451 w 506307"/>
                <a:gd name="connsiteY2" fmla="*/ 385705 h 606722"/>
                <a:gd name="connsiteX3" fmla="*/ 278451 w 506307"/>
                <a:gd name="connsiteY3" fmla="*/ 448520 h 606722"/>
                <a:gd name="connsiteX4" fmla="*/ 271960 w 506307"/>
                <a:gd name="connsiteY4" fmla="*/ 455006 h 606722"/>
                <a:gd name="connsiteX5" fmla="*/ 234347 w 506307"/>
                <a:gd name="connsiteY5" fmla="*/ 455006 h 606722"/>
                <a:gd name="connsiteX6" fmla="*/ 227856 w 506307"/>
                <a:gd name="connsiteY6" fmla="*/ 448520 h 606722"/>
                <a:gd name="connsiteX7" fmla="*/ 227856 w 506307"/>
                <a:gd name="connsiteY7" fmla="*/ 385705 h 606722"/>
                <a:gd name="connsiteX8" fmla="*/ 234347 w 506307"/>
                <a:gd name="connsiteY8" fmla="*/ 379219 h 606722"/>
                <a:gd name="connsiteX9" fmla="*/ 234331 w 506307"/>
                <a:gd name="connsiteY9" fmla="*/ 328645 h 606722"/>
                <a:gd name="connsiteX10" fmla="*/ 177194 w 506307"/>
                <a:gd name="connsiteY10" fmla="*/ 385700 h 606722"/>
                <a:gd name="connsiteX11" fmla="*/ 177194 w 506307"/>
                <a:gd name="connsiteY11" fmla="*/ 448532 h 606722"/>
                <a:gd name="connsiteX12" fmla="*/ 234331 w 506307"/>
                <a:gd name="connsiteY12" fmla="*/ 505587 h 606722"/>
                <a:gd name="connsiteX13" fmla="*/ 271977 w 506307"/>
                <a:gd name="connsiteY13" fmla="*/ 505587 h 606722"/>
                <a:gd name="connsiteX14" fmla="*/ 329113 w 506307"/>
                <a:gd name="connsiteY14" fmla="*/ 448532 h 606722"/>
                <a:gd name="connsiteX15" fmla="*/ 329113 w 506307"/>
                <a:gd name="connsiteY15" fmla="*/ 385700 h 606722"/>
                <a:gd name="connsiteX16" fmla="*/ 271977 w 506307"/>
                <a:gd name="connsiteY16" fmla="*/ 328645 h 606722"/>
                <a:gd name="connsiteX17" fmla="*/ 253109 w 506307"/>
                <a:gd name="connsiteY17" fmla="*/ 0 h 606722"/>
                <a:gd name="connsiteX18" fmla="*/ 430303 w 506307"/>
                <a:gd name="connsiteY18" fmla="*/ 176942 h 606722"/>
                <a:gd name="connsiteX19" fmla="*/ 430303 w 506307"/>
                <a:gd name="connsiteY19" fmla="*/ 252749 h 606722"/>
                <a:gd name="connsiteX20" fmla="*/ 480943 w 506307"/>
                <a:gd name="connsiteY20" fmla="*/ 252749 h 606722"/>
                <a:gd name="connsiteX21" fmla="*/ 506307 w 506307"/>
                <a:gd name="connsiteY21" fmla="*/ 278077 h 606722"/>
                <a:gd name="connsiteX22" fmla="*/ 506307 w 506307"/>
                <a:gd name="connsiteY22" fmla="*/ 581394 h 606722"/>
                <a:gd name="connsiteX23" fmla="*/ 480943 w 506307"/>
                <a:gd name="connsiteY23" fmla="*/ 606722 h 606722"/>
                <a:gd name="connsiteX24" fmla="*/ 25275 w 506307"/>
                <a:gd name="connsiteY24" fmla="*/ 606722 h 606722"/>
                <a:gd name="connsiteX25" fmla="*/ 0 w 506307"/>
                <a:gd name="connsiteY25" fmla="*/ 581394 h 606722"/>
                <a:gd name="connsiteX26" fmla="*/ 0 w 506307"/>
                <a:gd name="connsiteY26" fmla="*/ 278077 h 606722"/>
                <a:gd name="connsiteX27" fmla="*/ 25275 w 506307"/>
                <a:gd name="connsiteY27" fmla="*/ 252749 h 606722"/>
                <a:gd name="connsiteX28" fmla="*/ 379753 w 506307"/>
                <a:gd name="connsiteY28" fmla="*/ 252749 h 606722"/>
                <a:gd name="connsiteX29" fmla="*/ 379753 w 506307"/>
                <a:gd name="connsiteY29" fmla="*/ 176942 h 606722"/>
                <a:gd name="connsiteX30" fmla="*/ 253109 w 506307"/>
                <a:gd name="connsiteY30" fmla="*/ 50568 h 606722"/>
                <a:gd name="connsiteX31" fmla="*/ 126554 w 506307"/>
                <a:gd name="connsiteY31" fmla="*/ 176942 h 606722"/>
                <a:gd name="connsiteX32" fmla="*/ 101279 w 506307"/>
                <a:gd name="connsiteY32" fmla="*/ 202270 h 606722"/>
                <a:gd name="connsiteX33" fmla="*/ 75915 w 506307"/>
                <a:gd name="connsiteY33" fmla="*/ 176942 h 606722"/>
                <a:gd name="connsiteX34" fmla="*/ 253109 w 506307"/>
                <a:gd name="connsiteY3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307" h="606722">
                  <a:moveTo>
                    <a:pt x="234347" y="379219"/>
                  </a:moveTo>
                  <a:lnTo>
                    <a:pt x="271960" y="379219"/>
                  </a:lnTo>
                  <a:cubicBezTo>
                    <a:pt x="275517" y="379219"/>
                    <a:pt x="278451" y="382062"/>
                    <a:pt x="278451" y="385705"/>
                  </a:cubicBezTo>
                  <a:lnTo>
                    <a:pt x="278451" y="448520"/>
                  </a:lnTo>
                  <a:cubicBezTo>
                    <a:pt x="278451" y="452074"/>
                    <a:pt x="275517" y="455006"/>
                    <a:pt x="271960" y="455006"/>
                  </a:cubicBezTo>
                  <a:lnTo>
                    <a:pt x="234347" y="455006"/>
                  </a:lnTo>
                  <a:cubicBezTo>
                    <a:pt x="230791" y="455006"/>
                    <a:pt x="227856" y="452074"/>
                    <a:pt x="227856" y="448520"/>
                  </a:cubicBezTo>
                  <a:lnTo>
                    <a:pt x="227856" y="385705"/>
                  </a:lnTo>
                  <a:cubicBezTo>
                    <a:pt x="227856" y="382062"/>
                    <a:pt x="230791" y="379219"/>
                    <a:pt x="234347" y="379219"/>
                  </a:cubicBezTo>
                  <a:close/>
                  <a:moveTo>
                    <a:pt x="234331" y="328645"/>
                  </a:moveTo>
                  <a:cubicBezTo>
                    <a:pt x="202825" y="328645"/>
                    <a:pt x="177194" y="354240"/>
                    <a:pt x="177194" y="385700"/>
                  </a:cubicBezTo>
                  <a:lnTo>
                    <a:pt x="177194" y="448532"/>
                  </a:lnTo>
                  <a:cubicBezTo>
                    <a:pt x="177194" y="479992"/>
                    <a:pt x="202825" y="505587"/>
                    <a:pt x="234331" y="505587"/>
                  </a:cubicBezTo>
                  <a:lnTo>
                    <a:pt x="271977" y="505587"/>
                  </a:lnTo>
                  <a:cubicBezTo>
                    <a:pt x="303482" y="505587"/>
                    <a:pt x="329113" y="479992"/>
                    <a:pt x="329113" y="448532"/>
                  </a:cubicBezTo>
                  <a:lnTo>
                    <a:pt x="329113" y="385700"/>
                  </a:lnTo>
                  <a:cubicBezTo>
                    <a:pt x="329113" y="354240"/>
                    <a:pt x="303482" y="328645"/>
                    <a:pt x="271977" y="328645"/>
                  </a:cubicBezTo>
                  <a:close/>
                  <a:moveTo>
                    <a:pt x="253109" y="0"/>
                  </a:moveTo>
                  <a:cubicBezTo>
                    <a:pt x="350829" y="0"/>
                    <a:pt x="430303" y="79362"/>
                    <a:pt x="430303" y="176942"/>
                  </a:cubicBezTo>
                  <a:lnTo>
                    <a:pt x="430303" y="252749"/>
                  </a:lnTo>
                  <a:lnTo>
                    <a:pt x="480943" y="252749"/>
                  </a:lnTo>
                  <a:cubicBezTo>
                    <a:pt x="494916" y="252749"/>
                    <a:pt x="506307" y="264124"/>
                    <a:pt x="506307" y="278077"/>
                  </a:cubicBezTo>
                  <a:lnTo>
                    <a:pt x="506307" y="581394"/>
                  </a:lnTo>
                  <a:cubicBezTo>
                    <a:pt x="506307" y="595435"/>
                    <a:pt x="494916" y="606722"/>
                    <a:pt x="480943" y="606722"/>
                  </a:cubicBezTo>
                  <a:lnTo>
                    <a:pt x="25275" y="606722"/>
                  </a:lnTo>
                  <a:cubicBezTo>
                    <a:pt x="11302" y="606722"/>
                    <a:pt x="0" y="595435"/>
                    <a:pt x="0" y="581394"/>
                  </a:cubicBezTo>
                  <a:lnTo>
                    <a:pt x="0" y="278077"/>
                  </a:lnTo>
                  <a:cubicBezTo>
                    <a:pt x="0" y="264124"/>
                    <a:pt x="11302" y="252749"/>
                    <a:pt x="25275" y="252749"/>
                  </a:cubicBezTo>
                  <a:lnTo>
                    <a:pt x="379753" y="252749"/>
                  </a:lnTo>
                  <a:lnTo>
                    <a:pt x="379753" y="176942"/>
                  </a:lnTo>
                  <a:cubicBezTo>
                    <a:pt x="379753" y="107267"/>
                    <a:pt x="322972" y="50568"/>
                    <a:pt x="253109" y="50568"/>
                  </a:cubicBezTo>
                  <a:cubicBezTo>
                    <a:pt x="183335" y="50568"/>
                    <a:pt x="126554" y="107267"/>
                    <a:pt x="126554" y="176942"/>
                  </a:cubicBezTo>
                  <a:cubicBezTo>
                    <a:pt x="126554" y="190895"/>
                    <a:pt x="115252" y="202270"/>
                    <a:pt x="101279" y="202270"/>
                  </a:cubicBezTo>
                  <a:cubicBezTo>
                    <a:pt x="87306" y="202270"/>
                    <a:pt x="75915" y="190895"/>
                    <a:pt x="75915" y="176942"/>
                  </a:cubicBezTo>
                  <a:cubicBezTo>
                    <a:pt x="75915" y="79362"/>
                    <a:pt x="155389" y="0"/>
                    <a:pt x="253109"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sp>
        <p:nvSpPr>
          <p:cNvPr id="85" name="zoom-tool_72585">
            <a:extLst>
              <a:ext uri="{FF2B5EF4-FFF2-40B4-BE49-F238E27FC236}">
                <a16:creationId xmlns:a16="http://schemas.microsoft.com/office/drawing/2014/main" id="{3DA344C8-31FB-2F02-6CB6-6F9135F22C3E}"/>
              </a:ext>
            </a:extLst>
          </p:cNvPr>
          <p:cNvSpPr>
            <a:spLocks noChangeAspect="1"/>
          </p:cNvSpPr>
          <p:nvPr/>
        </p:nvSpPr>
        <p:spPr bwMode="auto">
          <a:xfrm>
            <a:off x="5636595" y="3500804"/>
            <a:ext cx="609685" cy="588572"/>
          </a:xfrm>
          <a:custGeom>
            <a:avLst/>
            <a:gdLst>
              <a:gd name="T0" fmla="*/ 8270 w 8441"/>
              <a:gd name="T1" fmla="*/ 6791 h 8160"/>
              <a:gd name="T2" fmla="*/ 5734 w 8441"/>
              <a:gd name="T3" fmla="*/ 4255 h 8160"/>
              <a:gd name="T4" fmla="*/ 5225 w 8441"/>
              <a:gd name="T5" fmla="*/ 848 h 8160"/>
              <a:gd name="T6" fmla="*/ 3177 w 8441"/>
              <a:gd name="T7" fmla="*/ 0 h 8160"/>
              <a:gd name="T8" fmla="*/ 1130 w 8441"/>
              <a:gd name="T9" fmla="*/ 848 h 8160"/>
              <a:gd name="T10" fmla="*/ 1130 w 8441"/>
              <a:gd name="T11" fmla="*/ 4944 h 8160"/>
              <a:gd name="T12" fmla="*/ 3177 w 8441"/>
              <a:gd name="T13" fmla="*/ 5792 h 8160"/>
              <a:gd name="T14" fmla="*/ 4538 w 8441"/>
              <a:gd name="T15" fmla="*/ 5454 h 8160"/>
              <a:gd name="T16" fmla="*/ 7072 w 8441"/>
              <a:gd name="T17" fmla="*/ 7988 h 8160"/>
              <a:gd name="T18" fmla="*/ 7486 w 8441"/>
              <a:gd name="T19" fmla="*/ 8160 h 8160"/>
              <a:gd name="T20" fmla="*/ 7901 w 8441"/>
              <a:gd name="T21" fmla="*/ 7988 h 8160"/>
              <a:gd name="T22" fmla="*/ 8270 w 8441"/>
              <a:gd name="T23" fmla="*/ 7620 h 8160"/>
              <a:gd name="T24" fmla="*/ 8441 w 8441"/>
              <a:gd name="T25" fmla="*/ 7205 h 8160"/>
              <a:gd name="T26" fmla="*/ 8270 w 8441"/>
              <a:gd name="T27" fmla="*/ 6791 h 8160"/>
              <a:gd name="T28" fmla="*/ 1793 w 8441"/>
              <a:gd name="T29" fmla="*/ 4281 h 8160"/>
              <a:gd name="T30" fmla="*/ 1793 w 8441"/>
              <a:gd name="T31" fmla="*/ 1511 h 8160"/>
              <a:gd name="T32" fmla="*/ 3177 w 8441"/>
              <a:gd name="T33" fmla="*/ 938 h 8160"/>
              <a:gd name="T34" fmla="*/ 4562 w 8441"/>
              <a:gd name="T35" fmla="*/ 1511 h 8160"/>
              <a:gd name="T36" fmla="*/ 4562 w 8441"/>
              <a:gd name="T37" fmla="*/ 4281 h 8160"/>
              <a:gd name="T38" fmla="*/ 3177 w 8441"/>
              <a:gd name="T39" fmla="*/ 4854 h 8160"/>
              <a:gd name="T40" fmla="*/ 1793 w 8441"/>
              <a:gd name="T41" fmla="*/ 4281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41" h="8160">
                <a:moveTo>
                  <a:pt x="8270" y="6791"/>
                </a:moveTo>
                <a:lnTo>
                  <a:pt x="5734" y="4255"/>
                </a:lnTo>
                <a:cubicBezTo>
                  <a:pt x="6316" y="3161"/>
                  <a:pt x="6146" y="1769"/>
                  <a:pt x="5225" y="848"/>
                </a:cubicBezTo>
                <a:cubicBezTo>
                  <a:pt x="4678" y="301"/>
                  <a:pt x="3951" y="0"/>
                  <a:pt x="3177" y="0"/>
                </a:cubicBezTo>
                <a:cubicBezTo>
                  <a:pt x="2404" y="0"/>
                  <a:pt x="1676" y="301"/>
                  <a:pt x="1130" y="848"/>
                </a:cubicBezTo>
                <a:cubicBezTo>
                  <a:pt x="0" y="1977"/>
                  <a:pt x="0" y="3815"/>
                  <a:pt x="1130" y="4944"/>
                </a:cubicBezTo>
                <a:cubicBezTo>
                  <a:pt x="1677" y="5491"/>
                  <a:pt x="2404" y="5792"/>
                  <a:pt x="3177" y="5792"/>
                </a:cubicBezTo>
                <a:cubicBezTo>
                  <a:pt x="3660" y="5792"/>
                  <a:pt x="4124" y="5675"/>
                  <a:pt x="4538" y="5454"/>
                </a:cubicBezTo>
                <a:lnTo>
                  <a:pt x="7072" y="7988"/>
                </a:lnTo>
                <a:cubicBezTo>
                  <a:pt x="7183" y="8099"/>
                  <a:pt x="7330" y="8160"/>
                  <a:pt x="7486" y="8160"/>
                </a:cubicBezTo>
                <a:cubicBezTo>
                  <a:pt x="7643" y="8160"/>
                  <a:pt x="7790" y="8099"/>
                  <a:pt x="7901" y="7988"/>
                </a:cubicBezTo>
                <a:lnTo>
                  <a:pt x="8270" y="7620"/>
                </a:lnTo>
                <a:cubicBezTo>
                  <a:pt x="8380" y="7509"/>
                  <a:pt x="8441" y="7362"/>
                  <a:pt x="8441" y="7205"/>
                </a:cubicBezTo>
                <a:cubicBezTo>
                  <a:pt x="8441" y="7049"/>
                  <a:pt x="8380" y="6901"/>
                  <a:pt x="8270" y="6791"/>
                </a:cubicBezTo>
                <a:close/>
                <a:moveTo>
                  <a:pt x="1793" y="4281"/>
                </a:moveTo>
                <a:cubicBezTo>
                  <a:pt x="1029" y="3517"/>
                  <a:pt x="1029" y="2275"/>
                  <a:pt x="1793" y="1511"/>
                </a:cubicBezTo>
                <a:cubicBezTo>
                  <a:pt x="2163" y="1142"/>
                  <a:pt x="2654" y="938"/>
                  <a:pt x="3177" y="938"/>
                </a:cubicBezTo>
                <a:cubicBezTo>
                  <a:pt x="3700" y="938"/>
                  <a:pt x="4192" y="1142"/>
                  <a:pt x="4562" y="1511"/>
                </a:cubicBezTo>
                <a:cubicBezTo>
                  <a:pt x="5325" y="2275"/>
                  <a:pt x="5325" y="3517"/>
                  <a:pt x="4562" y="4281"/>
                </a:cubicBezTo>
                <a:cubicBezTo>
                  <a:pt x="4192" y="4650"/>
                  <a:pt x="3700" y="4854"/>
                  <a:pt x="3177" y="4854"/>
                </a:cubicBezTo>
                <a:cubicBezTo>
                  <a:pt x="2654" y="4854"/>
                  <a:pt x="2163" y="4650"/>
                  <a:pt x="1793" y="4281"/>
                </a:cubicBezTo>
                <a:close/>
              </a:path>
            </a:pathLst>
          </a:custGeom>
          <a:solidFill>
            <a:schemeClr val="tx1">
              <a:lumMod val="65000"/>
              <a:lumOff val="35000"/>
            </a:schemeClr>
          </a:solidFill>
          <a:ln>
            <a:noFill/>
          </a:ln>
        </p:spPr>
        <p:txBody>
          <a:bodyPr/>
          <a:lstStyle/>
          <a:p>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 calcmode="lin" valueType="num">
                                      <p:cBhvr>
                                        <p:cTn id="9" dur="500" fill="hold"/>
                                        <p:tgtEl>
                                          <p:spTgt spid="34"/>
                                        </p:tgtEl>
                                        <p:attrNameLst>
                                          <p:attrName>style.rotation</p:attrName>
                                        </p:attrNameLst>
                                      </p:cBhvr>
                                      <p:tavLst>
                                        <p:tav tm="0">
                                          <p:val>
                                            <p:fltVal val="360"/>
                                          </p:val>
                                        </p:tav>
                                        <p:tav tm="100000">
                                          <p:val>
                                            <p:fltVal val="0"/>
                                          </p:val>
                                        </p:tav>
                                      </p:tavLst>
                                    </p:anim>
                                    <p:animEffect transition="in" filter="fade">
                                      <p:cBhvr>
                                        <p:cTn id="10" dur="500"/>
                                        <p:tgtEl>
                                          <p:spTgt spid="34"/>
                                        </p:tgtEl>
                                      </p:cBhvr>
                                    </p:animEffect>
                                  </p:childTnLst>
                                </p:cTn>
                              </p:par>
                              <p:par>
                                <p:cTn id="11" presetID="53" presetClass="entr" presetSubtype="16"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p:cTn id="13" dur="500" fill="hold"/>
                                        <p:tgtEl>
                                          <p:spTgt spid="85"/>
                                        </p:tgtEl>
                                        <p:attrNameLst>
                                          <p:attrName>ppt_w</p:attrName>
                                        </p:attrNameLst>
                                      </p:cBhvr>
                                      <p:tavLst>
                                        <p:tav tm="0">
                                          <p:val>
                                            <p:fltVal val="0"/>
                                          </p:val>
                                        </p:tav>
                                        <p:tav tm="100000">
                                          <p:val>
                                            <p:strVal val="#ppt_w"/>
                                          </p:val>
                                        </p:tav>
                                      </p:tavLst>
                                    </p:anim>
                                    <p:anim calcmode="lin" valueType="num">
                                      <p:cBhvr>
                                        <p:cTn id="14" dur="500" fill="hold"/>
                                        <p:tgtEl>
                                          <p:spTgt spid="85"/>
                                        </p:tgtEl>
                                        <p:attrNameLst>
                                          <p:attrName>ppt_h</p:attrName>
                                        </p:attrNameLst>
                                      </p:cBhvr>
                                      <p:tavLst>
                                        <p:tav tm="0">
                                          <p:val>
                                            <p:fltVal val="0"/>
                                          </p:val>
                                        </p:tav>
                                        <p:tav tm="100000">
                                          <p:val>
                                            <p:strVal val="#ppt_h"/>
                                          </p:val>
                                        </p:tav>
                                      </p:tavLst>
                                    </p:anim>
                                    <p:animEffect transition="in" filter="fade">
                                      <p:cBhvr>
                                        <p:cTn id="15" dur="500"/>
                                        <p:tgtEl>
                                          <p:spTgt spid="85"/>
                                        </p:tgtEl>
                                      </p:cBhvr>
                                    </p:animEffect>
                                  </p:childTnLst>
                                </p:cTn>
                              </p:par>
                            </p:childTnLst>
                          </p:cTn>
                        </p:par>
                        <p:par>
                          <p:cTn id="16" fill="hold">
                            <p:stCondLst>
                              <p:cond delay="500"/>
                            </p:stCondLst>
                            <p:childTnLst>
                              <p:par>
                                <p:cTn id="17" presetID="49" presetClass="entr" presetSubtype="0" decel="10000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 calcmode="lin" valueType="num">
                                      <p:cBhvr>
                                        <p:cTn id="21" dur="500" fill="hold"/>
                                        <p:tgtEl>
                                          <p:spTgt spid="41"/>
                                        </p:tgtEl>
                                        <p:attrNameLst>
                                          <p:attrName>style.rotation</p:attrName>
                                        </p:attrNameLst>
                                      </p:cBhvr>
                                      <p:tavLst>
                                        <p:tav tm="0">
                                          <p:val>
                                            <p:fltVal val="360"/>
                                          </p:val>
                                        </p:tav>
                                        <p:tav tm="100000">
                                          <p:val>
                                            <p:fltVal val="0"/>
                                          </p:val>
                                        </p:tav>
                                      </p:tavLst>
                                    </p:anim>
                                    <p:animEffect transition="in" filter="fade">
                                      <p:cBhvr>
                                        <p:cTn id="22" dur="500"/>
                                        <p:tgtEl>
                                          <p:spTgt spid="41"/>
                                        </p:tgtEl>
                                      </p:cBhvr>
                                    </p:animEffect>
                                  </p:childTnLst>
                                </p:cTn>
                              </p:par>
                              <p:par>
                                <p:cTn id="23" presetID="53" presetClass="entr" presetSubtype="528"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Effect transition="in" filter="fade">
                                      <p:cBhvr>
                                        <p:cTn id="27" dur="500"/>
                                        <p:tgtEl>
                                          <p:spTgt spid="41"/>
                                        </p:tgtEl>
                                      </p:cBhvr>
                                    </p:animEffect>
                                    <p:anim calcmode="lin" valueType="num">
                                      <p:cBhvr>
                                        <p:cTn id="28" dur="500" fill="hold"/>
                                        <p:tgtEl>
                                          <p:spTgt spid="41"/>
                                        </p:tgtEl>
                                        <p:attrNameLst>
                                          <p:attrName>ppt_x</p:attrName>
                                        </p:attrNameLst>
                                      </p:cBhvr>
                                      <p:tavLst>
                                        <p:tav tm="0">
                                          <p:val>
                                            <p:fltVal val="0.5"/>
                                          </p:val>
                                        </p:tav>
                                        <p:tav tm="100000">
                                          <p:val>
                                            <p:strVal val="#ppt_x"/>
                                          </p:val>
                                        </p:tav>
                                      </p:tavLst>
                                    </p:anim>
                                    <p:anim calcmode="lin" valueType="num">
                                      <p:cBhvr>
                                        <p:cTn id="29" dur="500" fill="hold"/>
                                        <p:tgtEl>
                                          <p:spTgt spid="41"/>
                                        </p:tgtEl>
                                        <p:attrNameLst>
                                          <p:attrName>ppt_y</p:attrName>
                                        </p:attrNameLst>
                                      </p:cBhvr>
                                      <p:tavLst>
                                        <p:tav tm="0">
                                          <p:val>
                                            <p:fltVal val="0.5"/>
                                          </p:val>
                                        </p:tav>
                                        <p:tav tm="100000">
                                          <p:val>
                                            <p:strVal val="#ppt_y"/>
                                          </p:val>
                                        </p:tav>
                                      </p:tavLst>
                                    </p:anim>
                                  </p:childTnLst>
                                </p:cTn>
                              </p:par>
                              <p:par>
                                <p:cTn id="30" presetID="49" presetClass="entr" presetSubtype="0" decel="100000" fill="hold" nodeType="withEffect">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cBhvr>
                                        <p:cTn id="32" dur="500" fill="hold"/>
                                        <p:tgtEl>
                                          <p:spTgt spid="82"/>
                                        </p:tgtEl>
                                        <p:attrNameLst>
                                          <p:attrName>ppt_w</p:attrName>
                                        </p:attrNameLst>
                                      </p:cBhvr>
                                      <p:tavLst>
                                        <p:tav tm="0">
                                          <p:val>
                                            <p:fltVal val="0"/>
                                          </p:val>
                                        </p:tav>
                                        <p:tav tm="100000">
                                          <p:val>
                                            <p:strVal val="#ppt_w"/>
                                          </p:val>
                                        </p:tav>
                                      </p:tavLst>
                                    </p:anim>
                                    <p:anim calcmode="lin" valueType="num">
                                      <p:cBhvr>
                                        <p:cTn id="33" dur="500" fill="hold"/>
                                        <p:tgtEl>
                                          <p:spTgt spid="82"/>
                                        </p:tgtEl>
                                        <p:attrNameLst>
                                          <p:attrName>ppt_h</p:attrName>
                                        </p:attrNameLst>
                                      </p:cBhvr>
                                      <p:tavLst>
                                        <p:tav tm="0">
                                          <p:val>
                                            <p:fltVal val="0"/>
                                          </p:val>
                                        </p:tav>
                                        <p:tav tm="100000">
                                          <p:val>
                                            <p:strVal val="#ppt_h"/>
                                          </p:val>
                                        </p:tav>
                                      </p:tavLst>
                                    </p:anim>
                                    <p:anim calcmode="lin" valueType="num">
                                      <p:cBhvr>
                                        <p:cTn id="34" dur="500" fill="hold"/>
                                        <p:tgtEl>
                                          <p:spTgt spid="82"/>
                                        </p:tgtEl>
                                        <p:attrNameLst>
                                          <p:attrName>style.rotation</p:attrName>
                                        </p:attrNameLst>
                                      </p:cBhvr>
                                      <p:tavLst>
                                        <p:tav tm="0">
                                          <p:val>
                                            <p:fltVal val="360"/>
                                          </p:val>
                                        </p:tav>
                                        <p:tav tm="100000">
                                          <p:val>
                                            <p:fltVal val="0"/>
                                          </p:val>
                                        </p:tav>
                                      </p:tavLst>
                                    </p:anim>
                                    <p:animEffect transition="in" filter="fade">
                                      <p:cBhvr>
                                        <p:cTn id="35" dur="500"/>
                                        <p:tgtEl>
                                          <p:spTgt spid="82"/>
                                        </p:tgtEl>
                                      </p:cBhvr>
                                    </p:animEffect>
                                  </p:childTnLst>
                                </p:cTn>
                              </p:par>
                              <p:par>
                                <p:cTn id="36" presetID="53" presetClass="entr" presetSubtype="528" fill="hold" nodeType="withEffect">
                                  <p:stCondLst>
                                    <p:cond delay="0"/>
                                  </p:stCondLst>
                                  <p:childTnLst>
                                    <p:set>
                                      <p:cBhvr>
                                        <p:cTn id="37" dur="1" fill="hold">
                                          <p:stCondLst>
                                            <p:cond delay="0"/>
                                          </p:stCondLst>
                                        </p:cTn>
                                        <p:tgtEl>
                                          <p:spTgt spid="82"/>
                                        </p:tgtEl>
                                        <p:attrNameLst>
                                          <p:attrName>style.visibility</p:attrName>
                                        </p:attrNameLst>
                                      </p:cBhvr>
                                      <p:to>
                                        <p:strVal val="visible"/>
                                      </p:to>
                                    </p:set>
                                    <p:anim calcmode="lin" valueType="num">
                                      <p:cBhvr>
                                        <p:cTn id="38" dur="500" fill="hold"/>
                                        <p:tgtEl>
                                          <p:spTgt spid="82"/>
                                        </p:tgtEl>
                                        <p:attrNameLst>
                                          <p:attrName>ppt_w</p:attrName>
                                        </p:attrNameLst>
                                      </p:cBhvr>
                                      <p:tavLst>
                                        <p:tav tm="0">
                                          <p:val>
                                            <p:fltVal val="0"/>
                                          </p:val>
                                        </p:tav>
                                        <p:tav tm="100000">
                                          <p:val>
                                            <p:strVal val="#ppt_w"/>
                                          </p:val>
                                        </p:tav>
                                      </p:tavLst>
                                    </p:anim>
                                    <p:anim calcmode="lin" valueType="num">
                                      <p:cBhvr>
                                        <p:cTn id="39" dur="500" fill="hold"/>
                                        <p:tgtEl>
                                          <p:spTgt spid="82"/>
                                        </p:tgtEl>
                                        <p:attrNameLst>
                                          <p:attrName>ppt_h</p:attrName>
                                        </p:attrNameLst>
                                      </p:cBhvr>
                                      <p:tavLst>
                                        <p:tav tm="0">
                                          <p:val>
                                            <p:fltVal val="0"/>
                                          </p:val>
                                        </p:tav>
                                        <p:tav tm="100000">
                                          <p:val>
                                            <p:strVal val="#ppt_h"/>
                                          </p:val>
                                        </p:tav>
                                      </p:tavLst>
                                    </p:anim>
                                    <p:animEffect transition="in" filter="fade">
                                      <p:cBhvr>
                                        <p:cTn id="40" dur="500"/>
                                        <p:tgtEl>
                                          <p:spTgt spid="82"/>
                                        </p:tgtEl>
                                      </p:cBhvr>
                                    </p:animEffect>
                                    <p:anim calcmode="lin" valueType="num">
                                      <p:cBhvr>
                                        <p:cTn id="41" dur="500" fill="hold"/>
                                        <p:tgtEl>
                                          <p:spTgt spid="82"/>
                                        </p:tgtEl>
                                        <p:attrNameLst>
                                          <p:attrName>ppt_x</p:attrName>
                                        </p:attrNameLst>
                                      </p:cBhvr>
                                      <p:tavLst>
                                        <p:tav tm="0">
                                          <p:val>
                                            <p:fltVal val="0.5"/>
                                          </p:val>
                                        </p:tav>
                                        <p:tav tm="100000">
                                          <p:val>
                                            <p:strVal val="#ppt_x"/>
                                          </p:val>
                                        </p:tav>
                                      </p:tavLst>
                                    </p:anim>
                                    <p:anim calcmode="lin" valueType="num">
                                      <p:cBhvr>
                                        <p:cTn id="42" dur="500" fill="hold"/>
                                        <p:tgtEl>
                                          <p:spTgt spid="82"/>
                                        </p:tgtEl>
                                        <p:attrNameLst>
                                          <p:attrName>ppt_y</p:attrName>
                                        </p:attrNameLst>
                                      </p:cBhvr>
                                      <p:tavLst>
                                        <p:tav tm="0">
                                          <p:val>
                                            <p:fltVal val="0.5"/>
                                          </p:val>
                                        </p:tav>
                                        <p:tav tm="100000">
                                          <p:val>
                                            <p:strVal val="#ppt_y"/>
                                          </p:val>
                                        </p:tav>
                                      </p:tavLst>
                                    </p:anim>
                                  </p:childTnLst>
                                </p:cTn>
                              </p:par>
                              <p:par>
                                <p:cTn id="43" presetID="49" presetClass="entr" presetSubtype="0" decel="100000" fill="hold" nodeType="withEffect">
                                  <p:stCondLst>
                                    <p:cond delay="0"/>
                                  </p:stCondLst>
                                  <p:childTnLst>
                                    <p:set>
                                      <p:cBhvr>
                                        <p:cTn id="44" dur="1" fill="hold">
                                          <p:stCondLst>
                                            <p:cond delay="0"/>
                                          </p:stCondLst>
                                        </p:cTn>
                                        <p:tgtEl>
                                          <p:spTgt spid="68"/>
                                        </p:tgtEl>
                                        <p:attrNameLst>
                                          <p:attrName>style.visibility</p:attrName>
                                        </p:attrNameLst>
                                      </p:cBhvr>
                                      <p:to>
                                        <p:strVal val="visible"/>
                                      </p:to>
                                    </p:set>
                                    <p:anim calcmode="lin" valueType="num">
                                      <p:cBhvr>
                                        <p:cTn id="45" dur="500" fill="hold"/>
                                        <p:tgtEl>
                                          <p:spTgt spid="68"/>
                                        </p:tgtEl>
                                        <p:attrNameLst>
                                          <p:attrName>ppt_w</p:attrName>
                                        </p:attrNameLst>
                                      </p:cBhvr>
                                      <p:tavLst>
                                        <p:tav tm="0">
                                          <p:val>
                                            <p:fltVal val="0"/>
                                          </p:val>
                                        </p:tav>
                                        <p:tav tm="100000">
                                          <p:val>
                                            <p:strVal val="#ppt_w"/>
                                          </p:val>
                                        </p:tav>
                                      </p:tavLst>
                                    </p:anim>
                                    <p:anim calcmode="lin" valueType="num">
                                      <p:cBhvr>
                                        <p:cTn id="46" dur="500" fill="hold"/>
                                        <p:tgtEl>
                                          <p:spTgt spid="68"/>
                                        </p:tgtEl>
                                        <p:attrNameLst>
                                          <p:attrName>ppt_h</p:attrName>
                                        </p:attrNameLst>
                                      </p:cBhvr>
                                      <p:tavLst>
                                        <p:tav tm="0">
                                          <p:val>
                                            <p:fltVal val="0"/>
                                          </p:val>
                                        </p:tav>
                                        <p:tav tm="100000">
                                          <p:val>
                                            <p:strVal val="#ppt_h"/>
                                          </p:val>
                                        </p:tav>
                                      </p:tavLst>
                                    </p:anim>
                                    <p:anim calcmode="lin" valueType="num">
                                      <p:cBhvr>
                                        <p:cTn id="47" dur="500" fill="hold"/>
                                        <p:tgtEl>
                                          <p:spTgt spid="68"/>
                                        </p:tgtEl>
                                        <p:attrNameLst>
                                          <p:attrName>style.rotation</p:attrName>
                                        </p:attrNameLst>
                                      </p:cBhvr>
                                      <p:tavLst>
                                        <p:tav tm="0">
                                          <p:val>
                                            <p:fltVal val="360"/>
                                          </p:val>
                                        </p:tav>
                                        <p:tav tm="100000">
                                          <p:val>
                                            <p:fltVal val="0"/>
                                          </p:val>
                                        </p:tav>
                                      </p:tavLst>
                                    </p:anim>
                                    <p:animEffect transition="in" filter="fade">
                                      <p:cBhvr>
                                        <p:cTn id="48" dur="500"/>
                                        <p:tgtEl>
                                          <p:spTgt spid="68"/>
                                        </p:tgtEl>
                                      </p:cBhvr>
                                    </p:animEffect>
                                  </p:childTnLst>
                                </p:cTn>
                              </p:par>
                              <p:par>
                                <p:cTn id="49" presetID="53" presetClass="entr" presetSubtype="52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par>
                                <p:cTn id="56" presetID="49" presetClass="entr" presetSubtype="0" decel="100000"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 calcmode="lin" valueType="num">
                                      <p:cBhvr>
                                        <p:cTn id="60" dur="500" fill="hold"/>
                                        <p:tgtEl>
                                          <p:spTgt spid="35"/>
                                        </p:tgtEl>
                                        <p:attrNameLst>
                                          <p:attrName>style.rotation</p:attrName>
                                        </p:attrNameLst>
                                      </p:cBhvr>
                                      <p:tavLst>
                                        <p:tav tm="0">
                                          <p:val>
                                            <p:fltVal val="360"/>
                                          </p:val>
                                        </p:tav>
                                        <p:tav tm="100000">
                                          <p:val>
                                            <p:fltVal val="0"/>
                                          </p:val>
                                        </p:tav>
                                      </p:tavLst>
                                    </p:anim>
                                    <p:animEffect transition="in" filter="fade">
                                      <p:cBhvr>
                                        <p:cTn id="61" dur="500"/>
                                        <p:tgtEl>
                                          <p:spTgt spid="35"/>
                                        </p:tgtEl>
                                      </p:cBhvr>
                                    </p:animEffect>
                                  </p:childTnLst>
                                </p:cTn>
                              </p:par>
                              <p:par>
                                <p:cTn id="62" presetID="53" presetClass="entr" presetSubtype="528"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fltVal val="0"/>
                                          </p:val>
                                        </p:tav>
                                        <p:tav tm="100000">
                                          <p:val>
                                            <p:strVal val="#ppt_w"/>
                                          </p:val>
                                        </p:tav>
                                      </p:tavLst>
                                    </p:anim>
                                    <p:anim calcmode="lin" valueType="num">
                                      <p:cBhvr>
                                        <p:cTn id="65" dur="500" fill="hold"/>
                                        <p:tgtEl>
                                          <p:spTgt spid="35"/>
                                        </p:tgtEl>
                                        <p:attrNameLst>
                                          <p:attrName>ppt_h</p:attrName>
                                        </p:attrNameLst>
                                      </p:cBhvr>
                                      <p:tavLst>
                                        <p:tav tm="0">
                                          <p:val>
                                            <p:fltVal val="0"/>
                                          </p:val>
                                        </p:tav>
                                        <p:tav tm="100000">
                                          <p:val>
                                            <p:strVal val="#ppt_h"/>
                                          </p:val>
                                        </p:tav>
                                      </p:tavLst>
                                    </p:anim>
                                    <p:animEffect transition="in" filter="fade">
                                      <p:cBhvr>
                                        <p:cTn id="66" dur="500"/>
                                        <p:tgtEl>
                                          <p:spTgt spid="35"/>
                                        </p:tgtEl>
                                      </p:cBhvr>
                                    </p:animEffect>
                                    <p:anim calcmode="lin" valueType="num">
                                      <p:cBhvr>
                                        <p:cTn id="67" dur="500" fill="hold"/>
                                        <p:tgtEl>
                                          <p:spTgt spid="35"/>
                                        </p:tgtEl>
                                        <p:attrNameLst>
                                          <p:attrName>ppt_x</p:attrName>
                                        </p:attrNameLst>
                                      </p:cBhvr>
                                      <p:tavLst>
                                        <p:tav tm="0">
                                          <p:val>
                                            <p:fltVal val="0.5"/>
                                          </p:val>
                                        </p:tav>
                                        <p:tav tm="100000">
                                          <p:val>
                                            <p:strVal val="#ppt_x"/>
                                          </p:val>
                                        </p:tav>
                                      </p:tavLst>
                                    </p:anim>
                                    <p:anim calcmode="lin" valueType="num">
                                      <p:cBhvr>
                                        <p:cTn id="68" dur="500" fill="hold"/>
                                        <p:tgtEl>
                                          <p:spTgt spid="35"/>
                                        </p:tgtEl>
                                        <p:attrNameLst>
                                          <p:attrName>ppt_y</p:attrName>
                                        </p:attrNameLst>
                                      </p:cBhvr>
                                      <p:tavLst>
                                        <p:tav tm="0">
                                          <p:val>
                                            <p:fltVal val="0.5"/>
                                          </p:val>
                                        </p:tav>
                                        <p:tav tm="100000">
                                          <p:val>
                                            <p:strVal val="#ppt_y"/>
                                          </p:val>
                                        </p:tav>
                                      </p:tavLst>
                                    </p:anim>
                                  </p:childTnLst>
                                </p:cTn>
                              </p:par>
                              <p:par>
                                <p:cTn id="69" presetID="49" presetClass="entr" presetSubtype="0" decel="100000"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 calcmode="lin" valueType="num">
                                      <p:cBhvr>
                                        <p:cTn id="73" dur="500" fill="hold"/>
                                        <p:tgtEl>
                                          <p:spTgt spid="38"/>
                                        </p:tgtEl>
                                        <p:attrNameLst>
                                          <p:attrName>style.rotation</p:attrName>
                                        </p:attrNameLst>
                                      </p:cBhvr>
                                      <p:tavLst>
                                        <p:tav tm="0">
                                          <p:val>
                                            <p:fltVal val="360"/>
                                          </p:val>
                                        </p:tav>
                                        <p:tav tm="100000">
                                          <p:val>
                                            <p:fltVal val="0"/>
                                          </p:val>
                                        </p:tav>
                                      </p:tavLst>
                                    </p:anim>
                                    <p:animEffect transition="in" filter="fade">
                                      <p:cBhvr>
                                        <p:cTn id="74" dur="500"/>
                                        <p:tgtEl>
                                          <p:spTgt spid="38"/>
                                        </p:tgtEl>
                                      </p:cBhvr>
                                    </p:animEffect>
                                  </p:childTnLst>
                                </p:cTn>
                              </p:par>
                              <p:par>
                                <p:cTn id="75" presetID="53" presetClass="entr" presetSubtype="528" fill="hold"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anim calcmode="lin" valueType="num">
                                      <p:cBhvr>
                                        <p:cTn id="80" dur="500" fill="hold"/>
                                        <p:tgtEl>
                                          <p:spTgt spid="38"/>
                                        </p:tgtEl>
                                        <p:attrNameLst>
                                          <p:attrName>ppt_x</p:attrName>
                                        </p:attrNameLst>
                                      </p:cBhvr>
                                      <p:tavLst>
                                        <p:tav tm="0">
                                          <p:val>
                                            <p:fltVal val="0.5"/>
                                          </p:val>
                                        </p:tav>
                                        <p:tav tm="100000">
                                          <p:val>
                                            <p:strVal val="#ppt_x"/>
                                          </p:val>
                                        </p:tav>
                                      </p:tavLst>
                                    </p:anim>
                                    <p:anim calcmode="lin" valueType="num">
                                      <p:cBhvr>
                                        <p:cTn id="81" dur="500" fill="hold"/>
                                        <p:tgtEl>
                                          <p:spTgt spid="38"/>
                                        </p:tgtEl>
                                        <p:attrNameLst>
                                          <p:attrName>ppt_y</p:attrName>
                                        </p:attrNameLst>
                                      </p:cBhvr>
                                      <p:tavLst>
                                        <p:tav tm="0">
                                          <p:val>
                                            <p:fltVal val="0.5"/>
                                          </p:val>
                                        </p:tav>
                                        <p:tav tm="100000">
                                          <p:val>
                                            <p:strVal val="#ppt_y"/>
                                          </p:val>
                                        </p:tav>
                                      </p:tavLst>
                                    </p:anim>
                                  </p:childTnLst>
                                </p:cTn>
                              </p:par>
                              <p:par>
                                <p:cTn id="82" presetID="49" presetClass="entr" presetSubtype="0" decel="100000" fill="hold" nodeType="with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 calcmode="lin" valueType="num">
                                      <p:cBhvr>
                                        <p:cTn id="86" dur="500" fill="hold"/>
                                        <p:tgtEl>
                                          <p:spTgt spid="79"/>
                                        </p:tgtEl>
                                        <p:attrNameLst>
                                          <p:attrName>style.rotation</p:attrName>
                                        </p:attrNameLst>
                                      </p:cBhvr>
                                      <p:tavLst>
                                        <p:tav tm="0">
                                          <p:val>
                                            <p:fltVal val="360"/>
                                          </p:val>
                                        </p:tav>
                                        <p:tav tm="100000">
                                          <p:val>
                                            <p:fltVal val="0"/>
                                          </p:val>
                                        </p:tav>
                                      </p:tavLst>
                                    </p:anim>
                                    <p:animEffect transition="in" filter="fade">
                                      <p:cBhvr>
                                        <p:cTn id="87" dur="500"/>
                                        <p:tgtEl>
                                          <p:spTgt spid="79"/>
                                        </p:tgtEl>
                                      </p:cBhvr>
                                    </p:animEffect>
                                  </p:childTnLst>
                                </p:cTn>
                              </p:par>
                              <p:par>
                                <p:cTn id="88" presetID="53" presetClass="entr" presetSubtype="528" fill="hold" nodeType="withEffect">
                                  <p:stCondLst>
                                    <p:cond delay="0"/>
                                  </p:stCondLst>
                                  <p:childTnLst>
                                    <p:set>
                                      <p:cBhvr>
                                        <p:cTn id="89" dur="1" fill="hold">
                                          <p:stCondLst>
                                            <p:cond delay="0"/>
                                          </p:stCondLst>
                                        </p:cTn>
                                        <p:tgtEl>
                                          <p:spTgt spid="79"/>
                                        </p:tgtEl>
                                        <p:attrNameLst>
                                          <p:attrName>style.visibility</p:attrName>
                                        </p:attrNameLst>
                                      </p:cBhvr>
                                      <p:to>
                                        <p:strVal val="visible"/>
                                      </p:to>
                                    </p:set>
                                    <p:anim calcmode="lin" valueType="num">
                                      <p:cBhvr>
                                        <p:cTn id="90" dur="500" fill="hold"/>
                                        <p:tgtEl>
                                          <p:spTgt spid="79"/>
                                        </p:tgtEl>
                                        <p:attrNameLst>
                                          <p:attrName>ppt_w</p:attrName>
                                        </p:attrNameLst>
                                      </p:cBhvr>
                                      <p:tavLst>
                                        <p:tav tm="0">
                                          <p:val>
                                            <p:fltVal val="0"/>
                                          </p:val>
                                        </p:tav>
                                        <p:tav tm="100000">
                                          <p:val>
                                            <p:strVal val="#ppt_w"/>
                                          </p:val>
                                        </p:tav>
                                      </p:tavLst>
                                    </p:anim>
                                    <p:anim calcmode="lin" valueType="num">
                                      <p:cBhvr>
                                        <p:cTn id="91" dur="500" fill="hold"/>
                                        <p:tgtEl>
                                          <p:spTgt spid="79"/>
                                        </p:tgtEl>
                                        <p:attrNameLst>
                                          <p:attrName>ppt_h</p:attrName>
                                        </p:attrNameLst>
                                      </p:cBhvr>
                                      <p:tavLst>
                                        <p:tav tm="0">
                                          <p:val>
                                            <p:fltVal val="0"/>
                                          </p:val>
                                        </p:tav>
                                        <p:tav tm="100000">
                                          <p:val>
                                            <p:strVal val="#ppt_h"/>
                                          </p:val>
                                        </p:tav>
                                      </p:tavLst>
                                    </p:anim>
                                    <p:animEffect transition="in" filter="fade">
                                      <p:cBhvr>
                                        <p:cTn id="92" dur="500"/>
                                        <p:tgtEl>
                                          <p:spTgt spid="79"/>
                                        </p:tgtEl>
                                      </p:cBhvr>
                                    </p:animEffect>
                                    <p:anim calcmode="lin" valueType="num">
                                      <p:cBhvr>
                                        <p:cTn id="93" dur="500" fill="hold"/>
                                        <p:tgtEl>
                                          <p:spTgt spid="79"/>
                                        </p:tgtEl>
                                        <p:attrNameLst>
                                          <p:attrName>ppt_x</p:attrName>
                                        </p:attrNameLst>
                                      </p:cBhvr>
                                      <p:tavLst>
                                        <p:tav tm="0">
                                          <p:val>
                                            <p:fltVal val="0.5"/>
                                          </p:val>
                                        </p:tav>
                                        <p:tav tm="100000">
                                          <p:val>
                                            <p:strVal val="#ppt_x"/>
                                          </p:val>
                                        </p:tav>
                                      </p:tavLst>
                                    </p:anim>
                                    <p:anim calcmode="lin" valueType="num">
                                      <p:cBhvr>
                                        <p:cTn id="94" dur="500" fill="hold"/>
                                        <p:tgtEl>
                                          <p:spTgt spid="7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1064260" y="1812290"/>
            <a:ext cx="2540000" cy="398780"/>
          </a:xfrm>
          <a:prstGeom prst="rect">
            <a:avLst/>
          </a:prstGeom>
          <a:noFill/>
        </p:spPr>
        <p:txBody>
          <a:bodyPr wrap="square" rtlCol="0" anchor="t">
            <a:spAutoFit/>
          </a:bodyPr>
          <a:lstStyle/>
          <a:p>
            <a:r>
              <a:rPr lang="zh-CN" altLang="en-US" sz="2000" b="1">
                <a:cs typeface="+mn-ea"/>
                <a:sym typeface="+mn-lt"/>
              </a:rPr>
              <a:t>表象数据</a:t>
            </a:r>
          </a:p>
        </p:txBody>
      </p:sp>
      <p:sp>
        <p:nvSpPr>
          <p:cNvPr id="41" name="文本框 40"/>
          <p:cNvSpPr txBox="1"/>
          <p:nvPr/>
        </p:nvSpPr>
        <p:spPr>
          <a:xfrm>
            <a:off x="1064260" y="2208530"/>
            <a:ext cx="2813050" cy="978729"/>
          </a:xfrm>
          <a:prstGeom prst="rect">
            <a:avLst/>
          </a:prstGeom>
          <a:noFill/>
        </p:spPr>
        <p:txBody>
          <a:bodyPr wrap="square" rtlCol="0" anchor="t">
            <a:spAutoFit/>
          </a:bodyPr>
          <a:lstStyle/>
          <a:p>
            <a:pPr>
              <a:lnSpc>
                <a:spcPct val="120000"/>
              </a:lnSpc>
              <a:spcBef>
                <a:spcPts val="0"/>
              </a:spcBef>
              <a:spcAft>
                <a:spcPts val="0"/>
              </a:spcAft>
            </a:pPr>
            <a:r>
              <a:rPr lang="zh-CN" altLang="en-US" sz="1600" dirty="0">
                <a:cs typeface="+mn-ea"/>
                <a:sym typeface="+mn-lt"/>
              </a:rPr>
              <a:t>使命表述了企业存在的意义为什么存在？为谁创造价值？，是企业终极责任。</a:t>
            </a:r>
          </a:p>
        </p:txBody>
      </p:sp>
      <p:sp>
        <p:nvSpPr>
          <p:cNvPr id="42" name="文本框 41"/>
          <p:cNvSpPr txBox="1"/>
          <p:nvPr/>
        </p:nvSpPr>
        <p:spPr>
          <a:xfrm>
            <a:off x="6002020" y="1781810"/>
            <a:ext cx="2540000" cy="398780"/>
          </a:xfrm>
          <a:prstGeom prst="rect">
            <a:avLst/>
          </a:prstGeom>
          <a:noFill/>
        </p:spPr>
        <p:txBody>
          <a:bodyPr wrap="square" rtlCol="0" anchor="t">
            <a:spAutoFit/>
          </a:bodyPr>
          <a:lstStyle/>
          <a:p>
            <a:r>
              <a:rPr lang="zh-CN" altLang="en-US" sz="2000" b="1">
                <a:cs typeface="+mn-ea"/>
                <a:sym typeface="+mn-lt"/>
              </a:rPr>
              <a:t>表达的值</a:t>
            </a:r>
          </a:p>
        </p:txBody>
      </p:sp>
      <p:sp>
        <p:nvSpPr>
          <p:cNvPr id="43" name="文本框 42"/>
          <p:cNvSpPr txBox="1"/>
          <p:nvPr/>
        </p:nvSpPr>
        <p:spPr>
          <a:xfrm>
            <a:off x="6002020" y="2178050"/>
            <a:ext cx="2813050" cy="978729"/>
          </a:xfrm>
          <a:prstGeom prst="rect">
            <a:avLst/>
          </a:prstGeom>
          <a:noFill/>
        </p:spPr>
        <p:txBody>
          <a:bodyPr wrap="square" rtlCol="0" anchor="t">
            <a:spAutoFit/>
          </a:bodyPr>
          <a:lstStyle/>
          <a:p>
            <a:pPr>
              <a:lnSpc>
                <a:spcPct val="120000"/>
              </a:lnSpc>
              <a:spcBef>
                <a:spcPts val="0"/>
              </a:spcBef>
              <a:spcAft>
                <a:spcPts val="0"/>
              </a:spcAft>
            </a:pPr>
            <a:r>
              <a:rPr lang="zh-CN" altLang="en-US" sz="1600">
                <a:cs typeface="+mn-ea"/>
                <a:sym typeface="+mn-lt"/>
              </a:rPr>
              <a:t>使命表述了企业存在的意义为什么存在？为谁创造价值？，是企业终极责任。</a:t>
            </a:r>
          </a:p>
        </p:txBody>
      </p:sp>
      <p:sp>
        <p:nvSpPr>
          <p:cNvPr id="44" name="文本框 43"/>
          <p:cNvSpPr txBox="1"/>
          <p:nvPr/>
        </p:nvSpPr>
        <p:spPr>
          <a:xfrm>
            <a:off x="3407410" y="4265930"/>
            <a:ext cx="2540000" cy="398780"/>
          </a:xfrm>
          <a:prstGeom prst="rect">
            <a:avLst/>
          </a:prstGeom>
          <a:noFill/>
        </p:spPr>
        <p:txBody>
          <a:bodyPr wrap="square" rtlCol="0" anchor="t">
            <a:spAutoFit/>
          </a:bodyPr>
          <a:lstStyle/>
          <a:p>
            <a:r>
              <a:rPr lang="zh-CN" altLang="en-US" sz="2000" b="1">
                <a:cs typeface="+mn-ea"/>
                <a:sym typeface="+mn-lt"/>
              </a:rPr>
              <a:t>基本假设</a:t>
            </a:r>
          </a:p>
        </p:txBody>
      </p:sp>
      <p:sp>
        <p:nvSpPr>
          <p:cNvPr id="45" name="文本框 44"/>
          <p:cNvSpPr txBox="1"/>
          <p:nvPr/>
        </p:nvSpPr>
        <p:spPr>
          <a:xfrm>
            <a:off x="3407410" y="4662170"/>
            <a:ext cx="2813050" cy="978729"/>
          </a:xfrm>
          <a:prstGeom prst="rect">
            <a:avLst/>
          </a:prstGeom>
          <a:noFill/>
        </p:spPr>
        <p:txBody>
          <a:bodyPr wrap="square" rtlCol="0" anchor="t">
            <a:spAutoFit/>
          </a:bodyPr>
          <a:lstStyle/>
          <a:p>
            <a:pPr>
              <a:lnSpc>
                <a:spcPct val="120000"/>
              </a:lnSpc>
              <a:spcBef>
                <a:spcPts val="0"/>
              </a:spcBef>
              <a:spcAft>
                <a:spcPts val="0"/>
              </a:spcAft>
            </a:pPr>
            <a:r>
              <a:rPr lang="zh-CN" altLang="en-US" sz="1600">
                <a:cs typeface="+mn-ea"/>
                <a:sym typeface="+mn-lt"/>
              </a:rPr>
              <a:t>使命表述了企业存在的意义为什么存在？为谁创造价值？，是企业终极责任。</a:t>
            </a:r>
          </a:p>
        </p:txBody>
      </p:sp>
      <p:sp>
        <p:nvSpPr>
          <p:cNvPr id="46" name="文本框 45"/>
          <p:cNvSpPr txBox="1"/>
          <p:nvPr/>
        </p:nvSpPr>
        <p:spPr>
          <a:xfrm>
            <a:off x="8345170" y="4265930"/>
            <a:ext cx="2540000" cy="400110"/>
          </a:xfrm>
          <a:prstGeom prst="rect">
            <a:avLst/>
          </a:prstGeom>
          <a:noFill/>
        </p:spPr>
        <p:txBody>
          <a:bodyPr wrap="square" rtlCol="0" anchor="t">
            <a:spAutoFit/>
          </a:bodyPr>
          <a:lstStyle/>
          <a:p>
            <a:pPr lvl="0" algn="l">
              <a:buClrTx/>
              <a:buSzTx/>
              <a:buFontTx/>
            </a:pPr>
            <a:r>
              <a:rPr lang="zh-CN" altLang="en-US" sz="2000" b="1">
                <a:cs typeface="+mn-ea"/>
                <a:sym typeface="+mn-lt"/>
              </a:rPr>
              <a:t>价值观念</a:t>
            </a:r>
          </a:p>
        </p:txBody>
      </p:sp>
      <p:sp>
        <p:nvSpPr>
          <p:cNvPr id="47" name="文本框 46"/>
          <p:cNvSpPr txBox="1"/>
          <p:nvPr/>
        </p:nvSpPr>
        <p:spPr>
          <a:xfrm>
            <a:off x="8268970" y="4634230"/>
            <a:ext cx="2813050" cy="978729"/>
          </a:xfrm>
          <a:prstGeom prst="rect">
            <a:avLst/>
          </a:prstGeom>
          <a:noFill/>
        </p:spPr>
        <p:txBody>
          <a:bodyPr wrap="square" rtlCol="0" anchor="t">
            <a:spAutoFit/>
          </a:bodyPr>
          <a:lstStyle/>
          <a:p>
            <a:pPr>
              <a:lnSpc>
                <a:spcPct val="120000"/>
              </a:lnSpc>
              <a:spcBef>
                <a:spcPts val="0"/>
              </a:spcBef>
              <a:spcAft>
                <a:spcPts val="0"/>
              </a:spcAft>
            </a:pPr>
            <a:r>
              <a:rPr lang="zh-CN" altLang="en-US" sz="1600">
                <a:cs typeface="+mn-ea"/>
                <a:sym typeface="+mn-lt"/>
              </a:rPr>
              <a:t>使命表述了企业存在的意义为什么存在？为谁创造价值？，是企业终极责任。</a:t>
            </a:r>
          </a:p>
        </p:txBody>
      </p:sp>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bg1"/>
                </a:solidFill>
                <a:cs typeface="+mn-ea"/>
                <a:sym typeface="+mn-lt"/>
              </a:rPr>
              <a:t>01</a:t>
            </a: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什么是企业文化</a:t>
            </a:r>
          </a:p>
        </p:txBody>
      </p:sp>
      <p:cxnSp>
        <p:nvCxnSpPr>
          <p:cNvPr id="20" name="直接连接符 19">
            <a:extLst>
              <a:ext uri="{FF2B5EF4-FFF2-40B4-BE49-F238E27FC236}">
                <a16:creationId xmlns:a16="http://schemas.microsoft.com/office/drawing/2014/main" id="{188F6F6A-7EC3-E3A8-0B53-712B2B380A22}"/>
              </a:ext>
            </a:extLst>
          </p:cNvPr>
          <p:cNvCxnSpPr/>
          <p:nvPr/>
        </p:nvCxnSpPr>
        <p:spPr>
          <a:xfrm>
            <a:off x="2479756" y="3694101"/>
            <a:ext cx="0" cy="902029"/>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9DB6A593-8946-8C81-658E-30461C5D167D}"/>
              </a:ext>
            </a:extLst>
          </p:cNvPr>
          <p:cNvCxnSpPr/>
          <p:nvPr/>
        </p:nvCxnSpPr>
        <p:spPr>
          <a:xfrm>
            <a:off x="7058486" y="3694101"/>
            <a:ext cx="0" cy="902029"/>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AAEE964F-D207-6783-6FCA-101A42843390}"/>
              </a:ext>
            </a:extLst>
          </p:cNvPr>
          <p:cNvCxnSpPr/>
          <p:nvPr/>
        </p:nvCxnSpPr>
        <p:spPr>
          <a:xfrm>
            <a:off x="4769121" y="2722391"/>
            <a:ext cx="0" cy="902029"/>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BDB733F0-A148-6CB3-D217-BC0A89F6E08B}"/>
              </a:ext>
            </a:extLst>
          </p:cNvPr>
          <p:cNvCxnSpPr/>
          <p:nvPr/>
        </p:nvCxnSpPr>
        <p:spPr>
          <a:xfrm>
            <a:off x="9347851" y="2722391"/>
            <a:ext cx="0" cy="902029"/>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F97A8F83-970E-FFE6-0314-B041764A4233}"/>
              </a:ext>
            </a:extLst>
          </p:cNvPr>
          <p:cNvCxnSpPr/>
          <p:nvPr/>
        </p:nvCxnSpPr>
        <p:spPr>
          <a:xfrm>
            <a:off x="1011555" y="3700145"/>
            <a:ext cx="10033635"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9" name="椭圆 28">
            <a:extLst>
              <a:ext uri="{FF2B5EF4-FFF2-40B4-BE49-F238E27FC236}">
                <a16:creationId xmlns:a16="http://schemas.microsoft.com/office/drawing/2014/main" id="{F127662A-DFFC-573F-E375-9980192D60A7}"/>
              </a:ext>
            </a:extLst>
          </p:cNvPr>
          <p:cNvSpPr/>
          <p:nvPr/>
        </p:nvSpPr>
        <p:spPr>
          <a:xfrm>
            <a:off x="2284498" y="3498844"/>
            <a:ext cx="390517" cy="39051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1</a:t>
            </a:r>
          </a:p>
        </p:txBody>
      </p:sp>
      <p:sp>
        <p:nvSpPr>
          <p:cNvPr id="30" name="椭圆 29">
            <a:extLst>
              <a:ext uri="{FF2B5EF4-FFF2-40B4-BE49-F238E27FC236}">
                <a16:creationId xmlns:a16="http://schemas.microsoft.com/office/drawing/2014/main" id="{D5752FE7-2171-DB14-02A5-7D63D29A8C93}"/>
              </a:ext>
            </a:extLst>
          </p:cNvPr>
          <p:cNvSpPr/>
          <p:nvPr/>
        </p:nvSpPr>
        <p:spPr>
          <a:xfrm>
            <a:off x="4573863" y="3498843"/>
            <a:ext cx="390517" cy="39051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2</a:t>
            </a:r>
          </a:p>
        </p:txBody>
      </p:sp>
      <p:sp>
        <p:nvSpPr>
          <p:cNvPr id="31" name="椭圆 30">
            <a:extLst>
              <a:ext uri="{FF2B5EF4-FFF2-40B4-BE49-F238E27FC236}">
                <a16:creationId xmlns:a16="http://schemas.microsoft.com/office/drawing/2014/main" id="{4ECB456F-9CD8-16B3-610A-3647D9689D4A}"/>
              </a:ext>
            </a:extLst>
          </p:cNvPr>
          <p:cNvSpPr/>
          <p:nvPr/>
        </p:nvSpPr>
        <p:spPr>
          <a:xfrm>
            <a:off x="6863228" y="3498843"/>
            <a:ext cx="390517" cy="39051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3</a:t>
            </a:r>
          </a:p>
        </p:txBody>
      </p:sp>
      <p:sp>
        <p:nvSpPr>
          <p:cNvPr id="33" name="椭圆 32">
            <a:extLst>
              <a:ext uri="{FF2B5EF4-FFF2-40B4-BE49-F238E27FC236}">
                <a16:creationId xmlns:a16="http://schemas.microsoft.com/office/drawing/2014/main" id="{F0584882-2A3B-E576-DC80-C4D9E733A0FB}"/>
              </a:ext>
            </a:extLst>
          </p:cNvPr>
          <p:cNvSpPr/>
          <p:nvPr/>
        </p:nvSpPr>
        <p:spPr>
          <a:xfrm>
            <a:off x="9152593" y="3529875"/>
            <a:ext cx="390517" cy="39051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4</a:t>
            </a:r>
          </a:p>
        </p:txBody>
      </p:sp>
      <p:sp>
        <p:nvSpPr>
          <p:cNvPr id="34" name="椭圆 33">
            <a:extLst>
              <a:ext uri="{FF2B5EF4-FFF2-40B4-BE49-F238E27FC236}">
                <a16:creationId xmlns:a16="http://schemas.microsoft.com/office/drawing/2014/main" id="{3AF2FF95-532B-A45B-5B48-D66351991719}"/>
              </a:ext>
            </a:extLst>
          </p:cNvPr>
          <p:cNvSpPr/>
          <p:nvPr/>
        </p:nvSpPr>
        <p:spPr>
          <a:xfrm>
            <a:off x="2110105" y="4827270"/>
            <a:ext cx="738505" cy="73850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35" name="椭圆 34">
            <a:extLst>
              <a:ext uri="{FF2B5EF4-FFF2-40B4-BE49-F238E27FC236}">
                <a16:creationId xmlns:a16="http://schemas.microsoft.com/office/drawing/2014/main" id="{79B4C480-0C17-C869-9FA2-8089CC8320E2}"/>
              </a:ext>
            </a:extLst>
          </p:cNvPr>
          <p:cNvSpPr/>
          <p:nvPr/>
        </p:nvSpPr>
        <p:spPr>
          <a:xfrm>
            <a:off x="4399280" y="1806575"/>
            <a:ext cx="738505" cy="73850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36" name="椭圆 35">
            <a:extLst>
              <a:ext uri="{FF2B5EF4-FFF2-40B4-BE49-F238E27FC236}">
                <a16:creationId xmlns:a16="http://schemas.microsoft.com/office/drawing/2014/main" id="{CC14802F-269E-606E-A8C3-989D7E62B84A}"/>
              </a:ext>
            </a:extLst>
          </p:cNvPr>
          <p:cNvSpPr/>
          <p:nvPr/>
        </p:nvSpPr>
        <p:spPr>
          <a:xfrm>
            <a:off x="8978265" y="1807210"/>
            <a:ext cx="738505" cy="73850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solidFill>
                <a:schemeClr val="tx1">
                  <a:lumMod val="65000"/>
                  <a:lumOff val="35000"/>
                </a:schemeClr>
              </a:solidFill>
              <a:cs typeface="+mn-ea"/>
              <a:sym typeface="+mn-lt"/>
            </a:endParaRPr>
          </a:p>
        </p:txBody>
      </p:sp>
      <p:sp>
        <p:nvSpPr>
          <p:cNvPr id="37" name="椭圆 36">
            <a:extLst>
              <a:ext uri="{FF2B5EF4-FFF2-40B4-BE49-F238E27FC236}">
                <a16:creationId xmlns:a16="http://schemas.microsoft.com/office/drawing/2014/main" id="{E598DE6A-8A1C-7F6B-31C1-693BE715279A}"/>
              </a:ext>
            </a:extLst>
          </p:cNvPr>
          <p:cNvSpPr/>
          <p:nvPr/>
        </p:nvSpPr>
        <p:spPr>
          <a:xfrm>
            <a:off x="6717030" y="4827270"/>
            <a:ext cx="738505" cy="73850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nvGrpSpPr>
          <p:cNvPr id="38" name="组合 37">
            <a:extLst>
              <a:ext uri="{FF2B5EF4-FFF2-40B4-BE49-F238E27FC236}">
                <a16:creationId xmlns:a16="http://schemas.microsoft.com/office/drawing/2014/main" id="{0A270DF6-5177-2661-D1D3-1832FD678745}"/>
              </a:ext>
            </a:extLst>
          </p:cNvPr>
          <p:cNvGrpSpPr/>
          <p:nvPr/>
        </p:nvGrpSpPr>
        <p:grpSpPr>
          <a:xfrm>
            <a:off x="2270125" y="5028568"/>
            <a:ext cx="368300" cy="336598"/>
            <a:chOff x="8415" y="6739"/>
            <a:chExt cx="560" cy="493"/>
          </a:xfrm>
          <a:solidFill>
            <a:srgbClr val="669C78"/>
          </a:solidFill>
        </p:grpSpPr>
        <p:sp>
          <p:nvSpPr>
            <p:cNvPr id="39" name="Freeform14">
              <a:extLst>
                <a:ext uri="{FF2B5EF4-FFF2-40B4-BE49-F238E27FC236}">
                  <a16:creationId xmlns:a16="http://schemas.microsoft.com/office/drawing/2014/main" id="{EDF2BA56-66F1-22F3-F645-B37B5BDBA995}"/>
                </a:ext>
              </a:extLst>
            </p:cNvPr>
            <p:cNvSpPr/>
            <p:nvPr/>
          </p:nvSpPr>
          <p:spPr bwMode="auto">
            <a:xfrm>
              <a:off x="8466" y="6761"/>
              <a:ext cx="209" cy="450"/>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0" name="Freeform15">
              <a:extLst>
                <a:ext uri="{FF2B5EF4-FFF2-40B4-BE49-F238E27FC236}">
                  <a16:creationId xmlns:a16="http://schemas.microsoft.com/office/drawing/2014/main" id="{B76B16F9-15AF-2E38-231C-2997362C9E62}"/>
                </a:ext>
              </a:extLst>
            </p:cNvPr>
            <p:cNvSpPr/>
            <p:nvPr/>
          </p:nvSpPr>
          <p:spPr bwMode="auto">
            <a:xfrm>
              <a:off x="8415" y="6908"/>
              <a:ext cx="29" cy="158"/>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8" name="Freeform16">
              <a:extLst>
                <a:ext uri="{FF2B5EF4-FFF2-40B4-BE49-F238E27FC236}">
                  <a16:creationId xmlns:a16="http://schemas.microsoft.com/office/drawing/2014/main" id="{3873AAB1-4C08-1DFB-8430-C07DE1880ACF}"/>
                </a:ext>
              </a:extLst>
            </p:cNvPr>
            <p:cNvSpPr/>
            <p:nvPr/>
          </p:nvSpPr>
          <p:spPr bwMode="auto">
            <a:xfrm>
              <a:off x="8726" y="6862"/>
              <a:ext cx="83" cy="246"/>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9" name="Freeform17">
              <a:extLst>
                <a:ext uri="{FF2B5EF4-FFF2-40B4-BE49-F238E27FC236}">
                  <a16:creationId xmlns:a16="http://schemas.microsoft.com/office/drawing/2014/main" id="{6C6B590C-658A-77E7-60EF-C65855F38C89}"/>
                </a:ext>
              </a:extLst>
            </p:cNvPr>
            <p:cNvSpPr/>
            <p:nvPr/>
          </p:nvSpPr>
          <p:spPr bwMode="auto">
            <a:xfrm flipV="1">
              <a:off x="8777" y="6801"/>
              <a:ext cx="110" cy="367"/>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50" name="Freeform18">
              <a:extLst>
                <a:ext uri="{FF2B5EF4-FFF2-40B4-BE49-F238E27FC236}">
                  <a16:creationId xmlns:a16="http://schemas.microsoft.com/office/drawing/2014/main" id="{4C304363-0517-02C7-17A4-6576A1D1C3D1}"/>
                </a:ext>
              </a:extLst>
            </p:cNvPr>
            <p:cNvSpPr/>
            <p:nvPr/>
          </p:nvSpPr>
          <p:spPr bwMode="auto">
            <a:xfrm>
              <a:off x="8841" y="6739"/>
              <a:ext cx="134" cy="493"/>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grpSp>
      <p:sp>
        <p:nvSpPr>
          <p:cNvPr id="51" name="Freeform 250">
            <a:extLst>
              <a:ext uri="{FF2B5EF4-FFF2-40B4-BE49-F238E27FC236}">
                <a16:creationId xmlns:a16="http://schemas.microsoft.com/office/drawing/2014/main" id="{C751A3E3-ADE1-43A5-22B8-F195BAD36BAF}"/>
              </a:ext>
            </a:extLst>
          </p:cNvPr>
          <p:cNvSpPr>
            <a:spLocks noEditPoints="1"/>
          </p:cNvSpPr>
          <p:nvPr/>
        </p:nvSpPr>
        <p:spPr bwMode="auto">
          <a:xfrm>
            <a:off x="4573929" y="1981200"/>
            <a:ext cx="403225" cy="388938"/>
          </a:xfrm>
          <a:custGeom>
            <a:avLst/>
            <a:gdLst>
              <a:gd name="T0" fmla="*/ 19 w 229"/>
              <a:gd name="T1" fmla="*/ 0 h 217"/>
              <a:gd name="T2" fmla="*/ 209 w 229"/>
              <a:gd name="T3" fmla="*/ 0 h 217"/>
              <a:gd name="T4" fmla="*/ 229 w 229"/>
              <a:gd name="T5" fmla="*/ 20 h 217"/>
              <a:gd name="T6" fmla="*/ 229 w 229"/>
              <a:gd name="T7" fmla="*/ 140 h 217"/>
              <a:gd name="T8" fmla="*/ 209 w 229"/>
              <a:gd name="T9" fmla="*/ 160 h 217"/>
              <a:gd name="T10" fmla="*/ 19 w 229"/>
              <a:gd name="T11" fmla="*/ 160 h 217"/>
              <a:gd name="T12" fmla="*/ 0 w 229"/>
              <a:gd name="T13" fmla="*/ 140 h 217"/>
              <a:gd name="T14" fmla="*/ 0 w 229"/>
              <a:gd name="T15" fmla="*/ 20 h 217"/>
              <a:gd name="T16" fmla="*/ 19 w 229"/>
              <a:gd name="T17" fmla="*/ 0 h 217"/>
              <a:gd name="T18" fmla="*/ 56 w 229"/>
              <a:gd name="T19" fmla="*/ 203 h 217"/>
              <a:gd name="T20" fmla="*/ 94 w 229"/>
              <a:gd name="T21" fmla="*/ 199 h 217"/>
              <a:gd name="T22" fmla="*/ 94 w 229"/>
              <a:gd name="T23" fmla="*/ 171 h 217"/>
              <a:gd name="T24" fmla="*/ 140 w 229"/>
              <a:gd name="T25" fmla="*/ 171 h 217"/>
              <a:gd name="T26" fmla="*/ 140 w 229"/>
              <a:gd name="T27" fmla="*/ 199 h 217"/>
              <a:gd name="T28" fmla="*/ 176 w 229"/>
              <a:gd name="T29" fmla="*/ 203 h 217"/>
              <a:gd name="T30" fmla="*/ 176 w 229"/>
              <a:gd name="T31" fmla="*/ 217 h 217"/>
              <a:gd name="T32" fmla="*/ 56 w 229"/>
              <a:gd name="T33" fmla="*/ 217 h 217"/>
              <a:gd name="T34" fmla="*/ 56 w 229"/>
              <a:gd name="T35" fmla="*/ 203 h 217"/>
              <a:gd name="T36" fmla="*/ 17 w 229"/>
              <a:gd name="T37" fmla="*/ 19 h 217"/>
              <a:gd name="T38" fmla="*/ 17 w 229"/>
              <a:gd name="T39" fmla="*/ 124 h 217"/>
              <a:gd name="T40" fmla="*/ 210 w 229"/>
              <a:gd name="T41" fmla="*/ 124 h 217"/>
              <a:gd name="T42" fmla="*/ 210 w 229"/>
              <a:gd name="T43" fmla="*/ 19 h 217"/>
              <a:gd name="T44" fmla="*/ 17 w 229"/>
              <a:gd name="T45" fmla="*/ 19 h 217"/>
              <a:gd name="T46" fmla="*/ 191 w 229"/>
              <a:gd name="T47" fmla="*/ 134 h 217"/>
              <a:gd name="T48" fmla="*/ 183 w 229"/>
              <a:gd name="T49" fmla="*/ 142 h 217"/>
              <a:gd name="T50" fmla="*/ 191 w 229"/>
              <a:gd name="T51" fmla="*/ 150 h 217"/>
              <a:gd name="T52" fmla="*/ 199 w 229"/>
              <a:gd name="T53" fmla="*/ 142 h 217"/>
              <a:gd name="T54" fmla="*/ 191 w 229"/>
              <a:gd name="T55" fmla="*/ 13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9" h="217">
                <a:moveTo>
                  <a:pt x="19" y="0"/>
                </a:moveTo>
                <a:cubicBezTo>
                  <a:pt x="209" y="0"/>
                  <a:pt x="209" y="0"/>
                  <a:pt x="209" y="0"/>
                </a:cubicBezTo>
                <a:cubicBezTo>
                  <a:pt x="220" y="0"/>
                  <a:pt x="229" y="9"/>
                  <a:pt x="229" y="20"/>
                </a:cubicBezTo>
                <a:cubicBezTo>
                  <a:pt x="229" y="140"/>
                  <a:pt x="229" y="140"/>
                  <a:pt x="229" y="140"/>
                </a:cubicBezTo>
                <a:cubicBezTo>
                  <a:pt x="229" y="151"/>
                  <a:pt x="220" y="160"/>
                  <a:pt x="209" y="160"/>
                </a:cubicBezTo>
                <a:cubicBezTo>
                  <a:pt x="19" y="160"/>
                  <a:pt x="19" y="160"/>
                  <a:pt x="19" y="160"/>
                </a:cubicBezTo>
                <a:cubicBezTo>
                  <a:pt x="8" y="160"/>
                  <a:pt x="0" y="151"/>
                  <a:pt x="0" y="140"/>
                </a:cubicBezTo>
                <a:cubicBezTo>
                  <a:pt x="0" y="20"/>
                  <a:pt x="0" y="20"/>
                  <a:pt x="0" y="20"/>
                </a:cubicBezTo>
                <a:cubicBezTo>
                  <a:pt x="0" y="9"/>
                  <a:pt x="8" y="0"/>
                  <a:pt x="19" y="0"/>
                </a:cubicBezTo>
                <a:close/>
                <a:moveTo>
                  <a:pt x="56" y="203"/>
                </a:moveTo>
                <a:cubicBezTo>
                  <a:pt x="69" y="201"/>
                  <a:pt x="81" y="199"/>
                  <a:pt x="94" y="199"/>
                </a:cubicBezTo>
                <a:cubicBezTo>
                  <a:pt x="94" y="171"/>
                  <a:pt x="94" y="171"/>
                  <a:pt x="94" y="171"/>
                </a:cubicBezTo>
                <a:cubicBezTo>
                  <a:pt x="140" y="171"/>
                  <a:pt x="140" y="171"/>
                  <a:pt x="140" y="171"/>
                </a:cubicBezTo>
                <a:cubicBezTo>
                  <a:pt x="140" y="199"/>
                  <a:pt x="140" y="199"/>
                  <a:pt x="140" y="199"/>
                </a:cubicBezTo>
                <a:cubicBezTo>
                  <a:pt x="152" y="200"/>
                  <a:pt x="164" y="201"/>
                  <a:pt x="176" y="203"/>
                </a:cubicBezTo>
                <a:cubicBezTo>
                  <a:pt x="176" y="217"/>
                  <a:pt x="176" y="217"/>
                  <a:pt x="176" y="217"/>
                </a:cubicBezTo>
                <a:cubicBezTo>
                  <a:pt x="56" y="217"/>
                  <a:pt x="56" y="217"/>
                  <a:pt x="56" y="217"/>
                </a:cubicBezTo>
                <a:cubicBezTo>
                  <a:pt x="56" y="213"/>
                  <a:pt x="56" y="208"/>
                  <a:pt x="56" y="203"/>
                </a:cubicBezTo>
                <a:close/>
                <a:moveTo>
                  <a:pt x="17" y="19"/>
                </a:moveTo>
                <a:cubicBezTo>
                  <a:pt x="17" y="124"/>
                  <a:pt x="17" y="124"/>
                  <a:pt x="17" y="124"/>
                </a:cubicBezTo>
                <a:cubicBezTo>
                  <a:pt x="210" y="124"/>
                  <a:pt x="210" y="124"/>
                  <a:pt x="210" y="124"/>
                </a:cubicBezTo>
                <a:cubicBezTo>
                  <a:pt x="210" y="19"/>
                  <a:pt x="210" y="19"/>
                  <a:pt x="210" y="19"/>
                </a:cubicBezTo>
                <a:cubicBezTo>
                  <a:pt x="17" y="19"/>
                  <a:pt x="17" y="19"/>
                  <a:pt x="17" y="19"/>
                </a:cubicBezTo>
                <a:close/>
                <a:moveTo>
                  <a:pt x="191" y="134"/>
                </a:moveTo>
                <a:cubicBezTo>
                  <a:pt x="186" y="134"/>
                  <a:pt x="183" y="137"/>
                  <a:pt x="183" y="142"/>
                </a:cubicBezTo>
                <a:cubicBezTo>
                  <a:pt x="183" y="146"/>
                  <a:pt x="186" y="150"/>
                  <a:pt x="191" y="150"/>
                </a:cubicBezTo>
                <a:cubicBezTo>
                  <a:pt x="195" y="150"/>
                  <a:pt x="199" y="146"/>
                  <a:pt x="199" y="142"/>
                </a:cubicBezTo>
                <a:cubicBezTo>
                  <a:pt x="199" y="137"/>
                  <a:pt x="195" y="134"/>
                  <a:pt x="191" y="134"/>
                </a:cubicBezTo>
                <a:close/>
              </a:path>
            </a:pathLst>
          </a:custGeom>
          <a:solidFill>
            <a:schemeClr val="accent2"/>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52" name="Freeform 267">
            <a:extLst>
              <a:ext uri="{FF2B5EF4-FFF2-40B4-BE49-F238E27FC236}">
                <a16:creationId xmlns:a16="http://schemas.microsoft.com/office/drawing/2014/main" id="{2F44AF2E-F1F4-59FB-EDB0-2E1ECE67AFAA}"/>
              </a:ext>
            </a:extLst>
          </p:cNvPr>
          <p:cNvSpPr>
            <a:spLocks noEditPoints="1"/>
          </p:cNvSpPr>
          <p:nvPr/>
        </p:nvSpPr>
        <p:spPr bwMode="auto">
          <a:xfrm>
            <a:off x="6861199" y="4967923"/>
            <a:ext cx="449263" cy="458787"/>
          </a:xfrm>
          <a:custGeom>
            <a:avLst/>
            <a:gdLst>
              <a:gd name="T0" fmla="*/ 107 w 213"/>
              <a:gd name="T1" fmla="*/ 0 h 213"/>
              <a:gd name="T2" fmla="*/ 213 w 213"/>
              <a:gd name="T3" fmla="*/ 107 h 213"/>
              <a:gd name="T4" fmla="*/ 107 w 213"/>
              <a:gd name="T5" fmla="*/ 213 h 213"/>
              <a:gd name="T6" fmla="*/ 0 w 213"/>
              <a:gd name="T7" fmla="*/ 107 h 213"/>
              <a:gd name="T8" fmla="*/ 107 w 213"/>
              <a:gd name="T9" fmla="*/ 0 h 213"/>
              <a:gd name="T10" fmla="*/ 89 w 213"/>
              <a:gd name="T11" fmla="*/ 75 h 213"/>
              <a:gd name="T12" fmla="*/ 100 w 213"/>
              <a:gd name="T13" fmla="*/ 70 h 213"/>
              <a:gd name="T14" fmla="*/ 87 w 213"/>
              <a:gd name="T15" fmla="*/ 18 h 213"/>
              <a:gd name="T16" fmla="*/ 63 w 213"/>
              <a:gd name="T17" fmla="*/ 26 h 213"/>
              <a:gd name="T18" fmla="*/ 89 w 213"/>
              <a:gd name="T19" fmla="*/ 75 h 213"/>
              <a:gd name="T20" fmla="*/ 107 w 213"/>
              <a:gd name="T21" fmla="*/ 82 h 213"/>
              <a:gd name="T22" fmla="*/ 82 w 213"/>
              <a:gd name="T23" fmla="*/ 107 h 213"/>
              <a:gd name="T24" fmla="*/ 107 w 213"/>
              <a:gd name="T25" fmla="*/ 131 h 213"/>
              <a:gd name="T26" fmla="*/ 131 w 213"/>
              <a:gd name="T27" fmla="*/ 107 h 213"/>
              <a:gd name="T28" fmla="*/ 107 w 213"/>
              <a:gd name="T29" fmla="*/ 82 h 213"/>
              <a:gd name="T30" fmla="*/ 132 w 213"/>
              <a:gd name="T31" fmla="*/ 133 h 213"/>
              <a:gd name="T32" fmla="*/ 122 w 213"/>
              <a:gd name="T33" fmla="*/ 140 h 213"/>
              <a:gd name="T34" fmla="*/ 149 w 213"/>
              <a:gd name="T35" fmla="*/ 187 h 213"/>
              <a:gd name="T36" fmla="*/ 169 w 213"/>
              <a:gd name="T37" fmla="*/ 173 h 213"/>
              <a:gd name="T38" fmla="*/ 132 w 213"/>
              <a:gd name="T39" fmla="*/ 133 h 213"/>
              <a:gd name="T40" fmla="*/ 197 w 213"/>
              <a:gd name="T41" fmla="*/ 126 h 213"/>
              <a:gd name="T42" fmla="*/ 144 w 213"/>
              <a:gd name="T43" fmla="*/ 112 h 213"/>
              <a:gd name="T44" fmla="*/ 138 w 213"/>
              <a:gd name="T45" fmla="*/ 126 h 213"/>
              <a:gd name="T46" fmla="*/ 181 w 213"/>
              <a:gd name="T47" fmla="*/ 160 h 213"/>
              <a:gd name="T48" fmla="*/ 197 w 213"/>
              <a:gd name="T49" fmla="*/ 126 h 213"/>
              <a:gd name="T50" fmla="*/ 25 w 213"/>
              <a:gd name="T51" fmla="*/ 65 h 213"/>
              <a:gd name="T52" fmla="*/ 72 w 213"/>
              <a:gd name="T53" fmla="*/ 92 h 213"/>
              <a:gd name="T54" fmla="*/ 82 w 213"/>
              <a:gd name="T55" fmla="*/ 80 h 213"/>
              <a:gd name="T56" fmla="*/ 49 w 213"/>
              <a:gd name="T57" fmla="*/ 36 h 213"/>
              <a:gd name="T58" fmla="*/ 25 w 213"/>
              <a:gd name="T59" fmla="*/ 6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3" h="213">
                <a:moveTo>
                  <a:pt x="107" y="0"/>
                </a:moveTo>
                <a:cubicBezTo>
                  <a:pt x="166" y="0"/>
                  <a:pt x="213" y="48"/>
                  <a:pt x="213" y="107"/>
                </a:cubicBezTo>
                <a:cubicBezTo>
                  <a:pt x="213" y="165"/>
                  <a:pt x="166" y="213"/>
                  <a:pt x="107" y="213"/>
                </a:cubicBezTo>
                <a:cubicBezTo>
                  <a:pt x="48" y="213"/>
                  <a:pt x="0" y="165"/>
                  <a:pt x="0" y="107"/>
                </a:cubicBezTo>
                <a:cubicBezTo>
                  <a:pt x="0" y="48"/>
                  <a:pt x="48" y="0"/>
                  <a:pt x="107" y="0"/>
                </a:cubicBezTo>
                <a:close/>
                <a:moveTo>
                  <a:pt x="89" y="75"/>
                </a:moveTo>
                <a:cubicBezTo>
                  <a:pt x="93" y="73"/>
                  <a:pt x="96" y="71"/>
                  <a:pt x="100" y="70"/>
                </a:cubicBezTo>
                <a:cubicBezTo>
                  <a:pt x="87" y="18"/>
                  <a:pt x="87" y="18"/>
                  <a:pt x="87" y="18"/>
                </a:cubicBezTo>
                <a:cubicBezTo>
                  <a:pt x="79" y="20"/>
                  <a:pt x="71" y="23"/>
                  <a:pt x="63" y="26"/>
                </a:cubicBezTo>
                <a:cubicBezTo>
                  <a:pt x="89" y="75"/>
                  <a:pt x="89" y="75"/>
                  <a:pt x="89" y="75"/>
                </a:cubicBezTo>
                <a:close/>
                <a:moveTo>
                  <a:pt x="107" y="82"/>
                </a:moveTo>
                <a:cubicBezTo>
                  <a:pt x="93" y="82"/>
                  <a:pt x="82" y="93"/>
                  <a:pt x="82" y="107"/>
                </a:cubicBezTo>
                <a:cubicBezTo>
                  <a:pt x="82" y="120"/>
                  <a:pt x="93" y="131"/>
                  <a:pt x="107" y="131"/>
                </a:cubicBezTo>
                <a:cubicBezTo>
                  <a:pt x="120" y="131"/>
                  <a:pt x="131" y="120"/>
                  <a:pt x="131" y="107"/>
                </a:cubicBezTo>
                <a:cubicBezTo>
                  <a:pt x="131" y="93"/>
                  <a:pt x="120" y="82"/>
                  <a:pt x="107" y="82"/>
                </a:cubicBezTo>
                <a:close/>
                <a:moveTo>
                  <a:pt x="132" y="133"/>
                </a:moveTo>
                <a:cubicBezTo>
                  <a:pt x="129" y="135"/>
                  <a:pt x="126" y="138"/>
                  <a:pt x="122" y="140"/>
                </a:cubicBezTo>
                <a:cubicBezTo>
                  <a:pt x="149" y="187"/>
                  <a:pt x="149" y="187"/>
                  <a:pt x="149" y="187"/>
                </a:cubicBezTo>
                <a:cubicBezTo>
                  <a:pt x="156" y="183"/>
                  <a:pt x="163" y="178"/>
                  <a:pt x="169" y="173"/>
                </a:cubicBezTo>
                <a:cubicBezTo>
                  <a:pt x="132" y="133"/>
                  <a:pt x="132" y="133"/>
                  <a:pt x="132" y="133"/>
                </a:cubicBezTo>
                <a:close/>
                <a:moveTo>
                  <a:pt x="197" y="126"/>
                </a:moveTo>
                <a:cubicBezTo>
                  <a:pt x="144" y="112"/>
                  <a:pt x="144" y="112"/>
                  <a:pt x="144" y="112"/>
                </a:cubicBezTo>
                <a:cubicBezTo>
                  <a:pt x="143" y="117"/>
                  <a:pt x="141" y="121"/>
                  <a:pt x="138" y="126"/>
                </a:cubicBezTo>
                <a:cubicBezTo>
                  <a:pt x="181" y="160"/>
                  <a:pt x="181" y="160"/>
                  <a:pt x="181" y="160"/>
                </a:cubicBezTo>
                <a:cubicBezTo>
                  <a:pt x="188" y="149"/>
                  <a:pt x="194" y="138"/>
                  <a:pt x="197" y="126"/>
                </a:cubicBezTo>
                <a:close/>
                <a:moveTo>
                  <a:pt x="25" y="65"/>
                </a:moveTo>
                <a:cubicBezTo>
                  <a:pt x="72" y="92"/>
                  <a:pt x="72" y="92"/>
                  <a:pt x="72" y="92"/>
                </a:cubicBezTo>
                <a:cubicBezTo>
                  <a:pt x="75" y="87"/>
                  <a:pt x="78" y="83"/>
                  <a:pt x="82" y="80"/>
                </a:cubicBezTo>
                <a:cubicBezTo>
                  <a:pt x="49" y="36"/>
                  <a:pt x="49" y="36"/>
                  <a:pt x="49" y="36"/>
                </a:cubicBezTo>
                <a:cubicBezTo>
                  <a:pt x="39" y="44"/>
                  <a:pt x="31" y="54"/>
                  <a:pt x="25" y="65"/>
                </a:cubicBezTo>
                <a:close/>
              </a:path>
            </a:pathLst>
          </a:custGeom>
          <a:solidFill>
            <a:schemeClr val="accent1"/>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53" name="Freeform 39">
            <a:extLst>
              <a:ext uri="{FF2B5EF4-FFF2-40B4-BE49-F238E27FC236}">
                <a16:creationId xmlns:a16="http://schemas.microsoft.com/office/drawing/2014/main" id="{0F7185A5-559A-4679-A272-6549BC4FBB47}"/>
              </a:ext>
            </a:extLst>
          </p:cNvPr>
          <p:cNvSpPr>
            <a:spLocks noEditPoints="1"/>
          </p:cNvSpPr>
          <p:nvPr/>
        </p:nvSpPr>
        <p:spPr bwMode="auto">
          <a:xfrm>
            <a:off x="9152890" y="1981200"/>
            <a:ext cx="478790" cy="391160"/>
          </a:xfrm>
          <a:custGeom>
            <a:avLst/>
            <a:gdLst>
              <a:gd name="T0" fmla="*/ 116 w 155"/>
              <a:gd name="T1" fmla="*/ 12 h 131"/>
              <a:gd name="T2" fmla="*/ 116 w 155"/>
              <a:gd name="T3" fmla="*/ 101 h 131"/>
              <a:gd name="T4" fmla="*/ 155 w 155"/>
              <a:gd name="T5" fmla="*/ 34 h 131"/>
              <a:gd name="T6" fmla="*/ 116 w 155"/>
              <a:gd name="T7" fmla="*/ 12 h 131"/>
              <a:gd name="T8" fmla="*/ 9 w 155"/>
              <a:gd name="T9" fmla="*/ 8 h 131"/>
              <a:gd name="T10" fmla="*/ 0 w 155"/>
              <a:gd name="T11" fmla="*/ 8 h 131"/>
              <a:gd name="T12" fmla="*/ 0 w 155"/>
              <a:gd name="T13" fmla="*/ 16 h 131"/>
              <a:gd name="T14" fmla="*/ 17 w 155"/>
              <a:gd name="T15" fmla="*/ 16 h 131"/>
              <a:gd name="T16" fmla="*/ 17 w 155"/>
              <a:gd name="T17" fmla="*/ 8 h 131"/>
              <a:gd name="T18" fmla="*/ 23 w 155"/>
              <a:gd name="T19" fmla="*/ 14 h 131"/>
              <a:gd name="T20" fmla="*/ 17 w 155"/>
              <a:gd name="T21" fmla="*/ 20 h 131"/>
              <a:gd name="T22" fmla="*/ 9 w 155"/>
              <a:gd name="T23" fmla="*/ 20 h 131"/>
              <a:gd name="T24" fmla="*/ 9 w 155"/>
              <a:gd name="T25" fmla="*/ 28 h 131"/>
              <a:gd name="T26" fmla="*/ 0 w 155"/>
              <a:gd name="T27" fmla="*/ 28 h 131"/>
              <a:gd name="T28" fmla="*/ 0 w 155"/>
              <a:gd name="T29" fmla="*/ 37 h 131"/>
              <a:gd name="T30" fmla="*/ 17 w 155"/>
              <a:gd name="T31" fmla="*/ 37 h 131"/>
              <a:gd name="T32" fmla="*/ 17 w 155"/>
              <a:gd name="T33" fmla="*/ 28 h 131"/>
              <a:gd name="T34" fmla="*/ 23 w 155"/>
              <a:gd name="T35" fmla="*/ 35 h 131"/>
              <a:gd name="T36" fmla="*/ 17 w 155"/>
              <a:gd name="T37" fmla="*/ 41 h 131"/>
              <a:gd name="T38" fmla="*/ 9 w 155"/>
              <a:gd name="T39" fmla="*/ 41 h 131"/>
              <a:gd name="T40" fmla="*/ 9 w 155"/>
              <a:gd name="T41" fmla="*/ 49 h 131"/>
              <a:gd name="T42" fmla="*/ 0 w 155"/>
              <a:gd name="T43" fmla="*/ 49 h 131"/>
              <a:gd name="T44" fmla="*/ 0 w 155"/>
              <a:gd name="T45" fmla="*/ 57 h 131"/>
              <a:gd name="T46" fmla="*/ 17 w 155"/>
              <a:gd name="T47" fmla="*/ 57 h 131"/>
              <a:gd name="T48" fmla="*/ 17 w 155"/>
              <a:gd name="T49" fmla="*/ 49 h 131"/>
              <a:gd name="T50" fmla="*/ 23 w 155"/>
              <a:gd name="T51" fmla="*/ 55 h 131"/>
              <a:gd name="T52" fmla="*/ 17 w 155"/>
              <a:gd name="T53" fmla="*/ 61 h 131"/>
              <a:gd name="T54" fmla="*/ 9 w 155"/>
              <a:gd name="T55" fmla="*/ 61 h 131"/>
              <a:gd name="T56" fmla="*/ 9 w 155"/>
              <a:gd name="T57" fmla="*/ 70 h 131"/>
              <a:gd name="T58" fmla="*/ 0 w 155"/>
              <a:gd name="T59" fmla="*/ 70 h 131"/>
              <a:gd name="T60" fmla="*/ 0 w 155"/>
              <a:gd name="T61" fmla="*/ 78 h 131"/>
              <a:gd name="T62" fmla="*/ 17 w 155"/>
              <a:gd name="T63" fmla="*/ 78 h 131"/>
              <a:gd name="T64" fmla="*/ 17 w 155"/>
              <a:gd name="T65" fmla="*/ 70 h 131"/>
              <a:gd name="T66" fmla="*/ 23 w 155"/>
              <a:gd name="T67" fmla="*/ 76 h 131"/>
              <a:gd name="T68" fmla="*/ 17 w 155"/>
              <a:gd name="T69" fmla="*/ 82 h 131"/>
              <a:gd name="T70" fmla="*/ 9 w 155"/>
              <a:gd name="T71" fmla="*/ 82 h 131"/>
              <a:gd name="T72" fmla="*/ 9 w 155"/>
              <a:gd name="T73" fmla="*/ 90 h 131"/>
              <a:gd name="T74" fmla="*/ 0 w 155"/>
              <a:gd name="T75" fmla="*/ 90 h 131"/>
              <a:gd name="T76" fmla="*/ 0 w 155"/>
              <a:gd name="T77" fmla="*/ 98 h 131"/>
              <a:gd name="T78" fmla="*/ 17 w 155"/>
              <a:gd name="T79" fmla="*/ 98 h 131"/>
              <a:gd name="T80" fmla="*/ 17 w 155"/>
              <a:gd name="T81" fmla="*/ 90 h 131"/>
              <a:gd name="T82" fmla="*/ 23 w 155"/>
              <a:gd name="T83" fmla="*/ 96 h 131"/>
              <a:gd name="T84" fmla="*/ 17 w 155"/>
              <a:gd name="T85" fmla="*/ 102 h 131"/>
              <a:gd name="T86" fmla="*/ 9 w 155"/>
              <a:gd name="T87" fmla="*/ 102 h 131"/>
              <a:gd name="T88" fmla="*/ 9 w 155"/>
              <a:gd name="T89" fmla="*/ 111 h 131"/>
              <a:gd name="T90" fmla="*/ 0 w 155"/>
              <a:gd name="T91" fmla="*/ 111 h 131"/>
              <a:gd name="T92" fmla="*/ 0 w 155"/>
              <a:gd name="T93" fmla="*/ 119 h 131"/>
              <a:gd name="T94" fmla="*/ 17 w 155"/>
              <a:gd name="T95" fmla="*/ 119 h 131"/>
              <a:gd name="T96" fmla="*/ 17 w 155"/>
              <a:gd name="T97" fmla="*/ 111 h 131"/>
              <a:gd name="T98" fmla="*/ 23 w 155"/>
              <a:gd name="T99" fmla="*/ 117 h 131"/>
              <a:gd name="T100" fmla="*/ 17 w 155"/>
              <a:gd name="T101" fmla="*/ 123 h 131"/>
              <a:gd name="T102" fmla="*/ 9 w 155"/>
              <a:gd name="T103" fmla="*/ 123 h 131"/>
              <a:gd name="T104" fmla="*/ 9 w 155"/>
              <a:gd name="T105" fmla="*/ 131 h 131"/>
              <a:gd name="T106" fmla="*/ 107 w 155"/>
              <a:gd name="T107" fmla="*/ 131 h 131"/>
              <a:gd name="T108" fmla="*/ 107 w 155"/>
              <a:gd name="T109" fmla="*/ 0 h 131"/>
              <a:gd name="T110" fmla="*/ 9 w 155"/>
              <a:gd name="T111" fmla="*/ 0 h 131"/>
              <a:gd name="T112" fmla="*/ 9 w 155"/>
              <a:gd name="T113" fmla="*/ 8 h 131"/>
              <a:gd name="T114" fmla="*/ 33 w 155"/>
              <a:gd name="T115" fmla="*/ 20 h 131"/>
              <a:gd name="T116" fmla="*/ 83 w 155"/>
              <a:gd name="T117" fmla="*/ 20 h 131"/>
              <a:gd name="T118" fmla="*/ 83 w 155"/>
              <a:gd name="T119" fmla="*/ 45 h 131"/>
              <a:gd name="T120" fmla="*/ 33 w 155"/>
              <a:gd name="T121" fmla="*/ 45 h 131"/>
              <a:gd name="T122" fmla="*/ 33 w 155"/>
              <a:gd name="T123" fmla="*/ 2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 h="131">
                <a:moveTo>
                  <a:pt x="116" y="12"/>
                </a:moveTo>
                <a:cubicBezTo>
                  <a:pt x="116" y="101"/>
                  <a:pt x="116" y="101"/>
                  <a:pt x="116" y="101"/>
                </a:cubicBezTo>
                <a:cubicBezTo>
                  <a:pt x="155" y="34"/>
                  <a:pt x="155" y="34"/>
                  <a:pt x="155" y="34"/>
                </a:cubicBezTo>
                <a:lnTo>
                  <a:pt x="116" y="12"/>
                </a:lnTo>
                <a:close/>
                <a:moveTo>
                  <a:pt x="9" y="8"/>
                </a:moveTo>
                <a:cubicBezTo>
                  <a:pt x="0" y="8"/>
                  <a:pt x="0" y="8"/>
                  <a:pt x="0" y="8"/>
                </a:cubicBezTo>
                <a:cubicBezTo>
                  <a:pt x="0" y="16"/>
                  <a:pt x="0" y="16"/>
                  <a:pt x="0" y="16"/>
                </a:cubicBezTo>
                <a:cubicBezTo>
                  <a:pt x="17" y="16"/>
                  <a:pt x="17" y="16"/>
                  <a:pt x="17" y="16"/>
                </a:cubicBezTo>
                <a:cubicBezTo>
                  <a:pt x="17" y="8"/>
                  <a:pt x="17" y="8"/>
                  <a:pt x="17" y="8"/>
                </a:cubicBezTo>
                <a:cubicBezTo>
                  <a:pt x="20" y="8"/>
                  <a:pt x="23" y="11"/>
                  <a:pt x="23" y="14"/>
                </a:cubicBezTo>
                <a:cubicBezTo>
                  <a:pt x="23" y="17"/>
                  <a:pt x="20" y="20"/>
                  <a:pt x="17" y="20"/>
                </a:cubicBezTo>
                <a:cubicBezTo>
                  <a:pt x="9" y="20"/>
                  <a:pt x="9" y="20"/>
                  <a:pt x="9" y="20"/>
                </a:cubicBezTo>
                <a:cubicBezTo>
                  <a:pt x="9" y="28"/>
                  <a:pt x="9" y="28"/>
                  <a:pt x="9" y="28"/>
                </a:cubicBezTo>
                <a:cubicBezTo>
                  <a:pt x="0" y="28"/>
                  <a:pt x="0" y="28"/>
                  <a:pt x="0" y="28"/>
                </a:cubicBezTo>
                <a:cubicBezTo>
                  <a:pt x="0" y="37"/>
                  <a:pt x="0" y="37"/>
                  <a:pt x="0" y="37"/>
                </a:cubicBezTo>
                <a:cubicBezTo>
                  <a:pt x="17" y="37"/>
                  <a:pt x="17" y="37"/>
                  <a:pt x="17" y="37"/>
                </a:cubicBezTo>
                <a:cubicBezTo>
                  <a:pt x="17" y="28"/>
                  <a:pt x="17" y="28"/>
                  <a:pt x="17" y="28"/>
                </a:cubicBezTo>
                <a:cubicBezTo>
                  <a:pt x="20" y="28"/>
                  <a:pt x="23" y="31"/>
                  <a:pt x="23" y="35"/>
                </a:cubicBezTo>
                <a:cubicBezTo>
                  <a:pt x="23" y="38"/>
                  <a:pt x="20" y="41"/>
                  <a:pt x="17" y="41"/>
                </a:cubicBezTo>
                <a:cubicBezTo>
                  <a:pt x="9" y="41"/>
                  <a:pt x="9" y="41"/>
                  <a:pt x="9" y="41"/>
                </a:cubicBezTo>
                <a:cubicBezTo>
                  <a:pt x="9" y="49"/>
                  <a:pt x="9" y="49"/>
                  <a:pt x="9" y="49"/>
                </a:cubicBezTo>
                <a:cubicBezTo>
                  <a:pt x="0" y="49"/>
                  <a:pt x="0" y="49"/>
                  <a:pt x="0" y="49"/>
                </a:cubicBezTo>
                <a:cubicBezTo>
                  <a:pt x="0" y="57"/>
                  <a:pt x="0" y="57"/>
                  <a:pt x="0" y="57"/>
                </a:cubicBezTo>
                <a:cubicBezTo>
                  <a:pt x="17" y="57"/>
                  <a:pt x="17" y="57"/>
                  <a:pt x="17" y="57"/>
                </a:cubicBezTo>
                <a:cubicBezTo>
                  <a:pt x="17" y="49"/>
                  <a:pt x="17" y="49"/>
                  <a:pt x="17" y="49"/>
                </a:cubicBezTo>
                <a:cubicBezTo>
                  <a:pt x="20" y="49"/>
                  <a:pt x="23" y="52"/>
                  <a:pt x="23" y="55"/>
                </a:cubicBezTo>
                <a:cubicBezTo>
                  <a:pt x="23" y="59"/>
                  <a:pt x="20" y="61"/>
                  <a:pt x="17" y="61"/>
                </a:cubicBezTo>
                <a:cubicBezTo>
                  <a:pt x="9" y="61"/>
                  <a:pt x="9" y="61"/>
                  <a:pt x="9" y="61"/>
                </a:cubicBezTo>
                <a:cubicBezTo>
                  <a:pt x="9" y="70"/>
                  <a:pt x="9" y="70"/>
                  <a:pt x="9" y="70"/>
                </a:cubicBezTo>
                <a:cubicBezTo>
                  <a:pt x="0" y="70"/>
                  <a:pt x="0" y="70"/>
                  <a:pt x="0" y="70"/>
                </a:cubicBezTo>
                <a:cubicBezTo>
                  <a:pt x="0" y="78"/>
                  <a:pt x="0" y="78"/>
                  <a:pt x="0" y="78"/>
                </a:cubicBezTo>
                <a:cubicBezTo>
                  <a:pt x="17" y="78"/>
                  <a:pt x="17" y="78"/>
                  <a:pt x="17" y="78"/>
                </a:cubicBezTo>
                <a:cubicBezTo>
                  <a:pt x="17" y="70"/>
                  <a:pt x="17" y="70"/>
                  <a:pt x="17" y="70"/>
                </a:cubicBezTo>
                <a:cubicBezTo>
                  <a:pt x="20" y="70"/>
                  <a:pt x="23" y="72"/>
                  <a:pt x="23" y="76"/>
                </a:cubicBezTo>
                <a:cubicBezTo>
                  <a:pt x="23" y="79"/>
                  <a:pt x="20" y="82"/>
                  <a:pt x="17" y="82"/>
                </a:cubicBezTo>
                <a:cubicBezTo>
                  <a:pt x="9" y="82"/>
                  <a:pt x="9" y="82"/>
                  <a:pt x="9" y="82"/>
                </a:cubicBezTo>
                <a:cubicBezTo>
                  <a:pt x="9" y="90"/>
                  <a:pt x="9" y="90"/>
                  <a:pt x="9" y="90"/>
                </a:cubicBezTo>
                <a:cubicBezTo>
                  <a:pt x="0" y="90"/>
                  <a:pt x="0" y="90"/>
                  <a:pt x="0" y="90"/>
                </a:cubicBezTo>
                <a:cubicBezTo>
                  <a:pt x="0" y="98"/>
                  <a:pt x="0" y="98"/>
                  <a:pt x="0" y="98"/>
                </a:cubicBezTo>
                <a:cubicBezTo>
                  <a:pt x="17" y="98"/>
                  <a:pt x="17" y="98"/>
                  <a:pt x="17" y="98"/>
                </a:cubicBezTo>
                <a:cubicBezTo>
                  <a:pt x="17" y="90"/>
                  <a:pt x="17" y="90"/>
                  <a:pt x="17" y="90"/>
                </a:cubicBezTo>
                <a:cubicBezTo>
                  <a:pt x="20" y="90"/>
                  <a:pt x="23" y="93"/>
                  <a:pt x="23" y="96"/>
                </a:cubicBezTo>
                <a:cubicBezTo>
                  <a:pt x="23" y="100"/>
                  <a:pt x="20" y="102"/>
                  <a:pt x="17" y="102"/>
                </a:cubicBezTo>
                <a:cubicBezTo>
                  <a:pt x="9" y="102"/>
                  <a:pt x="9" y="102"/>
                  <a:pt x="9" y="102"/>
                </a:cubicBezTo>
                <a:cubicBezTo>
                  <a:pt x="9" y="111"/>
                  <a:pt x="9" y="111"/>
                  <a:pt x="9" y="111"/>
                </a:cubicBezTo>
                <a:cubicBezTo>
                  <a:pt x="0" y="111"/>
                  <a:pt x="0" y="111"/>
                  <a:pt x="0" y="111"/>
                </a:cubicBezTo>
                <a:cubicBezTo>
                  <a:pt x="0" y="119"/>
                  <a:pt x="0" y="119"/>
                  <a:pt x="0" y="119"/>
                </a:cubicBezTo>
                <a:cubicBezTo>
                  <a:pt x="17" y="119"/>
                  <a:pt x="17" y="119"/>
                  <a:pt x="17" y="119"/>
                </a:cubicBezTo>
                <a:cubicBezTo>
                  <a:pt x="17" y="111"/>
                  <a:pt x="17" y="111"/>
                  <a:pt x="17" y="111"/>
                </a:cubicBezTo>
                <a:cubicBezTo>
                  <a:pt x="20" y="111"/>
                  <a:pt x="23" y="113"/>
                  <a:pt x="23" y="117"/>
                </a:cubicBezTo>
                <a:cubicBezTo>
                  <a:pt x="23" y="120"/>
                  <a:pt x="20" y="123"/>
                  <a:pt x="17" y="123"/>
                </a:cubicBezTo>
                <a:cubicBezTo>
                  <a:pt x="9" y="123"/>
                  <a:pt x="9" y="123"/>
                  <a:pt x="9" y="123"/>
                </a:cubicBezTo>
                <a:cubicBezTo>
                  <a:pt x="9" y="131"/>
                  <a:pt x="9" y="131"/>
                  <a:pt x="9" y="131"/>
                </a:cubicBezTo>
                <a:cubicBezTo>
                  <a:pt x="107" y="131"/>
                  <a:pt x="107" y="131"/>
                  <a:pt x="107" y="131"/>
                </a:cubicBezTo>
                <a:cubicBezTo>
                  <a:pt x="107" y="0"/>
                  <a:pt x="107" y="0"/>
                  <a:pt x="107" y="0"/>
                </a:cubicBezTo>
                <a:cubicBezTo>
                  <a:pt x="9" y="0"/>
                  <a:pt x="9" y="0"/>
                  <a:pt x="9" y="0"/>
                </a:cubicBezTo>
                <a:lnTo>
                  <a:pt x="9" y="8"/>
                </a:lnTo>
                <a:close/>
                <a:moveTo>
                  <a:pt x="33" y="20"/>
                </a:moveTo>
                <a:cubicBezTo>
                  <a:pt x="83" y="20"/>
                  <a:pt x="83" y="20"/>
                  <a:pt x="83" y="20"/>
                </a:cubicBezTo>
                <a:cubicBezTo>
                  <a:pt x="83" y="45"/>
                  <a:pt x="83" y="45"/>
                  <a:pt x="83" y="45"/>
                </a:cubicBezTo>
                <a:cubicBezTo>
                  <a:pt x="33" y="45"/>
                  <a:pt x="33" y="45"/>
                  <a:pt x="33" y="45"/>
                </a:cubicBezTo>
                <a:lnTo>
                  <a:pt x="33" y="20"/>
                </a:ln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tx1">
                  <a:lumMod val="65000"/>
                  <a:lumOff val="35000"/>
                </a:schemeClr>
              </a:solidFill>
              <a:cs typeface="+mn-ea"/>
              <a:sym typeface="+mn-lt"/>
            </a:endParaRPr>
          </a:p>
        </p:txBody>
      </p:sp>
      <p:sp>
        <p:nvSpPr>
          <p:cNvPr id="55" name="TextBox 54"/>
          <p:cNvSpPr txBox="1"/>
          <p:nvPr/>
        </p:nvSpPr>
        <p:spPr>
          <a:xfrm>
            <a:off x="93734" y="6619582"/>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53" presetClass="entr" presetSubtype="16"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par>
                                <p:cTn id="20" presetID="53" presetClass="entr" presetSubtype="16"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53" presetClass="entr" presetSubtype="16"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Effect transition="in" filter="fade">
                                      <p:cBhvr>
                                        <p:cTn id="49" dur="500"/>
                                        <p:tgtEl>
                                          <p:spTgt spid="3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fltVal val="0"/>
                                          </p:val>
                                        </p:tav>
                                        <p:tav tm="100000">
                                          <p:val>
                                            <p:strVal val="#ppt_w"/>
                                          </p:val>
                                        </p:tav>
                                      </p:tavLst>
                                    </p:anim>
                                    <p:anim calcmode="lin" valueType="num">
                                      <p:cBhvr>
                                        <p:cTn id="53" dur="500" fill="hold"/>
                                        <p:tgtEl>
                                          <p:spTgt spid="34"/>
                                        </p:tgtEl>
                                        <p:attrNameLst>
                                          <p:attrName>ppt_h</p:attrName>
                                        </p:attrNameLst>
                                      </p:cBhvr>
                                      <p:tavLst>
                                        <p:tav tm="0">
                                          <p:val>
                                            <p:fltVal val="0"/>
                                          </p:val>
                                        </p:tav>
                                        <p:tav tm="100000">
                                          <p:val>
                                            <p:strVal val="#ppt_h"/>
                                          </p:val>
                                        </p:tav>
                                      </p:tavLst>
                                    </p:anim>
                                    <p:animEffect transition="in" filter="fade">
                                      <p:cBhvr>
                                        <p:cTn id="54" dur="500"/>
                                        <p:tgtEl>
                                          <p:spTgt spid="3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p:cTn id="57" dur="500" fill="hold"/>
                                        <p:tgtEl>
                                          <p:spTgt spid="35"/>
                                        </p:tgtEl>
                                        <p:attrNameLst>
                                          <p:attrName>ppt_w</p:attrName>
                                        </p:attrNameLst>
                                      </p:cBhvr>
                                      <p:tavLst>
                                        <p:tav tm="0">
                                          <p:val>
                                            <p:fltVal val="0"/>
                                          </p:val>
                                        </p:tav>
                                        <p:tav tm="100000">
                                          <p:val>
                                            <p:strVal val="#ppt_w"/>
                                          </p:val>
                                        </p:tav>
                                      </p:tavLst>
                                    </p:anim>
                                    <p:anim calcmode="lin" valueType="num">
                                      <p:cBhvr>
                                        <p:cTn id="58" dur="500" fill="hold"/>
                                        <p:tgtEl>
                                          <p:spTgt spid="35"/>
                                        </p:tgtEl>
                                        <p:attrNameLst>
                                          <p:attrName>ppt_h</p:attrName>
                                        </p:attrNameLst>
                                      </p:cBhvr>
                                      <p:tavLst>
                                        <p:tav tm="0">
                                          <p:val>
                                            <p:fltVal val="0"/>
                                          </p:val>
                                        </p:tav>
                                        <p:tav tm="100000">
                                          <p:val>
                                            <p:strVal val="#ppt_h"/>
                                          </p:val>
                                        </p:tav>
                                      </p:tavLst>
                                    </p:anim>
                                    <p:animEffect transition="in" filter="fade">
                                      <p:cBhvr>
                                        <p:cTn id="59" dur="500"/>
                                        <p:tgtEl>
                                          <p:spTgt spid="3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500" fill="hold"/>
                                        <p:tgtEl>
                                          <p:spTgt spid="36"/>
                                        </p:tgtEl>
                                        <p:attrNameLst>
                                          <p:attrName>ppt_w</p:attrName>
                                        </p:attrNameLst>
                                      </p:cBhvr>
                                      <p:tavLst>
                                        <p:tav tm="0">
                                          <p:val>
                                            <p:fltVal val="0"/>
                                          </p:val>
                                        </p:tav>
                                        <p:tav tm="100000">
                                          <p:val>
                                            <p:strVal val="#ppt_w"/>
                                          </p:val>
                                        </p:tav>
                                      </p:tavLst>
                                    </p:anim>
                                    <p:anim calcmode="lin" valueType="num">
                                      <p:cBhvr>
                                        <p:cTn id="63" dur="500" fill="hold"/>
                                        <p:tgtEl>
                                          <p:spTgt spid="36"/>
                                        </p:tgtEl>
                                        <p:attrNameLst>
                                          <p:attrName>ppt_h</p:attrName>
                                        </p:attrNameLst>
                                      </p:cBhvr>
                                      <p:tavLst>
                                        <p:tav tm="0">
                                          <p:val>
                                            <p:fltVal val="0"/>
                                          </p:val>
                                        </p:tav>
                                        <p:tav tm="100000">
                                          <p:val>
                                            <p:strVal val="#ppt_h"/>
                                          </p:val>
                                        </p:tav>
                                      </p:tavLst>
                                    </p:anim>
                                    <p:animEffect transition="in" filter="fade">
                                      <p:cBhvr>
                                        <p:cTn id="64" dur="500"/>
                                        <p:tgtEl>
                                          <p:spTgt spid="3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par>
                                <p:cTn id="70" presetID="53" presetClass="entr" presetSubtype="16" fill="hold" nodeType="with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p:cTn id="72" dur="500" fill="hold"/>
                                        <p:tgtEl>
                                          <p:spTgt spid="38"/>
                                        </p:tgtEl>
                                        <p:attrNameLst>
                                          <p:attrName>ppt_w</p:attrName>
                                        </p:attrNameLst>
                                      </p:cBhvr>
                                      <p:tavLst>
                                        <p:tav tm="0">
                                          <p:val>
                                            <p:fltVal val="0"/>
                                          </p:val>
                                        </p:tav>
                                        <p:tav tm="100000">
                                          <p:val>
                                            <p:strVal val="#ppt_w"/>
                                          </p:val>
                                        </p:tav>
                                      </p:tavLst>
                                    </p:anim>
                                    <p:anim calcmode="lin" valueType="num">
                                      <p:cBhvr>
                                        <p:cTn id="73" dur="500" fill="hold"/>
                                        <p:tgtEl>
                                          <p:spTgt spid="38"/>
                                        </p:tgtEl>
                                        <p:attrNameLst>
                                          <p:attrName>ppt_h</p:attrName>
                                        </p:attrNameLst>
                                      </p:cBhvr>
                                      <p:tavLst>
                                        <p:tav tm="0">
                                          <p:val>
                                            <p:fltVal val="0"/>
                                          </p:val>
                                        </p:tav>
                                        <p:tav tm="100000">
                                          <p:val>
                                            <p:strVal val="#ppt_h"/>
                                          </p:val>
                                        </p:tav>
                                      </p:tavLst>
                                    </p:anim>
                                    <p:animEffect transition="in" filter="fade">
                                      <p:cBhvr>
                                        <p:cTn id="74" dur="500"/>
                                        <p:tgtEl>
                                          <p:spTgt spid="38"/>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p:cTn id="77" dur="500" fill="hold"/>
                                        <p:tgtEl>
                                          <p:spTgt spid="51"/>
                                        </p:tgtEl>
                                        <p:attrNameLst>
                                          <p:attrName>ppt_w</p:attrName>
                                        </p:attrNameLst>
                                      </p:cBhvr>
                                      <p:tavLst>
                                        <p:tav tm="0">
                                          <p:val>
                                            <p:fltVal val="0"/>
                                          </p:val>
                                        </p:tav>
                                        <p:tav tm="100000">
                                          <p:val>
                                            <p:strVal val="#ppt_w"/>
                                          </p:val>
                                        </p:tav>
                                      </p:tavLst>
                                    </p:anim>
                                    <p:anim calcmode="lin" valueType="num">
                                      <p:cBhvr>
                                        <p:cTn id="78" dur="500" fill="hold"/>
                                        <p:tgtEl>
                                          <p:spTgt spid="51"/>
                                        </p:tgtEl>
                                        <p:attrNameLst>
                                          <p:attrName>ppt_h</p:attrName>
                                        </p:attrNameLst>
                                      </p:cBhvr>
                                      <p:tavLst>
                                        <p:tav tm="0">
                                          <p:val>
                                            <p:fltVal val="0"/>
                                          </p:val>
                                        </p:tav>
                                        <p:tav tm="100000">
                                          <p:val>
                                            <p:strVal val="#ppt_h"/>
                                          </p:val>
                                        </p:tav>
                                      </p:tavLst>
                                    </p:anim>
                                    <p:animEffect transition="in" filter="fade">
                                      <p:cBhvr>
                                        <p:cTn id="79" dur="500"/>
                                        <p:tgtEl>
                                          <p:spTgt spid="51"/>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500" fill="hold"/>
                                        <p:tgtEl>
                                          <p:spTgt spid="53"/>
                                        </p:tgtEl>
                                        <p:attrNameLst>
                                          <p:attrName>ppt_w</p:attrName>
                                        </p:attrNameLst>
                                      </p:cBhvr>
                                      <p:tavLst>
                                        <p:tav tm="0">
                                          <p:val>
                                            <p:fltVal val="0"/>
                                          </p:val>
                                        </p:tav>
                                        <p:tav tm="100000">
                                          <p:val>
                                            <p:strVal val="#ppt_w"/>
                                          </p:val>
                                        </p:tav>
                                      </p:tavLst>
                                    </p:anim>
                                    <p:anim calcmode="lin" valueType="num">
                                      <p:cBhvr>
                                        <p:cTn id="88" dur="500" fill="hold"/>
                                        <p:tgtEl>
                                          <p:spTgt spid="53"/>
                                        </p:tgtEl>
                                        <p:attrNameLst>
                                          <p:attrName>ppt_h</p:attrName>
                                        </p:attrNameLst>
                                      </p:cBhvr>
                                      <p:tavLst>
                                        <p:tav tm="0">
                                          <p:val>
                                            <p:fltVal val="0"/>
                                          </p:val>
                                        </p:tav>
                                        <p:tav tm="100000">
                                          <p:val>
                                            <p:strVal val="#ppt_h"/>
                                          </p:val>
                                        </p:tav>
                                      </p:tavLst>
                                    </p:anim>
                                    <p:animEffect transition="in" filter="fade">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0" grpId="0" animBg="1"/>
      <p:bldP spid="30" grpId="1" animBg="1"/>
      <p:bldP spid="31" grpId="0" animBg="1"/>
      <p:bldP spid="31"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51" grpId="0" animBg="1"/>
      <p:bldP spid="51" grpId="1" animBg="1"/>
      <p:bldP spid="52" grpId="0" animBg="1"/>
      <p:bldP spid="52" grpId="1" animBg="1"/>
      <p:bldP spid="53" grpId="0" animBg="1"/>
      <p:bldP spid="5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88326" y="1396175"/>
            <a:ext cx="3138804" cy="4906200"/>
          </a:xfrm>
          <a:prstGeom prst="rect">
            <a:avLst/>
          </a:prstGeom>
        </p:spPr>
      </p:pic>
      <p:sp>
        <p:nvSpPr>
          <p:cNvPr id="4" name="矩形 3"/>
          <p:cNvSpPr/>
          <p:nvPr/>
        </p:nvSpPr>
        <p:spPr>
          <a:xfrm>
            <a:off x="8166100" y="5567680"/>
            <a:ext cx="3161030" cy="734695"/>
          </a:xfrm>
          <a:prstGeom prst="rect">
            <a:avLst/>
          </a:prstGeom>
          <a:gradFill>
            <a:gsLst>
              <a:gs pos="0">
                <a:srgbClr val="343667"/>
              </a:gs>
              <a:gs pos="100000">
                <a:srgbClr val="7795C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8869045" y="5751195"/>
            <a:ext cx="1890389" cy="369332"/>
          </a:xfrm>
          <a:prstGeom prst="rect">
            <a:avLst/>
          </a:prstGeom>
          <a:noFill/>
        </p:spPr>
        <p:txBody>
          <a:bodyPr wrap="none" rtlCol="0">
            <a:spAutoFit/>
          </a:bodyPr>
          <a:lstStyle/>
          <a:p>
            <a:pPr algn="l"/>
            <a:r>
              <a:rPr lang="id-ID" b="1" dirty="0">
                <a:solidFill>
                  <a:schemeClr val="bg1"/>
                </a:solidFill>
                <a:cs typeface="+mn-ea"/>
                <a:sym typeface="+mn-lt"/>
              </a:rPr>
              <a:t>Your Text Here</a:t>
            </a:r>
            <a:endParaRPr lang="id-ID" altLang="en-US" b="1" dirty="0">
              <a:solidFill>
                <a:schemeClr val="bg1"/>
              </a:solidFill>
              <a:cs typeface="+mn-ea"/>
              <a:sym typeface="+mn-lt"/>
            </a:endParaRPr>
          </a:p>
        </p:txBody>
      </p:sp>
      <p:sp>
        <p:nvSpPr>
          <p:cNvPr id="8" name="椭圆 7"/>
          <p:cNvSpPr/>
          <p:nvPr/>
        </p:nvSpPr>
        <p:spPr>
          <a:xfrm>
            <a:off x="817245" y="1863725"/>
            <a:ext cx="692785" cy="692785"/>
          </a:xfrm>
          <a:prstGeom prst="ellipse">
            <a:avLst/>
          </a:prstGeom>
          <a:solidFill>
            <a:srgbClr val="34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875030" y="3546475"/>
            <a:ext cx="692785" cy="692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875030" y="5229225"/>
            <a:ext cx="692785" cy="692785"/>
          </a:xfrm>
          <a:prstGeom prst="ellipse">
            <a:avLst/>
          </a:prstGeom>
          <a:solidFill>
            <a:srgbClr val="779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descr="32313538393333363b32313538393230393bb9abb8e6c0b8"/>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941705" y="1988185"/>
            <a:ext cx="443865" cy="443865"/>
          </a:xfrm>
          <a:prstGeom prst="rect">
            <a:avLst/>
          </a:prstGeom>
        </p:spPr>
      </p:pic>
      <p:pic>
        <p:nvPicPr>
          <p:cNvPr id="15" name="图片 14" descr="32313538393333363b32313538393231353bd4b2b9e6"/>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991235" y="3662045"/>
            <a:ext cx="461010" cy="461010"/>
          </a:xfrm>
          <a:prstGeom prst="rect">
            <a:avLst/>
          </a:prstGeom>
        </p:spPr>
      </p:pic>
      <p:pic>
        <p:nvPicPr>
          <p:cNvPr id="16" name="图片 15" descr="32313538393333363b32313538393231363bbdccd1a7cad3c6b5"/>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967105" y="5326380"/>
            <a:ext cx="509905" cy="509905"/>
          </a:xfrm>
          <a:prstGeom prst="rect">
            <a:avLst/>
          </a:prstGeom>
        </p:spPr>
      </p:pic>
      <p:sp>
        <p:nvSpPr>
          <p:cNvPr id="17" name="文本框 16"/>
          <p:cNvSpPr txBox="1"/>
          <p:nvPr/>
        </p:nvSpPr>
        <p:spPr>
          <a:xfrm>
            <a:off x="4993640" y="1863725"/>
            <a:ext cx="2713355" cy="398780"/>
          </a:xfrm>
          <a:prstGeom prst="rect">
            <a:avLst/>
          </a:prstGeom>
          <a:noFill/>
        </p:spPr>
        <p:txBody>
          <a:bodyPr wrap="square" rtlCol="0" anchor="t">
            <a:spAutoFit/>
          </a:bodyPr>
          <a:lstStyle/>
          <a:p>
            <a:pPr algn="r"/>
            <a:r>
              <a:rPr lang="zh-CN" altLang="en-US" sz="2000">
                <a:solidFill>
                  <a:schemeClr val="bg1">
                    <a:lumMod val="50000"/>
                  </a:schemeClr>
                </a:solidFill>
                <a:cs typeface="+mn-ea"/>
                <a:sym typeface="+mn-lt"/>
              </a:rPr>
              <a:t>YOUR TITLE HERE</a:t>
            </a:r>
          </a:p>
        </p:txBody>
      </p:sp>
      <p:sp>
        <p:nvSpPr>
          <p:cNvPr id="18" name="文本框 17"/>
          <p:cNvSpPr txBox="1"/>
          <p:nvPr/>
        </p:nvSpPr>
        <p:spPr>
          <a:xfrm>
            <a:off x="4538980" y="2781935"/>
            <a:ext cx="2842895" cy="460375"/>
          </a:xfrm>
          <a:prstGeom prst="rect">
            <a:avLst/>
          </a:prstGeom>
          <a:noFill/>
        </p:spPr>
        <p:txBody>
          <a:bodyPr wrap="square" rtlCol="0" anchor="t">
            <a:spAutoFit/>
          </a:bodyPr>
          <a:lstStyle/>
          <a:p>
            <a:r>
              <a:rPr lang="zh-CN" altLang="en-US" sz="2400">
                <a:cs typeface="+mn-ea"/>
                <a:sym typeface="+mn-lt"/>
              </a:rPr>
              <a:t>价值观的产生主线</a:t>
            </a:r>
          </a:p>
        </p:txBody>
      </p:sp>
      <p:sp>
        <p:nvSpPr>
          <p:cNvPr id="19" name="文本框 18"/>
          <p:cNvSpPr txBox="1"/>
          <p:nvPr/>
        </p:nvSpPr>
        <p:spPr>
          <a:xfrm>
            <a:off x="4507230" y="3242310"/>
            <a:ext cx="3245485" cy="2360930"/>
          </a:xfrm>
          <a:prstGeom prst="rect">
            <a:avLst/>
          </a:prstGeom>
          <a:noFill/>
        </p:spPr>
        <p:txBody>
          <a:bodyPr wrap="square" rtlCol="0" anchor="t">
            <a:spAutoFit/>
          </a:bodyPr>
          <a:lstStyle/>
          <a:p>
            <a:pPr>
              <a:lnSpc>
                <a:spcPct val="120000"/>
              </a:lnSpc>
              <a:spcBef>
                <a:spcPts val="0"/>
              </a:spcBef>
              <a:spcAft>
                <a:spcPts val="0"/>
              </a:spcAft>
            </a:pPr>
            <a:r>
              <a:rPr lang="zh-CN" altLang="en-US">
                <a:cs typeface="+mn-ea"/>
                <a:sym typeface="+mn-lt"/>
              </a:rPr>
              <a:t>以文明取胜的群体竞争意识。企业内通过物体布局所传达的感觉氛围，企业成员与客户及其他外界成员的交往方式。员工恪守的经营宗旨、价值观念和道德行为准则的综合反映</a:t>
            </a:r>
          </a:p>
          <a:p>
            <a:endParaRPr lang="zh-CN" altLang="en-US">
              <a:cs typeface="+mn-ea"/>
              <a:sym typeface="+mn-lt"/>
            </a:endParaRPr>
          </a:p>
        </p:txBody>
      </p:sp>
      <p:sp>
        <p:nvSpPr>
          <p:cNvPr id="23" name="文本框 22"/>
          <p:cNvSpPr txBox="1"/>
          <p:nvPr/>
        </p:nvSpPr>
        <p:spPr>
          <a:xfrm>
            <a:off x="1693545" y="1647825"/>
            <a:ext cx="2540000" cy="398780"/>
          </a:xfrm>
          <a:prstGeom prst="rect">
            <a:avLst/>
          </a:prstGeom>
          <a:noFill/>
        </p:spPr>
        <p:txBody>
          <a:bodyPr wrap="square" rtlCol="0" anchor="t">
            <a:spAutoFit/>
          </a:bodyPr>
          <a:lstStyle/>
          <a:p>
            <a:r>
              <a:rPr lang="zh-CN" altLang="en-US" sz="2000" b="1">
                <a:cs typeface="+mn-ea"/>
                <a:sym typeface="+mn-lt"/>
              </a:rPr>
              <a:t>经营理念</a:t>
            </a:r>
          </a:p>
        </p:txBody>
      </p:sp>
      <p:sp>
        <p:nvSpPr>
          <p:cNvPr id="24" name="文本框 23"/>
          <p:cNvSpPr txBox="1"/>
          <p:nvPr/>
        </p:nvSpPr>
        <p:spPr>
          <a:xfrm>
            <a:off x="1692910" y="2042795"/>
            <a:ext cx="2540000" cy="521970"/>
          </a:xfrm>
          <a:prstGeom prst="rect">
            <a:avLst/>
          </a:prstGeom>
          <a:noFill/>
        </p:spPr>
        <p:txBody>
          <a:bodyPr wrap="square" rtlCol="0" anchor="t">
            <a:spAutoFit/>
          </a:bodyPr>
          <a:lstStyle/>
          <a:p>
            <a:r>
              <a:rPr lang="zh-CN" altLang="en-US" sz="1400">
                <a:cs typeface="+mn-ea"/>
                <a:sym typeface="+mn-lt"/>
              </a:rPr>
              <a:t>请在此处添加具体内容，文字尽量言简意赅，简单说明即可</a:t>
            </a:r>
          </a:p>
        </p:txBody>
      </p:sp>
      <p:sp>
        <p:nvSpPr>
          <p:cNvPr id="25" name="文本框 24"/>
          <p:cNvSpPr txBox="1"/>
          <p:nvPr/>
        </p:nvSpPr>
        <p:spPr>
          <a:xfrm>
            <a:off x="1679575" y="3546475"/>
            <a:ext cx="2540000" cy="398780"/>
          </a:xfrm>
          <a:prstGeom prst="rect">
            <a:avLst/>
          </a:prstGeom>
          <a:noFill/>
        </p:spPr>
        <p:txBody>
          <a:bodyPr wrap="square" rtlCol="0" anchor="t">
            <a:spAutoFit/>
          </a:bodyPr>
          <a:lstStyle/>
          <a:p>
            <a:r>
              <a:rPr lang="zh-CN" altLang="en-US" sz="2000" b="1">
                <a:cs typeface="+mn-ea"/>
                <a:sym typeface="+mn-lt"/>
              </a:rPr>
              <a:t>核心价值观</a:t>
            </a:r>
          </a:p>
        </p:txBody>
      </p:sp>
      <p:sp>
        <p:nvSpPr>
          <p:cNvPr id="27" name="文本框 26"/>
          <p:cNvSpPr txBox="1"/>
          <p:nvPr/>
        </p:nvSpPr>
        <p:spPr>
          <a:xfrm>
            <a:off x="1722120" y="5067935"/>
            <a:ext cx="2540000" cy="398780"/>
          </a:xfrm>
          <a:prstGeom prst="rect">
            <a:avLst/>
          </a:prstGeom>
          <a:noFill/>
        </p:spPr>
        <p:txBody>
          <a:bodyPr wrap="square" rtlCol="0" anchor="t">
            <a:spAutoFit/>
          </a:bodyPr>
          <a:lstStyle/>
          <a:p>
            <a:r>
              <a:rPr lang="zh-CN" altLang="en-US" sz="2000" b="1">
                <a:cs typeface="+mn-ea"/>
                <a:sym typeface="+mn-lt"/>
              </a:rPr>
              <a:t>主题价值观</a:t>
            </a:r>
          </a:p>
        </p:txBody>
      </p:sp>
      <p:sp>
        <p:nvSpPr>
          <p:cNvPr id="43" name="文本框 42"/>
          <p:cNvSpPr txBox="1"/>
          <p:nvPr/>
        </p:nvSpPr>
        <p:spPr>
          <a:xfrm>
            <a:off x="1722120" y="3945255"/>
            <a:ext cx="2540000" cy="521970"/>
          </a:xfrm>
          <a:prstGeom prst="rect">
            <a:avLst/>
          </a:prstGeom>
          <a:noFill/>
        </p:spPr>
        <p:txBody>
          <a:bodyPr wrap="square" rtlCol="0" anchor="t">
            <a:spAutoFit/>
          </a:bodyPr>
          <a:lstStyle/>
          <a:p>
            <a:r>
              <a:rPr lang="zh-CN" altLang="en-US" sz="1400">
                <a:cs typeface="+mn-ea"/>
                <a:sym typeface="+mn-lt"/>
              </a:rPr>
              <a:t>请在此处添加具体内容，文字尽量言简意赅，简单说明即可</a:t>
            </a:r>
          </a:p>
        </p:txBody>
      </p:sp>
      <p:sp>
        <p:nvSpPr>
          <p:cNvPr id="44" name="文本框 43"/>
          <p:cNvSpPr txBox="1"/>
          <p:nvPr/>
        </p:nvSpPr>
        <p:spPr>
          <a:xfrm>
            <a:off x="1676400" y="5597525"/>
            <a:ext cx="2540000" cy="521970"/>
          </a:xfrm>
          <a:prstGeom prst="rect">
            <a:avLst/>
          </a:prstGeom>
          <a:noFill/>
        </p:spPr>
        <p:txBody>
          <a:bodyPr wrap="square" rtlCol="0" anchor="t">
            <a:spAutoFit/>
          </a:bodyPr>
          <a:lstStyle/>
          <a:p>
            <a:r>
              <a:rPr lang="zh-CN" altLang="en-US" sz="1400">
                <a:cs typeface="+mn-ea"/>
                <a:sym typeface="+mn-lt"/>
              </a:rPr>
              <a:t>请在此处添加具体内容，文字尽量言简意赅，简单说明即可</a:t>
            </a:r>
          </a:p>
        </p:txBody>
      </p:sp>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bg1"/>
                </a:solidFill>
                <a:cs typeface="+mn-ea"/>
                <a:sym typeface="+mn-lt"/>
              </a:rPr>
              <a:t>01</a:t>
            </a: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什么是企业文化</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floriane-vita-FyD3OWBuXnY-unsplash"/>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7145" y="1443355"/>
            <a:ext cx="12209145" cy="3870325"/>
          </a:xfrm>
          <a:prstGeom prst="rect">
            <a:avLst/>
          </a:prstGeom>
        </p:spPr>
      </p:pic>
      <p:sp>
        <p:nvSpPr>
          <p:cNvPr id="4" name="矩形 3"/>
          <p:cNvSpPr/>
          <p:nvPr/>
        </p:nvSpPr>
        <p:spPr>
          <a:xfrm>
            <a:off x="-16510" y="1437005"/>
            <a:ext cx="12208510" cy="3896360"/>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1036320" y="2374265"/>
            <a:ext cx="2222500" cy="2222500"/>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a:solidFill>
                  <a:schemeClr val="bg1"/>
                </a:solidFill>
                <a:cs typeface="+mn-ea"/>
                <a:sym typeface="+mn-lt"/>
              </a:rPr>
              <a:t>02</a:t>
            </a:r>
          </a:p>
        </p:txBody>
      </p:sp>
      <p:sp>
        <p:nvSpPr>
          <p:cNvPr id="7" name="文本框 6"/>
          <p:cNvSpPr txBox="1"/>
          <p:nvPr/>
        </p:nvSpPr>
        <p:spPr>
          <a:xfrm>
            <a:off x="3902075" y="2710815"/>
            <a:ext cx="5137785" cy="922020"/>
          </a:xfrm>
          <a:prstGeom prst="rect">
            <a:avLst/>
          </a:prstGeom>
          <a:noFill/>
        </p:spPr>
        <p:txBody>
          <a:bodyPr wrap="square" rtlCol="0" anchor="t">
            <a:spAutoFit/>
          </a:bodyPr>
          <a:lstStyle/>
          <a:p>
            <a:r>
              <a:rPr lang="zh-CN" altLang="en-US" sz="5400">
                <a:cs typeface="+mn-ea"/>
                <a:sym typeface="+mn-lt"/>
              </a:rPr>
              <a:t>公司核心价值观</a:t>
            </a:r>
          </a:p>
        </p:txBody>
      </p:sp>
      <p:sp>
        <p:nvSpPr>
          <p:cNvPr id="8" name="文本框 7"/>
          <p:cNvSpPr txBox="1"/>
          <p:nvPr/>
        </p:nvSpPr>
        <p:spPr>
          <a:xfrm>
            <a:off x="4060825" y="3951605"/>
            <a:ext cx="5873115" cy="535531"/>
          </a:xfrm>
          <a:prstGeom prst="rect">
            <a:avLst/>
          </a:prstGeom>
          <a:noFill/>
        </p:spPr>
        <p:txBody>
          <a:bodyPr wrap="square" rtlCol="0" anchor="t">
            <a:spAutoFit/>
          </a:bodyPr>
          <a:lstStyle/>
          <a:p>
            <a:pPr>
              <a:lnSpc>
                <a:spcPct val="120000"/>
              </a:lnSpc>
              <a:spcBef>
                <a:spcPts val="0"/>
              </a:spcBef>
              <a:spcAft>
                <a:spcPts val="0"/>
              </a:spcAft>
            </a:pPr>
            <a:r>
              <a:rPr lang="zh-CN" altLang="en-US" sz="1200">
                <a:cs typeface="+mn-ea"/>
                <a:sym typeface="+mn-lt"/>
              </a:rPr>
              <a:t>关键行为准则不需要大家全部背诵，但要求我们在制定政策和规章制度时依照关键行为准则，同时要求我们对照关键行为准则，规范自己的行为，落实好企业的价值观。</a:t>
            </a:r>
          </a:p>
        </p:txBody>
      </p:sp>
      <p:sp>
        <p:nvSpPr>
          <p:cNvPr id="9" name="文本框 8"/>
          <p:cNvSpPr txBox="1"/>
          <p:nvPr/>
        </p:nvSpPr>
        <p:spPr>
          <a:xfrm>
            <a:off x="4060825" y="3545840"/>
            <a:ext cx="5771515" cy="398780"/>
          </a:xfrm>
          <a:prstGeom prst="rect">
            <a:avLst/>
          </a:prstGeom>
          <a:noFill/>
        </p:spPr>
        <p:txBody>
          <a:bodyPr wrap="square" rtlCol="0" anchor="t">
            <a:spAutoFit/>
          </a:bodyPr>
          <a:lstStyle/>
          <a:p>
            <a:r>
              <a:rPr lang="zh-CN" altLang="en-US" sz="2000">
                <a:solidFill>
                  <a:srgbClr val="343667"/>
                </a:solidFill>
                <a:cs typeface="+mn-ea"/>
                <a:sym typeface="+mn-lt"/>
              </a:rPr>
              <a:t>There are many variations of passages</a:t>
            </a:r>
          </a:p>
        </p:txBody>
      </p:sp>
      <p:sp>
        <p:nvSpPr>
          <p:cNvPr id="17" name="文本框 16"/>
          <p:cNvSpPr txBox="1"/>
          <p:nvPr/>
        </p:nvSpPr>
        <p:spPr>
          <a:xfrm>
            <a:off x="135255" y="207645"/>
            <a:ext cx="1515110" cy="521970"/>
          </a:xfrm>
          <a:prstGeom prst="rect">
            <a:avLst/>
          </a:prstGeom>
          <a:noFill/>
        </p:spPr>
        <p:txBody>
          <a:bodyPr wrap="square" rtlCol="0" anchor="t">
            <a:spAutoFit/>
          </a:bodyPr>
          <a:lstStyle/>
          <a:p>
            <a:r>
              <a:rPr lang="en-US" altLang="zh-CN" sz="2800">
                <a:solidFill>
                  <a:srgbClr val="343667"/>
                </a:solidFill>
                <a:cs typeface="+mn-ea"/>
                <a:sym typeface="+mn-lt"/>
              </a:rPr>
              <a:t>LOGO</a:t>
            </a:r>
          </a:p>
        </p:txBody>
      </p:sp>
      <p:sp>
        <p:nvSpPr>
          <p:cNvPr id="18" name="文本框 17"/>
          <p:cNvSpPr txBox="1"/>
          <p:nvPr/>
        </p:nvSpPr>
        <p:spPr>
          <a:xfrm>
            <a:off x="1492250" y="284480"/>
            <a:ext cx="2047875" cy="368300"/>
          </a:xfrm>
          <a:prstGeom prst="rect">
            <a:avLst/>
          </a:prstGeom>
          <a:noFill/>
        </p:spPr>
        <p:txBody>
          <a:bodyPr wrap="square" rtlCol="0" anchor="t">
            <a:spAutoFit/>
          </a:bodyPr>
          <a:lstStyle/>
          <a:p>
            <a:r>
              <a:rPr lang="en-US" altLang="zh-CN">
                <a:solidFill>
                  <a:schemeClr val="tx1"/>
                </a:solidFill>
                <a:cs typeface="+mn-ea"/>
                <a:sym typeface="+mn-lt"/>
              </a:rPr>
              <a:t>XX</a:t>
            </a:r>
            <a:r>
              <a:rPr lang="zh-CN" altLang="en-US">
                <a:solidFill>
                  <a:schemeClr val="tx1"/>
                </a:solidFill>
                <a:cs typeface="+mn-ea"/>
                <a:sym typeface="+mn-lt"/>
              </a:rPr>
              <a:t>科技有限公司</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SLIDE_LAYOUT_INFO" val="{&quot;backgroundInfo&quot;:[{&quot;bottom&quot;:0,&quot;bottomAbs&quot;:false,&quot;left&quot;:0,&quot;leftAbs&quot;:false,&quot;right&quot;:0,&quot;rightAbs&quot;:false,&quot;top&quot;:0,&quot;topAbs&quot;:false,&quot;type&quot;:&quot;general&quot;}],&quot;direction&quot;:1,&quot;id&quot;:&quot;2022-01-13T17:21:42&quot;,&quot;maxSize&quot;:{&quot;size1&quot;:2.4504682088891663},&quot;minSize&quot;:{&quot;size1&quot;:2.4504682088891663},&quot;normalSize&quot;:{&quot;size1&quot;:2.4504682088891663},&quot;subLayout&quot;:[{&quot;id&quot;:&quot;2022-01-13T17:21:42&quot;,&quot;type&quot;:0},{&quot;id&quot;:&quot;2022-01-13T17:21:42&quot;,&quot;margin&quot;:{&quot;bottom&quot;:2.1170001029968262,&quot;left&quot;:1.6929999589920044,&quot;right&quot;:2.5399999618530273,&quot;top&quot;:2.1170001029968262},&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features&quot;:[&quot;collage&quot;,&quot;carousel&quot;],&quot;support_big_font&quot;:false,&quot;picture_toward&quot;:0,&quot;picture_dockside&quot;:[],&quot;fill_id&quot;:&quot;c50e751605bf474f903eb8204d109f3c&quot;,&quot;fill_align&quot;:&quot;cm&quot;,&quot;chip_types&quot;:[&quot;diagram&quot;,&quot;pictext&quot;,&quot;text&quot;,&quot;picture&quot;,&quot;chart&quot;,&quot;table&quot;,&quot;video&quot;]}]]"/>
  <p:tag name="KSO_WM_SLIDE_ID" val="diagram20208600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08600"/>
  <p:tag name="KSO_WM_SLIDE_TYPE" val="text"/>
  <p:tag name="KSO_WM_SLIDE_SUBTYPE" val="picTxt"/>
  <p:tag name="KSO_WM_SLIDE_SIZE" val="870*519"/>
  <p:tag name="KSO_WM_SLIDE_POSITION" val="45*10"/>
  <p:tag name="KSO_WM_SLIDE_LAYOUT" val="d"/>
  <p:tag name="KSO_WM_SLIDE_LAYOUT_CNT" val="1"/>
  <p:tag name="KSO_WM_SLIDE_CAN_ADD_NAVIGATION" val="1"/>
  <p:tag name="KSO_WM_CHIP_XID" val="5ef20c07a491bb0086638b15"/>
  <p:tag name="KSO_WM_CHIP_DECFILLPROP" val="[]"/>
  <p:tag name="KSO_WM_CHIP_GROUPID" val="5ef20c07a491bb0086638b14"/>
  <p:tag name="KSO_WM_SLIDE_BK_DARK_LIGHT" val="2"/>
  <p:tag name="KSO_WM_SLIDE_BACKGROUND_TYPE" val="general"/>
  <p:tag name="KSO_WM_SLIDE_SUPPORT_FEATURE_TYPE" val="3"/>
  <p:tag name="KSO_WM_TEMPLATE_ASSEMBLE_XID" val="60656e7a4054ed1e2fb7f9a1"/>
  <p:tag name="KSO_WM_TEMPLATE_ASSEMBLE_GROUPID" val="60656e7a4054ed1e2fb7f9a1"/>
</p:tagLst>
</file>

<file path=ppt/tags/tag2.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8941_3*l_h_a*1_1_1"/>
  <p:tag name="KSO_WM_TEMPLATE_CATEGORY" val="diagram"/>
  <p:tag name="KSO_WM_TEMPLATE_INDEX" val="20198941"/>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NOCLEAR" val="0"/>
  <p:tag name="KSO_WM_UNIT_VALUE" val="5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8941_3*l_h_f*1_1_1"/>
  <p:tag name="KSO_WM_TEMPLATE_CATEGORY" val="diagram"/>
  <p:tag name="KSO_WM_TEMPLATE_INDEX" val="20198941"/>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8941_3*l_h_a*1_2_1"/>
  <p:tag name="KSO_WM_TEMPLATE_CATEGORY" val="diagram"/>
  <p:tag name="KSO_WM_TEMPLATE_INDEX" val="20198941"/>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NOCLEAR" val="0"/>
  <p:tag name="KSO_WM_UNIT_VALUE" val="5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8941_3*l_h_f*1_2_1"/>
  <p:tag name="KSO_WM_TEMPLATE_CATEGORY" val="diagram"/>
  <p:tag name="KSO_WM_TEMPLATE_INDEX" val="20198941"/>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98941_3*l_h_a*1_3_1"/>
  <p:tag name="KSO_WM_TEMPLATE_CATEGORY" val="diagram"/>
  <p:tag name="KSO_WM_TEMPLATE_INDEX" val="20198941"/>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NOCLEAR" val="0"/>
  <p:tag name="KSO_WM_UNIT_VALUE" val="55"/>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98941_3*l_h_f*1_3_1"/>
  <p:tag name="KSO_WM_TEMPLATE_CATEGORY" val="diagram"/>
  <p:tag name="KSO_WM_TEMPLATE_INDEX" val="20198941"/>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98941_3*l_h_a*1_4_1"/>
  <p:tag name="KSO_WM_TEMPLATE_CATEGORY" val="diagram"/>
  <p:tag name="KSO_WM_TEMPLATE_INDEX" val="20198941"/>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NOCLEAR" val="0"/>
  <p:tag name="KSO_WM_UNIT_VALUE" val="66"/>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98941_3*l_h_f*1_4_1"/>
  <p:tag name="KSO_WM_TEMPLATE_CATEGORY" val="diagram"/>
  <p:tag name="KSO_WM_TEMPLATE_INDEX" val="20198941"/>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heme/theme1.xml><?xml version="1.0" encoding="utf-8"?>
<a:theme xmlns:a="http://schemas.openxmlformats.org/drawingml/2006/main" name="第一PPT，www.1ppt.com">
  <a:themeElements>
    <a:clrScheme name="自定义 1992">
      <a:dk1>
        <a:sysClr val="windowText" lastClr="000000"/>
      </a:dk1>
      <a:lt1>
        <a:sysClr val="window" lastClr="FFFFFF"/>
      </a:lt1>
      <a:dk2>
        <a:srgbClr val="44546A"/>
      </a:dk2>
      <a:lt2>
        <a:srgbClr val="E7E6E6"/>
      </a:lt2>
      <a:accent1>
        <a:srgbClr val="343667"/>
      </a:accent1>
      <a:accent2>
        <a:srgbClr val="7795C0"/>
      </a:accent2>
      <a:accent3>
        <a:srgbClr val="A5A5A5"/>
      </a:accent3>
      <a:accent4>
        <a:srgbClr val="FFC000"/>
      </a:accent4>
      <a:accent5>
        <a:srgbClr val="5B9BD5"/>
      </a:accent5>
      <a:accent6>
        <a:srgbClr val="70AD47"/>
      </a:accent6>
      <a:hlink>
        <a:srgbClr val="0563C1"/>
      </a:hlink>
      <a:folHlink>
        <a:srgbClr val="954F72"/>
      </a:folHlink>
    </a:clrScheme>
    <a:fontScheme name="rtslfqz3">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1869</Words>
  <Application>Microsoft Office PowerPoint</Application>
  <PresentationFormat>宽屏</PresentationFormat>
  <Paragraphs>204</Paragraphs>
  <Slides>23</Slides>
  <Notes>18</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23</vt:i4>
      </vt:variant>
    </vt:vector>
  </HeadingPairs>
  <TitlesOfParts>
    <vt:vector size="31" baseType="lpstr">
      <vt:lpstr>Gill Sans</vt:lpstr>
      <vt:lpstr>等线</vt:lpstr>
      <vt:lpstr>宋体</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cp:keywords/>
  <dc:description>www.ppt818.com-提供资源下载</dc:description>
  <cp:lastModifiedBy/>
  <cp:revision>1</cp:revision>
  <dcterms:created xsi:type="dcterms:W3CDTF">2022-05-14T13:27:37Z</dcterms:created>
  <dcterms:modified xsi:type="dcterms:W3CDTF">2023-04-17T04:29:51Z</dcterms:modified>
</cp:coreProperties>
</file>