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7" r:id="rId2"/>
  </p:sldMasterIdLst>
  <p:notesMasterIdLst>
    <p:notesMasterId r:id="rId69"/>
  </p:notesMasterIdLst>
  <p:sldIdLst>
    <p:sldId id="453" r:id="rId3"/>
    <p:sldId id="456" r:id="rId4"/>
    <p:sldId id="455" r:id="rId5"/>
    <p:sldId id="458" r:id="rId6"/>
    <p:sldId id="461" r:id="rId7"/>
    <p:sldId id="462" r:id="rId8"/>
    <p:sldId id="463" r:id="rId9"/>
    <p:sldId id="464" r:id="rId10"/>
    <p:sldId id="465" r:id="rId11"/>
    <p:sldId id="466" r:id="rId12"/>
    <p:sldId id="358" r:id="rId13"/>
    <p:sldId id="467" r:id="rId14"/>
    <p:sldId id="468" r:id="rId15"/>
    <p:sldId id="469" r:id="rId16"/>
    <p:sldId id="470" r:id="rId17"/>
    <p:sldId id="471" r:id="rId18"/>
    <p:sldId id="459" r:id="rId19"/>
    <p:sldId id="472" r:id="rId20"/>
    <p:sldId id="473" r:id="rId21"/>
    <p:sldId id="474" r:id="rId22"/>
    <p:sldId id="475" r:id="rId23"/>
    <p:sldId id="476" r:id="rId24"/>
    <p:sldId id="477" r:id="rId25"/>
    <p:sldId id="478" r:id="rId26"/>
    <p:sldId id="479" r:id="rId27"/>
    <p:sldId id="480" r:id="rId28"/>
    <p:sldId id="481" r:id="rId29"/>
    <p:sldId id="482" r:id="rId30"/>
    <p:sldId id="483" r:id="rId31"/>
    <p:sldId id="484" r:id="rId32"/>
    <p:sldId id="485" r:id="rId33"/>
    <p:sldId id="486" r:id="rId34"/>
    <p:sldId id="487" r:id="rId35"/>
    <p:sldId id="488" r:id="rId36"/>
    <p:sldId id="489" r:id="rId37"/>
    <p:sldId id="490" r:id="rId38"/>
    <p:sldId id="491" r:id="rId39"/>
    <p:sldId id="492" r:id="rId40"/>
    <p:sldId id="493" r:id="rId41"/>
    <p:sldId id="494" r:id="rId42"/>
    <p:sldId id="495" r:id="rId43"/>
    <p:sldId id="496" r:id="rId44"/>
    <p:sldId id="497" r:id="rId45"/>
    <p:sldId id="498" r:id="rId46"/>
    <p:sldId id="499" r:id="rId47"/>
    <p:sldId id="500" r:id="rId48"/>
    <p:sldId id="501" r:id="rId49"/>
    <p:sldId id="502" r:id="rId50"/>
    <p:sldId id="460" r:id="rId51"/>
    <p:sldId id="503" r:id="rId52"/>
    <p:sldId id="504" r:id="rId53"/>
    <p:sldId id="505" r:id="rId54"/>
    <p:sldId id="506" r:id="rId55"/>
    <p:sldId id="507" r:id="rId56"/>
    <p:sldId id="508" r:id="rId57"/>
    <p:sldId id="509" r:id="rId58"/>
    <p:sldId id="510" r:id="rId59"/>
    <p:sldId id="511" r:id="rId60"/>
    <p:sldId id="512" r:id="rId61"/>
    <p:sldId id="513" r:id="rId62"/>
    <p:sldId id="514" r:id="rId63"/>
    <p:sldId id="515" r:id="rId64"/>
    <p:sldId id="516" r:id="rId65"/>
    <p:sldId id="517" r:id="rId66"/>
    <p:sldId id="519" r:id="rId67"/>
    <p:sldId id="521" r:id="rId68"/>
  </p:sldIdLst>
  <p:sldSz cx="12192000" cy="6858000"/>
  <p:notesSz cx="6858000" cy="9144000"/>
  <p:custDataLst>
    <p:tags r:id="rId7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778" userDrawn="1">
          <p15:clr>
            <a:srgbClr val="A4A3A4"/>
          </p15:clr>
        </p15:guide>
        <p15:guide id="3" orient="horz" pos="128" userDrawn="1">
          <p15:clr>
            <a:srgbClr val="A4A3A4"/>
          </p15:clr>
        </p15:guide>
        <p15:guide id="4" orient="horz" pos="4184" userDrawn="1">
          <p15:clr>
            <a:srgbClr val="A4A3A4"/>
          </p15:clr>
        </p15:guide>
        <p15:guide id="5" pos="211" userDrawn="1">
          <p15:clr>
            <a:srgbClr val="A4A3A4"/>
          </p15:clr>
        </p15:guide>
        <p15:guide id="6" pos="7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7CC8"/>
    <a:srgbClr val="A5A5A5"/>
    <a:srgbClr val="00A0E9"/>
    <a:srgbClr val="E7E6E6"/>
    <a:srgbClr val="A7DBF7"/>
    <a:srgbClr val="008FD9"/>
    <a:srgbClr val="0078C6"/>
    <a:srgbClr val="01B0E5"/>
    <a:srgbClr val="01AC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深色样式 2 - 强调 5/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深色样式 2 - 强调 3/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62" y="114"/>
      </p:cViewPr>
      <p:guideLst>
        <p:guide orient="horz" pos="2183"/>
        <p:guide pos="778"/>
        <p:guide orient="horz" pos="128"/>
        <p:guide orient="horz" pos="4184"/>
        <p:guide pos="211"/>
        <p:guide pos="7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0233BC-2129-4C47-8F37-F42C0F675DF5}" type="doc">
      <dgm:prSet loTypeId="urn:microsoft.com/office/officeart/2005/8/layout/pyramid1" loCatId="pyramid" qsTypeId="urn:microsoft.com/office/officeart/2005/8/quickstyle/simple1" qsCatId="simple" csTypeId="urn:microsoft.com/office/officeart/2005/8/colors/accent1_3" csCatId="accent1" phldr="1"/>
      <dgm:spPr/>
    </dgm:pt>
    <dgm:pt modelId="{1163A0FC-0745-4805-A7E7-E2C48FC22370}">
      <dgm:prSet/>
      <dgm:spPr>
        <a:solidFill>
          <a:srgbClr val="007CC8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zh-CN" altLang="zh-CN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+mn-lt"/>
            <a:ea typeface="+mn-ea"/>
            <a:cs typeface="+mn-ea"/>
            <a:sym typeface="+mn-lt"/>
          </a:endParaRPr>
        </a:p>
      </dgm:t>
    </dgm:pt>
    <dgm:pt modelId="{620C3098-181E-4D88-B860-FF75EA39E47C}" type="parTrans" cxnId="{3B63ABCF-73CF-478A-8670-13BFB1004958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ABD022DC-78FF-4E62-84A3-4F91146BE357}" type="sibTrans" cxnId="{3B63ABCF-73CF-478A-8670-13BFB1004958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12050825-345F-4FF0-AD2A-381E7E99DFB9}">
      <dgm:prSet custT="1"/>
      <dgm:spPr>
        <a:solidFill>
          <a:srgbClr val="008FD9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zh-CN" sz="1800" b="1" i="0" u="none" strike="noStrike" cap="none" normalizeH="0" baseline="0" dirty="0">
              <a:ln/>
              <a:solidFill>
                <a:schemeClr val="bg1"/>
              </a:solidFill>
              <a:effectLst/>
              <a:latin typeface="+mn-lt"/>
              <a:ea typeface="+mn-ea"/>
              <a:cs typeface="+mn-ea"/>
              <a:sym typeface="+mn-lt"/>
            </a:rPr>
            <a:t>3</a:t>
          </a:r>
          <a:r>
            <a:rPr kumimoji="0" lang="zh-CN" altLang="en-US" sz="1800" b="1" i="0" u="none" strike="noStrike" cap="none" normalizeH="0" baseline="0" dirty="0">
              <a:ln/>
              <a:solidFill>
                <a:schemeClr val="bg1"/>
              </a:solidFill>
              <a:effectLst/>
              <a:latin typeface="+mn-lt"/>
              <a:ea typeface="+mn-ea"/>
              <a:cs typeface="+mn-ea"/>
              <a:sym typeface="+mn-lt"/>
            </a:rPr>
            <a:t>共同需求</a:t>
          </a:r>
          <a:endParaRPr kumimoji="0" lang="en-US" altLang="zh-CN" sz="1800" b="1" i="0" u="none" strike="noStrike" cap="none" normalizeH="0" baseline="0" dirty="0">
            <a:ln/>
            <a:solidFill>
              <a:schemeClr val="bg1"/>
            </a:solidFill>
            <a:effectLst/>
            <a:latin typeface="+mn-lt"/>
            <a:ea typeface="+mn-ea"/>
            <a:cs typeface="+mn-ea"/>
            <a:sym typeface="+mn-lt"/>
          </a:endParaRPr>
        </a:p>
      </dgm:t>
    </dgm:pt>
    <dgm:pt modelId="{69035FE3-4564-44E6-A113-B5B9F5FEE460}" type="parTrans" cxnId="{1E3074A7-8C54-4EAF-8710-9B94EEFB2403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C801900B-1FAC-4470-BBDB-13259C59876C}" type="sibTrans" cxnId="{1E3074A7-8C54-4EAF-8710-9B94EEFB2403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5AB18D68-C99F-4D9B-B151-A66636329989}">
      <dgm:prSet custT="1"/>
      <dgm:spPr>
        <a:solidFill>
          <a:srgbClr val="00A0E9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zh-CN" sz="1800" b="1" i="0" u="none" strike="noStrike" cap="none" normalizeH="0" baseline="0" dirty="0">
              <a:ln/>
              <a:solidFill>
                <a:schemeClr val="bg1"/>
              </a:solidFill>
              <a:effectLst/>
              <a:latin typeface="+mn-lt"/>
              <a:ea typeface="+mn-ea"/>
              <a:cs typeface="+mn-ea"/>
              <a:sym typeface="+mn-lt"/>
            </a:rPr>
            <a:t>2</a:t>
          </a:r>
          <a:r>
            <a:rPr kumimoji="0" lang="zh-CN" altLang="en-US" sz="1800" b="1" i="0" u="none" strike="noStrike" cap="none" normalizeH="0" baseline="0" dirty="0">
              <a:ln/>
              <a:solidFill>
                <a:schemeClr val="bg1"/>
              </a:solidFill>
              <a:effectLst/>
              <a:latin typeface="+mn-lt"/>
              <a:ea typeface="+mn-ea"/>
              <a:cs typeface="+mn-ea"/>
              <a:sym typeface="+mn-lt"/>
            </a:rPr>
            <a:t>对方需求</a:t>
          </a:r>
          <a:endParaRPr kumimoji="0" lang="en-US" altLang="zh-CN" sz="1800" b="1" i="0" u="none" strike="noStrike" cap="none" normalizeH="0" baseline="0" dirty="0">
            <a:ln/>
            <a:solidFill>
              <a:schemeClr val="bg1"/>
            </a:solidFill>
            <a:effectLst/>
            <a:latin typeface="+mn-lt"/>
            <a:ea typeface="+mn-ea"/>
            <a:cs typeface="+mn-ea"/>
            <a:sym typeface="+mn-lt"/>
          </a:endParaRPr>
        </a:p>
      </dgm:t>
    </dgm:pt>
    <dgm:pt modelId="{898EE31C-8F0A-478C-B7B4-4A934E9E48D6}" type="parTrans" cxnId="{0AFB8BBA-8AE5-4607-B99B-EFD97C7B067F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C04AFD59-3B81-40A9-9B4B-29CBFDB6C92A}" type="sibTrans" cxnId="{0AFB8BBA-8AE5-4607-B99B-EFD97C7B067F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A4676C87-1CFF-4053-8AA6-D7EA8F392E40}">
      <dgm:prSet custT="1"/>
      <dgm:spPr>
        <a:solidFill>
          <a:srgbClr val="A7DBF7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zh-CN" sz="1800" b="1" i="0" u="none" strike="noStrike" cap="none" normalizeH="0" baseline="0" dirty="0">
              <a:ln/>
              <a:effectLst/>
              <a:latin typeface="+mn-lt"/>
              <a:ea typeface="+mn-ea"/>
              <a:cs typeface="+mn-ea"/>
              <a:sym typeface="+mn-lt"/>
            </a:rPr>
            <a:t>1</a:t>
          </a:r>
          <a:r>
            <a:rPr kumimoji="0" lang="zh-CN" altLang="en-US" sz="1800" b="1" i="0" u="none" strike="noStrike" cap="none" normalizeH="0" baseline="0" dirty="0">
              <a:ln/>
              <a:effectLst/>
              <a:latin typeface="+mn-lt"/>
              <a:ea typeface="+mn-ea"/>
              <a:cs typeface="+mn-ea"/>
              <a:sym typeface="+mn-lt"/>
            </a:rPr>
            <a:t>自身需求</a:t>
          </a:r>
        </a:p>
      </dgm:t>
    </dgm:pt>
    <dgm:pt modelId="{D92FE59C-C3BF-4497-8D09-9AE3156EE2C8}" type="parTrans" cxnId="{2E4B8207-E1F7-410B-A387-EB296F790782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FCBD7A62-4810-4F38-BC97-B5DCD8D8F55C}" type="sibTrans" cxnId="{2E4B8207-E1F7-410B-A387-EB296F790782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16B5A54C-45FD-4F0F-B273-53CAE295C314}" type="pres">
      <dgm:prSet presAssocID="{E60233BC-2129-4C47-8F37-F42C0F675DF5}" presName="Name0" presStyleCnt="0">
        <dgm:presLayoutVars>
          <dgm:dir/>
          <dgm:animLvl val="lvl"/>
          <dgm:resizeHandles val="exact"/>
        </dgm:presLayoutVars>
      </dgm:prSet>
      <dgm:spPr/>
    </dgm:pt>
    <dgm:pt modelId="{2087366B-BDFC-482E-958B-5A91C4EBB4ED}" type="pres">
      <dgm:prSet presAssocID="{1163A0FC-0745-4805-A7E7-E2C48FC22370}" presName="Name8" presStyleCnt="0"/>
      <dgm:spPr/>
    </dgm:pt>
    <dgm:pt modelId="{8D78D565-4FE1-47DD-B429-5364C76E2A71}" type="pres">
      <dgm:prSet presAssocID="{1163A0FC-0745-4805-A7E7-E2C48FC22370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9501BFA-99C4-4801-A049-0512106C75F2}" type="pres">
      <dgm:prSet presAssocID="{1163A0FC-0745-4805-A7E7-E2C48FC2237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FA5426A-5F1D-44DF-850B-0A06D642AAED}" type="pres">
      <dgm:prSet presAssocID="{12050825-345F-4FF0-AD2A-381E7E99DFB9}" presName="Name8" presStyleCnt="0"/>
      <dgm:spPr/>
    </dgm:pt>
    <dgm:pt modelId="{0A506414-98CF-40B1-AA30-5DC40EC0E81B}" type="pres">
      <dgm:prSet presAssocID="{12050825-345F-4FF0-AD2A-381E7E99DFB9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656FEF1-87CB-450D-AACD-BB424F9F9BB6}" type="pres">
      <dgm:prSet presAssocID="{12050825-345F-4FF0-AD2A-381E7E99DFB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39BBBE3-4283-44AD-A2B9-D9085B6B4BDA}" type="pres">
      <dgm:prSet presAssocID="{5AB18D68-C99F-4D9B-B151-A66636329989}" presName="Name8" presStyleCnt="0"/>
      <dgm:spPr/>
    </dgm:pt>
    <dgm:pt modelId="{31C65AC3-54C0-4E2A-BE34-A967FF684EA7}" type="pres">
      <dgm:prSet presAssocID="{5AB18D68-C99F-4D9B-B151-A66636329989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4B0D13E-0EAE-479E-A406-5050F1C9C719}" type="pres">
      <dgm:prSet presAssocID="{5AB18D68-C99F-4D9B-B151-A6663632998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8315BB4-53F1-483A-9736-EC1A6512BFBF}" type="pres">
      <dgm:prSet presAssocID="{A4676C87-1CFF-4053-8AA6-D7EA8F392E40}" presName="Name8" presStyleCnt="0"/>
      <dgm:spPr/>
    </dgm:pt>
    <dgm:pt modelId="{1CFE5AA7-527A-4B21-9409-54762470178A}" type="pres">
      <dgm:prSet presAssocID="{A4676C87-1CFF-4053-8AA6-D7EA8F392E40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7F248F9-382B-4F41-9F60-E969995BD935}" type="pres">
      <dgm:prSet presAssocID="{A4676C87-1CFF-4053-8AA6-D7EA8F392E4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25E7CB6-A61E-4558-8F58-1F69A9C3FC72}" type="presOf" srcId="{A4676C87-1CFF-4053-8AA6-D7EA8F392E40}" destId="{B7F248F9-382B-4F41-9F60-E969995BD935}" srcOrd="1" destOrd="0" presId="urn:microsoft.com/office/officeart/2005/8/layout/pyramid1"/>
    <dgm:cxn modelId="{3B63ABCF-73CF-478A-8670-13BFB1004958}" srcId="{E60233BC-2129-4C47-8F37-F42C0F675DF5}" destId="{1163A0FC-0745-4805-A7E7-E2C48FC22370}" srcOrd="0" destOrd="0" parTransId="{620C3098-181E-4D88-B860-FF75EA39E47C}" sibTransId="{ABD022DC-78FF-4E62-84A3-4F91146BE357}"/>
    <dgm:cxn modelId="{0E92C814-96D9-4279-8BEF-175CA297DDBB}" type="presOf" srcId="{5AB18D68-C99F-4D9B-B151-A66636329989}" destId="{31C65AC3-54C0-4E2A-BE34-A967FF684EA7}" srcOrd="0" destOrd="0" presId="urn:microsoft.com/office/officeart/2005/8/layout/pyramid1"/>
    <dgm:cxn modelId="{68615061-9FF8-455C-BED3-686ECDBAABD9}" type="presOf" srcId="{A4676C87-1CFF-4053-8AA6-D7EA8F392E40}" destId="{1CFE5AA7-527A-4B21-9409-54762470178A}" srcOrd="0" destOrd="0" presId="urn:microsoft.com/office/officeart/2005/8/layout/pyramid1"/>
    <dgm:cxn modelId="{0AFB8BBA-8AE5-4607-B99B-EFD97C7B067F}" srcId="{E60233BC-2129-4C47-8F37-F42C0F675DF5}" destId="{5AB18D68-C99F-4D9B-B151-A66636329989}" srcOrd="2" destOrd="0" parTransId="{898EE31C-8F0A-478C-B7B4-4A934E9E48D6}" sibTransId="{C04AFD59-3B81-40A9-9B4B-29CBFDB6C92A}"/>
    <dgm:cxn modelId="{1E3074A7-8C54-4EAF-8710-9B94EEFB2403}" srcId="{E60233BC-2129-4C47-8F37-F42C0F675DF5}" destId="{12050825-345F-4FF0-AD2A-381E7E99DFB9}" srcOrd="1" destOrd="0" parTransId="{69035FE3-4564-44E6-A113-B5B9F5FEE460}" sibTransId="{C801900B-1FAC-4470-BBDB-13259C59876C}"/>
    <dgm:cxn modelId="{1A949491-564F-46DC-AAE4-BD2F9091D78F}" type="presOf" srcId="{12050825-345F-4FF0-AD2A-381E7E99DFB9}" destId="{9656FEF1-87CB-450D-AACD-BB424F9F9BB6}" srcOrd="1" destOrd="0" presId="urn:microsoft.com/office/officeart/2005/8/layout/pyramid1"/>
    <dgm:cxn modelId="{457ADAB1-56D7-4147-8211-70D7BA76CD6F}" type="presOf" srcId="{12050825-345F-4FF0-AD2A-381E7E99DFB9}" destId="{0A506414-98CF-40B1-AA30-5DC40EC0E81B}" srcOrd="0" destOrd="0" presId="urn:microsoft.com/office/officeart/2005/8/layout/pyramid1"/>
    <dgm:cxn modelId="{2E4B8207-E1F7-410B-A387-EB296F790782}" srcId="{E60233BC-2129-4C47-8F37-F42C0F675DF5}" destId="{A4676C87-1CFF-4053-8AA6-D7EA8F392E40}" srcOrd="3" destOrd="0" parTransId="{D92FE59C-C3BF-4497-8D09-9AE3156EE2C8}" sibTransId="{FCBD7A62-4810-4F38-BC97-B5DCD8D8F55C}"/>
    <dgm:cxn modelId="{6CCE9469-3960-4BFE-84CE-3BA9915B5575}" type="presOf" srcId="{1163A0FC-0745-4805-A7E7-E2C48FC22370}" destId="{89501BFA-99C4-4801-A049-0512106C75F2}" srcOrd="1" destOrd="0" presId="urn:microsoft.com/office/officeart/2005/8/layout/pyramid1"/>
    <dgm:cxn modelId="{FF92222E-7A76-4DCA-B190-62E3047016B5}" type="presOf" srcId="{5AB18D68-C99F-4D9B-B151-A66636329989}" destId="{C4B0D13E-0EAE-479E-A406-5050F1C9C719}" srcOrd="1" destOrd="0" presId="urn:microsoft.com/office/officeart/2005/8/layout/pyramid1"/>
    <dgm:cxn modelId="{415312D8-B6A5-42E3-81C9-26FD3ECC967E}" type="presOf" srcId="{1163A0FC-0745-4805-A7E7-E2C48FC22370}" destId="{8D78D565-4FE1-47DD-B429-5364C76E2A71}" srcOrd="0" destOrd="0" presId="urn:microsoft.com/office/officeart/2005/8/layout/pyramid1"/>
    <dgm:cxn modelId="{B3E19D19-F51F-4F87-82E3-A7BB9CC465AB}" type="presOf" srcId="{E60233BC-2129-4C47-8F37-F42C0F675DF5}" destId="{16B5A54C-45FD-4F0F-B273-53CAE295C314}" srcOrd="0" destOrd="0" presId="urn:microsoft.com/office/officeart/2005/8/layout/pyramid1"/>
    <dgm:cxn modelId="{D8D119B2-BA5F-4995-8C5E-1A9891A905F6}" type="presParOf" srcId="{16B5A54C-45FD-4F0F-B273-53CAE295C314}" destId="{2087366B-BDFC-482E-958B-5A91C4EBB4ED}" srcOrd="0" destOrd="0" presId="urn:microsoft.com/office/officeart/2005/8/layout/pyramid1"/>
    <dgm:cxn modelId="{EAC8792C-5FDB-44A9-831E-50AF743E188A}" type="presParOf" srcId="{2087366B-BDFC-482E-958B-5A91C4EBB4ED}" destId="{8D78D565-4FE1-47DD-B429-5364C76E2A71}" srcOrd="0" destOrd="0" presId="urn:microsoft.com/office/officeart/2005/8/layout/pyramid1"/>
    <dgm:cxn modelId="{C5D57C02-8343-45E6-AA51-57B5DC5EDF01}" type="presParOf" srcId="{2087366B-BDFC-482E-958B-5A91C4EBB4ED}" destId="{89501BFA-99C4-4801-A049-0512106C75F2}" srcOrd="1" destOrd="0" presId="urn:microsoft.com/office/officeart/2005/8/layout/pyramid1"/>
    <dgm:cxn modelId="{8F6CD56D-8048-457C-ACB1-CC609F5C5E88}" type="presParOf" srcId="{16B5A54C-45FD-4F0F-B273-53CAE295C314}" destId="{CFA5426A-5F1D-44DF-850B-0A06D642AAED}" srcOrd="1" destOrd="0" presId="urn:microsoft.com/office/officeart/2005/8/layout/pyramid1"/>
    <dgm:cxn modelId="{D36BE612-0756-4AEA-B260-C37A26BD55EC}" type="presParOf" srcId="{CFA5426A-5F1D-44DF-850B-0A06D642AAED}" destId="{0A506414-98CF-40B1-AA30-5DC40EC0E81B}" srcOrd="0" destOrd="0" presId="urn:microsoft.com/office/officeart/2005/8/layout/pyramid1"/>
    <dgm:cxn modelId="{B4CEF180-D6A4-46FF-B024-9BF22392C2B0}" type="presParOf" srcId="{CFA5426A-5F1D-44DF-850B-0A06D642AAED}" destId="{9656FEF1-87CB-450D-AACD-BB424F9F9BB6}" srcOrd="1" destOrd="0" presId="urn:microsoft.com/office/officeart/2005/8/layout/pyramid1"/>
    <dgm:cxn modelId="{A2A5D1D5-9393-4018-B643-E9C6F820B0DF}" type="presParOf" srcId="{16B5A54C-45FD-4F0F-B273-53CAE295C314}" destId="{639BBBE3-4283-44AD-A2B9-D9085B6B4BDA}" srcOrd="2" destOrd="0" presId="urn:microsoft.com/office/officeart/2005/8/layout/pyramid1"/>
    <dgm:cxn modelId="{6548F1C1-6162-414D-9FD7-E1A9921B3D93}" type="presParOf" srcId="{639BBBE3-4283-44AD-A2B9-D9085B6B4BDA}" destId="{31C65AC3-54C0-4E2A-BE34-A967FF684EA7}" srcOrd="0" destOrd="0" presId="urn:microsoft.com/office/officeart/2005/8/layout/pyramid1"/>
    <dgm:cxn modelId="{FBEA4EE0-B70B-4646-AD46-93902F3AFDBE}" type="presParOf" srcId="{639BBBE3-4283-44AD-A2B9-D9085B6B4BDA}" destId="{C4B0D13E-0EAE-479E-A406-5050F1C9C719}" srcOrd="1" destOrd="0" presId="urn:microsoft.com/office/officeart/2005/8/layout/pyramid1"/>
    <dgm:cxn modelId="{FFABDCF0-0AE3-45B7-BDC2-B28E2D19CE5A}" type="presParOf" srcId="{16B5A54C-45FD-4F0F-B273-53CAE295C314}" destId="{C8315BB4-53F1-483A-9736-EC1A6512BFBF}" srcOrd="3" destOrd="0" presId="urn:microsoft.com/office/officeart/2005/8/layout/pyramid1"/>
    <dgm:cxn modelId="{6A95C886-FB0A-4697-ACFD-BCD0868D7F42}" type="presParOf" srcId="{C8315BB4-53F1-483A-9736-EC1A6512BFBF}" destId="{1CFE5AA7-527A-4B21-9409-54762470178A}" srcOrd="0" destOrd="0" presId="urn:microsoft.com/office/officeart/2005/8/layout/pyramid1"/>
    <dgm:cxn modelId="{3A3B5FF7-5830-44DF-9C5A-E94FB7E0614B}" type="presParOf" srcId="{C8315BB4-53F1-483A-9736-EC1A6512BFBF}" destId="{B7F248F9-382B-4F41-9F60-E969995BD93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D49250-8DED-428D-A373-EB4D41F6BBF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zh-CN" altLang="en-US"/>
        </a:p>
      </dgm:t>
    </dgm:pt>
    <dgm:pt modelId="{E88D664B-7E88-4DE9-8EF3-31C5A58D9052}">
      <dgm:prSet phldrT="[文本]"/>
      <dgm:spPr>
        <a:solidFill>
          <a:srgbClr val="007CC8"/>
        </a:solidFill>
      </dgm:spPr>
      <dgm:t>
        <a:bodyPr/>
        <a:lstStyle/>
        <a:p>
          <a:r>
            <a: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rPr>
            <a:t>策略</a:t>
          </a:r>
        </a:p>
      </dgm:t>
    </dgm:pt>
    <dgm:pt modelId="{B7AC7331-030D-4BC4-8C01-575449BB35B5}" type="parTrans" cxnId="{2A3F40BE-B9D8-49F8-814B-317FF5042827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E2119274-2718-43FA-B5EF-2B86BF42A066}" type="sibTrans" cxnId="{2A3F40BE-B9D8-49F8-814B-317FF5042827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9D50C5E9-4263-44B4-8C91-2B584EA3E3FE}">
      <dgm:prSet phldrT="[文本]"/>
      <dgm:spPr>
        <a:solidFill>
          <a:srgbClr val="00A0E9"/>
        </a:solidFill>
      </dgm:spPr>
      <dgm:t>
        <a:bodyPr/>
        <a:lstStyle/>
        <a:p>
          <a:r>
            <a: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rPr>
            <a:t>战略</a:t>
          </a:r>
        </a:p>
      </dgm:t>
    </dgm:pt>
    <dgm:pt modelId="{B6A5CD6D-9D5A-4F6F-AA9F-957620BE3573}" type="parTrans" cxnId="{967692B1-3BB4-4ACD-921B-57FC1359DAB5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6AD5B261-F7C4-4D75-89FA-A8C2761CF077}" type="sibTrans" cxnId="{967692B1-3BB4-4ACD-921B-57FC1359DAB5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3673B930-7A64-4658-99FB-E8C2764A1290}">
      <dgm:prSet phldrT="[文本]" custT="1"/>
      <dgm:spPr/>
      <dgm:t>
        <a:bodyPr/>
        <a:lstStyle/>
        <a:p>
          <a:r>
            <a: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rPr>
            <a:t>用来取得既定目标的全局方针</a:t>
          </a:r>
        </a:p>
      </dgm:t>
    </dgm:pt>
    <dgm:pt modelId="{7DE9AD92-344F-4D0C-A371-67CB773E7945}" type="parTrans" cxnId="{1EC63730-78CF-4A46-8F8B-169B26293061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18852567-F5ED-4DBB-B9D5-11F23DE6BAEA}" type="sibTrans" cxnId="{1EC63730-78CF-4A46-8F8B-169B26293061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A7649DCC-A4E1-46C8-A875-539E2462CDEF}">
      <dgm:prSet phldrT="[文本]"/>
      <dgm:spPr>
        <a:solidFill>
          <a:srgbClr val="00A0E9"/>
        </a:solidFill>
      </dgm:spPr>
      <dgm:t>
        <a:bodyPr/>
        <a:lstStyle/>
        <a:p>
          <a:r>
            <a: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rPr>
            <a:t>战术</a:t>
          </a:r>
        </a:p>
      </dgm:t>
    </dgm:pt>
    <dgm:pt modelId="{B1E9E6CF-57EC-49AB-ADEB-79D102FF97E2}" type="parTrans" cxnId="{3F63A765-40C0-4EFC-86D0-E2E681B6E350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A2F623B5-0BDD-4833-8C03-7DE63C0AE078}" type="sibTrans" cxnId="{3F63A765-40C0-4EFC-86D0-E2E681B6E350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782C552B-DBF4-46EF-ABEE-0E78B01AD8FB}">
      <dgm:prSet phldrT="[文本]" custT="1"/>
      <dgm:spPr/>
      <dgm:t>
        <a:bodyPr/>
        <a:lstStyle/>
        <a:p>
          <a:r>
            <a:rPr lang="zh-CN" altLang="en-US" sz="1800" kern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  <a:cs typeface="+mn-ea"/>
              <a:sym typeface="+mn-lt"/>
            </a:rPr>
            <a:t>执行战略的具体方法</a:t>
          </a:r>
        </a:p>
      </dgm:t>
    </dgm:pt>
    <dgm:pt modelId="{88E1778A-81C1-45CF-A8A3-15645F990F67}" type="parTrans" cxnId="{4B0A5BF8-9A5A-497A-BD4C-987661AACC7A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04A859BF-04D7-4799-BCA3-ECA31E74EDDA}" type="sibTrans" cxnId="{4B0A5BF8-9A5A-497A-BD4C-987661AACC7A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27451C00-55A3-484D-952B-4038921D909D}" type="pres">
      <dgm:prSet presAssocID="{69D49250-8DED-428D-A373-EB4D41F6BBF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77AAFDF-1069-496C-A6B6-B799106E0B76}" type="pres">
      <dgm:prSet presAssocID="{E88D664B-7E88-4DE9-8EF3-31C5A58D9052}" presName="root1" presStyleCnt="0"/>
      <dgm:spPr/>
    </dgm:pt>
    <dgm:pt modelId="{3EF5C99A-E339-4FDB-B0C6-3E8DACBD5D7B}" type="pres">
      <dgm:prSet presAssocID="{E88D664B-7E88-4DE9-8EF3-31C5A58D9052}" presName="LevelOneTextNode" presStyleLbl="node0" presStyleIdx="0" presStyleCnt="1" custScaleX="99108" custScaleY="4715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465A64A-70C8-4C18-B76A-B16EFE1F9154}" type="pres">
      <dgm:prSet presAssocID="{E88D664B-7E88-4DE9-8EF3-31C5A58D9052}" presName="level2hierChild" presStyleCnt="0"/>
      <dgm:spPr/>
    </dgm:pt>
    <dgm:pt modelId="{88B26B8C-CDA9-40A7-946B-645CE1FBCFBB}" type="pres">
      <dgm:prSet presAssocID="{B6A5CD6D-9D5A-4F6F-AA9F-957620BE3573}" presName="conn2-1" presStyleLbl="parChTrans1D2" presStyleIdx="0" presStyleCnt="2"/>
      <dgm:spPr/>
      <dgm:t>
        <a:bodyPr/>
        <a:lstStyle/>
        <a:p>
          <a:endParaRPr lang="zh-CN" altLang="en-US"/>
        </a:p>
      </dgm:t>
    </dgm:pt>
    <dgm:pt modelId="{95603B4F-6A04-470C-B139-767DDFE9DAF1}" type="pres">
      <dgm:prSet presAssocID="{B6A5CD6D-9D5A-4F6F-AA9F-957620BE3573}" presName="connTx" presStyleLbl="parChTrans1D2" presStyleIdx="0" presStyleCnt="2"/>
      <dgm:spPr/>
      <dgm:t>
        <a:bodyPr/>
        <a:lstStyle/>
        <a:p>
          <a:endParaRPr lang="zh-CN" altLang="en-US"/>
        </a:p>
      </dgm:t>
    </dgm:pt>
    <dgm:pt modelId="{DBF264FB-BF85-4E83-A9DA-EC1993DDABB5}" type="pres">
      <dgm:prSet presAssocID="{9D50C5E9-4263-44B4-8C91-2B584EA3E3FE}" presName="root2" presStyleCnt="0"/>
      <dgm:spPr/>
    </dgm:pt>
    <dgm:pt modelId="{F92E4165-F8B9-43C5-B1AE-A15D3962AF46}" type="pres">
      <dgm:prSet presAssocID="{9D50C5E9-4263-44B4-8C91-2B584EA3E3FE}" presName="LevelTwoTextNode" presStyleLbl="node2" presStyleIdx="0" presStyleCnt="2" custScaleY="6642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32BB99E-6A81-408E-8816-FBFEB2DABE1C}" type="pres">
      <dgm:prSet presAssocID="{9D50C5E9-4263-44B4-8C91-2B584EA3E3FE}" presName="level3hierChild" presStyleCnt="0"/>
      <dgm:spPr/>
    </dgm:pt>
    <dgm:pt modelId="{752E31C6-9842-48E7-9959-231F7F889FA4}" type="pres">
      <dgm:prSet presAssocID="{7DE9AD92-344F-4D0C-A371-67CB773E7945}" presName="conn2-1" presStyleLbl="parChTrans1D3" presStyleIdx="0" presStyleCnt="2"/>
      <dgm:spPr/>
      <dgm:t>
        <a:bodyPr/>
        <a:lstStyle/>
        <a:p>
          <a:endParaRPr lang="zh-CN" altLang="en-US"/>
        </a:p>
      </dgm:t>
    </dgm:pt>
    <dgm:pt modelId="{A5B9FD8D-6BE5-4BB6-9438-F6A9DA0B395D}" type="pres">
      <dgm:prSet presAssocID="{7DE9AD92-344F-4D0C-A371-67CB773E7945}" presName="connTx" presStyleLbl="parChTrans1D3" presStyleIdx="0" presStyleCnt="2"/>
      <dgm:spPr/>
      <dgm:t>
        <a:bodyPr/>
        <a:lstStyle/>
        <a:p>
          <a:endParaRPr lang="zh-CN" altLang="en-US"/>
        </a:p>
      </dgm:t>
    </dgm:pt>
    <dgm:pt modelId="{67DD3BAA-B9F9-4015-BB66-9093A7BC1AE6}" type="pres">
      <dgm:prSet presAssocID="{3673B930-7A64-4658-99FB-E8C2764A1290}" presName="root2" presStyleCnt="0"/>
      <dgm:spPr/>
    </dgm:pt>
    <dgm:pt modelId="{4D5BF951-9121-40A9-9F66-7DB7C32E50A9}" type="pres">
      <dgm:prSet presAssocID="{3673B930-7A64-4658-99FB-E8C2764A1290}" presName="LevelTwoTextNode" presStyleLbl="node3" presStyleIdx="0" presStyleCnt="2" custScaleX="191991" custScaleY="6642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74DF00C-16F4-4647-B5E1-68D32AB67FFE}" type="pres">
      <dgm:prSet presAssocID="{3673B930-7A64-4658-99FB-E8C2764A1290}" presName="level3hierChild" presStyleCnt="0"/>
      <dgm:spPr/>
    </dgm:pt>
    <dgm:pt modelId="{55D27F29-B34E-4DCB-B1FD-189AAD1EDC5A}" type="pres">
      <dgm:prSet presAssocID="{B1E9E6CF-57EC-49AB-ADEB-79D102FF97E2}" presName="conn2-1" presStyleLbl="parChTrans1D2" presStyleIdx="1" presStyleCnt="2"/>
      <dgm:spPr/>
      <dgm:t>
        <a:bodyPr/>
        <a:lstStyle/>
        <a:p>
          <a:endParaRPr lang="zh-CN" altLang="en-US"/>
        </a:p>
      </dgm:t>
    </dgm:pt>
    <dgm:pt modelId="{CE8E3B46-5801-4D56-926C-F10EC5CF7676}" type="pres">
      <dgm:prSet presAssocID="{B1E9E6CF-57EC-49AB-ADEB-79D102FF97E2}" presName="connTx" presStyleLbl="parChTrans1D2" presStyleIdx="1" presStyleCnt="2"/>
      <dgm:spPr/>
      <dgm:t>
        <a:bodyPr/>
        <a:lstStyle/>
        <a:p>
          <a:endParaRPr lang="zh-CN" altLang="en-US"/>
        </a:p>
      </dgm:t>
    </dgm:pt>
    <dgm:pt modelId="{4C95F8FF-00ED-4E7C-BF83-D7C8D2AA6CF3}" type="pres">
      <dgm:prSet presAssocID="{A7649DCC-A4E1-46C8-A875-539E2462CDEF}" presName="root2" presStyleCnt="0"/>
      <dgm:spPr/>
    </dgm:pt>
    <dgm:pt modelId="{A8783D03-C91C-47BA-8443-ABF185C0DD7D}" type="pres">
      <dgm:prSet presAssocID="{A7649DCC-A4E1-46C8-A875-539E2462CDEF}" presName="LevelTwoTextNode" presStyleLbl="node2" presStyleIdx="1" presStyleCnt="2" custScaleY="6642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B775CF7-566C-4673-9735-192E1E19557E}" type="pres">
      <dgm:prSet presAssocID="{A7649DCC-A4E1-46C8-A875-539E2462CDEF}" presName="level3hierChild" presStyleCnt="0"/>
      <dgm:spPr/>
    </dgm:pt>
    <dgm:pt modelId="{1445E35B-2D7A-4DBB-BCBD-DD375A511B80}" type="pres">
      <dgm:prSet presAssocID="{88E1778A-81C1-45CF-A8A3-15645F990F67}" presName="conn2-1" presStyleLbl="parChTrans1D3" presStyleIdx="1" presStyleCnt="2"/>
      <dgm:spPr/>
      <dgm:t>
        <a:bodyPr/>
        <a:lstStyle/>
        <a:p>
          <a:endParaRPr lang="zh-CN" altLang="en-US"/>
        </a:p>
      </dgm:t>
    </dgm:pt>
    <dgm:pt modelId="{10631F0F-E730-4EFD-AB9C-DF43EA5C6AC8}" type="pres">
      <dgm:prSet presAssocID="{88E1778A-81C1-45CF-A8A3-15645F990F67}" presName="connTx" presStyleLbl="parChTrans1D3" presStyleIdx="1" presStyleCnt="2"/>
      <dgm:spPr/>
      <dgm:t>
        <a:bodyPr/>
        <a:lstStyle/>
        <a:p>
          <a:endParaRPr lang="zh-CN" altLang="en-US"/>
        </a:p>
      </dgm:t>
    </dgm:pt>
    <dgm:pt modelId="{E34F2619-9A3B-47EB-94E7-3B6C96F75D04}" type="pres">
      <dgm:prSet presAssocID="{782C552B-DBF4-46EF-ABEE-0E78B01AD8FB}" presName="root2" presStyleCnt="0"/>
      <dgm:spPr/>
    </dgm:pt>
    <dgm:pt modelId="{EAA8F566-E672-42A0-8D29-A0A97920EC30}" type="pres">
      <dgm:prSet presAssocID="{782C552B-DBF4-46EF-ABEE-0E78B01AD8FB}" presName="LevelTwoTextNode" presStyleLbl="node3" presStyleIdx="1" presStyleCnt="2" custScaleX="191991" custScaleY="6642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0B00652-83A1-427F-B182-5A57A8CA5DED}" type="pres">
      <dgm:prSet presAssocID="{782C552B-DBF4-46EF-ABEE-0E78B01AD8FB}" presName="level3hierChild" presStyleCnt="0"/>
      <dgm:spPr/>
    </dgm:pt>
  </dgm:ptLst>
  <dgm:cxnLst>
    <dgm:cxn modelId="{A92C4BA7-6BF3-4717-99C0-4ACDF06DCAE7}" type="presOf" srcId="{B6A5CD6D-9D5A-4F6F-AA9F-957620BE3573}" destId="{95603B4F-6A04-470C-B139-767DDFE9DAF1}" srcOrd="1" destOrd="0" presId="urn:microsoft.com/office/officeart/2005/8/layout/hierarchy2"/>
    <dgm:cxn modelId="{3F63A765-40C0-4EFC-86D0-E2E681B6E350}" srcId="{E88D664B-7E88-4DE9-8EF3-31C5A58D9052}" destId="{A7649DCC-A4E1-46C8-A875-539E2462CDEF}" srcOrd="1" destOrd="0" parTransId="{B1E9E6CF-57EC-49AB-ADEB-79D102FF97E2}" sibTransId="{A2F623B5-0BDD-4833-8C03-7DE63C0AE078}"/>
    <dgm:cxn modelId="{EFB0F110-45FA-4845-B18E-BF4246B5AB85}" type="presOf" srcId="{69D49250-8DED-428D-A373-EB4D41F6BBF4}" destId="{27451C00-55A3-484D-952B-4038921D909D}" srcOrd="0" destOrd="0" presId="urn:microsoft.com/office/officeart/2005/8/layout/hierarchy2"/>
    <dgm:cxn modelId="{4FA878A2-2DAC-4F62-8C83-D77452EFAE73}" type="presOf" srcId="{B1E9E6CF-57EC-49AB-ADEB-79D102FF97E2}" destId="{CE8E3B46-5801-4D56-926C-F10EC5CF7676}" srcOrd="1" destOrd="0" presId="urn:microsoft.com/office/officeart/2005/8/layout/hierarchy2"/>
    <dgm:cxn modelId="{54FFFF27-9703-465A-AC66-93CBB4698C32}" type="presOf" srcId="{B1E9E6CF-57EC-49AB-ADEB-79D102FF97E2}" destId="{55D27F29-B34E-4DCB-B1FD-189AAD1EDC5A}" srcOrd="0" destOrd="0" presId="urn:microsoft.com/office/officeart/2005/8/layout/hierarchy2"/>
    <dgm:cxn modelId="{E7C52AA1-B271-42D6-BC3F-E200E4B7212D}" type="presOf" srcId="{88E1778A-81C1-45CF-A8A3-15645F990F67}" destId="{10631F0F-E730-4EFD-AB9C-DF43EA5C6AC8}" srcOrd="1" destOrd="0" presId="urn:microsoft.com/office/officeart/2005/8/layout/hierarchy2"/>
    <dgm:cxn modelId="{FDAC2AB4-4CDF-4B96-B39A-1758C448AC76}" type="presOf" srcId="{7DE9AD92-344F-4D0C-A371-67CB773E7945}" destId="{A5B9FD8D-6BE5-4BB6-9438-F6A9DA0B395D}" srcOrd="1" destOrd="0" presId="urn:microsoft.com/office/officeart/2005/8/layout/hierarchy2"/>
    <dgm:cxn modelId="{967692B1-3BB4-4ACD-921B-57FC1359DAB5}" srcId="{E88D664B-7E88-4DE9-8EF3-31C5A58D9052}" destId="{9D50C5E9-4263-44B4-8C91-2B584EA3E3FE}" srcOrd="0" destOrd="0" parTransId="{B6A5CD6D-9D5A-4F6F-AA9F-957620BE3573}" sibTransId="{6AD5B261-F7C4-4D75-89FA-A8C2761CF077}"/>
    <dgm:cxn modelId="{1EC63730-78CF-4A46-8F8B-169B26293061}" srcId="{9D50C5E9-4263-44B4-8C91-2B584EA3E3FE}" destId="{3673B930-7A64-4658-99FB-E8C2764A1290}" srcOrd="0" destOrd="0" parTransId="{7DE9AD92-344F-4D0C-A371-67CB773E7945}" sibTransId="{18852567-F5ED-4DBB-B9D5-11F23DE6BAEA}"/>
    <dgm:cxn modelId="{7D7BAEE6-3352-4C11-97A9-975B74AE2C0C}" type="presOf" srcId="{782C552B-DBF4-46EF-ABEE-0E78B01AD8FB}" destId="{EAA8F566-E672-42A0-8D29-A0A97920EC30}" srcOrd="0" destOrd="0" presId="urn:microsoft.com/office/officeart/2005/8/layout/hierarchy2"/>
    <dgm:cxn modelId="{2A3F40BE-B9D8-49F8-814B-317FF5042827}" srcId="{69D49250-8DED-428D-A373-EB4D41F6BBF4}" destId="{E88D664B-7E88-4DE9-8EF3-31C5A58D9052}" srcOrd="0" destOrd="0" parTransId="{B7AC7331-030D-4BC4-8C01-575449BB35B5}" sibTransId="{E2119274-2718-43FA-B5EF-2B86BF42A066}"/>
    <dgm:cxn modelId="{4B0A5BF8-9A5A-497A-BD4C-987661AACC7A}" srcId="{A7649DCC-A4E1-46C8-A875-539E2462CDEF}" destId="{782C552B-DBF4-46EF-ABEE-0E78B01AD8FB}" srcOrd="0" destOrd="0" parTransId="{88E1778A-81C1-45CF-A8A3-15645F990F67}" sibTransId="{04A859BF-04D7-4799-BCA3-ECA31E74EDDA}"/>
    <dgm:cxn modelId="{AFC4AC24-4338-4009-B183-1FE12C0152F8}" type="presOf" srcId="{3673B930-7A64-4658-99FB-E8C2764A1290}" destId="{4D5BF951-9121-40A9-9F66-7DB7C32E50A9}" srcOrd="0" destOrd="0" presId="urn:microsoft.com/office/officeart/2005/8/layout/hierarchy2"/>
    <dgm:cxn modelId="{2123F4D3-A982-485B-8F3F-F0F2AF694B73}" type="presOf" srcId="{7DE9AD92-344F-4D0C-A371-67CB773E7945}" destId="{752E31C6-9842-48E7-9959-231F7F889FA4}" srcOrd="0" destOrd="0" presId="urn:microsoft.com/office/officeart/2005/8/layout/hierarchy2"/>
    <dgm:cxn modelId="{62EFEDF8-2A4A-45D2-ACC2-20D531834E34}" type="presOf" srcId="{A7649DCC-A4E1-46C8-A875-539E2462CDEF}" destId="{A8783D03-C91C-47BA-8443-ABF185C0DD7D}" srcOrd="0" destOrd="0" presId="urn:microsoft.com/office/officeart/2005/8/layout/hierarchy2"/>
    <dgm:cxn modelId="{04224195-E894-4145-9178-F927BA52E048}" type="presOf" srcId="{9D50C5E9-4263-44B4-8C91-2B584EA3E3FE}" destId="{F92E4165-F8B9-43C5-B1AE-A15D3962AF46}" srcOrd="0" destOrd="0" presId="urn:microsoft.com/office/officeart/2005/8/layout/hierarchy2"/>
    <dgm:cxn modelId="{C1891F97-DAEE-44F1-8115-A122770162BF}" type="presOf" srcId="{B6A5CD6D-9D5A-4F6F-AA9F-957620BE3573}" destId="{88B26B8C-CDA9-40A7-946B-645CE1FBCFBB}" srcOrd="0" destOrd="0" presId="urn:microsoft.com/office/officeart/2005/8/layout/hierarchy2"/>
    <dgm:cxn modelId="{FBFC7876-5A32-495E-86EE-F7011E3A6C4F}" type="presOf" srcId="{E88D664B-7E88-4DE9-8EF3-31C5A58D9052}" destId="{3EF5C99A-E339-4FDB-B0C6-3E8DACBD5D7B}" srcOrd="0" destOrd="0" presId="urn:microsoft.com/office/officeart/2005/8/layout/hierarchy2"/>
    <dgm:cxn modelId="{501EA0EC-BEC7-4216-9017-55EB6C88019E}" type="presOf" srcId="{88E1778A-81C1-45CF-A8A3-15645F990F67}" destId="{1445E35B-2D7A-4DBB-BCBD-DD375A511B80}" srcOrd="0" destOrd="0" presId="urn:microsoft.com/office/officeart/2005/8/layout/hierarchy2"/>
    <dgm:cxn modelId="{5388157D-A46D-4003-ACD4-1A2EA78EAF93}" type="presParOf" srcId="{27451C00-55A3-484D-952B-4038921D909D}" destId="{E77AAFDF-1069-496C-A6B6-B799106E0B76}" srcOrd="0" destOrd="0" presId="urn:microsoft.com/office/officeart/2005/8/layout/hierarchy2"/>
    <dgm:cxn modelId="{FE00468A-F8A2-464B-B0C3-B130F250D64A}" type="presParOf" srcId="{E77AAFDF-1069-496C-A6B6-B799106E0B76}" destId="{3EF5C99A-E339-4FDB-B0C6-3E8DACBD5D7B}" srcOrd="0" destOrd="0" presId="urn:microsoft.com/office/officeart/2005/8/layout/hierarchy2"/>
    <dgm:cxn modelId="{609A95B0-E612-492A-8B3A-53EDFF18BA36}" type="presParOf" srcId="{E77AAFDF-1069-496C-A6B6-B799106E0B76}" destId="{9465A64A-70C8-4C18-B76A-B16EFE1F9154}" srcOrd="1" destOrd="0" presId="urn:microsoft.com/office/officeart/2005/8/layout/hierarchy2"/>
    <dgm:cxn modelId="{2C4FFEE8-0276-448D-98A5-415CB49C15C6}" type="presParOf" srcId="{9465A64A-70C8-4C18-B76A-B16EFE1F9154}" destId="{88B26B8C-CDA9-40A7-946B-645CE1FBCFBB}" srcOrd="0" destOrd="0" presId="urn:microsoft.com/office/officeart/2005/8/layout/hierarchy2"/>
    <dgm:cxn modelId="{BADB3FDC-BDBF-4E64-B824-6267BE320EDB}" type="presParOf" srcId="{88B26B8C-CDA9-40A7-946B-645CE1FBCFBB}" destId="{95603B4F-6A04-470C-B139-767DDFE9DAF1}" srcOrd="0" destOrd="0" presId="urn:microsoft.com/office/officeart/2005/8/layout/hierarchy2"/>
    <dgm:cxn modelId="{806E131B-397C-4264-85BC-B5D2EA687E9B}" type="presParOf" srcId="{9465A64A-70C8-4C18-B76A-B16EFE1F9154}" destId="{DBF264FB-BF85-4E83-A9DA-EC1993DDABB5}" srcOrd="1" destOrd="0" presId="urn:microsoft.com/office/officeart/2005/8/layout/hierarchy2"/>
    <dgm:cxn modelId="{731F6281-F772-4A8E-A3E7-5FC1DC98D5A2}" type="presParOf" srcId="{DBF264FB-BF85-4E83-A9DA-EC1993DDABB5}" destId="{F92E4165-F8B9-43C5-B1AE-A15D3962AF46}" srcOrd="0" destOrd="0" presId="urn:microsoft.com/office/officeart/2005/8/layout/hierarchy2"/>
    <dgm:cxn modelId="{0A808D55-3736-4E95-8CA8-BD8A8E433CCD}" type="presParOf" srcId="{DBF264FB-BF85-4E83-A9DA-EC1993DDABB5}" destId="{A32BB99E-6A81-408E-8816-FBFEB2DABE1C}" srcOrd="1" destOrd="0" presId="urn:microsoft.com/office/officeart/2005/8/layout/hierarchy2"/>
    <dgm:cxn modelId="{BF4F7C70-518A-4265-B272-6AE5E08DD856}" type="presParOf" srcId="{A32BB99E-6A81-408E-8816-FBFEB2DABE1C}" destId="{752E31C6-9842-48E7-9959-231F7F889FA4}" srcOrd="0" destOrd="0" presId="urn:microsoft.com/office/officeart/2005/8/layout/hierarchy2"/>
    <dgm:cxn modelId="{42A6845F-3206-47E5-AE50-6A566C5C3C0D}" type="presParOf" srcId="{752E31C6-9842-48E7-9959-231F7F889FA4}" destId="{A5B9FD8D-6BE5-4BB6-9438-F6A9DA0B395D}" srcOrd="0" destOrd="0" presId="urn:microsoft.com/office/officeart/2005/8/layout/hierarchy2"/>
    <dgm:cxn modelId="{19309F2A-91B5-48E9-9CC5-052C07719597}" type="presParOf" srcId="{A32BB99E-6A81-408E-8816-FBFEB2DABE1C}" destId="{67DD3BAA-B9F9-4015-BB66-9093A7BC1AE6}" srcOrd="1" destOrd="0" presId="urn:microsoft.com/office/officeart/2005/8/layout/hierarchy2"/>
    <dgm:cxn modelId="{9A90F221-090B-4C04-A156-9F2C0C00DBD6}" type="presParOf" srcId="{67DD3BAA-B9F9-4015-BB66-9093A7BC1AE6}" destId="{4D5BF951-9121-40A9-9F66-7DB7C32E50A9}" srcOrd="0" destOrd="0" presId="urn:microsoft.com/office/officeart/2005/8/layout/hierarchy2"/>
    <dgm:cxn modelId="{543A8C4D-0015-4D0B-8A3F-A74169DFA702}" type="presParOf" srcId="{67DD3BAA-B9F9-4015-BB66-9093A7BC1AE6}" destId="{574DF00C-16F4-4647-B5E1-68D32AB67FFE}" srcOrd="1" destOrd="0" presId="urn:microsoft.com/office/officeart/2005/8/layout/hierarchy2"/>
    <dgm:cxn modelId="{DCA8C972-318F-4DC3-A0F1-6F5F3C1EF7D1}" type="presParOf" srcId="{9465A64A-70C8-4C18-B76A-B16EFE1F9154}" destId="{55D27F29-B34E-4DCB-B1FD-189AAD1EDC5A}" srcOrd="2" destOrd="0" presId="urn:microsoft.com/office/officeart/2005/8/layout/hierarchy2"/>
    <dgm:cxn modelId="{23F6E8CC-7EF1-459E-8B7F-E1CB871C223B}" type="presParOf" srcId="{55D27F29-B34E-4DCB-B1FD-189AAD1EDC5A}" destId="{CE8E3B46-5801-4D56-926C-F10EC5CF7676}" srcOrd="0" destOrd="0" presId="urn:microsoft.com/office/officeart/2005/8/layout/hierarchy2"/>
    <dgm:cxn modelId="{78E1A5B1-6877-406A-9500-0DBAAF9A1C5A}" type="presParOf" srcId="{9465A64A-70C8-4C18-B76A-B16EFE1F9154}" destId="{4C95F8FF-00ED-4E7C-BF83-D7C8D2AA6CF3}" srcOrd="3" destOrd="0" presId="urn:microsoft.com/office/officeart/2005/8/layout/hierarchy2"/>
    <dgm:cxn modelId="{042A5A43-7570-43BC-A7D4-773BB7C58CF6}" type="presParOf" srcId="{4C95F8FF-00ED-4E7C-BF83-D7C8D2AA6CF3}" destId="{A8783D03-C91C-47BA-8443-ABF185C0DD7D}" srcOrd="0" destOrd="0" presId="urn:microsoft.com/office/officeart/2005/8/layout/hierarchy2"/>
    <dgm:cxn modelId="{EDCA12B1-5680-455D-9E3B-23D7A56055C7}" type="presParOf" srcId="{4C95F8FF-00ED-4E7C-BF83-D7C8D2AA6CF3}" destId="{AB775CF7-566C-4673-9735-192E1E19557E}" srcOrd="1" destOrd="0" presId="urn:microsoft.com/office/officeart/2005/8/layout/hierarchy2"/>
    <dgm:cxn modelId="{3C4BE114-C85E-4156-BA4D-FDBE4A857163}" type="presParOf" srcId="{AB775CF7-566C-4673-9735-192E1E19557E}" destId="{1445E35B-2D7A-4DBB-BCBD-DD375A511B80}" srcOrd="0" destOrd="0" presId="urn:microsoft.com/office/officeart/2005/8/layout/hierarchy2"/>
    <dgm:cxn modelId="{CE8294AB-E94C-488C-89DD-06FE227B1818}" type="presParOf" srcId="{1445E35B-2D7A-4DBB-BCBD-DD375A511B80}" destId="{10631F0F-E730-4EFD-AB9C-DF43EA5C6AC8}" srcOrd="0" destOrd="0" presId="urn:microsoft.com/office/officeart/2005/8/layout/hierarchy2"/>
    <dgm:cxn modelId="{40899A59-FCB8-4BA4-90C7-B42B49F3045F}" type="presParOf" srcId="{AB775CF7-566C-4673-9735-192E1E19557E}" destId="{E34F2619-9A3B-47EB-94E7-3B6C96F75D04}" srcOrd="1" destOrd="0" presId="urn:microsoft.com/office/officeart/2005/8/layout/hierarchy2"/>
    <dgm:cxn modelId="{451D2939-8F6F-4519-8444-F596F4DA5CFD}" type="presParOf" srcId="{E34F2619-9A3B-47EB-94E7-3B6C96F75D04}" destId="{EAA8F566-E672-42A0-8D29-A0A97920EC30}" srcOrd="0" destOrd="0" presId="urn:microsoft.com/office/officeart/2005/8/layout/hierarchy2"/>
    <dgm:cxn modelId="{B9E4ED57-5B0E-4342-90DA-038B93BCCD27}" type="presParOf" srcId="{E34F2619-9A3B-47EB-94E7-3B6C96F75D04}" destId="{F0B00652-83A1-427F-B182-5A57A8CA5DE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78D565-4FE1-47DD-B429-5364C76E2A71}">
      <dsp:nvSpPr>
        <dsp:cNvPr id="0" name=""/>
        <dsp:cNvSpPr/>
      </dsp:nvSpPr>
      <dsp:spPr>
        <a:xfrm>
          <a:off x="2632500" y="0"/>
          <a:ext cx="1755000" cy="1017000"/>
        </a:xfrm>
        <a:prstGeom prst="trapezoid">
          <a:avLst>
            <a:gd name="adj" fmla="val 86283"/>
          </a:avLst>
        </a:prstGeom>
        <a:solidFill>
          <a:srgbClr val="007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zh-CN" altLang="zh-CN" sz="4100" b="1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+mn-lt"/>
            <a:ea typeface="+mn-ea"/>
            <a:cs typeface="+mn-ea"/>
            <a:sym typeface="+mn-lt"/>
          </a:endParaRPr>
        </a:p>
      </dsp:txBody>
      <dsp:txXfrm>
        <a:off x="2632500" y="0"/>
        <a:ext cx="1755000" cy="1017000"/>
      </dsp:txXfrm>
    </dsp:sp>
    <dsp:sp modelId="{0A506414-98CF-40B1-AA30-5DC40EC0E81B}">
      <dsp:nvSpPr>
        <dsp:cNvPr id="0" name=""/>
        <dsp:cNvSpPr/>
      </dsp:nvSpPr>
      <dsp:spPr>
        <a:xfrm>
          <a:off x="1755000" y="1017000"/>
          <a:ext cx="3510000" cy="1017000"/>
        </a:xfrm>
        <a:prstGeom prst="trapezoid">
          <a:avLst>
            <a:gd name="adj" fmla="val 86283"/>
          </a:avLst>
        </a:prstGeom>
        <a:solidFill>
          <a:srgbClr val="008FD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zh-CN" sz="1800" b="1" i="0" u="none" strike="noStrike" kern="1200" cap="none" normalizeH="0" baseline="0" dirty="0">
              <a:ln/>
              <a:solidFill>
                <a:schemeClr val="bg1"/>
              </a:solidFill>
              <a:effectLst/>
              <a:latin typeface="+mn-lt"/>
              <a:ea typeface="+mn-ea"/>
              <a:cs typeface="+mn-ea"/>
              <a:sym typeface="+mn-lt"/>
            </a:rPr>
            <a:t>3</a:t>
          </a:r>
          <a:r>
            <a:rPr kumimoji="0" lang="zh-CN" altLang="en-US" sz="1800" b="1" i="0" u="none" strike="noStrike" kern="1200" cap="none" normalizeH="0" baseline="0" dirty="0">
              <a:ln/>
              <a:solidFill>
                <a:schemeClr val="bg1"/>
              </a:solidFill>
              <a:effectLst/>
              <a:latin typeface="+mn-lt"/>
              <a:ea typeface="+mn-ea"/>
              <a:cs typeface="+mn-ea"/>
              <a:sym typeface="+mn-lt"/>
            </a:rPr>
            <a:t>共同需求</a:t>
          </a:r>
          <a:endParaRPr kumimoji="0" lang="en-US" altLang="zh-CN" sz="1800" b="1" i="0" u="none" strike="noStrike" kern="1200" cap="none" normalizeH="0" baseline="0" dirty="0">
            <a:ln/>
            <a:solidFill>
              <a:schemeClr val="bg1"/>
            </a:solidFill>
            <a:effectLst/>
            <a:latin typeface="+mn-lt"/>
            <a:ea typeface="+mn-ea"/>
            <a:cs typeface="+mn-ea"/>
            <a:sym typeface="+mn-lt"/>
          </a:endParaRPr>
        </a:p>
      </dsp:txBody>
      <dsp:txXfrm>
        <a:off x="2369250" y="1017000"/>
        <a:ext cx="2281500" cy="1017000"/>
      </dsp:txXfrm>
    </dsp:sp>
    <dsp:sp modelId="{31C65AC3-54C0-4E2A-BE34-A967FF684EA7}">
      <dsp:nvSpPr>
        <dsp:cNvPr id="0" name=""/>
        <dsp:cNvSpPr/>
      </dsp:nvSpPr>
      <dsp:spPr>
        <a:xfrm>
          <a:off x="877500" y="2034000"/>
          <a:ext cx="5265000" cy="1017000"/>
        </a:xfrm>
        <a:prstGeom prst="trapezoid">
          <a:avLst>
            <a:gd name="adj" fmla="val 86283"/>
          </a:avLst>
        </a:prstGeom>
        <a:solidFill>
          <a:srgbClr val="00A0E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zh-CN" sz="1800" b="1" i="0" u="none" strike="noStrike" kern="1200" cap="none" normalizeH="0" baseline="0" dirty="0">
              <a:ln/>
              <a:solidFill>
                <a:schemeClr val="bg1"/>
              </a:solidFill>
              <a:effectLst/>
              <a:latin typeface="+mn-lt"/>
              <a:ea typeface="+mn-ea"/>
              <a:cs typeface="+mn-ea"/>
              <a:sym typeface="+mn-lt"/>
            </a:rPr>
            <a:t>2</a:t>
          </a:r>
          <a:r>
            <a:rPr kumimoji="0" lang="zh-CN" altLang="en-US" sz="1800" b="1" i="0" u="none" strike="noStrike" kern="1200" cap="none" normalizeH="0" baseline="0" dirty="0">
              <a:ln/>
              <a:solidFill>
                <a:schemeClr val="bg1"/>
              </a:solidFill>
              <a:effectLst/>
              <a:latin typeface="+mn-lt"/>
              <a:ea typeface="+mn-ea"/>
              <a:cs typeface="+mn-ea"/>
              <a:sym typeface="+mn-lt"/>
            </a:rPr>
            <a:t>对方需求</a:t>
          </a:r>
          <a:endParaRPr kumimoji="0" lang="en-US" altLang="zh-CN" sz="1800" b="1" i="0" u="none" strike="noStrike" kern="1200" cap="none" normalizeH="0" baseline="0" dirty="0">
            <a:ln/>
            <a:solidFill>
              <a:schemeClr val="bg1"/>
            </a:solidFill>
            <a:effectLst/>
            <a:latin typeface="+mn-lt"/>
            <a:ea typeface="+mn-ea"/>
            <a:cs typeface="+mn-ea"/>
            <a:sym typeface="+mn-lt"/>
          </a:endParaRPr>
        </a:p>
      </dsp:txBody>
      <dsp:txXfrm>
        <a:off x="1798874" y="2034000"/>
        <a:ext cx="3422250" cy="1017000"/>
      </dsp:txXfrm>
    </dsp:sp>
    <dsp:sp modelId="{1CFE5AA7-527A-4B21-9409-54762470178A}">
      <dsp:nvSpPr>
        <dsp:cNvPr id="0" name=""/>
        <dsp:cNvSpPr/>
      </dsp:nvSpPr>
      <dsp:spPr>
        <a:xfrm>
          <a:off x="0" y="3051000"/>
          <a:ext cx="7020000" cy="1017000"/>
        </a:xfrm>
        <a:prstGeom prst="trapezoid">
          <a:avLst>
            <a:gd name="adj" fmla="val 86283"/>
          </a:avLst>
        </a:prstGeom>
        <a:solidFill>
          <a:srgbClr val="A7DBF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zh-CN" sz="1800" b="1" i="0" u="none" strike="noStrike" kern="1200" cap="none" normalizeH="0" baseline="0" dirty="0">
              <a:ln/>
              <a:effectLst/>
              <a:latin typeface="+mn-lt"/>
              <a:ea typeface="+mn-ea"/>
              <a:cs typeface="+mn-ea"/>
              <a:sym typeface="+mn-lt"/>
            </a:rPr>
            <a:t>1</a:t>
          </a:r>
          <a:r>
            <a:rPr kumimoji="0" lang="zh-CN" altLang="en-US" sz="1800" b="1" i="0" u="none" strike="noStrike" kern="1200" cap="none" normalizeH="0" baseline="0" dirty="0">
              <a:ln/>
              <a:effectLst/>
              <a:latin typeface="+mn-lt"/>
              <a:ea typeface="+mn-ea"/>
              <a:cs typeface="+mn-ea"/>
              <a:sym typeface="+mn-lt"/>
            </a:rPr>
            <a:t>自身需求</a:t>
          </a:r>
        </a:p>
      </dsp:txBody>
      <dsp:txXfrm>
        <a:off x="1228499" y="3051000"/>
        <a:ext cx="4563000" cy="1017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F5C99A-E339-4FDB-B0C6-3E8DACBD5D7B}">
      <dsp:nvSpPr>
        <dsp:cNvPr id="0" name=""/>
        <dsp:cNvSpPr/>
      </dsp:nvSpPr>
      <dsp:spPr>
        <a:xfrm>
          <a:off x="5018" y="1306827"/>
          <a:ext cx="1933625" cy="459964"/>
        </a:xfrm>
        <a:prstGeom prst="roundRect">
          <a:avLst>
            <a:gd name="adj" fmla="val 10000"/>
          </a:avLst>
        </a:prstGeom>
        <a:solidFill>
          <a:srgbClr val="007CC8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rPr>
            <a:t>策略</a:t>
          </a:r>
        </a:p>
      </dsp:txBody>
      <dsp:txXfrm>
        <a:off x="18490" y="1320299"/>
        <a:ext cx="1906681" cy="433020"/>
      </dsp:txXfrm>
    </dsp:sp>
    <dsp:sp modelId="{88B26B8C-CDA9-40A7-946B-645CE1FBCFBB}">
      <dsp:nvSpPr>
        <dsp:cNvPr id="0" name=""/>
        <dsp:cNvSpPr/>
      </dsp:nvSpPr>
      <dsp:spPr>
        <a:xfrm rot="19981656">
          <a:off x="1891018" y="1309662"/>
          <a:ext cx="875661" cy="57128"/>
        </a:xfrm>
        <a:custGeom>
          <a:avLst/>
          <a:gdLst/>
          <a:ahLst/>
          <a:cxnLst/>
          <a:rect l="0" t="0" r="0" b="0"/>
          <a:pathLst>
            <a:path>
              <a:moveTo>
                <a:pt x="0" y="28564"/>
              </a:moveTo>
              <a:lnTo>
                <a:pt x="875661" y="285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>
            <a:latin typeface="+mn-ea"/>
            <a:ea typeface="+mn-ea"/>
          </a:endParaRPr>
        </a:p>
      </dsp:txBody>
      <dsp:txXfrm>
        <a:off x="2306957" y="1316335"/>
        <a:ext cx="43783" cy="43783"/>
      </dsp:txXfrm>
    </dsp:sp>
    <dsp:sp modelId="{F92E4165-F8B9-43C5-B1AE-A15D3962AF46}">
      <dsp:nvSpPr>
        <dsp:cNvPr id="0" name=""/>
        <dsp:cNvSpPr/>
      </dsp:nvSpPr>
      <dsp:spPr>
        <a:xfrm>
          <a:off x="2719055" y="815641"/>
          <a:ext cx="1951028" cy="648004"/>
        </a:xfrm>
        <a:prstGeom prst="roundRect">
          <a:avLst>
            <a:gd name="adj" fmla="val 10000"/>
          </a:avLst>
        </a:prstGeom>
        <a:solidFill>
          <a:srgbClr val="00A0E9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rPr>
            <a:t>战略</a:t>
          </a:r>
        </a:p>
      </dsp:txBody>
      <dsp:txXfrm>
        <a:off x="2738034" y="834620"/>
        <a:ext cx="1913070" cy="610046"/>
      </dsp:txXfrm>
    </dsp:sp>
    <dsp:sp modelId="{752E31C6-9842-48E7-9959-231F7F889FA4}">
      <dsp:nvSpPr>
        <dsp:cNvPr id="0" name=""/>
        <dsp:cNvSpPr/>
      </dsp:nvSpPr>
      <dsp:spPr>
        <a:xfrm>
          <a:off x="4670083" y="1111079"/>
          <a:ext cx="780411" cy="57128"/>
        </a:xfrm>
        <a:custGeom>
          <a:avLst/>
          <a:gdLst/>
          <a:ahLst/>
          <a:cxnLst/>
          <a:rect l="0" t="0" r="0" b="0"/>
          <a:pathLst>
            <a:path>
              <a:moveTo>
                <a:pt x="0" y="28564"/>
              </a:moveTo>
              <a:lnTo>
                <a:pt x="780411" y="2856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>
            <a:latin typeface="+mn-ea"/>
            <a:ea typeface="+mn-ea"/>
          </a:endParaRPr>
        </a:p>
      </dsp:txBody>
      <dsp:txXfrm>
        <a:off x="5040778" y="1120133"/>
        <a:ext cx="39020" cy="39020"/>
      </dsp:txXfrm>
    </dsp:sp>
    <dsp:sp modelId="{4D5BF951-9121-40A9-9F66-7DB7C32E50A9}">
      <dsp:nvSpPr>
        <dsp:cNvPr id="0" name=""/>
        <dsp:cNvSpPr/>
      </dsp:nvSpPr>
      <dsp:spPr>
        <a:xfrm>
          <a:off x="5450494" y="815641"/>
          <a:ext cx="3745798" cy="6480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rPr>
            <a:t>用来取得既定目标的全局方针</a:t>
          </a:r>
        </a:p>
      </dsp:txBody>
      <dsp:txXfrm>
        <a:off x="5469473" y="834620"/>
        <a:ext cx="3707840" cy="610046"/>
      </dsp:txXfrm>
    </dsp:sp>
    <dsp:sp modelId="{55D27F29-B34E-4DCB-B1FD-189AAD1EDC5A}">
      <dsp:nvSpPr>
        <dsp:cNvPr id="0" name=""/>
        <dsp:cNvSpPr/>
      </dsp:nvSpPr>
      <dsp:spPr>
        <a:xfrm rot="1618344">
          <a:off x="1891018" y="1706828"/>
          <a:ext cx="875661" cy="57128"/>
        </a:xfrm>
        <a:custGeom>
          <a:avLst/>
          <a:gdLst/>
          <a:ahLst/>
          <a:cxnLst/>
          <a:rect l="0" t="0" r="0" b="0"/>
          <a:pathLst>
            <a:path>
              <a:moveTo>
                <a:pt x="0" y="28564"/>
              </a:moveTo>
              <a:lnTo>
                <a:pt x="875661" y="285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>
            <a:latin typeface="+mn-ea"/>
            <a:ea typeface="+mn-ea"/>
          </a:endParaRPr>
        </a:p>
      </dsp:txBody>
      <dsp:txXfrm>
        <a:off x="2306957" y="1713501"/>
        <a:ext cx="43783" cy="43783"/>
      </dsp:txXfrm>
    </dsp:sp>
    <dsp:sp modelId="{A8783D03-C91C-47BA-8443-ABF185C0DD7D}">
      <dsp:nvSpPr>
        <dsp:cNvPr id="0" name=""/>
        <dsp:cNvSpPr/>
      </dsp:nvSpPr>
      <dsp:spPr>
        <a:xfrm>
          <a:off x="2719055" y="1609973"/>
          <a:ext cx="1951028" cy="648004"/>
        </a:xfrm>
        <a:prstGeom prst="roundRect">
          <a:avLst>
            <a:gd name="adj" fmla="val 10000"/>
          </a:avLst>
        </a:prstGeom>
        <a:solidFill>
          <a:srgbClr val="00A0E9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rPr>
            <a:t>战术</a:t>
          </a:r>
        </a:p>
      </dsp:txBody>
      <dsp:txXfrm>
        <a:off x="2738034" y="1628952"/>
        <a:ext cx="1913070" cy="610046"/>
      </dsp:txXfrm>
    </dsp:sp>
    <dsp:sp modelId="{1445E35B-2D7A-4DBB-BCBD-DD375A511B80}">
      <dsp:nvSpPr>
        <dsp:cNvPr id="0" name=""/>
        <dsp:cNvSpPr/>
      </dsp:nvSpPr>
      <dsp:spPr>
        <a:xfrm>
          <a:off x="4670083" y="1905411"/>
          <a:ext cx="780411" cy="57128"/>
        </a:xfrm>
        <a:custGeom>
          <a:avLst/>
          <a:gdLst/>
          <a:ahLst/>
          <a:cxnLst/>
          <a:rect l="0" t="0" r="0" b="0"/>
          <a:pathLst>
            <a:path>
              <a:moveTo>
                <a:pt x="0" y="28564"/>
              </a:moveTo>
              <a:lnTo>
                <a:pt x="780411" y="2856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>
            <a:latin typeface="+mn-ea"/>
            <a:ea typeface="+mn-ea"/>
          </a:endParaRPr>
        </a:p>
      </dsp:txBody>
      <dsp:txXfrm>
        <a:off x="5040778" y="1914465"/>
        <a:ext cx="39020" cy="39020"/>
      </dsp:txXfrm>
    </dsp:sp>
    <dsp:sp modelId="{EAA8F566-E672-42A0-8D29-A0A97920EC30}">
      <dsp:nvSpPr>
        <dsp:cNvPr id="0" name=""/>
        <dsp:cNvSpPr/>
      </dsp:nvSpPr>
      <dsp:spPr>
        <a:xfrm>
          <a:off x="5450494" y="1609973"/>
          <a:ext cx="3745798" cy="6480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  <a:cs typeface="+mn-ea"/>
              <a:sym typeface="+mn-lt"/>
            </a:rPr>
            <a:t>执行战略的具体方法</a:t>
          </a:r>
        </a:p>
      </dsp:txBody>
      <dsp:txXfrm>
        <a:off x="5469473" y="1628952"/>
        <a:ext cx="3707840" cy="6100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B64FE-509B-466F-8237-3ACB33701BBA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CC581-D9D7-4D3C-9476-503D35DF28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3936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CC581-D9D7-4D3C-9476-503D35DF28E6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35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14B5F3-19A2-6AFE-9CE4-793F779BE6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E22EA75-E0EE-EC51-F799-FA0F3D3BD8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E52554-B9B9-1225-1CD3-36E15F74E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F9A7-2608-48CC-8998-B49A56650542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63126C-461D-0C6A-655C-69EEA6E19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59589C-BCA1-9CAB-BF10-F9719D3D1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D0B0-DA61-48A4-8EDB-615268B269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922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D31680-6603-AF0B-7773-DC897B6A5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2DCEDD4-BC17-4521-9045-2792FA0003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3FAD450-8DD9-0F83-5DC9-A1B9822B34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30562F6-843C-22A2-0EF5-C664284E2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F9A7-2608-48CC-8998-B49A56650542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CE7DC31-194E-1D52-CEE3-FCDC4D150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8D4B5AE-90EF-8058-FB41-1A7113201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D0B0-DA61-48A4-8EDB-615268B269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481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523027-516E-838C-A750-04E6887BB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B993271-1E6B-6AB5-168A-6079723AB7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D3DBC5-3163-547A-AA63-AD6084BD1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F9A7-2608-48CC-8998-B49A56650542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DCF512-71C9-5098-6D79-0795656A0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57AFEB-0DEF-F329-A6A0-19E26C6CC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D0B0-DA61-48A4-8EDB-615268B269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2855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E8FDC20-9225-CE3F-1787-0D3C4EC9CB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CCB1AD2-2486-423E-16B1-7C1AAB6CE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F2528E-F251-C5DC-EF0B-74F3D704B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F9A7-2608-48CC-8998-B49A56650542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E4D0754-ED31-CBD1-A3E0-52C8D31C4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025E7F-0583-3799-4FD7-E2417C09D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D0B0-DA61-48A4-8EDB-615268B269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176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B9AD5554-D71C-CA03-7467-82F27B4A2DB1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72E74A1-7E6E-C6F3-0730-1A06D3F1D5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4D6C9F9-146D-FAF8-35F3-A562CCFDD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9F16637-0B9D-1629-6EEA-1BCB97838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9F52B191-E059-4206-9CE5-DD9EBDB6AC4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07844177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A81DC6-2016-D478-8B14-D0B2CD6C3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SmartArt 占位符 2">
            <a:extLst>
              <a:ext uri="{FF2B5EF4-FFF2-40B4-BE49-F238E27FC236}">
                <a16:creationId xmlns:a16="http://schemas.microsoft.com/office/drawing/2014/main" id="{37AFBF34-E861-9C02-F3E2-EFF38CEC5664}"/>
              </a:ext>
            </a:extLst>
          </p:cNvPr>
          <p:cNvSpPr>
            <a:spLocks noGrp="1"/>
          </p:cNvSpPr>
          <p:nvPr>
            <p:ph type="dgm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AAB8E1-47BF-690F-2601-7F3E7F67D4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9AC328-2776-735A-3BE0-892708C70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7802ED-91D3-892E-6EA2-03EC11C95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1CC3C9D6-1337-475C-A8FA-958B59DCE4B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09328307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752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108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3552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B6E0AB-7017-806D-8B6F-8C55C3395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534AC5-E5A1-3CF6-44C7-9342463ED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020988-ADBC-2D9A-22D7-26C09335E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F9A7-2608-48CC-8998-B49A56650542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9CD1C7-F490-F956-DB3D-45645AD99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EEDC71B-642F-98EF-AB64-F00D47F1A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D0B0-DA61-48A4-8EDB-615268B269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4724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FAEEE2-B1A3-37AB-EECB-00ED0A3D4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7BEAEA9-C91B-F259-0C35-80A97ABB2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30AFA0-688A-8461-B6F9-CF8744A3B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F9A7-2608-48CC-8998-B49A56650542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1F4A5E-F553-AC74-199E-298F42C2A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2BCAB38-1803-A52C-627D-4F7A20DAC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D0B0-DA61-48A4-8EDB-615268B269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3284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EB8E0C-2455-D8A7-AA23-628A9BC87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A03382-52A1-A774-4E04-5464FD09D2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4FD8126-3BDE-70B8-B884-05C261A298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4A3FBC3-2AB9-6909-1E48-5FCC80230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F9A7-2608-48CC-8998-B49A56650542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911C547-6EF7-CED6-5F1B-846459494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F926D49-5796-D984-7103-F7038AF6C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D0B0-DA61-48A4-8EDB-615268B269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5166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A3C6FA-1B9A-00D4-5DE3-CF85B3DB9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C9731D-DD94-D24D-454E-3657D63A1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1095FF-62F5-9915-48FE-8722C3CBA5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101CDC3-6093-6794-40B6-0A07B96FBB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BEFC0EA-0BA8-5206-79E4-9132735F5E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9E0E306-8F63-DD6A-2AAD-BB99F49E0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F9A7-2608-48CC-8998-B49A56650542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B93FF31-BA68-2255-C3E0-F1398A1E9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13E2D88-CF84-5D3B-E811-B929D6815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D0B0-DA61-48A4-8EDB-615268B269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883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A3C6FA-1B9A-00D4-5DE3-CF85B3DB9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C9731D-DD94-D24D-454E-3657D63A1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1095FF-62F5-9915-48FE-8722C3CBA5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101CDC3-6093-6794-40B6-0A07B96FBB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BEFC0EA-0BA8-5206-79E4-9132735F5E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9E0E306-8F63-DD6A-2AAD-BB99F49E0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F9A7-2608-48CC-8998-B49A56650542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B93FF31-BA68-2255-C3E0-F1398A1E9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13E2D88-CF84-5D3B-E811-B929D6815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D0B0-DA61-48A4-8EDB-615268B2690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295636" y="6739570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1961963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437155-3696-77CB-0974-1220A04A9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9FAB505-8FF1-F5ED-0645-6C1C3E028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F9A7-2608-48CC-8998-B49A56650542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9A40DA9-5E1A-DD58-C66E-A802AE578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BCEEC60-1E32-A54B-76A8-3810101CE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D0B0-DA61-48A4-8EDB-615268B269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747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18E7569-8DD4-DB07-80C4-EE30FE31E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F9A7-2608-48CC-8998-B49A56650542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162B660-306F-46A0-BA73-00F9DCE05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923D68A-316A-0BD0-6964-A35C5088B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D0B0-DA61-48A4-8EDB-615268B2690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360C132-D7DF-49D2-A2B7-67E671071898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463" cy="72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C1A24A2-BEBB-41C9-962A-9DA2F08674AD}"/>
              </a:ext>
            </a:extLst>
          </p:cNvPr>
          <p:cNvPicPr>
            <a:picLocks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38000"/>
            <a:ext cx="12204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49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83D2CB-3DAC-CD61-4A10-200209CA3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CECAB66-573A-E0E1-8096-E1C487B0B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5682E12-0744-0F4A-5307-387A835119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73B40FA-D68A-EFC8-7635-A219A538F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F9A7-2608-48CC-8998-B49A56650542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A52499-3462-F899-6B2E-55C66F7EC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25A3D4F-C5A4-145F-D5C5-45860E5FE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D0B0-DA61-48A4-8EDB-615268B269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024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3C21E71-3B0F-7C2B-0003-D49142BE7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4114C94-2B05-EFC5-63D8-172FBAC8A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8561E4-EF2E-D9BC-4627-497FEA1410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阿里巴巴普惠体" panose="00020600040101010101" pitchFamily="18" charset="-122"/>
              </a:defRPr>
            </a:lvl1pPr>
          </a:lstStyle>
          <a:p>
            <a:fld id="{190CF9A7-2608-48CC-8998-B49A56650542}" type="datetimeFigureOut">
              <a:rPr lang="zh-CN" altLang="en-US" smtClean="0"/>
              <a:pPr/>
              <a:t>2023-04-17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A550A0-A1F1-27CB-FD20-535B438454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阿里巴巴普惠体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B5AF1-1033-3DF7-0F39-31A5EB228E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阿里巴巴普惠体" panose="00020600040101010101" pitchFamily="18" charset="-122"/>
              </a:defRPr>
            </a:lvl1pPr>
          </a:lstStyle>
          <a:p>
            <a:fld id="{8D4BD0B0-DA61-48A4-8EDB-615268B2690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33071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76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阿里巴巴普惠体" panose="00020600040101010101" pitchFamily="18" charset="-12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阿里巴巴普惠体" panose="00020600040101010101" pitchFamily="18" charset="-12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阿里巴巴普惠体" panose="00020600040101010101" pitchFamily="18" charset="-12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" panose="00020600040101010101" pitchFamily="18" charset="-12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" panose="00020600040101010101" pitchFamily="18" charset="-12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128" userDrawn="1">
          <p15:clr>
            <a:srgbClr val="F26B43"/>
          </p15:clr>
        </p15:guide>
        <p15:guide id="4" orient="horz" pos="4184" userDrawn="1">
          <p15:clr>
            <a:srgbClr val="F26B43"/>
          </p15:clr>
        </p15:guide>
        <p15:guide id="5" pos="224" userDrawn="1">
          <p15:clr>
            <a:srgbClr val="F26B43"/>
          </p15:clr>
        </p15:guide>
        <p15:guide id="6" pos="744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2362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885C3FB4-5AC0-4591-B913-BE82C9C4CC04}"/>
              </a:ext>
            </a:extLst>
          </p:cNvPr>
          <p:cNvGrpSpPr>
            <a:grpSpLocks noChangeAspect="1"/>
          </p:cNvGrpSpPr>
          <p:nvPr/>
        </p:nvGrpSpPr>
        <p:grpSpPr>
          <a:xfrm>
            <a:off x="1084703" y="2240755"/>
            <a:ext cx="1944000" cy="1944000"/>
            <a:chOff x="709126" y="806120"/>
            <a:chExt cx="2520000" cy="2520000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F9491C10-8CC7-4D83-B5CE-E3948D636682}"/>
                </a:ext>
              </a:extLst>
            </p:cNvPr>
            <p:cNvSpPr/>
            <p:nvPr/>
          </p:nvSpPr>
          <p:spPr>
            <a:xfrm>
              <a:off x="709126" y="806120"/>
              <a:ext cx="2520000" cy="2520000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CF7C002E-F3E9-4775-8A77-2C18B22F8D44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7126" y="1004120"/>
              <a:ext cx="2124000" cy="2124000"/>
            </a:xfrm>
            <a:prstGeom prst="ellipse">
              <a:avLst/>
            </a:prstGeom>
          </p:spPr>
        </p:pic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5CF7C90E-0948-4888-9A89-C0231FCBBD24}"/>
              </a:ext>
            </a:extLst>
          </p:cNvPr>
          <p:cNvSpPr/>
          <p:nvPr/>
        </p:nvSpPr>
        <p:spPr>
          <a:xfrm>
            <a:off x="3101273" y="1525587"/>
            <a:ext cx="77118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8000" b="1" spc="600" dirty="0">
                <a:solidFill>
                  <a:srgbClr val="0078C6"/>
                </a:solidFill>
                <a:cs typeface="+mn-ea"/>
                <a:sym typeface="+mn-lt"/>
              </a:rPr>
              <a:t>商务谈判技巧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29DBCF9-738C-4CD5-970E-3417F47FA5C9}"/>
              </a:ext>
            </a:extLst>
          </p:cNvPr>
          <p:cNvSpPr txBox="1"/>
          <p:nvPr/>
        </p:nvSpPr>
        <p:spPr>
          <a:xfrm>
            <a:off x="4564794" y="1012450"/>
            <a:ext cx="4608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企业培训</a:t>
            </a:r>
            <a:r>
              <a:rPr lang="en-US" altLang="zh-CN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团队管理</a:t>
            </a:r>
            <a:r>
              <a:rPr lang="en-US" altLang="zh-CN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商务谈判培训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3A63326-01C1-4D18-A914-C556D7D19097}"/>
              </a:ext>
            </a:extLst>
          </p:cNvPr>
          <p:cNvSpPr/>
          <p:nvPr/>
        </p:nvSpPr>
        <p:spPr>
          <a:xfrm>
            <a:off x="3618981" y="3481330"/>
            <a:ext cx="6624000" cy="4814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THE SKILL OF COMMERCIAL NEGOTIATIONS IS NOT ALWAYS IN ACCORDANCE WITH WHAT TEXTBOOKS TEACH US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4695A097-363D-46DB-A132-E5D05EC13E81}"/>
              </a:ext>
            </a:extLst>
          </p:cNvPr>
          <p:cNvSpPr/>
          <p:nvPr/>
        </p:nvSpPr>
        <p:spPr>
          <a:xfrm>
            <a:off x="3708812" y="2886082"/>
            <a:ext cx="6480219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2800" dirty="0">
                <a:cs typeface="+mn-ea"/>
                <a:sym typeface="+mn-lt"/>
              </a:rPr>
              <a:t>商务谈判的技巧不总是和书上教的一样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47B93E73-FE0A-4F23-BA0B-EF307AEEEBC2}"/>
              </a:ext>
            </a:extLst>
          </p:cNvPr>
          <p:cNvGrpSpPr/>
          <p:nvPr/>
        </p:nvGrpSpPr>
        <p:grpSpPr>
          <a:xfrm>
            <a:off x="5783160" y="4153421"/>
            <a:ext cx="2536092" cy="458722"/>
            <a:chOff x="5021137" y="4045133"/>
            <a:chExt cx="2536092" cy="458722"/>
          </a:xfrm>
        </p:grpSpPr>
        <p:sp>
          <p:nvSpPr>
            <p:cNvPr id="10" name="real-estate-agreement_69908">
              <a:extLst>
                <a:ext uri="{FF2B5EF4-FFF2-40B4-BE49-F238E27FC236}">
                  <a16:creationId xmlns:a16="http://schemas.microsoft.com/office/drawing/2014/main" id="{D08B5D4A-5DAC-4640-B969-C2C0E483BB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21137" y="4045133"/>
              <a:ext cx="464334" cy="432000"/>
            </a:xfrm>
            <a:custGeom>
              <a:avLst/>
              <a:gdLst>
                <a:gd name="connsiteX0" fmla="*/ 246460 w 605410"/>
                <a:gd name="connsiteY0" fmla="*/ 428006 h 563253"/>
                <a:gd name="connsiteX1" fmla="*/ 235466 w 605410"/>
                <a:gd name="connsiteY1" fmla="*/ 440098 h 563253"/>
                <a:gd name="connsiteX2" fmla="*/ 227340 w 605410"/>
                <a:gd name="connsiteY2" fmla="*/ 443121 h 563253"/>
                <a:gd name="connsiteX3" fmla="*/ 222719 w 605410"/>
                <a:gd name="connsiteY3" fmla="*/ 435802 h 563253"/>
                <a:gd name="connsiteX4" fmla="*/ 220966 w 605410"/>
                <a:gd name="connsiteY4" fmla="*/ 432302 h 563253"/>
                <a:gd name="connsiteX5" fmla="*/ 211725 w 605410"/>
                <a:gd name="connsiteY5" fmla="*/ 429119 h 563253"/>
                <a:gd name="connsiteX6" fmla="*/ 200252 w 605410"/>
                <a:gd name="connsiteY6" fmla="*/ 445985 h 563253"/>
                <a:gd name="connsiteX7" fmla="*/ 202164 w 605410"/>
                <a:gd name="connsiteY7" fmla="*/ 449167 h 563253"/>
                <a:gd name="connsiteX8" fmla="*/ 215230 w 605410"/>
                <a:gd name="connsiteY8" fmla="*/ 452031 h 563253"/>
                <a:gd name="connsiteX9" fmla="*/ 223356 w 605410"/>
                <a:gd name="connsiteY9" fmla="*/ 451872 h 563253"/>
                <a:gd name="connsiteX10" fmla="*/ 226065 w 605410"/>
                <a:gd name="connsiteY10" fmla="*/ 459509 h 563253"/>
                <a:gd name="connsiteX11" fmla="*/ 227180 w 605410"/>
                <a:gd name="connsiteY11" fmla="*/ 464918 h 563253"/>
                <a:gd name="connsiteX12" fmla="*/ 238971 w 605410"/>
                <a:gd name="connsiteY12" fmla="*/ 470646 h 563253"/>
                <a:gd name="connsiteX13" fmla="*/ 243592 w 605410"/>
                <a:gd name="connsiteY13" fmla="*/ 469214 h 563253"/>
                <a:gd name="connsiteX14" fmla="*/ 251399 w 605410"/>
                <a:gd name="connsiteY14" fmla="*/ 468896 h 563253"/>
                <a:gd name="connsiteX15" fmla="*/ 254427 w 605410"/>
                <a:gd name="connsiteY15" fmla="*/ 476056 h 563253"/>
                <a:gd name="connsiteX16" fmla="*/ 256498 w 605410"/>
                <a:gd name="connsiteY16" fmla="*/ 482261 h 563253"/>
                <a:gd name="connsiteX17" fmla="*/ 273866 w 605410"/>
                <a:gd name="connsiteY17" fmla="*/ 486875 h 563253"/>
                <a:gd name="connsiteX18" fmla="*/ 277212 w 605410"/>
                <a:gd name="connsiteY18" fmla="*/ 486079 h 563253"/>
                <a:gd name="connsiteX19" fmla="*/ 281354 w 605410"/>
                <a:gd name="connsiteY19" fmla="*/ 487352 h 563253"/>
                <a:gd name="connsiteX20" fmla="*/ 283904 w 605410"/>
                <a:gd name="connsiteY20" fmla="*/ 494353 h 563253"/>
                <a:gd name="connsiteX21" fmla="*/ 285338 w 605410"/>
                <a:gd name="connsiteY21" fmla="*/ 500717 h 563253"/>
                <a:gd name="connsiteX22" fmla="*/ 293305 w 605410"/>
                <a:gd name="connsiteY22" fmla="*/ 504695 h 563253"/>
                <a:gd name="connsiteX23" fmla="*/ 295695 w 605410"/>
                <a:gd name="connsiteY23" fmla="*/ 503899 h 563253"/>
                <a:gd name="connsiteX24" fmla="*/ 317524 w 605410"/>
                <a:gd name="connsiteY24" fmla="*/ 466828 h 563253"/>
                <a:gd name="connsiteX25" fmla="*/ 318002 w 605410"/>
                <a:gd name="connsiteY25" fmla="*/ 459509 h 563253"/>
                <a:gd name="connsiteX26" fmla="*/ 306370 w 605410"/>
                <a:gd name="connsiteY26" fmla="*/ 455372 h 563253"/>
                <a:gd name="connsiteX27" fmla="*/ 297766 w 605410"/>
                <a:gd name="connsiteY27" fmla="*/ 456008 h 563253"/>
                <a:gd name="connsiteX28" fmla="*/ 295376 w 605410"/>
                <a:gd name="connsiteY28" fmla="*/ 447735 h 563253"/>
                <a:gd name="connsiteX29" fmla="*/ 294261 w 605410"/>
                <a:gd name="connsiteY29" fmla="*/ 443280 h 563253"/>
                <a:gd name="connsiteX30" fmla="*/ 273547 w 605410"/>
                <a:gd name="connsiteY30" fmla="*/ 441848 h 563253"/>
                <a:gd name="connsiteX31" fmla="*/ 265740 w 605410"/>
                <a:gd name="connsiteY31" fmla="*/ 444871 h 563253"/>
                <a:gd name="connsiteX32" fmla="*/ 260800 w 605410"/>
                <a:gd name="connsiteY32" fmla="*/ 438029 h 563253"/>
                <a:gd name="connsiteX33" fmla="*/ 257773 w 605410"/>
                <a:gd name="connsiteY33" fmla="*/ 432142 h 563253"/>
                <a:gd name="connsiteX34" fmla="*/ 246460 w 605410"/>
                <a:gd name="connsiteY34" fmla="*/ 428006 h 563253"/>
                <a:gd name="connsiteX35" fmla="*/ 315293 w 605410"/>
                <a:gd name="connsiteY35" fmla="*/ 292129 h 563253"/>
                <a:gd name="connsiteX36" fmla="*/ 276096 w 605410"/>
                <a:gd name="connsiteY36" fmla="*/ 317109 h 563253"/>
                <a:gd name="connsiteX37" fmla="*/ 269245 w 605410"/>
                <a:gd name="connsiteY37" fmla="*/ 349885 h 563253"/>
                <a:gd name="connsiteX38" fmla="*/ 266218 w 605410"/>
                <a:gd name="connsiteY38" fmla="*/ 364682 h 563253"/>
                <a:gd name="connsiteX39" fmla="*/ 290118 w 605410"/>
                <a:gd name="connsiteY39" fmla="*/ 375023 h 563253"/>
                <a:gd name="connsiteX40" fmla="*/ 300634 w 605410"/>
                <a:gd name="connsiteY40" fmla="*/ 335883 h 563253"/>
                <a:gd name="connsiteX41" fmla="*/ 317046 w 605410"/>
                <a:gd name="connsiteY41" fmla="*/ 321882 h 563253"/>
                <a:gd name="connsiteX42" fmla="*/ 319754 w 605410"/>
                <a:gd name="connsiteY42" fmla="*/ 321087 h 563253"/>
                <a:gd name="connsiteX43" fmla="*/ 332342 w 605410"/>
                <a:gd name="connsiteY43" fmla="*/ 320609 h 563253"/>
                <a:gd name="connsiteX44" fmla="*/ 336007 w 605410"/>
                <a:gd name="connsiteY44" fmla="*/ 321723 h 563253"/>
                <a:gd name="connsiteX45" fmla="*/ 428740 w 605410"/>
                <a:gd name="connsiteY45" fmla="*/ 375978 h 563253"/>
                <a:gd name="connsiteX46" fmla="*/ 437345 w 605410"/>
                <a:gd name="connsiteY46" fmla="*/ 406526 h 563253"/>
                <a:gd name="connsiteX47" fmla="*/ 430493 w 605410"/>
                <a:gd name="connsiteY47" fmla="*/ 417664 h 563253"/>
                <a:gd name="connsiteX48" fmla="*/ 459970 w 605410"/>
                <a:gd name="connsiteY48" fmla="*/ 409390 h 563253"/>
                <a:gd name="connsiteX49" fmla="*/ 444355 w 605410"/>
                <a:gd name="connsiteY49" fmla="*/ 313131 h 563253"/>
                <a:gd name="connsiteX50" fmla="*/ 386835 w 605410"/>
                <a:gd name="connsiteY50" fmla="*/ 327610 h 563253"/>
                <a:gd name="connsiteX51" fmla="*/ 338078 w 605410"/>
                <a:gd name="connsiteY51" fmla="*/ 304699 h 563253"/>
                <a:gd name="connsiteX52" fmla="*/ 315293 w 605410"/>
                <a:gd name="connsiteY52" fmla="*/ 292129 h 563253"/>
                <a:gd name="connsiteX53" fmla="*/ 316249 w 605410"/>
                <a:gd name="connsiteY53" fmla="*/ 272241 h 563253"/>
                <a:gd name="connsiteX54" fmla="*/ 348435 w 605410"/>
                <a:gd name="connsiteY54" fmla="*/ 287674 h 563253"/>
                <a:gd name="connsiteX55" fmla="*/ 385242 w 605410"/>
                <a:gd name="connsiteY55" fmla="*/ 307722 h 563253"/>
                <a:gd name="connsiteX56" fmla="*/ 453438 w 605410"/>
                <a:gd name="connsiteY56" fmla="*/ 290379 h 563253"/>
                <a:gd name="connsiteX57" fmla="*/ 458855 w 605410"/>
                <a:gd name="connsiteY57" fmla="*/ 291175 h 563253"/>
                <a:gd name="connsiteX58" fmla="*/ 461882 w 605410"/>
                <a:gd name="connsiteY58" fmla="*/ 295948 h 563253"/>
                <a:gd name="connsiteX59" fmla="*/ 481481 w 605410"/>
                <a:gd name="connsiteY59" fmla="*/ 417823 h 563253"/>
                <a:gd name="connsiteX60" fmla="*/ 476541 w 605410"/>
                <a:gd name="connsiteY60" fmla="*/ 425460 h 563253"/>
                <a:gd name="connsiteX61" fmla="*/ 394164 w 605410"/>
                <a:gd name="connsiteY61" fmla="*/ 448530 h 563253"/>
                <a:gd name="connsiteX62" fmla="*/ 392730 w 605410"/>
                <a:gd name="connsiteY62" fmla="*/ 460145 h 563253"/>
                <a:gd name="connsiteX63" fmla="*/ 362457 w 605410"/>
                <a:gd name="connsiteY63" fmla="*/ 473669 h 563253"/>
                <a:gd name="connsiteX64" fmla="*/ 360863 w 605410"/>
                <a:gd name="connsiteY64" fmla="*/ 480033 h 563253"/>
                <a:gd name="connsiteX65" fmla="*/ 333298 w 605410"/>
                <a:gd name="connsiteY65" fmla="*/ 493716 h 563253"/>
                <a:gd name="connsiteX66" fmla="*/ 326606 w 605410"/>
                <a:gd name="connsiteY66" fmla="*/ 490853 h 563253"/>
                <a:gd name="connsiteX67" fmla="*/ 312266 w 605410"/>
                <a:gd name="connsiteY67" fmla="*/ 515037 h 563253"/>
                <a:gd name="connsiteX68" fmla="*/ 293305 w 605410"/>
                <a:gd name="connsiteY68" fmla="*/ 524583 h 563253"/>
                <a:gd name="connsiteX69" fmla="*/ 269882 w 605410"/>
                <a:gd name="connsiteY69" fmla="*/ 513446 h 563253"/>
                <a:gd name="connsiteX70" fmla="*/ 266536 w 605410"/>
                <a:gd name="connsiteY70" fmla="*/ 508036 h 563253"/>
                <a:gd name="connsiteX71" fmla="*/ 241361 w 605410"/>
                <a:gd name="connsiteY71" fmla="*/ 495148 h 563253"/>
                <a:gd name="connsiteX72" fmla="*/ 238015 w 605410"/>
                <a:gd name="connsiteY72" fmla="*/ 490534 h 563253"/>
                <a:gd name="connsiteX73" fmla="*/ 211087 w 605410"/>
                <a:gd name="connsiteY73" fmla="*/ 476692 h 563253"/>
                <a:gd name="connsiteX74" fmla="*/ 208857 w 605410"/>
                <a:gd name="connsiteY74" fmla="*/ 473192 h 563253"/>
                <a:gd name="connsiteX75" fmla="*/ 183044 w 605410"/>
                <a:gd name="connsiteY75" fmla="*/ 456327 h 563253"/>
                <a:gd name="connsiteX76" fmla="*/ 184000 w 605410"/>
                <a:gd name="connsiteY76" fmla="*/ 434529 h 563253"/>
                <a:gd name="connsiteX77" fmla="*/ 128870 w 605410"/>
                <a:gd name="connsiteY77" fmla="*/ 419732 h 563253"/>
                <a:gd name="connsiteX78" fmla="*/ 123930 w 605410"/>
                <a:gd name="connsiteY78" fmla="*/ 411936 h 563253"/>
                <a:gd name="connsiteX79" fmla="*/ 140661 w 605410"/>
                <a:gd name="connsiteY79" fmla="*/ 304380 h 563253"/>
                <a:gd name="connsiteX80" fmla="*/ 143688 w 605410"/>
                <a:gd name="connsiteY80" fmla="*/ 299766 h 563253"/>
                <a:gd name="connsiteX81" fmla="*/ 149105 w 605410"/>
                <a:gd name="connsiteY81" fmla="*/ 298812 h 563253"/>
                <a:gd name="connsiteX82" fmla="*/ 219373 w 605410"/>
                <a:gd name="connsiteY82" fmla="*/ 316950 h 563253"/>
                <a:gd name="connsiteX83" fmla="*/ 243114 w 605410"/>
                <a:gd name="connsiteY83" fmla="*/ 302948 h 563253"/>
                <a:gd name="connsiteX84" fmla="*/ 277212 w 605410"/>
                <a:gd name="connsiteY84" fmla="*/ 284969 h 563253"/>
                <a:gd name="connsiteX85" fmla="*/ 283585 w 605410"/>
                <a:gd name="connsiteY85" fmla="*/ 286401 h 563253"/>
                <a:gd name="connsiteX86" fmla="*/ 316249 w 605410"/>
                <a:gd name="connsiteY86" fmla="*/ 272241 h 563253"/>
                <a:gd name="connsiteX87" fmla="*/ 302670 w 605410"/>
                <a:gd name="connsiteY87" fmla="*/ 130759 h 563253"/>
                <a:gd name="connsiteX88" fmla="*/ 109082 w 605410"/>
                <a:gd name="connsiteY88" fmla="*/ 297519 h 563253"/>
                <a:gd name="connsiteX89" fmla="*/ 109082 w 605410"/>
                <a:gd name="connsiteY89" fmla="*/ 535884 h 563253"/>
                <a:gd name="connsiteX90" fmla="*/ 496258 w 605410"/>
                <a:gd name="connsiteY90" fmla="*/ 535884 h 563253"/>
                <a:gd name="connsiteX91" fmla="*/ 496258 w 605410"/>
                <a:gd name="connsiteY91" fmla="*/ 297519 h 563253"/>
                <a:gd name="connsiteX92" fmla="*/ 293747 w 605410"/>
                <a:gd name="connsiteY92" fmla="*/ 102117 h 563253"/>
                <a:gd name="connsiteX93" fmla="*/ 311593 w 605410"/>
                <a:gd name="connsiteY93" fmla="*/ 102117 h 563253"/>
                <a:gd name="connsiteX94" fmla="*/ 519042 w 605410"/>
                <a:gd name="connsiteY94" fmla="*/ 280811 h 563253"/>
                <a:gd name="connsiteX95" fmla="*/ 523822 w 605410"/>
                <a:gd name="connsiteY95" fmla="*/ 291154 h 563253"/>
                <a:gd name="connsiteX96" fmla="*/ 523822 w 605410"/>
                <a:gd name="connsiteY96" fmla="*/ 549568 h 563253"/>
                <a:gd name="connsiteX97" fmla="*/ 510120 w 605410"/>
                <a:gd name="connsiteY97" fmla="*/ 563253 h 563253"/>
                <a:gd name="connsiteX98" fmla="*/ 95221 w 605410"/>
                <a:gd name="connsiteY98" fmla="*/ 563253 h 563253"/>
                <a:gd name="connsiteX99" fmla="*/ 81518 w 605410"/>
                <a:gd name="connsiteY99" fmla="*/ 549568 h 563253"/>
                <a:gd name="connsiteX100" fmla="*/ 81518 w 605410"/>
                <a:gd name="connsiteY100" fmla="*/ 291154 h 563253"/>
                <a:gd name="connsiteX101" fmla="*/ 86298 w 605410"/>
                <a:gd name="connsiteY101" fmla="*/ 280811 h 563253"/>
                <a:gd name="connsiteX102" fmla="*/ 302706 w 605410"/>
                <a:gd name="connsiteY102" fmla="*/ 0 h 563253"/>
                <a:gd name="connsiteX103" fmla="*/ 320711 w 605410"/>
                <a:gd name="connsiteY103" fmla="*/ 6563 h 563253"/>
                <a:gd name="connsiteX104" fmla="*/ 595895 w 605410"/>
                <a:gd name="connsiteY104" fmla="*/ 242990 h 563253"/>
                <a:gd name="connsiteX105" fmla="*/ 598763 w 605410"/>
                <a:gd name="connsiteY105" fmla="*/ 281653 h 563253"/>
                <a:gd name="connsiteX106" fmla="*/ 577889 w 605410"/>
                <a:gd name="connsiteY106" fmla="*/ 291199 h 563253"/>
                <a:gd name="connsiteX107" fmla="*/ 560043 w 605410"/>
                <a:gd name="connsiteY107" fmla="*/ 284676 h 563253"/>
                <a:gd name="connsiteX108" fmla="*/ 302706 w 605410"/>
                <a:gd name="connsiteY108" fmla="*/ 63681 h 563253"/>
                <a:gd name="connsiteX109" fmla="*/ 45368 w 605410"/>
                <a:gd name="connsiteY109" fmla="*/ 284676 h 563253"/>
                <a:gd name="connsiteX110" fmla="*/ 6648 w 605410"/>
                <a:gd name="connsiteY110" fmla="*/ 281653 h 563253"/>
                <a:gd name="connsiteX111" fmla="*/ 9516 w 605410"/>
                <a:gd name="connsiteY111" fmla="*/ 242990 h 563253"/>
                <a:gd name="connsiteX112" fmla="*/ 284700 w 605410"/>
                <a:gd name="connsiteY112" fmla="*/ 6563 h 563253"/>
                <a:gd name="connsiteX113" fmla="*/ 302706 w 605410"/>
                <a:gd name="connsiteY113" fmla="*/ 0 h 56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605410" h="563253">
                  <a:moveTo>
                    <a:pt x="246460" y="428006"/>
                  </a:moveTo>
                  <a:cubicBezTo>
                    <a:pt x="243751" y="428642"/>
                    <a:pt x="239927" y="432620"/>
                    <a:pt x="235466" y="440098"/>
                  </a:cubicBezTo>
                  <a:cubicBezTo>
                    <a:pt x="233872" y="442962"/>
                    <a:pt x="230367" y="444234"/>
                    <a:pt x="227340" y="443121"/>
                  </a:cubicBezTo>
                  <a:cubicBezTo>
                    <a:pt x="224312" y="442007"/>
                    <a:pt x="222400" y="438984"/>
                    <a:pt x="222719" y="435802"/>
                  </a:cubicBezTo>
                  <a:cubicBezTo>
                    <a:pt x="222878" y="435165"/>
                    <a:pt x="222400" y="433893"/>
                    <a:pt x="220966" y="432302"/>
                  </a:cubicBezTo>
                  <a:cubicBezTo>
                    <a:pt x="218098" y="428960"/>
                    <a:pt x="213477" y="426415"/>
                    <a:pt x="211725" y="429119"/>
                  </a:cubicBezTo>
                  <a:lnTo>
                    <a:pt x="200252" y="445985"/>
                  </a:lnTo>
                  <a:cubicBezTo>
                    <a:pt x="200252" y="446144"/>
                    <a:pt x="200571" y="447417"/>
                    <a:pt x="202164" y="449167"/>
                  </a:cubicBezTo>
                  <a:cubicBezTo>
                    <a:pt x="205829" y="452985"/>
                    <a:pt x="211565" y="454736"/>
                    <a:pt x="215230" y="452031"/>
                  </a:cubicBezTo>
                  <a:cubicBezTo>
                    <a:pt x="217620" y="450281"/>
                    <a:pt x="220966" y="450121"/>
                    <a:pt x="223356" y="451872"/>
                  </a:cubicBezTo>
                  <a:cubicBezTo>
                    <a:pt x="225746" y="453463"/>
                    <a:pt x="226861" y="456645"/>
                    <a:pt x="226065" y="459509"/>
                  </a:cubicBezTo>
                  <a:cubicBezTo>
                    <a:pt x="225746" y="460145"/>
                    <a:pt x="225268" y="462213"/>
                    <a:pt x="227180" y="464918"/>
                  </a:cubicBezTo>
                  <a:cubicBezTo>
                    <a:pt x="229570" y="468100"/>
                    <a:pt x="234669" y="470646"/>
                    <a:pt x="238971" y="470646"/>
                  </a:cubicBezTo>
                  <a:cubicBezTo>
                    <a:pt x="240246" y="470646"/>
                    <a:pt x="242158" y="470328"/>
                    <a:pt x="243592" y="469214"/>
                  </a:cubicBezTo>
                  <a:cubicBezTo>
                    <a:pt x="245822" y="467623"/>
                    <a:pt x="248850" y="467464"/>
                    <a:pt x="251399" y="468896"/>
                  </a:cubicBezTo>
                  <a:cubicBezTo>
                    <a:pt x="253789" y="470487"/>
                    <a:pt x="254905" y="473192"/>
                    <a:pt x="254427" y="476056"/>
                  </a:cubicBezTo>
                  <a:cubicBezTo>
                    <a:pt x="253949" y="478601"/>
                    <a:pt x="255383" y="480829"/>
                    <a:pt x="256498" y="482261"/>
                  </a:cubicBezTo>
                  <a:cubicBezTo>
                    <a:pt x="260641" y="487193"/>
                    <a:pt x="268926" y="489580"/>
                    <a:pt x="273866" y="486875"/>
                  </a:cubicBezTo>
                  <a:cubicBezTo>
                    <a:pt x="274822" y="486238"/>
                    <a:pt x="276096" y="486079"/>
                    <a:pt x="277212" y="486079"/>
                  </a:cubicBezTo>
                  <a:cubicBezTo>
                    <a:pt x="278646" y="486079"/>
                    <a:pt x="280080" y="486557"/>
                    <a:pt x="281354" y="487352"/>
                  </a:cubicBezTo>
                  <a:cubicBezTo>
                    <a:pt x="283426" y="488943"/>
                    <a:pt x="284541" y="491807"/>
                    <a:pt x="283904" y="494353"/>
                  </a:cubicBezTo>
                  <a:cubicBezTo>
                    <a:pt x="283426" y="496739"/>
                    <a:pt x="283904" y="498808"/>
                    <a:pt x="285338" y="500717"/>
                  </a:cubicBezTo>
                  <a:cubicBezTo>
                    <a:pt x="287250" y="502945"/>
                    <a:pt x="290596" y="504695"/>
                    <a:pt x="293305" y="504695"/>
                  </a:cubicBezTo>
                  <a:cubicBezTo>
                    <a:pt x="294101" y="504695"/>
                    <a:pt x="295217" y="504536"/>
                    <a:pt x="295695" y="503899"/>
                  </a:cubicBezTo>
                  <a:cubicBezTo>
                    <a:pt x="298244" y="500081"/>
                    <a:pt x="315293" y="470487"/>
                    <a:pt x="317524" y="466828"/>
                  </a:cubicBezTo>
                  <a:cubicBezTo>
                    <a:pt x="319117" y="464123"/>
                    <a:pt x="319276" y="461736"/>
                    <a:pt x="318002" y="459509"/>
                  </a:cubicBezTo>
                  <a:cubicBezTo>
                    <a:pt x="315771" y="455531"/>
                    <a:pt x="309079" y="452985"/>
                    <a:pt x="306370" y="455372"/>
                  </a:cubicBezTo>
                  <a:cubicBezTo>
                    <a:pt x="303980" y="457599"/>
                    <a:pt x="300475" y="457918"/>
                    <a:pt x="297766" y="456008"/>
                  </a:cubicBezTo>
                  <a:cubicBezTo>
                    <a:pt x="295217" y="454099"/>
                    <a:pt x="294261" y="450599"/>
                    <a:pt x="295376" y="447735"/>
                  </a:cubicBezTo>
                  <a:cubicBezTo>
                    <a:pt x="295854" y="446621"/>
                    <a:pt x="295376" y="445030"/>
                    <a:pt x="294261" y="443280"/>
                  </a:cubicBezTo>
                  <a:cubicBezTo>
                    <a:pt x="290437" y="437393"/>
                    <a:pt x="279124" y="432620"/>
                    <a:pt x="273547" y="441848"/>
                  </a:cubicBezTo>
                  <a:cubicBezTo>
                    <a:pt x="271954" y="444553"/>
                    <a:pt x="268767" y="445826"/>
                    <a:pt x="265740" y="444871"/>
                  </a:cubicBezTo>
                  <a:cubicBezTo>
                    <a:pt x="262712" y="443916"/>
                    <a:pt x="260641" y="441212"/>
                    <a:pt x="260800" y="438029"/>
                  </a:cubicBezTo>
                  <a:cubicBezTo>
                    <a:pt x="260800" y="436757"/>
                    <a:pt x="259844" y="434370"/>
                    <a:pt x="257773" y="432142"/>
                  </a:cubicBezTo>
                  <a:cubicBezTo>
                    <a:pt x="254586" y="428960"/>
                    <a:pt x="250762" y="427369"/>
                    <a:pt x="246460" y="428006"/>
                  </a:cubicBezTo>
                  <a:close/>
                  <a:moveTo>
                    <a:pt x="315293" y="292129"/>
                  </a:moveTo>
                  <a:cubicBezTo>
                    <a:pt x="309876" y="293084"/>
                    <a:pt x="279283" y="311222"/>
                    <a:pt x="276096" y="317109"/>
                  </a:cubicBezTo>
                  <a:cubicBezTo>
                    <a:pt x="274662" y="322200"/>
                    <a:pt x="271635" y="337474"/>
                    <a:pt x="269245" y="349885"/>
                  </a:cubicBezTo>
                  <a:cubicBezTo>
                    <a:pt x="268130" y="355613"/>
                    <a:pt x="267014" y="361022"/>
                    <a:pt x="266218" y="364682"/>
                  </a:cubicBezTo>
                  <a:cubicBezTo>
                    <a:pt x="268608" y="369614"/>
                    <a:pt x="282788" y="376296"/>
                    <a:pt x="290118" y="375023"/>
                  </a:cubicBezTo>
                  <a:cubicBezTo>
                    <a:pt x="293145" y="363250"/>
                    <a:pt x="299359" y="340657"/>
                    <a:pt x="300634" y="335883"/>
                  </a:cubicBezTo>
                  <a:cubicBezTo>
                    <a:pt x="301112" y="334133"/>
                    <a:pt x="302706" y="328564"/>
                    <a:pt x="317046" y="321882"/>
                  </a:cubicBezTo>
                  <a:cubicBezTo>
                    <a:pt x="318002" y="321405"/>
                    <a:pt x="318798" y="321246"/>
                    <a:pt x="319754" y="321087"/>
                  </a:cubicBezTo>
                  <a:cubicBezTo>
                    <a:pt x="319754" y="321087"/>
                    <a:pt x="332342" y="320609"/>
                    <a:pt x="332342" y="320609"/>
                  </a:cubicBezTo>
                  <a:cubicBezTo>
                    <a:pt x="333617" y="320609"/>
                    <a:pt x="334891" y="321087"/>
                    <a:pt x="336007" y="321723"/>
                  </a:cubicBezTo>
                  <a:cubicBezTo>
                    <a:pt x="376637" y="346703"/>
                    <a:pt x="428422" y="375819"/>
                    <a:pt x="428740" y="375978"/>
                  </a:cubicBezTo>
                  <a:cubicBezTo>
                    <a:pt x="438141" y="383297"/>
                    <a:pt x="441328" y="395071"/>
                    <a:pt x="437345" y="406526"/>
                  </a:cubicBezTo>
                  <a:cubicBezTo>
                    <a:pt x="435911" y="410822"/>
                    <a:pt x="433520" y="414482"/>
                    <a:pt x="430493" y="417664"/>
                  </a:cubicBezTo>
                  <a:lnTo>
                    <a:pt x="459970" y="409390"/>
                  </a:lnTo>
                  <a:lnTo>
                    <a:pt x="444355" y="313131"/>
                  </a:lnTo>
                  <a:cubicBezTo>
                    <a:pt x="429537" y="316950"/>
                    <a:pt x="391137" y="327610"/>
                    <a:pt x="386835" y="327610"/>
                  </a:cubicBezTo>
                  <a:cubicBezTo>
                    <a:pt x="377115" y="327610"/>
                    <a:pt x="361182" y="318541"/>
                    <a:pt x="338078" y="304699"/>
                  </a:cubicBezTo>
                  <a:cubicBezTo>
                    <a:pt x="329155" y="299448"/>
                    <a:pt x="318161" y="292925"/>
                    <a:pt x="315293" y="292129"/>
                  </a:cubicBezTo>
                  <a:close/>
                  <a:moveTo>
                    <a:pt x="316249" y="272241"/>
                  </a:moveTo>
                  <a:cubicBezTo>
                    <a:pt x="322145" y="272241"/>
                    <a:pt x="327881" y="275423"/>
                    <a:pt x="348435" y="287674"/>
                  </a:cubicBezTo>
                  <a:cubicBezTo>
                    <a:pt x="372813" y="302312"/>
                    <a:pt x="382055" y="306767"/>
                    <a:pt x="385242" y="307722"/>
                  </a:cubicBezTo>
                  <a:lnTo>
                    <a:pt x="453438" y="290379"/>
                  </a:lnTo>
                  <a:cubicBezTo>
                    <a:pt x="455350" y="289902"/>
                    <a:pt x="457262" y="290220"/>
                    <a:pt x="458855" y="291175"/>
                  </a:cubicBezTo>
                  <a:cubicBezTo>
                    <a:pt x="460448" y="292288"/>
                    <a:pt x="461564" y="294039"/>
                    <a:pt x="461882" y="295948"/>
                  </a:cubicBezTo>
                  <a:lnTo>
                    <a:pt x="481481" y="417823"/>
                  </a:lnTo>
                  <a:cubicBezTo>
                    <a:pt x="482118" y="421164"/>
                    <a:pt x="479887" y="424505"/>
                    <a:pt x="476541" y="425460"/>
                  </a:cubicBezTo>
                  <a:cubicBezTo>
                    <a:pt x="476541" y="425460"/>
                    <a:pt x="396236" y="448053"/>
                    <a:pt x="394164" y="448530"/>
                  </a:cubicBezTo>
                  <a:cubicBezTo>
                    <a:pt x="394802" y="452349"/>
                    <a:pt x="394324" y="456327"/>
                    <a:pt x="392730" y="460145"/>
                  </a:cubicBezTo>
                  <a:cubicBezTo>
                    <a:pt x="388110" y="471760"/>
                    <a:pt x="374407" y="478124"/>
                    <a:pt x="362457" y="473669"/>
                  </a:cubicBezTo>
                  <a:cubicBezTo>
                    <a:pt x="362138" y="475737"/>
                    <a:pt x="361660" y="477806"/>
                    <a:pt x="360863" y="480033"/>
                  </a:cubicBezTo>
                  <a:cubicBezTo>
                    <a:pt x="356242" y="492125"/>
                    <a:pt x="344611" y="498012"/>
                    <a:pt x="333298" y="493716"/>
                  </a:cubicBezTo>
                  <a:cubicBezTo>
                    <a:pt x="332979" y="493557"/>
                    <a:pt x="330749" y="492603"/>
                    <a:pt x="326606" y="490853"/>
                  </a:cubicBezTo>
                  <a:cubicBezTo>
                    <a:pt x="326606" y="490853"/>
                    <a:pt x="314656" y="511536"/>
                    <a:pt x="312266" y="515037"/>
                  </a:cubicBezTo>
                  <a:cubicBezTo>
                    <a:pt x="307964" y="521083"/>
                    <a:pt x="301112" y="524583"/>
                    <a:pt x="293305" y="524583"/>
                  </a:cubicBezTo>
                  <a:cubicBezTo>
                    <a:pt x="284382" y="524583"/>
                    <a:pt x="275618" y="520446"/>
                    <a:pt x="269882" y="513446"/>
                  </a:cubicBezTo>
                  <a:cubicBezTo>
                    <a:pt x="268448" y="511695"/>
                    <a:pt x="267333" y="509786"/>
                    <a:pt x="266536" y="508036"/>
                  </a:cubicBezTo>
                  <a:cubicBezTo>
                    <a:pt x="256976" y="507240"/>
                    <a:pt x="247575" y="502467"/>
                    <a:pt x="241361" y="495148"/>
                  </a:cubicBezTo>
                  <a:cubicBezTo>
                    <a:pt x="240086" y="493716"/>
                    <a:pt x="238971" y="492125"/>
                    <a:pt x="238015" y="490534"/>
                  </a:cubicBezTo>
                  <a:cubicBezTo>
                    <a:pt x="227658" y="490216"/>
                    <a:pt x="217142" y="484966"/>
                    <a:pt x="211087" y="476692"/>
                  </a:cubicBezTo>
                  <a:cubicBezTo>
                    <a:pt x="210291" y="475578"/>
                    <a:pt x="209494" y="474465"/>
                    <a:pt x="208857" y="473192"/>
                  </a:cubicBezTo>
                  <a:cubicBezTo>
                    <a:pt x="198340" y="472396"/>
                    <a:pt x="187824" y="465714"/>
                    <a:pt x="183044" y="456327"/>
                  </a:cubicBezTo>
                  <a:cubicBezTo>
                    <a:pt x="179220" y="449167"/>
                    <a:pt x="179698" y="440734"/>
                    <a:pt x="184000" y="434529"/>
                  </a:cubicBezTo>
                  <a:lnTo>
                    <a:pt x="128870" y="419732"/>
                  </a:lnTo>
                  <a:cubicBezTo>
                    <a:pt x="125524" y="418778"/>
                    <a:pt x="123293" y="415436"/>
                    <a:pt x="123930" y="411936"/>
                  </a:cubicBezTo>
                  <a:lnTo>
                    <a:pt x="140661" y="304380"/>
                  </a:lnTo>
                  <a:cubicBezTo>
                    <a:pt x="140979" y="302471"/>
                    <a:pt x="141935" y="300880"/>
                    <a:pt x="143688" y="299766"/>
                  </a:cubicBezTo>
                  <a:cubicBezTo>
                    <a:pt x="145281" y="298653"/>
                    <a:pt x="147193" y="298334"/>
                    <a:pt x="149105" y="298812"/>
                  </a:cubicBezTo>
                  <a:cubicBezTo>
                    <a:pt x="149105" y="298812"/>
                    <a:pt x="211565" y="315040"/>
                    <a:pt x="219373" y="316950"/>
                  </a:cubicBezTo>
                  <a:cubicBezTo>
                    <a:pt x="221922" y="316472"/>
                    <a:pt x="234669" y="308358"/>
                    <a:pt x="243114" y="302948"/>
                  </a:cubicBezTo>
                  <a:cubicBezTo>
                    <a:pt x="258888" y="292925"/>
                    <a:pt x="269882" y="286242"/>
                    <a:pt x="277212" y="284969"/>
                  </a:cubicBezTo>
                  <a:cubicBezTo>
                    <a:pt x="279602" y="284969"/>
                    <a:pt x="281514" y="285288"/>
                    <a:pt x="283585" y="286401"/>
                  </a:cubicBezTo>
                  <a:cubicBezTo>
                    <a:pt x="293783" y="280037"/>
                    <a:pt x="308920" y="272241"/>
                    <a:pt x="316249" y="272241"/>
                  </a:cubicBezTo>
                  <a:close/>
                  <a:moveTo>
                    <a:pt x="302670" y="130759"/>
                  </a:moveTo>
                  <a:lnTo>
                    <a:pt x="109082" y="297519"/>
                  </a:lnTo>
                  <a:lnTo>
                    <a:pt x="109082" y="535884"/>
                  </a:lnTo>
                  <a:lnTo>
                    <a:pt x="496258" y="535884"/>
                  </a:lnTo>
                  <a:lnTo>
                    <a:pt x="496258" y="297519"/>
                  </a:lnTo>
                  <a:close/>
                  <a:moveTo>
                    <a:pt x="293747" y="102117"/>
                  </a:moveTo>
                  <a:cubicBezTo>
                    <a:pt x="298846" y="97662"/>
                    <a:pt x="306494" y="97662"/>
                    <a:pt x="311593" y="102117"/>
                  </a:cubicBezTo>
                  <a:lnTo>
                    <a:pt x="519042" y="280811"/>
                  </a:lnTo>
                  <a:cubicBezTo>
                    <a:pt x="522069" y="283357"/>
                    <a:pt x="523822" y="287176"/>
                    <a:pt x="523822" y="291154"/>
                  </a:cubicBezTo>
                  <a:lnTo>
                    <a:pt x="523822" y="549568"/>
                  </a:lnTo>
                  <a:cubicBezTo>
                    <a:pt x="523822" y="557206"/>
                    <a:pt x="517608" y="563253"/>
                    <a:pt x="510120" y="563253"/>
                  </a:cubicBezTo>
                  <a:lnTo>
                    <a:pt x="95221" y="563253"/>
                  </a:lnTo>
                  <a:cubicBezTo>
                    <a:pt x="87732" y="563253"/>
                    <a:pt x="81518" y="557206"/>
                    <a:pt x="81518" y="549568"/>
                  </a:cubicBezTo>
                  <a:lnTo>
                    <a:pt x="81518" y="291154"/>
                  </a:lnTo>
                  <a:cubicBezTo>
                    <a:pt x="81518" y="287176"/>
                    <a:pt x="83271" y="283357"/>
                    <a:pt x="86298" y="280811"/>
                  </a:cubicBezTo>
                  <a:close/>
                  <a:moveTo>
                    <a:pt x="302706" y="0"/>
                  </a:moveTo>
                  <a:cubicBezTo>
                    <a:pt x="309119" y="0"/>
                    <a:pt x="315532" y="2188"/>
                    <a:pt x="320711" y="6563"/>
                  </a:cubicBezTo>
                  <a:lnTo>
                    <a:pt x="595895" y="242990"/>
                  </a:lnTo>
                  <a:cubicBezTo>
                    <a:pt x="607367" y="252855"/>
                    <a:pt x="608642" y="270197"/>
                    <a:pt x="598763" y="281653"/>
                  </a:cubicBezTo>
                  <a:cubicBezTo>
                    <a:pt x="593345" y="288017"/>
                    <a:pt x="585697" y="291199"/>
                    <a:pt x="577889" y="291199"/>
                  </a:cubicBezTo>
                  <a:cubicBezTo>
                    <a:pt x="571515" y="291199"/>
                    <a:pt x="565142" y="289130"/>
                    <a:pt x="560043" y="284676"/>
                  </a:cubicBezTo>
                  <a:lnTo>
                    <a:pt x="302706" y="63681"/>
                  </a:lnTo>
                  <a:lnTo>
                    <a:pt x="45368" y="284676"/>
                  </a:lnTo>
                  <a:cubicBezTo>
                    <a:pt x="33896" y="294540"/>
                    <a:pt x="16527" y="293267"/>
                    <a:pt x="6648" y="281653"/>
                  </a:cubicBezTo>
                  <a:cubicBezTo>
                    <a:pt x="-3231" y="270197"/>
                    <a:pt x="-1956" y="252855"/>
                    <a:pt x="9516" y="242990"/>
                  </a:cubicBezTo>
                  <a:lnTo>
                    <a:pt x="284700" y="6563"/>
                  </a:lnTo>
                  <a:cubicBezTo>
                    <a:pt x="289879" y="2188"/>
                    <a:pt x="296292" y="0"/>
                    <a:pt x="302706" y="0"/>
                  </a:cubicBezTo>
                  <a:close/>
                </a:path>
              </a:pathLst>
            </a:custGeom>
            <a:solidFill>
              <a:srgbClr val="0078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FD7AC0C8-0503-4630-8E3E-251DE8000F84}"/>
                </a:ext>
              </a:extLst>
            </p:cNvPr>
            <p:cNvSpPr txBox="1"/>
            <p:nvPr/>
          </p:nvSpPr>
          <p:spPr>
            <a:xfrm>
              <a:off x="5538728" y="4134523"/>
              <a:ext cx="2018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主讲人：</a:t>
              </a:r>
              <a:r>
                <a:rPr lang="en-US" altLang="zh-CN" b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PPT818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B5E625EC-F8CA-4C68-8509-1756FE215ECA}"/>
              </a:ext>
            </a:extLst>
          </p:cNvPr>
          <p:cNvGrpSpPr/>
          <p:nvPr/>
        </p:nvGrpSpPr>
        <p:grpSpPr>
          <a:xfrm>
            <a:off x="8148658" y="-632739"/>
            <a:ext cx="4055374" cy="1631353"/>
            <a:chOff x="8148658" y="-632739"/>
            <a:chExt cx="4055374" cy="1631353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655A4ECC-D7D9-4ABB-A200-8D23E8B70A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 flipV="1">
              <a:off x="8148658" y="-632739"/>
              <a:ext cx="4055374" cy="1298910"/>
            </a:xfrm>
            <a:prstGeom prst="rect">
              <a:avLst/>
            </a:prstGeom>
          </p:spPr>
        </p:pic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77861C5E-8C1D-4635-B699-C2A8F87F68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 flipV="1">
              <a:off x="9898640" y="-529396"/>
              <a:ext cx="2305392" cy="1528010"/>
            </a:xfrm>
            <a:prstGeom prst="rect">
              <a:avLst/>
            </a:prstGeom>
          </p:spPr>
        </p:pic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24AE672A-1328-42B4-98A9-3444B0B75E4C}"/>
              </a:ext>
            </a:extLst>
          </p:cNvPr>
          <p:cNvGrpSpPr>
            <a:grpSpLocks noChangeAspect="1"/>
          </p:cNvGrpSpPr>
          <p:nvPr/>
        </p:nvGrpSpPr>
        <p:grpSpPr>
          <a:xfrm>
            <a:off x="375378" y="2031175"/>
            <a:ext cx="1188000" cy="1188000"/>
            <a:chOff x="5546558" y="1457466"/>
            <a:chExt cx="2016000" cy="2016000"/>
          </a:xfrm>
        </p:grpSpPr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146BE1A6-D08D-4BC9-9131-C6496C0D9221}"/>
                </a:ext>
              </a:extLst>
            </p:cNvPr>
            <p:cNvSpPr/>
            <p:nvPr/>
          </p:nvSpPr>
          <p:spPr>
            <a:xfrm>
              <a:off x="5546558" y="1457466"/>
              <a:ext cx="2016000" cy="2016000"/>
            </a:xfrm>
            <a:prstGeom prst="ellipse">
              <a:avLst/>
            </a:prstGeom>
            <a:blipFill>
              <a:blip r:embed="rId8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6C9AE455-EC45-43A1-B816-DBB5E22497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09000" y="1619466"/>
              <a:ext cx="1691116" cy="1692000"/>
            </a:xfrm>
            <a:prstGeom prst="ellipse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99894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06276E2-2A02-4719-9DF9-B34AAA2698F7}"/>
              </a:ext>
            </a:extLst>
          </p:cNvPr>
          <p:cNvSpPr/>
          <p:nvPr/>
        </p:nvSpPr>
        <p:spPr>
          <a:xfrm>
            <a:off x="2766000" y="1093627"/>
            <a:ext cx="6660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阵地式谈判的两个类型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EC86996-D0E5-41BC-BF51-5F942C158920}"/>
              </a:ext>
            </a:extLst>
          </p:cNvPr>
          <p:cNvSpPr/>
          <p:nvPr/>
        </p:nvSpPr>
        <p:spPr>
          <a:xfrm>
            <a:off x="6365631" y="3972717"/>
            <a:ext cx="5209039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buFontTx/>
              <a:buNone/>
            </a:pPr>
            <a:r>
              <a:rPr lang="zh-CN" altLang="en-US" sz="2000" dirty="0">
                <a:solidFill>
                  <a:srgbClr val="0078C6"/>
                </a:solidFill>
                <a:cs typeface="+mn-ea"/>
                <a:sym typeface="+mn-lt"/>
              </a:rPr>
              <a:t>硬泡型谈判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把对方当做对手，我一定要赢，强烈要求对方让步，不信任对方，态度强硬，不愿意去改变，而且给对方施加压力。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CF99697-C409-4B8D-A480-C589FEC6D3CF}"/>
              </a:ext>
            </a:extLst>
          </p:cNvPr>
          <p:cNvSpPr/>
          <p:nvPr/>
        </p:nvSpPr>
        <p:spPr>
          <a:xfrm>
            <a:off x="6365631" y="2465957"/>
            <a:ext cx="5209039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buFontTx/>
              <a:buNone/>
            </a:pPr>
            <a:r>
              <a:rPr lang="zh-CN" altLang="en-US" sz="2000" dirty="0">
                <a:solidFill>
                  <a:srgbClr val="0078C6"/>
                </a:solidFill>
                <a:cs typeface="+mn-ea"/>
                <a:sym typeface="+mn-lt"/>
              </a:rPr>
              <a:t>软磨型谈判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温和，信任对方，把对方当朋友，为了友谊让步，目标是达到共识；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C062367-563B-4FE4-A53E-536B8B343E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330" y="2465957"/>
            <a:ext cx="4056185" cy="3352353"/>
          </a:xfrm>
          <a:prstGeom prst="rect">
            <a:avLst/>
          </a:prstGeom>
        </p:spPr>
      </p:pic>
      <p:grpSp>
        <p:nvGrpSpPr>
          <p:cNvPr id="8" name="ïşlíḑe">
            <a:extLst>
              <a:ext uri="{FF2B5EF4-FFF2-40B4-BE49-F238E27FC236}">
                <a16:creationId xmlns:a16="http://schemas.microsoft.com/office/drawing/2014/main" id="{E72E7FDD-EBD6-490D-AD97-7878361ABFC5}"/>
              </a:ext>
            </a:extLst>
          </p:cNvPr>
          <p:cNvGrpSpPr/>
          <p:nvPr/>
        </p:nvGrpSpPr>
        <p:grpSpPr>
          <a:xfrm>
            <a:off x="5536702" y="2906220"/>
            <a:ext cx="559293" cy="559293"/>
            <a:chOff x="3488924" y="1970843"/>
            <a:chExt cx="559293" cy="559293"/>
          </a:xfrm>
          <a:effectLst>
            <a:outerShdw blurRad="508000" dist="381000" dir="2700000" algn="tl" rotWithShape="0">
              <a:schemeClr val="bg1">
                <a:lumMod val="65000"/>
                <a:alpha val="40000"/>
              </a:schemeClr>
            </a:outerShdw>
          </a:effectLst>
        </p:grpSpPr>
        <p:sp>
          <p:nvSpPr>
            <p:cNvPr id="9" name="îsḻîḋè">
              <a:extLst>
                <a:ext uri="{FF2B5EF4-FFF2-40B4-BE49-F238E27FC236}">
                  <a16:creationId xmlns:a16="http://schemas.microsoft.com/office/drawing/2014/main" id="{4DE7B75B-2895-4B6A-AB45-FB8BB0808CB2}"/>
                </a:ext>
              </a:extLst>
            </p:cNvPr>
            <p:cNvSpPr/>
            <p:nvPr/>
          </p:nvSpPr>
          <p:spPr>
            <a:xfrm>
              <a:off x="3488924" y="1970843"/>
              <a:ext cx="559293" cy="559293"/>
            </a:xfrm>
            <a:prstGeom prst="ellipse">
              <a:avLst/>
            </a:prstGeom>
            <a:solidFill>
              <a:srgbClr val="0078C6"/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ïṥḻídè">
              <a:extLst>
                <a:ext uri="{FF2B5EF4-FFF2-40B4-BE49-F238E27FC236}">
                  <a16:creationId xmlns:a16="http://schemas.microsoft.com/office/drawing/2014/main" id="{CF1AB673-7303-48CC-B715-3268CD523DB0}"/>
                </a:ext>
              </a:extLst>
            </p:cNvPr>
            <p:cNvSpPr/>
            <p:nvPr/>
          </p:nvSpPr>
          <p:spPr>
            <a:xfrm>
              <a:off x="3631238" y="2105668"/>
              <a:ext cx="274656" cy="289638"/>
            </a:xfrm>
            <a:custGeom>
              <a:avLst/>
              <a:gdLst>
                <a:gd name="connsiteX0" fmla="*/ 329990 w 574402"/>
                <a:gd name="connsiteY0" fmla="*/ 329823 h 605734"/>
                <a:gd name="connsiteX1" fmla="*/ 574402 w 574402"/>
                <a:gd name="connsiteY1" fmla="*/ 573910 h 605734"/>
                <a:gd name="connsiteX2" fmla="*/ 542536 w 574402"/>
                <a:gd name="connsiteY2" fmla="*/ 605734 h 605734"/>
                <a:gd name="connsiteX3" fmla="*/ 117603 w 574402"/>
                <a:gd name="connsiteY3" fmla="*/ 605734 h 605734"/>
                <a:gd name="connsiteX4" fmla="*/ 85737 w 574402"/>
                <a:gd name="connsiteY4" fmla="*/ 573910 h 605734"/>
                <a:gd name="connsiteX5" fmla="*/ 101192 w 574402"/>
                <a:gd name="connsiteY5" fmla="*/ 488782 h 605734"/>
                <a:gd name="connsiteX6" fmla="*/ 276614 w 574402"/>
                <a:gd name="connsiteY6" fmla="*/ 335710 h 605734"/>
                <a:gd name="connsiteX7" fmla="*/ 329990 w 574402"/>
                <a:gd name="connsiteY7" fmla="*/ 329823 h 605734"/>
                <a:gd name="connsiteX8" fmla="*/ 164945 w 574402"/>
                <a:gd name="connsiteY8" fmla="*/ 292282 h 605734"/>
                <a:gd name="connsiteX9" fmla="*/ 198571 w 574402"/>
                <a:gd name="connsiteY9" fmla="*/ 295781 h 605734"/>
                <a:gd name="connsiteX10" fmla="*/ 34104 w 574402"/>
                <a:gd name="connsiteY10" fmla="*/ 488736 h 605734"/>
                <a:gd name="connsiteX11" fmla="*/ 31873 w 574402"/>
                <a:gd name="connsiteY11" fmla="*/ 488736 h 605734"/>
                <a:gd name="connsiteX12" fmla="*/ 0 w 574402"/>
                <a:gd name="connsiteY12" fmla="*/ 456922 h 605734"/>
                <a:gd name="connsiteX13" fmla="*/ 164945 w 574402"/>
                <a:gd name="connsiteY13" fmla="*/ 292282 h 605734"/>
                <a:gd name="connsiteX14" fmla="*/ 157572 w 574402"/>
                <a:gd name="connsiteY14" fmla="*/ 38035 h 605734"/>
                <a:gd name="connsiteX15" fmla="*/ 133033 w 574402"/>
                <a:gd name="connsiteY15" fmla="*/ 133157 h 605734"/>
                <a:gd name="connsiteX16" fmla="*/ 157572 w 574402"/>
                <a:gd name="connsiteY16" fmla="*/ 228280 h 605734"/>
                <a:gd name="connsiteX17" fmla="*/ 69295 w 574402"/>
                <a:gd name="connsiteY17" fmla="*/ 133157 h 605734"/>
                <a:gd name="connsiteX18" fmla="*/ 157572 w 574402"/>
                <a:gd name="connsiteY18" fmla="*/ 38035 h 605734"/>
                <a:gd name="connsiteX19" fmla="*/ 329990 w 574402"/>
                <a:gd name="connsiteY19" fmla="*/ 0 h 605734"/>
                <a:gd name="connsiteX20" fmla="*/ 463332 w 574402"/>
                <a:gd name="connsiteY20" fmla="*/ 133166 h 605734"/>
                <a:gd name="connsiteX21" fmla="*/ 329990 w 574402"/>
                <a:gd name="connsiteY21" fmla="*/ 266173 h 605734"/>
                <a:gd name="connsiteX22" fmla="*/ 221341 w 574402"/>
                <a:gd name="connsiteY22" fmla="*/ 210011 h 605734"/>
                <a:gd name="connsiteX23" fmla="*/ 196807 w 574402"/>
                <a:gd name="connsiteY23" fmla="*/ 133166 h 605734"/>
                <a:gd name="connsiteX24" fmla="*/ 221341 w 574402"/>
                <a:gd name="connsiteY24" fmla="*/ 56162 h 605734"/>
                <a:gd name="connsiteX25" fmla="*/ 329990 w 574402"/>
                <a:gd name="connsiteY25" fmla="*/ 0 h 60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74402" h="605734">
                  <a:moveTo>
                    <a:pt x="329990" y="329823"/>
                  </a:moveTo>
                  <a:cubicBezTo>
                    <a:pt x="464783" y="329823"/>
                    <a:pt x="574402" y="439296"/>
                    <a:pt x="574402" y="573910"/>
                  </a:cubicBezTo>
                  <a:cubicBezTo>
                    <a:pt x="574402" y="591413"/>
                    <a:pt x="560062" y="605734"/>
                    <a:pt x="542536" y="605734"/>
                  </a:cubicBezTo>
                  <a:lnTo>
                    <a:pt x="117603" y="605734"/>
                  </a:lnTo>
                  <a:cubicBezTo>
                    <a:pt x="100077" y="605734"/>
                    <a:pt x="85737" y="591413"/>
                    <a:pt x="85737" y="573910"/>
                  </a:cubicBezTo>
                  <a:cubicBezTo>
                    <a:pt x="85737" y="543996"/>
                    <a:pt x="91154" y="515196"/>
                    <a:pt x="101192" y="488782"/>
                  </a:cubicBezTo>
                  <a:cubicBezTo>
                    <a:pt x="129712" y="412246"/>
                    <a:pt x="195675" y="353850"/>
                    <a:pt x="276614" y="335710"/>
                  </a:cubicBezTo>
                  <a:cubicBezTo>
                    <a:pt x="293822" y="331892"/>
                    <a:pt x="311667" y="329823"/>
                    <a:pt x="329990" y="329823"/>
                  </a:cubicBezTo>
                  <a:close/>
                  <a:moveTo>
                    <a:pt x="164945" y="292282"/>
                  </a:moveTo>
                  <a:cubicBezTo>
                    <a:pt x="176419" y="292282"/>
                    <a:pt x="187575" y="293395"/>
                    <a:pt x="198571" y="295781"/>
                  </a:cubicBezTo>
                  <a:cubicBezTo>
                    <a:pt x="119366" y="333164"/>
                    <a:pt x="58647" y="403314"/>
                    <a:pt x="34104" y="488736"/>
                  </a:cubicBezTo>
                  <a:lnTo>
                    <a:pt x="31873" y="488736"/>
                  </a:lnTo>
                  <a:cubicBezTo>
                    <a:pt x="14184" y="488736"/>
                    <a:pt x="0" y="474420"/>
                    <a:pt x="0" y="456922"/>
                  </a:cubicBezTo>
                  <a:cubicBezTo>
                    <a:pt x="0" y="366092"/>
                    <a:pt x="73946" y="292282"/>
                    <a:pt x="164945" y="292282"/>
                  </a:cubicBezTo>
                  <a:close/>
                  <a:moveTo>
                    <a:pt x="157572" y="38035"/>
                  </a:moveTo>
                  <a:cubicBezTo>
                    <a:pt x="141956" y="66190"/>
                    <a:pt x="133033" y="98640"/>
                    <a:pt x="133033" y="133157"/>
                  </a:cubicBezTo>
                  <a:cubicBezTo>
                    <a:pt x="133033" y="167516"/>
                    <a:pt x="141956" y="199966"/>
                    <a:pt x="157572" y="228280"/>
                  </a:cubicBezTo>
                  <a:cubicBezTo>
                    <a:pt x="108335" y="224462"/>
                    <a:pt x="69295" y="183264"/>
                    <a:pt x="69295" y="133157"/>
                  </a:cubicBezTo>
                  <a:cubicBezTo>
                    <a:pt x="69295" y="82892"/>
                    <a:pt x="108335" y="41693"/>
                    <a:pt x="157572" y="38035"/>
                  </a:cubicBezTo>
                  <a:close/>
                  <a:moveTo>
                    <a:pt x="329990" y="0"/>
                  </a:moveTo>
                  <a:cubicBezTo>
                    <a:pt x="403591" y="0"/>
                    <a:pt x="463332" y="59662"/>
                    <a:pt x="463332" y="133166"/>
                  </a:cubicBezTo>
                  <a:cubicBezTo>
                    <a:pt x="463332" y="206511"/>
                    <a:pt x="403591" y="266173"/>
                    <a:pt x="329990" y="266173"/>
                  </a:cubicBezTo>
                  <a:cubicBezTo>
                    <a:pt x="285224" y="266173"/>
                    <a:pt x="245556" y="244058"/>
                    <a:pt x="221341" y="210011"/>
                  </a:cubicBezTo>
                  <a:cubicBezTo>
                    <a:pt x="205888" y="188373"/>
                    <a:pt x="196807" y="161804"/>
                    <a:pt x="196807" y="133166"/>
                  </a:cubicBezTo>
                  <a:cubicBezTo>
                    <a:pt x="196807" y="104528"/>
                    <a:pt x="205888" y="77958"/>
                    <a:pt x="221341" y="56162"/>
                  </a:cubicBezTo>
                  <a:cubicBezTo>
                    <a:pt x="245556" y="22274"/>
                    <a:pt x="285224" y="0"/>
                    <a:pt x="329990" y="0"/>
                  </a:cubicBezTo>
                  <a:close/>
                </a:path>
              </a:pathLst>
            </a:custGeom>
            <a:solidFill>
              <a:schemeClr val="bg1"/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ïşlíḑe">
            <a:extLst>
              <a:ext uri="{FF2B5EF4-FFF2-40B4-BE49-F238E27FC236}">
                <a16:creationId xmlns:a16="http://schemas.microsoft.com/office/drawing/2014/main" id="{337F11A0-5C12-4BEC-8933-6229AC5CCC39}"/>
              </a:ext>
            </a:extLst>
          </p:cNvPr>
          <p:cNvGrpSpPr/>
          <p:nvPr/>
        </p:nvGrpSpPr>
        <p:grpSpPr>
          <a:xfrm>
            <a:off x="5536702" y="4513746"/>
            <a:ext cx="559293" cy="559293"/>
            <a:chOff x="3488924" y="1970843"/>
            <a:chExt cx="559293" cy="559293"/>
          </a:xfrm>
          <a:effectLst>
            <a:outerShdw blurRad="508000" dist="381000" dir="2700000" algn="tl" rotWithShape="0">
              <a:schemeClr val="bg1">
                <a:lumMod val="65000"/>
                <a:alpha val="40000"/>
              </a:schemeClr>
            </a:outerShdw>
          </a:effectLst>
        </p:grpSpPr>
        <p:sp>
          <p:nvSpPr>
            <p:cNvPr id="12" name="îsḻîḋè">
              <a:extLst>
                <a:ext uri="{FF2B5EF4-FFF2-40B4-BE49-F238E27FC236}">
                  <a16:creationId xmlns:a16="http://schemas.microsoft.com/office/drawing/2014/main" id="{CCA0192C-EC00-4A54-9AB0-CB1732A15748}"/>
                </a:ext>
              </a:extLst>
            </p:cNvPr>
            <p:cNvSpPr/>
            <p:nvPr/>
          </p:nvSpPr>
          <p:spPr>
            <a:xfrm>
              <a:off x="3488924" y="1970843"/>
              <a:ext cx="559293" cy="559293"/>
            </a:xfrm>
            <a:prstGeom prst="ellipse">
              <a:avLst/>
            </a:prstGeom>
            <a:solidFill>
              <a:srgbClr val="0078C6"/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ïṥḻídè">
              <a:extLst>
                <a:ext uri="{FF2B5EF4-FFF2-40B4-BE49-F238E27FC236}">
                  <a16:creationId xmlns:a16="http://schemas.microsoft.com/office/drawing/2014/main" id="{B0F98A74-3CB1-4949-BFAF-44E90309776C}"/>
                </a:ext>
              </a:extLst>
            </p:cNvPr>
            <p:cNvSpPr/>
            <p:nvPr/>
          </p:nvSpPr>
          <p:spPr>
            <a:xfrm>
              <a:off x="3631238" y="2105668"/>
              <a:ext cx="274656" cy="289638"/>
            </a:xfrm>
            <a:custGeom>
              <a:avLst/>
              <a:gdLst>
                <a:gd name="connsiteX0" fmla="*/ 329990 w 574402"/>
                <a:gd name="connsiteY0" fmla="*/ 329823 h 605734"/>
                <a:gd name="connsiteX1" fmla="*/ 574402 w 574402"/>
                <a:gd name="connsiteY1" fmla="*/ 573910 h 605734"/>
                <a:gd name="connsiteX2" fmla="*/ 542536 w 574402"/>
                <a:gd name="connsiteY2" fmla="*/ 605734 h 605734"/>
                <a:gd name="connsiteX3" fmla="*/ 117603 w 574402"/>
                <a:gd name="connsiteY3" fmla="*/ 605734 h 605734"/>
                <a:gd name="connsiteX4" fmla="*/ 85737 w 574402"/>
                <a:gd name="connsiteY4" fmla="*/ 573910 h 605734"/>
                <a:gd name="connsiteX5" fmla="*/ 101192 w 574402"/>
                <a:gd name="connsiteY5" fmla="*/ 488782 h 605734"/>
                <a:gd name="connsiteX6" fmla="*/ 276614 w 574402"/>
                <a:gd name="connsiteY6" fmla="*/ 335710 h 605734"/>
                <a:gd name="connsiteX7" fmla="*/ 329990 w 574402"/>
                <a:gd name="connsiteY7" fmla="*/ 329823 h 605734"/>
                <a:gd name="connsiteX8" fmla="*/ 164945 w 574402"/>
                <a:gd name="connsiteY8" fmla="*/ 292282 h 605734"/>
                <a:gd name="connsiteX9" fmla="*/ 198571 w 574402"/>
                <a:gd name="connsiteY9" fmla="*/ 295781 h 605734"/>
                <a:gd name="connsiteX10" fmla="*/ 34104 w 574402"/>
                <a:gd name="connsiteY10" fmla="*/ 488736 h 605734"/>
                <a:gd name="connsiteX11" fmla="*/ 31873 w 574402"/>
                <a:gd name="connsiteY11" fmla="*/ 488736 h 605734"/>
                <a:gd name="connsiteX12" fmla="*/ 0 w 574402"/>
                <a:gd name="connsiteY12" fmla="*/ 456922 h 605734"/>
                <a:gd name="connsiteX13" fmla="*/ 164945 w 574402"/>
                <a:gd name="connsiteY13" fmla="*/ 292282 h 605734"/>
                <a:gd name="connsiteX14" fmla="*/ 157572 w 574402"/>
                <a:gd name="connsiteY14" fmla="*/ 38035 h 605734"/>
                <a:gd name="connsiteX15" fmla="*/ 133033 w 574402"/>
                <a:gd name="connsiteY15" fmla="*/ 133157 h 605734"/>
                <a:gd name="connsiteX16" fmla="*/ 157572 w 574402"/>
                <a:gd name="connsiteY16" fmla="*/ 228280 h 605734"/>
                <a:gd name="connsiteX17" fmla="*/ 69295 w 574402"/>
                <a:gd name="connsiteY17" fmla="*/ 133157 h 605734"/>
                <a:gd name="connsiteX18" fmla="*/ 157572 w 574402"/>
                <a:gd name="connsiteY18" fmla="*/ 38035 h 605734"/>
                <a:gd name="connsiteX19" fmla="*/ 329990 w 574402"/>
                <a:gd name="connsiteY19" fmla="*/ 0 h 605734"/>
                <a:gd name="connsiteX20" fmla="*/ 463332 w 574402"/>
                <a:gd name="connsiteY20" fmla="*/ 133166 h 605734"/>
                <a:gd name="connsiteX21" fmla="*/ 329990 w 574402"/>
                <a:gd name="connsiteY21" fmla="*/ 266173 h 605734"/>
                <a:gd name="connsiteX22" fmla="*/ 221341 w 574402"/>
                <a:gd name="connsiteY22" fmla="*/ 210011 h 605734"/>
                <a:gd name="connsiteX23" fmla="*/ 196807 w 574402"/>
                <a:gd name="connsiteY23" fmla="*/ 133166 h 605734"/>
                <a:gd name="connsiteX24" fmla="*/ 221341 w 574402"/>
                <a:gd name="connsiteY24" fmla="*/ 56162 h 605734"/>
                <a:gd name="connsiteX25" fmla="*/ 329990 w 574402"/>
                <a:gd name="connsiteY25" fmla="*/ 0 h 60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74402" h="605734">
                  <a:moveTo>
                    <a:pt x="329990" y="329823"/>
                  </a:moveTo>
                  <a:cubicBezTo>
                    <a:pt x="464783" y="329823"/>
                    <a:pt x="574402" y="439296"/>
                    <a:pt x="574402" y="573910"/>
                  </a:cubicBezTo>
                  <a:cubicBezTo>
                    <a:pt x="574402" y="591413"/>
                    <a:pt x="560062" y="605734"/>
                    <a:pt x="542536" y="605734"/>
                  </a:cubicBezTo>
                  <a:lnTo>
                    <a:pt x="117603" y="605734"/>
                  </a:lnTo>
                  <a:cubicBezTo>
                    <a:pt x="100077" y="605734"/>
                    <a:pt x="85737" y="591413"/>
                    <a:pt x="85737" y="573910"/>
                  </a:cubicBezTo>
                  <a:cubicBezTo>
                    <a:pt x="85737" y="543996"/>
                    <a:pt x="91154" y="515196"/>
                    <a:pt x="101192" y="488782"/>
                  </a:cubicBezTo>
                  <a:cubicBezTo>
                    <a:pt x="129712" y="412246"/>
                    <a:pt x="195675" y="353850"/>
                    <a:pt x="276614" y="335710"/>
                  </a:cubicBezTo>
                  <a:cubicBezTo>
                    <a:pt x="293822" y="331892"/>
                    <a:pt x="311667" y="329823"/>
                    <a:pt x="329990" y="329823"/>
                  </a:cubicBezTo>
                  <a:close/>
                  <a:moveTo>
                    <a:pt x="164945" y="292282"/>
                  </a:moveTo>
                  <a:cubicBezTo>
                    <a:pt x="176419" y="292282"/>
                    <a:pt x="187575" y="293395"/>
                    <a:pt x="198571" y="295781"/>
                  </a:cubicBezTo>
                  <a:cubicBezTo>
                    <a:pt x="119366" y="333164"/>
                    <a:pt x="58647" y="403314"/>
                    <a:pt x="34104" y="488736"/>
                  </a:cubicBezTo>
                  <a:lnTo>
                    <a:pt x="31873" y="488736"/>
                  </a:lnTo>
                  <a:cubicBezTo>
                    <a:pt x="14184" y="488736"/>
                    <a:pt x="0" y="474420"/>
                    <a:pt x="0" y="456922"/>
                  </a:cubicBezTo>
                  <a:cubicBezTo>
                    <a:pt x="0" y="366092"/>
                    <a:pt x="73946" y="292282"/>
                    <a:pt x="164945" y="292282"/>
                  </a:cubicBezTo>
                  <a:close/>
                  <a:moveTo>
                    <a:pt x="157572" y="38035"/>
                  </a:moveTo>
                  <a:cubicBezTo>
                    <a:pt x="141956" y="66190"/>
                    <a:pt x="133033" y="98640"/>
                    <a:pt x="133033" y="133157"/>
                  </a:cubicBezTo>
                  <a:cubicBezTo>
                    <a:pt x="133033" y="167516"/>
                    <a:pt x="141956" y="199966"/>
                    <a:pt x="157572" y="228280"/>
                  </a:cubicBezTo>
                  <a:cubicBezTo>
                    <a:pt x="108335" y="224462"/>
                    <a:pt x="69295" y="183264"/>
                    <a:pt x="69295" y="133157"/>
                  </a:cubicBezTo>
                  <a:cubicBezTo>
                    <a:pt x="69295" y="82892"/>
                    <a:pt x="108335" y="41693"/>
                    <a:pt x="157572" y="38035"/>
                  </a:cubicBezTo>
                  <a:close/>
                  <a:moveTo>
                    <a:pt x="329990" y="0"/>
                  </a:moveTo>
                  <a:cubicBezTo>
                    <a:pt x="403591" y="0"/>
                    <a:pt x="463332" y="59662"/>
                    <a:pt x="463332" y="133166"/>
                  </a:cubicBezTo>
                  <a:cubicBezTo>
                    <a:pt x="463332" y="206511"/>
                    <a:pt x="403591" y="266173"/>
                    <a:pt x="329990" y="266173"/>
                  </a:cubicBezTo>
                  <a:cubicBezTo>
                    <a:pt x="285224" y="266173"/>
                    <a:pt x="245556" y="244058"/>
                    <a:pt x="221341" y="210011"/>
                  </a:cubicBezTo>
                  <a:cubicBezTo>
                    <a:pt x="205888" y="188373"/>
                    <a:pt x="196807" y="161804"/>
                    <a:pt x="196807" y="133166"/>
                  </a:cubicBezTo>
                  <a:cubicBezTo>
                    <a:pt x="196807" y="104528"/>
                    <a:pt x="205888" y="77958"/>
                    <a:pt x="221341" y="56162"/>
                  </a:cubicBezTo>
                  <a:cubicBezTo>
                    <a:pt x="245556" y="22274"/>
                    <a:pt x="285224" y="0"/>
                    <a:pt x="329990" y="0"/>
                  </a:cubicBezTo>
                  <a:close/>
                </a:path>
              </a:pathLst>
            </a:custGeom>
            <a:solidFill>
              <a:schemeClr val="bg1"/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596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45657" y="3046509"/>
            <a:ext cx="2520000" cy="2254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人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把人与事分开。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我跟你不管是朋友还是兄弟，喜欢你或者不喜欢你，与我们谈的这件事情和合作的条件没有任何关系；</a:t>
            </a:r>
          </a:p>
        </p:txBody>
      </p:sp>
      <p:sp>
        <p:nvSpPr>
          <p:cNvPr id="3" name="矩形 2"/>
          <p:cNvSpPr/>
          <p:nvPr/>
        </p:nvSpPr>
        <p:spPr>
          <a:xfrm>
            <a:off x="3472552" y="3046509"/>
            <a:ext cx="2520000" cy="2254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利益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先让对方了解我司的优越条件，集中精力于利益。通过双方的合作和交流，找到一个好的方案来最大化的获取双方的利益。</a:t>
            </a:r>
          </a:p>
        </p:txBody>
      </p:sp>
      <p:sp>
        <p:nvSpPr>
          <p:cNvPr id="7" name="矩形 6"/>
          <p:cNvSpPr/>
          <p:nvPr/>
        </p:nvSpPr>
        <p:spPr>
          <a:xfrm>
            <a:off x="6199447" y="3046509"/>
            <a:ext cx="2520000" cy="2845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分析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分析所有即将发生的可能性。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在双方决定之前就应该分析所有的可能性，应提前预测到对方所担心的问题并找到解决的方案，不是头脑一发热就答应</a:t>
            </a:r>
          </a:p>
        </p:txBody>
      </p:sp>
      <p:sp>
        <p:nvSpPr>
          <p:cNvPr id="8" name="矩形 7"/>
          <p:cNvSpPr/>
          <p:nvPr/>
        </p:nvSpPr>
        <p:spPr>
          <a:xfrm>
            <a:off x="8926343" y="3046509"/>
            <a:ext cx="2520000" cy="2845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标准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坚持用客观标准。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所有标准不是对方规定，也不是我司规定，而是市场行为，市场规定，在市场行为和市场规定中通过友善协商，从中找到一个适合双方的标准。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4B5885B-BE3A-427E-B330-F78AA1A9944F}"/>
              </a:ext>
            </a:extLst>
          </p:cNvPr>
          <p:cNvSpPr/>
          <p:nvPr/>
        </p:nvSpPr>
        <p:spPr>
          <a:xfrm>
            <a:off x="2766000" y="1093627"/>
            <a:ext cx="6660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dirty="0">
                <a:solidFill>
                  <a:srgbClr val="0078C6"/>
                </a:solidFill>
                <a:cs typeface="+mn-ea"/>
                <a:sym typeface="+mn-lt"/>
              </a:rPr>
              <a:t>2.</a:t>
            </a:r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双赢式谈判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F4C7B074-FB86-423B-9CC1-A235F488C4BB}"/>
              </a:ext>
            </a:extLst>
          </p:cNvPr>
          <p:cNvGrpSpPr>
            <a:grpSpLocks noChangeAspect="1"/>
          </p:cNvGrpSpPr>
          <p:nvPr/>
        </p:nvGrpSpPr>
        <p:grpSpPr>
          <a:xfrm>
            <a:off x="1657909" y="2203347"/>
            <a:ext cx="695495" cy="792000"/>
            <a:chOff x="1077517" y="1297897"/>
            <a:chExt cx="2370984" cy="2722757"/>
          </a:xfrm>
          <a:solidFill>
            <a:srgbClr val="0078C6"/>
          </a:solidFill>
        </p:grpSpPr>
        <p:sp>
          <p:nvSpPr>
            <p:cNvPr id="10" name="Isosceles Triangle 8">
              <a:extLst>
                <a:ext uri="{FF2B5EF4-FFF2-40B4-BE49-F238E27FC236}">
                  <a16:creationId xmlns:a16="http://schemas.microsoft.com/office/drawing/2014/main" id="{3A6564C9-724A-4055-AC96-E10047E957E4}"/>
                </a:ext>
              </a:extLst>
            </p:cNvPr>
            <p:cNvSpPr/>
            <p:nvPr/>
          </p:nvSpPr>
          <p:spPr>
            <a:xfrm flipV="1">
              <a:off x="1741969" y="3555943"/>
              <a:ext cx="1042079" cy="464711"/>
            </a:xfrm>
            <a:prstGeom prst="triangle">
              <a:avLst/>
            </a:prstGeom>
            <a:grpFill/>
            <a:ln>
              <a:solidFill>
                <a:srgbClr val="A5BF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11" name="Oval 2">
              <a:extLst>
                <a:ext uri="{FF2B5EF4-FFF2-40B4-BE49-F238E27FC236}">
                  <a16:creationId xmlns:a16="http://schemas.microsoft.com/office/drawing/2014/main" id="{A962E6C3-F3BD-4F7B-9DD6-1EBC5C2D3FE7}"/>
                </a:ext>
              </a:extLst>
            </p:cNvPr>
            <p:cNvSpPr/>
            <p:nvPr/>
          </p:nvSpPr>
          <p:spPr>
            <a:xfrm>
              <a:off x="1077517" y="1297897"/>
              <a:ext cx="2370984" cy="2370984"/>
            </a:xfrm>
            <a:prstGeom prst="ellipse">
              <a:avLst/>
            </a:prstGeom>
            <a:grpFill/>
            <a:ln>
              <a:solidFill>
                <a:srgbClr val="A5BF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561900AD-C1D1-402A-A566-F79D90681B67}"/>
              </a:ext>
            </a:extLst>
          </p:cNvPr>
          <p:cNvGrpSpPr>
            <a:grpSpLocks noChangeAspect="1"/>
          </p:cNvGrpSpPr>
          <p:nvPr/>
        </p:nvGrpSpPr>
        <p:grpSpPr>
          <a:xfrm>
            <a:off x="4388570" y="2203347"/>
            <a:ext cx="695495" cy="792000"/>
            <a:chOff x="1077517" y="1297897"/>
            <a:chExt cx="2370984" cy="2722757"/>
          </a:xfrm>
          <a:solidFill>
            <a:srgbClr val="0078C6"/>
          </a:solidFill>
        </p:grpSpPr>
        <p:sp>
          <p:nvSpPr>
            <p:cNvPr id="13" name="Isosceles Triangle 8">
              <a:extLst>
                <a:ext uri="{FF2B5EF4-FFF2-40B4-BE49-F238E27FC236}">
                  <a16:creationId xmlns:a16="http://schemas.microsoft.com/office/drawing/2014/main" id="{AE8C0F77-522D-4726-9724-8E7910281EA7}"/>
                </a:ext>
              </a:extLst>
            </p:cNvPr>
            <p:cNvSpPr/>
            <p:nvPr/>
          </p:nvSpPr>
          <p:spPr>
            <a:xfrm flipV="1">
              <a:off x="1741969" y="3555943"/>
              <a:ext cx="1042079" cy="464711"/>
            </a:xfrm>
            <a:prstGeom prst="triangle">
              <a:avLst/>
            </a:prstGeom>
            <a:grpFill/>
            <a:ln>
              <a:solidFill>
                <a:srgbClr val="A5BF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14" name="Oval 2">
              <a:extLst>
                <a:ext uri="{FF2B5EF4-FFF2-40B4-BE49-F238E27FC236}">
                  <a16:creationId xmlns:a16="http://schemas.microsoft.com/office/drawing/2014/main" id="{FE75FCF8-7B41-476E-9DA6-13F66F8D0328}"/>
                </a:ext>
              </a:extLst>
            </p:cNvPr>
            <p:cNvSpPr/>
            <p:nvPr/>
          </p:nvSpPr>
          <p:spPr>
            <a:xfrm>
              <a:off x="1077517" y="1297897"/>
              <a:ext cx="2370984" cy="2370984"/>
            </a:xfrm>
            <a:prstGeom prst="ellipse">
              <a:avLst/>
            </a:prstGeom>
            <a:grpFill/>
            <a:ln>
              <a:solidFill>
                <a:srgbClr val="A5BF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C28A5694-2DB8-4AE1-B5A3-7C73BD0AE753}"/>
              </a:ext>
            </a:extLst>
          </p:cNvPr>
          <p:cNvGrpSpPr>
            <a:grpSpLocks noChangeAspect="1"/>
          </p:cNvGrpSpPr>
          <p:nvPr/>
        </p:nvGrpSpPr>
        <p:grpSpPr>
          <a:xfrm>
            <a:off x="7119231" y="2203347"/>
            <a:ext cx="695495" cy="792000"/>
            <a:chOff x="1077517" y="1297897"/>
            <a:chExt cx="2370984" cy="2722757"/>
          </a:xfrm>
          <a:solidFill>
            <a:srgbClr val="0078C6"/>
          </a:solidFill>
        </p:grpSpPr>
        <p:sp>
          <p:nvSpPr>
            <p:cNvPr id="16" name="Isosceles Triangle 8">
              <a:extLst>
                <a:ext uri="{FF2B5EF4-FFF2-40B4-BE49-F238E27FC236}">
                  <a16:creationId xmlns:a16="http://schemas.microsoft.com/office/drawing/2014/main" id="{3769F019-644B-4350-9DD8-F3CC2D7F9741}"/>
                </a:ext>
              </a:extLst>
            </p:cNvPr>
            <p:cNvSpPr/>
            <p:nvPr/>
          </p:nvSpPr>
          <p:spPr>
            <a:xfrm flipV="1">
              <a:off x="1741969" y="3555943"/>
              <a:ext cx="1042079" cy="464711"/>
            </a:xfrm>
            <a:prstGeom prst="triangle">
              <a:avLst/>
            </a:prstGeom>
            <a:grpFill/>
            <a:ln>
              <a:solidFill>
                <a:srgbClr val="A5BF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17" name="Oval 2">
              <a:extLst>
                <a:ext uri="{FF2B5EF4-FFF2-40B4-BE49-F238E27FC236}">
                  <a16:creationId xmlns:a16="http://schemas.microsoft.com/office/drawing/2014/main" id="{A6094FED-AB5F-4A72-8A10-E6AC72E98A6B}"/>
                </a:ext>
              </a:extLst>
            </p:cNvPr>
            <p:cNvSpPr/>
            <p:nvPr/>
          </p:nvSpPr>
          <p:spPr>
            <a:xfrm>
              <a:off x="1077517" y="1297897"/>
              <a:ext cx="2370984" cy="2370984"/>
            </a:xfrm>
            <a:prstGeom prst="ellipse">
              <a:avLst/>
            </a:prstGeom>
            <a:grpFill/>
            <a:ln>
              <a:solidFill>
                <a:srgbClr val="A5BF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7521C88F-CE3B-4366-83AE-988C22B67341}"/>
              </a:ext>
            </a:extLst>
          </p:cNvPr>
          <p:cNvGrpSpPr>
            <a:grpSpLocks noChangeAspect="1"/>
          </p:cNvGrpSpPr>
          <p:nvPr/>
        </p:nvGrpSpPr>
        <p:grpSpPr>
          <a:xfrm>
            <a:off x="9849892" y="2203347"/>
            <a:ext cx="695495" cy="792000"/>
            <a:chOff x="1077517" y="1297897"/>
            <a:chExt cx="2370984" cy="2722757"/>
          </a:xfrm>
          <a:solidFill>
            <a:srgbClr val="0078C6"/>
          </a:solidFill>
        </p:grpSpPr>
        <p:sp>
          <p:nvSpPr>
            <p:cNvPr id="19" name="Isosceles Triangle 8">
              <a:extLst>
                <a:ext uri="{FF2B5EF4-FFF2-40B4-BE49-F238E27FC236}">
                  <a16:creationId xmlns:a16="http://schemas.microsoft.com/office/drawing/2014/main" id="{14549A21-0542-4FB6-AADD-454BC37159F4}"/>
                </a:ext>
              </a:extLst>
            </p:cNvPr>
            <p:cNvSpPr/>
            <p:nvPr/>
          </p:nvSpPr>
          <p:spPr>
            <a:xfrm flipV="1">
              <a:off x="1741969" y="3555943"/>
              <a:ext cx="1042079" cy="464711"/>
            </a:xfrm>
            <a:prstGeom prst="triangle">
              <a:avLst/>
            </a:prstGeom>
            <a:grpFill/>
            <a:ln>
              <a:solidFill>
                <a:srgbClr val="A5BF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20" name="Oval 2">
              <a:extLst>
                <a:ext uri="{FF2B5EF4-FFF2-40B4-BE49-F238E27FC236}">
                  <a16:creationId xmlns:a16="http://schemas.microsoft.com/office/drawing/2014/main" id="{B982C5DB-72BA-406D-B326-14A7847B0880}"/>
                </a:ext>
              </a:extLst>
            </p:cNvPr>
            <p:cNvSpPr/>
            <p:nvPr/>
          </p:nvSpPr>
          <p:spPr>
            <a:xfrm>
              <a:off x="1077517" y="1297897"/>
              <a:ext cx="2370984" cy="2370984"/>
            </a:xfrm>
            <a:prstGeom prst="ellipse">
              <a:avLst/>
            </a:prstGeom>
            <a:grpFill/>
            <a:ln>
              <a:solidFill>
                <a:srgbClr val="A5BF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99A649F4-E689-4525-8355-2CD5FA49117B}"/>
              </a:ext>
            </a:extLst>
          </p:cNvPr>
          <p:cNvSpPr txBox="1"/>
          <p:nvPr/>
        </p:nvSpPr>
        <p:spPr>
          <a:xfrm>
            <a:off x="1777068" y="2347093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3A90FC4-A2AD-4D46-AEEA-C0179CEE76F7}"/>
              </a:ext>
            </a:extLst>
          </p:cNvPr>
          <p:cNvSpPr txBox="1"/>
          <p:nvPr/>
        </p:nvSpPr>
        <p:spPr>
          <a:xfrm>
            <a:off x="4479900" y="2328431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23FB47A8-748A-4EA5-9493-7794FE6AAA53}"/>
              </a:ext>
            </a:extLst>
          </p:cNvPr>
          <p:cNvSpPr txBox="1"/>
          <p:nvPr/>
        </p:nvSpPr>
        <p:spPr>
          <a:xfrm>
            <a:off x="7214326" y="2328431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ED7A8948-5282-41E4-A462-DD951F0A0C24}"/>
              </a:ext>
            </a:extLst>
          </p:cNvPr>
          <p:cNvSpPr txBox="1"/>
          <p:nvPr/>
        </p:nvSpPr>
        <p:spPr>
          <a:xfrm>
            <a:off x="9932955" y="2328431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7" grpId="0" build="p"/>
      <p:bldP spid="8" grpId="0" build="p"/>
      <p:bldP spid="9" grpId="0"/>
      <p:bldP spid="5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A861525-1996-45A1-89ED-629DE0826890}"/>
              </a:ext>
            </a:extLst>
          </p:cNvPr>
          <p:cNvSpPr/>
          <p:nvPr/>
        </p:nvSpPr>
        <p:spPr>
          <a:xfrm>
            <a:off x="1903959" y="1093627"/>
            <a:ext cx="838408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dirty="0">
                <a:solidFill>
                  <a:srgbClr val="0078C6"/>
                </a:solidFill>
                <a:cs typeface="+mn-ea"/>
                <a:sym typeface="+mn-lt"/>
              </a:rPr>
              <a:t>3.</a:t>
            </a:r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阵地式谈判和双赢式谈判的区别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68FC5E46-9995-4C9A-9103-07D2C90FD4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841112"/>
              </p:ext>
            </p:extLst>
          </p:nvPr>
        </p:nvGraphicFramePr>
        <p:xfrm>
          <a:off x="2698319" y="1937714"/>
          <a:ext cx="6795362" cy="4043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19453">
                  <a:extLst>
                    <a:ext uri="{9D8B030D-6E8A-4147-A177-3AD203B41FA5}">
                      <a16:colId xmlns:a16="http://schemas.microsoft.com/office/drawing/2014/main" val="1902847769"/>
                    </a:ext>
                  </a:extLst>
                </a:gridCol>
                <a:gridCol w="4275909">
                  <a:extLst>
                    <a:ext uri="{9D8B030D-6E8A-4147-A177-3AD203B41FA5}">
                      <a16:colId xmlns:a16="http://schemas.microsoft.com/office/drawing/2014/main" val="3917698548"/>
                    </a:ext>
                  </a:extLst>
                </a:gridCol>
              </a:tblGrid>
              <a:tr h="16432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阵地式</a:t>
                      </a:r>
                    </a:p>
                  </a:txBody>
                  <a:tcPr>
                    <a:solidFill>
                      <a:srgbClr val="0078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双赢式</a:t>
                      </a:r>
                    </a:p>
                  </a:txBody>
                  <a:tcPr>
                    <a:solidFill>
                      <a:srgbClr val="0078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52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把对方当成对手</a:t>
                      </a:r>
                      <a:endParaRPr lang="zh-CN" alt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把对方当成解决问题的人</a:t>
                      </a:r>
                      <a:endParaRPr lang="zh-CN" alt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552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目标在于胜利</a:t>
                      </a:r>
                      <a:endParaRPr lang="zh-CN" alt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目标在于有效愉快的得到结果</a:t>
                      </a:r>
                      <a:endParaRPr lang="zh-CN" alt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724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为了友谊要求让步</a:t>
                      </a:r>
                      <a:endParaRPr lang="zh-CN" alt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把人和事分开，不会因为友谊让步</a:t>
                      </a:r>
                      <a:endParaRPr lang="zh-CN" alt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2903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对人和事用强硬态度</a:t>
                      </a:r>
                      <a:endParaRPr lang="zh-CN" alt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对人软，事硬，尊重你但不改变结果</a:t>
                      </a:r>
                      <a:endParaRPr lang="zh-CN" alt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959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不信任对方</a:t>
                      </a:r>
                      <a:endParaRPr lang="zh-CN" alt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与信不信任无关，我要谈的是这件事情的结果</a:t>
                      </a:r>
                      <a:endParaRPr lang="zh-CN" alt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145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固守不前</a:t>
                      </a:r>
                      <a:endParaRPr lang="zh-CN" alt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把精力集中在利益而不集中在阵地上</a:t>
                      </a:r>
                      <a:endParaRPr lang="zh-CN" alt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076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对方威胁，压力</a:t>
                      </a:r>
                      <a:endParaRPr lang="zh-CN" alt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不给对方施加压力，和对方探讨相互的利益</a:t>
                      </a:r>
                      <a:endParaRPr lang="zh-CN" alt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0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把单方面的利益为条件</a:t>
                      </a:r>
                      <a:endParaRPr lang="zh-CN" alt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为共同的利益双方努力寻找方案</a:t>
                      </a:r>
                      <a:endParaRPr lang="zh-CN" alt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905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坚守阵地</a:t>
                      </a:r>
                      <a:endParaRPr lang="zh-CN" alt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客观的共同认可的一个标准</a:t>
                      </a:r>
                      <a:endParaRPr lang="zh-CN" alt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693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给对方增加压力</a:t>
                      </a:r>
                      <a:endParaRPr lang="zh-CN" alt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向道理低头，而不是向道理低头</a:t>
                      </a:r>
                      <a:endParaRPr lang="zh-CN" alt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629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683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DE92E03-405A-4621-9A6D-8E84294766D0}"/>
              </a:ext>
            </a:extLst>
          </p:cNvPr>
          <p:cNvSpPr/>
          <p:nvPr/>
        </p:nvSpPr>
        <p:spPr>
          <a:xfrm>
            <a:off x="1903959" y="841692"/>
            <a:ext cx="83840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五、双赢谈判金三角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FD1F9C7B-52A5-4F66-96B9-9AF735C8E5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4549130"/>
              </p:ext>
            </p:extLst>
          </p:nvPr>
        </p:nvGraphicFramePr>
        <p:xfrm>
          <a:off x="2586000" y="1698750"/>
          <a:ext cx="7020000" cy="406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377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23F6130-5AF5-4219-ABD5-D58571348EDF}"/>
              </a:ext>
            </a:extLst>
          </p:cNvPr>
          <p:cNvSpPr/>
          <p:nvPr/>
        </p:nvSpPr>
        <p:spPr>
          <a:xfrm>
            <a:off x="1903959" y="841692"/>
            <a:ext cx="83840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双赢谈判注意事项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41CABF5-2B37-4C98-A5F3-914F8B971B2E}"/>
              </a:ext>
            </a:extLst>
          </p:cNvPr>
          <p:cNvSpPr/>
          <p:nvPr/>
        </p:nvSpPr>
        <p:spPr>
          <a:xfrm>
            <a:off x="1490648" y="2053112"/>
            <a:ext cx="9216000" cy="11664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buFontTx/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、我们要让对方知道，我们所作出的让步是非常不容易的。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我们让步的同时也需要对方付出相应的代价，而且对方付出的是我们认为有价值的东西，这样对方才会认为他是成功的；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F6747AB-3AF2-4EF8-91A7-F2A8912AE968}"/>
              </a:ext>
            </a:extLst>
          </p:cNvPr>
          <p:cNvSpPr/>
          <p:nvPr/>
        </p:nvSpPr>
        <p:spPr>
          <a:xfrm>
            <a:off x="1490648" y="3423488"/>
            <a:ext cx="9216000" cy="11664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buFontTx/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、在谈判中，我们只有舍，才能得。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如果我们只有舍，没有得，那么这个谈判是失败的，对方对我们的舍感觉不到诚意，对方会认为这本来就是我们可以让步的地方，只是我们把要求抬高而已。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E3C8DB3-09D8-40BA-81B2-31F099164A99}"/>
              </a:ext>
            </a:extLst>
          </p:cNvPr>
          <p:cNvSpPr/>
          <p:nvPr/>
        </p:nvSpPr>
        <p:spPr>
          <a:xfrm>
            <a:off x="1490648" y="4793864"/>
            <a:ext cx="9216000" cy="11664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buFontTx/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、我们可以舍的东西？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门店全员主推、主通道中空门口布置、橱窗广告位、美居店公交车站广告位、大型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LED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宣传、门店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LED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宣传、对方出费用做双方广告宣传当进场费、商品充当进场费等。</a:t>
            </a:r>
          </a:p>
        </p:txBody>
      </p:sp>
    </p:spTree>
    <p:extLst>
      <p:ext uri="{BB962C8B-B14F-4D97-AF65-F5344CB8AC3E}">
        <p14:creationId xmlns:p14="http://schemas.microsoft.com/office/powerpoint/2010/main" val="49026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E206DC0-6748-4467-AB40-8C2BC670CCAB}"/>
              </a:ext>
            </a:extLst>
          </p:cNvPr>
          <p:cNvSpPr/>
          <p:nvPr/>
        </p:nvSpPr>
        <p:spPr>
          <a:xfrm>
            <a:off x="1454335" y="841692"/>
            <a:ext cx="928333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六、成功谈判者需要具备哪些核心技能</a:t>
            </a: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ED381997-4267-47EA-890F-E171C12E740C}"/>
              </a:ext>
            </a:extLst>
          </p:cNvPr>
          <p:cNvGrpSpPr/>
          <p:nvPr/>
        </p:nvGrpSpPr>
        <p:grpSpPr>
          <a:xfrm>
            <a:off x="1728399" y="2126355"/>
            <a:ext cx="8735203" cy="3690060"/>
            <a:chOff x="1393366" y="2081199"/>
            <a:chExt cx="8735203" cy="3690060"/>
          </a:xfrm>
        </p:grpSpPr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7E1088ED-0E3E-4C6C-AA79-3B1EF68FA97A}"/>
                </a:ext>
              </a:extLst>
            </p:cNvPr>
            <p:cNvSpPr/>
            <p:nvPr/>
          </p:nvSpPr>
          <p:spPr bwMode="auto">
            <a:xfrm>
              <a:off x="1445260" y="2246267"/>
              <a:ext cx="842853" cy="1080000"/>
            </a:xfrm>
            <a:custGeom>
              <a:avLst/>
              <a:gdLst>
                <a:gd name="T0" fmla="*/ 1191 w 1191"/>
                <a:gd name="T1" fmla="*/ 2372 h 2372"/>
                <a:gd name="T2" fmla="*/ 0 w 1191"/>
                <a:gd name="T3" fmla="*/ 2372 h 2372"/>
                <a:gd name="T4" fmla="*/ 0 w 1191"/>
                <a:gd name="T5" fmla="*/ 0 h 2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91" h="2372">
                  <a:moveTo>
                    <a:pt x="1191" y="2372"/>
                  </a:moveTo>
                  <a:lnTo>
                    <a:pt x="0" y="2372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4D4D4D">
                  <a:lumMod val="60000"/>
                  <a:lumOff val="40000"/>
                </a:srgbClr>
              </a:solidFill>
              <a:prstDash val="dash"/>
              <a:miter lim="800000"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Freeform 11">
              <a:extLst>
                <a:ext uri="{FF2B5EF4-FFF2-40B4-BE49-F238E27FC236}">
                  <a16:creationId xmlns:a16="http://schemas.microsoft.com/office/drawing/2014/main" id="{A14A4C38-F1B2-49F2-B1DF-29734C819BA0}"/>
                </a:ext>
              </a:extLst>
            </p:cNvPr>
            <p:cNvSpPr/>
            <p:nvPr/>
          </p:nvSpPr>
          <p:spPr bwMode="auto">
            <a:xfrm>
              <a:off x="5138892" y="2246267"/>
              <a:ext cx="493649" cy="1080000"/>
            </a:xfrm>
            <a:custGeom>
              <a:avLst/>
              <a:gdLst>
                <a:gd name="T0" fmla="*/ 697 w 697"/>
                <a:gd name="T1" fmla="*/ 2372 h 2372"/>
                <a:gd name="T2" fmla="*/ 0 w 697"/>
                <a:gd name="T3" fmla="*/ 2372 h 2372"/>
                <a:gd name="T4" fmla="*/ 0 w 697"/>
                <a:gd name="T5" fmla="*/ 0 h 2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7" h="2372">
                  <a:moveTo>
                    <a:pt x="697" y="2372"/>
                  </a:moveTo>
                  <a:lnTo>
                    <a:pt x="0" y="2372"/>
                  </a:ln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rgbClr val="4D4D4D">
                  <a:lumMod val="60000"/>
                  <a:lumOff val="40000"/>
                </a:srgbClr>
              </a:solidFill>
              <a:prstDash val="dash"/>
              <a:miter lim="800000"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Freeform 12">
              <a:extLst>
                <a:ext uri="{FF2B5EF4-FFF2-40B4-BE49-F238E27FC236}">
                  <a16:creationId xmlns:a16="http://schemas.microsoft.com/office/drawing/2014/main" id="{92A23E29-0CAC-4E1A-A442-C436A30D8C1F}"/>
                </a:ext>
              </a:extLst>
            </p:cNvPr>
            <p:cNvSpPr/>
            <p:nvPr/>
          </p:nvSpPr>
          <p:spPr bwMode="auto">
            <a:xfrm>
              <a:off x="8457922" y="2246267"/>
              <a:ext cx="523807" cy="1080000"/>
            </a:xfrm>
            <a:custGeom>
              <a:avLst/>
              <a:gdLst>
                <a:gd name="T0" fmla="*/ 741 w 741"/>
                <a:gd name="T1" fmla="*/ 2372 h 2372"/>
                <a:gd name="T2" fmla="*/ 0 w 741"/>
                <a:gd name="T3" fmla="*/ 2372 h 2372"/>
                <a:gd name="T4" fmla="*/ 0 w 741"/>
                <a:gd name="T5" fmla="*/ 0 h 2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1" h="2372">
                  <a:moveTo>
                    <a:pt x="741" y="2372"/>
                  </a:moveTo>
                  <a:lnTo>
                    <a:pt x="0" y="2372"/>
                  </a:ln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rgbClr val="4D4D4D">
                  <a:lumMod val="60000"/>
                  <a:lumOff val="40000"/>
                </a:srgbClr>
              </a:solidFill>
              <a:prstDash val="dash"/>
              <a:miter lim="800000"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65BAFB70-10F4-4509-BE91-7EF253E40800}"/>
                </a:ext>
              </a:extLst>
            </p:cNvPr>
            <p:cNvSpPr/>
            <p:nvPr/>
          </p:nvSpPr>
          <p:spPr bwMode="auto">
            <a:xfrm>
              <a:off x="3416678" y="4296102"/>
              <a:ext cx="599997" cy="1080000"/>
            </a:xfrm>
            <a:custGeom>
              <a:avLst/>
              <a:gdLst>
                <a:gd name="T0" fmla="*/ 847 w 847"/>
                <a:gd name="T1" fmla="*/ 0 h 2329"/>
                <a:gd name="T2" fmla="*/ 0 w 847"/>
                <a:gd name="T3" fmla="*/ 0 h 2329"/>
                <a:gd name="T4" fmla="*/ 0 w 847"/>
                <a:gd name="T5" fmla="*/ 2329 h 2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7" h="2329">
                  <a:moveTo>
                    <a:pt x="847" y="0"/>
                  </a:moveTo>
                  <a:lnTo>
                    <a:pt x="0" y="0"/>
                  </a:lnTo>
                  <a:lnTo>
                    <a:pt x="0" y="2329"/>
                  </a:lnTo>
                </a:path>
              </a:pathLst>
            </a:custGeom>
            <a:noFill/>
            <a:ln w="9525" cap="flat">
              <a:solidFill>
                <a:srgbClr val="4D4D4D">
                  <a:lumMod val="60000"/>
                  <a:lumOff val="40000"/>
                </a:srgbClr>
              </a:solidFill>
              <a:prstDash val="dash"/>
              <a:miter lim="800000"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8C822441-ED29-42B6-9FA0-4002DA1E6459}"/>
                </a:ext>
              </a:extLst>
            </p:cNvPr>
            <p:cNvSpPr/>
            <p:nvPr/>
          </p:nvSpPr>
          <p:spPr bwMode="auto">
            <a:xfrm>
              <a:off x="6873803" y="4296102"/>
              <a:ext cx="455554" cy="1080000"/>
            </a:xfrm>
            <a:custGeom>
              <a:avLst/>
              <a:gdLst>
                <a:gd name="T0" fmla="*/ 644 w 644"/>
                <a:gd name="T1" fmla="*/ 0 h 2329"/>
                <a:gd name="T2" fmla="*/ 0 w 644"/>
                <a:gd name="T3" fmla="*/ 0 h 2329"/>
                <a:gd name="T4" fmla="*/ 0 w 644"/>
                <a:gd name="T5" fmla="*/ 2329 h 2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4" h="2329">
                  <a:moveTo>
                    <a:pt x="644" y="0"/>
                  </a:moveTo>
                  <a:lnTo>
                    <a:pt x="0" y="0"/>
                  </a:lnTo>
                  <a:lnTo>
                    <a:pt x="0" y="2329"/>
                  </a:lnTo>
                </a:path>
              </a:pathLst>
            </a:custGeom>
            <a:noFill/>
            <a:ln w="9525" cap="flat">
              <a:solidFill>
                <a:srgbClr val="4D4D4D">
                  <a:lumMod val="60000"/>
                  <a:lumOff val="40000"/>
                </a:srgbClr>
              </a:solidFill>
              <a:prstDash val="dash"/>
              <a:miter lim="800000"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B20BE0A8-DC2C-41FE-B207-1CFE96F21CFB}"/>
                </a:ext>
              </a:extLst>
            </p:cNvPr>
            <p:cNvSpPr/>
            <p:nvPr/>
          </p:nvSpPr>
          <p:spPr>
            <a:xfrm>
              <a:off x="1482265" y="2081199"/>
              <a:ext cx="1620000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善于界定目标范围和变通</a:t>
              </a:r>
            </a:p>
          </p:txBody>
        </p: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EDF4549C-F28B-4E60-A300-04AB223AEB87}"/>
                </a:ext>
              </a:extLst>
            </p:cNvPr>
            <p:cNvGrpSpPr/>
            <p:nvPr/>
          </p:nvGrpSpPr>
          <p:grpSpPr>
            <a:xfrm>
              <a:off x="1393366" y="3130685"/>
              <a:ext cx="1900602" cy="1389570"/>
              <a:chOff x="1696511" y="2790392"/>
              <a:chExt cx="1900602" cy="1389570"/>
            </a:xfrm>
          </p:grpSpPr>
          <p:sp>
            <p:nvSpPr>
              <p:cNvPr id="35" name="Freeform 5">
                <a:extLst>
                  <a:ext uri="{FF2B5EF4-FFF2-40B4-BE49-F238E27FC236}">
                    <a16:creationId xmlns:a16="http://schemas.microsoft.com/office/drawing/2014/main" id="{698ED9B3-FD31-40F6-AB2F-3B0D41D946E4}"/>
                  </a:ext>
                </a:extLst>
              </p:cNvPr>
              <p:cNvSpPr/>
              <p:nvPr/>
            </p:nvSpPr>
            <p:spPr bwMode="auto">
              <a:xfrm>
                <a:off x="1696511" y="2790392"/>
                <a:ext cx="1900602" cy="1389570"/>
              </a:xfrm>
              <a:custGeom>
                <a:avLst/>
                <a:gdLst>
                  <a:gd name="T0" fmla="*/ 1408 w 2454"/>
                  <a:gd name="T1" fmla="*/ 175 h 2140"/>
                  <a:gd name="T2" fmla="*/ 1887 w 2454"/>
                  <a:gd name="T3" fmla="*/ 1005 h 2140"/>
                  <a:gd name="T4" fmla="*/ 2364 w 2454"/>
                  <a:gd name="T5" fmla="*/ 1832 h 2140"/>
                  <a:gd name="T6" fmla="*/ 2189 w 2454"/>
                  <a:gd name="T7" fmla="*/ 2140 h 2140"/>
                  <a:gd name="T8" fmla="*/ 1231 w 2454"/>
                  <a:gd name="T9" fmla="*/ 2140 h 2140"/>
                  <a:gd name="T10" fmla="*/ 276 w 2454"/>
                  <a:gd name="T11" fmla="*/ 2140 h 2140"/>
                  <a:gd name="T12" fmla="*/ 97 w 2454"/>
                  <a:gd name="T13" fmla="*/ 1834 h 2140"/>
                  <a:gd name="T14" fmla="*/ 575 w 2454"/>
                  <a:gd name="T15" fmla="*/ 1005 h 2140"/>
                  <a:gd name="T16" fmla="*/ 1053 w 2454"/>
                  <a:gd name="T17" fmla="*/ 178 h 2140"/>
                  <a:gd name="T18" fmla="*/ 1408 w 2454"/>
                  <a:gd name="T19" fmla="*/ 175 h 2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54" h="2140">
                    <a:moveTo>
                      <a:pt x="1408" y="175"/>
                    </a:moveTo>
                    <a:lnTo>
                      <a:pt x="1887" y="1005"/>
                    </a:lnTo>
                    <a:cubicBezTo>
                      <a:pt x="2046" y="1280"/>
                      <a:pt x="2205" y="1556"/>
                      <a:pt x="2364" y="1832"/>
                    </a:cubicBezTo>
                    <a:cubicBezTo>
                      <a:pt x="2454" y="2028"/>
                      <a:pt x="2396" y="2132"/>
                      <a:pt x="2189" y="2140"/>
                    </a:cubicBezTo>
                    <a:lnTo>
                      <a:pt x="1231" y="2140"/>
                    </a:lnTo>
                    <a:cubicBezTo>
                      <a:pt x="913" y="2140"/>
                      <a:pt x="594" y="2140"/>
                      <a:pt x="276" y="2140"/>
                    </a:cubicBezTo>
                    <a:cubicBezTo>
                      <a:pt x="61" y="2119"/>
                      <a:pt x="0" y="2018"/>
                      <a:pt x="97" y="1834"/>
                    </a:cubicBezTo>
                    <a:lnTo>
                      <a:pt x="575" y="1005"/>
                    </a:lnTo>
                    <a:cubicBezTo>
                      <a:pt x="734" y="729"/>
                      <a:pt x="894" y="453"/>
                      <a:pt x="1053" y="178"/>
                    </a:cubicBezTo>
                    <a:cubicBezTo>
                      <a:pt x="1178" y="2"/>
                      <a:pt x="1297" y="0"/>
                      <a:pt x="1408" y="175"/>
                    </a:cubicBezTo>
                    <a:close/>
                  </a:path>
                </a:pathLst>
              </a:custGeom>
              <a:solidFill>
                <a:srgbClr val="007CC8"/>
              </a:solidFill>
              <a:ln w="38100" cap="flat">
                <a:solidFill>
                  <a:srgbClr val="FFFFFF"/>
                </a:solidFill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4A0D8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9BB0D5E3-E764-44ED-8D99-44B1D4B20E82}"/>
                  </a:ext>
                </a:extLst>
              </p:cNvPr>
              <p:cNvSpPr txBox="1"/>
              <p:nvPr/>
            </p:nvSpPr>
            <p:spPr>
              <a:xfrm>
                <a:off x="2288736" y="3249645"/>
                <a:ext cx="84510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zh-CN" sz="4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01</a:t>
                </a:r>
                <a:endParaRPr kumimoji="0" lang="zh-CN" alt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4D5D877D-3193-4213-B432-50D4E1003DBD}"/>
                </a:ext>
              </a:extLst>
            </p:cNvPr>
            <p:cNvGrpSpPr/>
            <p:nvPr/>
          </p:nvGrpSpPr>
          <p:grpSpPr>
            <a:xfrm>
              <a:off x="3061611" y="3073543"/>
              <a:ext cx="1900602" cy="1389570"/>
              <a:chOff x="3364756" y="2733250"/>
              <a:chExt cx="1900602" cy="1389570"/>
            </a:xfrm>
          </p:grpSpPr>
          <p:sp>
            <p:nvSpPr>
              <p:cNvPr id="33" name="Freeform 8">
                <a:extLst>
                  <a:ext uri="{FF2B5EF4-FFF2-40B4-BE49-F238E27FC236}">
                    <a16:creationId xmlns:a16="http://schemas.microsoft.com/office/drawing/2014/main" id="{A5D89145-4569-4187-87D2-786F8488DAA9}"/>
                  </a:ext>
                </a:extLst>
              </p:cNvPr>
              <p:cNvSpPr/>
              <p:nvPr/>
            </p:nvSpPr>
            <p:spPr bwMode="auto">
              <a:xfrm>
                <a:off x="3364756" y="2733250"/>
                <a:ext cx="1900602" cy="1389570"/>
              </a:xfrm>
              <a:custGeom>
                <a:avLst/>
                <a:gdLst>
                  <a:gd name="T0" fmla="*/ 1408 w 2454"/>
                  <a:gd name="T1" fmla="*/ 1966 h 2141"/>
                  <a:gd name="T2" fmla="*/ 1887 w 2454"/>
                  <a:gd name="T3" fmla="*/ 1136 h 2141"/>
                  <a:gd name="T4" fmla="*/ 2365 w 2454"/>
                  <a:gd name="T5" fmla="*/ 309 h 2141"/>
                  <a:gd name="T6" fmla="*/ 2189 w 2454"/>
                  <a:gd name="T7" fmla="*/ 0 h 2141"/>
                  <a:gd name="T8" fmla="*/ 1231 w 2454"/>
                  <a:gd name="T9" fmla="*/ 0 h 2141"/>
                  <a:gd name="T10" fmla="*/ 276 w 2454"/>
                  <a:gd name="T11" fmla="*/ 0 h 2141"/>
                  <a:gd name="T12" fmla="*/ 97 w 2454"/>
                  <a:gd name="T13" fmla="*/ 307 h 2141"/>
                  <a:gd name="T14" fmla="*/ 576 w 2454"/>
                  <a:gd name="T15" fmla="*/ 1136 h 2141"/>
                  <a:gd name="T16" fmla="*/ 1053 w 2454"/>
                  <a:gd name="T17" fmla="*/ 1963 h 2141"/>
                  <a:gd name="T18" fmla="*/ 1408 w 2454"/>
                  <a:gd name="T19" fmla="*/ 1966 h 2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54" h="2141">
                    <a:moveTo>
                      <a:pt x="1408" y="1966"/>
                    </a:moveTo>
                    <a:lnTo>
                      <a:pt x="1887" y="1136"/>
                    </a:lnTo>
                    <a:cubicBezTo>
                      <a:pt x="2046" y="861"/>
                      <a:pt x="2205" y="585"/>
                      <a:pt x="2365" y="309"/>
                    </a:cubicBezTo>
                    <a:cubicBezTo>
                      <a:pt x="2454" y="113"/>
                      <a:pt x="2396" y="9"/>
                      <a:pt x="2189" y="0"/>
                    </a:cubicBezTo>
                    <a:lnTo>
                      <a:pt x="1231" y="0"/>
                    </a:lnTo>
                    <a:cubicBezTo>
                      <a:pt x="913" y="0"/>
                      <a:pt x="595" y="0"/>
                      <a:pt x="276" y="0"/>
                    </a:cubicBezTo>
                    <a:cubicBezTo>
                      <a:pt x="61" y="21"/>
                      <a:pt x="0" y="123"/>
                      <a:pt x="97" y="307"/>
                    </a:cubicBezTo>
                    <a:lnTo>
                      <a:pt x="576" y="1136"/>
                    </a:lnTo>
                    <a:cubicBezTo>
                      <a:pt x="735" y="1412"/>
                      <a:pt x="894" y="1688"/>
                      <a:pt x="1053" y="1963"/>
                    </a:cubicBezTo>
                    <a:cubicBezTo>
                      <a:pt x="1179" y="2139"/>
                      <a:pt x="1297" y="2141"/>
                      <a:pt x="1408" y="1966"/>
                    </a:cubicBezTo>
                    <a:close/>
                  </a:path>
                </a:pathLst>
              </a:custGeom>
              <a:solidFill>
                <a:srgbClr val="00A0E9"/>
              </a:solidFill>
              <a:ln w="38100" cap="flat">
                <a:solidFill>
                  <a:srgbClr val="FFFFFF"/>
                </a:solidFill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4A0D8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A3B5391C-E878-4074-ACC7-8DF3F40DA0EE}"/>
                  </a:ext>
                </a:extLst>
              </p:cNvPr>
              <p:cNvSpPr txBox="1"/>
              <p:nvPr/>
            </p:nvSpPr>
            <p:spPr>
              <a:xfrm>
                <a:off x="3890110" y="2780159"/>
                <a:ext cx="84510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zh-CN" sz="4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02</a:t>
                </a:r>
                <a:endParaRPr kumimoji="0" lang="zh-CN" alt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E675721A-385F-408C-BEEF-D5DB7C695198}"/>
                </a:ext>
              </a:extLst>
            </p:cNvPr>
            <p:cNvGrpSpPr/>
            <p:nvPr/>
          </p:nvGrpSpPr>
          <p:grpSpPr>
            <a:xfrm>
              <a:off x="4729932" y="3130685"/>
              <a:ext cx="1898864" cy="1389570"/>
              <a:chOff x="5033077" y="2790392"/>
              <a:chExt cx="1898864" cy="1389570"/>
            </a:xfrm>
          </p:grpSpPr>
          <p:sp>
            <p:nvSpPr>
              <p:cNvPr id="31" name="Freeform 6">
                <a:extLst>
                  <a:ext uri="{FF2B5EF4-FFF2-40B4-BE49-F238E27FC236}">
                    <a16:creationId xmlns:a16="http://schemas.microsoft.com/office/drawing/2014/main" id="{24B22207-9D0F-4BEC-AE0D-4765866F5066}"/>
                  </a:ext>
                </a:extLst>
              </p:cNvPr>
              <p:cNvSpPr/>
              <p:nvPr/>
            </p:nvSpPr>
            <p:spPr bwMode="auto">
              <a:xfrm>
                <a:off x="5033077" y="2790392"/>
                <a:ext cx="1898864" cy="1389570"/>
              </a:xfrm>
              <a:custGeom>
                <a:avLst/>
                <a:gdLst>
                  <a:gd name="T0" fmla="*/ 1407 w 2453"/>
                  <a:gd name="T1" fmla="*/ 175 h 2140"/>
                  <a:gd name="T2" fmla="*/ 1886 w 2453"/>
                  <a:gd name="T3" fmla="*/ 1005 h 2140"/>
                  <a:gd name="T4" fmla="*/ 2364 w 2453"/>
                  <a:gd name="T5" fmla="*/ 1832 h 2140"/>
                  <a:gd name="T6" fmla="*/ 2188 w 2453"/>
                  <a:gd name="T7" fmla="*/ 2140 h 2140"/>
                  <a:gd name="T8" fmla="*/ 1231 w 2453"/>
                  <a:gd name="T9" fmla="*/ 2140 h 2140"/>
                  <a:gd name="T10" fmla="*/ 276 w 2453"/>
                  <a:gd name="T11" fmla="*/ 2140 h 2140"/>
                  <a:gd name="T12" fmla="*/ 96 w 2453"/>
                  <a:gd name="T13" fmla="*/ 1834 h 2140"/>
                  <a:gd name="T14" fmla="*/ 575 w 2453"/>
                  <a:gd name="T15" fmla="*/ 1005 h 2140"/>
                  <a:gd name="T16" fmla="*/ 1052 w 2453"/>
                  <a:gd name="T17" fmla="*/ 178 h 2140"/>
                  <a:gd name="T18" fmla="*/ 1407 w 2453"/>
                  <a:gd name="T19" fmla="*/ 175 h 2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53" h="2140">
                    <a:moveTo>
                      <a:pt x="1407" y="175"/>
                    </a:moveTo>
                    <a:lnTo>
                      <a:pt x="1886" y="1005"/>
                    </a:lnTo>
                    <a:cubicBezTo>
                      <a:pt x="2045" y="1280"/>
                      <a:pt x="2205" y="1556"/>
                      <a:pt x="2364" y="1832"/>
                    </a:cubicBezTo>
                    <a:cubicBezTo>
                      <a:pt x="2453" y="2028"/>
                      <a:pt x="2396" y="2132"/>
                      <a:pt x="2188" y="2140"/>
                    </a:cubicBezTo>
                    <a:lnTo>
                      <a:pt x="1231" y="2140"/>
                    </a:lnTo>
                    <a:cubicBezTo>
                      <a:pt x="912" y="2140"/>
                      <a:pt x="594" y="2140"/>
                      <a:pt x="276" y="2140"/>
                    </a:cubicBezTo>
                    <a:cubicBezTo>
                      <a:pt x="61" y="2119"/>
                      <a:pt x="0" y="2018"/>
                      <a:pt x="96" y="1834"/>
                    </a:cubicBezTo>
                    <a:lnTo>
                      <a:pt x="575" y="1005"/>
                    </a:lnTo>
                    <a:cubicBezTo>
                      <a:pt x="734" y="729"/>
                      <a:pt x="893" y="453"/>
                      <a:pt x="1052" y="178"/>
                    </a:cubicBezTo>
                    <a:cubicBezTo>
                      <a:pt x="1178" y="2"/>
                      <a:pt x="1296" y="0"/>
                      <a:pt x="1407" y="175"/>
                    </a:cubicBezTo>
                    <a:close/>
                  </a:path>
                </a:pathLst>
              </a:custGeom>
              <a:solidFill>
                <a:srgbClr val="007CC8"/>
              </a:solidFill>
              <a:ln w="38100" cap="flat">
                <a:solidFill>
                  <a:srgbClr val="FFFFFF"/>
                </a:solidFill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4A0D8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51860DE4-56E0-48CF-BE86-FF89A375586E}"/>
                  </a:ext>
                </a:extLst>
              </p:cNvPr>
              <p:cNvSpPr txBox="1"/>
              <p:nvPr/>
            </p:nvSpPr>
            <p:spPr>
              <a:xfrm>
                <a:off x="5557547" y="3249645"/>
                <a:ext cx="84510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zh-CN" sz="4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03</a:t>
                </a:r>
                <a:endParaRPr kumimoji="0" lang="zh-CN" alt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8AC720CA-8B61-4617-8476-B196394115CB}"/>
                </a:ext>
              </a:extLst>
            </p:cNvPr>
            <p:cNvGrpSpPr/>
            <p:nvPr/>
          </p:nvGrpSpPr>
          <p:grpSpPr>
            <a:xfrm>
              <a:off x="6398177" y="3073543"/>
              <a:ext cx="1898864" cy="1389570"/>
              <a:chOff x="6701322" y="2733250"/>
              <a:chExt cx="1898864" cy="1389570"/>
            </a:xfrm>
          </p:grpSpPr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2F1D8694-43C7-40AA-B0F8-F79F4339C6F5}"/>
                  </a:ext>
                </a:extLst>
              </p:cNvPr>
              <p:cNvSpPr/>
              <p:nvPr/>
            </p:nvSpPr>
            <p:spPr bwMode="auto">
              <a:xfrm>
                <a:off x="6701322" y="2733250"/>
                <a:ext cx="1898864" cy="1389570"/>
              </a:xfrm>
              <a:custGeom>
                <a:avLst/>
                <a:gdLst>
                  <a:gd name="T0" fmla="*/ 1408 w 2453"/>
                  <a:gd name="T1" fmla="*/ 1966 h 2141"/>
                  <a:gd name="T2" fmla="*/ 1886 w 2453"/>
                  <a:gd name="T3" fmla="*/ 1136 h 2141"/>
                  <a:gd name="T4" fmla="*/ 2364 w 2453"/>
                  <a:gd name="T5" fmla="*/ 309 h 2141"/>
                  <a:gd name="T6" fmla="*/ 2188 w 2453"/>
                  <a:gd name="T7" fmla="*/ 0 h 2141"/>
                  <a:gd name="T8" fmla="*/ 1231 w 2453"/>
                  <a:gd name="T9" fmla="*/ 0 h 2141"/>
                  <a:gd name="T10" fmla="*/ 276 w 2453"/>
                  <a:gd name="T11" fmla="*/ 0 h 2141"/>
                  <a:gd name="T12" fmla="*/ 96 w 2453"/>
                  <a:gd name="T13" fmla="*/ 307 h 2141"/>
                  <a:gd name="T14" fmla="*/ 575 w 2453"/>
                  <a:gd name="T15" fmla="*/ 1136 h 2141"/>
                  <a:gd name="T16" fmla="*/ 1052 w 2453"/>
                  <a:gd name="T17" fmla="*/ 1963 h 2141"/>
                  <a:gd name="T18" fmla="*/ 1408 w 2453"/>
                  <a:gd name="T19" fmla="*/ 1966 h 2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53" h="2141">
                    <a:moveTo>
                      <a:pt x="1408" y="1966"/>
                    </a:moveTo>
                    <a:lnTo>
                      <a:pt x="1886" y="1136"/>
                    </a:lnTo>
                    <a:cubicBezTo>
                      <a:pt x="2046" y="861"/>
                      <a:pt x="2205" y="585"/>
                      <a:pt x="2364" y="309"/>
                    </a:cubicBezTo>
                    <a:cubicBezTo>
                      <a:pt x="2453" y="113"/>
                      <a:pt x="2396" y="9"/>
                      <a:pt x="2188" y="0"/>
                    </a:cubicBezTo>
                    <a:lnTo>
                      <a:pt x="1231" y="0"/>
                    </a:lnTo>
                    <a:cubicBezTo>
                      <a:pt x="912" y="0"/>
                      <a:pt x="594" y="0"/>
                      <a:pt x="276" y="0"/>
                    </a:cubicBezTo>
                    <a:cubicBezTo>
                      <a:pt x="61" y="21"/>
                      <a:pt x="0" y="123"/>
                      <a:pt x="96" y="307"/>
                    </a:cubicBezTo>
                    <a:lnTo>
                      <a:pt x="575" y="1136"/>
                    </a:lnTo>
                    <a:cubicBezTo>
                      <a:pt x="734" y="1412"/>
                      <a:pt x="893" y="1688"/>
                      <a:pt x="1052" y="1963"/>
                    </a:cubicBezTo>
                    <a:cubicBezTo>
                      <a:pt x="1178" y="2139"/>
                      <a:pt x="1297" y="2141"/>
                      <a:pt x="1408" y="1966"/>
                    </a:cubicBezTo>
                    <a:close/>
                  </a:path>
                </a:pathLst>
              </a:custGeom>
              <a:solidFill>
                <a:srgbClr val="00A0E9"/>
              </a:solidFill>
              <a:ln w="38100" cap="flat">
                <a:solidFill>
                  <a:srgbClr val="FFFFFF"/>
                </a:solidFill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4A0D8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AEA2EF33-DDA6-42A6-9DE6-147D5FE1C9E6}"/>
                  </a:ext>
                </a:extLst>
              </p:cNvPr>
              <p:cNvSpPr txBox="1"/>
              <p:nvPr/>
            </p:nvSpPr>
            <p:spPr>
              <a:xfrm>
                <a:off x="7232088" y="2780159"/>
                <a:ext cx="84510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zh-CN" sz="4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04</a:t>
                </a:r>
                <a:endParaRPr kumimoji="0" lang="zh-CN" alt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294A8B1C-49AB-4BBB-99EE-12CC88D46FC6}"/>
                </a:ext>
              </a:extLst>
            </p:cNvPr>
            <p:cNvGrpSpPr/>
            <p:nvPr/>
          </p:nvGrpSpPr>
          <p:grpSpPr>
            <a:xfrm>
              <a:off x="8066423" y="3130685"/>
              <a:ext cx="1898864" cy="1389570"/>
              <a:chOff x="8369568" y="2790392"/>
              <a:chExt cx="1898864" cy="1389570"/>
            </a:xfrm>
          </p:grpSpPr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48B5A912-E32F-4207-B073-8D55EE00F6BD}"/>
                  </a:ext>
                </a:extLst>
              </p:cNvPr>
              <p:cNvSpPr/>
              <p:nvPr/>
            </p:nvSpPr>
            <p:spPr bwMode="auto">
              <a:xfrm>
                <a:off x="8369568" y="2790392"/>
                <a:ext cx="1898864" cy="1389570"/>
              </a:xfrm>
              <a:custGeom>
                <a:avLst/>
                <a:gdLst>
                  <a:gd name="T0" fmla="*/ 1408 w 2454"/>
                  <a:gd name="T1" fmla="*/ 175 h 2140"/>
                  <a:gd name="T2" fmla="*/ 1887 w 2454"/>
                  <a:gd name="T3" fmla="*/ 1005 h 2140"/>
                  <a:gd name="T4" fmla="*/ 2364 w 2454"/>
                  <a:gd name="T5" fmla="*/ 1832 h 2140"/>
                  <a:gd name="T6" fmla="*/ 2189 w 2454"/>
                  <a:gd name="T7" fmla="*/ 2140 h 2140"/>
                  <a:gd name="T8" fmla="*/ 1231 w 2454"/>
                  <a:gd name="T9" fmla="*/ 2140 h 2140"/>
                  <a:gd name="T10" fmla="*/ 276 w 2454"/>
                  <a:gd name="T11" fmla="*/ 2140 h 2140"/>
                  <a:gd name="T12" fmla="*/ 96 w 2454"/>
                  <a:gd name="T13" fmla="*/ 1834 h 2140"/>
                  <a:gd name="T14" fmla="*/ 575 w 2454"/>
                  <a:gd name="T15" fmla="*/ 1005 h 2140"/>
                  <a:gd name="T16" fmla="*/ 1053 w 2454"/>
                  <a:gd name="T17" fmla="*/ 178 h 2140"/>
                  <a:gd name="T18" fmla="*/ 1408 w 2454"/>
                  <a:gd name="T19" fmla="*/ 175 h 2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54" h="2140">
                    <a:moveTo>
                      <a:pt x="1408" y="175"/>
                    </a:moveTo>
                    <a:lnTo>
                      <a:pt x="1887" y="1005"/>
                    </a:lnTo>
                    <a:cubicBezTo>
                      <a:pt x="2046" y="1280"/>
                      <a:pt x="2205" y="1556"/>
                      <a:pt x="2364" y="1832"/>
                    </a:cubicBezTo>
                    <a:cubicBezTo>
                      <a:pt x="2454" y="2028"/>
                      <a:pt x="2396" y="2132"/>
                      <a:pt x="2189" y="2140"/>
                    </a:cubicBezTo>
                    <a:lnTo>
                      <a:pt x="1231" y="2140"/>
                    </a:lnTo>
                    <a:cubicBezTo>
                      <a:pt x="913" y="2140"/>
                      <a:pt x="594" y="2140"/>
                      <a:pt x="276" y="2140"/>
                    </a:cubicBezTo>
                    <a:cubicBezTo>
                      <a:pt x="61" y="2119"/>
                      <a:pt x="0" y="2018"/>
                      <a:pt x="96" y="1834"/>
                    </a:cubicBezTo>
                    <a:lnTo>
                      <a:pt x="575" y="1005"/>
                    </a:lnTo>
                    <a:cubicBezTo>
                      <a:pt x="734" y="729"/>
                      <a:pt x="894" y="453"/>
                      <a:pt x="1053" y="178"/>
                    </a:cubicBezTo>
                    <a:cubicBezTo>
                      <a:pt x="1178" y="2"/>
                      <a:pt x="1297" y="0"/>
                      <a:pt x="1408" y="175"/>
                    </a:cubicBezTo>
                    <a:close/>
                  </a:path>
                </a:pathLst>
              </a:custGeom>
              <a:solidFill>
                <a:srgbClr val="007CC8"/>
              </a:solidFill>
              <a:ln w="38100" cap="flat">
                <a:solidFill>
                  <a:srgbClr val="FFFFFF"/>
                </a:solidFill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4A0D8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84B59B27-9476-4916-AEC2-7A14FD35143A}"/>
                  </a:ext>
                </a:extLst>
              </p:cNvPr>
              <p:cNvSpPr txBox="1"/>
              <p:nvPr/>
            </p:nvSpPr>
            <p:spPr>
              <a:xfrm>
                <a:off x="8936115" y="3249645"/>
                <a:ext cx="84510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zh-CN" sz="4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05</a:t>
                </a:r>
                <a:endParaRPr kumimoji="0" lang="zh-CN" alt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429E54BB-C4C1-4D77-97FA-30F387BE07F3}"/>
                </a:ext>
              </a:extLst>
            </p:cNvPr>
            <p:cNvSpPr/>
            <p:nvPr/>
          </p:nvSpPr>
          <p:spPr>
            <a:xfrm>
              <a:off x="3482841" y="4681730"/>
              <a:ext cx="1620000" cy="1089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要善于扩大选择范围的可能性</a:t>
              </a: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A46B1657-73C2-4CCF-B780-8FD223BC4AB7}"/>
                </a:ext>
              </a:extLst>
            </p:cNvPr>
            <p:cNvSpPr/>
            <p:nvPr/>
          </p:nvSpPr>
          <p:spPr>
            <a:xfrm>
              <a:off x="5185877" y="2081199"/>
              <a:ext cx="1620000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要有充分准备的能力</a:t>
              </a: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EE4FB47C-47B3-45F4-BB9D-961F66E59524}"/>
                </a:ext>
              </a:extLst>
            </p:cNvPr>
            <p:cNvSpPr/>
            <p:nvPr/>
          </p:nvSpPr>
          <p:spPr>
            <a:xfrm>
              <a:off x="6959622" y="4681730"/>
              <a:ext cx="1620000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要具备很强的沟通能力</a:t>
              </a: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E4D5D373-39DF-48AF-AA9A-96694804DCB0}"/>
                </a:ext>
              </a:extLst>
            </p:cNvPr>
            <p:cNvSpPr/>
            <p:nvPr/>
          </p:nvSpPr>
          <p:spPr>
            <a:xfrm>
              <a:off x="8508569" y="2081199"/>
              <a:ext cx="1620000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要具备分清轻重缓急的能力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882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D4A0060-04C3-4626-A56E-11D8E3FC6E83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七、如何确定谈判目标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86D4E1D-BF5C-46C2-AD97-7EA0D3898B99}"/>
              </a:ext>
            </a:extLst>
          </p:cNvPr>
          <p:cNvSpPr/>
          <p:nvPr/>
        </p:nvSpPr>
        <p:spPr>
          <a:xfrm>
            <a:off x="8201705" y="3958943"/>
            <a:ext cx="3276000" cy="23329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Tx/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我们要问自己几个问题：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我们需要对方做什么样的决定？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对方为什么还没有做这个决定？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我们通过什么方法来促进对方做这个决定？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4597853-2F0F-4003-8C7C-DED04B6900A7}"/>
              </a:ext>
            </a:extLst>
          </p:cNvPr>
          <p:cNvSpPr/>
          <p:nvPr/>
        </p:nvSpPr>
        <p:spPr>
          <a:xfrm>
            <a:off x="4463274" y="3958943"/>
            <a:ext cx="3276000" cy="20128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不可让步：厂家出样机，利润，进场费，支持费等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可让步：主推，场地布置，广告位，推广宣传等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以上条件必须非常清楚的列出来。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4E6147D-586E-4716-A202-C6BAF5CEA691}"/>
              </a:ext>
            </a:extLst>
          </p:cNvPr>
          <p:cNvSpPr/>
          <p:nvPr/>
        </p:nvSpPr>
        <p:spPr>
          <a:xfrm>
            <a:off x="724843" y="3798899"/>
            <a:ext cx="3276000" cy="20128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buFontTx/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把我们的“理想目标”“现实目标”“底线目标”清楚的写出来，通过多次测试表明，如果你把你的理想目标定的越高，那么他所得到的结果就会越好，如果把理想目标定的越低，那么结果也就越差了。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EA83314-9DA3-43E4-A981-906073B317A2}"/>
              </a:ext>
            </a:extLst>
          </p:cNvPr>
          <p:cNvSpPr/>
          <p:nvPr/>
        </p:nvSpPr>
        <p:spPr>
          <a:xfrm>
            <a:off x="1000931" y="3247261"/>
            <a:ext cx="2723823" cy="3965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buFontTx/>
              <a:buNone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写下目标，按优先级排序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4F3569A-C5BB-4F22-8D14-D740D6A1C069}"/>
              </a:ext>
            </a:extLst>
          </p:cNvPr>
          <p:cNvSpPr/>
          <p:nvPr/>
        </p:nvSpPr>
        <p:spPr>
          <a:xfrm>
            <a:off x="4625274" y="3263996"/>
            <a:ext cx="2952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明确让步和不能让步的问题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142692B-2740-4B94-B631-69BD3BC36630}"/>
              </a:ext>
            </a:extLst>
          </p:cNvPr>
          <p:cNvSpPr/>
          <p:nvPr/>
        </p:nvSpPr>
        <p:spPr>
          <a:xfrm>
            <a:off x="8363705" y="3125497"/>
            <a:ext cx="295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预测对方的需求并制定相应的对策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0F911805-4CF9-4861-A7C8-A645ED3C3699}"/>
              </a:ext>
            </a:extLst>
          </p:cNvPr>
          <p:cNvGrpSpPr/>
          <p:nvPr/>
        </p:nvGrpSpPr>
        <p:grpSpPr>
          <a:xfrm>
            <a:off x="2042884" y="2206396"/>
            <a:ext cx="653544" cy="720436"/>
            <a:chOff x="1945561" y="2708564"/>
            <a:chExt cx="653544" cy="720436"/>
          </a:xfrm>
        </p:grpSpPr>
        <p:sp>
          <p:nvSpPr>
            <p:cNvPr id="12" name="流程图: 显示 11">
              <a:extLst>
                <a:ext uri="{FF2B5EF4-FFF2-40B4-BE49-F238E27FC236}">
                  <a16:creationId xmlns:a16="http://schemas.microsoft.com/office/drawing/2014/main" id="{A8AEDA0F-184F-487A-BEB7-954BC4A733A3}"/>
                </a:ext>
              </a:extLst>
            </p:cNvPr>
            <p:cNvSpPr/>
            <p:nvPr/>
          </p:nvSpPr>
          <p:spPr>
            <a:xfrm rot="16200000">
              <a:off x="1905302" y="2748823"/>
              <a:ext cx="720436" cy="639918"/>
            </a:xfrm>
            <a:prstGeom prst="flowChartDisplay">
              <a:avLst/>
            </a:prstGeom>
            <a:solidFill>
              <a:srgbClr val="007C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E091F898-07D3-49D1-ADA1-17B4196A7F57}"/>
                </a:ext>
              </a:extLst>
            </p:cNvPr>
            <p:cNvSpPr txBox="1"/>
            <p:nvPr/>
          </p:nvSpPr>
          <p:spPr>
            <a:xfrm>
              <a:off x="2052160" y="2837949"/>
              <a:ext cx="5469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76D53C96-1D59-445A-90F6-57E00116D9D5}"/>
              </a:ext>
            </a:extLst>
          </p:cNvPr>
          <p:cNvGrpSpPr/>
          <p:nvPr/>
        </p:nvGrpSpPr>
        <p:grpSpPr>
          <a:xfrm>
            <a:off x="5781315" y="2206396"/>
            <a:ext cx="639918" cy="720436"/>
            <a:chOff x="1945561" y="2708564"/>
            <a:chExt cx="639918" cy="720436"/>
          </a:xfrm>
        </p:grpSpPr>
        <p:sp>
          <p:nvSpPr>
            <p:cNvPr id="15" name="流程图: 显示 14">
              <a:extLst>
                <a:ext uri="{FF2B5EF4-FFF2-40B4-BE49-F238E27FC236}">
                  <a16:creationId xmlns:a16="http://schemas.microsoft.com/office/drawing/2014/main" id="{0014EDC5-3661-4DDC-856B-DFEA506F51DB}"/>
                </a:ext>
              </a:extLst>
            </p:cNvPr>
            <p:cNvSpPr/>
            <p:nvPr/>
          </p:nvSpPr>
          <p:spPr>
            <a:xfrm rot="16200000">
              <a:off x="1905302" y="2748823"/>
              <a:ext cx="720436" cy="639918"/>
            </a:xfrm>
            <a:prstGeom prst="flowChartDisplay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846D230A-ECB2-4A96-867F-8F4C4379D308}"/>
                </a:ext>
              </a:extLst>
            </p:cNvPr>
            <p:cNvSpPr txBox="1"/>
            <p:nvPr/>
          </p:nvSpPr>
          <p:spPr>
            <a:xfrm>
              <a:off x="2014836" y="2837949"/>
              <a:ext cx="5469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A1C6F1C5-7ABF-4FAA-9FBC-3582B5BF5675}"/>
              </a:ext>
            </a:extLst>
          </p:cNvPr>
          <p:cNvGrpSpPr/>
          <p:nvPr/>
        </p:nvGrpSpPr>
        <p:grpSpPr>
          <a:xfrm>
            <a:off x="9519746" y="2206396"/>
            <a:ext cx="639918" cy="720436"/>
            <a:chOff x="1945561" y="2708564"/>
            <a:chExt cx="639918" cy="720436"/>
          </a:xfrm>
        </p:grpSpPr>
        <p:sp>
          <p:nvSpPr>
            <p:cNvPr id="18" name="流程图: 显示 17">
              <a:extLst>
                <a:ext uri="{FF2B5EF4-FFF2-40B4-BE49-F238E27FC236}">
                  <a16:creationId xmlns:a16="http://schemas.microsoft.com/office/drawing/2014/main" id="{62FC057A-B6F7-4379-994E-10D60D9B161C}"/>
                </a:ext>
              </a:extLst>
            </p:cNvPr>
            <p:cNvSpPr/>
            <p:nvPr/>
          </p:nvSpPr>
          <p:spPr>
            <a:xfrm rot="16200000">
              <a:off x="1905302" y="2748823"/>
              <a:ext cx="720436" cy="639918"/>
            </a:xfrm>
            <a:prstGeom prst="flowChartDisplay">
              <a:avLst/>
            </a:prstGeom>
            <a:solidFill>
              <a:srgbClr val="007C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E22E7084-39E0-4E47-B883-7798B9F61AD9}"/>
                </a:ext>
              </a:extLst>
            </p:cNvPr>
            <p:cNvSpPr txBox="1"/>
            <p:nvPr/>
          </p:nvSpPr>
          <p:spPr>
            <a:xfrm>
              <a:off x="2014836" y="2837949"/>
              <a:ext cx="5469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220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885C3FB4-5AC0-4591-B913-BE82C9C4CC04}"/>
              </a:ext>
            </a:extLst>
          </p:cNvPr>
          <p:cNvGrpSpPr>
            <a:grpSpLocks noChangeAspect="1"/>
          </p:cNvGrpSpPr>
          <p:nvPr/>
        </p:nvGrpSpPr>
        <p:grpSpPr>
          <a:xfrm>
            <a:off x="1084703" y="2240755"/>
            <a:ext cx="1944000" cy="1944000"/>
            <a:chOff x="709126" y="806120"/>
            <a:chExt cx="2520000" cy="2520000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F9491C10-8CC7-4D83-B5CE-E3948D636682}"/>
                </a:ext>
              </a:extLst>
            </p:cNvPr>
            <p:cNvSpPr/>
            <p:nvPr/>
          </p:nvSpPr>
          <p:spPr>
            <a:xfrm>
              <a:off x="709126" y="806120"/>
              <a:ext cx="2520000" cy="2520000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CF7C002E-F3E9-4775-8A77-2C18B22F8D44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7126" y="1004120"/>
              <a:ext cx="2124000" cy="2124000"/>
            </a:xfrm>
            <a:prstGeom prst="ellipse">
              <a:avLst/>
            </a:prstGeom>
          </p:spPr>
        </p:pic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5CF7C90E-0948-4888-9A89-C0231FCBBD24}"/>
              </a:ext>
            </a:extLst>
          </p:cNvPr>
          <p:cNvSpPr/>
          <p:nvPr/>
        </p:nvSpPr>
        <p:spPr>
          <a:xfrm>
            <a:off x="3052105" y="2061254"/>
            <a:ext cx="779393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600" b="1" spc="300" dirty="0">
                <a:solidFill>
                  <a:srgbClr val="0078C6"/>
                </a:solidFill>
                <a:cs typeface="+mn-ea"/>
                <a:sym typeface="+mn-lt"/>
              </a:rPr>
              <a:t>谈判阶段的准备</a:t>
            </a: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B5E625EC-F8CA-4C68-8509-1756FE215ECA}"/>
              </a:ext>
            </a:extLst>
          </p:cNvPr>
          <p:cNvGrpSpPr/>
          <p:nvPr/>
        </p:nvGrpSpPr>
        <p:grpSpPr>
          <a:xfrm>
            <a:off x="8148658" y="-632739"/>
            <a:ext cx="4055374" cy="1631353"/>
            <a:chOff x="8148658" y="-632739"/>
            <a:chExt cx="4055374" cy="1631353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655A4ECC-D7D9-4ABB-A200-8D23E8B70A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 flipV="1">
              <a:off x="8148658" y="-632739"/>
              <a:ext cx="4055374" cy="1298910"/>
            </a:xfrm>
            <a:prstGeom prst="rect">
              <a:avLst/>
            </a:prstGeom>
          </p:spPr>
        </p:pic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77861C5E-8C1D-4635-B699-C2A8F87F68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 flipV="1">
              <a:off x="9898640" y="-529396"/>
              <a:ext cx="2305392" cy="1528010"/>
            </a:xfrm>
            <a:prstGeom prst="rect">
              <a:avLst/>
            </a:prstGeom>
          </p:spPr>
        </p:pic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24AE672A-1328-42B4-98A9-3444B0B75E4C}"/>
              </a:ext>
            </a:extLst>
          </p:cNvPr>
          <p:cNvGrpSpPr>
            <a:grpSpLocks noChangeAspect="1"/>
          </p:cNvGrpSpPr>
          <p:nvPr/>
        </p:nvGrpSpPr>
        <p:grpSpPr>
          <a:xfrm>
            <a:off x="375378" y="2031175"/>
            <a:ext cx="1188000" cy="1188000"/>
            <a:chOff x="5546558" y="1457466"/>
            <a:chExt cx="2016000" cy="2016000"/>
          </a:xfrm>
        </p:grpSpPr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146BE1A6-D08D-4BC9-9131-C6496C0D9221}"/>
                </a:ext>
              </a:extLst>
            </p:cNvPr>
            <p:cNvSpPr/>
            <p:nvPr/>
          </p:nvSpPr>
          <p:spPr>
            <a:xfrm>
              <a:off x="5546558" y="1457466"/>
              <a:ext cx="2016000" cy="2016000"/>
            </a:xfrm>
            <a:prstGeom prst="ellipse">
              <a:avLst/>
            </a:prstGeom>
            <a:blipFill>
              <a:blip r:embed="rId8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6C9AE455-EC45-43A1-B816-DBB5E22497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09000" y="1619466"/>
              <a:ext cx="1691116" cy="1692000"/>
            </a:xfrm>
            <a:prstGeom prst="ellipse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4D328D54-2030-499A-8374-66F7DA17637C}"/>
              </a:ext>
            </a:extLst>
          </p:cNvPr>
          <p:cNvGrpSpPr/>
          <p:nvPr/>
        </p:nvGrpSpPr>
        <p:grpSpPr>
          <a:xfrm>
            <a:off x="5652616" y="876381"/>
            <a:ext cx="2592914" cy="769441"/>
            <a:chOff x="4782763" y="546374"/>
            <a:chExt cx="2592914" cy="769441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33A63326-01C1-4D18-A914-C556D7D19097}"/>
                </a:ext>
              </a:extLst>
            </p:cNvPr>
            <p:cNvSpPr/>
            <p:nvPr/>
          </p:nvSpPr>
          <p:spPr>
            <a:xfrm>
              <a:off x="4782763" y="546374"/>
              <a:ext cx="1848946" cy="769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PART</a:t>
              </a:r>
              <a:endParaRPr lang="zh-CN" altLang="en-US" sz="4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Rectangle 3">
              <a:extLst>
                <a:ext uri="{FF2B5EF4-FFF2-40B4-BE49-F238E27FC236}">
                  <a16:creationId xmlns:a16="http://schemas.microsoft.com/office/drawing/2014/main" id="{8357AAD2-B8EE-43E9-93C9-10B159F121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55677" y="661094"/>
              <a:ext cx="720000" cy="540000"/>
            </a:xfrm>
            <a:prstGeom prst="rect">
              <a:avLst/>
            </a:prstGeom>
            <a:solidFill>
              <a:srgbClr val="0078C6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415542E1-7BA3-49EE-B376-1021FA0FA006}"/>
              </a:ext>
            </a:extLst>
          </p:cNvPr>
          <p:cNvSpPr/>
          <p:nvPr/>
        </p:nvSpPr>
        <p:spPr>
          <a:xfrm>
            <a:off x="5797402" y="3462515"/>
            <a:ext cx="26353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谈判的阶段</a:t>
            </a:r>
            <a:endParaRPr kumimoji="1"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342900" indent="-342900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谈判阶段的准备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925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47DF6DF-95C9-49EE-AE5A-DBEF29AD7477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一、谈判的准备阶段</a:t>
            </a:r>
          </a:p>
        </p:txBody>
      </p:sp>
      <p:graphicFrame>
        <p:nvGraphicFramePr>
          <p:cNvPr id="7" name="图示 6">
            <a:extLst>
              <a:ext uri="{FF2B5EF4-FFF2-40B4-BE49-F238E27FC236}">
                <a16:creationId xmlns:a16="http://schemas.microsoft.com/office/drawing/2014/main" id="{ABC9CF82-7969-416D-AB2B-5396252BE8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9284159"/>
              </p:ext>
            </p:extLst>
          </p:nvPr>
        </p:nvGraphicFramePr>
        <p:xfrm>
          <a:off x="1491659" y="2592407"/>
          <a:ext cx="9201312" cy="3073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组合 9">
            <a:extLst>
              <a:ext uri="{FF2B5EF4-FFF2-40B4-BE49-F238E27FC236}">
                <a16:creationId xmlns:a16="http://schemas.microsoft.com/office/drawing/2014/main" id="{1875E503-612E-4443-B9E0-14430108400F}"/>
              </a:ext>
            </a:extLst>
          </p:cNvPr>
          <p:cNvGrpSpPr/>
          <p:nvPr/>
        </p:nvGrpSpPr>
        <p:grpSpPr>
          <a:xfrm>
            <a:off x="1317113" y="2113448"/>
            <a:ext cx="4775202" cy="684000"/>
            <a:chOff x="1320798" y="1966692"/>
            <a:chExt cx="4775202" cy="684000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C794B72-01CD-453F-A8CB-FB6ABF7EE907}"/>
                </a:ext>
              </a:extLst>
            </p:cNvPr>
            <p:cNvSpPr/>
            <p:nvPr/>
          </p:nvSpPr>
          <p:spPr>
            <a:xfrm>
              <a:off x="1454335" y="2036559"/>
              <a:ext cx="4641665" cy="540000"/>
            </a:xfrm>
            <a:prstGeom prst="roundRect">
              <a:avLst/>
            </a:prstGeom>
            <a:solidFill>
              <a:srgbClr val="007CC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AA370118-8630-4C8B-829F-22611DE55590}"/>
                </a:ext>
              </a:extLst>
            </p:cNvPr>
            <p:cNvSpPr/>
            <p:nvPr/>
          </p:nvSpPr>
          <p:spPr>
            <a:xfrm>
              <a:off x="2666378" y="2102248"/>
              <a:ext cx="2517100" cy="442674"/>
            </a:xfrm>
            <a:prstGeom prst="roundRect">
              <a:avLst/>
            </a:prstGeom>
            <a:solidFill>
              <a:srgbClr val="007CC8"/>
            </a:solidFill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角色定位及策略制定</a:t>
              </a: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22DED1F2-8F46-415E-B2CF-F2797F378207}"/>
                </a:ext>
              </a:extLst>
            </p:cNvPr>
            <p:cNvSpPr/>
            <p:nvPr/>
          </p:nvSpPr>
          <p:spPr>
            <a:xfrm>
              <a:off x="1320798" y="1966692"/>
              <a:ext cx="684000" cy="684000"/>
            </a:xfrm>
            <a:prstGeom prst="ellipse">
              <a:avLst/>
            </a:prstGeom>
            <a:solidFill>
              <a:srgbClr val="007CC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cs typeface="+mn-ea"/>
                  <a:sym typeface="+mn-lt"/>
                </a:rPr>
                <a:t>01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498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229E822-46C9-4BAF-97C5-F1237CA483FB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一、谈判的准备阶段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B73078-5DB7-4BFA-A46E-ED11AD0F2A9E}"/>
              </a:ext>
            </a:extLst>
          </p:cNvPr>
          <p:cNvSpPr txBox="1">
            <a:spLocks noChangeArrowheads="1"/>
          </p:cNvSpPr>
          <p:nvPr/>
        </p:nvSpPr>
        <p:spPr>
          <a:xfrm>
            <a:off x="1071780" y="3331792"/>
            <a:ext cx="5991493" cy="2538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阿里巴巴普惠体" panose="00020600040101010101" pitchFamily="18" charset="-12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阿里巴巴普惠体" panose="00020600040101010101" pitchFamily="18" charset="-12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阿里巴巴普惠体" panose="00020600040101010101" pitchFamily="18" charset="-12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阿里巴巴普惠体" panose="00020600040101010101" pitchFamily="18" charset="-12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阿里巴巴普惠体" panose="00020600040101010101" pitchFamily="18" charset="-12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{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采销经理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}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首席代表：专业人员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{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采销经理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}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白脸：老好人，为对方的困难表示同情和理   解，给对方一种安全感和信赖感。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{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部长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}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给对方压力，消弱降低对方优势，胁迫对方，爆破弱点。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{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财务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}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强硬派：设制关卡，障碍。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{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老板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}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清道夫：集中观点，打包条件，走出僵局。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CBA0242-2AD7-45E4-A348-72C50D8ED543}"/>
              </a:ext>
            </a:extLst>
          </p:cNvPr>
          <p:cNvSpPr txBox="1"/>
          <p:nvPr/>
        </p:nvSpPr>
        <p:spPr>
          <a:xfrm>
            <a:off x="1071780" y="2840084"/>
            <a:ext cx="6146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谈判中所需要的五类人：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951CF9A-1CC5-4A0D-A60B-05A5DB4A59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0220" y="2062484"/>
            <a:ext cx="3960000" cy="3960000"/>
          </a:xfrm>
          <a:prstGeom prst="ellipse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BDB73D24-5E1A-49CB-9850-E334F18A1D93}"/>
              </a:ext>
            </a:extLst>
          </p:cNvPr>
          <p:cNvGrpSpPr/>
          <p:nvPr/>
        </p:nvGrpSpPr>
        <p:grpSpPr>
          <a:xfrm>
            <a:off x="1080044" y="1977980"/>
            <a:ext cx="4775202" cy="684000"/>
            <a:chOff x="1320798" y="1966692"/>
            <a:chExt cx="4775202" cy="684000"/>
          </a:xfrm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6939BBB9-A659-4683-AFC4-4C1A31ADA8A6}"/>
                </a:ext>
              </a:extLst>
            </p:cNvPr>
            <p:cNvSpPr/>
            <p:nvPr/>
          </p:nvSpPr>
          <p:spPr>
            <a:xfrm>
              <a:off x="1454335" y="2036559"/>
              <a:ext cx="4641665" cy="540000"/>
            </a:xfrm>
            <a:prstGeom prst="roundRect">
              <a:avLst/>
            </a:prstGeom>
            <a:solidFill>
              <a:srgbClr val="007CC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36749242-084F-427A-A0DE-9443A3260678}"/>
                </a:ext>
              </a:extLst>
            </p:cNvPr>
            <p:cNvSpPr/>
            <p:nvPr/>
          </p:nvSpPr>
          <p:spPr>
            <a:xfrm>
              <a:off x="2666378" y="2102248"/>
              <a:ext cx="2517100" cy="442674"/>
            </a:xfrm>
            <a:prstGeom prst="roundRect">
              <a:avLst/>
            </a:prstGeom>
            <a:solidFill>
              <a:srgbClr val="007CC8"/>
            </a:solidFill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角色定位及策略制定</a:t>
              </a: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1C995ACC-FA78-4513-A069-EA1806227A99}"/>
                </a:ext>
              </a:extLst>
            </p:cNvPr>
            <p:cNvSpPr/>
            <p:nvPr/>
          </p:nvSpPr>
          <p:spPr>
            <a:xfrm>
              <a:off x="1320798" y="1966692"/>
              <a:ext cx="684000" cy="684000"/>
            </a:xfrm>
            <a:prstGeom prst="ellipse">
              <a:avLst/>
            </a:prstGeom>
            <a:solidFill>
              <a:srgbClr val="007CC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cs typeface="+mn-ea"/>
                  <a:sym typeface="+mn-lt"/>
                </a:rPr>
                <a:t>01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51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7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7" accel="100000" fill="hold">
                                          <p:stCondLst>
                                            <p:cond delay="89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97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7" accel="100000" fill="hold">
                                          <p:stCondLst>
                                            <p:cond delay="89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7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7" accel="100000" fill="hold">
                                          <p:stCondLst>
                                            <p:cond delay="89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97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7" accel="100000" fill="hold">
                                          <p:stCondLst>
                                            <p:cond delay="89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97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7" accel="100000" fill="hold">
                                          <p:stCondLst>
                                            <p:cond delay="89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E5C22DD-E671-4F29-8B24-03DC9345B7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3262"/>
          <a:stretch/>
        </p:blipFill>
        <p:spPr>
          <a:xfrm>
            <a:off x="0" y="0"/>
            <a:ext cx="12192463" cy="140400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F9E66F1B-D6B9-4D31-84E1-E77FD5EE4EC3}"/>
              </a:ext>
            </a:extLst>
          </p:cNvPr>
          <p:cNvGrpSpPr>
            <a:grpSpLocks noChangeAspect="1"/>
          </p:cNvGrpSpPr>
          <p:nvPr/>
        </p:nvGrpSpPr>
        <p:grpSpPr>
          <a:xfrm>
            <a:off x="1014874" y="4802474"/>
            <a:ext cx="1404000" cy="1404000"/>
            <a:chOff x="709126" y="806120"/>
            <a:chExt cx="2520000" cy="2520000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F52E463C-C9EF-4748-B5CF-59086C8C370F}"/>
                </a:ext>
              </a:extLst>
            </p:cNvPr>
            <p:cNvSpPr/>
            <p:nvPr/>
          </p:nvSpPr>
          <p:spPr>
            <a:xfrm>
              <a:off x="709126" y="806120"/>
              <a:ext cx="2520000" cy="252000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6122399-8DF9-4CAB-B9D4-EB1EAB115B05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7126" y="1004120"/>
              <a:ext cx="2124000" cy="2124000"/>
            </a:xfrm>
            <a:prstGeom prst="ellipse">
              <a:avLst/>
            </a:prstGeom>
          </p:spPr>
        </p:pic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84B7EBCF-082F-47B3-AD08-39CEDB09F2BB}"/>
              </a:ext>
            </a:extLst>
          </p:cNvPr>
          <p:cNvGrpSpPr>
            <a:grpSpLocks noChangeAspect="1"/>
          </p:cNvGrpSpPr>
          <p:nvPr/>
        </p:nvGrpSpPr>
        <p:grpSpPr>
          <a:xfrm>
            <a:off x="9241" y="4707010"/>
            <a:ext cx="1188000" cy="1188000"/>
            <a:chOff x="5546558" y="1457466"/>
            <a:chExt cx="2016000" cy="2016000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70B5E8C9-B4C6-48F1-9AC2-20E1B4A8A8DC}"/>
                </a:ext>
              </a:extLst>
            </p:cNvPr>
            <p:cNvSpPr/>
            <p:nvPr/>
          </p:nvSpPr>
          <p:spPr>
            <a:xfrm>
              <a:off x="5546558" y="1457466"/>
              <a:ext cx="2016000" cy="2016000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6CB11A3-7959-4378-929D-DBB13B55AC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09000" y="1619466"/>
              <a:ext cx="1691116" cy="1692000"/>
            </a:xfrm>
            <a:prstGeom prst="ellipse">
              <a:avLst/>
            </a:prstGeom>
          </p:spPr>
        </p:pic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BB233BBC-D298-4C7F-990C-7EE36C33EC7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3501"/>
          <a:stretch/>
        </p:blipFill>
        <p:spPr>
          <a:xfrm>
            <a:off x="0" y="5472792"/>
            <a:ext cx="12204000" cy="1385208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62DD3064-A0C5-4A62-A5A3-AD368789E277}"/>
              </a:ext>
            </a:extLst>
          </p:cNvPr>
          <p:cNvSpPr/>
          <p:nvPr/>
        </p:nvSpPr>
        <p:spPr>
          <a:xfrm>
            <a:off x="2766000" y="1093627"/>
            <a:ext cx="666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0078C6"/>
                </a:solidFill>
                <a:cs typeface="+mn-ea"/>
                <a:sym typeface="+mn-lt"/>
              </a:rPr>
              <a:t>双赢</a:t>
            </a: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05BA557E-5270-4181-B025-70E7D6C9E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0426" y="2197859"/>
            <a:ext cx="6175574" cy="1071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A:</a:t>
            </a: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进场费</a:t>
            </a:r>
            <a:r>
              <a:rPr kumimoji="1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15</a:t>
            </a: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万，全年销售才</a:t>
            </a:r>
            <a:r>
              <a:rPr kumimoji="1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30</a:t>
            </a: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万，谁赢？</a:t>
            </a: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B:</a:t>
            </a: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预投款</a:t>
            </a:r>
            <a:r>
              <a:rPr kumimoji="1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50</a:t>
            </a: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万，得不到跌价补差，谁赢？</a:t>
            </a: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EACFBC1E-4F4D-4B6C-93A4-5B631AE58C33}"/>
              </a:ext>
            </a:extLst>
          </p:cNvPr>
          <p:cNvSpPr/>
          <p:nvPr/>
        </p:nvSpPr>
        <p:spPr>
          <a:xfrm>
            <a:off x="5274300" y="3213121"/>
            <a:ext cx="1643400" cy="4979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lnSpc>
                <a:spcPct val="120000"/>
              </a:lnSpc>
              <a:spcAft>
                <a:spcPct val="0"/>
              </a:spcAft>
              <a:defRPr/>
            </a:pPr>
            <a:r>
              <a:rPr kumimoji="1"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结果</a:t>
            </a:r>
            <a:r>
              <a:rPr kumimoji="1"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=</a:t>
            </a:r>
            <a:r>
              <a:rPr kumimoji="1"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双输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AE864D2D-7C00-4F82-A65A-36CB14B4BE86}"/>
              </a:ext>
            </a:extLst>
          </p:cNvPr>
          <p:cNvSpPr/>
          <p:nvPr/>
        </p:nvSpPr>
        <p:spPr>
          <a:xfrm>
            <a:off x="3265710" y="3869591"/>
            <a:ext cx="6096001" cy="94115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lnSpc>
                <a:spcPct val="120000"/>
              </a:lnSpc>
              <a:spcAft>
                <a:spcPct val="0"/>
              </a:spcAft>
              <a:defRPr/>
            </a:pPr>
            <a:r>
              <a:rPr kumimoji="1"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就是通过双方认可的某个方案，通过双方努力，最后完成双方预期的利益。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9285D1A0-82DB-4428-BFF7-20C651D4CAFB}"/>
              </a:ext>
            </a:extLst>
          </p:cNvPr>
          <p:cNvSpPr/>
          <p:nvPr/>
        </p:nvSpPr>
        <p:spPr>
          <a:xfrm>
            <a:off x="5274300" y="4944894"/>
            <a:ext cx="1643400" cy="4979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lnSpc>
                <a:spcPct val="120000"/>
              </a:lnSpc>
              <a:spcAft>
                <a:spcPct val="0"/>
              </a:spcAft>
              <a:defRPr/>
            </a:pPr>
            <a:r>
              <a:rPr kumimoji="1"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结果</a:t>
            </a:r>
            <a:r>
              <a:rPr kumimoji="1"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=</a:t>
            </a:r>
            <a:r>
              <a:rPr kumimoji="1"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双赢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757779" y="1597981"/>
            <a:ext cx="19974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smtClean="0">
                <a:solidFill>
                  <a:srgbClr val="FFFFFF"/>
                </a:solidFill>
              </a:rPr>
              <a:t>https://www.PPT818.com/</a:t>
            </a:r>
            <a:endParaRPr lang="zh-CN" altLang="en-US" sz="1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71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build="p"/>
      <p:bldP spid="27" grpId="0" build="p"/>
      <p:bldP spid="28" grpId="0" build="p"/>
      <p:bldP spid="2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EA08BA8-F260-477C-831C-F77447AB6C82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一、谈判的准备阶段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330744A-9F33-4652-9911-5D64F8DB5D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290" y="2006318"/>
            <a:ext cx="6176350" cy="4117566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F3406F66-2774-4701-9D2F-5DFE17A3FDBD}"/>
              </a:ext>
            </a:extLst>
          </p:cNvPr>
          <p:cNvSpPr/>
          <p:nvPr/>
        </p:nvSpPr>
        <p:spPr>
          <a:xfrm>
            <a:off x="5531562" y="2277404"/>
            <a:ext cx="5570711" cy="3575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17BD1298-154D-4892-B8CA-0DA409852826}"/>
              </a:ext>
            </a:extLst>
          </p:cNvPr>
          <p:cNvGrpSpPr/>
          <p:nvPr/>
        </p:nvGrpSpPr>
        <p:grpSpPr>
          <a:xfrm>
            <a:off x="6095999" y="2463403"/>
            <a:ext cx="4775202" cy="684000"/>
            <a:chOff x="1320798" y="1966692"/>
            <a:chExt cx="4775202" cy="684000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BE7EEEA5-CBEE-4D59-B2FC-C9A0FA2C0728}"/>
                </a:ext>
              </a:extLst>
            </p:cNvPr>
            <p:cNvSpPr/>
            <p:nvPr/>
          </p:nvSpPr>
          <p:spPr>
            <a:xfrm>
              <a:off x="1454335" y="2036559"/>
              <a:ext cx="4641665" cy="540000"/>
            </a:xfrm>
            <a:prstGeom prst="roundRect">
              <a:avLst/>
            </a:prstGeom>
            <a:solidFill>
              <a:srgbClr val="007CC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F612A681-4ED8-4331-8667-28A3CFD5C9F1}"/>
                </a:ext>
              </a:extLst>
            </p:cNvPr>
            <p:cNvSpPr/>
            <p:nvPr/>
          </p:nvSpPr>
          <p:spPr>
            <a:xfrm>
              <a:off x="2666378" y="2102248"/>
              <a:ext cx="2517100" cy="442674"/>
            </a:xfrm>
            <a:prstGeom prst="roundRect">
              <a:avLst/>
            </a:prstGeom>
            <a:solidFill>
              <a:srgbClr val="007CC8"/>
            </a:solidFill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怎样维护谈判底线？</a:t>
              </a: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64971088-1A1F-485F-B52A-C2067E04F774}"/>
                </a:ext>
              </a:extLst>
            </p:cNvPr>
            <p:cNvSpPr/>
            <p:nvPr/>
          </p:nvSpPr>
          <p:spPr>
            <a:xfrm>
              <a:off x="1320798" y="1966692"/>
              <a:ext cx="684000" cy="684000"/>
            </a:xfrm>
            <a:prstGeom prst="ellipse">
              <a:avLst/>
            </a:prstGeom>
            <a:solidFill>
              <a:srgbClr val="007CC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200" dirty="0">
                  <a:cs typeface="+mn-ea"/>
                  <a:sym typeface="+mn-lt"/>
                </a:rPr>
                <a:t>02</a:t>
              </a:r>
              <a:endParaRPr lang="zh-CN" altLang="en-US" sz="2200" dirty="0">
                <a:cs typeface="+mn-ea"/>
                <a:sym typeface="+mn-lt"/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87E756A3-EDC7-494C-BBA2-79708D938352}"/>
              </a:ext>
            </a:extLst>
          </p:cNvPr>
          <p:cNvSpPr txBox="1"/>
          <p:nvPr/>
        </p:nvSpPr>
        <p:spPr>
          <a:xfrm>
            <a:off x="6095999" y="3465513"/>
            <a:ext cx="5570711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当谈判逼近底线时，一定要让对方知道，当对方否决我们的底线时，我们仍然积极的找其他途径弥补我们的底线，千万不要怕别人说“不”，我们不做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cc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，可以做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XX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等，记得期望和所得是成正比的，期望越高，所得越多。</a:t>
            </a:r>
          </a:p>
        </p:txBody>
      </p:sp>
    </p:spTree>
    <p:extLst>
      <p:ext uri="{BB962C8B-B14F-4D97-AF65-F5344CB8AC3E}">
        <p14:creationId xmlns:p14="http://schemas.microsoft.com/office/powerpoint/2010/main" val="168661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AF4497C-15E6-40F3-8683-55EC17D4A1FA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一、谈判的准备阶段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C9DFEBA1-4D4C-4711-99F9-3A7DE1D7A8CD}"/>
              </a:ext>
            </a:extLst>
          </p:cNvPr>
          <p:cNvGrpSpPr/>
          <p:nvPr/>
        </p:nvGrpSpPr>
        <p:grpSpPr>
          <a:xfrm>
            <a:off x="1004710" y="2215048"/>
            <a:ext cx="4775202" cy="684000"/>
            <a:chOff x="1320798" y="1966692"/>
            <a:chExt cx="4775202" cy="684000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06C76444-082E-4A59-9118-2983773D2F95}"/>
                </a:ext>
              </a:extLst>
            </p:cNvPr>
            <p:cNvSpPr/>
            <p:nvPr/>
          </p:nvSpPr>
          <p:spPr>
            <a:xfrm>
              <a:off x="1454335" y="2036559"/>
              <a:ext cx="4641665" cy="540000"/>
            </a:xfrm>
            <a:prstGeom prst="roundRect">
              <a:avLst/>
            </a:prstGeom>
            <a:solidFill>
              <a:srgbClr val="007CC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7EEFAF75-AD44-4213-BC81-36D124AC82AB}"/>
                </a:ext>
              </a:extLst>
            </p:cNvPr>
            <p:cNvSpPr/>
            <p:nvPr/>
          </p:nvSpPr>
          <p:spPr>
            <a:xfrm>
              <a:off x="2666378" y="2102248"/>
              <a:ext cx="2517100" cy="442674"/>
            </a:xfrm>
            <a:prstGeom prst="roundRect">
              <a:avLst/>
            </a:prstGeom>
            <a:solidFill>
              <a:srgbClr val="007CC8"/>
            </a:solidFill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怎样拟定谈判内容？</a:t>
              </a: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C0EDF312-88D0-407F-8F9E-698DA87BC560}"/>
                </a:ext>
              </a:extLst>
            </p:cNvPr>
            <p:cNvSpPr/>
            <p:nvPr/>
          </p:nvSpPr>
          <p:spPr>
            <a:xfrm>
              <a:off x="1320798" y="1966692"/>
              <a:ext cx="684000" cy="684000"/>
            </a:xfrm>
            <a:prstGeom prst="ellipse">
              <a:avLst/>
            </a:prstGeom>
            <a:solidFill>
              <a:srgbClr val="007CC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100" dirty="0">
                  <a:cs typeface="+mn-ea"/>
                  <a:sym typeface="+mn-lt"/>
                </a:rPr>
                <a:t>03</a:t>
              </a:r>
              <a:endParaRPr lang="zh-CN" altLang="en-US" sz="2100" dirty="0">
                <a:cs typeface="+mn-ea"/>
                <a:sym typeface="+mn-lt"/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A6C90086-93A5-4EE4-A231-0AE87A6737DE}"/>
              </a:ext>
            </a:extLst>
          </p:cNvPr>
          <p:cNvSpPr txBox="1"/>
          <p:nvPr/>
        </p:nvSpPr>
        <p:spPr>
          <a:xfrm>
            <a:off x="1004711" y="3202730"/>
            <a:ext cx="493200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我们要和对方谈判的内容最好不要超过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个，否则很难控制，内容有难解决的和容易解决的，有时间，从容易到难，没时间，从难到容易。如果难的都解决了，那么容易的也就迎刃而解。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5F6D4ED-CED3-4DEA-AA57-88715ED90E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5291" y="1954304"/>
            <a:ext cx="5130864" cy="4062004"/>
          </a:xfrm>
          <a:prstGeom prst="rect">
            <a:avLst/>
          </a:prstGeom>
        </p:spPr>
      </p:pic>
      <p:sp>
        <p:nvSpPr>
          <p:cNvPr id="10" name="斜纹 9">
            <a:extLst>
              <a:ext uri="{FF2B5EF4-FFF2-40B4-BE49-F238E27FC236}">
                <a16:creationId xmlns:a16="http://schemas.microsoft.com/office/drawing/2014/main" id="{1C1460F5-64DF-4537-81DC-08C4C1016C43}"/>
              </a:ext>
            </a:extLst>
          </p:cNvPr>
          <p:cNvSpPr/>
          <p:nvPr/>
        </p:nvSpPr>
        <p:spPr>
          <a:xfrm rot="11369853">
            <a:off x="9002749" y="3904442"/>
            <a:ext cx="2662931" cy="2595118"/>
          </a:xfrm>
          <a:prstGeom prst="diagStripe">
            <a:avLst>
              <a:gd name="adj" fmla="val 7784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133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2F2E9DC-82B1-487E-BB8B-3AE11423142E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一、谈判的准备阶段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4AE913C8-5EE6-4E27-A294-72456C3EEBA0}"/>
              </a:ext>
            </a:extLst>
          </p:cNvPr>
          <p:cNvGrpSpPr/>
          <p:nvPr/>
        </p:nvGrpSpPr>
        <p:grpSpPr>
          <a:xfrm>
            <a:off x="1072443" y="2196323"/>
            <a:ext cx="4775202" cy="684000"/>
            <a:chOff x="1320798" y="1966692"/>
            <a:chExt cx="4775202" cy="684000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49557C59-767B-4BB3-B244-7EC28192BA9E}"/>
                </a:ext>
              </a:extLst>
            </p:cNvPr>
            <p:cNvSpPr/>
            <p:nvPr/>
          </p:nvSpPr>
          <p:spPr>
            <a:xfrm>
              <a:off x="1454335" y="2036559"/>
              <a:ext cx="4641665" cy="540000"/>
            </a:xfrm>
            <a:prstGeom prst="roundRect">
              <a:avLst/>
            </a:prstGeom>
            <a:solidFill>
              <a:srgbClr val="007CC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680CE5DA-9EE5-489E-BF0B-66D637D5D32A}"/>
                </a:ext>
              </a:extLst>
            </p:cNvPr>
            <p:cNvSpPr/>
            <p:nvPr/>
          </p:nvSpPr>
          <p:spPr>
            <a:xfrm>
              <a:off x="2169663" y="2102248"/>
              <a:ext cx="3811905" cy="442674"/>
            </a:xfrm>
            <a:prstGeom prst="roundRect">
              <a:avLst/>
            </a:prstGeom>
            <a:solidFill>
              <a:srgbClr val="007CC8"/>
            </a:solidFill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谈判前该准备哪些设备和工具？</a:t>
              </a: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C8D95558-EC8D-480E-AC8E-D5840F815AFB}"/>
                </a:ext>
              </a:extLst>
            </p:cNvPr>
            <p:cNvSpPr/>
            <p:nvPr/>
          </p:nvSpPr>
          <p:spPr>
            <a:xfrm>
              <a:off x="1320798" y="1966692"/>
              <a:ext cx="684000" cy="684000"/>
            </a:xfrm>
            <a:prstGeom prst="ellipse">
              <a:avLst/>
            </a:prstGeom>
            <a:solidFill>
              <a:srgbClr val="007CC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100" dirty="0">
                  <a:cs typeface="+mn-ea"/>
                  <a:sym typeface="+mn-lt"/>
                </a:rPr>
                <a:t>04</a:t>
              </a:r>
              <a:endParaRPr lang="zh-CN" altLang="en-US" sz="2100" dirty="0">
                <a:cs typeface="+mn-ea"/>
                <a:sym typeface="+mn-lt"/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8CAF194D-D8DB-41BC-A962-01A61F53B49A}"/>
              </a:ext>
            </a:extLst>
          </p:cNvPr>
          <p:cNvSpPr txBox="1"/>
          <p:nvPr/>
        </p:nvSpPr>
        <p:spPr>
          <a:xfrm>
            <a:off x="1671548" y="4917194"/>
            <a:ext cx="742185" cy="453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茶水</a:t>
            </a: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C089FF15-727D-430E-89AC-C40E5E4EB7D1}"/>
              </a:ext>
            </a:extLst>
          </p:cNvPr>
          <p:cNvGrpSpPr/>
          <p:nvPr/>
        </p:nvGrpSpPr>
        <p:grpSpPr>
          <a:xfrm>
            <a:off x="1056684" y="3204255"/>
            <a:ext cx="10080000" cy="1583915"/>
            <a:chOff x="1056684" y="3204255"/>
            <a:chExt cx="10080000" cy="1583915"/>
          </a:xfrm>
        </p:grpSpPr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F8D2FAE6-9A51-4D1D-852B-CE767899639F}"/>
                </a:ext>
              </a:extLst>
            </p:cNvPr>
            <p:cNvCxnSpPr/>
            <p:nvPr/>
          </p:nvCxnSpPr>
          <p:spPr>
            <a:xfrm>
              <a:off x="1056684" y="3312255"/>
              <a:ext cx="1008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1EE20C9E-AB58-4C9E-8DF1-75C187B98BF2}"/>
                </a:ext>
              </a:extLst>
            </p:cNvPr>
            <p:cNvSpPr/>
            <p:nvPr/>
          </p:nvSpPr>
          <p:spPr>
            <a:xfrm>
              <a:off x="1934641" y="3204255"/>
              <a:ext cx="216000" cy="216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2F26E39B-9D93-4CC1-BCF8-A9792909DD91}"/>
                </a:ext>
              </a:extLst>
            </p:cNvPr>
            <p:cNvGrpSpPr/>
            <p:nvPr/>
          </p:nvGrpSpPr>
          <p:grpSpPr>
            <a:xfrm>
              <a:off x="1631058" y="3420244"/>
              <a:ext cx="8929885" cy="1367926"/>
              <a:chOff x="1213993" y="2022032"/>
              <a:chExt cx="6697414" cy="1025947"/>
            </a:xfrm>
          </p:grpSpPr>
          <p:cxnSp>
            <p:nvCxnSpPr>
              <p:cNvPr id="16" name="Straight Connector 22">
                <a:extLst>
                  <a:ext uri="{FF2B5EF4-FFF2-40B4-BE49-F238E27FC236}">
                    <a16:creationId xmlns:a16="http://schemas.microsoft.com/office/drawing/2014/main" id="{542B0F36-A4A0-4B2B-9A65-15A40B0583AD}"/>
                  </a:ext>
                </a:extLst>
              </p:cNvPr>
              <p:cNvCxnSpPr/>
              <p:nvPr/>
            </p:nvCxnSpPr>
            <p:spPr>
              <a:xfrm>
                <a:off x="1524927" y="2022032"/>
                <a:ext cx="0" cy="405000"/>
              </a:xfrm>
              <a:prstGeom prst="line">
                <a:avLst/>
              </a:prstGeom>
              <a:noFill/>
              <a:ln w="19050" cap="flat" cmpd="sng" algn="ctr">
                <a:solidFill>
                  <a:srgbClr val="007CC8"/>
                </a:solidFill>
                <a:prstDash val="solid"/>
                <a:miter lim="800000"/>
              </a:ln>
              <a:effectLst/>
            </p:spPr>
          </p:cxnSp>
          <p:sp>
            <p:nvSpPr>
              <p:cNvPr id="17" name="Isosceles Triangle 23">
                <a:extLst>
                  <a:ext uri="{FF2B5EF4-FFF2-40B4-BE49-F238E27FC236}">
                    <a16:creationId xmlns:a16="http://schemas.microsoft.com/office/drawing/2014/main" id="{2290DAAB-3E97-4880-891E-20730C162056}"/>
                  </a:ext>
                </a:extLst>
              </p:cNvPr>
              <p:cNvSpPr/>
              <p:nvPr/>
            </p:nvSpPr>
            <p:spPr bwMode="auto">
              <a:xfrm>
                <a:off x="1213993" y="2426977"/>
                <a:ext cx="621866" cy="621002"/>
              </a:xfrm>
              <a:prstGeom prst="triangle">
                <a:avLst/>
              </a:prstGeom>
              <a:solidFill>
                <a:srgbClr val="007CC8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18" name="Straight Connector 24">
                <a:extLst>
                  <a:ext uri="{FF2B5EF4-FFF2-40B4-BE49-F238E27FC236}">
                    <a16:creationId xmlns:a16="http://schemas.microsoft.com/office/drawing/2014/main" id="{2DCC60A5-A50C-4B6D-AA93-5925790AE957}"/>
                  </a:ext>
                </a:extLst>
              </p:cNvPr>
              <p:cNvCxnSpPr/>
              <p:nvPr/>
            </p:nvCxnSpPr>
            <p:spPr>
              <a:xfrm>
                <a:off x="2740035" y="2022032"/>
                <a:ext cx="0" cy="405000"/>
              </a:xfrm>
              <a:prstGeom prst="line">
                <a:avLst/>
              </a:prstGeom>
              <a:noFill/>
              <a:ln w="19050" cap="flat" cmpd="sng" algn="ctr">
                <a:solidFill>
                  <a:srgbClr val="00A0E9"/>
                </a:solidFill>
                <a:prstDash val="solid"/>
                <a:miter lim="800000"/>
              </a:ln>
              <a:effectLst/>
            </p:spPr>
          </p:cxnSp>
          <p:sp>
            <p:nvSpPr>
              <p:cNvPr id="19" name="Isosceles Triangle 25">
                <a:extLst>
                  <a:ext uri="{FF2B5EF4-FFF2-40B4-BE49-F238E27FC236}">
                    <a16:creationId xmlns:a16="http://schemas.microsoft.com/office/drawing/2014/main" id="{1555940F-D5E4-420F-A748-FB8DFD884A00}"/>
                  </a:ext>
                </a:extLst>
              </p:cNvPr>
              <p:cNvSpPr/>
              <p:nvPr/>
            </p:nvSpPr>
            <p:spPr bwMode="auto">
              <a:xfrm>
                <a:off x="2429103" y="2426977"/>
                <a:ext cx="621866" cy="621002"/>
              </a:xfrm>
              <a:prstGeom prst="triangle">
                <a:avLst/>
              </a:prstGeom>
              <a:solidFill>
                <a:srgbClr val="00A0E9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20" name="Straight Connector 26">
                <a:extLst>
                  <a:ext uri="{FF2B5EF4-FFF2-40B4-BE49-F238E27FC236}">
                    <a16:creationId xmlns:a16="http://schemas.microsoft.com/office/drawing/2014/main" id="{45735EB5-57B9-4E0E-92AB-706F87CAC01B}"/>
                  </a:ext>
                </a:extLst>
              </p:cNvPr>
              <p:cNvCxnSpPr/>
              <p:nvPr/>
            </p:nvCxnSpPr>
            <p:spPr>
              <a:xfrm>
                <a:off x="3947385" y="2022032"/>
                <a:ext cx="0" cy="405000"/>
              </a:xfrm>
              <a:prstGeom prst="line">
                <a:avLst/>
              </a:prstGeom>
              <a:noFill/>
              <a:ln w="19050" cap="flat" cmpd="sng" algn="ctr">
                <a:solidFill>
                  <a:srgbClr val="007CC8"/>
                </a:solidFill>
                <a:prstDash val="solid"/>
                <a:miter lim="800000"/>
              </a:ln>
              <a:effectLst/>
            </p:spPr>
          </p:cxnSp>
          <p:sp>
            <p:nvSpPr>
              <p:cNvPr id="21" name="Isosceles Triangle 27">
                <a:extLst>
                  <a:ext uri="{FF2B5EF4-FFF2-40B4-BE49-F238E27FC236}">
                    <a16:creationId xmlns:a16="http://schemas.microsoft.com/office/drawing/2014/main" id="{098D0EEE-9379-49CA-9917-B2A6CDC18BE2}"/>
                  </a:ext>
                </a:extLst>
              </p:cNvPr>
              <p:cNvSpPr/>
              <p:nvPr/>
            </p:nvSpPr>
            <p:spPr bwMode="auto">
              <a:xfrm>
                <a:off x="3636451" y="2426977"/>
                <a:ext cx="621866" cy="621002"/>
              </a:xfrm>
              <a:prstGeom prst="triangle">
                <a:avLst/>
              </a:prstGeom>
              <a:solidFill>
                <a:srgbClr val="007CC8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22" name="Straight Connector 28">
                <a:extLst>
                  <a:ext uri="{FF2B5EF4-FFF2-40B4-BE49-F238E27FC236}">
                    <a16:creationId xmlns:a16="http://schemas.microsoft.com/office/drawing/2014/main" id="{908F69F1-54D5-40CC-9F05-FF3964762969}"/>
                  </a:ext>
                </a:extLst>
              </p:cNvPr>
              <p:cNvCxnSpPr/>
              <p:nvPr/>
            </p:nvCxnSpPr>
            <p:spPr>
              <a:xfrm>
                <a:off x="5170254" y="2022032"/>
                <a:ext cx="0" cy="405000"/>
              </a:xfrm>
              <a:prstGeom prst="line">
                <a:avLst/>
              </a:prstGeom>
              <a:noFill/>
              <a:ln w="19050" cap="flat" cmpd="sng" algn="ctr">
                <a:solidFill>
                  <a:srgbClr val="00A0E9"/>
                </a:solidFill>
                <a:prstDash val="solid"/>
                <a:miter lim="800000"/>
              </a:ln>
              <a:effectLst/>
            </p:spPr>
          </p:cxnSp>
          <p:sp>
            <p:nvSpPr>
              <p:cNvPr id="23" name="Isosceles Triangle 29">
                <a:extLst>
                  <a:ext uri="{FF2B5EF4-FFF2-40B4-BE49-F238E27FC236}">
                    <a16:creationId xmlns:a16="http://schemas.microsoft.com/office/drawing/2014/main" id="{48955C12-2BC8-4158-A541-3017A3FA6ABA}"/>
                  </a:ext>
                </a:extLst>
              </p:cNvPr>
              <p:cNvSpPr/>
              <p:nvPr/>
            </p:nvSpPr>
            <p:spPr bwMode="auto">
              <a:xfrm>
                <a:off x="4859322" y="2426977"/>
                <a:ext cx="621866" cy="621002"/>
              </a:xfrm>
              <a:prstGeom prst="triangle">
                <a:avLst/>
              </a:prstGeom>
              <a:solidFill>
                <a:srgbClr val="00A0E9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24" name="Straight Connector 30">
                <a:extLst>
                  <a:ext uri="{FF2B5EF4-FFF2-40B4-BE49-F238E27FC236}">
                    <a16:creationId xmlns:a16="http://schemas.microsoft.com/office/drawing/2014/main" id="{7D3F5A54-1782-465C-9835-EC5ECEBCA9A6}"/>
                  </a:ext>
                </a:extLst>
              </p:cNvPr>
              <p:cNvCxnSpPr/>
              <p:nvPr/>
            </p:nvCxnSpPr>
            <p:spPr>
              <a:xfrm>
                <a:off x="6377604" y="2022032"/>
                <a:ext cx="0" cy="405000"/>
              </a:xfrm>
              <a:prstGeom prst="line">
                <a:avLst/>
              </a:prstGeom>
              <a:noFill/>
              <a:ln w="19050" cap="flat" cmpd="sng" algn="ctr">
                <a:solidFill>
                  <a:srgbClr val="007CC8"/>
                </a:solidFill>
                <a:prstDash val="solid"/>
                <a:miter lim="800000"/>
              </a:ln>
              <a:effectLst/>
            </p:spPr>
          </p:cxnSp>
          <p:sp>
            <p:nvSpPr>
              <p:cNvPr id="25" name="Isosceles Triangle 31">
                <a:extLst>
                  <a:ext uri="{FF2B5EF4-FFF2-40B4-BE49-F238E27FC236}">
                    <a16:creationId xmlns:a16="http://schemas.microsoft.com/office/drawing/2014/main" id="{94997DDF-DF75-4F6A-8A48-D55F008BF197}"/>
                  </a:ext>
                </a:extLst>
              </p:cNvPr>
              <p:cNvSpPr/>
              <p:nvPr/>
            </p:nvSpPr>
            <p:spPr bwMode="auto">
              <a:xfrm>
                <a:off x="6066670" y="2426977"/>
                <a:ext cx="621866" cy="621002"/>
              </a:xfrm>
              <a:prstGeom prst="triangle">
                <a:avLst/>
              </a:prstGeom>
              <a:solidFill>
                <a:srgbClr val="007CC8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26" name="Straight Connector 32">
                <a:extLst>
                  <a:ext uri="{FF2B5EF4-FFF2-40B4-BE49-F238E27FC236}">
                    <a16:creationId xmlns:a16="http://schemas.microsoft.com/office/drawing/2014/main" id="{426306F5-106B-4DEE-9DB5-9179DFE6080F}"/>
                  </a:ext>
                </a:extLst>
              </p:cNvPr>
              <p:cNvCxnSpPr/>
              <p:nvPr/>
            </p:nvCxnSpPr>
            <p:spPr>
              <a:xfrm>
                <a:off x="7600473" y="2022032"/>
                <a:ext cx="0" cy="405000"/>
              </a:xfrm>
              <a:prstGeom prst="line">
                <a:avLst/>
              </a:prstGeom>
              <a:noFill/>
              <a:ln w="19050" cap="flat" cmpd="sng" algn="ctr">
                <a:solidFill>
                  <a:srgbClr val="00A0E9"/>
                </a:solidFill>
                <a:prstDash val="solid"/>
                <a:miter lim="800000"/>
              </a:ln>
              <a:effectLst/>
            </p:spPr>
          </p:cxnSp>
          <p:sp>
            <p:nvSpPr>
              <p:cNvPr id="27" name="Isosceles Triangle 33">
                <a:extLst>
                  <a:ext uri="{FF2B5EF4-FFF2-40B4-BE49-F238E27FC236}">
                    <a16:creationId xmlns:a16="http://schemas.microsoft.com/office/drawing/2014/main" id="{54F38AA4-8C56-479A-B3F3-96A2C014EE76}"/>
                  </a:ext>
                </a:extLst>
              </p:cNvPr>
              <p:cNvSpPr/>
              <p:nvPr/>
            </p:nvSpPr>
            <p:spPr bwMode="auto">
              <a:xfrm>
                <a:off x="7289541" y="2426977"/>
                <a:ext cx="621866" cy="621002"/>
              </a:xfrm>
              <a:prstGeom prst="triangle">
                <a:avLst/>
              </a:prstGeom>
              <a:solidFill>
                <a:srgbClr val="00A0E9"/>
              </a:solidFill>
              <a:ln w="9525">
                <a:solidFill>
                  <a:srgbClr val="00A0E9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" name="Freeform: Shape 40">
                <a:extLst>
                  <a:ext uri="{FF2B5EF4-FFF2-40B4-BE49-F238E27FC236}">
                    <a16:creationId xmlns:a16="http://schemas.microsoft.com/office/drawing/2014/main" id="{CFED4AD9-E376-4148-8C34-1CE902886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8936" y="2785223"/>
                <a:ext cx="191982" cy="154826"/>
              </a:xfrm>
              <a:custGeom>
                <a:avLst/>
                <a:gdLst/>
                <a:ahLst/>
                <a:cxnLst>
                  <a:cxn ang="0">
                    <a:pos x="55" y="27"/>
                  </a:cxn>
                  <a:cxn ang="0">
                    <a:pos x="54" y="27"/>
                  </a:cxn>
                  <a:cxn ang="0">
                    <a:pos x="54" y="27"/>
                  </a:cxn>
                  <a:cxn ang="0">
                    <a:pos x="53" y="27"/>
                  </a:cxn>
                  <a:cxn ang="0">
                    <a:pos x="28" y="6"/>
                  </a:cxn>
                  <a:cxn ang="0">
                    <a:pos x="4" y="27"/>
                  </a:cxn>
                  <a:cxn ang="0">
                    <a:pos x="3" y="27"/>
                  </a:cxn>
                  <a:cxn ang="0">
                    <a:pos x="2" y="27"/>
                  </a:cxn>
                  <a:cxn ang="0">
                    <a:pos x="0" y="24"/>
                  </a:cxn>
                  <a:cxn ang="0">
                    <a:pos x="0" y="23"/>
                  </a:cxn>
                  <a:cxn ang="0">
                    <a:pos x="26" y="1"/>
                  </a:cxn>
                  <a:cxn ang="0">
                    <a:pos x="31" y="1"/>
                  </a:cxn>
                  <a:cxn ang="0">
                    <a:pos x="40" y="8"/>
                  </a:cxn>
                  <a:cxn ang="0">
                    <a:pos x="40" y="1"/>
                  </a:cxn>
                  <a:cxn ang="0">
                    <a:pos x="41" y="0"/>
                  </a:cxn>
                  <a:cxn ang="0">
                    <a:pos x="48" y="0"/>
                  </a:cxn>
                  <a:cxn ang="0">
                    <a:pos x="49" y="1"/>
                  </a:cxn>
                  <a:cxn ang="0">
                    <a:pos x="49" y="16"/>
                  </a:cxn>
                  <a:cxn ang="0">
                    <a:pos x="57" y="23"/>
                  </a:cxn>
                  <a:cxn ang="0">
                    <a:pos x="57" y="24"/>
                  </a:cxn>
                  <a:cxn ang="0">
                    <a:pos x="55" y="27"/>
                  </a:cxn>
                  <a:cxn ang="0">
                    <a:pos x="49" y="44"/>
                  </a:cxn>
                  <a:cxn ang="0">
                    <a:pos x="47" y="46"/>
                  </a:cxn>
                  <a:cxn ang="0">
                    <a:pos x="33" y="46"/>
                  </a:cxn>
                  <a:cxn ang="0">
                    <a:pos x="33" y="32"/>
                  </a:cxn>
                  <a:cxn ang="0">
                    <a:pos x="24" y="32"/>
                  </a:cxn>
                  <a:cxn ang="0">
                    <a:pos x="24" y="46"/>
                  </a:cxn>
                  <a:cxn ang="0">
                    <a:pos x="10" y="46"/>
                  </a:cxn>
                  <a:cxn ang="0">
                    <a:pos x="8" y="44"/>
                  </a:cxn>
                  <a:cxn ang="0">
                    <a:pos x="8" y="27"/>
                  </a:cxn>
                  <a:cxn ang="0">
                    <a:pos x="8" y="26"/>
                  </a:cxn>
                  <a:cxn ang="0">
                    <a:pos x="28" y="9"/>
                  </a:cxn>
                  <a:cxn ang="0">
                    <a:pos x="49" y="26"/>
                  </a:cxn>
                  <a:cxn ang="0">
                    <a:pos x="49" y="27"/>
                  </a:cxn>
                  <a:cxn ang="0">
                    <a:pos x="49" y="44"/>
                  </a:cxn>
                </a:cxnLst>
                <a:rect l="0" t="0" r="r" b="b"/>
                <a:pathLst>
                  <a:path w="57" h="46">
                    <a:moveTo>
                      <a:pt x="55" y="27"/>
                    </a:moveTo>
                    <a:cubicBezTo>
                      <a:pt x="55" y="27"/>
                      <a:pt x="54" y="27"/>
                      <a:pt x="54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7"/>
                      <a:pt x="53" y="27"/>
                      <a:pt x="53" y="2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3" y="27"/>
                      <a:pt x="3" y="27"/>
                    </a:cubicBezTo>
                    <a:cubicBezTo>
                      <a:pt x="3" y="27"/>
                      <a:pt x="2" y="27"/>
                      <a:pt x="2" y="2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3"/>
                      <a:pt x="0" y="23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0"/>
                      <a:pt x="30" y="0"/>
                      <a:pt x="31" y="1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0"/>
                      <a:pt x="41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9" y="0"/>
                      <a:pt x="49" y="1"/>
                      <a:pt x="49" y="1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7" y="23"/>
                      <a:pt x="57" y="24"/>
                      <a:pt x="57" y="24"/>
                    </a:cubicBezTo>
                    <a:lnTo>
                      <a:pt x="55" y="27"/>
                    </a:lnTo>
                    <a:close/>
                    <a:moveTo>
                      <a:pt x="49" y="44"/>
                    </a:moveTo>
                    <a:cubicBezTo>
                      <a:pt x="49" y="45"/>
                      <a:pt x="48" y="46"/>
                      <a:pt x="47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8" y="45"/>
                      <a:pt x="8" y="4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6"/>
                      <a:pt x="8" y="26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49" y="27"/>
                      <a:pt x="49" y="27"/>
                    </a:cubicBezTo>
                    <a:lnTo>
                      <a:pt x="49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" name="Freeform: Shape 41">
                <a:extLst>
                  <a:ext uri="{FF2B5EF4-FFF2-40B4-BE49-F238E27FC236}">
                    <a16:creationId xmlns:a16="http://schemas.microsoft.com/office/drawing/2014/main" id="{365AD7C8-9072-4D68-B28F-FEF4B69267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934" y="2764478"/>
                <a:ext cx="212202" cy="196322"/>
              </a:xfrm>
              <a:custGeom>
                <a:avLst/>
                <a:gdLst/>
                <a:ahLst/>
                <a:cxnLst>
                  <a:cxn ang="0">
                    <a:pos x="39" y="36"/>
                  </a:cxn>
                  <a:cxn ang="0">
                    <a:pos x="41" y="44"/>
                  </a:cxn>
                  <a:cxn ang="0">
                    <a:pos x="35" y="50"/>
                  </a:cxn>
                  <a:cxn ang="0">
                    <a:pos x="27" y="53"/>
                  </a:cxn>
                  <a:cxn ang="0">
                    <a:pos x="18" y="53"/>
                  </a:cxn>
                  <a:cxn ang="0">
                    <a:pos x="11" y="50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0" y="28"/>
                  </a:cxn>
                  <a:cxn ang="0">
                    <a:pos x="7" y="23"/>
                  </a:cxn>
                  <a:cxn ang="0">
                    <a:pos x="4" y="18"/>
                  </a:cxn>
                  <a:cxn ang="0">
                    <a:pos x="15" y="16"/>
                  </a:cxn>
                  <a:cxn ang="0">
                    <a:pos x="19" y="8"/>
                  </a:cxn>
                  <a:cxn ang="0">
                    <a:pos x="28" y="15"/>
                  </a:cxn>
                  <a:cxn ang="0">
                    <a:pos x="35" y="12"/>
                  </a:cxn>
                  <a:cxn ang="0">
                    <a:pos x="41" y="19"/>
                  </a:cxn>
                  <a:cxn ang="0">
                    <a:pos x="45" y="27"/>
                  </a:cxn>
                  <a:cxn ang="0">
                    <a:pos x="23" y="22"/>
                  </a:cxn>
                  <a:cxn ang="0">
                    <a:pos x="32" y="31"/>
                  </a:cxn>
                  <a:cxn ang="0">
                    <a:pos x="63" y="16"/>
                  </a:cxn>
                  <a:cxn ang="0">
                    <a:pos x="64" y="24"/>
                  </a:cxn>
                  <a:cxn ang="0">
                    <a:pos x="55" y="22"/>
                  </a:cxn>
                  <a:cxn ang="0">
                    <a:pos x="46" y="24"/>
                  </a:cxn>
                  <a:cxn ang="0">
                    <a:pos x="46" y="16"/>
                  </a:cxn>
                  <a:cxn ang="0">
                    <a:pos x="46" y="9"/>
                  </a:cxn>
                  <a:cxn ang="0">
                    <a:pos x="46" y="2"/>
                  </a:cxn>
                  <a:cxn ang="0">
                    <a:pos x="55" y="4"/>
                  </a:cxn>
                  <a:cxn ang="0">
                    <a:pos x="59" y="0"/>
                  </a:cxn>
                  <a:cxn ang="0">
                    <a:pos x="62" y="7"/>
                  </a:cxn>
                  <a:cxn ang="0">
                    <a:pos x="68" y="15"/>
                  </a:cxn>
                  <a:cxn ang="0">
                    <a:pos x="62" y="55"/>
                  </a:cxn>
                  <a:cxn ang="0">
                    <a:pos x="59" y="63"/>
                  </a:cxn>
                  <a:cxn ang="0">
                    <a:pos x="54" y="59"/>
                  </a:cxn>
                  <a:cxn ang="0">
                    <a:pos x="45" y="60"/>
                  </a:cxn>
                  <a:cxn ang="0">
                    <a:pos x="41" y="52"/>
                  </a:cxn>
                  <a:cxn ang="0">
                    <a:pos x="47" y="44"/>
                  </a:cxn>
                  <a:cxn ang="0">
                    <a:pos x="50" y="36"/>
                  </a:cxn>
                  <a:cxn ang="0">
                    <a:pos x="56" y="40"/>
                  </a:cxn>
                  <a:cxn ang="0">
                    <a:pos x="64" y="39"/>
                  </a:cxn>
                  <a:cxn ang="0">
                    <a:pos x="63" y="46"/>
                  </a:cxn>
                  <a:cxn ang="0">
                    <a:pos x="55" y="8"/>
                  </a:cxn>
                  <a:cxn ang="0">
                    <a:pos x="59" y="13"/>
                  </a:cxn>
                  <a:cxn ang="0">
                    <a:pos x="50" y="49"/>
                  </a:cxn>
                  <a:cxn ang="0">
                    <a:pos x="55" y="45"/>
                  </a:cxn>
                </a:cxnLst>
                <a:rect l="0" t="0" r="r" b="b"/>
                <a:pathLst>
                  <a:path w="68" h="63">
                    <a:moveTo>
                      <a:pt x="45" y="35"/>
                    </a:moveTo>
                    <a:cubicBezTo>
                      <a:pt x="45" y="35"/>
                      <a:pt x="45" y="36"/>
                      <a:pt x="45" y="36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9" y="37"/>
                      <a:pt x="38" y="38"/>
                      <a:pt x="38" y="39"/>
                    </a:cubicBezTo>
                    <a:cubicBezTo>
                      <a:pt x="39" y="41"/>
                      <a:pt x="40" y="42"/>
                      <a:pt x="41" y="43"/>
                    </a:cubicBezTo>
                    <a:cubicBezTo>
                      <a:pt x="41" y="43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5"/>
                    </a:cubicBezTo>
                    <a:cubicBezTo>
                      <a:pt x="40" y="46"/>
                      <a:pt x="36" y="50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0" y="47"/>
                      <a:pt x="29" y="47"/>
                      <a:pt x="28" y="48"/>
                    </a:cubicBezTo>
                    <a:cubicBezTo>
                      <a:pt x="28" y="49"/>
                      <a:pt x="27" y="51"/>
                      <a:pt x="27" y="53"/>
                    </a:cubicBezTo>
                    <a:cubicBezTo>
                      <a:pt x="27" y="54"/>
                      <a:pt x="26" y="54"/>
                      <a:pt x="26" y="54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19" y="54"/>
                      <a:pt x="18" y="54"/>
                      <a:pt x="18" y="53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6" y="47"/>
                      <a:pt x="16" y="47"/>
                      <a:pt x="15" y="47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0" y="50"/>
                      <a:pt x="9" y="50"/>
                      <a:pt x="9" y="50"/>
                    </a:cubicBezTo>
                    <a:cubicBezTo>
                      <a:pt x="8" y="49"/>
                      <a:pt x="4" y="45"/>
                      <a:pt x="4" y="44"/>
                    </a:cubicBezTo>
                    <a:cubicBezTo>
                      <a:pt x="4" y="44"/>
                      <a:pt x="4" y="44"/>
                      <a:pt x="4" y="43"/>
                    </a:cubicBezTo>
                    <a:cubicBezTo>
                      <a:pt x="5" y="42"/>
                      <a:pt x="6" y="41"/>
                      <a:pt x="7" y="39"/>
                    </a:cubicBezTo>
                    <a:cubicBezTo>
                      <a:pt x="7" y="38"/>
                      <a:pt x="6" y="37"/>
                      <a:pt x="6" y="36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35"/>
                      <a:pt x="0" y="35"/>
                      <a:pt x="0" y="3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7"/>
                      <a:pt x="0" y="27"/>
                      <a:pt x="1" y="27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5"/>
                      <a:pt x="7" y="24"/>
                      <a:pt x="7" y="23"/>
                    </a:cubicBezTo>
                    <a:cubicBezTo>
                      <a:pt x="6" y="22"/>
                      <a:pt x="5" y="20"/>
                      <a:pt x="4" y="19"/>
                    </a:cubicBezTo>
                    <a:cubicBezTo>
                      <a:pt x="4" y="19"/>
                      <a:pt x="4" y="19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17"/>
                      <a:pt x="9" y="12"/>
                      <a:pt x="10" y="12"/>
                    </a:cubicBezTo>
                    <a:cubicBezTo>
                      <a:pt x="10" y="12"/>
                      <a:pt x="10" y="12"/>
                      <a:pt x="11" y="13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6" y="15"/>
                      <a:pt x="16" y="15"/>
                      <a:pt x="17" y="15"/>
                    </a:cubicBezTo>
                    <a:cubicBezTo>
                      <a:pt x="18" y="13"/>
                      <a:pt x="18" y="11"/>
                      <a:pt x="18" y="9"/>
                    </a:cubicBezTo>
                    <a:cubicBezTo>
                      <a:pt x="18" y="9"/>
                      <a:pt x="19" y="8"/>
                      <a:pt x="19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8"/>
                      <a:pt x="27" y="9"/>
                      <a:pt x="27" y="9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9" y="15"/>
                      <a:pt x="30" y="15"/>
                      <a:pt x="31" y="16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6" y="12"/>
                      <a:pt x="36" y="12"/>
                      <a:pt x="36" y="13"/>
                    </a:cubicBezTo>
                    <a:cubicBezTo>
                      <a:pt x="37" y="13"/>
                      <a:pt x="41" y="17"/>
                      <a:pt x="41" y="18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0" y="20"/>
                      <a:pt x="39" y="22"/>
                      <a:pt x="38" y="23"/>
                    </a:cubicBezTo>
                    <a:cubicBezTo>
                      <a:pt x="38" y="24"/>
                      <a:pt x="39" y="25"/>
                      <a:pt x="39" y="26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8"/>
                    </a:cubicBezTo>
                    <a:lnTo>
                      <a:pt x="45" y="35"/>
                    </a:lnTo>
                    <a:close/>
                    <a:moveTo>
                      <a:pt x="23" y="22"/>
                    </a:moveTo>
                    <a:cubicBezTo>
                      <a:pt x="18" y="22"/>
                      <a:pt x="13" y="26"/>
                      <a:pt x="13" y="31"/>
                    </a:cubicBezTo>
                    <a:cubicBezTo>
                      <a:pt x="13" y="36"/>
                      <a:pt x="18" y="40"/>
                      <a:pt x="23" y="40"/>
                    </a:cubicBezTo>
                    <a:cubicBezTo>
                      <a:pt x="28" y="40"/>
                      <a:pt x="32" y="36"/>
                      <a:pt x="32" y="31"/>
                    </a:cubicBezTo>
                    <a:cubicBezTo>
                      <a:pt x="32" y="26"/>
                      <a:pt x="28" y="22"/>
                      <a:pt x="23" y="22"/>
                    </a:cubicBezTo>
                    <a:close/>
                    <a:moveTo>
                      <a:pt x="68" y="15"/>
                    </a:moveTo>
                    <a:cubicBezTo>
                      <a:pt x="68" y="16"/>
                      <a:pt x="64" y="16"/>
                      <a:pt x="63" y="16"/>
                    </a:cubicBezTo>
                    <a:cubicBezTo>
                      <a:pt x="63" y="17"/>
                      <a:pt x="62" y="18"/>
                      <a:pt x="62" y="18"/>
                    </a:cubicBezTo>
                    <a:cubicBezTo>
                      <a:pt x="62" y="19"/>
                      <a:pt x="64" y="23"/>
                      <a:pt x="64" y="23"/>
                    </a:cubicBezTo>
                    <a:cubicBezTo>
                      <a:pt x="64" y="23"/>
                      <a:pt x="64" y="23"/>
                      <a:pt x="64" y="24"/>
                    </a:cubicBezTo>
                    <a:cubicBezTo>
                      <a:pt x="63" y="24"/>
                      <a:pt x="59" y="26"/>
                      <a:pt x="59" y="26"/>
                    </a:cubicBezTo>
                    <a:cubicBezTo>
                      <a:pt x="59" y="26"/>
                      <a:pt x="56" y="22"/>
                      <a:pt x="56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3" y="22"/>
                      <a:pt x="50" y="26"/>
                      <a:pt x="50" y="26"/>
                    </a:cubicBezTo>
                    <a:cubicBezTo>
                      <a:pt x="50" y="26"/>
                      <a:pt x="46" y="24"/>
                      <a:pt x="46" y="24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3"/>
                      <a:pt x="47" y="19"/>
                      <a:pt x="47" y="18"/>
                    </a:cubicBezTo>
                    <a:cubicBezTo>
                      <a:pt x="47" y="18"/>
                      <a:pt x="46" y="17"/>
                      <a:pt x="46" y="16"/>
                    </a:cubicBezTo>
                    <a:cubicBezTo>
                      <a:pt x="45" y="16"/>
                      <a:pt x="41" y="16"/>
                      <a:pt x="41" y="15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5" y="9"/>
                      <a:pt x="46" y="9"/>
                    </a:cubicBezTo>
                    <a:cubicBezTo>
                      <a:pt x="46" y="9"/>
                      <a:pt x="47" y="8"/>
                      <a:pt x="47" y="7"/>
                    </a:cubicBezTo>
                    <a:cubicBezTo>
                      <a:pt x="47" y="7"/>
                      <a:pt x="45" y="3"/>
                      <a:pt x="45" y="2"/>
                    </a:cubicBezTo>
                    <a:cubicBezTo>
                      <a:pt x="45" y="2"/>
                      <a:pt x="45" y="2"/>
                      <a:pt x="46" y="2"/>
                    </a:cubicBezTo>
                    <a:cubicBezTo>
                      <a:pt x="46" y="2"/>
                      <a:pt x="50" y="0"/>
                      <a:pt x="50" y="0"/>
                    </a:cubicBezTo>
                    <a:cubicBezTo>
                      <a:pt x="50" y="0"/>
                      <a:pt x="53" y="3"/>
                      <a:pt x="54" y="4"/>
                    </a:cubicBezTo>
                    <a:cubicBezTo>
                      <a:pt x="54" y="4"/>
                      <a:pt x="54" y="4"/>
                      <a:pt x="55" y="4"/>
                    </a:cubicBezTo>
                    <a:cubicBezTo>
                      <a:pt x="55" y="4"/>
                      <a:pt x="55" y="4"/>
                      <a:pt x="56" y="4"/>
                    </a:cubicBezTo>
                    <a:cubicBezTo>
                      <a:pt x="57" y="2"/>
                      <a:pt x="58" y="1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3" y="2"/>
                      <a:pt x="64" y="2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64" y="3"/>
                      <a:pt x="62" y="7"/>
                      <a:pt x="62" y="7"/>
                    </a:cubicBezTo>
                    <a:cubicBezTo>
                      <a:pt x="62" y="8"/>
                      <a:pt x="63" y="9"/>
                      <a:pt x="63" y="9"/>
                    </a:cubicBezTo>
                    <a:cubicBezTo>
                      <a:pt x="64" y="9"/>
                      <a:pt x="68" y="10"/>
                      <a:pt x="68" y="10"/>
                    </a:cubicBezTo>
                    <a:lnTo>
                      <a:pt x="68" y="15"/>
                    </a:lnTo>
                    <a:close/>
                    <a:moveTo>
                      <a:pt x="68" y="52"/>
                    </a:moveTo>
                    <a:cubicBezTo>
                      <a:pt x="68" y="52"/>
                      <a:pt x="64" y="53"/>
                      <a:pt x="63" y="53"/>
                    </a:cubicBezTo>
                    <a:cubicBezTo>
                      <a:pt x="63" y="54"/>
                      <a:pt x="62" y="54"/>
                      <a:pt x="62" y="55"/>
                    </a:cubicBezTo>
                    <a:cubicBezTo>
                      <a:pt x="62" y="56"/>
                      <a:pt x="64" y="59"/>
                      <a:pt x="64" y="60"/>
                    </a:cubicBezTo>
                    <a:cubicBezTo>
                      <a:pt x="64" y="60"/>
                      <a:pt x="64" y="60"/>
                      <a:pt x="64" y="60"/>
                    </a:cubicBezTo>
                    <a:cubicBezTo>
                      <a:pt x="63" y="60"/>
                      <a:pt x="59" y="63"/>
                      <a:pt x="59" y="63"/>
                    </a:cubicBezTo>
                    <a:cubicBezTo>
                      <a:pt x="59" y="63"/>
                      <a:pt x="56" y="59"/>
                      <a:pt x="56" y="59"/>
                    </a:cubicBezTo>
                    <a:cubicBezTo>
                      <a:pt x="55" y="59"/>
                      <a:pt x="55" y="59"/>
                      <a:pt x="55" y="59"/>
                    </a:cubicBezTo>
                    <a:cubicBezTo>
                      <a:pt x="54" y="59"/>
                      <a:pt x="54" y="59"/>
                      <a:pt x="54" y="59"/>
                    </a:cubicBezTo>
                    <a:cubicBezTo>
                      <a:pt x="53" y="59"/>
                      <a:pt x="50" y="63"/>
                      <a:pt x="50" y="63"/>
                    </a:cubicBezTo>
                    <a:cubicBezTo>
                      <a:pt x="50" y="63"/>
                      <a:pt x="46" y="60"/>
                      <a:pt x="46" y="60"/>
                    </a:cubicBezTo>
                    <a:cubicBezTo>
                      <a:pt x="45" y="60"/>
                      <a:pt x="45" y="60"/>
                      <a:pt x="45" y="60"/>
                    </a:cubicBezTo>
                    <a:cubicBezTo>
                      <a:pt x="45" y="59"/>
                      <a:pt x="47" y="56"/>
                      <a:pt x="47" y="55"/>
                    </a:cubicBezTo>
                    <a:cubicBezTo>
                      <a:pt x="47" y="54"/>
                      <a:pt x="46" y="54"/>
                      <a:pt x="46" y="53"/>
                    </a:cubicBezTo>
                    <a:cubicBezTo>
                      <a:pt x="45" y="53"/>
                      <a:pt x="41" y="52"/>
                      <a:pt x="41" y="52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6"/>
                      <a:pt x="45" y="46"/>
                      <a:pt x="46" y="46"/>
                    </a:cubicBezTo>
                    <a:cubicBezTo>
                      <a:pt x="46" y="45"/>
                      <a:pt x="47" y="45"/>
                      <a:pt x="47" y="44"/>
                    </a:cubicBezTo>
                    <a:cubicBezTo>
                      <a:pt x="47" y="43"/>
                      <a:pt x="45" y="40"/>
                      <a:pt x="45" y="39"/>
                    </a:cubicBezTo>
                    <a:cubicBezTo>
                      <a:pt x="45" y="39"/>
                      <a:pt x="45" y="39"/>
                      <a:pt x="46" y="39"/>
                    </a:cubicBezTo>
                    <a:cubicBezTo>
                      <a:pt x="46" y="39"/>
                      <a:pt x="50" y="36"/>
                      <a:pt x="50" y="36"/>
                    </a:cubicBezTo>
                    <a:cubicBezTo>
                      <a:pt x="50" y="36"/>
                      <a:pt x="53" y="40"/>
                      <a:pt x="54" y="40"/>
                    </a:cubicBezTo>
                    <a:cubicBezTo>
                      <a:pt x="54" y="40"/>
                      <a:pt x="54" y="40"/>
                      <a:pt x="55" y="40"/>
                    </a:cubicBezTo>
                    <a:cubicBezTo>
                      <a:pt x="55" y="40"/>
                      <a:pt x="55" y="40"/>
                      <a:pt x="56" y="40"/>
                    </a:cubicBezTo>
                    <a:cubicBezTo>
                      <a:pt x="57" y="39"/>
                      <a:pt x="58" y="38"/>
                      <a:pt x="59" y="36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59" y="36"/>
                      <a:pt x="63" y="39"/>
                      <a:pt x="64" y="39"/>
                    </a:cubicBezTo>
                    <a:cubicBezTo>
                      <a:pt x="64" y="39"/>
                      <a:pt x="64" y="39"/>
                      <a:pt x="64" y="39"/>
                    </a:cubicBezTo>
                    <a:cubicBezTo>
                      <a:pt x="64" y="40"/>
                      <a:pt x="62" y="43"/>
                      <a:pt x="62" y="44"/>
                    </a:cubicBezTo>
                    <a:cubicBezTo>
                      <a:pt x="62" y="45"/>
                      <a:pt x="63" y="45"/>
                      <a:pt x="63" y="46"/>
                    </a:cubicBezTo>
                    <a:cubicBezTo>
                      <a:pt x="64" y="46"/>
                      <a:pt x="68" y="46"/>
                      <a:pt x="68" y="47"/>
                    </a:cubicBezTo>
                    <a:lnTo>
                      <a:pt x="68" y="52"/>
                    </a:lnTo>
                    <a:close/>
                    <a:moveTo>
                      <a:pt x="55" y="8"/>
                    </a:moveTo>
                    <a:cubicBezTo>
                      <a:pt x="52" y="8"/>
                      <a:pt x="50" y="10"/>
                      <a:pt x="50" y="13"/>
                    </a:cubicBezTo>
                    <a:cubicBezTo>
                      <a:pt x="50" y="15"/>
                      <a:pt x="52" y="17"/>
                      <a:pt x="55" y="17"/>
                    </a:cubicBezTo>
                    <a:cubicBezTo>
                      <a:pt x="57" y="17"/>
                      <a:pt x="59" y="15"/>
                      <a:pt x="59" y="13"/>
                    </a:cubicBezTo>
                    <a:cubicBezTo>
                      <a:pt x="59" y="10"/>
                      <a:pt x="57" y="8"/>
                      <a:pt x="55" y="8"/>
                    </a:cubicBezTo>
                    <a:close/>
                    <a:moveTo>
                      <a:pt x="55" y="45"/>
                    </a:moveTo>
                    <a:cubicBezTo>
                      <a:pt x="52" y="45"/>
                      <a:pt x="50" y="47"/>
                      <a:pt x="50" y="49"/>
                    </a:cubicBezTo>
                    <a:cubicBezTo>
                      <a:pt x="50" y="52"/>
                      <a:pt x="52" y="54"/>
                      <a:pt x="55" y="54"/>
                    </a:cubicBezTo>
                    <a:cubicBezTo>
                      <a:pt x="57" y="54"/>
                      <a:pt x="59" y="52"/>
                      <a:pt x="59" y="49"/>
                    </a:cubicBezTo>
                    <a:cubicBezTo>
                      <a:pt x="59" y="47"/>
                      <a:pt x="57" y="45"/>
                      <a:pt x="55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" name="Freeform: Shape 42">
                <a:extLst>
                  <a:ext uri="{FF2B5EF4-FFF2-40B4-BE49-F238E27FC236}">
                    <a16:creationId xmlns:a16="http://schemas.microsoft.com/office/drawing/2014/main" id="{41C4666E-99AE-4043-9EAA-8BCD2EF7E5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4369" y="2770706"/>
                <a:ext cx="166030" cy="183868"/>
              </a:xfrm>
              <a:custGeom>
                <a:avLst/>
                <a:gdLst/>
                <a:ahLst/>
                <a:cxnLst>
                  <a:cxn ang="0">
                    <a:pos x="46" y="62"/>
                  </a:cxn>
                  <a:cxn ang="0">
                    <a:pos x="10" y="62"/>
                  </a:cxn>
                  <a:cxn ang="0">
                    <a:pos x="0" y="52"/>
                  </a:cxn>
                  <a:cxn ang="0">
                    <a:pos x="14" y="29"/>
                  </a:cxn>
                  <a:cxn ang="0">
                    <a:pos x="28" y="34"/>
                  </a:cxn>
                  <a:cxn ang="0">
                    <a:pos x="42" y="29"/>
                  </a:cxn>
                  <a:cxn ang="0">
                    <a:pos x="56" y="52"/>
                  </a:cxn>
                  <a:cxn ang="0">
                    <a:pos x="46" y="62"/>
                  </a:cxn>
                  <a:cxn ang="0">
                    <a:pos x="28" y="31"/>
                  </a:cxn>
                  <a:cxn ang="0">
                    <a:pos x="13" y="16"/>
                  </a:cxn>
                  <a:cxn ang="0">
                    <a:pos x="28" y="0"/>
                  </a:cxn>
                  <a:cxn ang="0">
                    <a:pos x="43" y="16"/>
                  </a:cxn>
                  <a:cxn ang="0">
                    <a:pos x="28" y="31"/>
                  </a:cxn>
                </a:cxnLst>
                <a:rect l="0" t="0" r="r" b="b"/>
                <a:pathLst>
                  <a:path w="56" h="62">
                    <a:moveTo>
                      <a:pt x="46" y="62"/>
                    </a:moveTo>
                    <a:cubicBezTo>
                      <a:pt x="10" y="62"/>
                      <a:pt x="10" y="62"/>
                      <a:pt x="10" y="62"/>
                    </a:cubicBezTo>
                    <a:cubicBezTo>
                      <a:pt x="4" y="62"/>
                      <a:pt x="0" y="58"/>
                      <a:pt x="0" y="52"/>
                    </a:cubicBezTo>
                    <a:cubicBezTo>
                      <a:pt x="0" y="43"/>
                      <a:pt x="2" y="29"/>
                      <a:pt x="14" y="29"/>
                    </a:cubicBezTo>
                    <a:cubicBezTo>
                      <a:pt x="15" y="29"/>
                      <a:pt x="20" y="34"/>
                      <a:pt x="28" y="34"/>
                    </a:cubicBezTo>
                    <a:cubicBezTo>
                      <a:pt x="36" y="34"/>
                      <a:pt x="41" y="29"/>
                      <a:pt x="42" y="29"/>
                    </a:cubicBezTo>
                    <a:cubicBezTo>
                      <a:pt x="54" y="29"/>
                      <a:pt x="56" y="43"/>
                      <a:pt x="56" y="52"/>
                    </a:cubicBezTo>
                    <a:cubicBezTo>
                      <a:pt x="56" y="58"/>
                      <a:pt x="52" y="62"/>
                      <a:pt x="46" y="62"/>
                    </a:cubicBezTo>
                    <a:close/>
                    <a:moveTo>
                      <a:pt x="28" y="31"/>
                    </a:moveTo>
                    <a:cubicBezTo>
                      <a:pt x="20" y="31"/>
                      <a:pt x="13" y="24"/>
                      <a:pt x="13" y="16"/>
                    </a:cubicBezTo>
                    <a:cubicBezTo>
                      <a:pt x="13" y="7"/>
                      <a:pt x="20" y="0"/>
                      <a:pt x="28" y="0"/>
                    </a:cubicBezTo>
                    <a:cubicBezTo>
                      <a:pt x="37" y="0"/>
                      <a:pt x="43" y="7"/>
                      <a:pt x="43" y="16"/>
                    </a:cubicBezTo>
                    <a:cubicBezTo>
                      <a:pt x="43" y="24"/>
                      <a:pt x="37" y="31"/>
                      <a:pt x="28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" name="Freeform: Shape 43">
                <a:extLst>
                  <a:ext uri="{FF2B5EF4-FFF2-40B4-BE49-F238E27FC236}">
                    <a16:creationId xmlns:a16="http://schemas.microsoft.com/office/drawing/2014/main" id="{A39424D0-DA96-4D03-993E-5310B65116A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063292" y="2770895"/>
                <a:ext cx="213934" cy="184480"/>
              </a:xfrm>
              <a:custGeom>
                <a:avLst/>
                <a:gdLst/>
                <a:ahLst/>
                <a:cxnLst>
                  <a:cxn ang="0">
                    <a:pos x="64" y="51"/>
                  </a:cxn>
                  <a:cxn ang="0">
                    <a:pos x="60" y="55"/>
                  </a:cxn>
                  <a:cxn ang="0">
                    <a:pos x="49" y="55"/>
                  </a:cxn>
                  <a:cxn ang="0">
                    <a:pos x="45" y="51"/>
                  </a:cxn>
                  <a:cxn ang="0">
                    <a:pos x="45" y="40"/>
                  </a:cxn>
                  <a:cxn ang="0">
                    <a:pos x="49" y="36"/>
                  </a:cxn>
                  <a:cxn ang="0">
                    <a:pos x="52" y="36"/>
                  </a:cxn>
                  <a:cxn ang="0">
                    <a:pos x="52" y="30"/>
                  </a:cxn>
                  <a:cxn ang="0">
                    <a:pos x="34" y="30"/>
                  </a:cxn>
                  <a:cxn ang="0">
                    <a:pos x="34" y="36"/>
                  </a:cxn>
                  <a:cxn ang="0">
                    <a:pos x="37" y="36"/>
                  </a:cxn>
                  <a:cxn ang="0">
                    <a:pos x="41" y="40"/>
                  </a:cxn>
                  <a:cxn ang="0">
                    <a:pos x="41" y="51"/>
                  </a:cxn>
                  <a:cxn ang="0">
                    <a:pos x="37" y="55"/>
                  </a:cxn>
                  <a:cxn ang="0">
                    <a:pos x="26" y="55"/>
                  </a:cxn>
                  <a:cxn ang="0">
                    <a:pos x="23" y="51"/>
                  </a:cxn>
                  <a:cxn ang="0">
                    <a:pos x="23" y="40"/>
                  </a:cxn>
                  <a:cxn ang="0">
                    <a:pos x="26" y="36"/>
                  </a:cxn>
                  <a:cxn ang="0">
                    <a:pos x="29" y="36"/>
                  </a:cxn>
                  <a:cxn ang="0">
                    <a:pos x="29" y="30"/>
                  </a:cxn>
                  <a:cxn ang="0">
                    <a:pos x="11" y="30"/>
                  </a:cxn>
                  <a:cxn ang="0">
                    <a:pos x="11" y="36"/>
                  </a:cxn>
                  <a:cxn ang="0">
                    <a:pos x="15" y="36"/>
                  </a:cxn>
                  <a:cxn ang="0">
                    <a:pos x="18" y="40"/>
                  </a:cxn>
                  <a:cxn ang="0">
                    <a:pos x="18" y="51"/>
                  </a:cxn>
                  <a:cxn ang="0">
                    <a:pos x="15" y="55"/>
                  </a:cxn>
                  <a:cxn ang="0">
                    <a:pos x="3" y="55"/>
                  </a:cxn>
                  <a:cxn ang="0">
                    <a:pos x="0" y="51"/>
                  </a:cxn>
                  <a:cxn ang="0">
                    <a:pos x="0" y="40"/>
                  </a:cxn>
                  <a:cxn ang="0">
                    <a:pos x="3" y="36"/>
                  </a:cxn>
                  <a:cxn ang="0">
                    <a:pos x="7" y="36"/>
                  </a:cxn>
                  <a:cxn ang="0">
                    <a:pos x="7" y="30"/>
                  </a:cxn>
                  <a:cxn ang="0">
                    <a:pos x="11" y="25"/>
                  </a:cxn>
                  <a:cxn ang="0">
                    <a:pos x="29" y="25"/>
                  </a:cxn>
                  <a:cxn ang="0">
                    <a:pos x="29" y="18"/>
                  </a:cxn>
                  <a:cxn ang="0">
                    <a:pos x="26" y="18"/>
                  </a:cxn>
                  <a:cxn ang="0">
                    <a:pos x="23" y="15"/>
                  </a:cxn>
                  <a:cxn ang="0">
                    <a:pos x="23" y="3"/>
                  </a:cxn>
                  <a:cxn ang="0">
                    <a:pos x="26" y="0"/>
                  </a:cxn>
                  <a:cxn ang="0">
                    <a:pos x="37" y="0"/>
                  </a:cxn>
                  <a:cxn ang="0">
                    <a:pos x="41" y="3"/>
                  </a:cxn>
                  <a:cxn ang="0">
                    <a:pos x="41" y="15"/>
                  </a:cxn>
                  <a:cxn ang="0">
                    <a:pos x="37" y="18"/>
                  </a:cxn>
                  <a:cxn ang="0">
                    <a:pos x="34" y="18"/>
                  </a:cxn>
                  <a:cxn ang="0">
                    <a:pos x="34" y="25"/>
                  </a:cxn>
                  <a:cxn ang="0">
                    <a:pos x="52" y="25"/>
                  </a:cxn>
                  <a:cxn ang="0">
                    <a:pos x="57" y="30"/>
                  </a:cxn>
                  <a:cxn ang="0">
                    <a:pos x="57" y="36"/>
                  </a:cxn>
                  <a:cxn ang="0">
                    <a:pos x="60" y="36"/>
                  </a:cxn>
                  <a:cxn ang="0">
                    <a:pos x="64" y="40"/>
                  </a:cxn>
                  <a:cxn ang="0">
                    <a:pos x="64" y="51"/>
                  </a:cxn>
                </a:cxnLst>
                <a:rect l="0" t="0" r="r" b="b"/>
                <a:pathLst>
                  <a:path w="64" h="55">
                    <a:moveTo>
                      <a:pt x="64" y="51"/>
                    </a:moveTo>
                    <a:cubicBezTo>
                      <a:pt x="64" y="53"/>
                      <a:pt x="62" y="55"/>
                      <a:pt x="60" y="55"/>
                    </a:cubicBezTo>
                    <a:cubicBezTo>
                      <a:pt x="49" y="55"/>
                      <a:pt x="49" y="55"/>
                      <a:pt x="49" y="55"/>
                    </a:cubicBezTo>
                    <a:cubicBezTo>
                      <a:pt x="47" y="55"/>
                      <a:pt x="45" y="53"/>
                      <a:pt x="45" y="51"/>
                    </a:cubicBezTo>
                    <a:cubicBezTo>
                      <a:pt x="45" y="40"/>
                      <a:pt x="45" y="40"/>
                      <a:pt x="45" y="40"/>
                    </a:cubicBezTo>
                    <a:cubicBezTo>
                      <a:pt x="45" y="38"/>
                      <a:pt x="47" y="36"/>
                      <a:pt x="49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0"/>
                      <a:pt x="52" y="30"/>
                      <a:pt x="52" y="30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9" y="36"/>
                      <a:pt x="41" y="38"/>
                      <a:pt x="41" y="40"/>
                    </a:cubicBezTo>
                    <a:cubicBezTo>
                      <a:pt x="41" y="51"/>
                      <a:pt x="41" y="51"/>
                      <a:pt x="41" y="51"/>
                    </a:cubicBezTo>
                    <a:cubicBezTo>
                      <a:pt x="41" y="53"/>
                      <a:pt x="39" y="55"/>
                      <a:pt x="37" y="55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4" y="55"/>
                      <a:pt x="23" y="53"/>
                      <a:pt x="23" y="51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38"/>
                      <a:pt x="24" y="36"/>
                      <a:pt x="26" y="36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7" y="36"/>
                      <a:pt x="18" y="38"/>
                      <a:pt x="18" y="40"/>
                    </a:cubicBezTo>
                    <a:cubicBezTo>
                      <a:pt x="18" y="51"/>
                      <a:pt x="18" y="51"/>
                      <a:pt x="18" y="51"/>
                    </a:cubicBezTo>
                    <a:cubicBezTo>
                      <a:pt x="18" y="53"/>
                      <a:pt x="17" y="55"/>
                      <a:pt x="15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1" y="55"/>
                      <a:pt x="0" y="53"/>
                      <a:pt x="0" y="51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38"/>
                      <a:pt x="1" y="36"/>
                      <a:pt x="3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27"/>
                      <a:pt x="9" y="25"/>
                      <a:pt x="11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4" y="18"/>
                      <a:pt x="23" y="17"/>
                      <a:pt x="23" y="15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1"/>
                      <a:pt x="24" y="0"/>
                      <a:pt x="26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9" y="0"/>
                      <a:pt x="41" y="1"/>
                      <a:pt x="41" y="3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1" y="17"/>
                      <a:pt x="39" y="18"/>
                      <a:pt x="37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55" y="25"/>
                      <a:pt x="57" y="27"/>
                      <a:pt x="57" y="30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2" y="36"/>
                      <a:pt x="64" y="38"/>
                      <a:pt x="64" y="40"/>
                    </a:cubicBezTo>
                    <a:lnTo>
                      <a:pt x="64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" name="Freeform: Shape 44">
                <a:extLst>
                  <a:ext uri="{FF2B5EF4-FFF2-40B4-BE49-F238E27FC236}">
                    <a16:creationId xmlns:a16="http://schemas.microsoft.com/office/drawing/2014/main" id="{F5BCD401-E2F9-46F0-9338-09551ADD25C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302358" y="2770497"/>
                <a:ext cx="150490" cy="184308"/>
              </a:xfrm>
              <a:custGeom>
                <a:avLst/>
                <a:gdLst/>
                <a:ahLst/>
                <a:cxnLst>
                  <a:cxn ang="0">
                    <a:pos x="41" y="44"/>
                  </a:cxn>
                  <a:cxn ang="0">
                    <a:pos x="35" y="50"/>
                  </a:cxn>
                  <a:cxn ang="0">
                    <a:pos x="5" y="50"/>
                  </a:cxn>
                  <a:cxn ang="0">
                    <a:pos x="0" y="44"/>
                  </a:cxn>
                  <a:cxn ang="0">
                    <a:pos x="0" y="5"/>
                  </a:cxn>
                  <a:cxn ang="0">
                    <a:pos x="5" y="0"/>
                  </a:cxn>
                  <a:cxn ang="0">
                    <a:pos x="35" y="0"/>
                  </a:cxn>
                  <a:cxn ang="0">
                    <a:pos x="41" y="5"/>
                  </a:cxn>
                  <a:cxn ang="0">
                    <a:pos x="41" y="44"/>
                  </a:cxn>
                  <a:cxn ang="0">
                    <a:pos x="36" y="5"/>
                  </a:cxn>
                  <a:cxn ang="0">
                    <a:pos x="35" y="4"/>
                  </a:cxn>
                  <a:cxn ang="0">
                    <a:pos x="5" y="4"/>
                  </a:cxn>
                  <a:cxn ang="0">
                    <a:pos x="4" y="5"/>
                  </a:cxn>
                  <a:cxn ang="0">
                    <a:pos x="4" y="40"/>
                  </a:cxn>
                  <a:cxn ang="0">
                    <a:pos x="5" y="41"/>
                  </a:cxn>
                  <a:cxn ang="0">
                    <a:pos x="35" y="41"/>
                  </a:cxn>
                  <a:cxn ang="0">
                    <a:pos x="36" y="40"/>
                  </a:cxn>
                  <a:cxn ang="0">
                    <a:pos x="36" y="5"/>
                  </a:cxn>
                  <a:cxn ang="0">
                    <a:pos x="20" y="43"/>
                  </a:cxn>
                  <a:cxn ang="0">
                    <a:pos x="18" y="45"/>
                  </a:cxn>
                  <a:cxn ang="0">
                    <a:pos x="20" y="48"/>
                  </a:cxn>
                  <a:cxn ang="0">
                    <a:pos x="23" y="45"/>
                  </a:cxn>
                  <a:cxn ang="0">
                    <a:pos x="20" y="43"/>
                  </a:cxn>
                </a:cxnLst>
                <a:rect l="0" t="0" r="r" b="b"/>
                <a:pathLst>
                  <a:path w="41" h="50">
                    <a:moveTo>
                      <a:pt x="41" y="44"/>
                    </a:moveTo>
                    <a:cubicBezTo>
                      <a:pt x="41" y="47"/>
                      <a:pt x="38" y="50"/>
                      <a:pt x="35" y="50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2" y="50"/>
                      <a:pt x="0" y="47"/>
                      <a:pt x="0" y="4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8" y="0"/>
                      <a:pt x="41" y="2"/>
                      <a:pt x="41" y="5"/>
                    </a:cubicBezTo>
                    <a:lnTo>
                      <a:pt x="41" y="44"/>
                    </a:lnTo>
                    <a:close/>
                    <a:moveTo>
                      <a:pt x="36" y="5"/>
                    </a:moveTo>
                    <a:cubicBezTo>
                      <a:pt x="36" y="5"/>
                      <a:pt x="36" y="4"/>
                      <a:pt x="3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4" y="5"/>
                      <a:pt x="4" y="5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4" y="40"/>
                      <a:pt x="5" y="41"/>
                      <a:pt x="5" y="41"/>
                    </a:cubicBezTo>
                    <a:cubicBezTo>
                      <a:pt x="35" y="41"/>
                      <a:pt x="35" y="41"/>
                      <a:pt x="35" y="41"/>
                    </a:cubicBezTo>
                    <a:cubicBezTo>
                      <a:pt x="36" y="41"/>
                      <a:pt x="36" y="40"/>
                      <a:pt x="36" y="40"/>
                    </a:cubicBezTo>
                    <a:lnTo>
                      <a:pt x="36" y="5"/>
                    </a:lnTo>
                    <a:close/>
                    <a:moveTo>
                      <a:pt x="20" y="43"/>
                    </a:moveTo>
                    <a:cubicBezTo>
                      <a:pt x="19" y="43"/>
                      <a:pt x="18" y="44"/>
                      <a:pt x="18" y="45"/>
                    </a:cubicBezTo>
                    <a:cubicBezTo>
                      <a:pt x="18" y="46"/>
                      <a:pt x="19" y="48"/>
                      <a:pt x="20" y="48"/>
                    </a:cubicBezTo>
                    <a:cubicBezTo>
                      <a:pt x="22" y="48"/>
                      <a:pt x="23" y="46"/>
                      <a:pt x="23" y="45"/>
                    </a:cubicBezTo>
                    <a:cubicBezTo>
                      <a:pt x="23" y="44"/>
                      <a:pt x="22" y="43"/>
                      <a:pt x="20" y="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" name="Freeform: Shape 45">
                <a:extLst>
                  <a:ext uri="{FF2B5EF4-FFF2-40B4-BE49-F238E27FC236}">
                    <a16:creationId xmlns:a16="http://schemas.microsoft.com/office/drawing/2014/main" id="{D2BD371A-95AC-42AC-8FB5-0B677F33AB0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504746" y="2781239"/>
                <a:ext cx="191454" cy="162802"/>
              </a:xfrm>
              <a:custGeom>
                <a:avLst/>
                <a:gdLst/>
                <a:ahLst/>
                <a:cxnLst>
                  <a:cxn ang="0">
                    <a:pos x="10" y="57"/>
                  </a:cxn>
                  <a:cxn ang="0">
                    <a:pos x="9" y="58"/>
                  </a:cxn>
                  <a:cxn ang="0">
                    <a:pos x="2" y="58"/>
                  </a:cxn>
                  <a:cxn ang="0">
                    <a:pos x="0" y="57"/>
                  </a:cxn>
                  <a:cxn ang="0">
                    <a:pos x="0" y="49"/>
                  </a:cxn>
                  <a:cxn ang="0">
                    <a:pos x="2" y="48"/>
                  </a:cxn>
                  <a:cxn ang="0">
                    <a:pos x="9" y="48"/>
                  </a:cxn>
                  <a:cxn ang="0">
                    <a:pos x="10" y="49"/>
                  </a:cxn>
                  <a:cxn ang="0">
                    <a:pos x="10" y="57"/>
                  </a:cxn>
                  <a:cxn ang="0">
                    <a:pos x="25" y="57"/>
                  </a:cxn>
                  <a:cxn ang="0">
                    <a:pos x="24" y="58"/>
                  </a:cxn>
                  <a:cxn ang="0">
                    <a:pos x="16" y="58"/>
                  </a:cxn>
                  <a:cxn ang="0">
                    <a:pos x="15" y="57"/>
                  </a:cxn>
                  <a:cxn ang="0">
                    <a:pos x="15" y="44"/>
                  </a:cxn>
                  <a:cxn ang="0">
                    <a:pos x="16" y="43"/>
                  </a:cxn>
                  <a:cxn ang="0">
                    <a:pos x="24" y="43"/>
                  </a:cxn>
                  <a:cxn ang="0">
                    <a:pos x="25" y="44"/>
                  </a:cxn>
                  <a:cxn ang="0">
                    <a:pos x="25" y="57"/>
                  </a:cxn>
                  <a:cxn ang="0">
                    <a:pos x="39" y="57"/>
                  </a:cxn>
                  <a:cxn ang="0">
                    <a:pos x="38" y="58"/>
                  </a:cxn>
                  <a:cxn ang="0">
                    <a:pos x="31" y="58"/>
                  </a:cxn>
                  <a:cxn ang="0">
                    <a:pos x="30" y="57"/>
                  </a:cxn>
                  <a:cxn ang="0">
                    <a:pos x="30" y="35"/>
                  </a:cxn>
                  <a:cxn ang="0">
                    <a:pos x="31" y="34"/>
                  </a:cxn>
                  <a:cxn ang="0">
                    <a:pos x="38" y="34"/>
                  </a:cxn>
                  <a:cxn ang="0">
                    <a:pos x="39" y="35"/>
                  </a:cxn>
                  <a:cxn ang="0">
                    <a:pos x="39" y="57"/>
                  </a:cxn>
                  <a:cxn ang="0">
                    <a:pos x="54" y="57"/>
                  </a:cxn>
                  <a:cxn ang="0">
                    <a:pos x="53" y="58"/>
                  </a:cxn>
                  <a:cxn ang="0">
                    <a:pos x="45" y="58"/>
                  </a:cxn>
                  <a:cxn ang="0">
                    <a:pos x="44" y="57"/>
                  </a:cxn>
                  <a:cxn ang="0">
                    <a:pos x="44" y="20"/>
                  </a:cxn>
                  <a:cxn ang="0">
                    <a:pos x="45" y="19"/>
                  </a:cxn>
                  <a:cxn ang="0">
                    <a:pos x="53" y="19"/>
                  </a:cxn>
                  <a:cxn ang="0">
                    <a:pos x="54" y="20"/>
                  </a:cxn>
                  <a:cxn ang="0">
                    <a:pos x="54" y="57"/>
                  </a:cxn>
                  <a:cxn ang="0">
                    <a:pos x="68" y="57"/>
                  </a:cxn>
                  <a:cxn ang="0">
                    <a:pos x="67" y="58"/>
                  </a:cxn>
                  <a:cxn ang="0">
                    <a:pos x="60" y="58"/>
                  </a:cxn>
                  <a:cxn ang="0">
                    <a:pos x="59" y="57"/>
                  </a:cxn>
                  <a:cxn ang="0">
                    <a:pos x="59" y="1"/>
                  </a:cxn>
                  <a:cxn ang="0">
                    <a:pos x="60" y="0"/>
                  </a:cxn>
                  <a:cxn ang="0">
                    <a:pos x="67" y="0"/>
                  </a:cxn>
                  <a:cxn ang="0">
                    <a:pos x="68" y="1"/>
                  </a:cxn>
                  <a:cxn ang="0">
                    <a:pos x="68" y="57"/>
                  </a:cxn>
                </a:cxnLst>
                <a:rect l="0" t="0" r="r" b="b"/>
                <a:pathLst>
                  <a:path w="68" h="58">
                    <a:moveTo>
                      <a:pt x="10" y="57"/>
                    </a:moveTo>
                    <a:cubicBezTo>
                      <a:pt x="10" y="57"/>
                      <a:pt x="10" y="58"/>
                      <a:pt x="9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1" y="58"/>
                      <a:pt x="0" y="57"/>
                      <a:pt x="0" y="57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1" y="48"/>
                      <a:pt x="2" y="48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0" y="48"/>
                      <a:pt x="10" y="49"/>
                      <a:pt x="10" y="49"/>
                    </a:cubicBezTo>
                    <a:lnTo>
                      <a:pt x="10" y="57"/>
                    </a:lnTo>
                    <a:close/>
                    <a:moveTo>
                      <a:pt x="25" y="57"/>
                    </a:moveTo>
                    <a:cubicBezTo>
                      <a:pt x="25" y="57"/>
                      <a:pt x="24" y="58"/>
                      <a:pt x="2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58"/>
                      <a:pt x="15" y="57"/>
                      <a:pt x="15" y="57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5" y="44"/>
                      <a:pt x="16" y="43"/>
                      <a:pt x="16" y="43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4" y="43"/>
                      <a:pt x="25" y="44"/>
                      <a:pt x="25" y="44"/>
                    </a:cubicBezTo>
                    <a:lnTo>
                      <a:pt x="25" y="57"/>
                    </a:lnTo>
                    <a:close/>
                    <a:moveTo>
                      <a:pt x="39" y="57"/>
                    </a:moveTo>
                    <a:cubicBezTo>
                      <a:pt x="39" y="57"/>
                      <a:pt x="39" y="58"/>
                      <a:pt x="38" y="58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0" y="58"/>
                      <a:pt x="30" y="57"/>
                      <a:pt x="30" y="57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4"/>
                      <a:pt x="30" y="34"/>
                      <a:pt x="31" y="34"/>
                    </a:cubicBezTo>
                    <a:cubicBezTo>
                      <a:pt x="38" y="34"/>
                      <a:pt x="38" y="34"/>
                      <a:pt x="38" y="34"/>
                    </a:cubicBezTo>
                    <a:cubicBezTo>
                      <a:pt x="39" y="34"/>
                      <a:pt x="39" y="34"/>
                      <a:pt x="39" y="35"/>
                    </a:cubicBezTo>
                    <a:lnTo>
                      <a:pt x="39" y="57"/>
                    </a:lnTo>
                    <a:close/>
                    <a:moveTo>
                      <a:pt x="54" y="57"/>
                    </a:moveTo>
                    <a:cubicBezTo>
                      <a:pt x="54" y="57"/>
                      <a:pt x="53" y="58"/>
                      <a:pt x="53" y="58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5" y="58"/>
                      <a:pt x="44" y="57"/>
                      <a:pt x="44" y="57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4" y="20"/>
                      <a:pt x="45" y="19"/>
                      <a:pt x="45" y="19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3" y="19"/>
                      <a:pt x="54" y="20"/>
                      <a:pt x="54" y="20"/>
                    </a:cubicBezTo>
                    <a:lnTo>
                      <a:pt x="54" y="57"/>
                    </a:lnTo>
                    <a:close/>
                    <a:moveTo>
                      <a:pt x="68" y="57"/>
                    </a:moveTo>
                    <a:cubicBezTo>
                      <a:pt x="68" y="57"/>
                      <a:pt x="68" y="58"/>
                      <a:pt x="67" y="58"/>
                    </a:cubicBezTo>
                    <a:cubicBezTo>
                      <a:pt x="60" y="58"/>
                      <a:pt x="60" y="58"/>
                      <a:pt x="60" y="58"/>
                    </a:cubicBezTo>
                    <a:cubicBezTo>
                      <a:pt x="59" y="58"/>
                      <a:pt x="59" y="57"/>
                      <a:pt x="59" y="57"/>
                    </a:cubicBezTo>
                    <a:cubicBezTo>
                      <a:pt x="59" y="1"/>
                      <a:pt x="59" y="1"/>
                      <a:pt x="59" y="1"/>
                    </a:cubicBezTo>
                    <a:cubicBezTo>
                      <a:pt x="59" y="0"/>
                      <a:pt x="59" y="0"/>
                      <a:pt x="6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8" y="0"/>
                      <a:pt x="68" y="0"/>
                      <a:pt x="68" y="1"/>
                    </a:cubicBezTo>
                    <a:lnTo>
                      <a:pt x="68" y="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126FBFAC-B57E-43CF-8697-61172C037900}"/>
                </a:ext>
              </a:extLst>
            </p:cNvPr>
            <p:cNvSpPr/>
            <p:nvPr/>
          </p:nvSpPr>
          <p:spPr>
            <a:xfrm>
              <a:off x="10018728" y="3204255"/>
              <a:ext cx="216000" cy="216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1740162D-24B6-419C-9CB0-1547B5F93E5C}"/>
                </a:ext>
              </a:extLst>
            </p:cNvPr>
            <p:cNvSpPr/>
            <p:nvPr/>
          </p:nvSpPr>
          <p:spPr>
            <a:xfrm>
              <a:off x="6785092" y="3204255"/>
              <a:ext cx="216000" cy="216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50E027C8-4349-429D-9A01-866CC1FA96EC}"/>
                </a:ext>
              </a:extLst>
            </p:cNvPr>
            <p:cNvSpPr/>
            <p:nvPr/>
          </p:nvSpPr>
          <p:spPr>
            <a:xfrm>
              <a:off x="8401909" y="3204255"/>
              <a:ext cx="216000" cy="216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5C676B10-B681-4D11-BDB1-9733B18CB03F}"/>
                </a:ext>
              </a:extLst>
            </p:cNvPr>
            <p:cNvSpPr/>
            <p:nvPr/>
          </p:nvSpPr>
          <p:spPr>
            <a:xfrm>
              <a:off x="5168275" y="3204255"/>
              <a:ext cx="216000" cy="216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DF24BD5B-CA4A-4106-8AC8-F5A73133EC1E}"/>
                </a:ext>
              </a:extLst>
            </p:cNvPr>
            <p:cNvSpPr/>
            <p:nvPr/>
          </p:nvSpPr>
          <p:spPr>
            <a:xfrm>
              <a:off x="3551458" y="3204255"/>
              <a:ext cx="216000" cy="216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1" name="文本框 40">
            <a:extLst>
              <a:ext uri="{FF2B5EF4-FFF2-40B4-BE49-F238E27FC236}">
                <a16:creationId xmlns:a16="http://schemas.microsoft.com/office/drawing/2014/main" id="{468B0ECA-D6BD-4805-9880-8FF69AE08664}"/>
              </a:ext>
            </a:extLst>
          </p:cNvPr>
          <p:cNvSpPr txBox="1"/>
          <p:nvPr/>
        </p:nvSpPr>
        <p:spPr>
          <a:xfrm>
            <a:off x="3131186" y="4917194"/>
            <a:ext cx="1056543" cy="453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备忘录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694CDBE1-FC69-4B0A-B3B4-A2090100F9F9}"/>
              </a:ext>
            </a:extLst>
          </p:cNvPr>
          <p:cNvSpPr txBox="1"/>
          <p:nvPr/>
        </p:nvSpPr>
        <p:spPr>
          <a:xfrm>
            <a:off x="4747307" y="4917194"/>
            <a:ext cx="1056543" cy="453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应收款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F15B706E-B9C6-4F84-A196-E6513B833CF8}"/>
              </a:ext>
            </a:extLst>
          </p:cNvPr>
          <p:cNvSpPr txBox="1"/>
          <p:nvPr/>
        </p:nvSpPr>
        <p:spPr>
          <a:xfrm>
            <a:off x="6377800" y="4917194"/>
            <a:ext cx="1056543" cy="453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库存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7A0DC533-1401-4CF4-A118-664032FD6423}"/>
              </a:ext>
            </a:extLst>
          </p:cNvPr>
          <p:cNvSpPr txBox="1"/>
          <p:nvPr/>
        </p:nvSpPr>
        <p:spPr>
          <a:xfrm>
            <a:off x="7981637" y="4917194"/>
            <a:ext cx="1056543" cy="453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滞销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C2489DDF-45A1-4B98-B89B-F2A3F3232F5E}"/>
              </a:ext>
            </a:extLst>
          </p:cNvPr>
          <p:cNvSpPr txBox="1"/>
          <p:nvPr/>
        </p:nvSpPr>
        <p:spPr>
          <a:xfrm>
            <a:off x="9536396" y="4917194"/>
            <a:ext cx="1219936" cy="453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残次机等</a:t>
            </a:r>
          </a:p>
        </p:txBody>
      </p:sp>
    </p:spTree>
    <p:extLst>
      <p:ext uri="{BB962C8B-B14F-4D97-AF65-F5344CB8AC3E}">
        <p14:creationId xmlns:p14="http://schemas.microsoft.com/office/powerpoint/2010/main" val="73189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  <p:bldP spid="41" grpId="0" build="p"/>
      <p:bldP spid="42" grpId="0" build="p"/>
      <p:bldP spid="43" grpId="0" build="p"/>
      <p:bldP spid="44" grpId="0" build="p"/>
      <p:bldP spid="4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F3C4B9B5-1D30-40E5-8B44-F573FA140225}"/>
              </a:ext>
            </a:extLst>
          </p:cNvPr>
          <p:cNvSpPr/>
          <p:nvPr/>
        </p:nvSpPr>
        <p:spPr>
          <a:xfrm>
            <a:off x="7002982" y="3429000"/>
            <a:ext cx="877163" cy="369332"/>
          </a:xfrm>
          <a:prstGeom prst="rect">
            <a:avLst/>
          </a:prstGeom>
          <a:solidFill>
            <a:srgbClr val="007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C662455-1E50-4D54-9CED-43F761BDEE54}"/>
              </a:ext>
            </a:extLst>
          </p:cNvPr>
          <p:cNvSpPr/>
          <p:nvPr/>
        </p:nvSpPr>
        <p:spPr>
          <a:xfrm>
            <a:off x="7002982" y="4019834"/>
            <a:ext cx="877163" cy="369332"/>
          </a:xfrm>
          <a:prstGeom prst="rect">
            <a:avLst/>
          </a:prstGeom>
          <a:solidFill>
            <a:srgbClr val="007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A8F9D12-C57A-4EF7-AE3E-3E7464754156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二、谈判的开始阶段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8FFE08A-EC05-4991-9521-B0523A690515}"/>
              </a:ext>
            </a:extLst>
          </p:cNvPr>
          <p:cNvGrpSpPr/>
          <p:nvPr/>
        </p:nvGrpSpPr>
        <p:grpSpPr>
          <a:xfrm>
            <a:off x="1222310" y="2120768"/>
            <a:ext cx="3036588" cy="461665"/>
            <a:chOff x="1222310" y="2382025"/>
            <a:chExt cx="3036588" cy="461665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177B1984-EC5B-4E41-8663-05E47C2164CA}"/>
                </a:ext>
              </a:extLst>
            </p:cNvPr>
            <p:cNvSpPr/>
            <p:nvPr/>
          </p:nvSpPr>
          <p:spPr>
            <a:xfrm>
              <a:off x="1825913" y="2458903"/>
              <a:ext cx="1800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专业的行为表现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0EF16360-E3D7-444B-AB7E-7A44719BCAD1}"/>
                </a:ext>
              </a:extLst>
            </p:cNvPr>
            <p:cNvSpPr txBox="1"/>
            <p:nvPr/>
          </p:nvSpPr>
          <p:spPr>
            <a:xfrm>
              <a:off x="1222310" y="2382025"/>
              <a:ext cx="5469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01</a:t>
              </a:r>
              <a:endParaRPr lang="zh-CN" alt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7994DC89-EFA2-416C-85A8-E3C2CBDE1087}"/>
                </a:ext>
              </a:extLst>
            </p:cNvPr>
            <p:cNvCxnSpPr>
              <a:stCxn id="4" idx="2"/>
            </p:cNvCxnSpPr>
            <p:nvPr/>
          </p:nvCxnSpPr>
          <p:spPr>
            <a:xfrm>
              <a:off x="1495783" y="2843690"/>
              <a:ext cx="2763115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7A27458B-B135-49CD-BA92-C57E2A93DF0F}"/>
              </a:ext>
            </a:extLst>
          </p:cNvPr>
          <p:cNvSpPr txBox="1"/>
          <p:nvPr/>
        </p:nvSpPr>
        <p:spPr>
          <a:xfrm>
            <a:off x="1222310" y="2829608"/>
            <a:ext cx="43014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给对方的第一印象一般是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7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秒钟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C341C0B-D4A1-42BD-BC2E-1C08922C5D17}"/>
              </a:ext>
            </a:extLst>
          </p:cNvPr>
          <p:cNvSpPr txBox="1"/>
          <p:nvPr/>
        </p:nvSpPr>
        <p:spPr>
          <a:xfrm>
            <a:off x="1210898" y="3335878"/>
            <a:ext cx="4885102" cy="1609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给对方的第一印象非常重要，他往往决定着整个谈判的成败，所以，我们要注意？</a:t>
            </a:r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打扮，着装，谈吐，举止，眼神，身体语言，表情，说话声音，齐全的资料。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D3EB153D-B123-43BE-9059-B1876040ED75}"/>
              </a:ext>
            </a:extLst>
          </p:cNvPr>
          <p:cNvGrpSpPr/>
          <p:nvPr/>
        </p:nvGrpSpPr>
        <p:grpSpPr>
          <a:xfrm>
            <a:off x="7002982" y="2829608"/>
            <a:ext cx="2768707" cy="1557881"/>
            <a:chOff x="2921541" y="4579468"/>
            <a:chExt cx="2768707" cy="1557881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8080923-12A4-46C2-85CF-D8530455B65F}"/>
                </a:ext>
              </a:extLst>
            </p:cNvPr>
            <p:cNvSpPr/>
            <p:nvPr/>
          </p:nvSpPr>
          <p:spPr>
            <a:xfrm>
              <a:off x="2921541" y="5768017"/>
              <a:ext cx="27687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买钻戒    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员工戴白色手套</a:t>
              </a: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1752364-3B12-4C28-B215-CB23B87CBD27}"/>
                </a:ext>
              </a:extLst>
            </p:cNvPr>
            <p:cNvSpPr/>
            <p:nvPr/>
          </p:nvSpPr>
          <p:spPr>
            <a:xfrm>
              <a:off x="2921541" y="5178860"/>
              <a:ext cx="23070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买眼镜    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员工穿马褂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EDC365B7-0E76-480B-9358-BFD137077048}"/>
                </a:ext>
              </a:extLst>
            </p:cNvPr>
            <p:cNvSpPr txBox="1"/>
            <p:nvPr/>
          </p:nvSpPr>
          <p:spPr>
            <a:xfrm>
              <a:off x="2921541" y="4579468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加分项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570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B7DA7AD-97D9-430E-B79D-29524F71B26F}"/>
              </a:ext>
            </a:extLst>
          </p:cNvPr>
          <p:cNvGrpSpPr/>
          <p:nvPr/>
        </p:nvGrpSpPr>
        <p:grpSpPr>
          <a:xfrm>
            <a:off x="1222310" y="1887500"/>
            <a:ext cx="3036588" cy="461665"/>
            <a:chOff x="1222310" y="2382025"/>
            <a:chExt cx="3036588" cy="461665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B6C5EDBD-397A-4564-B1B6-2D8BCE12B95C}"/>
                </a:ext>
              </a:extLst>
            </p:cNvPr>
            <p:cNvSpPr/>
            <p:nvPr/>
          </p:nvSpPr>
          <p:spPr>
            <a:xfrm>
              <a:off x="1825913" y="2458903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专业的形象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97986543-E20B-4A10-BF18-65269D41D12B}"/>
                </a:ext>
              </a:extLst>
            </p:cNvPr>
            <p:cNvSpPr txBox="1"/>
            <p:nvPr/>
          </p:nvSpPr>
          <p:spPr>
            <a:xfrm>
              <a:off x="1222310" y="2382025"/>
              <a:ext cx="5469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02</a:t>
              </a:r>
              <a:endParaRPr lang="zh-CN" alt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BA532956-0973-476E-8270-E444B676E7BA}"/>
                </a:ext>
              </a:extLst>
            </p:cNvPr>
            <p:cNvCxnSpPr>
              <a:stCxn id="4" idx="2"/>
            </p:cNvCxnSpPr>
            <p:nvPr/>
          </p:nvCxnSpPr>
          <p:spPr>
            <a:xfrm>
              <a:off x="1495783" y="2843690"/>
              <a:ext cx="2763115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ED9C2E37-20FC-4546-87ED-11A2CB8A3C11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二、谈判的开始阶段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09126E60-6A38-4DC4-8D0E-62180B532C43}"/>
              </a:ext>
            </a:extLst>
          </p:cNvPr>
          <p:cNvGrpSpPr/>
          <p:nvPr/>
        </p:nvGrpSpPr>
        <p:grpSpPr>
          <a:xfrm>
            <a:off x="1352244" y="2625532"/>
            <a:ext cx="2779947" cy="3528262"/>
            <a:chOff x="1352244" y="2625532"/>
            <a:chExt cx="2779947" cy="3528262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CE948A84-1446-461B-B4E5-4897B47BA508}"/>
                </a:ext>
              </a:extLst>
            </p:cNvPr>
            <p:cNvSpPr txBox="1"/>
            <p:nvPr/>
          </p:nvSpPr>
          <p:spPr>
            <a:xfrm>
              <a:off x="2346917" y="3353612"/>
              <a:ext cx="8034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仪容</a:t>
              </a: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E19BC823-08ED-4772-958E-F672E4DE6F7E}"/>
                </a:ext>
              </a:extLst>
            </p:cNvPr>
            <p:cNvSpPr/>
            <p:nvPr/>
          </p:nvSpPr>
          <p:spPr>
            <a:xfrm>
              <a:off x="1352244" y="2625532"/>
              <a:ext cx="2779947" cy="3528262"/>
            </a:xfrm>
            <a:prstGeom prst="roundRect">
              <a:avLst>
                <a:gd name="adj" fmla="val 5350"/>
              </a:avLst>
            </a:prstGeom>
            <a:noFill/>
            <a:ln>
              <a:solidFill>
                <a:srgbClr val="007C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A813D0FA-EA7A-4CFE-B00A-848565DD4284}"/>
                </a:ext>
              </a:extLst>
            </p:cNvPr>
            <p:cNvSpPr txBox="1"/>
            <p:nvPr/>
          </p:nvSpPr>
          <p:spPr>
            <a:xfrm>
              <a:off x="1380051" y="3984204"/>
              <a:ext cx="2724332" cy="16609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28600" marR="0" lvl="0" algn="l" defTabSz="914400" rtl="0" eaLnBrk="1" fontAlgn="auto" latinLnBrk="0" hangingPunct="1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男士：</a:t>
              </a:r>
              <a:r>
                <a:rPr kumimoji="0" lang="zh-CN" altLang="en-US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西装，长袖衬衫，领带，发型，深色袜子，黑色皮鞋</a:t>
              </a:r>
            </a:p>
            <a:p>
              <a:pPr marL="228600" marR="0" lvl="0" algn="l" defTabSz="914400" rtl="0" eaLnBrk="1" fontAlgn="auto" latinLnBrk="0" hangingPunct="1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女士：</a:t>
              </a:r>
              <a:r>
                <a:rPr kumimoji="0" lang="zh-CN" altLang="en-US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职业妆，淡妆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583F8DD7-3BE0-4D8F-8C47-F65F42FED804}"/>
              </a:ext>
            </a:extLst>
          </p:cNvPr>
          <p:cNvGrpSpPr/>
          <p:nvPr/>
        </p:nvGrpSpPr>
        <p:grpSpPr>
          <a:xfrm>
            <a:off x="4692123" y="2625532"/>
            <a:ext cx="2779947" cy="3528262"/>
            <a:chOff x="1352244" y="2625532"/>
            <a:chExt cx="2779947" cy="3528262"/>
          </a:xfrm>
        </p:grpSpPr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55C48388-60CC-4297-A748-921C58AB64B3}"/>
                </a:ext>
              </a:extLst>
            </p:cNvPr>
            <p:cNvSpPr/>
            <p:nvPr/>
          </p:nvSpPr>
          <p:spPr>
            <a:xfrm>
              <a:off x="1352244" y="2625532"/>
              <a:ext cx="2779947" cy="3528262"/>
            </a:xfrm>
            <a:prstGeom prst="roundRect">
              <a:avLst>
                <a:gd name="adj" fmla="val 5350"/>
              </a:avLst>
            </a:prstGeom>
            <a:solidFill>
              <a:srgbClr val="007CC8"/>
            </a:solidFill>
            <a:ln>
              <a:solidFill>
                <a:srgbClr val="007C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9677549D-BF6E-44CA-A6F3-5ECBED5ACACC}"/>
                </a:ext>
              </a:extLst>
            </p:cNvPr>
            <p:cNvSpPr txBox="1"/>
            <p:nvPr/>
          </p:nvSpPr>
          <p:spPr>
            <a:xfrm>
              <a:off x="2346917" y="3353612"/>
              <a:ext cx="8034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仪表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8B6B2249-5C37-4DD9-9E27-5BDE176D1B29}"/>
                </a:ext>
              </a:extLst>
            </p:cNvPr>
            <p:cNvSpPr txBox="1"/>
            <p:nvPr/>
          </p:nvSpPr>
          <p:spPr>
            <a:xfrm>
              <a:off x="1380051" y="3956211"/>
              <a:ext cx="2724332" cy="20210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28600" lvl="0">
                <a:lnSpc>
                  <a:spcPct val="130000"/>
                </a:lnSpc>
                <a:spcBef>
                  <a:spcPts val="1000"/>
                </a:spcBef>
                <a:defRPr/>
              </a:pPr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坐：</a:t>
              </a: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抬头挺胸，避免双手交叉，避免二郎腿</a:t>
              </a:r>
            </a:p>
            <a:p>
              <a:pPr marL="228600" lvl="0">
                <a:lnSpc>
                  <a:spcPct val="130000"/>
                </a:lnSpc>
                <a:spcBef>
                  <a:spcPts val="1000"/>
                </a:spcBef>
                <a:defRPr/>
              </a:pPr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走：</a:t>
              </a: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抬头挺胸，双腿垂直，穿有跟的皮鞋，不发出声音</a:t>
              </a:r>
              <a:endPara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59E2E482-F198-4F09-9EF9-A5AE304ED6FC}"/>
              </a:ext>
            </a:extLst>
          </p:cNvPr>
          <p:cNvGrpSpPr/>
          <p:nvPr/>
        </p:nvGrpSpPr>
        <p:grpSpPr>
          <a:xfrm>
            <a:off x="8032002" y="2625532"/>
            <a:ext cx="2779947" cy="3528262"/>
            <a:chOff x="1352244" y="2625532"/>
            <a:chExt cx="2779947" cy="3528262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86FA1627-A68C-4BDD-871D-C9AEC3A91608}"/>
                </a:ext>
              </a:extLst>
            </p:cNvPr>
            <p:cNvSpPr txBox="1"/>
            <p:nvPr/>
          </p:nvSpPr>
          <p:spPr>
            <a:xfrm>
              <a:off x="2057668" y="3353612"/>
              <a:ext cx="1422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礼仪提示</a:t>
              </a: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8577880A-9F12-45F6-85C0-A68C734887CB}"/>
                </a:ext>
              </a:extLst>
            </p:cNvPr>
            <p:cNvSpPr/>
            <p:nvPr/>
          </p:nvSpPr>
          <p:spPr>
            <a:xfrm>
              <a:off x="1352244" y="2625532"/>
              <a:ext cx="2779947" cy="3528262"/>
            </a:xfrm>
            <a:prstGeom prst="roundRect">
              <a:avLst>
                <a:gd name="adj" fmla="val 5350"/>
              </a:avLst>
            </a:prstGeom>
            <a:noFill/>
            <a:ln>
              <a:solidFill>
                <a:srgbClr val="007C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F561CA1B-2119-4E6A-859B-13732ABD104F}"/>
                </a:ext>
              </a:extLst>
            </p:cNvPr>
            <p:cNvSpPr txBox="1"/>
            <p:nvPr/>
          </p:nvSpPr>
          <p:spPr>
            <a:xfrm>
              <a:off x="1380051" y="3956211"/>
              <a:ext cx="2724332" cy="20082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28600" lvl="0">
                <a:lnSpc>
                  <a:spcPct val="130000"/>
                </a:lnSpc>
                <a:spcAft>
                  <a:spcPts val="300"/>
                </a:spcAft>
                <a:defRPr/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准时：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不准时提前通知，道歉</a:t>
              </a:r>
            </a:p>
            <a:p>
              <a:pPr marL="228600" lvl="0">
                <a:lnSpc>
                  <a:spcPct val="130000"/>
                </a:lnSpc>
                <a:spcAft>
                  <a:spcPts val="300"/>
                </a:spcAft>
                <a:defRPr/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握手：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眼神对碰，微笑</a:t>
              </a:r>
            </a:p>
            <a:p>
              <a:pPr marL="228600" lvl="0">
                <a:lnSpc>
                  <a:spcPct val="130000"/>
                </a:lnSpc>
                <a:spcAft>
                  <a:spcPts val="300"/>
                </a:spcAft>
                <a:defRPr/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坐：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必须等对方先坐</a:t>
              </a:r>
            </a:p>
            <a:p>
              <a:pPr marL="228600" lvl="0">
                <a:lnSpc>
                  <a:spcPct val="130000"/>
                </a:lnSpc>
                <a:spcAft>
                  <a:spcPts val="300"/>
                </a:spcAft>
                <a:defRPr/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发言：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对方先发言</a:t>
              </a:r>
              <a:endPara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334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930F340F-397E-4380-AA03-5532004906FD}"/>
              </a:ext>
            </a:extLst>
          </p:cNvPr>
          <p:cNvGrpSpPr/>
          <p:nvPr/>
        </p:nvGrpSpPr>
        <p:grpSpPr>
          <a:xfrm>
            <a:off x="1222310" y="2018134"/>
            <a:ext cx="3327426" cy="461665"/>
            <a:chOff x="1222310" y="2382025"/>
            <a:chExt cx="3327426" cy="461665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3EAFE6A2-38B9-4267-ACBD-BD81BD258D8E}"/>
                </a:ext>
              </a:extLst>
            </p:cNvPr>
            <p:cNvSpPr/>
            <p:nvPr/>
          </p:nvSpPr>
          <p:spPr>
            <a:xfrm>
              <a:off x="1825913" y="2458903"/>
              <a:ext cx="27238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开始谈判应该注意的问题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3289C48F-975F-48A3-9C2B-2EC1B76B648E}"/>
                </a:ext>
              </a:extLst>
            </p:cNvPr>
            <p:cNvSpPr txBox="1"/>
            <p:nvPr/>
          </p:nvSpPr>
          <p:spPr>
            <a:xfrm>
              <a:off x="1222310" y="2382025"/>
              <a:ext cx="5469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03</a:t>
              </a:r>
              <a:endParaRPr lang="zh-CN" alt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362B8964-2774-4823-B623-72AC4CA7B828}"/>
                </a:ext>
              </a:extLst>
            </p:cNvPr>
            <p:cNvCxnSpPr>
              <a:stCxn id="4" idx="2"/>
            </p:cNvCxnSpPr>
            <p:nvPr/>
          </p:nvCxnSpPr>
          <p:spPr>
            <a:xfrm>
              <a:off x="1495783" y="2843690"/>
              <a:ext cx="3009573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BCE4A2F7-313C-4EBD-97DA-333B47AFC22B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二、谈判的开始阶段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2DCDDB2-7455-474A-A544-F8D7DF2C4F53}"/>
              </a:ext>
            </a:extLst>
          </p:cNvPr>
          <p:cNvSpPr/>
          <p:nvPr/>
        </p:nvSpPr>
        <p:spPr>
          <a:xfrm>
            <a:off x="1368490" y="2795375"/>
            <a:ext cx="4536000" cy="854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目的：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建立信心、培养信任、证明能力、表达善意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04DE975-8D03-48BE-8E67-43DFFF8742E2}"/>
              </a:ext>
            </a:extLst>
          </p:cNvPr>
          <p:cNvSpPr/>
          <p:nvPr/>
        </p:nvSpPr>
        <p:spPr>
          <a:xfrm>
            <a:off x="1368490" y="3942272"/>
            <a:ext cx="4536000" cy="1326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注意事项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扫除误解和谣言、避免感情用事、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设想理想结果、重视共同目标。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B76503B4-616B-4831-950C-7C7B787B27F1}"/>
              </a:ext>
            </a:extLst>
          </p:cNvPr>
          <p:cNvSpPr/>
          <p:nvPr/>
        </p:nvSpPr>
        <p:spPr>
          <a:xfrm>
            <a:off x="6669551" y="1887500"/>
            <a:ext cx="3696536" cy="3676220"/>
          </a:xfrm>
          <a:prstGeom prst="roundRect">
            <a:avLst>
              <a:gd name="adj" fmla="val 4589"/>
            </a:avLst>
          </a:prstGeom>
          <a:blipFill>
            <a:blip r:embed="rId2"/>
            <a:stretch>
              <a:fillRect/>
            </a:stretch>
          </a:blipFill>
          <a:ln>
            <a:solidFill>
              <a:srgbClr val="007C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36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C097D794-A46E-4A78-A43A-A3DBC329089B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二、谈判的开始阶段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AA6968C-C5D7-4614-8129-249B03DF82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0245" y="2292168"/>
            <a:ext cx="4615755" cy="3384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E187A8A0-0027-46D5-96EC-91E921D756DC}"/>
              </a:ext>
            </a:extLst>
          </p:cNvPr>
          <p:cNvGrpSpPr/>
          <p:nvPr/>
        </p:nvGrpSpPr>
        <p:grpSpPr>
          <a:xfrm>
            <a:off x="6435224" y="2400689"/>
            <a:ext cx="2173263" cy="461665"/>
            <a:chOff x="1222310" y="2382025"/>
            <a:chExt cx="2173263" cy="461665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D2736343-5AB6-4403-8F7A-E28513B439BF}"/>
                </a:ext>
              </a:extLst>
            </p:cNvPr>
            <p:cNvSpPr/>
            <p:nvPr/>
          </p:nvSpPr>
          <p:spPr>
            <a:xfrm>
              <a:off x="1825913" y="2458903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开场白的技巧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943F061C-9BA9-4D69-BB16-D21DE73155F4}"/>
                </a:ext>
              </a:extLst>
            </p:cNvPr>
            <p:cNvSpPr txBox="1"/>
            <p:nvPr/>
          </p:nvSpPr>
          <p:spPr>
            <a:xfrm>
              <a:off x="1222310" y="2382025"/>
              <a:ext cx="5469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04</a:t>
              </a:r>
              <a:endParaRPr lang="zh-CN" alt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082DA913-9D5A-4F29-B869-536302E5B875}"/>
                </a:ext>
              </a:extLst>
            </p:cNvPr>
            <p:cNvCxnSpPr>
              <a:stCxn id="4" idx="2"/>
            </p:cNvCxnSpPr>
            <p:nvPr/>
          </p:nvCxnSpPr>
          <p:spPr>
            <a:xfrm>
              <a:off x="1495783" y="2843690"/>
              <a:ext cx="1863183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963F4B12-B980-4D96-B553-63B32A6F7422}"/>
              </a:ext>
            </a:extLst>
          </p:cNvPr>
          <p:cNvSpPr/>
          <p:nvPr/>
        </p:nvSpPr>
        <p:spPr>
          <a:xfrm>
            <a:off x="6435224" y="3263570"/>
            <a:ext cx="4276531" cy="1249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从不会引起争议的话题开始。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比如：上周末怎样度过、近来忙吗、用和工作无关的话题开场。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2126E7E-DDE2-46E4-8004-9726BD667648}"/>
              </a:ext>
            </a:extLst>
          </p:cNvPr>
          <p:cNvSpPr/>
          <p:nvPr/>
        </p:nvSpPr>
        <p:spPr>
          <a:xfrm>
            <a:off x="6435224" y="4653723"/>
            <a:ext cx="3416320" cy="4173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预测现场气氛，做好最坏打算。</a:t>
            </a:r>
          </a:p>
        </p:txBody>
      </p:sp>
    </p:spTree>
    <p:extLst>
      <p:ext uri="{BB962C8B-B14F-4D97-AF65-F5344CB8AC3E}">
        <p14:creationId xmlns:p14="http://schemas.microsoft.com/office/powerpoint/2010/main" val="282508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0517C44-50C1-4C2A-8B12-28DBD5FFDA46}"/>
              </a:ext>
            </a:extLst>
          </p:cNvPr>
          <p:cNvGrpSpPr/>
          <p:nvPr/>
        </p:nvGrpSpPr>
        <p:grpSpPr>
          <a:xfrm>
            <a:off x="1222310" y="2018134"/>
            <a:ext cx="3327426" cy="461665"/>
            <a:chOff x="1222310" y="2382025"/>
            <a:chExt cx="3327426" cy="461665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680B8911-316A-4800-8F40-4500CC1665B0}"/>
                </a:ext>
              </a:extLst>
            </p:cNvPr>
            <p:cNvSpPr/>
            <p:nvPr/>
          </p:nvSpPr>
          <p:spPr>
            <a:xfrm>
              <a:off x="1825913" y="2458903"/>
              <a:ext cx="27238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怎样解读对方身体语言？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D0C2D2F1-9A77-43F2-AB68-3F467494ECB6}"/>
                </a:ext>
              </a:extLst>
            </p:cNvPr>
            <p:cNvSpPr txBox="1"/>
            <p:nvPr/>
          </p:nvSpPr>
          <p:spPr>
            <a:xfrm>
              <a:off x="1222310" y="2382025"/>
              <a:ext cx="5469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04</a:t>
              </a:r>
              <a:endParaRPr lang="zh-CN" alt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95362320-189E-4FF9-98C2-88E18D6492FB}"/>
                </a:ext>
              </a:extLst>
            </p:cNvPr>
            <p:cNvCxnSpPr>
              <a:stCxn id="4" idx="2"/>
            </p:cNvCxnSpPr>
            <p:nvPr/>
          </p:nvCxnSpPr>
          <p:spPr>
            <a:xfrm>
              <a:off x="1495783" y="2843690"/>
              <a:ext cx="3009573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2CD473AF-7A07-4888-A251-575AFE551A27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二、谈判的开始阶段</a:t>
            </a: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DD984B4E-8802-4FBE-BFDB-AA4C7A958412}"/>
              </a:ext>
            </a:extLst>
          </p:cNvPr>
          <p:cNvGrpSpPr/>
          <p:nvPr/>
        </p:nvGrpSpPr>
        <p:grpSpPr>
          <a:xfrm>
            <a:off x="2138806" y="2874252"/>
            <a:ext cx="432000" cy="432000"/>
            <a:chOff x="1486969" y="3753480"/>
            <a:chExt cx="752927" cy="752927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AA2F34AE-DBF0-41C4-B753-3CF89E95B4F2}"/>
                </a:ext>
              </a:extLst>
            </p:cNvPr>
            <p:cNvSpPr/>
            <p:nvPr/>
          </p:nvSpPr>
          <p:spPr>
            <a:xfrm>
              <a:off x="1486969" y="3753480"/>
              <a:ext cx="752927" cy="752927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Shape 1302">
              <a:extLst>
                <a:ext uri="{FF2B5EF4-FFF2-40B4-BE49-F238E27FC236}">
                  <a16:creationId xmlns:a16="http://schemas.microsoft.com/office/drawing/2014/main" id="{61368124-817B-4C7D-AEE3-D400188C33D2}"/>
                </a:ext>
              </a:extLst>
            </p:cNvPr>
            <p:cNvSpPr/>
            <p:nvPr/>
          </p:nvSpPr>
          <p:spPr>
            <a:xfrm>
              <a:off x="1712376" y="3934511"/>
              <a:ext cx="284265" cy="39086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60000"/>
                  </a:moveTo>
                  <a:cubicBezTo>
                    <a:pt x="47572" y="60000"/>
                    <a:pt x="37500" y="52672"/>
                    <a:pt x="37500" y="43638"/>
                  </a:cubicBezTo>
                  <a:cubicBezTo>
                    <a:pt x="37500" y="34600"/>
                    <a:pt x="47572" y="27272"/>
                    <a:pt x="60000" y="27272"/>
                  </a:cubicBezTo>
                  <a:cubicBezTo>
                    <a:pt x="72427" y="27272"/>
                    <a:pt x="82500" y="34600"/>
                    <a:pt x="82500" y="43638"/>
                  </a:cubicBezTo>
                  <a:cubicBezTo>
                    <a:pt x="82500" y="52672"/>
                    <a:pt x="72427" y="60000"/>
                    <a:pt x="60000" y="60000"/>
                  </a:cubicBezTo>
                  <a:moveTo>
                    <a:pt x="60000" y="21816"/>
                  </a:moveTo>
                  <a:cubicBezTo>
                    <a:pt x="43427" y="21816"/>
                    <a:pt x="30000" y="31588"/>
                    <a:pt x="30000" y="43638"/>
                  </a:cubicBezTo>
                  <a:cubicBezTo>
                    <a:pt x="30000" y="55683"/>
                    <a:pt x="43427" y="65455"/>
                    <a:pt x="60000" y="65455"/>
                  </a:cubicBezTo>
                  <a:cubicBezTo>
                    <a:pt x="76572" y="65455"/>
                    <a:pt x="90000" y="55683"/>
                    <a:pt x="90000" y="43638"/>
                  </a:cubicBezTo>
                  <a:cubicBezTo>
                    <a:pt x="90000" y="31588"/>
                    <a:pt x="76572" y="21816"/>
                    <a:pt x="60000" y="21816"/>
                  </a:cubicBezTo>
                  <a:moveTo>
                    <a:pt x="60000" y="111816"/>
                  </a:moveTo>
                  <a:cubicBezTo>
                    <a:pt x="60000" y="111816"/>
                    <a:pt x="7500" y="76361"/>
                    <a:pt x="7500" y="43638"/>
                  </a:cubicBezTo>
                  <a:cubicBezTo>
                    <a:pt x="7500" y="22550"/>
                    <a:pt x="31005" y="5455"/>
                    <a:pt x="60000" y="5455"/>
                  </a:cubicBezTo>
                  <a:cubicBezTo>
                    <a:pt x="88994" y="5455"/>
                    <a:pt x="112500" y="22550"/>
                    <a:pt x="112500" y="43638"/>
                  </a:cubicBezTo>
                  <a:cubicBezTo>
                    <a:pt x="112500" y="76361"/>
                    <a:pt x="60000" y="111816"/>
                    <a:pt x="60000" y="111816"/>
                  </a:cubicBezTo>
                  <a:moveTo>
                    <a:pt x="60000" y="0"/>
                  </a:moveTo>
                  <a:cubicBezTo>
                    <a:pt x="26866" y="0"/>
                    <a:pt x="0" y="19538"/>
                    <a:pt x="0" y="43638"/>
                  </a:cubicBezTo>
                  <a:cubicBezTo>
                    <a:pt x="0" y="79088"/>
                    <a:pt x="60000" y="120000"/>
                    <a:pt x="60000" y="120000"/>
                  </a:cubicBezTo>
                  <a:cubicBezTo>
                    <a:pt x="60000" y="120000"/>
                    <a:pt x="120000" y="79088"/>
                    <a:pt x="120000" y="43638"/>
                  </a:cubicBezTo>
                  <a:cubicBezTo>
                    <a:pt x="120000" y="19538"/>
                    <a:pt x="93133" y="0"/>
                    <a:pt x="60000" y="0"/>
                  </a:cubicBezTo>
                </a:path>
              </a:pathLst>
            </a:custGeom>
            <a:solidFill>
              <a:schemeClr val="accent1"/>
            </a:solidFill>
            <a:ln>
              <a:solidFill>
                <a:srgbClr val="007CC8"/>
              </a:solidFill>
            </a:ln>
          </p:spPr>
          <p:txBody>
            <a:bodyPr lIns="19038" tIns="19038" rIns="19038" bIns="19038" anchor="ctr" anchorCtr="0">
              <a:noAutofit/>
            </a:bodyPr>
            <a:lstStyle/>
            <a:p>
              <a:endParaRPr sz="150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37E7B2B7-A1A8-4DA1-BD7C-DD9024F34618}"/>
              </a:ext>
            </a:extLst>
          </p:cNvPr>
          <p:cNvGrpSpPr/>
          <p:nvPr/>
        </p:nvGrpSpPr>
        <p:grpSpPr>
          <a:xfrm>
            <a:off x="7127064" y="2874252"/>
            <a:ext cx="432000" cy="432000"/>
            <a:chOff x="6470629" y="3753480"/>
            <a:chExt cx="752927" cy="752927"/>
          </a:xfrm>
        </p:grpSpPr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2AA64474-B4F2-4E74-997D-ED36E16AD2C6}"/>
                </a:ext>
              </a:extLst>
            </p:cNvPr>
            <p:cNvSpPr/>
            <p:nvPr/>
          </p:nvSpPr>
          <p:spPr>
            <a:xfrm>
              <a:off x="6470629" y="3753480"/>
              <a:ext cx="752927" cy="752927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Shape 1304">
              <a:extLst>
                <a:ext uri="{FF2B5EF4-FFF2-40B4-BE49-F238E27FC236}">
                  <a16:creationId xmlns:a16="http://schemas.microsoft.com/office/drawing/2014/main" id="{F6E855AB-EC1C-42A3-876E-0A5B7FFAC81C}"/>
                </a:ext>
              </a:extLst>
            </p:cNvPr>
            <p:cNvSpPr/>
            <p:nvPr/>
          </p:nvSpPr>
          <p:spPr>
            <a:xfrm>
              <a:off x="6713591" y="3950879"/>
              <a:ext cx="319798" cy="39086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3333" y="65455"/>
                  </a:moveTo>
                  <a:lnTo>
                    <a:pt x="53333" y="60000"/>
                  </a:lnTo>
                  <a:lnTo>
                    <a:pt x="63333" y="60000"/>
                  </a:lnTo>
                  <a:cubicBezTo>
                    <a:pt x="65177" y="60000"/>
                    <a:pt x="66666" y="58777"/>
                    <a:pt x="66666" y="57272"/>
                  </a:cubicBezTo>
                  <a:lnTo>
                    <a:pt x="66666" y="16361"/>
                  </a:lnTo>
                  <a:lnTo>
                    <a:pt x="110777" y="16361"/>
                  </a:lnTo>
                  <a:lnTo>
                    <a:pt x="93811" y="39505"/>
                  </a:lnTo>
                  <a:lnTo>
                    <a:pt x="93855" y="39527"/>
                  </a:lnTo>
                  <a:cubicBezTo>
                    <a:pt x="93555" y="39938"/>
                    <a:pt x="93333" y="40400"/>
                    <a:pt x="93333" y="40911"/>
                  </a:cubicBezTo>
                  <a:cubicBezTo>
                    <a:pt x="93333" y="41427"/>
                    <a:pt x="93555" y="41877"/>
                    <a:pt x="93855" y="42288"/>
                  </a:cubicBezTo>
                  <a:lnTo>
                    <a:pt x="93811" y="42311"/>
                  </a:lnTo>
                  <a:lnTo>
                    <a:pt x="110777" y="65455"/>
                  </a:lnTo>
                  <a:cubicBezTo>
                    <a:pt x="110777" y="65455"/>
                    <a:pt x="53333" y="65455"/>
                    <a:pt x="53333" y="65455"/>
                  </a:cubicBezTo>
                  <a:close/>
                  <a:moveTo>
                    <a:pt x="6666" y="5455"/>
                  </a:moveTo>
                  <a:lnTo>
                    <a:pt x="60000" y="5455"/>
                  </a:lnTo>
                  <a:lnTo>
                    <a:pt x="60000" y="54544"/>
                  </a:lnTo>
                  <a:lnTo>
                    <a:pt x="6666" y="54544"/>
                  </a:lnTo>
                  <a:cubicBezTo>
                    <a:pt x="6666" y="54544"/>
                    <a:pt x="6666" y="5455"/>
                    <a:pt x="6666" y="5455"/>
                  </a:cubicBezTo>
                  <a:close/>
                  <a:moveTo>
                    <a:pt x="119522" y="66777"/>
                  </a:moveTo>
                  <a:lnTo>
                    <a:pt x="100555" y="40911"/>
                  </a:lnTo>
                  <a:lnTo>
                    <a:pt x="119522" y="15038"/>
                  </a:lnTo>
                  <a:lnTo>
                    <a:pt x="119477" y="15016"/>
                  </a:lnTo>
                  <a:cubicBezTo>
                    <a:pt x="119777" y="14605"/>
                    <a:pt x="120000" y="14150"/>
                    <a:pt x="120000" y="13638"/>
                  </a:cubicBezTo>
                  <a:cubicBezTo>
                    <a:pt x="120000" y="12127"/>
                    <a:pt x="118511" y="10911"/>
                    <a:pt x="116666" y="10911"/>
                  </a:cubicBezTo>
                  <a:lnTo>
                    <a:pt x="66666" y="10911"/>
                  </a:lnTo>
                  <a:lnTo>
                    <a:pt x="66666" y="2727"/>
                  </a:lnTo>
                  <a:cubicBezTo>
                    <a:pt x="66666" y="1222"/>
                    <a:pt x="65177" y="0"/>
                    <a:pt x="63333" y="0"/>
                  </a:cubicBezTo>
                  <a:lnTo>
                    <a:pt x="3333" y="0"/>
                  </a:lnTo>
                  <a:cubicBezTo>
                    <a:pt x="1488" y="0"/>
                    <a:pt x="0" y="1222"/>
                    <a:pt x="0" y="2727"/>
                  </a:cubicBezTo>
                  <a:lnTo>
                    <a:pt x="0" y="117272"/>
                  </a:lnTo>
                  <a:cubicBezTo>
                    <a:pt x="0" y="118777"/>
                    <a:pt x="1488" y="120000"/>
                    <a:pt x="3333" y="120000"/>
                  </a:cubicBezTo>
                  <a:cubicBezTo>
                    <a:pt x="5177" y="120000"/>
                    <a:pt x="6666" y="118777"/>
                    <a:pt x="6666" y="117272"/>
                  </a:cubicBezTo>
                  <a:lnTo>
                    <a:pt x="6666" y="60000"/>
                  </a:lnTo>
                  <a:lnTo>
                    <a:pt x="46666" y="60000"/>
                  </a:lnTo>
                  <a:lnTo>
                    <a:pt x="46666" y="68183"/>
                  </a:lnTo>
                  <a:cubicBezTo>
                    <a:pt x="46666" y="69688"/>
                    <a:pt x="48155" y="70911"/>
                    <a:pt x="50000" y="70911"/>
                  </a:cubicBezTo>
                  <a:lnTo>
                    <a:pt x="116666" y="70911"/>
                  </a:lnTo>
                  <a:cubicBezTo>
                    <a:pt x="118511" y="70911"/>
                    <a:pt x="120000" y="69688"/>
                    <a:pt x="120000" y="68183"/>
                  </a:cubicBezTo>
                  <a:cubicBezTo>
                    <a:pt x="120000" y="67672"/>
                    <a:pt x="119777" y="67211"/>
                    <a:pt x="119477" y="66800"/>
                  </a:cubicBezTo>
                  <a:cubicBezTo>
                    <a:pt x="119477" y="66800"/>
                    <a:pt x="119522" y="66777"/>
                    <a:pt x="119522" y="667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007CC8"/>
              </a:solidFill>
            </a:ln>
          </p:spPr>
          <p:txBody>
            <a:bodyPr lIns="19038" tIns="19038" rIns="19038" bIns="19038" anchor="ctr" anchorCtr="0">
              <a:noAutofit/>
            </a:bodyPr>
            <a:lstStyle/>
            <a:p>
              <a:endParaRPr sz="150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21B4BA82-DB40-4360-A97C-332898139684}"/>
              </a:ext>
            </a:extLst>
          </p:cNvPr>
          <p:cNvGrpSpPr/>
          <p:nvPr/>
        </p:nvGrpSpPr>
        <p:grpSpPr>
          <a:xfrm>
            <a:off x="9621194" y="2874252"/>
            <a:ext cx="432000" cy="432000"/>
            <a:chOff x="8962459" y="2742407"/>
            <a:chExt cx="752927" cy="752927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1AE89928-EE77-4141-8725-6508A32155B5}"/>
                </a:ext>
              </a:extLst>
            </p:cNvPr>
            <p:cNvSpPr/>
            <p:nvPr/>
          </p:nvSpPr>
          <p:spPr>
            <a:xfrm>
              <a:off x="8962459" y="2742407"/>
              <a:ext cx="752927" cy="752927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Shape 1313">
              <a:extLst>
                <a:ext uri="{FF2B5EF4-FFF2-40B4-BE49-F238E27FC236}">
                  <a16:creationId xmlns:a16="http://schemas.microsoft.com/office/drawing/2014/main" id="{54DFC88E-4E48-4ED5-A63E-AAF9939563E0}"/>
                </a:ext>
              </a:extLst>
            </p:cNvPr>
            <p:cNvSpPr/>
            <p:nvPr/>
          </p:nvSpPr>
          <p:spPr>
            <a:xfrm>
              <a:off x="9144206" y="2924153"/>
              <a:ext cx="389431" cy="3894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403" y="0"/>
                  </a:moveTo>
                  <a:lnTo>
                    <a:pt x="0" y="60398"/>
                  </a:lnTo>
                  <a:lnTo>
                    <a:pt x="17900" y="60398"/>
                  </a:lnTo>
                  <a:lnTo>
                    <a:pt x="17900" y="119867"/>
                  </a:lnTo>
                  <a:lnTo>
                    <a:pt x="41635" y="119867"/>
                  </a:lnTo>
                  <a:lnTo>
                    <a:pt x="41635" y="88141"/>
                  </a:lnTo>
                  <a:lnTo>
                    <a:pt x="73325" y="88141"/>
                  </a:lnTo>
                  <a:lnTo>
                    <a:pt x="73325" y="119867"/>
                  </a:lnTo>
                  <a:lnTo>
                    <a:pt x="97060" y="119867"/>
                  </a:lnTo>
                  <a:lnTo>
                    <a:pt x="97060" y="60398"/>
                  </a:lnTo>
                  <a:lnTo>
                    <a:pt x="119867" y="60398"/>
                  </a:lnTo>
                  <a:lnTo>
                    <a:pt x="59403" y="0"/>
                  </a:lnTo>
                </a:path>
              </a:pathLst>
            </a:custGeom>
            <a:noFill/>
            <a:ln w="34275" cap="flat" cmpd="sng">
              <a:solidFill>
                <a:srgbClr val="007CC8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45713" tIns="22850" rIns="45713" bIns="22850" anchor="ctr" anchorCtr="0">
              <a:noAutofit/>
            </a:bodyPr>
            <a:lstStyle/>
            <a:p>
              <a:endParaRPr dirty="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10C67CAB-D84E-40D2-9A85-5A95F36D5EFF}"/>
              </a:ext>
            </a:extLst>
          </p:cNvPr>
          <p:cNvGrpSpPr/>
          <p:nvPr/>
        </p:nvGrpSpPr>
        <p:grpSpPr>
          <a:xfrm>
            <a:off x="4632935" y="2874252"/>
            <a:ext cx="432000" cy="432000"/>
            <a:chOff x="3978799" y="2742407"/>
            <a:chExt cx="752927" cy="752927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D7BD4836-E566-4CB5-98D5-396E275E4FDE}"/>
                </a:ext>
              </a:extLst>
            </p:cNvPr>
            <p:cNvSpPr/>
            <p:nvPr/>
          </p:nvSpPr>
          <p:spPr>
            <a:xfrm>
              <a:off x="3978799" y="2742407"/>
              <a:ext cx="752927" cy="752927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Shape 1223">
              <a:extLst>
                <a:ext uri="{FF2B5EF4-FFF2-40B4-BE49-F238E27FC236}">
                  <a16:creationId xmlns:a16="http://schemas.microsoft.com/office/drawing/2014/main" id="{FB8F2AA5-2B9D-4C33-8859-623C655A34E9}"/>
                </a:ext>
              </a:extLst>
            </p:cNvPr>
            <p:cNvSpPr/>
            <p:nvPr/>
          </p:nvSpPr>
          <p:spPr>
            <a:xfrm>
              <a:off x="4201070" y="2917610"/>
              <a:ext cx="295805" cy="4067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2500" y="111783"/>
                  </a:moveTo>
                  <a:cubicBezTo>
                    <a:pt x="82500" y="113294"/>
                    <a:pt x="80811" y="114511"/>
                    <a:pt x="78727" y="114511"/>
                  </a:cubicBezTo>
                  <a:cubicBezTo>
                    <a:pt x="77650" y="114511"/>
                    <a:pt x="76688" y="114177"/>
                    <a:pt x="76000" y="113650"/>
                  </a:cubicBezTo>
                  <a:lnTo>
                    <a:pt x="75983" y="113661"/>
                  </a:lnTo>
                  <a:lnTo>
                    <a:pt x="75000" y="113011"/>
                  </a:lnTo>
                  <a:lnTo>
                    <a:pt x="75000" y="6977"/>
                  </a:lnTo>
                  <a:lnTo>
                    <a:pt x="76100" y="6255"/>
                  </a:lnTo>
                  <a:lnTo>
                    <a:pt x="76111" y="6261"/>
                  </a:lnTo>
                  <a:cubicBezTo>
                    <a:pt x="76788" y="5788"/>
                    <a:pt x="77711" y="5483"/>
                    <a:pt x="78727" y="5483"/>
                  </a:cubicBezTo>
                  <a:cubicBezTo>
                    <a:pt x="80811" y="5483"/>
                    <a:pt x="82500" y="6711"/>
                    <a:pt x="82500" y="8216"/>
                  </a:cubicBezTo>
                  <a:cubicBezTo>
                    <a:pt x="82500" y="8216"/>
                    <a:pt x="82500" y="111783"/>
                    <a:pt x="82500" y="111783"/>
                  </a:cubicBezTo>
                  <a:close/>
                  <a:moveTo>
                    <a:pt x="67500" y="108044"/>
                  </a:moveTo>
                  <a:lnTo>
                    <a:pt x="30000" y="83211"/>
                  </a:lnTo>
                  <a:lnTo>
                    <a:pt x="30000" y="36705"/>
                  </a:lnTo>
                  <a:lnTo>
                    <a:pt x="31677" y="35594"/>
                  </a:lnTo>
                  <a:lnTo>
                    <a:pt x="31661" y="35588"/>
                  </a:lnTo>
                  <a:lnTo>
                    <a:pt x="67500" y="11927"/>
                  </a:lnTo>
                  <a:cubicBezTo>
                    <a:pt x="67500" y="11927"/>
                    <a:pt x="67500" y="108044"/>
                    <a:pt x="67500" y="108044"/>
                  </a:cubicBezTo>
                  <a:close/>
                  <a:moveTo>
                    <a:pt x="22500" y="81377"/>
                  </a:moveTo>
                  <a:cubicBezTo>
                    <a:pt x="13938" y="79355"/>
                    <a:pt x="7500" y="70555"/>
                    <a:pt x="7500" y="60000"/>
                  </a:cubicBezTo>
                  <a:cubicBezTo>
                    <a:pt x="7500" y="49444"/>
                    <a:pt x="13938" y="40638"/>
                    <a:pt x="22500" y="38622"/>
                  </a:cubicBezTo>
                  <a:cubicBezTo>
                    <a:pt x="22500" y="38622"/>
                    <a:pt x="22500" y="81377"/>
                    <a:pt x="22500" y="81377"/>
                  </a:cubicBezTo>
                  <a:close/>
                  <a:moveTo>
                    <a:pt x="90044" y="8177"/>
                  </a:moveTo>
                  <a:cubicBezTo>
                    <a:pt x="90044" y="3655"/>
                    <a:pt x="84983" y="0"/>
                    <a:pt x="78744" y="0"/>
                  </a:cubicBezTo>
                  <a:cubicBezTo>
                    <a:pt x="75550" y="0"/>
                    <a:pt x="72683" y="966"/>
                    <a:pt x="70627" y="2505"/>
                  </a:cubicBezTo>
                  <a:lnTo>
                    <a:pt x="24755" y="32805"/>
                  </a:lnTo>
                  <a:cubicBezTo>
                    <a:pt x="10955" y="33611"/>
                    <a:pt x="0" y="45461"/>
                    <a:pt x="0" y="60000"/>
                  </a:cubicBezTo>
                  <a:cubicBezTo>
                    <a:pt x="0" y="74583"/>
                    <a:pt x="11027" y="86461"/>
                    <a:pt x="24894" y="87200"/>
                  </a:cubicBezTo>
                  <a:lnTo>
                    <a:pt x="70627" y="117488"/>
                  </a:lnTo>
                  <a:cubicBezTo>
                    <a:pt x="72683" y="119033"/>
                    <a:pt x="75550" y="120000"/>
                    <a:pt x="78744" y="120000"/>
                  </a:cubicBezTo>
                  <a:cubicBezTo>
                    <a:pt x="84983" y="120000"/>
                    <a:pt x="90044" y="116338"/>
                    <a:pt x="90044" y="111827"/>
                  </a:cubicBezTo>
                  <a:cubicBezTo>
                    <a:pt x="90044" y="111722"/>
                    <a:pt x="90005" y="111622"/>
                    <a:pt x="90000" y="111516"/>
                  </a:cubicBezTo>
                  <a:lnTo>
                    <a:pt x="90000" y="8483"/>
                  </a:lnTo>
                  <a:cubicBezTo>
                    <a:pt x="90005" y="8377"/>
                    <a:pt x="90044" y="8277"/>
                    <a:pt x="90044" y="8177"/>
                  </a:cubicBezTo>
                  <a:moveTo>
                    <a:pt x="101250" y="43638"/>
                  </a:moveTo>
                  <a:cubicBezTo>
                    <a:pt x="99177" y="43638"/>
                    <a:pt x="97500" y="44855"/>
                    <a:pt x="97500" y="46361"/>
                  </a:cubicBezTo>
                  <a:cubicBezTo>
                    <a:pt x="97500" y="47872"/>
                    <a:pt x="99177" y="49088"/>
                    <a:pt x="101250" y="49088"/>
                  </a:cubicBezTo>
                  <a:cubicBezTo>
                    <a:pt x="107466" y="49088"/>
                    <a:pt x="112500" y="53977"/>
                    <a:pt x="112500" y="60000"/>
                  </a:cubicBezTo>
                  <a:cubicBezTo>
                    <a:pt x="112500" y="66022"/>
                    <a:pt x="107466" y="70911"/>
                    <a:pt x="101250" y="70911"/>
                  </a:cubicBezTo>
                  <a:cubicBezTo>
                    <a:pt x="99177" y="70911"/>
                    <a:pt x="97500" y="72127"/>
                    <a:pt x="97500" y="73638"/>
                  </a:cubicBezTo>
                  <a:cubicBezTo>
                    <a:pt x="97500" y="75144"/>
                    <a:pt x="99177" y="76361"/>
                    <a:pt x="101250" y="76361"/>
                  </a:cubicBezTo>
                  <a:cubicBezTo>
                    <a:pt x="111605" y="76361"/>
                    <a:pt x="120000" y="69033"/>
                    <a:pt x="120000" y="60000"/>
                  </a:cubicBezTo>
                  <a:cubicBezTo>
                    <a:pt x="120000" y="50961"/>
                    <a:pt x="111605" y="43638"/>
                    <a:pt x="101250" y="43638"/>
                  </a:cubicBezTo>
                </a:path>
              </a:pathLst>
            </a:custGeom>
            <a:solidFill>
              <a:schemeClr val="accent1"/>
            </a:solidFill>
            <a:ln>
              <a:solidFill>
                <a:srgbClr val="007CC8"/>
              </a:solidFill>
            </a:ln>
          </p:spPr>
          <p:txBody>
            <a:bodyPr lIns="19038" tIns="19038" rIns="19038" bIns="19038" anchor="ctr" anchorCtr="0">
              <a:noAutofit/>
            </a:bodyPr>
            <a:lstStyle/>
            <a:p>
              <a:endParaRPr sz="150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2" name="矩形 41">
            <a:extLst>
              <a:ext uri="{FF2B5EF4-FFF2-40B4-BE49-F238E27FC236}">
                <a16:creationId xmlns:a16="http://schemas.microsoft.com/office/drawing/2014/main" id="{8F59F785-449E-429C-B1E0-89E8C3B87253}"/>
              </a:ext>
            </a:extLst>
          </p:cNvPr>
          <p:cNvSpPr/>
          <p:nvPr/>
        </p:nvSpPr>
        <p:spPr>
          <a:xfrm>
            <a:off x="6263064" y="3410147"/>
            <a:ext cx="21600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摸下巴</a:t>
            </a:r>
          </a:p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大部分条件认可，准备决定。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5CF8F45F-0BD8-4C8F-BF85-481C591DD68A}"/>
              </a:ext>
            </a:extLst>
          </p:cNvPr>
          <p:cNvSpPr/>
          <p:nvPr/>
        </p:nvSpPr>
        <p:spPr>
          <a:xfrm>
            <a:off x="1274806" y="3410147"/>
            <a:ext cx="21600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抱手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防御，对你所说的话题表示怀疑，不认可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D2D9B3EA-403E-47C3-8C13-45661DE96F4E}"/>
              </a:ext>
            </a:extLst>
          </p:cNvPr>
          <p:cNvSpPr/>
          <p:nvPr/>
        </p:nvSpPr>
        <p:spPr>
          <a:xfrm>
            <a:off x="3768935" y="3410147"/>
            <a:ext cx="21600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靠背</a:t>
            </a:r>
          </a:p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厌倦，对你所说的话题不感兴趣</a:t>
            </a: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1D2C994B-CD52-486E-83FB-7EF7EAF22BCE}"/>
              </a:ext>
            </a:extLst>
          </p:cNvPr>
          <p:cNvSpPr/>
          <p:nvPr/>
        </p:nvSpPr>
        <p:spPr>
          <a:xfrm>
            <a:off x="8757194" y="3410147"/>
            <a:ext cx="21600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抬眉头</a:t>
            </a:r>
          </a:p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惊讶，出乎意料，超出期望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99FCC56D-015B-45CB-BDD6-46971C27FD9E}"/>
              </a:ext>
            </a:extLst>
          </p:cNvPr>
          <p:cNvSpPr txBox="1"/>
          <p:nvPr/>
        </p:nvSpPr>
        <p:spPr>
          <a:xfrm>
            <a:off x="1259209" y="4891785"/>
            <a:ext cx="9673582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以上是谈判能力一般的谈判者，对于老练的谈判者，他随时可能会用错误的身体语言误导你，这时候我们要综合对方整个谈判队伍的综合身体语言来断定。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130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2" grpId="0" build="p"/>
      <p:bldP spid="43" grpId="0" build="p"/>
      <p:bldP spid="44" grpId="0" build="p"/>
      <p:bldP spid="45" grpId="0" build="p"/>
      <p:bldP spid="4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23F34249-5E0B-42C2-B09E-AE15138CB14D}"/>
              </a:ext>
            </a:extLst>
          </p:cNvPr>
          <p:cNvGrpSpPr/>
          <p:nvPr/>
        </p:nvGrpSpPr>
        <p:grpSpPr>
          <a:xfrm>
            <a:off x="1222310" y="1825626"/>
            <a:ext cx="2097450" cy="461665"/>
            <a:chOff x="1222310" y="2382025"/>
            <a:chExt cx="2097450" cy="461665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D921E2F0-3F58-4834-88CE-35A7475BAEBB}"/>
                </a:ext>
              </a:extLst>
            </p:cNvPr>
            <p:cNvSpPr/>
            <p:nvPr/>
          </p:nvSpPr>
          <p:spPr>
            <a:xfrm>
              <a:off x="1825913" y="2458903"/>
              <a:ext cx="1476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怎样提建议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?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129E20D3-B0FB-45B4-8356-8A78F971B1DA}"/>
                </a:ext>
              </a:extLst>
            </p:cNvPr>
            <p:cNvSpPr txBox="1"/>
            <p:nvPr/>
          </p:nvSpPr>
          <p:spPr>
            <a:xfrm>
              <a:off x="1222310" y="2382025"/>
              <a:ext cx="5469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05</a:t>
              </a:r>
              <a:endParaRPr lang="zh-CN" alt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2796D6DF-6BC7-42E9-9856-B6498587D0D4}"/>
                </a:ext>
              </a:extLst>
            </p:cNvPr>
            <p:cNvCxnSpPr>
              <a:stCxn id="4" idx="2"/>
            </p:cNvCxnSpPr>
            <p:nvPr/>
          </p:nvCxnSpPr>
          <p:spPr>
            <a:xfrm>
              <a:off x="1495783" y="2843690"/>
              <a:ext cx="1823977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19666EDF-1CF6-407F-9C9B-55B2F0652BD7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二、谈判的开始阶段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783355C-F58C-4F5E-96F4-7AAD0474EEB4}"/>
              </a:ext>
            </a:extLst>
          </p:cNvPr>
          <p:cNvSpPr txBox="1"/>
          <p:nvPr/>
        </p:nvSpPr>
        <p:spPr>
          <a:xfrm>
            <a:off x="1222310" y="2553445"/>
            <a:ext cx="5112000" cy="396583"/>
          </a:xfrm>
          <a:prstGeom prst="rect">
            <a:avLst/>
          </a:prstGeom>
          <a:solidFill>
            <a:srgbClr val="007CC8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Tx/>
              <a:buNone/>
            </a:pPr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让对方先提建议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46E9A5D-DAF9-41FA-845D-ECF4793BD1C3}"/>
              </a:ext>
            </a:extLst>
          </p:cNvPr>
          <p:cNvSpPr txBox="1"/>
          <p:nvPr/>
        </p:nvSpPr>
        <p:spPr>
          <a:xfrm>
            <a:off x="1222310" y="2996800"/>
            <a:ext cx="511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Tx/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因为有可能对方所提出来的建议已经超出我们的期望值，注意一点，就算对方所提出的建议已经超出我们的期望，我们也要镇定并表示不认可，并在对方的建议上提高要求，因为任何谈判者在开条件时全部都留有余地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F12A6F5-5A6E-4A1F-8A1E-EB33A0E7B51B}"/>
              </a:ext>
            </a:extLst>
          </p:cNvPr>
          <p:cNvSpPr txBox="1"/>
          <p:nvPr/>
        </p:nvSpPr>
        <p:spPr>
          <a:xfrm>
            <a:off x="1222310" y="4904111"/>
            <a:ext cx="5112000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我们必须提高我们的条件，做出大空间的余地做调整，记得，你提的条件越高，期望越高，你所得到的也就越多。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4921602-056F-4407-9CE9-7E1CD6BCFD46}"/>
              </a:ext>
            </a:extLst>
          </p:cNvPr>
          <p:cNvSpPr txBox="1"/>
          <p:nvPr/>
        </p:nvSpPr>
        <p:spPr>
          <a:xfrm>
            <a:off x="1222310" y="4460756"/>
            <a:ext cx="5112000" cy="757130"/>
          </a:xfrm>
          <a:prstGeom prst="rect">
            <a:avLst/>
          </a:prstGeom>
          <a:solidFill>
            <a:srgbClr val="007CC8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在某特定的情况下，要我们先提建议，该怎样提？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588866E-2D8C-45BA-B267-8003893D61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4416" y="2386220"/>
            <a:ext cx="429527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4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99D3292-D028-4094-BE33-6213A4DC7E9C}"/>
              </a:ext>
            </a:extLst>
          </p:cNvPr>
          <p:cNvGrpSpPr/>
          <p:nvPr/>
        </p:nvGrpSpPr>
        <p:grpSpPr>
          <a:xfrm>
            <a:off x="1160761" y="2136671"/>
            <a:ext cx="3645450" cy="461665"/>
            <a:chOff x="1222310" y="2382025"/>
            <a:chExt cx="3645450" cy="461665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A133ED47-C0A1-4DDF-B842-EC8E02F11181}"/>
                </a:ext>
              </a:extLst>
            </p:cNvPr>
            <p:cNvSpPr/>
            <p:nvPr/>
          </p:nvSpPr>
          <p:spPr>
            <a:xfrm>
              <a:off x="1825913" y="2458903"/>
              <a:ext cx="29546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提建议时应注意哪些事项？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5B066C26-94F5-46C2-AB97-368722E8EE9F}"/>
                </a:ext>
              </a:extLst>
            </p:cNvPr>
            <p:cNvSpPr txBox="1"/>
            <p:nvPr/>
          </p:nvSpPr>
          <p:spPr>
            <a:xfrm>
              <a:off x="1222310" y="2382025"/>
              <a:ext cx="5469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05</a:t>
              </a:r>
              <a:endParaRPr lang="zh-CN" alt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6A069CF5-4613-44CD-8A49-C72D0FE311DD}"/>
                </a:ext>
              </a:extLst>
            </p:cNvPr>
            <p:cNvCxnSpPr>
              <a:stCxn id="4" idx="2"/>
            </p:cNvCxnSpPr>
            <p:nvPr/>
          </p:nvCxnSpPr>
          <p:spPr>
            <a:xfrm>
              <a:off x="1495783" y="2843690"/>
              <a:ext cx="3371977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436BC5B4-F018-41BB-9083-870624F7BCF9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二、谈判的开始阶段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8F780EB3-A9B9-421A-80BE-B35311CBE579}"/>
              </a:ext>
            </a:extLst>
          </p:cNvPr>
          <p:cNvGrpSpPr/>
          <p:nvPr/>
        </p:nvGrpSpPr>
        <p:grpSpPr>
          <a:xfrm>
            <a:off x="1997719" y="3003849"/>
            <a:ext cx="2484000" cy="461664"/>
            <a:chOff x="1160761" y="3794450"/>
            <a:chExt cx="2484000" cy="461664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A6B74A23-FB59-4D90-B625-CB1E9E8B6C15}"/>
                </a:ext>
              </a:extLst>
            </p:cNvPr>
            <p:cNvSpPr/>
            <p:nvPr/>
          </p:nvSpPr>
          <p:spPr>
            <a:xfrm>
              <a:off x="1160761" y="3794450"/>
              <a:ext cx="2484000" cy="461664"/>
            </a:xfrm>
            <a:prstGeom prst="rect">
              <a:avLst/>
            </a:prstGeom>
            <a:solidFill>
              <a:srgbClr val="007C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51F0305-60EA-4D40-8E6C-53707AB859B8}"/>
                </a:ext>
              </a:extLst>
            </p:cNvPr>
            <p:cNvSpPr/>
            <p:nvPr/>
          </p:nvSpPr>
          <p:spPr>
            <a:xfrm>
              <a:off x="1814299" y="3854466"/>
              <a:ext cx="1176925" cy="341632"/>
            </a:xfrm>
            <a:prstGeom prst="rect">
              <a:avLst/>
            </a:prstGeom>
            <a:solidFill>
              <a:srgbClr val="007CC8"/>
            </a:solidFill>
          </p:spPr>
          <p:txBody>
            <a:bodyPr wrap="none">
              <a:spAutoFit/>
            </a:bodyPr>
            <a:lstStyle/>
            <a:p>
              <a:pPr marL="228600" lvl="0" indent="-228600" algn="ctr">
                <a:lnSpc>
                  <a:spcPct val="90000"/>
                </a:lnSpc>
                <a:spcBef>
                  <a:spcPts val="1000"/>
                </a:spcBef>
                <a:defRPr/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尽量客观 </a:t>
              </a:r>
              <a:endParaRPr lang="en-US" altLang="zh-CN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23EC7CC4-1E12-4B25-A0FF-1A36272B51AA}"/>
              </a:ext>
            </a:extLst>
          </p:cNvPr>
          <p:cNvGrpSpPr/>
          <p:nvPr/>
        </p:nvGrpSpPr>
        <p:grpSpPr>
          <a:xfrm>
            <a:off x="1997719" y="3845671"/>
            <a:ext cx="2484000" cy="461664"/>
            <a:chOff x="3622921" y="3794449"/>
            <a:chExt cx="2484000" cy="461664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51E8C4A7-D98C-4970-ACB4-EFB4E84964B2}"/>
                </a:ext>
              </a:extLst>
            </p:cNvPr>
            <p:cNvSpPr/>
            <p:nvPr/>
          </p:nvSpPr>
          <p:spPr>
            <a:xfrm>
              <a:off x="3622921" y="3794449"/>
              <a:ext cx="2484000" cy="461664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FA45628-C424-446B-BFB2-A109208FC1FC}"/>
                </a:ext>
              </a:extLst>
            </p:cNvPr>
            <p:cNvSpPr/>
            <p:nvPr/>
          </p:nvSpPr>
          <p:spPr>
            <a:xfrm>
              <a:off x="4310923" y="3854465"/>
              <a:ext cx="1107997" cy="341632"/>
            </a:xfrm>
            <a:prstGeom prst="rect">
              <a:avLst/>
            </a:prstGeom>
            <a:solidFill>
              <a:srgbClr val="00A0E9"/>
            </a:solidFill>
          </p:spPr>
          <p:txBody>
            <a:bodyPr wrap="none">
              <a:spAutoFit/>
            </a:bodyPr>
            <a:lstStyle/>
            <a:p>
              <a:pPr marL="228600" lvl="0" indent="-228600" algn="ctr">
                <a:lnSpc>
                  <a:spcPct val="90000"/>
                </a:lnSpc>
                <a:spcBef>
                  <a:spcPts val="1000"/>
                </a:spcBef>
                <a:defRPr/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留有余地</a:t>
              </a:r>
              <a:endParaRPr lang="en-US" altLang="zh-CN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C69DBEB7-1148-4641-9F10-EDB845EDBAD2}"/>
              </a:ext>
            </a:extLst>
          </p:cNvPr>
          <p:cNvGrpSpPr/>
          <p:nvPr/>
        </p:nvGrpSpPr>
        <p:grpSpPr>
          <a:xfrm>
            <a:off x="1997719" y="4687493"/>
            <a:ext cx="2484000" cy="461664"/>
            <a:chOff x="6085081" y="3794448"/>
            <a:chExt cx="2484000" cy="461664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3DFC23B3-0F2A-43C3-A31D-C13140D8CE3C}"/>
                </a:ext>
              </a:extLst>
            </p:cNvPr>
            <p:cNvSpPr/>
            <p:nvPr/>
          </p:nvSpPr>
          <p:spPr>
            <a:xfrm>
              <a:off x="6085081" y="3794448"/>
              <a:ext cx="2484000" cy="461664"/>
            </a:xfrm>
            <a:prstGeom prst="rect">
              <a:avLst/>
            </a:prstGeom>
            <a:solidFill>
              <a:srgbClr val="007C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D0FA34E5-861C-42A6-838E-8C4498A3E317}"/>
                </a:ext>
              </a:extLst>
            </p:cNvPr>
            <p:cNvSpPr/>
            <p:nvPr/>
          </p:nvSpPr>
          <p:spPr>
            <a:xfrm>
              <a:off x="6738619" y="3854464"/>
              <a:ext cx="1176925" cy="341632"/>
            </a:xfrm>
            <a:prstGeom prst="rect">
              <a:avLst/>
            </a:prstGeom>
            <a:solidFill>
              <a:srgbClr val="007CC8"/>
            </a:solidFill>
          </p:spPr>
          <p:txBody>
            <a:bodyPr wrap="none">
              <a:spAutoFit/>
            </a:bodyPr>
            <a:lstStyle/>
            <a:p>
              <a:pPr marL="228600" lvl="0" indent="-228600" algn="ctr">
                <a:lnSpc>
                  <a:spcPct val="90000"/>
                </a:lnSpc>
                <a:spcBef>
                  <a:spcPts val="1000"/>
                </a:spcBef>
                <a:defRPr/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选择时机 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2B0ADE50-8ED5-4687-9ADF-DB0352E3A89C}"/>
              </a:ext>
            </a:extLst>
          </p:cNvPr>
          <p:cNvGrpSpPr/>
          <p:nvPr/>
        </p:nvGrpSpPr>
        <p:grpSpPr>
          <a:xfrm>
            <a:off x="1993224" y="5529316"/>
            <a:ext cx="2492991" cy="461664"/>
            <a:chOff x="8553478" y="3794446"/>
            <a:chExt cx="2492991" cy="461664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FAFB87CB-D8C3-4923-8BC6-231F2037D61F}"/>
                </a:ext>
              </a:extLst>
            </p:cNvPr>
            <p:cNvSpPr/>
            <p:nvPr/>
          </p:nvSpPr>
          <p:spPr>
            <a:xfrm>
              <a:off x="8557973" y="3794446"/>
              <a:ext cx="2484000" cy="461664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950D61E-36B8-4A39-95BB-FB2873943AF7}"/>
                </a:ext>
              </a:extLst>
            </p:cNvPr>
            <p:cNvSpPr/>
            <p:nvPr/>
          </p:nvSpPr>
          <p:spPr>
            <a:xfrm>
              <a:off x="8553478" y="3854462"/>
              <a:ext cx="2492991" cy="341632"/>
            </a:xfrm>
            <a:prstGeom prst="rect">
              <a:avLst/>
            </a:prstGeom>
            <a:solidFill>
              <a:srgbClr val="00A0E9"/>
            </a:solidFill>
          </p:spPr>
          <p:txBody>
            <a:bodyPr wrap="none">
              <a:spAutoFit/>
            </a:bodyPr>
            <a:lstStyle/>
            <a:p>
              <a:pPr marL="228600" lvl="0" indent="-228600" algn="ctr">
                <a:lnSpc>
                  <a:spcPct val="90000"/>
                </a:lnSpc>
                <a:spcBef>
                  <a:spcPts val="1000"/>
                </a:spcBef>
                <a:defRPr/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注意措辞（简洁概述）</a:t>
              </a: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1736EC93-D21C-434F-B206-706DBDB68790}"/>
              </a:ext>
            </a:extLst>
          </p:cNvPr>
          <p:cNvSpPr txBox="1"/>
          <p:nvPr/>
        </p:nvSpPr>
        <p:spPr>
          <a:xfrm>
            <a:off x="5659025" y="3016861"/>
            <a:ext cx="5339691" cy="27049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  <a:buFontTx/>
              <a:buNone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重点注意两点：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342900" lvl="0" indent="-342900">
              <a:lnSpc>
                <a:spcPct val="130000"/>
              </a:lnSpc>
              <a:buFont typeface="+mj-ea"/>
              <a:buAutoNum type="circleNumDbPlain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提建议之后千万不要怕冷场，等待对方回答</a:t>
            </a:r>
          </a:p>
          <a:p>
            <a:pPr marL="342900" lvl="0" indent="-342900">
              <a:lnSpc>
                <a:spcPct val="130000"/>
              </a:lnSpc>
              <a:buFont typeface="+mj-ea"/>
              <a:buAutoNum type="circleNumDbPlain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不要显得自己很聪明，任何人不喜欢和这样的人交流沟通，如果你表示出很聪明，那就代表对方很笨，聪明的谈判者应该表示出很蠢的样子，以此来衬托对方的精明，满足他的虚荣心，这样才能最大化得到你的期望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DF8ED47-7B12-4448-84A5-BEAFEF8B7634}"/>
              </a:ext>
            </a:extLst>
          </p:cNvPr>
          <p:cNvSpPr txBox="1"/>
          <p:nvPr/>
        </p:nvSpPr>
        <p:spPr>
          <a:xfrm>
            <a:off x="1313600" y="2914160"/>
            <a:ext cx="473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007CC8"/>
                </a:solidFill>
                <a:cs typeface="+mn-ea"/>
                <a:sym typeface="+mn-lt"/>
              </a:rPr>
              <a:t>A</a:t>
            </a:r>
            <a:endParaRPr lang="zh-CN" altLang="en-US" sz="3200" dirty="0">
              <a:solidFill>
                <a:srgbClr val="007CC8"/>
              </a:solidFill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F0F57F47-F680-4BD1-99AB-A58EEFEC9D93}"/>
              </a:ext>
            </a:extLst>
          </p:cNvPr>
          <p:cNvSpPr txBox="1"/>
          <p:nvPr/>
        </p:nvSpPr>
        <p:spPr>
          <a:xfrm>
            <a:off x="1313600" y="3784572"/>
            <a:ext cx="449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00A0E9"/>
                </a:solidFill>
                <a:cs typeface="+mn-ea"/>
                <a:sym typeface="+mn-lt"/>
              </a:rPr>
              <a:t>B</a:t>
            </a:r>
            <a:endParaRPr lang="zh-CN" altLang="en-US" sz="3200" dirty="0">
              <a:solidFill>
                <a:srgbClr val="00A0E9"/>
              </a:solidFill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19C420D1-B708-45DD-A965-E1BCA76DC8DE}"/>
              </a:ext>
            </a:extLst>
          </p:cNvPr>
          <p:cNvSpPr txBox="1"/>
          <p:nvPr/>
        </p:nvSpPr>
        <p:spPr>
          <a:xfrm>
            <a:off x="1313600" y="4654984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007CC8"/>
                </a:solidFill>
                <a:cs typeface="+mn-ea"/>
                <a:sym typeface="+mn-lt"/>
              </a:rPr>
              <a:t>C</a:t>
            </a:r>
            <a:endParaRPr lang="zh-CN" altLang="en-US" sz="3200" dirty="0">
              <a:solidFill>
                <a:srgbClr val="007CC8"/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B323FBF-57DD-4999-9080-A8B2AF585BA7}"/>
              </a:ext>
            </a:extLst>
          </p:cNvPr>
          <p:cNvSpPr txBox="1"/>
          <p:nvPr/>
        </p:nvSpPr>
        <p:spPr>
          <a:xfrm>
            <a:off x="1313600" y="5525395"/>
            <a:ext cx="49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00A0E9"/>
                </a:solidFill>
                <a:cs typeface="+mn-ea"/>
                <a:sym typeface="+mn-lt"/>
              </a:rPr>
              <a:t>D</a:t>
            </a:r>
            <a:endParaRPr lang="zh-CN" altLang="en-US" sz="3200" dirty="0">
              <a:solidFill>
                <a:srgbClr val="00A0E9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296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E5C22DD-E671-4F29-8B24-03DC9345B7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3262"/>
          <a:stretch/>
        </p:blipFill>
        <p:spPr>
          <a:xfrm>
            <a:off x="0" y="0"/>
            <a:ext cx="12192463" cy="140400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F9E66F1B-D6B9-4D31-84E1-E77FD5EE4EC3}"/>
              </a:ext>
            </a:extLst>
          </p:cNvPr>
          <p:cNvGrpSpPr>
            <a:grpSpLocks noChangeAspect="1"/>
          </p:cNvGrpSpPr>
          <p:nvPr/>
        </p:nvGrpSpPr>
        <p:grpSpPr>
          <a:xfrm>
            <a:off x="1014874" y="4802474"/>
            <a:ext cx="1404000" cy="1404000"/>
            <a:chOff x="709126" y="806120"/>
            <a:chExt cx="2520000" cy="2520000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F52E463C-C9EF-4748-B5CF-59086C8C370F}"/>
                </a:ext>
              </a:extLst>
            </p:cNvPr>
            <p:cNvSpPr/>
            <p:nvPr/>
          </p:nvSpPr>
          <p:spPr>
            <a:xfrm>
              <a:off x="709126" y="806120"/>
              <a:ext cx="2520000" cy="252000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6122399-8DF9-4CAB-B9D4-EB1EAB115B05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7126" y="1004120"/>
              <a:ext cx="2124000" cy="2124000"/>
            </a:xfrm>
            <a:prstGeom prst="ellipse">
              <a:avLst/>
            </a:prstGeom>
          </p:spPr>
        </p:pic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84B7EBCF-082F-47B3-AD08-39CEDB09F2BB}"/>
              </a:ext>
            </a:extLst>
          </p:cNvPr>
          <p:cNvGrpSpPr>
            <a:grpSpLocks noChangeAspect="1"/>
          </p:cNvGrpSpPr>
          <p:nvPr/>
        </p:nvGrpSpPr>
        <p:grpSpPr>
          <a:xfrm>
            <a:off x="9241" y="4707010"/>
            <a:ext cx="1188000" cy="1188000"/>
            <a:chOff x="5546558" y="1457466"/>
            <a:chExt cx="2016000" cy="2016000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70B5E8C9-B4C6-48F1-9AC2-20E1B4A8A8DC}"/>
                </a:ext>
              </a:extLst>
            </p:cNvPr>
            <p:cNvSpPr/>
            <p:nvPr/>
          </p:nvSpPr>
          <p:spPr>
            <a:xfrm>
              <a:off x="5546558" y="1457466"/>
              <a:ext cx="2016000" cy="2016000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6CB11A3-7959-4378-929D-DBB13B55AC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09000" y="1619466"/>
              <a:ext cx="1691116" cy="1692000"/>
            </a:xfrm>
            <a:prstGeom prst="ellipse">
              <a:avLst/>
            </a:prstGeom>
          </p:spPr>
        </p:pic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E57806C6-43E9-41A1-A680-63A2A3CA7AFF}"/>
              </a:ext>
            </a:extLst>
          </p:cNvPr>
          <p:cNvSpPr/>
          <p:nvPr/>
        </p:nvSpPr>
        <p:spPr>
          <a:xfrm>
            <a:off x="2766000" y="1143727"/>
            <a:ext cx="666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0078C6"/>
                </a:solidFill>
                <a:cs typeface="+mn-ea"/>
                <a:sym typeface="+mn-lt"/>
              </a:rPr>
              <a:t>目录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18B65652-691F-41AA-A95F-4C7946792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3229" y="2581413"/>
            <a:ext cx="720000" cy="540000"/>
          </a:xfrm>
          <a:prstGeom prst="rect">
            <a:avLst/>
          </a:prstGeom>
          <a:solidFill>
            <a:srgbClr val="0078C6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1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B891EC32-015B-4BA9-8626-CA99AC9EAF14}"/>
              </a:ext>
            </a:extLst>
          </p:cNvPr>
          <p:cNvSpPr/>
          <p:nvPr/>
        </p:nvSpPr>
        <p:spPr>
          <a:xfrm>
            <a:off x="2161559" y="3394428"/>
            <a:ext cx="230334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20000"/>
              </a:lnSpc>
              <a:spcAft>
                <a:spcPct val="0"/>
              </a:spcAft>
              <a:defRPr/>
            </a:pPr>
            <a:r>
              <a:rPr kumimoji="1"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概述</a:t>
            </a:r>
            <a:endParaRPr kumimoji="1"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342900" lvl="0" indent="-342900" algn="ctr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谈判的定义</a:t>
            </a:r>
            <a:endParaRPr kumimoji="1"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342900" lvl="0" indent="-342900" algn="ctr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谈判的理念</a:t>
            </a:r>
            <a:endParaRPr kumimoji="1"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342900" lvl="0" indent="-342900" algn="ctr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双赢的原则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1875CFC1-5FBF-4734-8BE8-8F7503E6A101}"/>
              </a:ext>
            </a:extLst>
          </p:cNvPr>
          <p:cNvSpPr/>
          <p:nvPr/>
        </p:nvSpPr>
        <p:spPr>
          <a:xfrm>
            <a:off x="5739230" y="2581413"/>
            <a:ext cx="720000" cy="497957"/>
          </a:xfrm>
          <a:prstGeom prst="rect">
            <a:avLst/>
          </a:prstGeom>
          <a:solidFill>
            <a:srgbClr val="0078C6"/>
          </a:solidFill>
        </p:spPr>
        <p:txBody>
          <a:bodyPr wrap="square">
            <a:spAutoFit/>
          </a:bodyPr>
          <a:lstStyle/>
          <a:p>
            <a:pPr lvl="0" algn="ctr" fontAlgn="base">
              <a:lnSpc>
                <a:spcPct val="120000"/>
              </a:lnSpc>
              <a:spcAft>
                <a:spcPct val="0"/>
              </a:spcAft>
              <a:defRPr/>
            </a:pPr>
            <a:r>
              <a:rPr kumimoji="1"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kumimoji="1"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44D93703-79E4-4681-A435-8FED37904CF1}"/>
              </a:ext>
            </a:extLst>
          </p:cNvPr>
          <p:cNvSpPr/>
          <p:nvPr/>
        </p:nvSpPr>
        <p:spPr>
          <a:xfrm>
            <a:off x="5189341" y="3394428"/>
            <a:ext cx="1813317" cy="16435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lnSpc>
                <a:spcPct val="120000"/>
              </a:lnSpc>
              <a:spcAft>
                <a:spcPct val="0"/>
              </a:spcAft>
              <a:defRPr/>
            </a:pPr>
            <a:r>
              <a:rPr kumimoji="1"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准备</a:t>
            </a:r>
            <a:endParaRPr kumimoji="1"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342900" lvl="0" indent="-342900" algn="ctr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谈判的阶段</a:t>
            </a:r>
            <a:endParaRPr kumimoji="1"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342900" indent="-342900" algn="ctr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准备工作</a:t>
            </a:r>
          </a:p>
          <a:p>
            <a:pPr marL="342900" lvl="0" indent="-342900" algn="ctr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kumimoji="1"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F80E6DF-2737-41B5-A79E-6B4015832AAC}"/>
              </a:ext>
            </a:extLst>
          </p:cNvPr>
          <p:cNvSpPr/>
          <p:nvPr/>
        </p:nvSpPr>
        <p:spPr>
          <a:xfrm>
            <a:off x="8525230" y="2581413"/>
            <a:ext cx="720000" cy="497957"/>
          </a:xfrm>
          <a:prstGeom prst="rect">
            <a:avLst/>
          </a:prstGeom>
          <a:solidFill>
            <a:srgbClr val="0078C6"/>
          </a:solidFill>
        </p:spPr>
        <p:txBody>
          <a:bodyPr wrap="square">
            <a:spAutoFit/>
          </a:bodyPr>
          <a:lstStyle/>
          <a:p>
            <a:pPr lvl="0" algn="ctr" fontAlgn="base">
              <a:lnSpc>
                <a:spcPct val="120000"/>
              </a:lnSpc>
              <a:spcAft>
                <a:spcPct val="0"/>
              </a:spcAft>
              <a:defRPr/>
            </a:pPr>
            <a:r>
              <a:rPr kumimoji="1"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kumimoji="1"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1EFB05A-C2EF-4DCF-A0FF-07B952515225}"/>
              </a:ext>
            </a:extLst>
          </p:cNvPr>
          <p:cNvSpPr/>
          <p:nvPr/>
        </p:nvSpPr>
        <p:spPr>
          <a:xfrm>
            <a:off x="7850331" y="3394428"/>
            <a:ext cx="2069798" cy="16435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lnSpc>
                <a:spcPct val="120000"/>
              </a:lnSpc>
              <a:spcAft>
                <a:spcPct val="0"/>
              </a:spcAft>
              <a:defRPr/>
            </a:pPr>
            <a:r>
              <a:rPr kumimoji="1"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技巧</a:t>
            </a:r>
            <a:endParaRPr kumimoji="1"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342900" lvl="0" indent="-342900" algn="ctr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成功谈判技巧</a:t>
            </a:r>
            <a:endParaRPr kumimoji="1"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342900" lvl="0" indent="-342900" algn="ctr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电话谈判技巧</a:t>
            </a:r>
            <a:endParaRPr kumimoji="1"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342900" lvl="0" indent="-342900" algn="ctr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类型对策</a:t>
            </a:r>
            <a:endParaRPr kumimoji="1"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233BBC-D298-4C7F-990C-7EE36C33EC7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3501"/>
          <a:stretch/>
        </p:blipFill>
        <p:spPr>
          <a:xfrm>
            <a:off x="0" y="5472792"/>
            <a:ext cx="12204000" cy="138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30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build="p" animBg="1"/>
      <p:bldP spid="24" grpId="0" build="p"/>
      <p:bldP spid="25" grpId="0" build="p" animBg="1"/>
      <p:bldP spid="26" grpId="0" build="p"/>
      <p:bldP spid="15" grpId="0" build="p" animBg="1"/>
      <p:bldP spid="1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9E60D6B3-A97F-4A61-9236-9EB2CBBC0A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2150" y="3106108"/>
            <a:ext cx="3086952" cy="2916000"/>
          </a:xfrm>
          <a:prstGeom prst="diamond">
            <a:avLst/>
          </a:prstGeom>
          <a:ln w="57150">
            <a:solidFill>
              <a:srgbClr val="E7E6E6"/>
            </a:solidFill>
          </a:ln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8B7AE1B8-751E-4241-A3FA-D31D9E5FAEE4}"/>
              </a:ext>
            </a:extLst>
          </p:cNvPr>
          <p:cNvGrpSpPr/>
          <p:nvPr/>
        </p:nvGrpSpPr>
        <p:grpSpPr>
          <a:xfrm>
            <a:off x="1160761" y="2136671"/>
            <a:ext cx="3645450" cy="461665"/>
            <a:chOff x="1222310" y="2382025"/>
            <a:chExt cx="3645450" cy="461665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D7136C1-B450-4F33-9D00-787D9D565B69}"/>
                </a:ext>
              </a:extLst>
            </p:cNvPr>
            <p:cNvSpPr/>
            <p:nvPr/>
          </p:nvSpPr>
          <p:spPr>
            <a:xfrm>
              <a:off x="1825913" y="2458903"/>
              <a:ext cx="29546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提建议时应注意哪些事项？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2B2A4686-F0D0-4E29-B2C0-363A2155DD2C}"/>
                </a:ext>
              </a:extLst>
            </p:cNvPr>
            <p:cNvSpPr txBox="1"/>
            <p:nvPr/>
          </p:nvSpPr>
          <p:spPr>
            <a:xfrm>
              <a:off x="1222310" y="2382025"/>
              <a:ext cx="5469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05</a:t>
              </a:r>
              <a:endParaRPr lang="zh-CN" alt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F0478857-DA60-4A98-9044-A8DBDA1F05EC}"/>
                </a:ext>
              </a:extLst>
            </p:cNvPr>
            <p:cNvCxnSpPr>
              <a:stCxn id="4" idx="2"/>
            </p:cNvCxnSpPr>
            <p:nvPr/>
          </p:nvCxnSpPr>
          <p:spPr>
            <a:xfrm>
              <a:off x="1495783" y="2843690"/>
              <a:ext cx="3371977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91E2C2E3-3331-4913-AF0A-EADD6B0DD92F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二、谈判的开始阶段</a:t>
            </a: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E22AE7DC-D709-4E7A-A596-5AD714182197}"/>
              </a:ext>
            </a:extLst>
          </p:cNvPr>
          <p:cNvGrpSpPr/>
          <p:nvPr/>
        </p:nvGrpSpPr>
        <p:grpSpPr>
          <a:xfrm>
            <a:off x="1372898" y="3401865"/>
            <a:ext cx="6033288" cy="2230326"/>
            <a:chOff x="2912933" y="3390816"/>
            <a:chExt cx="6033288" cy="2230326"/>
          </a:xfrm>
        </p:grpSpPr>
        <p:grpSp>
          <p:nvGrpSpPr>
            <p:cNvPr id="8" name="d0a8f099-e09d-4f3f-b5c4-15a4593f429b">
              <a:extLst>
                <a:ext uri="{FF2B5EF4-FFF2-40B4-BE49-F238E27FC236}">
                  <a16:creationId xmlns:a16="http://schemas.microsoft.com/office/drawing/2014/main" id="{E443910F-A198-4E6F-BD21-B338E5817D9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091554" y="3390816"/>
              <a:ext cx="2050820" cy="2107215"/>
              <a:chOff x="4833170" y="2051499"/>
              <a:chExt cx="2637450" cy="2709979"/>
            </a:xfrm>
          </p:grpSpPr>
          <p:grpSp>
            <p:nvGrpSpPr>
              <p:cNvPr id="21" name="Group 25">
                <a:extLst>
                  <a:ext uri="{FF2B5EF4-FFF2-40B4-BE49-F238E27FC236}">
                    <a16:creationId xmlns:a16="http://schemas.microsoft.com/office/drawing/2014/main" id="{FEA260B7-8A59-4D78-A9BC-EEA40645F60D}"/>
                  </a:ext>
                </a:extLst>
              </p:cNvPr>
              <p:cNvGrpSpPr/>
              <p:nvPr/>
            </p:nvGrpSpPr>
            <p:grpSpPr>
              <a:xfrm rot="2700000">
                <a:off x="4822854" y="2089284"/>
                <a:ext cx="2616623" cy="2595992"/>
                <a:chOff x="4567237" y="1765300"/>
                <a:chExt cx="3422651" cy="3395663"/>
              </a:xfrm>
            </p:grpSpPr>
            <p:sp>
              <p:nvSpPr>
                <p:cNvPr id="26" name="Freeform: Shape 10">
                  <a:extLst>
                    <a:ext uri="{FF2B5EF4-FFF2-40B4-BE49-F238E27FC236}">
                      <a16:creationId xmlns:a16="http://schemas.microsoft.com/office/drawing/2014/main" id="{6BE1E9C5-1912-4AB3-9057-5E43BDADF61C}"/>
                    </a:ext>
                  </a:extLst>
                </p:cNvPr>
                <p:cNvSpPr/>
                <p:nvPr/>
              </p:nvSpPr>
              <p:spPr>
                <a:xfrm flipV="1">
                  <a:off x="4567237" y="1765300"/>
                  <a:ext cx="1711326" cy="2068513"/>
                </a:xfrm>
                <a:custGeom>
                  <a:avLst/>
                  <a:gdLst>
                    <a:gd name="connsiteX0" fmla="*/ 0 w 1711326"/>
                    <a:gd name="connsiteY0" fmla="*/ 2068513 h 2068513"/>
                    <a:gd name="connsiteX1" fmla="*/ 1354138 w 1711326"/>
                    <a:gd name="connsiteY1" fmla="*/ 2068513 h 2068513"/>
                    <a:gd name="connsiteX2" fmla="*/ 1711326 w 1711326"/>
                    <a:gd name="connsiteY2" fmla="*/ 1711326 h 2068513"/>
                    <a:gd name="connsiteX3" fmla="*/ 0 w 1711326"/>
                    <a:gd name="connsiteY3" fmla="*/ 0 h 2068513"/>
                    <a:gd name="connsiteX4" fmla="*/ 0 w 1711326"/>
                    <a:gd name="connsiteY4" fmla="*/ 2068513 h 2068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1326" h="2068513">
                      <a:moveTo>
                        <a:pt x="0" y="2068513"/>
                      </a:moveTo>
                      <a:lnTo>
                        <a:pt x="1354138" y="2068513"/>
                      </a:lnTo>
                      <a:lnTo>
                        <a:pt x="1711326" y="1711326"/>
                      </a:lnTo>
                      <a:lnTo>
                        <a:pt x="0" y="0"/>
                      </a:lnTo>
                      <a:lnTo>
                        <a:pt x="0" y="2068513"/>
                      </a:lnTo>
                      <a:close/>
                    </a:path>
                  </a:pathLst>
                </a:custGeom>
                <a:solidFill>
                  <a:srgbClr val="007CC8"/>
                </a:solidFill>
                <a:ln w="76200"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3530"/>
                  <a:endParaRPr sz="1867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Freeform: Shape 23">
                  <a:extLst>
                    <a:ext uri="{FF2B5EF4-FFF2-40B4-BE49-F238E27FC236}">
                      <a16:creationId xmlns:a16="http://schemas.microsoft.com/office/drawing/2014/main" id="{7A95EEED-CBBA-40F7-9864-5FDDB2D44B89}"/>
                    </a:ext>
                  </a:extLst>
                </p:cNvPr>
                <p:cNvSpPr/>
                <p:nvPr/>
              </p:nvSpPr>
              <p:spPr>
                <a:xfrm>
                  <a:off x="4567237" y="3463131"/>
                  <a:ext cx="2068513" cy="1697832"/>
                </a:xfrm>
                <a:custGeom>
                  <a:avLst/>
                  <a:gdLst>
                    <a:gd name="connsiteX0" fmla="*/ 370681 w 2068513"/>
                    <a:gd name="connsiteY0" fmla="*/ 0 h 1697832"/>
                    <a:gd name="connsiteX1" fmla="*/ 2068513 w 2068513"/>
                    <a:gd name="connsiteY1" fmla="*/ 1697832 h 1697832"/>
                    <a:gd name="connsiteX2" fmla="*/ 0 w 2068513"/>
                    <a:gd name="connsiteY2" fmla="*/ 1697832 h 1697832"/>
                    <a:gd name="connsiteX3" fmla="*/ 0 w 2068513"/>
                    <a:gd name="connsiteY3" fmla="*/ 370681 h 1697832"/>
                    <a:gd name="connsiteX4" fmla="*/ 370681 w 2068513"/>
                    <a:gd name="connsiteY4" fmla="*/ 0 h 16978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68513" h="1697832">
                      <a:moveTo>
                        <a:pt x="370681" y="0"/>
                      </a:moveTo>
                      <a:lnTo>
                        <a:pt x="2068513" y="1697832"/>
                      </a:lnTo>
                      <a:lnTo>
                        <a:pt x="0" y="1697832"/>
                      </a:lnTo>
                      <a:lnTo>
                        <a:pt x="0" y="370681"/>
                      </a:lnTo>
                      <a:lnTo>
                        <a:pt x="370681" y="0"/>
                      </a:lnTo>
                      <a:close/>
                    </a:path>
                  </a:pathLst>
                </a:custGeom>
                <a:solidFill>
                  <a:srgbClr val="00A0E9"/>
                </a:solidFill>
                <a:ln w="76200"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3530"/>
                  <a:endParaRPr sz="1867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Freeform: Shape 20">
                  <a:extLst>
                    <a:ext uri="{FF2B5EF4-FFF2-40B4-BE49-F238E27FC236}">
                      <a16:creationId xmlns:a16="http://schemas.microsoft.com/office/drawing/2014/main" id="{F363706D-9902-4EAA-AD97-20DEA022507F}"/>
                    </a:ext>
                  </a:extLst>
                </p:cNvPr>
                <p:cNvSpPr/>
                <p:nvPr/>
              </p:nvSpPr>
              <p:spPr>
                <a:xfrm flipH="1">
                  <a:off x="6278562" y="3092450"/>
                  <a:ext cx="1711326" cy="2068513"/>
                </a:xfrm>
                <a:custGeom>
                  <a:avLst/>
                  <a:gdLst>
                    <a:gd name="connsiteX0" fmla="*/ 0 w 1711326"/>
                    <a:gd name="connsiteY0" fmla="*/ 0 h 2068513"/>
                    <a:gd name="connsiteX1" fmla="*/ 0 w 1711326"/>
                    <a:gd name="connsiteY1" fmla="*/ 2068513 h 2068513"/>
                    <a:gd name="connsiteX2" fmla="*/ 1354138 w 1711326"/>
                    <a:gd name="connsiteY2" fmla="*/ 2068513 h 2068513"/>
                    <a:gd name="connsiteX3" fmla="*/ 1711326 w 1711326"/>
                    <a:gd name="connsiteY3" fmla="*/ 1711326 h 2068513"/>
                    <a:gd name="connsiteX4" fmla="*/ 0 w 1711326"/>
                    <a:gd name="connsiteY4" fmla="*/ 0 h 2068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1326" h="2068513">
                      <a:moveTo>
                        <a:pt x="0" y="0"/>
                      </a:moveTo>
                      <a:lnTo>
                        <a:pt x="0" y="2068513"/>
                      </a:lnTo>
                      <a:lnTo>
                        <a:pt x="1354138" y="2068513"/>
                      </a:lnTo>
                      <a:lnTo>
                        <a:pt x="1711326" y="17113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7CC8"/>
                </a:solidFill>
                <a:ln w="76200"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3530"/>
                  <a:endParaRPr sz="1867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Freeform: Shape 13">
                  <a:extLst>
                    <a:ext uri="{FF2B5EF4-FFF2-40B4-BE49-F238E27FC236}">
                      <a16:creationId xmlns:a16="http://schemas.microsoft.com/office/drawing/2014/main" id="{B511F785-E8D4-4320-9850-993AD1996B2A}"/>
                    </a:ext>
                  </a:extLst>
                </p:cNvPr>
                <p:cNvSpPr/>
                <p:nvPr/>
              </p:nvSpPr>
              <p:spPr>
                <a:xfrm flipH="1" flipV="1">
                  <a:off x="5921374" y="1765300"/>
                  <a:ext cx="2068513" cy="2068513"/>
                </a:xfrm>
                <a:custGeom>
                  <a:avLst/>
                  <a:gdLst>
                    <a:gd name="connsiteX0" fmla="*/ 2068513 w 2068513"/>
                    <a:gd name="connsiteY0" fmla="*/ 2068513 h 2068513"/>
                    <a:gd name="connsiteX1" fmla="*/ 0 w 2068513"/>
                    <a:gd name="connsiteY1" fmla="*/ 2068513 h 2068513"/>
                    <a:gd name="connsiteX2" fmla="*/ 0 w 2068513"/>
                    <a:gd name="connsiteY2" fmla="*/ 0 h 2068513"/>
                    <a:gd name="connsiteX3" fmla="*/ 1 w 2068513"/>
                    <a:gd name="connsiteY3" fmla="*/ 1 h 2068513"/>
                    <a:gd name="connsiteX4" fmla="*/ 1 w 2068513"/>
                    <a:gd name="connsiteY4" fmla="*/ 741363 h 2068513"/>
                    <a:gd name="connsiteX5" fmla="*/ 370682 w 2068513"/>
                    <a:gd name="connsiteY5" fmla="*/ 370682 h 2068513"/>
                    <a:gd name="connsiteX6" fmla="*/ 2068513 w 2068513"/>
                    <a:gd name="connsiteY6" fmla="*/ 2068513 h 2068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68513" h="2068513">
                      <a:moveTo>
                        <a:pt x="2068513" y="2068513"/>
                      </a:moveTo>
                      <a:lnTo>
                        <a:pt x="0" y="2068513"/>
                      </a:ln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1" y="741363"/>
                      </a:lnTo>
                      <a:lnTo>
                        <a:pt x="370682" y="370682"/>
                      </a:lnTo>
                      <a:lnTo>
                        <a:pt x="2068513" y="2068513"/>
                      </a:lnTo>
                      <a:close/>
                    </a:path>
                  </a:pathLst>
                </a:custGeom>
                <a:solidFill>
                  <a:srgbClr val="00A0E9"/>
                </a:solidFill>
                <a:ln w="76200"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3530"/>
                  <a:endParaRPr sz="1867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85B23E5F-2383-4DD8-80C7-98DAB5D4C5A2}"/>
                  </a:ext>
                </a:extLst>
              </p:cNvPr>
              <p:cNvSpPr/>
              <p:nvPr/>
            </p:nvSpPr>
            <p:spPr bwMode="auto">
              <a:xfrm>
                <a:off x="4849521" y="3186897"/>
                <a:ext cx="199613" cy="359303"/>
              </a:xfrm>
              <a:custGeom>
                <a:avLst/>
                <a:gdLst>
                  <a:gd name="T0" fmla="*/ 159 w 159"/>
                  <a:gd name="T1" fmla="*/ 50 h 286"/>
                  <a:gd name="T2" fmla="*/ 114 w 159"/>
                  <a:gd name="T3" fmla="*/ 50 h 286"/>
                  <a:gd name="T4" fmla="*/ 114 w 159"/>
                  <a:gd name="T5" fmla="*/ 50 h 286"/>
                  <a:gd name="T6" fmla="*/ 111 w 159"/>
                  <a:gd name="T7" fmla="*/ 51 h 286"/>
                  <a:gd name="T8" fmla="*/ 107 w 159"/>
                  <a:gd name="T9" fmla="*/ 54 h 286"/>
                  <a:gd name="T10" fmla="*/ 103 w 159"/>
                  <a:gd name="T11" fmla="*/ 60 h 286"/>
                  <a:gd name="T12" fmla="*/ 102 w 159"/>
                  <a:gd name="T13" fmla="*/ 66 h 286"/>
                  <a:gd name="T14" fmla="*/ 102 w 159"/>
                  <a:gd name="T15" fmla="*/ 99 h 286"/>
                  <a:gd name="T16" fmla="*/ 159 w 159"/>
                  <a:gd name="T17" fmla="*/ 99 h 286"/>
                  <a:gd name="T18" fmla="*/ 159 w 159"/>
                  <a:gd name="T19" fmla="*/ 146 h 286"/>
                  <a:gd name="T20" fmla="*/ 102 w 159"/>
                  <a:gd name="T21" fmla="*/ 146 h 286"/>
                  <a:gd name="T22" fmla="*/ 102 w 159"/>
                  <a:gd name="T23" fmla="*/ 286 h 286"/>
                  <a:gd name="T24" fmla="*/ 50 w 159"/>
                  <a:gd name="T25" fmla="*/ 286 h 286"/>
                  <a:gd name="T26" fmla="*/ 50 w 159"/>
                  <a:gd name="T27" fmla="*/ 146 h 286"/>
                  <a:gd name="T28" fmla="*/ 0 w 159"/>
                  <a:gd name="T29" fmla="*/ 146 h 286"/>
                  <a:gd name="T30" fmla="*/ 0 w 159"/>
                  <a:gd name="T31" fmla="*/ 99 h 286"/>
                  <a:gd name="T32" fmla="*/ 50 w 159"/>
                  <a:gd name="T33" fmla="*/ 99 h 286"/>
                  <a:gd name="T34" fmla="*/ 50 w 159"/>
                  <a:gd name="T35" fmla="*/ 71 h 286"/>
                  <a:gd name="T36" fmla="*/ 50 w 159"/>
                  <a:gd name="T37" fmla="*/ 71 h 286"/>
                  <a:gd name="T38" fmla="*/ 50 w 159"/>
                  <a:gd name="T39" fmla="*/ 64 h 286"/>
                  <a:gd name="T40" fmla="*/ 51 w 159"/>
                  <a:gd name="T41" fmla="*/ 57 h 286"/>
                  <a:gd name="T42" fmla="*/ 52 w 159"/>
                  <a:gd name="T43" fmla="*/ 50 h 286"/>
                  <a:gd name="T44" fmla="*/ 54 w 159"/>
                  <a:gd name="T45" fmla="*/ 43 h 286"/>
                  <a:gd name="T46" fmla="*/ 57 w 159"/>
                  <a:gd name="T47" fmla="*/ 37 h 286"/>
                  <a:gd name="T48" fmla="*/ 60 w 159"/>
                  <a:gd name="T49" fmla="*/ 31 h 286"/>
                  <a:gd name="T50" fmla="*/ 63 w 159"/>
                  <a:gd name="T51" fmla="*/ 26 h 286"/>
                  <a:gd name="T52" fmla="*/ 67 w 159"/>
                  <a:gd name="T53" fmla="*/ 21 h 286"/>
                  <a:gd name="T54" fmla="*/ 72 w 159"/>
                  <a:gd name="T55" fmla="*/ 16 h 286"/>
                  <a:gd name="T56" fmla="*/ 78 w 159"/>
                  <a:gd name="T57" fmla="*/ 12 h 286"/>
                  <a:gd name="T58" fmla="*/ 83 w 159"/>
                  <a:gd name="T59" fmla="*/ 8 h 286"/>
                  <a:gd name="T60" fmla="*/ 88 w 159"/>
                  <a:gd name="T61" fmla="*/ 5 h 286"/>
                  <a:gd name="T62" fmla="*/ 94 w 159"/>
                  <a:gd name="T63" fmla="*/ 3 h 286"/>
                  <a:gd name="T64" fmla="*/ 100 w 159"/>
                  <a:gd name="T65" fmla="*/ 1 h 286"/>
                  <a:gd name="T66" fmla="*/ 108 w 159"/>
                  <a:gd name="T67" fmla="*/ 0 h 286"/>
                  <a:gd name="T68" fmla="*/ 114 w 159"/>
                  <a:gd name="T69" fmla="*/ 0 h 286"/>
                  <a:gd name="T70" fmla="*/ 159 w 159"/>
                  <a:gd name="T71" fmla="*/ 0 h 286"/>
                  <a:gd name="T72" fmla="*/ 159 w 159"/>
                  <a:gd name="T73" fmla="*/ 5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9" h="286">
                    <a:moveTo>
                      <a:pt x="159" y="50"/>
                    </a:moveTo>
                    <a:lnTo>
                      <a:pt x="114" y="50"/>
                    </a:lnTo>
                    <a:lnTo>
                      <a:pt x="114" y="50"/>
                    </a:lnTo>
                    <a:lnTo>
                      <a:pt x="111" y="51"/>
                    </a:lnTo>
                    <a:lnTo>
                      <a:pt x="107" y="54"/>
                    </a:lnTo>
                    <a:lnTo>
                      <a:pt x="103" y="60"/>
                    </a:lnTo>
                    <a:lnTo>
                      <a:pt x="102" y="66"/>
                    </a:lnTo>
                    <a:lnTo>
                      <a:pt x="102" y="99"/>
                    </a:lnTo>
                    <a:lnTo>
                      <a:pt x="159" y="99"/>
                    </a:lnTo>
                    <a:lnTo>
                      <a:pt x="159" y="146"/>
                    </a:lnTo>
                    <a:lnTo>
                      <a:pt x="102" y="146"/>
                    </a:lnTo>
                    <a:lnTo>
                      <a:pt x="102" y="286"/>
                    </a:lnTo>
                    <a:lnTo>
                      <a:pt x="50" y="286"/>
                    </a:lnTo>
                    <a:lnTo>
                      <a:pt x="50" y="146"/>
                    </a:lnTo>
                    <a:lnTo>
                      <a:pt x="0" y="146"/>
                    </a:lnTo>
                    <a:lnTo>
                      <a:pt x="0" y="99"/>
                    </a:lnTo>
                    <a:lnTo>
                      <a:pt x="50" y="99"/>
                    </a:lnTo>
                    <a:lnTo>
                      <a:pt x="50" y="71"/>
                    </a:lnTo>
                    <a:lnTo>
                      <a:pt x="50" y="71"/>
                    </a:lnTo>
                    <a:lnTo>
                      <a:pt x="50" y="64"/>
                    </a:lnTo>
                    <a:lnTo>
                      <a:pt x="51" y="57"/>
                    </a:lnTo>
                    <a:lnTo>
                      <a:pt x="52" y="50"/>
                    </a:lnTo>
                    <a:lnTo>
                      <a:pt x="54" y="43"/>
                    </a:lnTo>
                    <a:lnTo>
                      <a:pt x="57" y="37"/>
                    </a:lnTo>
                    <a:lnTo>
                      <a:pt x="60" y="31"/>
                    </a:lnTo>
                    <a:lnTo>
                      <a:pt x="63" y="26"/>
                    </a:lnTo>
                    <a:lnTo>
                      <a:pt x="67" y="21"/>
                    </a:lnTo>
                    <a:lnTo>
                      <a:pt x="72" y="16"/>
                    </a:lnTo>
                    <a:lnTo>
                      <a:pt x="78" y="12"/>
                    </a:lnTo>
                    <a:lnTo>
                      <a:pt x="83" y="8"/>
                    </a:lnTo>
                    <a:lnTo>
                      <a:pt x="88" y="5"/>
                    </a:lnTo>
                    <a:lnTo>
                      <a:pt x="94" y="3"/>
                    </a:lnTo>
                    <a:lnTo>
                      <a:pt x="100" y="1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59" y="0"/>
                    </a:lnTo>
                    <a:lnTo>
                      <a:pt x="159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bg2"/>
                </a:solidFill>
              </a:ln>
            </p:spPr>
            <p:txBody>
              <a:bodyPr anchor="ctr"/>
              <a:lstStyle/>
              <a:p>
                <a:pPr algn="ctr" defTabSz="913530"/>
                <a:endParaRPr sz="1867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Freeform: Shape 26">
                <a:extLst>
                  <a:ext uri="{FF2B5EF4-FFF2-40B4-BE49-F238E27FC236}">
                    <a16:creationId xmlns:a16="http://schemas.microsoft.com/office/drawing/2014/main" id="{E886627B-1DFA-437E-85AA-8C7BA1B9AC22}"/>
                  </a:ext>
                </a:extLst>
              </p:cNvPr>
              <p:cNvSpPr/>
              <p:nvPr/>
            </p:nvSpPr>
            <p:spPr bwMode="auto">
              <a:xfrm>
                <a:off x="5949020" y="2051499"/>
                <a:ext cx="364295" cy="299419"/>
              </a:xfrm>
              <a:custGeom>
                <a:avLst/>
                <a:gdLst>
                  <a:gd name="T0" fmla="*/ 285 w 293"/>
                  <a:gd name="T1" fmla="*/ 32 h 238"/>
                  <a:gd name="T2" fmla="*/ 259 w 293"/>
                  <a:gd name="T3" fmla="*/ 38 h 238"/>
                  <a:gd name="T4" fmla="*/ 275 w 293"/>
                  <a:gd name="T5" fmla="*/ 24 h 238"/>
                  <a:gd name="T6" fmla="*/ 285 w 293"/>
                  <a:gd name="T7" fmla="*/ 4 h 238"/>
                  <a:gd name="T8" fmla="*/ 257 w 293"/>
                  <a:gd name="T9" fmla="*/ 16 h 238"/>
                  <a:gd name="T10" fmla="*/ 237 w 293"/>
                  <a:gd name="T11" fmla="*/ 11 h 238"/>
                  <a:gd name="T12" fmla="*/ 216 w 293"/>
                  <a:gd name="T13" fmla="*/ 1 h 238"/>
                  <a:gd name="T14" fmla="*/ 203 w 293"/>
                  <a:gd name="T15" fmla="*/ 0 h 238"/>
                  <a:gd name="T16" fmla="*/ 179 w 293"/>
                  <a:gd name="T17" fmla="*/ 5 h 238"/>
                  <a:gd name="T18" fmla="*/ 154 w 293"/>
                  <a:gd name="T19" fmla="*/ 27 h 238"/>
                  <a:gd name="T20" fmla="*/ 143 w 293"/>
                  <a:gd name="T21" fmla="*/ 54 h 238"/>
                  <a:gd name="T22" fmla="*/ 143 w 293"/>
                  <a:gd name="T23" fmla="*/ 67 h 238"/>
                  <a:gd name="T24" fmla="*/ 126 w 293"/>
                  <a:gd name="T25" fmla="*/ 72 h 238"/>
                  <a:gd name="T26" fmla="*/ 75 w 293"/>
                  <a:gd name="T27" fmla="*/ 55 h 238"/>
                  <a:gd name="T28" fmla="*/ 33 w 293"/>
                  <a:gd name="T29" fmla="*/ 24 h 238"/>
                  <a:gd name="T30" fmla="*/ 17 w 293"/>
                  <a:gd name="T31" fmla="*/ 17 h 238"/>
                  <a:gd name="T32" fmla="*/ 12 w 293"/>
                  <a:gd name="T33" fmla="*/ 41 h 238"/>
                  <a:gd name="T34" fmla="*/ 14 w 293"/>
                  <a:gd name="T35" fmla="*/ 57 h 238"/>
                  <a:gd name="T36" fmla="*/ 23 w 293"/>
                  <a:gd name="T37" fmla="*/ 76 h 238"/>
                  <a:gd name="T38" fmla="*/ 39 w 293"/>
                  <a:gd name="T39" fmla="*/ 91 h 238"/>
                  <a:gd name="T40" fmla="*/ 25 w 293"/>
                  <a:gd name="T41" fmla="*/ 89 h 238"/>
                  <a:gd name="T42" fmla="*/ 12 w 293"/>
                  <a:gd name="T43" fmla="*/ 84 h 238"/>
                  <a:gd name="T44" fmla="*/ 13 w 293"/>
                  <a:gd name="T45" fmla="*/ 95 h 238"/>
                  <a:gd name="T46" fmla="*/ 25 w 293"/>
                  <a:gd name="T47" fmla="*/ 123 h 238"/>
                  <a:gd name="T48" fmla="*/ 50 w 293"/>
                  <a:gd name="T49" fmla="*/ 140 h 238"/>
                  <a:gd name="T50" fmla="*/ 52 w 293"/>
                  <a:gd name="T51" fmla="*/ 145 h 238"/>
                  <a:gd name="T52" fmla="*/ 33 w 293"/>
                  <a:gd name="T53" fmla="*/ 145 h 238"/>
                  <a:gd name="T54" fmla="*/ 41 w 293"/>
                  <a:gd name="T55" fmla="*/ 161 h 238"/>
                  <a:gd name="T56" fmla="*/ 62 w 293"/>
                  <a:gd name="T57" fmla="*/ 179 h 238"/>
                  <a:gd name="T58" fmla="*/ 89 w 293"/>
                  <a:gd name="T59" fmla="*/ 186 h 238"/>
                  <a:gd name="T60" fmla="*/ 73 w 293"/>
                  <a:gd name="T61" fmla="*/ 197 h 238"/>
                  <a:gd name="T62" fmla="*/ 45 w 293"/>
                  <a:gd name="T63" fmla="*/ 208 h 238"/>
                  <a:gd name="T64" fmla="*/ 14 w 293"/>
                  <a:gd name="T65" fmla="*/ 212 h 238"/>
                  <a:gd name="T66" fmla="*/ 0 w 293"/>
                  <a:gd name="T67" fmla="*/ 211 h 238"/>
                  <a:gd name="T68" fmla="*/ 32 w 293"/>
                  <a:gd name="T69" fmla="*/ 227 h 238"/>
                  <a:gd name="T70" fmla="*/ 68 w 293"/>
                  <a:gd name="T71" fmla="*/ 237 h 238"/>
                  <a:gd name="T72" fmla="*/ 93 w 293"/>
                  <a:gd name="T73" fmla="*/ 238 h 238"/>
                  <a:gd name="T74" fmla="*/ 149 w 293"/>
                  <a:gd name="T75" fmla="*/ 229 h 238"/>
                  <a:gd name="T76" fmla="*/ 195 w 293"/>
                  <a:gd name="T77" fmla="*/ 205 h 238"/>
                  <a:gd name="T78" fmla="*/ 229 w 293"/>
                  <a:gd name="T79" fmla="*/ 169 h 238"/>
                  <a:gd name="T80" fmla="*/ 252 w 293"/>
                  <a:gd name="T81" fmla="*/ 127 h 238"/>
                  <a:gd name="T82" fmla="*/ 262 w 293"/>
                  <a:gd name="T83" fmla="*/ 82 h 238"/>
                  <a:gd name="T84" fmla="*/ 263 w 293"/>
                  <a:gd name="T85" fmla="*/ 59 h 238"/>
                  <a:gd name="T86" fmla="*/ 280 w 293"/>
                  <a:gd name="T87" fmla="*/ 45 h 238"/>
                  <a:gd name="T88" fmla="*/ 293 w 293"/>
                  <a:gd name="T89" fmla="*/ 2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93" h="238">
                    <a:moveTo>
                      <a:pt x="293" y="28"/>
                    </a:moveTo>
                    <a:lnTo>
                      <a:pt x="293" y="28"/>
                    </a:lnTo>
                    <a:lnTo>
                      <a:pt x="285" y="32"/>
                    </a:lnTo>
                    <a:lnTo>
                      <a:pt x="277" y="34"/>
                    </a:lnTo>
                    <a:lnTo>
                      <a:pt x="267" y="36"/>
                    </a:lnTo>
                    <a:lnTo>
                      <a:pt x="259" y="38"/>
                    </a:lnTo>
                    <a:lnTo>
                      <a:pt x="259" y="38"/>
                    </a:lnTo>
                    <a:lnTo>
                      <a:pt x="267" y="31"/>
                    </a:lnTo>
                    <a:lnTo>
                      <a:pt x="275" y="24"/>
                    </a:lnTo>
                    <a:lnTo>
                      <a:pt x="281" y="14"/>
                    </a:lnTo>
                    <a:lnTo>
                      <a:pt x="285" y="4"/>
                    </a:lnTo>
                    <a:lnTo>
                      <a:pt x="285" y="4"/>
                    </a:lnTo>
                    <a:lnTo>
                      <a:pt x="277" y="9"/>
                    </a:lnTo>
                    <a:lnTo>
                      <a:pt x="266" y="13"/>
                    </a:lnTo>
                    <a:lnTo>
                      <a:pt x="257" y="16"/>
                    </a:lnTo>
                    <a:lnTo>
                      <a:pt x="247" y="18"/>
                    </a:lnTo>
                    <a:lnTo>
                      <a:pt x="247" y="18"/>
                    </a:lnTo>
                    <a:lnTo>
                      <a:pt x="237" y="11"/>
                    </a:lnTo>
                    <a:lnTo>
                      <a:pt x="227" y="5"/>
                    </a:lnTo>
                    <a:lnTo>
                      <a:pt x="222" y="3"/>
                    </a:lnTo>
                    <a:lnTo>
                      <a:pt x="216" y="1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203" y="0"/>
                    </a:lnTo>
                    <a:lnTo>
                      <a:pt x="197" y="0"/>
                    </a:lnTo>
                    <a:lnTo>
                      <a:pt x="191" y="1"/>
                    </a:lnTo>
                    <a:lnTo>
                      <a:pt x="179" y="5"/>
                    </a:lnTo>
                    <a:lnTo>
                      <a:pt x="169" y="10"/>
                    </a:lnTo>
                    <a:lnTo>
                      <a:pt x="161" y="17"/>
                    </a:lnTo>
                    <a:lnTo>
                      <a:pt x="154" y="27"/>
                    </a:lnTo>
                    <a:lnTo>
                      <a:pt x="147" y="37"/>
                    </a:lnTo>
                    <a:lnTo>
                      <a:pt x="144" y="48"/>
                    </a:lnTo>
                    <a:lnTo>
                      <a:pt x="143" y="54"/>
                    </a:lnTo>
                    <a:lnTo>
                      <a:pt x="143" y="60"/>
                    </a:lnTo>
                    <a:lnTo>
                      <a:pt x="143" y="60"/>
                    </a:lnTo>
                    <a:lnTo>
                      <a:pt x="143" y="67"/>
                    </a:lnTo>
                    <a:lnTo>
                      <a:pt x="144" y="74"/>
                    </a:lnTo>
                    <a:lnTo>
                      <a:pt x="144" y="74"/>
                    </a:lnTo>
                    <a:lnTo>
                      <a:pt x="126" y="72"/>
                    </a:lnTo>
                    <a:lnTo>
                      <a:pt x="108" y="68"/>
                    </a:lnTo>
                    <a:lnTo>
                      <a:pt x="92" y="63"/>
                    </a:lnTo>
                    <a:lnTo>
                      <a:pt x="75" y="55"/>
                    </a:lnTo>
                    <a:lnTo>
                      <a:pt x="59" y="46"/>
                    </a:lnTo>
                    <a:lnTo>
                      <a:pt x="45" y="36"/>
                    </a:lnTo>
                    <a:lnTo>
                      <a:pt x="33" y="24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17" y="17"/>
                    </a:lnTo>
                    <a:lnTo>
                      <a:pt x="15" y="26"/>
                    </a:lnTo>
                    <a:lnTo>
                      <a:pt x="13" y="33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13" y="48"/>
                    </a:lnTo>
                    <a:lnTo>
                      <a:pt x="14" y="57"/>
                    </a:lnTo>
                    <a:lnTo>
                      <a:pt x="17" y="63"/>
                    </a:lnTo>
                    <a:lnTo>
                      <a:pt x="20" y="70"/>
                    </a:lnTo>
                    <a:lnTo>
                      <a:pt x="23" y="76"/>
                    </a:lnTo>
                    <a:lnTo>
                      <a:pt x="28" y="81"/>
                    </a:lnTo>
                    <a:lnTo>
                      <a:pt x="34" y="87"/>
                    </a:lnTo>
                    <a:lnTo>
                      <a:pt x="39" y="91"/>
                    </a:lnTo>
                    <a:lnTo>
                      <a:pt x="39" y="91"/>
                    </a:lnTo>
                    <a:lnTo>
                      <a:pt x="32" y="91"/>
                    </a:lnTo>
                    <a:lnTo>
                      <a:pt x="25" y="89"/>
                    </a:lnTo>
                    <a:lnTo>
                      <a:pt x="18" y="87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12" y="85"/>
                    </a:lnTo>
                    <a:lnTo>
                      <a:pt x="12" y="85"/>
                    </a:lnTo>
                    <a:lnTo>
                      <a:pt x="13" y="95"/>
                    </a:lnTo>
                    <a:lnTo>
                      <a:pt x="16" y="105"/>
                    </a:lnTo>
                    <a:lnTo>
                      <a:pt x="20" y="115"/>
                    </a:lnTo>
                    <a:lnTo>
                      <a:pt x="25" y="123"/>
                    </a:lnTo>
                    <a:lnTo>
                      <a:pt x="33" y="130"/>
                    </a:lnTo>
                    <a:lnTo>
                      <a:pt x="41" y="136"/>
                    </a:lnTo>
                    <a:lnTo>
                      <a:pt x="50" y="140"/>
                    </a:lnTo>
                    <a:lnTo>
                      <a:pt x="60" y="143"/>
                    </a:lnTo>
                    <a:lnTo>
                      <a:pt x="60" y="143"/>
                    </a:lnTo>
                    <a:lnTo>
                      <a:pt x="52" y="145"/>
                    </a:lnTo>
                    <a:lnTo>
                      <a:pt x="44" y="146"/>
                    </a:lnTo>
                    <a:lnTo>
                      <a:pt x="44" y="146"/>
                    </a:lnTo>
                    <a:lnTo>
                      <a:pt x="33" y="145"/>
                    </a:lnTo>
                    <a:lnTo>
                      <a:pt x="33" y="145"/>
                    </a:lnTo>
                    <a:lnTo>
                      <a:pt x="37" y="153"/>
                    </a:lnTo>
                    <a:lnTo>
                      <a:pt x="41" y="161"/>
                    </a:lnTo>
                    <a:lnTo>
                      <a:pt x="47" y="168"/>
                    </a:lnTo>
                    <a:lnTo>
                      <a:pt x="54" y="175"/>
                    </a:lnTo>
                    <a:lnTo>
                      <a:pt x="62" y="179"/>
                    </a:lnTo>
                    <a:lnTo>
                      <a:pt x="71" y="183"/>
                    </a:lnTo>
                    <a:lnTo>
                      <a:pt x="79" y="185"/>
                    </a:lnTo>
                    <a:lnTo>
                      <a:pt x="89" y="186"/>
                    </a:lnTo>
                    <a:lnTo>
                      <a:pt x="89" y="186"/>
                    </a:lnTo>
                    <a:lnTo>
                      <a:pt x="81" y="192"/>
                    </a:lnTo>
                    <a:lnTo>
                      <a:pt x="73" y="197"/>
                    </a:lnTo>
                    <a:lnTo>
                      <a:pt x="64" y="201"/>
                    </a:lnTo>
                    <a:lnTo>
                      <a:pt x="54" y="206"/>
                    </a:lnTo>
                    <a:lnTo>
                      <a:pt x="45" y="208"/>
                    </a:lnTo>
                    <a:lnTo>
                      <a:pt x="35" y="210"/>
                    </a:lnTo>
                    <a:lnTo>
                      <a:pt x="25" y="212"/>
                    </a:lnTo>
                    <a:lnTo>
                      <a:pt x="14" y="212"/>
                    </a:lnTo>
                    <a:lnTo>
                      <a:pt x="14" y="212"/>
                    </a:lnTo>
                    <a:lnTo>
                      <a:pt x="0" y="211"/>
                    </a:lnTo>
                    <a:lnTo>
                      <a:pt x="0" y="211"/>
                    </a:lnTo>
                    <a:lnTo>
                      <a:pt x="10" y="217"/>
                    </a:lnTo>
                    <a:lnTo>
                      <a:pt x="21" y="222"/>
                    </a:lnTo>
                    <a:lnTo>
                      <a:pt x="32" y="227"/>
                    </a:lnTo>
                    <a:lnTo>
                      <a:pt x="44" y="231"/>
                    </a:lnTo>
                    <a:lnTo>
                      <a:pt x="55" y="235"/>
                    </a:lnTo>
                    <a:lnTo>
                      <a:pt x="68" y="237"/>
                    </a:lnTo>
                    <a:lnTo>
                      <a:pt x="80" y="238"/>
                    </a:lnTo>
                    <a:lnTo>
                      <a:pt x="93" y="238"/>
                    </a:lnTo>
                    <a:lnTo>
                      <a:pt x="93" y="238"/>
                    </a:lnTo>
                    <a:lnTo>
                      <a:pt x="112" y="237"/>
                    </a:lnTo>
                    <a:lnTo>
                      <a:pt x="132" y="233"/>
                    </a:lnTo>
                    <a:lnTo>
                      <a:pt x="149" y="229"/>
                    </a:lnTo>
                    <a:lnTo>
                      <a:pt x="166" y="222"/>
                    </a:lnTo>
                    <a:lnTo>
                      <a:pt x="180" y="215"/>
                    </a:lnTo>
                    <a:lnTo>
                      <a:pt x="195" y="205"/>
                    </a:lnTo>
                    <a:lnTo>
                      <a:pt x="207" y="194"/>
                    </a:lnTo>
                    <a:lnTo>
                      <a:pt x="220" y="183"/>
                    </a:lnTo>
                    <a:lnTo>
                      <a:pt x="229" y="169"/>
                    </a:lnTo>
                    <a:lnTo>
                      <a:pt x="238" y="156"/>
                    </a:lnTo>
                    <a:lnTo>
                      <a:pt x="246" y="141"/>
                    </a:lnTo>
                    <a:lnTo>
                      <a:pt x="252" y="127"/>
                    </a:lnTo>
                    <a:lnTo>
                      <a:pt x="257" y="112"/>
                    </a:lnTo>
                    <a:lnTo>
                      <a:pt x="260" y="97"/>
                    </a:lnTo>
                    <a:lnTo>
                      <a:pt x="262" y="82"/>
                    </a:lnTo>
                    <a:lnTo>
                      <a:pt x="263" y="67"/>
                    </a:lnTo>
                    <a:lnTo>
                      <a:pt x="263" y="67"/>
                    </a:lnTo>
                    <a:lnTo>
                      <a:pt x="263" y="59"/>
                    </a:lnTo>
                    <a:lnTo>
                      <a:pt x="263" y="59"/>
                    </a:lnTo>
                    <a:lnTo>
                      <a:pt x="271" y="52"/>
                    </a:lnTo>
                    <a:lnTo>
                      <a:pt x="280" y="45"/>
                    </a:lnTo>
                    <a:lnTo>
                      <a:pt x="287" y="37"/>
                    </a:lnTo>
                    <a:lnTo>
                      <a:pt x="293" y="28"/>
                    </a:lnTo>
                    <a:lnTo>
                      <a:pt x="293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bg2"/>
                </a:solidFill>
              </a:ln>
            </p:spPr>
            <p:txBody>
              <a:bodyPr anchor="ctr"/>
              <a:lstStyle/>
              <a:p>
                <a:pPr algn="ctr" defTabSz="913530"/>
                <a:endParaRPr sz="1867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Freeform: Shape 29">
                <a:extLst>
                  <a:ext uri="{FF2B5EF4-FFF2-40B4-BE49-F238E27FC236}">
                    <a16:creationId xmlns:a16="http://schemas.microsoft.com/office/drawing/2014/main" id="{8183ECA0-2D56-4780-965C-D15132FD0099}"/>
                  </a:ext>
                </a:extLst>
              </p:cNvPr>
              <p:cNvSpPr/>
              <p:nvPr/>
            </p:nvSpPr>
            <p:spPr bwMode="auto">
              <a:xfrm>
                <a:off x="5997166" y="4387227"/>
                <a:ext cx="388375" cy="374251"/>
              </a:xfrm>
              <a:custGeom>
                <a:avLst/>
                <a:gdLst>
                  <a:gd name="T0" fmla="*/ 0 w 208"/>
                  <a:gd name="T1" fmla="*/ 68 h 201"/>
                  <a:gd name="T2" fmla="*/ 8 w 208"/>
                  <a:gd name="T3" fmla="*/ 78 h 201"/>
                  <a:gd name="T4" fmla="*/ 31 w 208"/>
                  <a:gd name="T5" fmla="*/ 72 h 201"/>
                  <a:gd name="T6" fmla="*/ 64 w 208"/>
                  <a:gd name="T7" fmla="*/ 172 h 201"/>
                  <a:gd name="T8" fmla="*/ 106 w 208"/>
                  <a:gd name="T9" fmla="*/ 189 h 201"/>
                  <a:gd name="T10" fmla="*/ 197 w 208"/>
                  <a:gd name="T11" fmla="*/ 62 h 201"/>
                  <a:gd name="T12" fmla="*/ 114 w 208"/>
                  <a:gd name="T13" fmla="*/ 67 h 201"/>
                  <a:gd name="T14" fmla="*/ 137 w 208"/>
                  <a:gd name="T15" fmla="*/ 94 h 201"/>
                  <a:gd name="T16" fmla="*/ 109 w 208"/>
                  <a:gd name="T17" fmla="*/ 130 h 201"/>
                  <a:gd name="T18" fmla="*/ 93 w 208"/>
                  <a:gd name="T19" fmla="*/ 90 h 201"/>
                  <a:gd name="T20" fmla="*/ 60 w 208"/>
                  <a:gd name="T21" fmla="*/ 22 h 201"/>
                  <a:gd name="T22" fmla="*/ 0 w 208"/>
                  <a:gd name="T23" fmla="*/ 68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8" h="201">
                    <a:moveTo>
                      <a:pt x="0" y="68"/>
                    </a:moveTo>
                    <a:cubicBezTo>
                      <a:pt x="8" y="78"/>
                      <a:pt x="8" y="78"/>
                      <a:pt x="8" y="78"/>
                    </a:cubicBezTo>
                    <a:cubicBezTo>
                      <a:pt x="8" y="78"/>
                      <a:pt x="25" y="65"/>
                      <a:pt x="31" y="72"/>
                    </a:cubicBezTo>
                    <a:cubicBezTo>
                      <a:pt x="36" y="78"/>
                      <a:pt x="57" y="157"/>
                      <a:pt x="64" y="172"/>
                    </a:cubicBezTo>
                    <a:cubicBezTo>
                      <a:pt x="70" y="184"/>
                      <a:pt x="87" y="201"/>
                      <a:pt x="106" y="189"/>
                    </a:cubicBezTo>
                    <a:cubicBezTo>
                      <a:pt x="125" y="177"/>
                      <a:pt x="186" y="124"/>
                      <a:pt x="197" y="62"/>
                    </a:cubicBezTo>
                    <a:cubicBezTo>
                      <a:pt x="208" y="0"/>
                      <a:pt x="123" y="13"/>
                      <a:pt x="114" y="67"/>
                    </a:cubicBezTo>
                    <a:cubicBezTo>
                      <a:pt x="137" y="54"/>
                      <a:pt x="149" y="73"/>
                      <a:pt x="137" y="94"/>
                    </a:cubicBezTo>
                    <a:cubicBezTo>
                      <a:pt x="126" y="116"/>
                      <a:pt x="115" y="130"/>
                      <a:pt x="109" y="130"/>
                    </a:cubicBezTo>
                    <a:cubicBezTo>
                      <a:pt x="104" y="130"/>
                      <a:pt x="100" y="116"/>
                      <a:pt x="93" y="90"/>
                    </a:cubicBezTo>
                    <a:cubicBezTo>
                      <a:pt x="87" y="64"/>
                      <a:pt x="87" y="17"/>
                      <a:pt x="60" y="22"/>
                    </a:cubicBezTo>
                    <a:cubicBezTo>
                      <a:pt x="34" y="27"/>
                      <a:pt x="0" y="68"/>
                      <a:pt x="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bg2"/>
                </a:solidFill>
              </a:ln>
            </p:spPr>
            <p:txBody>
              <a:bodyPr anchor="ctr"/>
              <a:lstStyle/>
              <a:p>
                <a:pPr algn="ctr" defTabSz="913530"/>
                <a:endParaRPr sz="1867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Freeform: Shape 32">
                <a:extLst>
                  <a:ext uri="{FF2B5EF4-FFF2-40B4-BE49-F238E27FC236}">
                    <a16:creationId xmlns:a16="http://schemas.microsoft.com/office/drawing/2014/main" id="{5240FF8A-E595-442D-81A7-D3131D97AFA5}"/>
                  </a:ext>
                </a:extLst>
              </p:cNvPr>
              <p:cNvSpPr/>
              <p:nvPr/>
            </p:nvSpPr>
            <p:spPr bwMode="auto">
              <a:xfrm>
                <a:off x="7143001" y="3159921"/>
                <a:ext cx="327619" cy="327010"/>
              </a:xfrm>
              <a:custGeom>
                <a:avLst/>
                <a:gdLst>
                  <a:gd name="T0" fmla="*/ 164 w 204"/>
                  <a:gd name="T1" fmla="*/ 0 h 204"/>
                  <a:gd name="T2" fmla="*/ 39 w 204"/>
                  <a:gd name="T3" fmla="*/ 0 h 204"/>
                  <a:gd name="T4" fmla="*/ 0 w 204"/>
                  <a:gd name="T5" fmla="*/ 39 h 204"/>
                  <a:gd name="T6" fmla="*/ 0 w 204"/>
                  <a:gd name="T7" fmla="*/ 81 h 204"/>
                  <a:gd name="T8" fmla="*/ 0 w 204"/>
                  <a:gd name="T9" fmla="*/ 164 h 204"/>
                  <a:gd name="T10" fmla="*/ 39 w 204"/>
                  <a:gd name="T11" fmla="*/ 204 h 204"/>
                  <a:gd name="T12" fmla="*/ 164 w 204"/>
                  <a:gd name="T13" fmla="*/ 204 h 204"/>
                  <a:gd name="T14" fmla="*/ 204 w 204"/>
                  <a:gd name="T15" fmla="*/ 164 h 204"/>
                  <a:gd name="T16" fmla="*/ 204 w 204"/>
                  <a:gd name="T17" fmla="*/ 81 h 204"/>
                  <a:gd name="T18" fmla="*/ 204 w 204"/>
                  <a:gd name="T19" fmla="*/ 39 h 204"/>
                  <a:gd name="T20" fmla="*/ 164 w 204"/>
                  <a:gd name="T21" fmla="*/ 0 h 204"/>
                  <a:gd name="T22" fmla="*/ 176 w 204"/>
                  <a:gd name="T23" fmla="*/ 23 h 204"/>
                  <a:gd name="T24" fmla="*/ 180 w 204"/>
                  <a:gd name="T25" fmla="*/ 23 h 204"/>
                  <a:gd name="T26" fmla="*/ 180 w 204"/>
                  <a:gd name="T27" fmla="*/ 28 h 204"/>
                  <a:gd name="T28" fmla="*/ 180 w 204"/>
                  <a:gd name="T29" fmla="*/ 58 h 204"/>
                  <a:gd name="T30" fmla="*/ 146 w 204"/>
                  <a:gd name="T31" fmla="*/ 58 h 204"/>
                  <a:gd name="T32" fmla="*/ 146 w 204"/>
                  <a:gd name="T33" fmla="*/ 24 h 204"/>
                  <a:gd name="T34" fmla="*/ 176 w 204"/>
                  <a:gd name="T35" fmla="*/ 23 h 204"/>
                  <a:gd name="T36" fmla="*/ 73 w 204"/>
                  <a:gd name="T37" fmla="*/ 81 h 204"/>
                  <a:gd name="T38" fmla="*/ 102 w 204"/>
                  <a:gd name="T39" fmla="*/ 66 h 204"/>
                  <a:gd name="T40" fmla="*/ 131 w 204"/>
                  <a:gd name="T41" fmla="*/ 81 h 204"/>
                  <a:gd name="T42" fmla="*/ 138 w 204"/>
                  <a:gd name="T43" fmla="*/ 102 h 204"/>
                  <a:gd name="T44" fmla="*/ 102 w 204"/>
                  <a:gd name="T45" fmla="*/ 138 h 204"/>
                  <a:gd name="T46" fmla="*/ 66 w 204"/>
                  <a:gd name="T47" fmla="*/ 102 h 204"/>
                  <a:gd name="T48" fmla="*/ 73 w 204"/>
                  <a:gd name="T49" fmla="*/ 81 h 204"/>
                  <a:gd name="T50" fmla="*/ 184 w 204"/>
                  <a:gd name="T51" fmla="*/ 164 h 204"/>
                  <a:gd name="T52" fmla="*/ 164 w 204"/>
                  <a:gd name="T53" fmla="*/ 184 h 204"/>
                  <a:gd name="T54" fmla="*/ 39 w 204"/>
                  <a:gd name="T55" fmla="*/ 184 h 204"/>
                  <a:gd name="T56" fmla="*/ 20 w 204"/>
                  <a:gd name="T57" fmla="*/ 164 h 204"/>
                  <a:gd name="T58" fmla="*/ 20 w 204"/>
                  <a:gd name="T59" fmla="*/ 81 h 204"/>
                  <a:gd name="T60" fmla="*/ 50 w 204"/>
                  <a:gd name="T61" fmla="*/ 81 h 204"/>
                  <a:gd name="T62" fmla="*/ 46 w 204"/>
                  <a:gd name="T63" fmla="*/ 102 h 204"/>
                  <a:gd name="T64" fmla="*/ 102 w 204"/>
                  <a:gd name="T65" fmla="*/ 158 h 204"/>
                  <a:gd name="T66" fmla="*/ 157 w 204"/>
                  <a:gd name="T67" fmla="*/ 102 h 204"/>
                  <a:gd name="T68" fmla="*/ 153 w 204"/>
                  <a:gd name="T69" fmla="*/ 81 h 204"/>
                  <a:gd name="T70" fmla="*/ 184 w 204"/>
                  <a:gd name="T71" fmla="*/ 81 h 204"/>
                  <a:gd name="T72" fmla="*/ 184 w 204"/>
                  <a:gd name="T73" fmla="*/ 16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204">
                    <a:moveTo>
                      <a:pt x="164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17" y="0"/>
                      <a:pt x="0" y="18"/>
                      <a:pt x="0" y="39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86"/>
                      <a:pt x="17" y="204"/>
                      <a:pt x="39" y="204"/>
                    </a:cubicBezTo>
                    <a:cubicBezTo>
                      <a:pt x="164" y="204"/>
                      <a:pt x="164" y="204"/>
                      <a:pt x="164" y="204"/>
                    </a:cubicBezTo>
                    <a:cubicBezTo>
                      <a:pt x="186" y="204"/>
                      <a:pt x="204" y="186"/>
                      <a:pt x="204" y="164"/>
                    </a:cubicBezTo>
                    <a:cubicBezTo>
                      <a:pt x="204" y="81"/>
                      <a:pt x="204" y="81"/>
                      <a:pt x="204" y="81"/>
                    </a:cubicBezTo>
                    <a:cubicBezTo>
                      <a:pt x="204" y="39"/>
                      <a:pt x="204" y="39"/>
                      <a:pt x="204" y="39"/>
                    </a:cubicBezTo>
                    <a:cubicBezTo>
                      <a:pt x="204" y="18"/>
                      <a:pt x="186" y="0"/>
                      <a:pt x="164" y="0"/>
                    </a:cubicBezTo>
                    <a:close/>
                    <a:moveTo>
                      <a:pt x="176" y="23"/>
                    </a:moveTo>
                    <a:cubicBezTo>
                      <a:pt x="180" y="23"/>
                      <a:pt x="180" y="23"/>
                      <a:pt x="180" y="23"/>
                    </a:cubicBezTo>
                    <a:cubicBezTo>
                      <a:pt x="180" y="28"/>
                      <a:pt x="180" y="28"/>
                      <a:pt x="180" y="28"/>
                    </a:cubicBezTo>
                    <a:cubicBezTo>
                      <a:pt x="180" y="58"/>
                      <a:pt x="180" y="58"/>
                      <a:pt x="180" y="58"/>
                    </a:cubicBezTo>
                    <a:cubicBezTo>
                      <a:pt x="146" y="58"/>
                      <a:pt x="146" y="58"/>
                      <a:pt x="146" y="58"/>
                    </a:cubicBezTo>
                    <a:cubicBezTo>
                      <a:pt x="146" y="24"/>
                      <a:pt x="146" y="24"/>
                      <a:pt x="146" y="24"/>
                    </a:cubicBezTo>
                    <a:lnTo>
                      <a:pt x="176" y="23"/>
                    </a:lnTo>
                    <a:close/>
                    <a:moveTo>
                      <a:pt x="73" y="81"/>
                    </a:moveTo>
                    <a:cubicBezTo>
                      <a:pt x="79" y="72"/>
                      <a:pt x="90" y="66"/>
                      <a:pt x="102" y="66"/>
                    </a:cubicBezTo>
                    <a:cubicBezTo>
                      <a:pt x="114" y="66"/>
                      <a:pt x="124" y="72"/>
                      <a:pt x="131" y="81"/>
                    </a:cubicBezTo>
                    <a:cubicBezTo>
                      <a:pt x="135" y="87"/>
                      <a:pt x="138" y="94"/>
                      <a:pt x="138" y="102"/>
                    </a:cubicBezTo>
                    <a:cubicBezTo>
                      <a:pt x="138" y="122"/>
                      <a:pt x="121" y="138"/>
                      <a:pt x="102" y="138"/>
                    </a:cubicBezTo>
                    <a:cubicBezTo>
                      <a:pt x="82" y="138"/>
                      <a:pt x="66" y="122"/>
                      <a:pt x="66" y="102"/>
                    </a:cubicBezTo>
                    <a:cubicBezTo>
                      <a:pt x="66" y="94"/>
                      <a:pt x="68" y="87"/>
                      <a:pt x="73" y="81"/>
                    </a:cubicBezTo>
                    <a:close/>
                    <a:moveTo>
                      <a:pt x="184" y="164"/>
                    </a:moveTo>
                    <a:cubicBezTo>
                      <a:pt x="184" y="175"/>
                      <a:pt x="175" y="184"/>
                      <a:pt x="164" y="184"/>
                    </a:cubicBezTo>
                    <a:cubicBezTo>
                      <a:pt x="39" y="184"/>
                      <a:pt x="39" y="184"/>
                      <a:pt x="39" y="184"/>
                    </a:cubicBezTo>
                    <a:cubicBezTo>
                      <a:pt x="28" y="184"/>
                      <a:pt x="20" y="175"/>
                      <a:pt x="20" y="164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50" y="81"/>
                      <a:pt x="50" y="81"/>
                      <a:pt x="50" y="81"/>
                    </a:cubicBezTo>
                    <a:cubicBezTo>
                      <a:pt x="47" y="87"/>
                      <a:pt x="46" y="95"/>
                      <a:pt x="46" y="102"/>
                    </a:cubicBezTo>
                    <a:cubicBezTo>
                      <a:pt x="46" y="133"/>
                      <a:pt x="71" y="158"/>
                      <a:pt x="102" y="158"/>
                    </a:cubicBezTo>
                    <a:cubicBezTo>
                      <a:pt x="132" y="158"/>
                      <a:pt x="157" y="133"/>
                      <a:pt x="157" y="102"/>
                    </a:cubicBezTo>
                    <a:cubicBezTo>
                      <a:pt x="157" y="95"/>
                      <a:pt x="156" y="87"/>
                      <a:pt x="153" y="81"/>
                    </a:cubicBezTo>
                    <a:cubicBezTo>
                      <a:pt x="184" y="81"/>
                      <a:pt x="184" y="81"/>
                      <a:pt x="184" y="81"/>
                    </a:cubicBezTo>
                    <a:lnTo>
                      <a:pt x="184" y="1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bg2"/>
                </a:solidFill>
              </a:ln>
            </p:spPr>
            <p:txBody>
              <a:bodyPr anchor="ctr"/>
              <a:lstStyle/>
              <a:p>
                <a:pPr algn="ctr" defTabSz="913530"/>
                <a:endParaRPr sz="1867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68AB6A4A-AFFC-4C4C-9F82-2559831606EF}"/>
                </a:ext>
              </a:extLst>
            </p:cNvPr>
            <p:cNvSpPr/>
            <p:nvPr/>
          </p:nvSpPr>
          <p:spPr>
            <a:xfrm>
              <a:off x="2912933" y="3428165"/>
              <a:ext cx="1210588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dirty="0">
                  <a:cs typeface="+mn-ea"/>
                  <a:sym typeface="+mn-lt"/>
                </a:rPr>
                <a:t>仔细倾听</a:t>
              </a:r>
              <a:endParaRPr lang="en-US" altLang="zh-CN" sz="2000" dirty="0">
                <a:cs typeface="+mn-ea"/>
                <a:sym typeface="+mn-lt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000" dirty="0">
                  <a:cs typeface="+mn-ea"/>
                  <a:sym typeface="+mn-lt"/>
                </a:rPr>
                <a:t>全情投入</a:t>
              </a: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7F133BD0-A429-4A63-9F98-6D6261049CCA}"/>
                </a:ext>
              </a:extLst>
            </p:cNvPr>
            <p:cNvSpPr/>
            <p:nvPr/>
          </p:nvSpPr>
          <p:spPr>
            <a:xfrm>
              <a:off x="2912933" y="4790145"/>
              <a:ext cx="1210588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dirty="0">
                  <a:cs typeface="+mn-ea"/>
                  <a:sym typeface="+mn-lt"/>
                </a:rPr>
                <a:t>坦然拒绝</a:t>
              </a:r>
              <a:endParaRPr lang="en-US" altLang="zh-CN" sz="2000" dirty="0">
                <a:cs typeface="+mn-ea"/>
                <a:sym typeface="+mn-lt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000" dirty="0">
                  <a:cs typeface="+mn-ea"/>
                  <a:sym typeface="+mn-lt"/>
                </a:rPr>
                <a:t>降低期望</a:t>
              </a: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979697C6-55BA-4CC6-BFB9-8DDDDEE7D51B}"/>
                </a:ext>
              </a:extLst>
            </p:cNvPr>
            <p:cNvSpPr/>
            <p:nvPr/>
          </p:nvSpPr>
          <p:spPr>
            <a:xfrm>
              <a:off x="7735633" y="3631425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zh-CN" altLang="en-US" sz="2000" dirty="0">
                  <a:cs typeface="+mn-ea"/>
                  <a:sym typeface="+mn-lt"/>
                </a:rPr>
                <a:t>提出要求</a:t>
              </a: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810FB6E7-08CF-47C7-88AA-FA03AAD31FB6}"/>
                </a:ext>
              </a:extLst>
            </p:cNvPr>
            <p:cNvSpPr/>
            <p:nvPr/>
          </p:nvSpPr>
          <p:spPr>
            <a:xfrm>
              <a:off x="7735633" y="4993405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zh-CN" altLang="en-US" sz="2000" dirty="0">
                  <a:cs typeface="+mn-ea"/>
                  <a:sym typeface="+mn-lt"/>
                </a:rPr>
                <a:t>试探对方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26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ACEBCC1-5639-49E9-A652-4EA913BE432B}"/>
              </a:ext>
            </a:extLst>
          </p:cNvPr>
          <p:cNvGrpSpPr/>
          <p:nvPr/>
        </p:nvGrpSpPr>
        <p:grpSpPr>
          <a:xfrm>
            <a:off x="1160761" y="2136671"/>
            <a:ext cx="3645450" cy="461665"/>
            <a:chOff x="1222310" y="2382025"/>
            <a:chExt cx="3645450" cy="461665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052EC7F6-DD96-4423-93C0-F93FDD53F146}"/>
                </a:ext>
              </a:extLst>
            </p:cNvPr>
            <p:cNvSpPr/>
            <p:nvPr/>
          </p:nvSpPr>
          <p:spPr>
            <a:xfrm>
              <a:off x="1825913" y="2458903"/>
              <a:ext cx="29546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提建议时哪些事情不能做？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A140CF45-A343-478D-8170-03854CD80190}"/>
                </a:ext>
              </a:extLst>
            </p:cNvPr>
            <p:cNvSpPr txBox="1"/>
            <p:nvPr/>
          </p:nvSpPr>
          <p:spPr>
            <a:xfrm>
              <a:off x="1222310" y="2382025"/>
              <a:ext cx="5469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06</a:t>
              </a:r>
              <a:endParaRPr lang="zh-CN" alt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C02976AD-7DDF-46E1-89FF-0D84044FE929}"/>
                </a:ext>
              </a:extLst>
            </p:cNvPr>
            <p:cNvCxnSpPr>
              <a:stCxn id="4" idx="2"/>
            </p:cNvCxnSpPr>
            <p:nvPr/>
          </p:nvCxnSpPr>
          <p:spPr>
            <a:xfrm>
              <a:off x="1495783" y="2843690"/>
              <a:ext cx="3371977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1A47DD4B-834A-4592-9890-80C29F7611E5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二、谈判的开始阶段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5942738F-FA30-4D4C-89CF-157C7F22C38D}"/>
              </a:ext>
            </a:extLst>
          </p:cNvPr>
          <p:cNvGrpSpPr>
            <a:grpSpLocks noChangeAspect="1"/>
          </p:cNvGrpSpPr>
          <p:nvPr/>
        </p:nvGrpSpPr>
        <p:grpSpPr>
          <a:xfrm>
            <a:off x="3816050" y="3185297"/>
            <a:ext cx="4559900" cy="2484000"/>
            <a:chOff x="12573821" y="5213372"/>
            <a:chExt cx="4573444" cy="2491378"/>
          </a:xfrm>
        </p:grpSpPr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89218CBC-F49D-494C-B85C-77A4B7785933}"/>
                </a:ext>
              </a:extLst>
            </p:cNvPr>
            <p:cNvSpPr/>
            <p:nvPr/>
          </p:nvSpPr>
          <p:spPr>
            <a:xfrm>
              <a:off x="14427286" y="6016280"/>
              <a:ext cx="885562" cy="885562"/>
            </a:xfrm>
            <a:custGeom>
              <a:avLst/>
              <a:gdLst>
                <a:gd name="connsiteX0" fmla="*/ 442781 w 885562"/>
                <a:gd name="connsiteY0" fmla="*/ 0 h 885562"/>
                <a:gd name="connsiteX1" fmla="*/ 885562 w 885562"/>
                <a:gd name="connsiteY1" fmla="*/ 442781 h 885562"/>
                <a:gd name="connsiteX2" fmla="*/ 442781 w 885562"/>
                <a:gd name="connsiteY2" fmla="*/ 885562 h 885562"/>
                <a:gd name="connsiteX3" fmla="*/ 0 w 885562"/>
                <a:gd name="connsiteY3" fmla="*/ 442781 h 885562"/>
                <a:gd name="connsiteX4" fmla="*/ 442781 w 885562"/>
                <a:gd name="connsiteY4" fmla="*/ 0 h 88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5562" h="885562">
                  <a:moveTo>
                    <a:pt x="442781" y="0"/>
                  </a:moveTo>
                  <a:lnTo>
                    <a:pt x="885562" y="442781"/>
                  </a:lnTo>
                  <a:lnTo>
                    <a:pt x="442781" y="885562"/>
                  </a:lnTo>
                  <a:lnTo>
                    <a:pt x="0" y="442781"/>
                  </a:lnTo>
                  <a:lnTo>
                    <a:pt x="442781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B2C2D9E6-5EAE-4671-8054-52459E61D5DE}"/>
                </a:ext>
              </a:extLst>
            </p:cNvPr>
            <p:cNvSpPr/>
            <p:nvPr/>
          </p:nvSpPr>
          <p:spPr>
            <a:xfrm>
              <a:off x="12573821" y="5213372"/>
              <a:ext cx="2048597" cy="2491378"/>
            </a:xfrm>
            <a:custGeom>
              <a:avLst/>
              <a:gdLst>
                <a:gd name="connsiteX0" fmla="*/ 1245689 w 2048597"/>
                <a:gd name="connsiteY0" fmla="*/ 0 h 2491378"/>
                <a:gd name="connsiteX1" fmla="*/ 2048597 w 2048597"/>
                <a:gd name="connsiteY1" fmla="*/ 802908 h 2491378"/>
                <a:gd name="connsiteX2" fmla="*/ 1605816 w 2048597"/>
                <a:gd name="connsiteY2" fmla="*/ 1245689 h 2491378"/>
                <a:gd name="connsiteX3" fmla="*/ 2048597 w 2048597"/>
                <a:gd name="connsiteY3" fmla="*/ 1688470 h 2491378"/>
                <a:gd name="connsiteX4" fmla="*/ 1245689 w 2048597"/>
                <a:gd name="connsiteY4" fmla="*/ 2491378 h 2491378"/>
                <a:gd name="connsiteX5" fmla="*/ 0 w 2048597"/>
                <a:gd name="connsiteY5" fmla="*/ 1245689 h 2491378"/>
                <a:gd name="connsiteX6" fmla="*/ 1245689 w 2048597"/>
                <a:gd name="connsiteY6" fmla="*/ 0 h 2491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8597" h="2491378">
                  <a:moveTo>
                    <a:pt x="1245689" y="0"/>
                  </a:moveTo>
                  <a:lnTo>
                    <a:pt x="2048597" y="802908"/>
                  </a:lnTo>
                  <a:lnTo>
                    <a:pt x="1605816" y="1245689"/>
                  </a:lnTo>
                  <a:lnTo>
                    <a:pt x="2048597" y="1688470"/>
                  </a:lnTo>
                  <a:lnTo>
                    <a:pt x="1245689" y="2491378"/>
                  </a:lnTo>
                  <a:lnTo>
                    <a:pt x="0" y="1245689"/>
                  </a:lnTo>
                  <a:lnTo>
                    <a:pt x="1245689" y="0"/>
                  </a:ln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4FDDCBF7-EA17-46DD-A4BF-3B5508240D8B}"/>
                </a:ext>
              </a:extLst>
            </p:cNvPr>
            <p:cNvSpPr/>
            <p:nvPr/>
          </p:nvSpPr>
          <p:spPr>
            <a:xfrm>
              <a:off x="15098668" y="5213372"/>
              <a:ext cx="2048597" cy="2491378"/>
            </a:xfrm>
            <a:custGeom>
              <a:avLst/>
              <a:gdLst>
                <a:gd name="connsiteX0" fmla="*/ 802908 w 2048597"/>
                <a:gd name="connsiteY0" fmla="*/ 0 h 2491378"/>
                <a:gd name="connsiteX1" fmla="*/ 2048597 w 2048597"/>
                <a:gd name="connsiteY1" fmla="*/ 1245689 h 2491378"/>
                <a:gd name="connsiteX2" fmla="*/ 802908 w 2048597"/>
                <a:gd name="connsiteY2" fmla="*/ 2491378 h 2491378"/>
                <a:gd name="connsiteX3" fmla="*/ 0 w 2048597"/>
                <a:gd name="connsiteY3" fmla="*/ 1688470 h 2491378"/>
                <a:gd name="connsiteX4" fmla="*/ 442781 w 2048597"/>
                <a:gd name="connsiteY4" fmla="*/ 1245689 h 2491378"/>
                <a:gd name="connsiteX5" fmla="*/ 0 w 2048597"/>
                <a:gd name="connsiteY5" fmla="*/ 802908 h 2491378"/>
                <a:gd name="connsiteX6" fmla="*/ 802908 w 2048597"/>
                <a:gd name="connsiteY6" fmla="*/ 0 h 2491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8597" h="2491378">
                  <a:moveTo>
                    <a:pt x="802908" y="0"/>
                  </a:moveTo>
                  <a:lnTo>
                    <a:pt x="2048597" y="1245689"/>
                  </a:lnTo>
                  <a:lnTo>
                    <a:pt x="802908" y="2491378"/>
                  </a:lnTo>
                  <a:lnTo>
                    <a:pt x="0" y="1688470"/>
                  </a:lnTo>
                  <a:lnTo>
                    <a:pt x="442781" y="1245689"/>
                  </a:lnTo>
                  <a:lnTo>
                    <a:pt x="0" y="802908"/>
                  </a:lnTo>
                  <a:lnTo>
                    <a:pt x="802908" y="0"/>
                  </a:ln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223ED35A-0F2E-4E9B-B904-ED45C08C79DC}"/>
              </a:ext>
            </a:extLst>
          </p:cNvPr>
          <p:cNvSpPr/>
          <p:nvPr/>
        </p:nvSpPr>
        <p:spPr>
          <a:xfrm>
            <a:off x="1262524" y="3570084"/>
            <a:ext cx="234000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Tx/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不要做太多的让步，尤其是早期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CF62CB4-6E8D-45DE-BDF2-CC2B20C118EA}"/>
              </a:ext>
            </a:extLst>
          </p:cNvPr>
          <p:cNvSpPr/>
          <p:nvPr/>
        </p:nvSpPr>
        <p:spPr>
          <a:xfrm>
            <a:off x="1262524" y="4698027"/>
            <a:ext cx="2031325" cy="3627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提建议时不要太极端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3106167-E4C6-4F3F-8963-9F5605DD65ED}"/>
              </a:ext>
            </a:extLst>
          </p:cNvPr>
          <p:cNvSpPr/>
          <p:nvPr/>
        </p:nvSpPr>
        <p:spPr>
          <a:xfrm>
            <a:off x="8708996" y="3717816"/>
            <a:ext cx="2236510" cy="3627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拒绝时不要说“绝不”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AA8FEB4-EE91-4BBF-853B-B5C63F92717F}"/>
              </a:ext>
            </a:extLst>
          </p:cNvPr>
          <p:cNvSpPr/>
          <p:nvPr/>
        </p:nvSpPr>
        <p:spPr>
          <a:xfrm>
            <a:off x="8589476" y="4402562"/>
            <a:ext cx="2340000" cy="9787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不要让对方感觉到他很蠢，要让对方感觉到他很聪明，我们很蠢。</a:t>
            </a:r>
          </a:p>
        </p:txBody>
      </p:sp>
      <p:sp>
        <p:nvSpPr>
          <p:cNvPr id="16" name="handshake_66607">
            <a:extLst>
              <a:ext uri="{FF2B5EF4-FFF2-40B4-BE49-F238E27FC236}">
                <a16:creationId xmlns:a16="http://schemas.microsoft.com/office/drawing/2014/main" id="{CB6F5386-B6E4-4A85-B117-E5A530297593}"/>
              </a:ext>
            </a:extLst>
          </p:cNvPr>
          <p:cNvSpPr/>
          <p:nvPr/>
        </p:nvSpPr>
        <p:spPr>
          <a:xfrm>
            <a:off x="6939028" y="4218751"/>
            <a:ext cx="609685" cy="505408"/>
          </a:xfrm>
          <a:custGeom>
            <a:avLst/>
            <a:gdLst>
              <a:gd name="connsiteX0" fmla="*/ 520008 w 577671"/>
              <a:gd name="connsiteY0" fmla="*/ 113759 h 478870"/>
              <a:gd name="connsiteX1" fmla="*/ 499710 w 577671"/>
              <a:gd name="connsiteY1" fmla="*/ 134024 h 478870"/>
              <a:gd name="connsiteX2" fmla="*/ 520008 w 577671"/>
              <a:gd name="connsiteY2" fmla="*/ 153368 h 478870"/>
              <a:gd name="connsiteX3" fmla="*/ 539383 w 577671"/>
              <a:gd name="connsiteY3" fmla="*/ 134024 h 478870"/>
              <a:gd name="connsiteX4" fmla="*/ 520008 w 577671"/>
              <a:gd name="connsiteY4" fmla="*/ 113759 h 478870"/>
              <a:gd name="connsiteX5" fmla="*/ 244474 w 577671"/>
              <a:gd name="connsiteY5" fmla="*/ 35937 h 478870"/>
              <a:gd name="connsiteX6" fmla="*/ 274655 w 577671"/>
              <a:gd name="connsiteY6" fmla="*/ 40067 h 478870"/>
              <a:gd name="connsiteX7" fmla="*/ 385348 w 577671"/>
              <a:gd name="connsiteY7" fmla="*/ 74147 h 478870"/>
              <a:gd name="connsiteX8" fmla="*/ 389960 w 577671"/>
              <a:gd name="connsiteY8" fmla="*/ 76910 h 478870"/>
              <a:gd name="connsiteX9" fmla="*/ 500653 w 577671"/>
              <a:gd name="connsiteY9" fmla="*/ 187440 h 478870"/>
              <a:gd name="connsiteX10" fmla="*/ 500653 w 577671"/>
              <a:gd name="connsiteY10" fmla="*/ 204941 h 478870"/>
              <a:gd name="connsiteX11" fmla="*/ 424091 w 577671"/>
              <a:gd name="connsiteY11" fmla="*/ 280469 h 478870"/>
              <a:gd name="connsiteX12" fmla="*/ 442540 w 577671"/>
              <a:gd name="connsiteY12" fmla="*/ 298891 h 478870"/>
              <a:gd name="connsiteX13" fmla="*/ 440695 w 577671"/>
              <a:gd name="connsiteY13" fmla="*/ 352314 h 478870"/>
              <a:gd name="connsiteX14" fmla="*/ 413944 w 577671"/>
              <a:gd name="connsiteY14" fmla="*/ 364288 h 478870"/>
              <a:gd name="connsiteX15" fmla="*/ 402875 w 577671"/>
              <a:gd name="connsiteY15" fmla="*/ 390078 h 478870"/>
              <a:gd name="connsiteX16" fmla="*/ 376124 w 577671"/>
              <a:gd name="connsiteY16" fmla="*/ 402052 h 478870"/>
              <a:gd name="connsiteX17" fmla="*/ 364132 w 577671"/>
              <a:gd name="connsiteY17" fmla="*/ 428763 h 478870"/>
              <a:gd name="connsiteX18" fmla="*/ 338304 w 577671"/>
              <a:gd name="connsiteY18" fmla="*/ 440737 h 478870"/>
              <a:gd name="connsiteX19" fmla="*/ 326312 w 577671"/>
              <a:gd name="connsiteY19" fmla="*/ 466528 h 478870"/>
              <a:gd name="connsiteX20" fmla="*/ 272811 w 577671"/>
              <a:gd name="connsiteY20" fmla="*/ 468370 h 478870"/>
              <a:gd name="connsiteX21" fmla="*/ 228534 w 577671"/>
              <a:gd name="connsiteY21" fmla="*/ 425079 h 478870"/>
              <a:gd name="connsiteX22" fmla="*/ 206395 w 577671"/>
              <a:gd name="connsiteY22" fmla="*/ 447185 h 478870"/>
              <a:gd name="connsiteX23" fmla="*/ 170420 w 577671"/>
              <a:gd name="connsiteY23" fmla="*/ 445343 h 478870"/>
              <a:gd name="connsiteX24" fmla="*/ 168575 w 577671"/>
              <a:gd name="connsiteY24" fmla="*/ 409421 h 478870"/>
              <a:gd name="connsiteX25" fmla="*/ 132600 w 577671"/>
              <a:gd name="connsiteY25" fmla="*/ 406657 h 478870"/>
              <a:gd name="connsiteX26" fmla="*/ 129833 w 577671"/>
              <a:gd name="connsiteY26" fmla="*/ 370735 h 478870"/>
              <a:gd name="connsiteX27" fmla="*/ 93858 w 577671"/>
              <a:gd name="connsiteY27" fmla="*/ 368893 h 478870"/>
              <a:gd name="connsiteX28" fmla="*/ 92013 w 577671"/>
              <a:gd name="connsiteY28" fmla="*/ 332971 h 478870"/>
              <a:gd name="connsiteX29" fmla="*/ 56038 w 577671"/>
              <a:gd name="connsiteY29" fmla="*/ 330208 h 478870"/>
              <a:gd name="connsiteX30" fmla="*/ 53271 w 577671"/>
              <a:gd name="connsiteY30" fmla="*/ 294285 h 478870"/>
              <a:gd name="connsiteX31" fmla="*/ 74487 w 577671"/>
              <a:gd name="connsiteY31" fmla="*/ 273101 h 478870"/>
              <a:gd name="connsiteX32" fmla="*/ 3459 w 577671"/>
              <a:gd name="connsiteY32" fmla="*/ 202177 h 478870"/>
              <a:gd name="connsiteX33" fmla="*/ 3459 w 577671"/>
              <a:gd name="connsiteY33" fmla="*/ 184677 h 478870"/>
              <a:gd name="connsiteX34" fmla="*/ 20063 w 577671"/>
              <a:gd name="connsiteY34" fmla="*/ 184677 h 478870"/>
              <a:gd name="connsiteX35" fmla="*/ 92013 w 577671"/>
              <a:gd name="connsiteY35" fmla="*/ 256521 h 478870"/>
              <a:gd name="connsiteX36" fmla="*/ 126143 w 577671"/>
              <a:gd name="connsiteY36" fmla="*/ 260205 h 478870"/>
              <a:gd name="connsiteX37" fmla="*/ 127988 w 577671"/>
              <a:gd name="connsiteY37" fmla="*/ 296128 h 478870"/>
              <a:gd name="connsiteX38" fmla="*/ 163963 w 577671"/>
              <a:gd name="connsiteY38" fmla="*/ 298891 h 478870"/>
              <a:gd name="connsiteX39" fmla="*/ 166730 w 577671"/>
              <a:gd name="connsiteY39" fmla="*/ 334813 h 478870"/>
              <a:gd name="connsiteX40" fmla="*/ 202705 w 577671"/>
              <a:gd name="connsiteY40" fmla="*/ 336655 h 478870"/>
              <a:gd name="connsiteX41" fmla="*/ 204550 w 577671"/>
              <a:gd name="connsiteY41" fmla="*/ 372577 h 478870"/>
              <a:gd name="connsiteX42" fmla="*/ 240525 w 577671"/>
              <a:gd name="connsiteY42" fmla="*/ 374419 h 478870"/>
              <a:gd name="connsiteX43" fmla="*/ 245137 w 577671"/>
              <a:gd name="connsiteY43" fmla="*/ 407578 h 478870"/>
              <a:gd name="connsiteX44" fmla="*/ 290337 w 577671"/>
              <a:gd name="connsiteY44" fmla="*/ 451790 h 478870"/>
              <a:gd name="connsiteX45" fmla="*/ 308786 w 577671"/>
              <a:gd name="connsiteY45" fmla="*/ 449948 h 478870"/>
              <a:gd name="connsiteX46" fmla="*/ 311553 w 577671"/>
              <a:gd name="connsiteY46" fmla="*/ 430605 h 478870"/>
              <a:gd name="connsiteX47" fmla="*/ 274655 w 577671"/>
              <a:gd name="connsiteY47" fmla="*/ 393762 h 478870"/>
              <a:gd name="connsiteX48" fmla="*/ 274655 w 577671"/>
              <a:gd name="connsiteY48" fmla="*/ 377183 h 478870"/>
              <a:gd name="connsiteX49" fmla="*/ 291259 w 577671"/>
              <a:gd name="connsiteY49" fmla="*/ 377183 h 478870"/>
              <a:gd name="connsiteX50" fmla="*/ 328157 w 577671"/>
              <a:gd name="connsiteY50" fmla="*/ 414026 h 478870"/>
              <a:gd name="connsiteX51" fmla="*/ 347528 w 577671"/>
              <a:gd name="connsiteY51" fmla="*/ 411263 h 478870"/>
              <a:gd name="connsiteX52" fmla="*/ 349373 w 577671"/>
              <a:gd name="connsiteY52" fmla="*/ 392841 h 478870"/>
              <a:gd name="connsiteX53" fmla="*/ 312475 w 577671"/>
              <a:gd name="connsiteY53" fmla="*/ 355998 h 478870"/>
              <a:gd name="connsiteX54" fmla="*/ 312475 w 577671"/>
              <a:gd name="connsiteY54" fmla="*/ 339418 h 478870"/>
              <a:gd name="connsiteX55" fmla="*/ 330002 w 577671"/>
              <a:gd name="connsiteY55" fmla="*/ 339418 h 478870"/>
              <a:gd name="connsiteX56" fmla="*/ 365977 w 577671"/>
              <a:gd name="connsiteY56" fmla="*/ 375341 h 478870"/>
              <a:gd name="connsiteX57" fmla="*/ 385348 w 577671"/>
              <a:gd name="connsiteY57" fmla="*/ 373498 h 478870"/>
              <a:gd name="connsiteX58" fmla="*/ 387193 w 577671"/>
              <a:gd name="connsiteY58" fmla="*/ 354156 h 478870"/>
              <a:gd name="connsiteX59" fmla="*/ 351218 w 577671"/>
              <a:gd name="connsiteY59" fmla="*/ 318234 h 478870"/>
              <a:gd name="connsiteX60" fmla="*/ 351218 w 577671"/>
              <a:gd name="connsiteY60" fmla="*/ 300733 h 478870"/>
              <a:gd name="connsiteX61" fmla="*/ 367822 w 577671"/>
              <a:gd name="connsiteY61" fmla="*/ 300733 h 478870"/>
              <a:gd name="connsiteX62" fmla="*/ 404720 w 577671"/>
              <a:gd name="connsiteY62" fmla="*/ 337576 h 478870"/>
              <a:gd name="connsiteX63" fmla="*/ 424091 w 577671"/>
              <a:gd name="connsiteY63" fmla="*/ 334813 h 478870"/>
              <a:gd name="connsiteX64" fmla="*/ 425936 w 577671"/>
              <a:gd name="connsiteY64" fmla="*/ 316391 h 478870"/>
              <a:gd name="connsiteX65" fmla="*/ 270966 w 577671"/>
              <a:gd name="connsiteY65" fmla="*/ 162571 h 478870"/>
              <a:gd name="connsiteX66" fmla="*/ 247905 w 577671"/>
              <a:gd name="connsiteY66" fmla="*/ 167176 h 478870"/>
              <a:gd name="connsiteX67" fmla="*/ 236836 w 577671"/>
              <a:gd name="connsiteY67" fmla="*/ 181914 h 478870"/>
              <a:gd name="connsiteX68" fmla="*/ 220232 w 577671"/>
              <a:gd name="connsiteY68" fmla="*/ 212309 h 478870"/>
              <a:gd name="connsiteX69" fmla="*/ 212852 w 577671"/>
              <a:gd name="connsiteY69" fmla="*/ 222441 h 478870"/>
              <a:gd name="connsiteX70" fmla="*/ 169498 w 577671"/>
              <a:gd name="connsiteY70" fmla="*/ 235336 h 478870"/>
              <a:gd name="connsiteX71" fmla="*/ 138135 w 577671"/>
              <a:gd name="connsiteY71" fmla="*/ 210467 h 478870"/>
              <a:gd name="connsiteX72" fmla="*/ 135367 w 577671"/>
              <a:gd name="connsiteY72" fmla="*/ 186519 h 478870"/>
              <a:gd name="connsiteX73" fmla="*/ 184257 w 577671"/>
              <a:gd name="connsiteY73" fmla="*/ 71384 h 478870"/>
              <a:gd name="connsiteX74" fmla="*/ 194403 w 577671"/>
              <a:gd name="connsiteY74" fmla="*/ 57568 h 478870"/>
              <a:gd name="connsiteX75" fmla="*/ 244474 w 577671"/>
              <a:gd name="connsiteY75" fmla="*/ 35937 h 478870"/>
              <a:gd name="connsiteX76" fmla="*/ 456809 w 577671"/>
              <a:gd name="connsiteY76" fmla="*/ 0 h 478870"/>
              <a:gd name="connsiteX77" fmla="*/ 473877 w 577671"/>
              <a:gd name="connsiteY77" fmla="*/ 6908 h 478870"/>
              <a:gd name="connsiteX78" fmla="*/ 570752 w 577671"/>
              <a:gd name="connsiteY78" fmla="*/ 104548 h 478870"/>
              <a:gd name="connsiteX79" fmla="*/ 570752 w 577671"/>
              <a:gd name="connsiteY79" fmla="*/ 137709 h 478870"/>
              <a:gd name="connsiteX80" fmla="*/ 536615 w 577671"/>
              <a:gd name="connsiteY80" fmla="*/ 171791 h 478870"/>
              <a:gd name="connsiteX81" fmla="*/ 502478 w 577671"/>
              <a:gd name="connsiteY81" fmla="*/ 171791 h 478870"/>
              <a:gd name="connsiteX82" fmla="*/ 405603 w 577671"/>
              <a:gd name="connsiteY82" fmla="*/ 75072 h 478870"/>
              <a:gd name="connsiteX83" fmla="*/ 405603 w 577671"/>
              <a:gd name="connsiteY83" fmla="*/ 40990 h 478870"/>
              <a:gd name="connsiteX84" fmla="*/ 439740 w 577671"/>
              <a:gd name="connsiteY84" fmla="*/ 6908 h 478870"/>
              <a:gd name="connsiteX85" fmla="*/ 456809 w 577671"/>
              <a:gd name="connsiteY85" fmla="*/ 0 h 478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577671" h="478870">
                <a:moveTo>
                  <a:pt x="520008" y="113759"/>
                </a:moveTo>
                <a:cubicBezTo>
                  <a:pt x="508937" y="113759"/>
                  <a:pt x="499710" y="122971"/>
                  <a:pt x="499710" y="134024"/>
                </a:cubicBezTo>
                <a:cubicBezTo>
                  <a:pt x="499710" y="145078"/>
                  <a:pt x="508937" y="153368"/>
                  <a:pt x="520008" y="153368"/>
                </a:cubicBezTo>
                <a:cubicBezTo>
                  <a:pt x="531079" y="153368"/>
                  <a:pt x="539383" y="145078"/>
                  <a:pt x="539383" y="134024"/>
                </a:cubicBezTo>
                <a:cubicBezTo>
                  <a:pt x="539383" y="122971"/>
                  <a:pt x="531079" y="113759"/>
                  <a:pt x="520008" y="113759"/>
                </a:cubicBezTo>
                <a:close/>
                <a:moveTo>
                  <a:pt x="244474" y="35937"/>
                </a:moveTo>
                <a:cubicBezTo>
                  <a:pt x="253497" y="35519"/>
                  <a:pt x="263586" y="36613"/>
                  <a:pt x="274655" y="40067"/>
                </a:cubicBezTo>
                <a:lnTo>
                  <a:pt x="385348" y="74147"/>
                </a:lnTo>
                <a:cubicBezTo>
                  <a:pt x="387193" y="75068"/>
                  <a:pt x="389038" y="75989"/>
                  <a:pt x="389960" y="76910"/>
                </a:cubicBezTo>
                <a:lnTo>
                  <a:pt x="500653" y="187440"/>
                </a:lnTo>
                <a:cubicBezTo>
                  <a:pt x="505265" y="192046"/>
                  <a:pt x="505265" y="199414"/>
                  <a:pt x="500653" y="204941"/>
                </a:cubicBezTo>
                <a:lnTo>
                  <a:pt x="424091" y="280469"/>
                </a:lnTo>
                <a:lnTo>
                  <a:pt x="442540" y="298891"/>
                </a:lnTo>
                <a:cubicBezTo>
                  <a:pt x="456376" y="313628"/>
                  <a:pt x="455454" y="336655"/>
                  <a:pt x="440695" y="352314"/>
                </a:cubicBezTo>
                <a:cubicBezTo>
                  <a:pt x="433315" y="359682"/>
                  <a:pt x="424091" y="363367"/>
                  <a:pt x="413944" y="364288"/>
                </a:cubicBezTo>
                <a:cubicBezTo>
                  <a:pt x="413944" y="373498"/>
                  <a:pt x="410254" y="382709"/>
                  <a:pt x="402875" y="390078"/>
                </a:cubicBezTo>
                <a:cubicBezTo>
                  <a:pt x="394572" y="397446"/>
                  <a:pt x="385348" y="402052"/>
                  <a:pt x="376124" y="402052"/>
                </a:cubicBezTo>
                <a:cubicBezTo>
                  <a:pt x="375201" y="411263"/>
                  <a:pt x="371511" y="421395"/>
                  <a:pt x="364132" y="428763"/>
                </a:cubicBezTo>
                <a:cubicBezTo>
                  <a:pt x="356752" y="436132"/>
                  <a:pt x="347528" y="439816"/>
                  <a:pt x="338304" y="440737"/>
                </a:cubicBezTo>
                <a:cubicBezTo>
                  <a:pt x="337381" y="449948"/>
                  <a:pt x="333691" y="459159"/>
                  <a:pt x="326312" y="466528"/>
                </a:cubicBezTo>
                <a:cubicBezTo>
                  <a:pt x="310631" y="482186"/>
                  <a:pt x="286647" y="483107"/>
                  <a:pt x="272811" y="468370"/>
                </a:cubicBezTo>
                <a:lnTo>
                  <a:pt x="228534" y="425079"/>
                </a:lnTo>
                <a:lnTo>
                  <a:pt x="206395" y="447185"/>
                </a:lnTo>
                <a:cubicBezTo>
                  <a:pt x="197171" y="456396"/>
                  <a:pt x="180567" y="455475"/>
                  <a:pt x="170420" y="445343"/>
                </a:cubicBezTo>
                <a:cubicBezTo>
                  <a:pt x="160273" y="434290"/>
                  <a:pt x="158428" y="418631"/>
                  <a:pt x="168575" y="409421"/>
                </a:cubicBezTo>
                <a:cubicBezTo>
                  <a:pt x="158428" y="418631"/>
                  <a:pt x="142747" y="417710"/>
                  <a:pt x="132600" y="406657"/>
                </a:cubicBezTo>
                <a:cubicBezTo>
                  <a:pt x="121531" y="396525"/>
                  <a:pt x="120608" y="379946"/>
                  <a:pt x="129833" y="370735"/>
                </a:cubicBezTo>
                <a:cubicBezTo>
                  <a:pt x="120608" y="379946"/>
                  <a:pt x="104927" y="379025"/>
                  <a:pt x="93858" y="368893"/>
                </a:cubicBezTo>
                <a:cubicBezTo>
                  <a:pt x="83711" y="357840"/>
                  <a:pt x="82789" y="342182"/>
                  <a:pt x="92013" y="332971"/>
                </a:cubicBezTo>
                <a:cubicBezTo>
                  <a:pt x="82789" y="342182"/>
                  <a:pt x="66185" y="341261"/>
                  <a:pt x="56038" y="330208"/>
                </a:cubicBezTo>
                <a:cubicBezTo>
                  <a:pt x="44969" y="320076"/>
                  <a:pt x="44046" y="303496"/>
                  <a:pt x="53271" y="294285"/>
                </a:cubicBezTo>
                <a:lnTo>
                  <a:pt x="74487" y="273101"/>
                </a:lnTo>
                <a:lnTo>
                  <a:pt x="3459" y="202177"/>
                </a:lnTo>
                <a:cubicBezTo>
                  <a:pt x="-1153" y="197572"/>
                  <a:pt x="-1153" y="189282"/>
                  <a:pt x="3459" y="184677"/>
                </a:cubicBezTo>
                <a:cubicBezTo>
                  <a:pt x="8071" y="180071"/>
                  <a:pt x="15451" y="180071"/>
                  <a:pt x="20063" y="184677"/>
                </a:cubicBezTo>
                <a:lnTo>
                  <a:pt x="92013" y="256521"/>
                </a:lnTo>
                <a:cubicBezTo>
                  <a:pt x="101237" y="249153"/>
                  <a:pt x="115996" y="250074"/>
                  <a:pt x="126143" y="260205"/>
                </a:cubicBezTo>
                <a:cubicBezTo>
                  <a:pt x="136290" y="271258"/>
                  <a:pt x="137212" y="286917"/>
                  <a:pt x="127988" y="296128"/>
                </a:cubicBezTo>
                <a:cubicBezTo>
                  <a:pt x="137212" y="286917"/>
                  <a:pt x="153816" y="287838"/>
                  <a:pt x="163963" y="298891"/>
                </a:cubicBezTo>
                <a:cubicBezTo>
                  <a:pt x="175032" y="309023"/>
                  <a:pt x="175955" y="324681"/>
                  <a:pt x="166730" y="334813"/>
                </a:cubicBezTo>
                <a:cubicBezTo>
                  <a:pt x="175955" y="324681"/>
                  <a:pt x="191636" y="326523"/>
                  <a:pt x="202705" y="336655"/>
                </a:cubicBezTo>
                <a:cubicBezTo>
                  <a:pt x="212852" y="346787"/>
                  <a:pt x="213775" y="363367"/>
                  <a:pt x="204550" y="372577"/>
                </a:cubicBezTo>
                <a:cubicBezTo>
                  <a:pt x="213775" y="363367"/>
                  <a:pt x="230378" y="364288"/>
                  <a:pt x="240525" y="374419"/>
                </a:cubicBezTo>
                <a:cubicBezTo>
                  <a:pt x="249750" y="384551"/>
                  <a:pt x="251595" y="398368"/>
                  <a:pt x="245137" y="407578"/>
                </a:cubicBezTo>
                <a:lnTo>
                  <a:pt x="290337" y="451790"/>
                </a:lnTo>
                <a:cubicBezTo>
                  <a:pt x="294949" y="456396"/>
                  <a:pt x="303251" y="455475"/>
                  <a:pt x="308786" y="449948"/>
                </a:cubicBezTo>
                <a:cubicBezTo>
                  <a:pt x="314320" y="443501"/>
                  <a:pt x="316165" y="435211"/>
                  <a:pt x="311553" y="430605"/>
                </a:cubicBezTo>
                <a:lnTo>
                  <a:pt x="274655" y="393762"/>
                </a:lnTo>
                <a:cubicBezTo>
                  <a:pt x="270043" y="389157"/>
                  <a:pt x="270043" y="381788"/>
                  <a:pt x="274655" y="377183"/>
                </a:cubicBezTo>
                <a:cubicBezTo>
                  <a:pt x="279268" y="372577"/>
                  <a:pt x="286647" y="372577"/>
                  <a:pt x="291259" y="377183"/>
                </a:cubicBezTo>
                <a:lnTo>
                  <a:pt x="328157" y="414026"/>
                </a:lnTo>
                <a:cubicBezTo>
                  <a:pt x="332769" y="418631"/>
                  <a:pt x="341071" y="416789"/>
                  <a:pt x="347528" y="411263"/>
                </a:cubicBezTo>
                <a:cubicBezTo>
                  <a:pt x="353063" y="405736"/>
                  <a:pt x="353985" y="397446"/>
                  <a:pt x="349373" y="392841"/>
                </a:cubicBezTo>
                <a:lnTo>
                  <a:pt x="312475" y="355998"/>
                </a:lnTo>
                <a:cubicBezTo>
                  <a:pt x="307863" y="351392"/>
                  <a:pt x="307863" y="344024"/>
                  <a:pt x="312475" y="339418"/>
                </a:cubicBezTo>
                <a:cubicBezTo>
                  <a:pt x="318010" y="334813"/>
                  <a:pt x="325390" y="334813"/>
                  <a:pt x="330002" y="339418"/>
                </a:cubicBezTo>
                <a:lnTo>
                  <a:pt x="365977" y="375341"/>
                </a:lnTo>
                <a:cubicBezTo>
                  <a:pt x="370589" y="379946"/>
                  <a:pt x="379813" y="379025"/>
                  <a:pt x="385348" y="373498"/>
                </a:cubicBezTo>
                <a:cubicBezTo>
                  <a:pt x="390883" y="367972"/>
                  <a:pt x="391805" y="358761"/>
                  <a:pt x="387193" y="354156"/>
                </a:cubicBezTo>
                <a:lnTo>
                  <a:pt x="351218" y="318234"/>
                </a:lnTo>
                <a:cubicBezTo>
                  <a:pt x="346606" y="313628"/>
                  <a:pt x="346606" y="305338"/>
                  <a:pt x="351218" y="300733"/>
                </a:cubicBezTo>
                <a:cubicBezTo>
                  <a:pt x="355830" y="296128"/>
                  <a:pt x="363209" y="296128"/>
                  <a:pt x="367822" y="300733"/>
                </a:cubicBezTo>
                <a:lnTo>
                  <a:pt x="404720" y="337576"/>
                </a:lnTo>
                <a:cubicBezTo>
                  <a:pt x="409332" y="342182"/>
                  <a:pt x="417634" y="341261"/>
                  <a:pt x="424091" y="334813"/>
                </a:cubicBezTo>
                <a:cubicBezTo>
                  <a:pt x="429625" y="329287"/>
                  <a:pt x="430548" y="320997"/>
                  <a:pt x="425936" y="316391"/>
                </a:cubicBezTo>
                <a:cubicBezTo>
                  <a:pt x="425936" y="316391"/>
                  <a:pt x="295872" y="186519"/>
                  <a:pt x="270966" y="162571"/>
                </a:cubicBezTo>
                <a:cubicBezTo>
                  <a:pt x="268198" y="159808"/>
                  <a:pt x="261741" y="153360"/>
                  <a:pt x="247905" y="167176"/>
                </a:cubicBezTo>
                <a:cubicBezTo>
                  <a:pt x="243293" y="170861"/>
                  <a:pt x="239603" y="176387"/>
                  <a:pt x="236836" y="181914"/>
                </a:cubicBezTo>
                <a:lnTo>
                  <a:pt x="220232" y="212309"/>
                </a:lnTo>
                <a:cubicBezTo>
                  <a:pt x="218387" y="215073"/>
                  <a:pt x="215619" y="218757"/>
                  <a:pt x="212852" y="222441"/>
                </a:cubicBezTo>
                <a:cubicBezTo>
                  <a:pt x="199938" y="234415"/>
                  <a:pt x="184257" y="239021"/>
                  <a:pt x="169498" y="235336"/>
                </a:cubicBezTo>
                <a:cubicBezTo>
                  <a:pt x="155661" y="232573"/>
                  <a:pt x="144592" y="223362"/>
                  <a:pt x="138135" y="210467"/>
                </a:cubicBezTo>
                <a:cubicBezTo>
                  <a:pt x="133523" y="202177"/>
                  <a:pt x="132600" y="192967"/>
                  <a:pt x="135367" y="186519"/>
                </a:cubicBezTo>
                <a:lnTo>
                  <a:pt x="184257" y="71384"/>
                </a:lnTo>
                <a:cubicBezTo>
                  <a:pt x="186102" y="66779"/>
                  <a:pt x="189791" y="62173"/>
                  <a:pt x="194403" y="57568"/>
                </a:cubicBezTo>
                <a:cubicBezTo>
                  <a:pt x="199938" y="52041"/>
                  <a:pt x="217407" y="37189"/>
                  <a:pt x="244474" y="35937"/>
                </a:cubicBezTo>
                <a:close/>
                <a:moveTo>
                  <a:pt x="456809" y="0"/>
                </a:moveTo>
                <a:cubicBezTo>
                  <a:pt x="463036" y="0"/>
                  <a:pt x="469264" y="2303"/>
                  <a:pt x="473877" y="6908"/>
                </a:cubicBezTo>
                <a:lnTo>
                  <a:pt x="570752" y="104548"/>
                </a:lnTo>
                <a:cubicBezTo>
                  <a:pt x="579978" y="113759"/>
                  <a:pt x="579978" y="128498"/>
                  <a:pt x="570752" y="137709"/>
                </a:cubicBezTo>
                <a:lnTo>
                  <a:pt x="536615" y="171791"/>
                </a:lnTo>
                <a:cubicBezTo>
                  <a:pt x="527389" y="181002"/>
                  <a:pt x="512627" y="181002"/>
                  <a:pt x="502478" y="171791"/>
                </a:cubicBezTo>
                <a:lnTo>
                  <a:pt x="405603" y="75072"/>
                </a:lnTo>
                <a:cubicBezTo>
                  <a:pt x="396377" y="65861"/>
                  <a:pt x="396377" y="50201"/>
                  <a:pt x="405603" y="40990"/>
                </a:cubicBezTo>
                <a:lnTo>
                  <a:pt x="439740" y="6908"/>
                </a:lnTo>
                <a:cubicBezTo>
                  <a:pt x="444353" y="2303"/>
                  <a:pt x="450581" y="0"/>
                  <a:pt x="4568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7" name="black-and-white-shaking-hands_31675">
            <a:extLst>
              <a:ext uri="{FF2B5EF4-FFF2-40B4-BE49-F238E27FC236}">
                <a16:creationId xmlns:a16="http://schemas.microsoft.com/office/drawing/2014/main" id="{26FD2BB4-3252-479B-8B93-C727BA01DEE7}"/>
              </a:ext>
            </a:extLst>
          </p:cNvPr>
          <p:cNvSpPr/>
          <p:nvPr/>
        </p:nvSpPr>
        <p:spPr>
          <a:xfrm>
            <a:off x="4598870" y="4227752"/>
            <a:ext cx="609685" cy="422616"/>
          </a:xfrm>
          <a:custGeom>
            <a:avLst/>
            <a:gdLst>
              <a:gd name="T0" fmla="*/ 2344 w 2478"/>
              <a:gd name="T1" fmla="*/ 177 h 1721"/>
              <a:gd name="T2" fmla="*/ 2289 w 2478"/>
              <a:gd name="T3" fmla="*/ 140 h 1721"/>
              <a:gd name="T4" fmla="*/ 1543 w 2478"/>
              <a:gd name="T5" fmla="*/ 104 h 1721"/>
              <a:gd name="T6" fmla="*/ 1099 w 2478"/>
              <a:gd name="T7" fmla="*/ 111 h 1721"/>
              <a:gd name="T8" fmla="*/ 627 w 2478"/>
              <a:gd name="T9" fmla="*/ 321 h 1721"/>
              <a:gd name="T10" fmla="*/ 0 w 2478"/>
              <a:gd name="T11" fmla="*/ 966 h 1721"/>
              <a:gd name="T12" fmla="*/ 423 w 2478"/>
              <a:gd name="T13" fmla="*/ 1151 h 1721"/>
              <a:gd name="T14" fmla="*/ 579 w 2478"/>
              <a:gd name="T15" fmla="*/ 1351 h 1721"/>
              <a:gd name="T16" fmla="*/ 619 w 2478"/>
              <a:gd name="T17" fmla="*/ 1395 h 1721"/>
              <a:gd name="T18" fmla="*/ 804 w 2478"/>
              <a:gd name="T19" fmla="*/ 1473 h 1721"/>
              <a:gd name="T20" fmla="*/ 995 w 2478"/>
              <a:gd name="T21" fmla="*/ 1601 h 1721"/>
              <a:gd name="T22" fmla="*/ 1041 w 2478"/>
              <a:gd name="T23" fmla="*/ 1657 h 1721"/>
              <a:gd name="T24" fmla="*/ 1267 w 2478"/>
              <a:gd name="T25" fmla="*/ 1674 h 1721"/>
              <a:gd name="T26" fmla="*/ 1390 w 2478"/>
              <a:gd name="T27" fmla="*/ 1464 h 1721"/>
              <a:gd name="T28" fmla="*/ 1601 w 2478"/>
              <a:gd name="T29" fmla="*/ 1326 h 1721"/>
              <a:gd name="T30" fmla="*/ 1814 w 2478"/>
              <a:gd name="T31" fmla="*/ 1166 h 1721"/>
              <a:gd name="T32" fmla="*/ 1932 w 2478"/>
              <a:gd name="T33" fmla="*/ 1153 h 1721"/>
              <a:gd name="T34" fmla="*/ 2440 w 2478"/>
              <a:gd name="T35" fmla="*/ 1019 h 1721"/>
              <a:gd name="T36" fmla="*/ 2472 w 2478"/>
              <a:gd name="T37" fmla="*/ 968 h 1721"/>
              <a:gd name="T38" fmla="*/ 1172 w 2478"/>
              <a:gd name="T39" fmla="*/ 1676 h 1721"/>
              <a:gd name="T40" fmla="*/ 995 w 2478"/>
              <a:gd name="T41" fmla="*/ 1557 h 1721"/>
              <a:gd name="T42" fmla="*/ 780 w 2478"/>
              <a:gd name="T43" fmla="*/ 1430 h 1721"/>
              <a:gd name="T44" fmla="*/ 579 w 2478"/>
              <a:gd name="T45" fmla="*/ 1306 h 1721"/>
              <a:gd name="T46" fmla="*/ 542 w 2478"/>
              <a:gd name="T47" fmla="*/ 1056 h 1721"/>
              <a:gd name="T48" fmla="*/ 712 w 2478"/>
              <a:gd name="T49" fmla="*/ 1136 h 1721"/>
              <a:gd name="T50" fmla="*/ 849 w 2478"/>
              <a:gd name="T51" fmla="*/ 1023 h 1721"/>
              <a:gd name="T52" fmla="*/ 1091 w 2478"/>
              <a:gd name="T53" fmla="*/ 1084 h 1721"/>
              <a:gd name="T54" fmla="*/ 1288 w 2478"/>
              <a:gd name="T55" fmla="*/ 1215 h 1721"/>
              <a:gd name="T56" fmla="*/ 1230 w 2478"/>
              <a:gd name="T57" fmla="*/ 1649 h 1721"/>
              <a:gd name="T58" fmla="*/ 2029 w 2478"/>
              <a:gd name="T59" fmla="*/ 1017 h 1721"/>
              <a:gd name="T60" fmla="*/ 2118 w 2478"/>
              <a:gd name="T61" fmla="*/ 738 h 1721"/>
              <a:gd name="T62" fmla="*/ 1453 w 2478"/>
              <a:gd name="T63" fmla="*/ 349 h 1721"/>
              <a:gd name="T64" fmla="*/ 1272 w 2478"/>
              <a:gd name="T65" fmla="*/ 422 h 1721"/>
              <a:gd name="T66" fmla="*/ 1137 w 2478"/>
              <a:gd name="T67" fmla="*/ 742 h 1721"/>
              <a:gd name="T68" fmla="*/ 1001 w 2478"/>
              <a:gd name="T69" fmla="*/ 257 h 1721"/>
              <a:gd name="T70" fmla="*/ 1838 w 2478"/>
              <a:gd name="T71" fmla="*/ 300 h 1721"/>
              <a:gd name="T72" fmla="*/ 2300 w 2478"/>
              <a:gd name="T73" fmla="*/ 184 h 1721"/>
              <a:gd name="T74" fmla="*/ 2024 w 2478"/>
              <a:gd name="T75" fmla="*/ 1088 h 17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478" h="1721">
                <a:moveTo>
                  <a:pt x="2472" y="968"/>
                </a:moveTo>
                <a:lnTo>
                  <a:pt x="2344" y="177"/>
                </a:lnTo>
                <a:lnTo>
                  <a:pt x="2336" y="128"/>
                </a:lnTo>
                <a:lnTo>
                  <a:pt x="2289" y="140"/>
                </a:lnTo>
                <a:lnTo>
                  <a:pt x="1835" y="256"/>
                </a:lnTo>
                <a:cubicBezTo>
                  <a:pt x="1798" y="256"/>
                  <a:pt x="1632" y="157"/>
                  <a:pt x="1543" y="104"/>
                </a:cubicBezTo>
                <a:cubicBezTo>
                  <a:pt x="1411" y="25"/>
                  <a:pt x="1366" y="0"/>
                  <a:pt x="1336" y="0"/>
                </a:cubicBezTo>
                <a:cubicBezTo>
                  <a:pt x="1300" y="0"/>
                  <a:pt x="1192" y="51"/>
                  <a:pt x="1099" y="111"/>
                </a:cubicBezTo>
                <a:cubicBezTo>
                  <a:pt x="1084" y="97"/>
                  <a:pt x="1071" y="89"/>
                  <a:pt x="1063" y="90"/>
                </a:cubicBezTo>
                <a:cubicBezTo>
                  <a:pt x="967" y="106"/>
                  <a:pt x="684" y="335"/>
                  <a:pt x="627" y="321"/>
                </a:cubicBezTo>
                <a:cubicBezTo>
                  <a:pt x="571" y="307"/>
                  <a:pt x="120" y="190"/>
                  <a:pt x="120" y="190"/>
                </a:cubicBezTo>
                <a:lnTo>
                  <a:pt x="0" y="966"/>
                </a:lnTo>
                <a:cubicBezTo>
                  <a:pt x="0" y="966"/>
                  <a:pt x="325" y="1053"/>
                  <a:pt x="464" y="1090"/>
                </a:cubicBezTo>
                <a:lnTo>
                  <a:pt x="423" y="1151"/>
                </a:lnTo>
                <a:cubicBezTo>
                  <a:pt x="403" y="1180"/>
                  <a:pt x="401" y="1218"/>
                  <a:pt x="421" y="1255"/>
                </a:cubicBezTo>
                <a:cubicBezTo>
                  <a:pt x="450" y="1311"/>
                  <a:pt x="516" y="1351"/>
                  <a:pt x="579" y="1351"/>
                </a:cubicBezTo>
                <a:cubicBezTo>
                  <a:pt x="585" y="1351"/>
                  <a:pt x="590" y="1351"/>
                  <a:pt x="596" y="1350"/>
                </a:cubicBezTo>
                <a:cubicBezTo>
                  <a:pt x="601" y="1366"/>
                  <a:pt x="609" y="1381"/>
                  <a:pt x="619" y="1395"/>
                </a:cubicBezTo>
                <a:cubicBezTo>
                  <a:pt x="654" y="1443"/>
                  <a:pt x="719" y="1475"/>
                  <a:pt x="780" y="1475"/>
                </a:cubicBezTo>
                <a:cubicBezTo>
                  <a:pt x="788" y="1475"/>
                  <a:pt x="796" y="1474"/>
                  <a:pt x="804" y="1473"/>
                </a:cubicBezTo>
                <a:cubicBezTo>
                  <a:pt x="811" y="1492"/>
                  <a:pt x="821" y="1510"/>
                  <a:pt x="835" y="1526"/>
                </a:cubicBezTo>
                <a:cubicBezTo>
                  <a:pt x="874" y="1573"/>
                  <a:pt x="935" y="1601"/>
                  <a:pt x="995" y="1601"/>
                </a:cubicBezTo>
                <a:cubicBezTo>
                  <a:pt x="1001" y="1601"/>
                  <a:pt x="1007" y="1601"/>
                  <a:pt x="1012" y="1601"/>
                </a:cubicBezTo>
                <a:cubicBezTo>
                  <a:pt x="1018" y="1621"/>
                  <a:pt x="1027" y="1640"/>
                  <a:pt x="1041" y="1657"/>
                </a:cubicBezTo>
                <a:cubicBezTo>
                  <a:pt x="1073" y="1696"/>
                  <a:pt x="1123" y="1721"/>
                  <a:pt x="1172" y="1721"/>
                </a:cubicBezTo>
                <a:cubicBezTo>
                  <a:pt x="1212" y="1721"/>
                  <a:pt x="1247" y="1704"/>
                  <a:pt x="1267" y="1674"/>
                </a:cubicBezTo>
                <a:cubicBezTo>
                  <a:pt x="1288" y="1642"/>
                  <a:pt x="1328" y="1573"/>
                  <a:pt x="1366" y="1506"/>
                </a:cubicBezTo>
                <a:cubicBezTo>
                  <a:pt x="1374" y="1492"/>
                  <a:pt x="1383" y="1477"/>
                  <a:pt x="1390" y="1464"/>
                </a:cubicBezTo>
                <a:cubicBezTo>
                  <a:pt x="1444" y="1487"/>
                  <a:pt x="1478" y="1501"/>
                  <a:pt x="1478" y="1501"/>
                </a:cubicBezTo>
                <a:cubicBezTo>
                  <a:pt x="1595" y="1547"/>
                  <a:pt x="1655" y="1373"/>
                  <a:pt x="1601" y="1326"/>
                </a:cubicBezTo>
                <a:lnTo>
                  <a:pt x="1682" y="1355"/>
                </a:lnTo>
                <a:cubicBezTo>
                  <a:pt x="1802" y="1403"/>
                  <a:pt x="1908" y="1256"/>
                  <a:pt x="1814" y="1166"/>
                </a:cubicBezTo>
                <a:cubicBezTo>
                  <a:pt x="1859" y="1187"/>
                  <a:pt x="1901" y="1177"/>
                  <a:pt x="1932" y="1153"/>
                </a:cubicBezTo>
                <a:lnTo>
                  <a:pt x="1932" y="1153"/>
                </a:lnTo>
                <a:lnTo>
                  <a:pt x="2036" y="1132"/>
                </a:lnTo>
                <a:lnTo>
                  <a:pt x="2440" y="1019"/>
                </a:lnTo>
                <a:lnTo>
                  <a:pt x="2478" y="1008"/>
                </a:lnTo>
                <a:lnTo>
                  <a:pt x="2472" y="968"/>
                </a:lnTo>
                <a:close/>
                <a:moveTo>
                  <a:pt x="1230" y="1649"/>
                </a:moveTo>
                <a:cubicBezTo>
                  <a:pt x="1217" y="1667"/>
                  <a:pt x="1196" y="1676"/>
                  <a:pt x="1172" y="1676"/>
                </a:cubicBezTo>
                <a:cubicBezTo>
                  <a:pt x="1112" y="1676"/>
                  <a:pt x="1038" y="1622"/>
                  <a:pt x="1055" y="1541"/>
                </a:cubicBezTo>
                <a:cubicBezTo>
                  <a:pt x="1037" y="1552"/>
                  <a:pt x="1016" y="1557"/>
                  <a:pt x="995" y="1557"/>
                </a:cubicBezTo>
                <a:cubicBezTo>
                  <a:pt x="915" y="1557"/>
                  <a:pt x="829" y="1488"/>
                  <a:pt x="843" y="1411"/>
                </a:cubicBezTo>
                <a:cubicBezTo>
                  <a:pt x="825" y="1424"/>
                  <a:pt x="803" y="1430"/>
                  <a:pt x="780" y="1430"/>
                </a:cubicBezTo>
                <a:cubicBezTo>
                  <a:pt x="703" y="1430"/>
                  <a:pt x="615" y="1363"/>
                  <a:pt x="639" y="1286"/>
                </a:cubicBezTo>
                <a:cubicBezTo>
                  <a:pt x="621" y="1300"/>
                  <a:pt x="600" y="1306"/>
                  <a:pt x="579" y="1306"/>
                </a:cubicBezTo>
                <a:cubicBezTo>
                  <a:pt x="502" y="1306"/>
                  <a:pt x="426" y="1225"/>
                  <a:pt x="460" y="1176"/>
                </a:cubicBezTo>
                <a:lnTo>
                  <a:pt x="542" y="1056"/>
                </a:lnTo>
                <a:cubicBezTo>
                  <a:pt x="555" y="1034"/>
                  <a:pt x="575" y="1025"/>
                  <a:pt x="597" y="1025"/>
                </a:cubicBezTo>
                <a:cubicBezTo>
                  <a:pt x="652" y="1025"/>
                  <a:pt x="719" y="1085"/>
                  <a:pt x="712" y="1136"/>
                </a:cubicBezTo>
                <a:cubicBezTo>
                  <a:pt x="747" y="1079"/>
                  <a:pt x="782" y="1034"/>
                  <a:pt x="826" y="1025"/>
                </a:cubicBezTo>
                <a:cubicBezTo>
                  <a:pt x="833" y="1023"/>
                  <a:pt x="841" y="1023"/>
                  <a:pt x="849" y="1023"/>
                </a:cubicBezTo>
                <a:cubicBezTo>
                  <a:pt x="923" y="1023"/>
                  <a:pt x="989" y="1092"/>
                  <a:pt x="986" y="1148"/>
                </a:cubicBezTo>
                <a:cubicBezTo>
                  <a:pt x="1014" y="1102"/>
                  <a:pt x="1052" y="1084"/>
                  <a:pt x="1091" y="1084"/>
                </a:cubicBezTo>
                <a:cubicBezTo>
                  <a:pt x="1175" y="1084"/>
                  <a:pt x="1260" y="1172"/>
                  <a:pt x="1232" y="1235"/>
                </a:cubicBezTo>
                <a:cubicBezTo>
                  <a:pt x="1248" y="1221"/>
                  <a:pt x="1267" y="1215"/>
                  <a:pt x="1288" y="1215"/>
                </a:cubicBezTo>
                <a:cubicBezTo>
                  <a:pt x="1359" y="1215"/>
                  <a:pt x="1441" y="1291"/>
                  <a:pt x="1388" y="1379"/>
                </a:cubicBezTo>
                <a:cubicBezTo>
                  <a:pt x="1348" y="1446"/>
                  <a:pt x="1263" y="1600"/>
                  <a:pt x="1230" y="1649"/>
                </a:cubicBezTo>
                <a:close/>
                <a:moveTo>
                  <a:pt x="2024" y="1088"/>
                </a:moveTo>
                <a:cubicBezTo>
                  <a:pt x="2031" y="1064"/>
                  <a:pt x="2033" y="1040"/>
                  <a:pt x="2029" y="1017"/>
                </a:cubicBezTo>
                <a:cubicBezTo>
                  <a:pt x="2088" y="1007"/>
                  <a:pt x="2141" y="962"/>
                  <a:pt x="2162" y="902"/>
                </a:cubicBezTo>
                <a:cubicBezTo>
                  <a:pt x="2184" y="841"/>
                  <a:pt x="2167" y="778"/>
                  <a:pt x="2118" y="738"/>
                </a:cubicBezTo>
                <a:lnTo>
                  <a:pt x="2111" y="734"/>
                </a:lnTo>
                <a:cubicBezTo>
                  <a:pt x="2108" y="732"/>
                  <a:pt x="1772" y="545"/>
                  <a:pt x="1453" y="349"/>
                </a:cubicBezTo>
                <a:lnTo>
                  <a:pt x="1364" y="352"/>
                </a:lnTo>
                <a:cubicBezTo>
                  <a:pt x="1341" y="363"/>
                  <a:pt x="1280" y="393"/>
                  <a:pt x="1272" y="422"/>
                </a:cubicBezTo>
                <a:cubicBezTo>
                  <a:pt x="1262" y="458"/>
                  <a:pt x="1216" y="628"/>
                  <a:pt x="1194" y="711"/>
                </a:cubicBezTo>
                <a:cubicBezTo>
                  <a:pt x="1189" y="732"/>
                  <a:pt x="1166" y="742"/>
                  <a:pt x="1137" y="742"/>
                </a:cubicBezTo>
                <a:cubicBezTo>
                  <a:pt x="1054" y="742"/>
                  <a:pt x="915" y="671"/>
                  <a:pt x="928" y="607"/>
                </a:cubicBezTo>
                <a:cubicBezTo>
                  <a:pt x="947" y="519"/>
                  <a:pt x="984" y="316"/>
                  <a:pt x="1001" y="257"/>
                </a:cubicBezTo>
                <a:cubicBezTo>
                  <a:pt x="1017" y="198"/>
                  <a:pt x="1286" y="44"/>
                  <a:pt x="1336" y="44"/>
                </a:cubicBezTo>
                <a:cubicBezTo>
                  <a:pt x="1384" y="44"/>
                  <a:pt x="1747" y="300"/>
                  <a:pt x="1838" y="300"/>
                </a:cubicBezTo>
                <a:cubicBezTo>
                  <a:pt x="1841" y="300"/>
                  <a:pt x="1844" y="300"/>
                  <a:pt x="1846" y="299"/>
                </a:cubicBezTo>
                <a:cubicBezTo>
                  <a:pt x="1921" y="281"/>
                  <a:pt x="2300" y="184"/>
                  <a:pt x="2300" y="184"/>
                </a:cubicBezTo>
                <a:lnTo>
                  <a:pt x="2428" y="975"/>
                </a:lnTo>
                <a:lnTo>
                  <a:pt x="2024" y="10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0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082591F5-EED1-409C-BA3B-0744F3B3D543}"/>
              </a:ext>
            </a:extLst>
          </p:cNvPr>
          <p:cNvGrpSpPr/>
          <p:nvPr/>
        </p:nvGrpSpPr>
        <p:grpSpPr>
          <a:xfrm>
            <a:off x="1160761" y="2136671"/>
            <a:ext cx="3645450" cy="461665"/>
            <a:chOff x="1222310" y="2382025"/>
            <a:chExt cx="3645450" cy="461665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4B360EFE-1F52-4B91-B6E6-8177EE8FBFFB}"/>
                </a:ext>
              </a:extLst>
            </p:cNvPr>
            <p:cNvSpPr/>
            <p:nvPr/>
          </p:nvSpPr>
          <p:spPr>
            <a:xfrm>
              <a:off x="1825913" y="2458903"/>
              <a:ext cx="24929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怎样回应对方的提议？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AED73B5B-59B9-411D-B950-2165625A657E}"/>
                </a:ext>
              </a:extLst>
            </p:cNvPr>
            <p:cNvSpPr txBox="1"/>
            <p:nvPr/>
          </p:nvSpPr>
          <p:spPr>
            <a:xfrm>
              <a:off x="1222310" y="2382025"/>
              <a:ext cx="5469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07</a:t>
              </a:r>
              <a:endParaRPr lang="zh-CN" alt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1DB4FD24-4A17-4C6F-864D-0A56F671DBC2}"/>
                </a:ext>
              </a:extLst>
            </p:cNvPr>
            <p:cNvCxnSpPr>
              <a:stCxn id="4" idx="2"/>
            </p:cNvCxnSpPr>
            <p:nvPr/>
          </p:nvCxnSpPr>
          <p:spPr>
            <a:xfrm>
              <a:off x="1495783" y="2843690"/>
              <a:ext cx="3371977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E4FA0A13-EF03-4F00-8128-E4C10E1393CB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二、谈判的开始阶段</a:t>
            </a: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BA260C28-8825-4669-93EC-BEA80BD13535}"/>
              </a:ext>
            </a:extLst>
          </p:cNvPr>
          <p:cNvGrpSpPr/>
          <p:nvPr/>
        </p:nvGrpSpPr>
        <p:grpSpPr>
          <a:xfrm>
            <a:off x="2196538" y="1096295"/>
            <a:ext cx="8073748" cy="5076000"/>
            <a:chOff x="2052154" y="1096295"/>
            <a:chExt cx="8073748" cy="5076000"/>
          </a:xfrm>
        </p:grpSpPr>
        <p:sp>
          <p:nvSpPr>
            <p:cNvPr id="8" name="任意形状 16">
              <a:extLst>
                <a:ext uri="{FF2B5EF4-FFF2-40B4-BE49-F238E27FC236}">
                  <a16:creationId xmlns:a16="http://schemas.microsoft.com/office/drawing/2014/main" id="{B033E580-1E8B-454B-8DA7-C004B8801643}"/>
                </a:ext>
              </a:extLst>
            </p:cNvPr>
            <p:cNvSpPr/>
            <p:nvPr/>
          </p:nvSpPr>
          <p:spPr>
            <a:xfrm rot="1800000">
              <a:off x="2052154" y="1096295"/>
              <a:ext cx="8073748" cy="5076000"/>
            </a:xfrm>
            <a:custGeom>
              <a:avLst/>
              <a:gdLst>
                <a:gd name="connsiteX0" fmla="*/ 0 w 3598607"/>
                <a:gd name="connsiteY0" fmla="*/ 2492477 h 2492477"/>
                <a:gd name="connsiteX1" fmla="*/ 678426 w 3598607"/>
                <a:gd name="connsiteY1" fmla="*/ 2123767 h 2492477"/>
                <a:gd name="connsiteX2" fmla="*/ 1091381 w 3598607"/>
                <a:gd name="connsiteY2" fmla="*/ 2241754 h 2492477"/>
                <a:gd name="connsiteX3" fmla="*/ 1548581 w 3598607"/>
                <a:gd name="connsiteY3" fmla="*/ 1578077 h 2492477"/>
                <a:gd name="connsiteX4" fmla="*/ 1961536 w 3598607"/>
                <a:gd name="connsiteY4" fmla="*/ 1769806 h 2492477"/>
                <a:gd name="connsiteX5" fmla="*/ 2241755 w 3598607"/>
                <a:gd name="connsiteY5" fmla="*/ 1224116 h 2492477"/>
                <a:gd name="connsiteX6" fmla="*/ 2580968 w 3598607"/>
                <a:gd name="connsiteY6" fmla="*/ 1209367 h 2492477"/>
                <a:gd name="connsiteX7" fmla="*/ 3274142 w 3598607"/>
                <a:gd name="connsiteY7" fmla="*/ 486696 h 2492477"/>
                <a:gd name="connsiteX8" fmla="*/ 3598607 w 3598607"/>
                <a:gd name="connsiteY8" fmla="*/ 0 h 2492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98607" h="2492477">
                  <a:moveTo>
                    <a:pt x="0" y="2492477"/>
                  </a:moveTo>
                  <a:cubicBezTo>
                    <a:pt x="248264" y="2329015"/>
                    <a:pt x="496529" y="2165554"/>
                    <a:pt x="678426" y="2123767"/>
                  </a:cubicBezTo>
                  <a:cubicBezTo>
                    <a:pt x="860323" y="2081980"/>
                    <a:pt x="946355" y="2332702"/>
                    <a:pt x="1091381" y="2241754"/>
                  </a:cubicBezTo>
                  <a:cubicBezTo>
                    <a:pt x="1236407" y="2150806"/>
                    <a:pt x="1403555" y="1656735"/>
                    <a:pt x="1548581" y="1578077"/>
                  </a:cubicBezTo>
                  <a:cubicBezTo>
                    <a:pt x="1693607" y="1499419"/>
                    <a:pt x="1846007" y="1828799"/>
                    <a:pt x="1961536" y="1769806"/>
                  </a:cubicBezTo>
                  <a:cubicBezTo>
                    <a:pt x="2077065" y="1710813"/>
                    <a:pt x="2138516" y="1317522"/>
                    <a:pt x="2241755" y="1224116"/>
                  </a:cubicBezTo>
                  <a:cubicBezTo>
                    <a:pt x="2344994" y="1130710"/>
                    <a:pt x="2408904" y="1332270"/>
                    <a:pt x="2580968" y="1209367"/>
                  </a:cubicBezTo>
                  <a:cubicBezTo>
                    <a:pt x="2753032" y="1086464"/>
                    <a:pt x="3104536" y="688257"/>
                    <a:pt x="3274142" y="486696"/>
                  </a:cubicBezTo>
                  <a:cubicBezTo>
                    <a:pt x="3443748" y="285135"/>
                    <a:pt x="3521177" y="142567"/>
                    <a:pt x="3598607" y="0"/>
                  </a:cubicBezTo>
                </a:path>
              </a:pathLst>
            </a:custGeom>
            <a:noFill/>
            <a:ln w="38100">
              <a:solidFill>
                <a:srgbClr val="00A0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7C840738-ECA2-48BF-81FF-3BE60CA3979A}"/>
                </a:ext>
              </a:extLst>
            </p:cNvPr>
            <p:cNvSpPr/>
            <p:nvPr/>
          </p:nvSpPr>
          <p:spPr>
            <a:xfrm rot="1800000">
              <a:off x="2186922" y="3725749"/>
              <a:ext cx="177989" cy="176159"/>
            </a:xfrm>
            <a:prstGeom prst="ellipse">
              <a:avLst/>
            </a:prstGeom>
            <a:solidFill>
              <a:srgbClr val="007CC8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6A3FD3D0-D7EA-4FE1-9068-3E4A3D2F9824}"/>
                </a:ext>
              </a:extLst>
            </p:cNvPr>
            <p:cNvSpPr/>
            <p:nvPr/>
          </p:nvSpPr>
          <p:spPr>
            <a:xfrm rot="1800000">
              <a:off x="4342973" y="4176273"/>
              <a:ext cx="177989" cy="176159"/>
            </a:xfrm>
            <a:prstGeom prst="ellipse">
              <a:avLst/>
            </a:prstGeom>
            <a:solidFill>
              <a:srgbClr val="007CC8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9081D8BF-C6F1-4B8F-A824-3C9557974E19}"/>
                </a:ext>
              </a:extLst>
            </p:cNvPr>
            <p:cNvSpPr/>
            <p:nvPr/>
          </p:nvSpPr>
          <p:spPr>
            <a:xfrm rot="1800000">
              <a:off x="5854856" y="4635468"/>
              <a:ext cx="177989" cy="176159"/>
            </a:xfrm>
            <a:prstGeom prst="ellipse">
              <a:avLst/>
            </a:prstGeom>
            <a:solidFill>
              <a:srgbClr val="007CC8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584EC995-AA18-428F-B3A0-BFE898898C94}"/>
                </a:ext>
              </a:extLst>
            </p:cNvPr>
            <p:cNvSpPr/>
            <p:nvPr/>
          </p:nvSpPr>
          <p:spPr>
            <a:xfrm rot="1800000">
              <a:off x="8024288" y="4272195"/>
              <a:ext cx="177989" cy="176159"/>
            </a:xfrm>
            <a:prstGeom prst="ellipse">
              <a:avLst/>
            </a:prstGeom>
            <a:solidFill>
              <a:srgbClr val="007CC8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167001B4-71CD-402C-A11B-4E80BDC17BAF}"/>
                </a:ext>
              </a:extLst>
            </p:cNvPr>
            <p:cNvSpPr/>
            <p:nvPr/>
          </p:nvSpPr>
          <p:spPr>
            <a:xfrm rot="1800000">
              <a:off x="9685954" y="3846526"/>
              <a:ext cx="177989" cy="176159"/>
            </a:xfrm>
            <a:prstGeom prst="ellipse">
              <a:avLst/>
            </a:prstGeom>
            <a:solidFill>
              <a:srgbClr val="007CC8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119205FA-487B-4246-9859-75921A3DD1C3}"/>
              </a:ext>
            </a:extLst>
          </p:cNvPr>
          <p:cNvSpPr/>
          <p:nvPr/>
        </p:nvSpPr>
        <p:spPr>
          <a:xfrm>
            <a:off x="8545270" y="4343372"/>
            <a:ext cx="28800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给对方提供选择方案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当对方逼你做出超出底线的决定是，一定说“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NO”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C4E994ED-6107-40A2-927D-2E463EAFA498}"/>
              </a:ext>
            </a:extLst>
          </p:cNvPr>
          <p:cNvSpPr/>
          <p:nvPr/>
        </p:nvSpPr>
        <p:spPr>
          <a:xfrm>
            <a:off x="1160761" y="4259664"/>
            <a:ext cx="2391217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避免立刻回应，任何条件表示难为情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497C8B1B-639E-43C8-8615-48DE69B0EBBB}"/>
              </a:ext>
            </a:extLst>
          </p:cNvPr>
          <p:cNvSpPr/>
          <p:nvPr/>
        </p:nvSpPr>
        <p:spPr>
          <a:xfrm>
            <a:off x="3670410" y="3432893"/>
            <a:ext cx="1569660" cy="3965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澄清对方提议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900CCA0E-719E-4D70-AF0F-9DB3A56F138E}"/>
              </a:ext>
            </a:extLst>
          </p:cNvPr>
          <p:cNvSpPr/>
          <p:nvPr/>
        </p:nvSpPr>
        <p:spPr>
          <a:xfrm>
            <a:off x="5306565" y="4988626"/>
            <a:ext cx="1569660" cy="3965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讨论后再回答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04DB0865-2F17-4D48-BD09-B23AF1F9F665}"/>
              </a:ext>
            </a:extLst>
          </p:cNvPr>
          <p:cNvSpPr/>
          <p:nvPr/>
        </p:nvSpPr>
        <p:spPr>
          <a:xfrm>
            <a:off x="6757849" y="2928956"/>
            <a:ext cx="2880000" cy="10926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采用缓兵之计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要打申请、要认真核实、要预算前期遗留问题、要预计</a:t>
            </a:r>
          </a:p>
        </p:txBody>
      </p:sp>
    </p:spTree>
    <p:extLst>
      <p:ext uri="{BB962C8B-B14F-4D97-AF65-F5344CB8AC3E}">
        <p14:creationId xmlns:p14="http://schemas.microsoft.com/office/powerpoint/2010/main" val="55818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46BA76FA-AC7F-48F4-8D68-83FA7D4FA533}"/>
              </a:ext>
            </a:extLst>
          </p:cNvPr>
          <p:cNvGrpSpPr/>
          <p:nvPr/>
        </p:nvGrpSpPr>
        <p:grpSpPr>
          <a:xfrm>
            <a:off x="1160761" y="2136671"/>
            <a:ext cx="3645450" cy="461665"/>
            <a:chOff x="1222310" y="2382025"/>
            <a:chExt cx="3645450" cy="461665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03B2708E-1AFB-4941-9D12-D3C8A87B67AF}"/>
                </a:ext>
              </a:extLst>
            </p:cNvPr>
            <p:cNvSpPr/>
            <p:nvPr/>
          </p:nvSpPr>
          <p:spPr>
            <a:xfrm>
              <a:off x="1825913" y="2458903"/>
              <a:ext cx="29546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用什么方法打破谈判僵局？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DE27127C-8E4C-446E-B845-4B34BF7AA955}"/>
                </a:ext>
              </a:extLst>
            </p:cNvPr>
            <p:cNvSpPr txBox="1"/>
            <p:nvPr/>
          </p:nvSpPr>
          <p:spPr>
            <a:xfrm>
              <a:off x="1222310" y="2382025"/>
              <a:ext cx="5469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08</a:t>
              </a:r>
              <a:endParaRPr lang="zh-CN" alt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4BC39EDA-0B50-4BCA-8825-76B4D5A40B17}"/>
                </a:ext>
              </a:extLst>
            </p:cNvPr>
            <p:cNvCxnSpPr>
              <a:stCxn id="4" idx="2"/>
            </p:cNvCxnSpPr>
            <p:nvPr/>
          </p:nvCxnSpPr>
          <p:spPr>
            <a:xfrm>
              <a:off x="1495783" y="2843690"/>
              <a:ext cx="3371977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B35F6193-2B94-478E-8E22-C8AF855A4C8A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二、谈判的开始阶段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8736A69A-6806-41A6-AC2B-312E444012A3}"/>
              </a:ext>
            </a:extLst>
          </p:cNvPr>
          <p:cNvGrpSpPr/>
          <p:nvPr/>
        </p:nvGrpSpPr>
        <p:grpSpPr>
          <a:xfrm>
            <a:off x="1445865" y="2982807"/>
            <a:ext cx="2808000" cy="540000"/>
            <a:chOff x="1688470" y="3122772"/>
            <a:chExt cx="2808000" cy="540000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276E05DE-D9BE-4508-927D-2CECB0906B7C}"/>
                </a:ext>
              </a:extLst>
            </p:cNvPr>
            <p:cNvSpPr/>
            <p:nvPr/>
          </p:nvSpPr>
          <p:spPr>
            <a:xfrm>
              <a:off x="1688470" y="3122772"/>
              <a:ext cx="2808000" cy="540000"/>
            </a:xfrm>
            <a:prstGeom prst="roundRect">
              <a:avLst/>
            </a:prstGeom>
            <a:solidFill>
              <a:srgbClr val="007C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19651806-1075-4D3F-9E6D-989569ADFC89}"/>
                </a:ext>
              </a:extLst>
            </p:cNvPr>
            <p:cNvSpPr/>
            <p:nvPr/>
          </p:nvSpPr>
          <p:spPr>
            <a:xfrm>
              <a:off x="2076808" y="3208106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鼓励对方继续进行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A4FF50D-DC29-4FAB-B070-F60C9456E64B}"/>
              </a:ext>
            </a:extLst>
          </p:cNvPr>
          <p:cNvGrpSpPr/>
          <p:nvPr/>
        </p:nvGrpSpPr>
        <p:grpSpPr>
          <a:xfrm>
            <a:off x="1445865" y="3788420"/>
            <a:ext cx="2808000" cy="540000"/>
            <a:chOff x="1688470" y="3887105"/>
            <a:chExt cx="2808000" cy="540000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C636E937-98AB-4018-A302-4829671B5911}"/>
                </a:ext>
              </a:extLst>
            </p:cNvPr>
            <p:cNvSpPr/>
            <p:nvPr/>
          </p:nvSpPr>
          <p:spPr>
            <a:xfrm>
              <a:off x="1688470" y="3887105"/>
              <a:ext cx="2808000" cy="540000"/>
            </a:xfrm>
            <a:prstGeom prst="roundRect">
              <a:avLst/>
            </a:prstGeom>
            <a:solidFill>
              <a:srgbClr val="00A0E9"/>
            </a:solidFill>
            <a:ln>
              <a:solidFill>
                <a:srgbClr val="00A0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25ED7F6F-8C91-4652-9CDC-77539F7D369F}"/>
                </a:ext>
              </a:extLst>
            </p:cNvPr>
            <p:cNvSpPr/>
            <p:nvPr/>
          </p:nvSpPr>
          <p:spPr>
            <a:xfrm>
              <a:off x="2076808" y="3972439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不停强调我司优势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8F61468A-F477-4323-821F-C294C5BE8060}"/>
              </a:ext>
            </a:extLst>
          </p:cNvPr>
          <p:cNvGrpSpPr/>
          <p:nvPr/>
        </p:nvGrpSpPr>
        <p:grpSpPr>
          <a:xfrm>
            <a:off x="1445865" y="4594033"/>
            <a:ext cx="2808000" cy="540000"/>
            <a:chOff x="1745093" y="4745177"/>
            <a:chExt cx="2808000" cy="540000"/>
          </a:xfrm>
        </p:grpSpPr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1E00E17F-9C60-4966-A56A-5ED7EC97C9B1}"/>
                </a:ext>
              </a:extLst>
            </p:cNvPr>
            <p:cNvSpPr/>
            <p:nvPr/>
          </p:nvSpPr>
          <p:spPr>
            <a:xfrm>
              <a:off x="1745093" y="4745177"/>
              <a:ext cx="2808000" cy="540000"/>
            </a:xfrm>
            <a:prstGeom prst="roundRect">
              <a:avLst/>
            </a:prstGeom>
            <a:solidFill>
              <a:srgbClr val="007C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609FD778-B622-48F0-992C-547D95EA095F}"/>
                </a:ext>
              </a:extLst>
            </p:cNvPr>
            <p:cNvSpPr/>
            <p:nvPr/>
          </p:nvSpPr>
          <p:spPr>
            <a:xfrm>
              <a:off x="1787182" y="4830511"/>
              <a:ext cx="2723823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分析我司条件商场定位低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CB760E1C-14C8-4EF7-ACF9-FC945EE12B5E}"/>
              </a:ext>
            </a:extLst>
          </p:cNvPr>
          <p:cNvGrpSpPr/>
          <p:nvPr/>
        </p:nvGrpSpPr>
        <p:grpSpPr>
          <a:xfrm>
            <a:off x="1445865" y="5399647"/>
            <a:ext cx="2808000" cy="540000"/>
            <a:chOff x="1764364" y="5539612"/>
            <a:chExt cx="2808000" cy="540000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1FA5E57A-57A0-48D1-A216-CBF430637D4A}"/>
                </a:ext>
              </a:extLst>
            </p:cNvPr>
            <p:cNvSpPr/>
            <p:nvPr/>
          </p:nvSpPr>
          <p:spPr>
            <a:xfrm>
              <a:off x="1764364" y="5539612"/>
              <a:ext cx="2808000" cy="540000"/>
            </a:xfrm>
            <a:prstGeom prst="roundRect">
              <a:avLst/>
            </a:prstGeom>
            <a:solidFill>
              <a:srgbClr val="00A0E9"/>
            </a:solidFill>
            <a:ln>
              <a:solidFill>
                <a:srgbClr val="00A0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17D0F9EA-38A6-474A-8793-BFB2A646A56A}"/>
                </a:ext>
              </a:extLst>
            </p:cNvPr>
            <p:cNvSpPr/>
            <p:nvPr/>
          </p:nvSpPr>
          <p:spPr>
            <a:xfrm>
              <a:off x="2152702" y="5624946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利用对方压力和解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B44DB248-5D34-4324-8F6B-C2AC6F053E7E}"/>
              </a:ext>
            </a:extLst>
          </p:cNvPr>
          <p:cNvGrpSpPr/>
          <p:nvPr/>
        </p:nvGrpSpPr>
        <p:grpSpPr>
          <a:xfrm>
            <a:off x="4693725" y="2964534"/>
            <a:ext cx="2808001" cy="2988000"/>
            <a:chOff x="5180306" y="3090481"/>
            <a:chExt cx="2808001" cy="2988000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5F848765-6117-4388-82AC-16DD1F52B327}"/>
                </a:ext>
              </a:extLst>
            </p:cNvPr>
            <p:cNvSpPr/>
            <p:nvPr/>
          </p:nvSpPr>
          <p:spPr>
            <a:xfrm>
              <a:off x="5180306" y="3306415"/>
              <a:ext cx="2808001" cy="26130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当我司无法满足对方条件时，我们干脆不回答，保持冷静，不要怕冷场，此时，对方会着急，同时对方也会感觉到自己的条件过高，怀疑自己，让对方开口来和解僵局。</a:t>
              </a: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0E0B77A2-2E37-4716-8723-23221F8861AE}"/>
                </a:ext>
              </a:extLst>
            </p:cNvPr>
            <p:cNvSpPr/>
            <p:nvPr/>
          </p:nvSpPr>
          <p:spPr>
            <a:xfrm>
              <a:off x="5180306" y="3090481"/>
              <a:ext cx="2808001" cy="2988000"/>
            </a:xfrm>
            <a:prstGeom prst="roundRect">
              <a:avLst>
                <a:gd name="adj" fmla="val 5680"/>
              </a:avLst>
            </a:prstGeom>
            <a:noFill/>
            <a:ln>
              <a:solidFill>
                <a:srgbClr val="007C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FCF04FEA-23A0-42A8-910B-582A0D765DEE}"/>
              </a:ext>
            </a:extLst>
          </p:cNvPr>
          <p:cNvSpPr/>
          <p:nvPr/>
        </p:nvSpPr>
        <p:spPr>
          <a:xfrm>
            <a:off x="7941585" y="2964534"/>
            <a:ext cx="2808001" cy="2988000"/>
          </a:xfrm>
          <a:prstGeom prst="roundRect">
            <a:avLst>
              <a:gd name="adj" fmla="val 5680"/>
            </a:avLst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rgbClr val="00A0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380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F877F3A0-5066-40C8-AA14-5E06A0D57C4F}"/>
              </a:ext>
            </a:extLst>
          </p:cNvPr>
          <p:cNvGrpSpPr/>
          <p:nvPr/>
        </p:nvGrpSpPr>
        <p:grpSpPr>
          <a:xfrm>
            <a:off x="1160761" y="2136671"/>
            <a:ext cx="3789090" cy="461665"/>
            <a:chOff x="1222310" y="2382025"/>
            <a:chExt cx="3789090" cy="461665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2D7079B8-5AAB-4F62-AFBA-7A1A868D1C88}"/>
                </a:ext>
              </a:extLst>
            </p:cNvPr>
            <p:cNvSpPr/>
            <p:nvPr/>
          </p:nvSpPr>
          <p:spPr>
            <a:xfrm>
              <a:off x="1825913" y="2458903"/>
              <a:ext cx="31854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展开阶段常遇到的障碍及对策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2AE297C6-6D95-4B67-9AA8-B643A1DE83C2}"/>
                </a:ext>
              </a:extLst>
            </p:cNvPr>
            <p:cNvSpPr txBox="1"/>
            <p:nvPr/>
          </p:nvSpPr>
          <p:spPr>
            <a:xfrm>
              <a:off x="1222310" y="2382025"/>
              <a:ext cx="5469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09</a:t>
              </a:r>
              <a:endParaRPr lang="zh-CN" alt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907A3839-1920-4CFE-B0EB-1A1EB03327BD}"/>
                </a:ext>
              </a:extLst>
            </p:cNvPr>
            <p:cNvCxnSpPr>
              <a:stCxn id="4" idx="2"/>
            </p:cNvCxnSpPr>
            <p:nvPr/>
          </p:nvCxnSpPr>
          <p:spPr>
            <a:xfrm>
              <a:off x="1495783" y="2843690"/>
              <a:ext cx="3371977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F482E138-0AD6-426F-912E-8BBD88A50DFB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二、谈判的开始阶段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2619A384-A1BD-4C92-94C0-A8BCC318F187}"/>
              </a:ext>
            </a:extLst>
          </p:cNvPr>
          <p:cNvGrpSpPr/>
          <p:nvPr/>
        </p:nvGrpSpPr>
        <p:grpSpPr>
          <a:xfrm>
            <a:off x="6468367" y="3085487"/>
            <a:ext cx="4464000" cy="2531542"/>
            <a:chOff x="6468367" y="3085487"/>
            <a:chExt cx="4464000" cy="2531542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F428DC40-22E3-445D-A5D8-909D02358C73}"/>
                </a:ext>
              </a:extLst>
            </p:cNvPr>
            <p:cNvGrpSpPr/>
            <p:nvPr/>
          </p:nvGrpSpPr>
          <p:grpSpPr>
            <a:xfrm>
              <a:off x="6468367" y="3085487"/>
              <a:ext cx="4464000" cy="2531542"/>
              <a:chOff x="1259633" y="2796238"/>
              <a:chExt cx="4464000" cy="2531542"/>
            </a:xfrm>
          </p:grpSpPr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id="{1F14A4C6-E37D-4B79-B51B-3F2362A654D4}"/>
                  </a:ext>
                </a:extLst>
              </p:cNvPr>
              <p:cNvSpPr/>
              <p:nvPr/>
            </p:nvSpPr>
            <p:spPr>
              <a:xfrm>
                <a:off x="1259633" y="3044546"/>
                <a:ext cx="4464000" cy="2283234"/>
              </a:xfrm>
              <a:prstGeom prst="roundRect">
                <a:avLst>
                  <a:gd name="adj" fmla="val 8966"/>
                </a:avLst>
              </a:prstGeom>
              <a:noFill/>
              <a:ln>
                <a:solidFill>
                  <a:srgbClr val="007C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矩形: 圆角 13">
                <a:extLst>
                  <a:ext uri="{FF2B5EF4-FFF2-40B4-BE49-F238E27FC236}">
                    <a16:creationId xmlns:a16="http://schemas.microsoft.com/office/drawing/2014/main" id="{A813FD16-D01E-4EF0-93D1-7A09D300D2C2}"/>
                  </a:ext>
                </a:extLst>
              </p:cNvPr>
              <p:cNvSpPr/>
              <p:nvPr/>
            </p:nvSpPr>
            <p:spPr>
              <a:xfrm>
                <a:off x="1914620" y="2796238"/>
                <a:ext cx="3168000" cy="545821"/>
              </a:xfrm>
              <a:prstGeom prst="roundRect">
                <a:avLst/>
              </a:prstGeom>
              <a:solidFill>
                <a:srgbClr val="007CC8"/>
              </a:solidFill>
              <a:ln>
                <a:solidFill>
                  <a:srgbClr val="007C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DDD681AE-8EEB-443A-BCA6-1FCB60A16A8F}"/>
                </a:ext>
              </a:extLst>
            </p:cNvPr>
            <p:cNvSpPr/>
            <p:nvPr/>
          </p:nvSpPr>
          <p:spPr>
            <a:xfrm>
              <a:off x="6540367" y="3135893"/>
              <a:ext cx="4320000" cy="19513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spcAft>
                  <a:spcPts val="1800"/>
                </a:spcAft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展开阶段常碰到的问题和障碍</a:t>
              </a:r>
            </a:p>
            <a:p>
              <a:pPr marL="285750" indent="-285750" algn="ctr">
                <a:lnSpc>
                  <a:spcPct val="130000"/>
                </a:lnSpc>
                <a:spcBef>
                  <a:spcPts val="12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对方为我们提供错误、不完整的资料信息</a:t>
              </a:r>
            </a:p>
            <a:p>
              <a:pPr marL="285750" indent="-285750" algn="ctr">
                <a:lnSpc>
                  <a:spcPct val="13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对方不相信我们为他提供的资料信息</a:t>
              </a:r>
            </a:p>
            <a:p>
              <a:pPr marL="285750" indent="-285750" algn="ctr">
                <a:lnSpc>
                  <a:spcPct val="13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对方看不到自身的需求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D49F74F0-1EC0-491C-A730-9748F486A599}"/>
              </a:ext>
            </a:extLst>
          </p:cNvPr>
          <p:cNvGrpSpPr/>
          <p:nvPr/>
        </p:nvGrpSpPr>
        <p:grpSpPr>
          <a:xfrm>
            <a:off x="1259633" y="3085487"/>
            <a:ext cx="4464000" cy="2531542"/>
            <a:chOff x="1259633" y="3085487"/>
            <a:chExt cx="4464000" cy="2531542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3E02E5A3-00E6-4B5E-9A28-F9C5E65E4B09}"/>
                </a:ext>
              </a:extLst>
            </p:cNvPr>
            <p:cNvGrpSpPr/>
            <p:nvPr/>
          </p:nvGrpSpPr>
          <p:grpSpPr>
            <a:xfrm>
              <a:off x="1259633" y="3085487"/>
              <a:ext cx="4464000" cy="2531542"/>
              <a:chOff x="1259633" y="2796238"/>
              <a:chExt cx="4464000" cy="2531542"/>
            </a:xfrm>
          </p:grpSpPr>
          <p:sp>
            <p:nvSpPr>
              <p:cNvPr id="9" name="矩形: 圆角 8">
                <a:extLst>
                  <a:ext uri="{FF2B5EF4-FFF2-40B4-BE49-F238E27FC236}">
                    <a16:creationId xmlns:a16="http://schemas.microsoft.com/office/drawing/2014/main" id="{7EBDA771-985D-4405-87AE-5131DD77B761}"/>
                  </a:ext>
                </a:extLst>
              </p:cNvPr>
              <p:cNvSpPr/>
              <p:nvPr/>
            </p:nvSpPr>
            <p:spPr>
              <a:xfrm>
                <a:off x="1259633" y="3044546"/>
                <a:ext cx="4464000" cy="2283234"/>
              </a:xfrm>
              <a:prstGeom prst="roundRect">
                <a:avLst>
                  <a:gd name="adj" fmla="val 8966"/>
                </a:avLst>
              </a:prstGeom>
              <a:noFill/>
              <a:ln>
                <a:solidFill>
                  <a:srgbClr val="007C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矩形: 圆角 9">
                <a:extLst>
                  <a:ext uri="{FF2B5EF4-FFF2-40B4-BE49-F238E27FC236}">
                    <a16:creationId xmlns:a16="http://schemas.microsoft.com/office/drawing/2014/main" id="{4ED72C9A-5604-4659-A2C7-5CEC8EBA2C85}"/>
                  </a:ext>
                </a:extLst>
              </p:cNvPr>
              <p:cNvSpPr/>
              <p:nvPr/>
            </p:nvSpPr>
            <p:spPr>
              <a:xfrm>
                <a:off x="1923951" y="2796238"/>
                <a:ext cx="3168000" cy="545821"/>
              </a:xfrm>
              <a:prstGeom prst="roundRect">
                <a:avLst/>
              </a:prstGeom>
              <a:solidFill>
                <a:srgbClr val="007CC8"/>
              </a:solidFill>
              <a:ln>
                <a:solidFill>
                  <a:srgbClr val="007C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56FBD089-6337-4467-AF44-51A98F634471}"/>
                </a:ext>
              </a:extLst>
            </p:cNvPr>
            <p:cNvSpPr/>
            <p:nvPr/>
          </p:nvSpPr>
          <p:spPr>
            <a:xfrm>
              <a:off x="1331633" y="3135893"/>
              <a:ext cx="4320000" cy="21175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spcAft>
                  <a:spcPts val="1800"/>
                </a:spcAft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在展开阶段我们该做些什么？</a:t>
              </a:r>
            </a:p>
            <a:p>
              <a:pPr algn="ctr">
                <a:lnSpc>
                  <a:spcPct val="130000"/>
                </a:lnSpc>
                <a:spcBef>
                  <a:spcPts val="1200"/>
                </a:spcBef>
                <a:spcAft>
                  <a:spcPts val="600"/>
                </a:spcAft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在展开阶段我们要为对方提供很多的资料和信息，使用户能在我们的资料信息中看清楚自身的需求，从而对我们产生期望，同时通过这些资料信息来更深一步的去挖掘对方的需求。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920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2DB2D96-FB8A-4F2A-8AA1-83D4D564342A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三、谈判的展开阶段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A13C76DE-25D7-406F-AFDC-67C067360C7C}"/>
              </a:ext>
            </a:extLst>
          </p:cNvPr>
          <p:cNvGrpSpPr/>
          <p:nvPr/>
        </p:nvGrpSpPr>
        <p:grpSpPr>
          <a:xfrm>
            <a:off x="1454335" y="2115330"/>
            <a:ext cx="3614465" cy="504000"/>
            <a:chOff x="1454335" y="2115330"/>
            <a:chExt cx="3614465" cy="504000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C29588BC-8542-41C2-A3E1-2AEC421CDF00}"/>
                </a:ext>
              </a:extLst>
            </p:cNvPr>
            <p:cNvSpPr/>
            <p:nvPr/>
          </p:nvSpPr>
          <p:spPr>
            <a:xfrm>
              <a:off x="1828800" y="2115330"/>
              <a:ext cx="3240000" cy="504000"/>
            </a:xfrm>
            <a:prstGeom prst="roundRect">
              <a:avLst/>
            </a:prstGeom>
            <a:noFill/>
            <a:ln>
              <a:solidFill>
                <a:srgbClr val="007C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F848E4B8-9B34-46F0-9057-50DD4D08391D}"/>
                </a:ext>
              </a:extLst>
            </p:cNvPr>
            <p:cNvSpPr/>
            <p:nvPr/>
          </p:nvSpPr>
          <p:spPr>
            <a:xfrm>
              <a:off x="2103674" y="2167275"/>
              <a:ext cx="274947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accent1"/>
                  </a:solidFill>
                  <a:cs typeface="+mn-ea"/>
                  <a:sym typeface="+mn-lt"/>
                </a:rPr>
                <a:t>解决问题和障碍的方法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0963277A-5A83-43AA-9EDB-0217E1537135}"/>
                </a:ext>
              </a:extLst>
            </p:cNvPr>
            <p:cNvGrpSpPr/>
            <p:nvPr/>
          </p:nvGrpSpPr>
          <p:grpSpPr>
            <a:xfrm>
              <a:off x="1454335" y="2115330"/>
              <a:ext cx="570357" cy="504000"/>
              <a:chOff x="1358464" y="2737037"/>
              <a:chExt cx="570357" cy="504000"/>
            </a:xfrm>
          </p:grpSpPr>
          <p:sp>
            <p:nvSpPr>
              <p:cNvPr id="5" name="矩形: 圆角 4">
                <a:extLst>
                  <a:ext uri="{FF2B5EF4-FFF2-40B4-BE49-F238E27FC236}">
                    <a16:creationId xmlns:a16="http://schemas.microsoft.com/office/drawing/2014/main" id="{98579FAD-80CA-4D77-B030-97CAB0AF15F6}"/>
                  </a:ext>
                </a:extLst>
              </p:cNvPr>
              <p:cNvSpPr/>
              <p:nvPr/>
            </p:nvSpPr>
            <p:spPr>
              <a:xfrm>
                <a:off x="1358464" y="2737037"/>
                <a:ext cx="504000" cy="504000"/>
              </a:xfrm>
              <a:prstGeom prst="roundRect">
                <a:avLst/>
              </a:prstGeom>
              <a:solidFill>
                <a:srgbClr val="007CC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4857093-EC30-4790-80EF-5177336311FC}"/>
                  </a:ext>
                </a:extLst>
              </p:cNvPr>
              <p:cNvSpPr txBox="1"/>
              <p:nvPr/>
            </p:nvSpPr>
            <p:spPr>
              <a:xfrm>
                <a:off x="1381876" y="2758205"/>
                <a:ext cx="546945" cy="461665"/>
              </a:xfrm>
              <a:prstGeom prst="rect">
                <a:avLst/>
              </a:prstGeom>
              <a:noFill/>
              <a:ln>
                <a:solidFill>
                  <a:srgbClr val="007CC8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C01353F3-495C-4D09-BA9E-6E8F983D87A3}"/>
              </a:ext>
            </a:extLst>
          </p:cNvPr>
          <p:cNvSpPr/>
          <p:nvPr/>
        </p:nvSpPr>
        <p:spPr>
          <a:xfrm>
            <a:off x="1454334" y="3639314"/>
            <a:ext cx="6096000" cy="76020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积极聆听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不要急于反驳对方话题，不要说凭我的经验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AE12A85-E3AA-4FBA-A426-6F1220AC75B2}"/>
              </a:ext>
            </a:extLst>
          </p:cNvPr>
          <p:cNvSpPr/>
          <p:nvPr/>
        </p:nvSpPr>
        <p:spPr>
          <a:xfrm>
            <a:off x="1454334" y="2734702"/>
            <a:ext cx="6096000" cy="76020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提问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对他提供的信息表示怀疑，不停的问问题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C25B280-B18C-4D27-AA58-5778C4C70746}"/>
              </a:ext>
            </a:extLst>
          </p:cNvPr>
          <p:cNvSpPr/>
          <p:nvPr/>
        </p:nvSpPr>
        <p:spPr>
          <a:xfrm>
            <a:off x="1454334" y="4543926"/>
            <a:ext cx="673200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确认信息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对方往往会说：“顺便说说”，其实他所谓的“顺便说说”正是他最关心的问题；“坦白说说”，他所说的话题不一定就坦白。我们要认真聆听，确认哪些问题重要，哪些不重要，及时确认信息的准确性，并对准确的信息加强探讨。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42A1B257-E2D2-471F-98D2-C0A3DC88CF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767" y="2167275"/>
            <a:ext cx="2525486" cy="378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12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  <p:bldP spid="10" grpId="0" build="p"/>
      <p:bldP spid="1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6E9D1E9-C883-4A9F-A3AE-0659D3B7F46A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三、谈判的展开阶段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0ED3676A-A433-4518-A689-603709583006}"/>
              </a:ext>
            </a:extLst>
          </p:cNvPr>
          <p:cNvGrpSpPr/>
          <p:nvPr/>
        </p:nvGrpSpPr>
        <p:grpSpPr>
          <a:xfrm>
            <a:off x="1083708" y="2060631"/>
            <a:ext cx="3614465" cy="504000"/>
            <a:chOff x="1454335" y="2115330"/>
            <a:chExt cx="3614465" cy="504000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CBFD60BC-E6A4-4280-956D-0BACFA89B47E}"/>
                </a:ext>
              </a:extLst>
            </p:cNvPr>
            <p:cNvSpPr/>
            <p:nvPr/>
          </p:nvSpPr>
          <p:spPr>
            <a:xfrm>
              <a:off x="1828800" y="2115330"/>
              <a:ext cx="3240000" cy="504000"/>
            </a:xfrm>
            <a:prstGeom prst="roundRect">
              <a:avLst/>
            </a:prstGeom>
            <a:noFill/>
            <a:ln>
              <a:solidFill>
                <a:srgbClr val="007C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499205C-9FE2-4111-98FC-CDB88C229EB8}"/>
                </a:ext>
              </a:extLst>
            </p:cNvPr>
            <p:cNvSpPr/>
            <p:nvPr/>
          </p:nvSpPr>
          <p:spPr>
            <a:xfrm>
              <a:off x="2103674" y="2167275"/>
              <a:ext cx="172354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accent1"/>
                  </a:solidFill>
                  <a:cs typeface="+mn-ea"/>
                  <a:sym typeface="+mn-lt"/>
                </a:rPr>
                <a:t>怎样问问题？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EA8A1E03-C996-4374-BCC4-F2A8E740A4B5}"/>
                </a:ext>
              </a:extLst>
            </p:cNvPr>
            <p:cNvGrpSpPr/>
            <p:nvPr/>
          </p:nvGrpSpPr>
          <p:grpSpPr>
            <a:xfrm>
              <a:off x="1454335" y="2115330"/>
              <a:ext cx="570357" cy="504000"/>
              <a:chOff x="1358464" y="2737037"/>
              <a:chExt cx="570357" cy="504000"/>
            </a:xfrm>
          </p:grpSpPr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EE027FD5-A97A-4914-AD58-9336B528CE2F}"/>
                  </a:ext>
                </a:extLst>
              </p:cNvPr>
              <p:cNvSpPr/>
              <p:nvPr/>
            </p:nvSpPr>
            <p:spPr>
              <a:xfrm>
                <a:off x="1358464" y="2737037"/>
                <a:ext cx="504000" cy="504000"/>
              </a:xfrm>
              <a:prstGeom prst="roundRect">
                <a:avLst/>
              </a:prstGeom>
              <a:solidFill>
                <a:srgbClr val="007CC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D770628-FC5C-47C1-9B24-3EDE3D59AB8C}"/>
                  </a:ext>
                </a:extLst>
              </p:cNvPr>
              <p:cNvSpPr txBox="1"/>
              <p:nvPr/>
            </p:nvSpPr>
            <p:spPr>
              <a:xfrm>
                <a:off x="1381876" y="2758205"/>
                <a:ext cx="54694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9" name="Oval 4">
            <a:extLst>
              <a:ext uri="{FF2B5EF4-FFF2-40B4-BE49-F238E27FC236}">
                <a16:creationId xmlns:a16="http://schemas.microsoft.com/office/drawing/2014/main" id="{D7AF3ADA-30B7-4722-9567-27B2A5A81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1120" y="3023921"/>
            <a:ext cx="954107" cy="40011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封闭式</a:t>
            </a:r>
          </a:p>
        </p:txBody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90A15EA6-D2E7-4081-883C-C436762AC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0515" y="3023921"/>
            <a:ext cx="954107" cy="40011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开放式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F08DF2F-DE8D-4DD3-910C-785E1DC5FA07}"/>
              </a:ext>
            </a:extLst>
          </p:cNvPr>
          <p:cNvSpPr/>
          <p:nvPr/>
        </p:nvSpPr>
        <p:spPr>
          <a:xfrm>
            <a:off x="6959568" y="3840505"/>
            <a:ext cx="3996000" cy="8535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buFontTx/>
              <a:buNone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收集信息全面 浪费大量时间</a:t>
            </a:r>
          </a:p>
          <a:p>
            <a:pPr algn="ctr">
              <a:lnSpc>
                <a:spcPct val="130000"/>
              </a:lnSpc>
              <a:buFontTx/>
              <a:buNone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谈判氛围愉快 谈判内容不易控制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EC6782F-DFBF-450F-B283-6030C3703931}"/>
              </a:ext>
            </a:extLst>
          </p:cNvPr>
          <p:cNvSpPr/>
          <p:nvPr/>
        </p:nvSpPr>
        <p:spPr>
          <a:xfrm>
            <a:off x="1314173" y="3840505"/>
            <a:ext cx="3528000" cy="8535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buFontTx/>
              <a:buNone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节省谈判时间 收集信息不全</a:t>
            </a:r>
          </a:p>
          <a:p>
            <a:pPr algn="ctr">
              <a:lnSpc>
                <a:spcPct val="130000"/>
              </a:lnSpc>
              <a:buFontTx/>
              <a:buNone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控制谈判内容 谈判气氛紧张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59667BB-1AAB-458F-935B-16212F6DE50C}"/>
              </a:ext>
            </a:extLst>
          </p:cNvPr>
          <p:cNvSpPr txBox="1"/>
          <p:nvPr/>
        </p:nvSpPr>
        <p:spPr>
          <a:xfrm>
            <a:off x="1128432" y="5207594"/>
            <a:ext cx="3960000" cy="381258"/>
          </a:xfrm>
          <a:prstGeom prst="rect">
            <a:avLst/>
          </a:prstGeom>
          <a:solidFill>
            <a:srgbClr val="007CC8"/>
          </a:solidFill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开放式：最大化的挖掘对方隐藏的需求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7105CF1-D091-4E05-9714-02F91A0AB896}"/>
              </a:ext>
            </a:extLst>
          </p:cNvPr>
          <p:cNvSpPr/>
          <p:nvPr/>
        </p:nvSpPr>
        <p:spPr>
          <a:xfrm>
            <a:off x="6851568" y="5207594"/>
            <a:ext cx="4212000" cy="701346"/>
          </a:xfrm>
          <a:prstGeom prst="rect">
            <a:avLst/>
          </a:prstGeom>
          <a:solidFill>
            <a:srgbClr val="007CC8"/>
          </a:solidFill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封闭式：刹住我们关心的内容去满足对方需求</a:t>
            </a:r>
          </a:p>
        </p:txBody>
      </p:sp>
    </p:spTree>
    <p:extLst>
      <p:ext uri="{BB962C8B-B14F-4D97-AF65-F5344CB8AC3E}">
        <p14:creationId xmlns:p14="http://schemas.microsoft.com/office/powerpoint/2010/main" val="133379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4230BE4-D005-403B-BDBB-C682EE16D28A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三、谈判的展开阶段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D0E3D5A1-F553-49B7-A1BC-DA1CE284261A}"/>
              </a:ext>
            </a:extLst>
          </p:cNvPr>
          <p:cNvGrpSpPr/>
          <p:nvPr/>
        </p:nvGrpSpPr>
        <p:grpSpPr>
          <a:xfrm>
            <a:off x="1079127" y="2060631"/>
            <a:ext cx="4429313" cy="504000"/>
            <a:chOff x="1449754" y="2115330"/>
            <a:chExt cx="4429313" cy="504000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41AB2A1F-FCF6-4C1F-BAD5-A55F351328CF}"/>
                </a:ext>
              </a:extLst>
            </p:cNvPr>
            <p:cNvSpPr/>
            <p:nvPr/>
          </p:nvSpPr>
          <p:spPr>
            <a:xfrm>
              <a:off x="1828800" y="2115330"/>
              <a:ext cx="3888000" cy="504000"/>
            </a:xfrm>
            <a:prstGeom prst="roundRect">
              <a:avLst/>
            </a:prstGeom>
            <a:noFill/>
            <a:ln>
              <a:solidFill>
                <a:srgbClr val="007C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FF76A7DE-E0A3-4200-8E34-8C1AE4095C99}"/>
                </a:ext>
              </a:extLst>
            </p:cNvPr>
            <p:cNvSpPr/>
            <p:nvPr/>
          </p:nvSpPr>
          <p:spPr>
            <a:xfrm>
              <a:off x="2103674" y="2167275"/>
              <a:ext cx="377539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accent1"/>
                  </a:solidFill>
                  <a:cs typeface="+mn-ea"/>
                  <a:sym typeface="+mn-lt"/>
                </a:rPr>
                <a:t>怎样聆听能获取更多可靠信息？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E574AA22-25FB-4DC3-A176-B8F6F329832E}"/>
                </a:ext>
              </a:extLst>
            </p:cNvPr>
            <p:cNvGrpSpPr/>
            <p:nvPr/>
          </p:nvGrpSpPr>
          <p:grpSpPr>
            <a:xfrm>
              <a:off x="1449754" y="2115330"/>
              <a:ext cx="546945" cy="504000"/>
              <a:chOff x="1353883" y="2737037"/>
              <a:chExt cx="546945" cy="504000"/>
            </a:xfrm>
          </p:grpSpPr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EE5A5034-84EF-4B1A-924A-A97E38C9F2C9}"/>
                  </a:ext>
                </a:extLst>
              </p:cNvPr>
              <p:cNvSpPr/>
              <p:nvPr/>
            </p:nvSpPr>
            <p:spPr>
              <a:xfrm>
                <a:off x="1358464" y="2737037"/>
                <a:ext cx="504000" cy="504000"/>
              </a:xfrm>
              <a:prstGeom prst="roundRect">
                <a:avLst/>
              </a:prstGeom>
              <a:solidFill>
                <a:srgbClr val="007CC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6758267-030A-4B2B-93B0-E982DE030361}"/>
                  </a:ext>
                </a:extLst>
              </p:cNvPr>
              <p:cNvSpPr txBox="1"/>
              <p:nvPr/>
            </p:nvSpPr>
            <p:spPr>
              <a:xfrm>
                <a:off x="1353883" y="2758205"/>
                <a:ext cx="54694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B606357E-AC46-46F9-9DDB-8B63EF3F88CE}"/>
              </a:ext>
            </a:extLst>
          </p:cNvPr>
          <p:cNvSpPr/>
          <p:nvPr/>
        </p:nvSpPr>
        <p:spPr>
          <a:xfrm>
            <a:off x="9204873" y="3473152"/>
            <a:ext cx="1908000" cy="2518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表达感受</a:t>
            </a:r>
          </a:p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在倾听时已定要认真融入到对方所讲的场景，表感受时一定要真心的表达出来，否则对方会觉得你在忽悠他，对方便会对你不信任，极大影响谈判结果。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FADDA84-4525-4688-87E4-CB131A542F4B}"/>
              </a:ext>
            </a:extLst>
          </p:cNvPr>
          <p:cNvSpPr/>
          <p:nvPr/>
        </p:nvSpPr>
        <p:spPr>
          <a:xfrm>
            <a:off x="1079127" y="3473152"/>
            <a:ext cx="1908000" cy="201593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倾听回应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回应表示认同，赞赏，肯定对方；回应表示认同，赞赏，肯定对方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9AEE4EE-86AB-4BBE-95C5-FD1432B8FA15}"/>
              </a:ext>
            </a:extLst>
          </p:cNvPr>
          <p:cNvSpPr/>
          <p:nvPr/>
        </p:nvSpPr>
        <p:spPr>
          <a:xfrm>
            <a:off x="3110564" y="3473152"/>
            <a:ext cx="1908000" cy="16466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提问问题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为挖掘对方的需求而提问；为挖掘对方的需求而提问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56541DD-C026-4704-89A1-61A480C22453}"/>
              </a:ext>
            </a:extLst>
          </p:cNvPr>
          <p:cNvSpPr/>
          <p:nvPr/>
        </p:nvSpPr>
        <p:spPr>
          <a:xfrm>
            <a:off x="5142001" y="3473152"/>
            <a:ext cx="1908000" cy="238526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重复重点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重复对我司有价值的内容，加深他的印象；重复对我司有价值的内容，加深他的印象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698A8E5-7E26-494F-9479-7676ACA51208}"/>
              </a:ext>
            </a:extLst>
          </p:cNvPr>
          <p:cNvSpPr/>
          <p:nvPr/>
        </p:nvSpPr>
        <p:spPr>
          <a:xfrm>
            <a:off x="7173438" y="3473152"/>
            <a:ext cx="1908000" cy="238526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归纳总结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那个重要，那个次要，那个已定，那个未定；那个重要，那个次要，那个已定，那个未定</a:t>
            </a: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69F5430C-9671-4392-9C2A-A8D7DDE5D1E0}"/>
              </a:ext>
            </a:extLst>
          </p:cNvPr>
          <p:cNvGrpSpPr/>
          <p:nvPr/>
        </p:nvGrpSpPr>
        <p:grpSpPr>
          <a:xfrm>
            <a:off x="5793755" y="2814361"/>
            <a:ext cx="622162" cy="622163"/>
            <a:chOff x="9537061" y="849474"/>
            <a:chExt cx="622162" cy="622163"/>
          </a:xfrm>
        </p:grpSpPr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40E4A860-2EEE-4C9F-ADEA-7B3C59B5C3B7}"/>
                </a:ext>
              </a:extLst>
            </p:cNvPr>
            <p:cNvSpPr/>
            <p:nvPr/>
          </p:nvSpPr>
          <p:spPr>
            <a:xfrm>
              <a:off x="9537061" y="849474"/>
              <a:ext cx="622162" cy="622163"/>
            </a:xfrm>
            <a:prstGeom prst="ellipse">
              <a:avLst/>
            </a:prstGeom>
            <a:solidFill>
              <a:srgbClr val="007CC8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C141B88A-D54F-4E61-94A7-FAAC7DD2F1AA}"/>
                </a:ext>
              </a:extLst>
            </p:cNvPr>
            <p:cNvGrpSpPr/>
            <p:nvPr/>
          </p:nvGrpSpPr>
          <p:grpSpPr>
            <a:xfrm>
              <a:off x="9615309" y="928318"/>
              <a:ext cx="486030" cy="464474"/>
              <a:chOff x="4399226" y="1582873"/>
              <a:chExt cx="486030" cy="464474"/>
            </a:xfrm>
          </p:grpSpPr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6B41EF5E-6F30-486D-9CC1-8A566C91033D}"/>
                  </a:ext>
                </a:extLst>
              </p:cNvPr>
              <p:cNvSpPr/>
              <p:nvPr/>
            </p:nvSpPr>
            <p:spPr>
              <a:xfrm>
                <a:off x="4409249" y="1582873"/>
                <a:ext cx="464474" cy="464474"/>
              </a:xfrm>
              <a:prstGeom prst="ellipse">
                <a:avLst/>
              </a:prstGeom>
              <a:solidFill>
                <a:schemeClr val="bg1"/>
              </a:solidFill>
              <a:ln w="25400" cap="flat">
                <a:gradFill>
                  <a:gsLst>
                    <a:gs pos="0">
                      <a:schemeClr val="bg1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8B6700A5-DA96-4F68-B932-41026C69B925}"/>
                  </a:ext>
                </a:extLst>
              </p:cNvPr>
              <p:cNvSpPr txBox="1"/>
              <p:nvPr/>
            </p:nvSpPr>
            <p:spPr>
              <a:xfrm>
                <a:off x="4399226" y="1618956"/>
                <a:ext cx="486030" cy="400110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03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5306AF0E-1D5F-4749-9D15-704588FE204E}"/>
              </a:ext>
            </a:extLst>
          </p:cNvPr>
          <p:cNvGrpSpPr/>
          <p:nvPr/>
        </p:nvGrpSpPr>
        <p:grpSpPr>
          <a:xfrm>
            <a:off x="1722046" y="2814361"/>
            <a:ext cx="622162" cy="622163"/>
            <a:chOff x="9537061" y="849474"/>
            <a:chExt cx="622162" cy="622163"/>
          </a:xfrm>
        </p:grpSpPr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A32A39D9-8E7E-49EE-B945-B2D08CA25EFA}"/>
                </a:ext>
              </a:extLst>
            </p:cNvPr>
            <p:cNvSpPr/>
            <p:nvPr/>
          </p:nvSpPr>
          <p:spPr>
            <a:xfrm>
              <a:off x="9537061" y="849474"/>
              <a:ext cx="622162" cy="622163"/>
            </a:xfrm>
            <a:prstGeom prst="ellipse">
              <a:avLst/>
            </a:prstGeom>
            <a:solidFill>
              <a:srgbClr val="007CC8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66D317C2-0DC8-4898-AA82-7E3FFAF2F2AB}"/>
                </a:ext>
              </a:extLst>
            </p:cNvPr>
            <p:cNvGrpSpPr/>
            <p:nvPr/>
          </p:nvGrpSpPr>
          <p:grpSpPr>
            <a:xfrm>
              <a:off x="9615309" y="928318"/>
              <a:ext cx="486030" cy="464474"/>
              <a:chOff x="4399226" y="1582873"/>
              <a:chExt cx="486030" cy="464474"/>
            </a:xfrm>
          </p:grpSpPr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20852D41-77EB-489F-80D2-41AA990042D8}"/>
                  </a:ext>
                </a:extLst>
              </p:cNvPr>
              <p:cNvSpPr/>
              <p:nvPr/>
            </p:nvSpPr>
            <p:spPr>
              <a:xfrm>
                <a:off x="4409249" y="1582873"/>
                <a:ext cx="464474" cy="464474"/>
              </a:xfrm>
              <a:prstGeom prst="ellipse">
                <a:avLst/>
              </a:prstGeom>
              <a:solidFill>
                <a:schemeClr val="bg1"/>
              </a:solidFill>
              <a:ln w="25400" cap="flat">
                <a:gradFill>
                  <a:gsLst>
                    <a:gs pos="0">
                      <a:schemeClr val="bg1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15822D33-E6EA-48A5-BC7C-1B50ECE8B8C5}"/>
                  </a:ext>
                </a:extLst>
              </p:cNvPr>
              <p:cNvSpPr txBox="1"/>
              <p:nvPr/>
            </p:nvSpPr>
            <p:spPr>
              <a:xfrm>
                <a:off x="4399226" y="1618956"/>
                <a:ext cx="486030" cy="400110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01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2B877392-A6D3-4652-BC65-14B841CE5859}"/>
              </a:ext>
            </a:extLst>
          </p:cNvPr>
          <p:cNvGrpSpPr/>
          <p:nvPr/>
        </p:nvGrpSpPr>
        <p:grpSpPr>
          <a:xfrm>
            <a:off x="7816357" y="2814361"/>
            <a:ext cx="622162" cy="622163"/>
            <a:chOff x="9537061" y="849474"/>
            <a:chExt cx="622162" cy="622163"/>
          </a:xfrm>
        </p:grpSpPr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D5BB36C3-08C7-45E5-883E-2368D5C04FE2}"/>
                </a:ext>
              </a:extLst>
            </p:cNvPr>
            <p:cNvSpPr/>
            <p:nvPr/>
          </p:nvSpPr>
          <p:spPr>
            <a:xfrm>
              <a:off x="9537061" y="849474"/>
              <a:ext cx="622162" cy="622163"/>
            </a:xfrm>
            <a:prstGeom prst="ellipse">
              <a:avLst/>
            </a:prstGeom>
            <a:solidFill>
              <a:srgbClr val="007CC8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C37B393F-4120-4393-BAB0-454843F7BF84}"/>
                </a:ext>
              </a:extLst>
            </p:cNvPr>
            <p:cNvGrpSpPr/>
            <p:nvPr/>
          </p:nvGrpSpPr>
          <p:grpSpPr>
            <a:xfrm>
              <a:off x="9615309" y="928318"/>
              <a:ext cx="486031" cy="464474"/>
              <a:chOff x="4399226" y="1582873"/>
              <a:chExt cx="486031" cy="464474"/>
            </a:xfrm>
          </p:grpSpPr>
          <p:sp>
            <p:nvSpPr>
              <p:cNvPr id="48" name="椭圆 47">
                <a:extLst>
                  <a:ext uri="{FF2B5EF4-FFF2-40B4-BE49-F238E27FC236}">
                    <a16:creationId xmlns:a16="http://schemas.microsoft.com/office/drawing/2014/main" id="{FDF11A67-7EED-48EE-A478-72C24EE83CFB}"/>
                  </a:ext>
                </a:extLst>
              </p:cNvPr>
              <p:cNvSpPr/>
              <p:nvPr/>
            </p:nvSpPr>
            <p:spPr>
              <a:xfrm>
                <a:off x="4409249" y="1582873"/>
                <a:ext cx="464474" cy="464474"/>
              </a:xfrm>
              <a:prstGeom prst="ellipse">
                <a:avLst/>
              </a:prstGeom>
              <a:solidFill>
                <a:schemeClr val="bg1"/>
              </a:solidFill>
              <a:ln w="25400" cap="flat">
                <a:gradFill>
                  <a:gsLst>
                    <a:gs pos="0">
                      <a:schemeClr val="bg1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A3F28CBA-6B5D-4287-A8AB-D2CBCBB4AE6C}"/>
                  </a:ext>
                </a:extLst>
              </p:cNvPr>
              <p:cNvSpPr txBox="1"/>
              <p:nvPr/>
            </p:nvSpPr>
            <p:spPr>
              <a:xfrm>
                <a:off x="4399226" y="1618956"/>
                <a:ext cx="486031" cy="400110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04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36742073-6C45-4EA4-BB94-614989517C43}"/>
              </a:ext>
            </a:extLst>
          </p:cNvPr>
          <p:cNvGrpSpPr/>
          <p:nvPr/>
        </p:nvGrpSpPr>
        <p:grpSpPr>
          <a:xfrm>
            <a:off x="9847792" y="2753290"/>
            <a:ext cx="622162" cy="622163"/>
            <a:chOff x="9537061" y="849474"/>
            <a:chExt cx="622162" cy="622163"/>
          </a:xfrm>
        </p:grpSpPr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F7F7306D-C5B0-454A-8DFF-D55444B1DBE9}"/>
                </a:ext>
              </a:extLst>
            </p:cNvPr>
            <p:cNvSpPr/>
            <p:nvPr/>
          </p:nvSpPr>
          <p:spPr>
            <a:xfrm>
              <a:off x="9537061" y="849474"/>
              <a:ext cx="622162" cy="622163"/>
            </a:xfrm>
            <a:prstGeom prst="ellipse">
              <a:avLst/>
            </a:prstGeom>
            <a:solidFill>
              <a:srgbClr val="007CC8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5701EE55-52C7-4443-BAAE-D26E8EC8EA23}"/>
                </a:ext>
              </a:extLst>
            </p:cNvPr>
            <p:cNvGrpSpPr/>
            <p:nvPr/>
          </p:nvGrpSpPr>
          <p:grpSpPr>
            <a:xfrm>
              <a:off x="9615309" y="928318"/>
              <a:ext cx="486031" cy="464474"/>
              <a:chOff x="4399226" y="1582873"/>
              <a:chExt cx="486031" cy="464474"/>
            </a:xfrm>
          </p:grpSpPr>
          <p:sp>
            <p:nvSpPr>
              <p:cNvPr id="53" name="椭圆 52">
                <a:extLst>
                  <a:ext uri="{FF2B5EF4-FFF2-40B4-BE49-F238E27FC236}">
                    <a16:creationId xmlns:a16="http://schemas.microsoft.com/office/drawing/2014/main" id="{EA0BB317-7A77-4814-B26C-BBC72A603814}"/>
                  </a:ext>
                </a:extLst>
              </p:cNvPr>
              <p:cNvSpPr/>
              <p:nvPr/>
            </p:nvSpPr>
            <p:spPr>
              <a:xfrm>
                <a:off x="4409249" y="1582873"/>
                <a:ext cx="464474" cy="464474"/>
              </a:xfrm>
              <a:prstGeom prst="ellipse">
                <a:avLst/>
              </a:prstGeom>
              <a:solidFill>
                <a:schemeClr val="bg1"/>
              </a:solidFill>
              <a:ln w="25400" cap="flat">
                <a:gradFill>
                  <a:gsLst>
                    <a:gs pos="0">
                      <a:schemeClr val="bg1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48332B83-CDC5-47B1-98F3-25C08A733FDE}"/>
                  </a:ext>
                </a:extLst>
              </p:cNvPr>
              <p:cNvSpPr txBox="1"/>
              <p:nvPr/>
            </p:nvSpPr>
            <p:spPr>
              <a:xfrm>
                <a:off x="4399226" y="1618956"/>
                <a:ext cx="486031" cy="400110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05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72063CA5-C704-4A38-B0AB-F3A557010EAD}"/>
              </a:ext>
            </a:extLst>
          </p:cNvPr>
          <p:cNvGrpSpPr/>
          <p:nvPr/>
        </p:nvGrpSpPr>
        <p:grpSpPr>
          <a:xfrm>
            <a:off x="3753483" y="2814361"/>
            <a:ext cx="622162" cy="622163"/>
            <a:chOff x="9537061" y="849474"/>
            <a:chExt cx="622162" cy="622163"/>
          </a:xfrm>
        </p:grpSpPr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034AC798-B701-4430-B840-BEA0ACD4D133}"/>
                </a:ext>
              </a:extLst>
            </p:cNvPr>
            <p:cNvSpPr/>
            <p:nvPr/>
          </p:nvSpPr>
          <p:spPr>
            <a:xfrm>
              <a:off x="9537061" y="849474"/>
              <a:ext cx="622162" cy="622163"/>
            </a:xfrm>
            <a:prstGeom prst="ellipse">
              <a:avLst/>
            </a:prstGeom>
            <a:solidFill>
              <a:srgbClr val="007CC8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8BDFE523-6D88-49F4-B466-F6FD45E28BAE}"/>
                </a:ext>
              </a:extLst>
            </p:cNvPr>
            <p:cNvGrpSpPr/>
            <p:nvPr/>
          </p:nvGrpSpPr>
          <p:grpSpPr>
            <a:xfrm>
              <a:off x="9615309" y="928318"/>
              <a:ext cx="486031" cy="464474"/>
              <a:chOff x="4399226" y="1582873"/>
              <a:chExt cx="486031" cy="464474"/>
            </a:xfrm>
          </p:grpSpPr>
          <p:sp>
            <p:nvSpPr>
              <p:cNvPr id="58" name="椭圆 57">
                <a:extLst>
                  <a:ext uri="{FF2B5EF4-FFF2-40B4-BE49-F238E27FC236}">
                    <a16:creationId xmlns:a16="http://schemas.microsoft.com/office/drawing/2014/main" id="{87F9F5E6-3D54-4D11-A446-FDC58EB89D33}"/>
                  </a:ext>
                </a:extLst>
              </p:cNvPr>
              <p:cNvSpPr/>
              <p:nvPr/>
            </p:nvSpPr>
            <p:spPr>
              <a:xfrm>
                <a:off x="4409249" y="1582873"/>
                <a:ext cx="464474" cy="464474"/>
              </a:xfrm>
              <a:prstGeom prst="ellipse">
                <a:avLst/>
              </a:prstGeom>
              <a:solidFill>
                <a:schemeClr val="bg1"/>
              </a:solidFill>
              <a:ln w="25400" cap="flat">
                <a:gradFill>
                  <a:gsLst>
                    <a:gs pos="0">
                      <a:schemeClr val="bg1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3923709B-1F21-4C94-9C36-F0B1BF6F7A44}"/>
                  </a:ext>
                </a:extLst>
              </p:cNvPr>
              <p:cNvSpPr txBox="1"/>
              <p:nvPr/>
            </p:nvSpPr>
            <p:spPr>
              <a:xfrm>
                <a:off x="4399226" y="1618956"/>
                <a:ext cx="486031" cy="400110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02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271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57F443B-6DBA-43C7-AE56-DDE0067B4666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三、谈判的展开阶段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7075F77F-596A-475C-9A2A-9645ADF3CC90}"/>
              </a:ext>
            </a:extLst>
          </p:cNvPr>
          <p:cNvGrpSpPr/>
          <p:nvPr/>
        </p:nvGrpSpPr>
        <p:grpSpPr>
          <a:xfrm>
            <a:off x="1079127" y="2060631"/>
            <a:ext cx="4267046" cy="504000"/>
            <a:chOff x="1449754" y="2115330"/>
            <a:chExt cx="4267046" cy="504000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33828383-E8E5-46D0-BE71-7FB564C3E68E}"/>
                </a:ext>
              </a:extLst>
            </p:cNvPr>
            <p:cNvSpPr/>
            <p:nvPr/>
          </p:nvSpPr>
          <p:spPr>
            <a:xfrm>
              <a:off x="1828800" y="2115330"/>
              <a:ext cx="3888000" cy="504000"/>
            </a:xfrm>
            <a:prstGeom prst="roundRect">
              <a:avLst/>
            </a:prstGeom>
            <a:noFill/>
            <a:ln>
              <a:solidFill>
                <a:srgbClr val="007C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17797C9-F195-4407-A6D4-3CB49A0633B1}"/>
                </a:ext>
              </a:extLst>
            </p:cNvPr>
            <p:cNvSpPr/>
            <p:nvPr/>
          </p:nvSpPr>
          <p:spPr>
            <a:xfrm>
              <a:off x="2103674" y="2167275"/>
              <a:ext cx="249299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accent1"/>
                  </a:solidFill>
                  <a:cs typeface="+mn-ea"/>
                  <a:sym typeface="+mn-lt"/>
                </a:rPr>
                <a:t>怎样破解对方战术？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3476158E-5EA4-49E3-9D13-1AC18EB9F35F}"/>
                </a:ext>
              </a:extLst>
            </p:cNvPr>
            <p:cNvGrpSpPr/>
            <p:nvPr/>
          </p:nvGrpSpPr>
          <p:grpSpPr>
            <a:xfrm>
              <a:off x="1449754" y="2115330"/>
              <a:ext cx="546945" cy="504000"/>
              <a:chOff x="1353883" y="2737037"/>
              <a:chExt cx="546945" cy="504000"/>
            </a:xfrm>
          </p:grpSpPr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061949E2-0546-431B-8E73-A69534957D2A}"/>
                  </a:ext>
                </a:extLst>
              </p:cNvPr>
              <p:cNvSpPr/>
              <p:nvPr/>
            </p:nvSpPr>
            <p:spPr>
              <a:xfrm>
                <a:off x="1358464" y="2737037"/>
                <a:ext cx="504000" cy="504000"/>
              </a:xfrm>
              <a:prstGeom prst="roundRect">
                <a:avLst/>
              </a:prstGeom>
              <a:solidFill>
                <a:srgbClr val="007CC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02D12E6-31FD-4DCF-8251-C135E6C23DBE}"/>
                  </a:ext>
                </a:extLst>
              </p:cNvPr>
              <p:cNvSpPr txBox="1"/>
              <p:nvPr/>
            </p:nvSpPr>
            <p:spPr>
              <a:xfrm>
                <a:off x="1353883" y="2758205"/>
                <a:ext cx="54694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04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D5B2648D-0639-404A-8685-451FFDA076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811477"/>
              </p:ext>
            </p:extLst>
          </p:nvPr>
        </p:nvGraphicFramePr>
        <p:xfrm>
          <a:off x="1079126" y="2845878"/>
          <a:ext cx="10014971" cy="3037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3157">
                  <a:extLst>
                    <a:ext uri="{9D8B030D-6E8A-4147-A177-3AD203B41FA5}">
                      <a16:colId xmlns:a16="http://schemas.microsoft.com/office/drawing/2014/main" val="1902847769"/>
                    </a:ext>
                  </a:extLst>
                </a:gridCol>
                <a:gridCol w="6301814">
                  <a:extLst>
                    <a:ext uri="{9D8B030D-6E8A-4147-A177-3AD203B41FA5}">
                      <a16:colId xmlns:a16="http://schemas.microsoft.com/office/drawing/2014/main" val="3917698548"/>
                    </a:ext>
                  </a:extLst>
                </a:gridCol>
              </a:tblGrid>
              <a:tr h="441814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战术</a:t>
                      </a:r>
                    </a:p>
                  </a:txBody>
                  <a:tcPr>
                    <a:solidFill>
                      <a:srgbClr val="007C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破解</a:t>
                      </a:r>
                    </a:p>
                  </a:txBody>
                  <a:tcPr>
                    <a:solidFill>
                      <a:srgbClr val="007C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52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威胁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不在威胁下谈判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552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侮辱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保持冷静，重述立场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724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虚张声势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有效文件合同，诱惑，使对方摊牌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903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胁迫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保持镇静，始终坚持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959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攻心术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坚持公平谈判原则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145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测试诱惑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用文字清楚表达协议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076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分而治之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提前准备，统一思想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0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766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FF3A719-F866-4D27-9FDF-C25F57D38438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三、谈判的展开阶段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41B45AEC-42DA-4AFD-B4F2-5E3CFDDAE97E}"/>
              </a:ext>
            </a:extLst>
          </p:cNvPr>
          <p:cNvGrpSpPr/>
          <p:nvPr/>
        </p:nvGrpSpPr>
        <p:grpSpPr>
          <a:xfrm>
            <a:off x="1079127" y="2060631"/>
            <a:ext cx="4267046" cy="504000"/>
            <a:chOff x="1449754" y="2115330"/>
            <a:chExt cx="4267046" cy="504000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2CFE4CBE-7C31-41F8-9888-E342F856DDA4}"/>
                </a:ext>
              </a:extLst>
            </p:cNvPr>
            <p:cNvSpPr/>
            <p:nvPr/>
          </p:nvSpPr>
          <p:spPr>
            <a:xfrm>
              <a:off x="1828800" y="2115330"/>
              <a:ext cx="3888000" cy="504000"/>
            </a:xfrm>
            <a:prstGeom prst="roundRect">
              <a:avLst/>
            </a:prstGeom>
            <a:noFill/>
            <a:ln>
              <a:solidFill>
                <a:srgbClr val="007C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1D8F3B21-F2B5-4C5C-BBF7-8593057F8442}"/>
                </a:ext>
              </a:extLst>
            </p:cNvPr>
            <p:cNvSpPr/>
            <p:nvPr/>
          </p:nvSpPr>
          <p:spPr>
            <a:xfrm>
              <a:off x="2103674" y="2167275"/>
              <a:ext cx="351891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accent1"/>
                  </a:solidFill>
                  <a:cs typeface="+mn-ea"/>
                  <a:sym typeface="+mn-lt"/>
                </a:rPr>
                <a:t>如何面对不同类型的谈判者？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7C1F2693-C8CD-4DAC-80AB-3BA30915A6F8}"/>
                </a:ext>
              </a:extLst>
            </p:cNvPr>
            <p:cNvGrpSpPr/>
            <p:nvPr/>
          </p:nvGrpSpPr>
          <p:grpSpPr>
            <a:xfrm>
              <a:off x="1449754" y="2115330"/>
              <a:ext cx="546945" cy="504000"/>
              <a:chOff x="1353883" y="2737037"/>
              <a:chExt cx="546945" cy="504000"/>
            </a:xfrm>
          </p:grpSpPr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DFF662ED-9A1B-42B4-9E91-440CFD65E9A1}"/>
                  </a:ext>
                </a:extLst>
              </p:cNvPr>
              <p:cNvSpPr/>
              <p:nvPr/>
            </p:nvSpPr>
            <p:spPr>
              <a:xfrm>
                <a:off x="1358464" y="2737037"/>
                <a:ext cx="504000" cy="504000"/>
              </a:xfrm>
              <a:prstGeom prst="roundRect">
                <a:avLst/>
              </a:prstGeom>
              <a:solidFill>
                <a:srgbClr val="007CC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45ADA1C-DD86-4DC0-B7BA-763988D57417}"/>
                  </a:ext>
                </a:extLst>
              </p:cNvPr>
              <p:cNvSpPr txBox="1"/>
              <p:nvPr/>
            </p:nvSpPr>
            <p:spPr>
              <a:xfrm>
                <a:off x="1353883" y="2758205"/>
                <a:ext cx="54694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05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1E8E43EA-BFB1-4D51-8670-081CCB3231D7}"/>
              </a:ext>
            </a:extLst>
          </p:cNvPr>
          <p:cNvGrpSpPr/>
          <p:nvPr/>
        </p:nvGrpSpPr>
        <p:grpSpPr>
          <a:xfrm>
            <a:off x="1561874" y="2752918"/>
            <a:ext cx="6473574" cy="683264"/>
            <a:chOff x="1561874" y="2752918"/>
            <a:chExt cx="6473574" cy="683264"/>
          </a:xfrm>
        </p:grpSpPr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D0AC5A8F-74C3-4340-A89D-F362655CEB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1874" y="2869616"/>
              <a:ext cx="954107" cy="430374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困惑型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860A6B90-8F2D-41D2-B798-38DD6D36795B}"/>
                </a:ext>
              </a:extLst>
            </p:cNvPr>
            <p:cNvSpPr txBox="1"/>
            <p:nvPr/>
          </p:nvSpPr>
          <p:spPr>
            <a:xfrm>
              <a:off x="3355448" y="2752918"/>
              <a:ext cx="4680000" cy="6832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借助展示工具阐明，把复杂问题简单化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用简单方式确定议程，通过第三方传递给他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477A1873-5305-4113-A70D-5CBE2BB46B8E}"/>
              </a:ext>
            </a:extLst>
          </p:cNvPr>
          <p:cNvGrpSpPr/>
          <p:nvPr/>
        </p:nvGrpSpPr>
        <p:grpSpPr>
          <a:xfrm>
            <a:off x="1561874" y="4378400"/>
            <a:ext cx="6473574" cy="978729"/>
            <a:chOff x="1561874" y="4378400"/>
            <a:chExt cx="6473574" cy="978729"/>
          </a:xfrm>
        </p:grpSpPr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2B4F06FA-54C0-48D4-962F-28157E69B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1874" y="4495098"/>
              <a:ext cx="954107" cy="430374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挑衅型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55197AF5-EDB3-44D0-8468-9D083FA44F5C}"/>
                </a:ext>
              </a:extLst>
            </p:cNvPr>
            <p:cNvSpPr txBox="1"/>
            <p:nvPr/>
          </p:nvSpPr>
          <p:spPr>
            <a:xfrm>
              <a:off x="3355448" y="4378400"/>
              <a:ext cx="4680000" cy="9787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保持冷静，避免口舌之战，不断重复事实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避免情绪化语言，不接受威胁和侮辱，否则休会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BF188D1B-C6BF-46D4-9494-672700FEF07D}"/>
              </a:ext>
            </a:extLst>
          </p:cNvPr>
          <p:cNvGrpSpPr/>
          <p:nvPr/>
        </p:nvGrpSpPr>
        <p:grpSpPr>
          <a:xfrm>
            <a:off x="1138928" y="3565659"/>
            <a:ext cx="6896520" cy="683264"/>
            <a:chOff x="1138928" y="3565659"/>
            <a:chExt cx="6896520" cy="683264"/>
          </a:xfrm>
        </p:grpSpPr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04A39C44-5E6D-4530-B20E-BD77BD3D24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8928" y="3682357"/>
              <a:ext cx="1800000" cy="430374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lnSpc>
                  <a:spcPct val="120000"/>
                </a:lnSpc>
                <a:buFontTx/>
                <a:buNone/>
              </a:pP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优柔果断型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1D4BD7CA-404B-4C14-9365-F8D12E6E5D5D}"/>
                </a:ext>
              </a:extLst>
            </p:cNvPr>
            <p:cNvSpPr txBox="1"/>
            <p:nvPr/>
          </p:nvSpPr>
          <p:spPr>
            <a:xfrm>
              <a:off x="3355448" y="3565659"/>
              <a:ext cx="4680000" cy="6832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有条不絮，按部就班，不断重复我们的要点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留有一定回顾的时间，要安排休会的时间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E5A6EB18-73BE-4012-BC0B-56A92B59D9A7}"/>
              </a:ext>
            </a:extLst>
          </p:cNvPr>
          <p:cNvGrpSpPr/>
          <p:nvPr/>
        </p:nvGrpSpPr>
        <p:grpSpPr>
          <a:xfrm>
            <a:off x="1433634" y="5191140"/>
            <a:ext cx="6601814" cy="978729"/>
            <a:chOff x="1433634" y="5191140"/>
            <a:chExt cx="6601814" cy="978729"/>
          </a:xfrm>
        </p:grpSpPr>
        <p:sp>
          <p:nvSpPr>
            <p:cNvPr id="19" name="Rectangle 9">
              <a:extLst>
                <a:ext uri="{FF2B5EF4-FFF2-40B4-BE49-F238E27FC236}">
                  <a16:creationId xmlns:a16="http://schemas.microsoft.com/office/drawing/2014/main" id="{67E91ABA-5BF6-41C9-8133-38A7A662AC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634" y="5307838"/>
              <a:ext cx="1210588" cy="430374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情绪化型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5814EB0C-BB90-4255-BAA7-822CE011339A}"/>
                </a:ext>
              </a:extLst>
            </p:cNvPr>
            <p:cNvSpPr txBox="1"/>
            <p:nvPr/>
          </p:nvSpPr>
          <p:spPr>
            <a:xfrm>
              <a:off x="3355448" y="5191140"/>
              <a:ext cx="4680000" cy="9787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不质问对方动机和诚意，不打断对方，耐心等待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特殊情况下暂时休会，使对方平静</a:t>
              </a:r>
            </a:p>
          </p:txBody>
        </p:sp>
      </p:grpSp>
      <p:pic>
        <p:nvPicPr>
          <p:cNvPr id="28" name="图片 27">
            <a:extLst>
              <a:ext uri="{FF2B5EF4-FFF2-40B4-BE49-F238E27FC236}">
                <a16:creationId xmlns:a16="http://schemas.microsoft.com/office/drawing/2014/main" id="{360F2949-DCB3-49D5-B5BA-6D01D64DCC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1691" y="2788739"/>
            <a:ext cx="2881381" cy="288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1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885C3FB4-5AC0-4591-B913-BE82C9C4CC04}"/>
              </a:ext>
            </a:extLst>
          </p:cNvPr>
          <p:cNvGrpSpPr>
            <a:grpSpLocks noChangeAspect="1"/>
          </p:cNvGrpSpPr>
          <p:nvPr/>
        </p:nvGrpSpPr>
        <p:grpSpPr>
          <a:xfrm>
            <a:off x="1084703" y="2240755"/>
            <a:ext cx="1944000" cy="1944000"/>
            <a:chOff x="709126" y="806120"/>
            <a:chExt cx="2520000" cy="2520000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F9491C10-8CC7-4D83-B5CE-E3948D636682}"/>
                </a:ext>
              </a:extLst>
            </p:cNvPr>
            <p:cNvSpPr/>
            <p:nvPr/>
          </p:nvSpPr>
          <p:spPr>
            <a:xfrm>
              <a:off x="709126" y="806120"/>
              <a:ext cx="2520000" cy="2520000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CF7C002E-F3E9-4775-8A77-2C18B22F8D44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7126" y="1004120"/>
              <a:ext cx="2124000" cy="2124000"/>
            </a:xfrm>
            <a:prstGeom prst="ellipse">
              <a:avLst/>
            </a:prstGeom>
          </p:spPr>
        </p:pic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5CF7C90E-0948-4888-9A89-C0231FCBBD24}"/>
              </a:ext>
            </a:extLst>
          </p:cNvPr>
          <p:cNvSpPr/>
          <p:nvPr/>
        </p:nvSpPr>
        <p:spPr>
          <a:xfrm>
            <a:off x="3313360" y="2031175"/>
            <a:ext cx="6660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600" b="1" spc="300" dirty="0">
                <a:solidFill>
                  <a:srgbClr val="0078C6"/>
                </a:solidFill>
                <a:cs typeface="+mn-ea"/>
                <a:sym typeface="+mn-lt"/>
              </a:rPr>
              <a:t>商务谈判概述</a:t>
            </a: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B5E625EC-F8CA-4C68-8509-1756FE215ECA}"/>
              </a:ext>
            </a:extLst>
          </p:cNvPr>
          <p:cNvGrpSpPr/>
          <p:nvPr/>
        </p:nvGrpSpPr>
        <p:grpSpPr>
          <a:xfrm>
            <a:off x="8148658" y="-632739"/>
            <a:ext cx="4055374" cy="1631353"/>
            <a:chOff x="8148658" y="-632739"/>
            <a:chExt cx="4055374" cy="1631353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655A4ECC-D7D9-4ABB-A200-8D23E8B70A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 flipV="1">
              <a:off x="8148658" y="-632739"/>
              <a:ext cx="4055374" cy="1298910"/>
            </a:xfrm>
            <a:prstGeom prst="rect">
              <a:avLst/>
            </a:prstGeom>
          </p:spPr>
        </p:pic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77861C5E-8C1D-4635-B699-C2A8F87F68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 flipV="1">
              <a:off x="9898640" y="-529396"/>
              <a:ext cx="2305392" cy="1528010"/>
            </a:xfrm>
            <a:prstGeom prst="rect">
              <a:avLst/>
            </a:prstGeom>
          </p:spPr>
        </p:pic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24AE672A-1328-42B4-98A9-3444B0B75E4C}"/>
              </a:ext>
            </a:extLst>
          </p:cNvPr>
          <p:cNvGrpSpPr>
            <a:grpSpLocks noChangeAspect="1"/>
          </p:cNvGrpSpPr>
          <p:nvPr/>
        </p:nvGrpSpPr>
        <p:grpSpPr>
          <a:xfrm>
            <a:off x="375378" y="2031175"/>
            <a:ext cx="1188000" cy="1188000"/>
            <a:chOff x="5546558" y="1457466"/>
            <a:chExt cx="2016000" cy="2016000"/>
          </a:xfrm>
        </p:grpSpPr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146BE1A6-D08D-4BC9-9131-C6496C0D9221}"/>
                </a:ext>
              </a:extLst>
            </p:cNvPr>
            <p:cNvSpPr/>
            <p:nvPr/>
          </p:nvSpPr>
          <p:spPr>
            <a:xfrm>
              <a:off x="5546558" y="1457466"/>
              <a:ext cx="2016000" cy="2016000"/>
            </a:xfrm>
            <a:prstGeom prst="ellipse">
              <a:avLst/>
            </a:prstGeom>
            <a:blipFill>
              <a:blip r:embed="rId8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6C9AE455-EC45-43A1-B816-DBB5E22497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09000" y="1619466"/>
              <a:ext cx="1691116" cy="1692000"/>
            </a:xfrm>
            <a:prstGeom prst="ellipse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4D328D54-2030-499A-8374-66F7DA17637C}"/>
              </a:ext>
            </a:extLst>
          </p:cNvPr>
          <p:cNvGrpSpPr/>
          <p:nvPr/>
        </p:nvGrpSpPr>
        <p:grpSpPr>
          <a:xfrm>
            <a:off x="5346903" y="876381"/>
            <a:ext cx="2592914" cy="769441"/>
            <a:chOff x="4782763" y="546374"/>
            <a:chExt cx="2592914" cy="769441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33A63326-01C1-4D18-A914-C556D7D19097}"/>
                </a:ext>
              </a:extLst>
            </p:cNvPr>
            <p:cNvSpPr/>
            <p:nvPr/>
          </p:nvSpPr>
          <p:spPr>
            <a:xfrm>
              <a:off x="4782763" y="546374"/>
              <a:ext cx="1848946" cy="769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PART</a:t>
              </a:r>
              <a:endParaRPr lang="zh-CN" altLang="en-US" sz="4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Rectangle 3">
              <a:extLst>
                <a:ext uri="{FF2B5EF4-FFF2-40B4-BE49-F238E27FC236}">
                  <a16:creationId xmlns:a16="http://schemas.microsoft.com/office/drawing/2014/main" id="{8357AAD2-B8EE-43E9-93C9-10B159F121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55677" y="661094"/>
              <a:ext cx="720000" cy="540000"/>
            </a:xfrm>
            <a:prstGeom prst="rect">
              <a:avLst/>
            </a:prstGeom>
            <a:solidFill>
              <a:srgbClr val="0078C6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415542E1-7BA3-49EE-B376-1021FA0FA006}"/>
              </a:ext>
            </a:extLst>
          </p:cNvPr>
          <p:cNvSpPr/>
          <p:nvPr/>
        </p:nvSpPr>
        <p:spPr>
          <a:xfrm>
            <a:off x="5491689" y="3462515"/>
            <a:ext cx="27814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商务谈判的定义</a:t>
            </a:r>
            <a:endParaRPr kumimoji="1"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342900" lvl="0" indent="-342900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商务谈判的理念</a:t>
            </a:r>
            <a:endParaRPr kumimoji="1"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342900" lvl="0" indent="-342900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双赢的原则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387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9E86BE1-5F3E-46BF-B854-9E48D7738327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三、谈判的展开阶段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7679FD2A-84E4-4425-A478-1F865CDBF9AE}"/>
              </a:ext>
            </a:extLst>
          </p:cNvPr>
          <p:cNvGrpSpPr/>
          <p:nvPr/>
        </p:nvGrpSpPr>
        <p:grpSpPr>
          <a:xfrm>
            <a:off x="1079127" y="2060631"/>
            <a:ext cx="4267046" cy="504000"/>
            <a:chOff x="1449754" y="2115330"/>
            <a:chExt cx="4267046" cy="504000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944FE675-215B-4508-9F8A-2479231C483B}"/>
                </a:ext>
              </a:extLst>
            </p:cNvPr>
            <p:cNvSpPr/>
            <p:nvPr/>
          </p:nvSpPr>
          <p:spPr>
            <a:xfrm>
              <a:off x="1828800" y="2115330"/>
              <a:ext cx="3888000" cy="504000"/>
            </a:xfrm>
            <a:prstGeom prst="roundRect">
              <a:avLst/>
            </a:prstGeom>
            <a:noFill/>
            <a:ln>
              <a:solidFill>
                <a:srgbClr val="007C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4D457CBC-5C48-4AED-AAAB-B78DF55767B1}"/>
                </a:ext>
              </a:extLst>
            </p:cNvPr>
            <p:cNvSpPr/>
            <p:nvPr/>
          </p:nvSpPr>
          <p:spPr>
            <a:xfrm>
              <a:off x="2103674" y="2167275"/>
              <a:ext cx="274947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accent1"/>
                  </a:solidFill>
                  <a:cs typeface="+mn-ea"/>
                  <a:sym typeface="+mn-lt"/>
                </a:rPr>
                <a:t>如何建立自身的优势？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2E1D2373-78FF-4904-8632-767AF8C43B4F}"/>
                </a:ext>
              </a:extLst>
            </p:cNvPr>
            <p:cNvGrpSpPr/>
            <p:nvPr/>
          </p:nvGrpSpPr>
          <p:grpSpPr>
            <a:xfrm>
              <a:off x="1449754" y="2115330"/>
              <a:ext cx="546945" cy="504000"/>
              <a:chOff x="1353883" y="2737037"/>
              <a:chExt cx="546945" cy="504000"/>
            </a:xfrm>
          </p:grpSpPr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C483DA49-BDAD-4BE7-B0A2-EEBD3B90DCA7}"/>
                  </a:ext>
                </a:extLst>
              </p:cNvPr>
              <p:cNvSpPr/>
              <p:nvPr/>
            </p:nvSpPr>
            <p:spPr>
              <a:xfrm>
                <a:off x="1358464" y="2737037"/>
                <a:ext cx="504000" cy="504000"/>
              </a:xfrm>
              <a:prstGeom prst="roundRect">
                <a:avLst/>
              </a:prstGeom>
              <a:solidFill>
                <a:srgbClr val="007CC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08CAB0B-D154-4CBF-8591-E3EE82CD4887}"/>
                  </a:ext>
                </a:extLst>
              </p:cNvPr>
              <p:cNvSpPr txBox="1"/>
              <p:nvPr/>
            </p:nvSpPr>
            <p:spPr>
              <a:xfrm>
                <a:off x="1353883" y="2758205"/>
                <a:ext cx="54694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06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E20F5F90-E1C2-4459-BCAA-8B953D45217A}"/>
              </a:ext>
            </a:extLst>
          </p:cNvPr>
          <p:cNvSpPr/>
          <p:nvPr/>
        </p:nvSpPr>
        <p:spPr>
          <a:xfrm>
            <a:off x="1440801" y="4870549"/>
            <a:ext cx="14670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 algn="ctr">
              <a:lnSpc>
                <a:spcPct val="80000"/>
              </a:lnSpc>
              <a:spcBef>
                <a:spcPts val="1000"/>
              </a:spcBef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痛苦的抉择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2564428-781E-42BB-A1C4-D91BC74B0459}"/>
              </a:ext>
            </a:extLst>
          </p:cNvPr>
          <p:cNvSpPr/>
          <p:nvPr/>
        </p:nvSpPr>
        <p:spPr>
          <a:xfrm>
            <a:off x="3647619" y="4689089"/>
            <a:ext cx="19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建立独特的不可复制的商业价值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CF41721-9863-4F04-A0D6-6AC2E461C130}"/>
              </a:ext>
            </a:extLst>
          </p:cNvPr>
          <p:cNvSpPr/>
          <p:nvPr/>
        </p:nvSpPr>
        <p:spPr>
          <a:xfrm>
            <a:off x="6179725" y="4842977"/>
            <a:ext cx="19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坚定自己的立场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BDB94E1-5315-40E2-BD90-9342FBA9C52B}"/>
              </a:ext>
            </a:extLst>
          </p:cNvPr>
          <p:cNvSpPr/>
          <p:nvPr/>
        </p:nvSpPr>
        <p:spPr>
          <a:xfrm>
            <a:off x="8793665" y="4689089"/>
            <a:ext cx="19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进行辩论，不怕冲突</a:t>
            </a:r>
          </a:p>
        </p:txBody>
      </p:sp>
      <p:grpSp>
        <p:nvGrpSpPr>
          <p:cNvPr id="14" name="组合 82">
            <a:extLst>
              <a:ext uri="{FF2B5EF4-FFF2-40B4-BE49-F238E27FC236}">
                <a16:creationId xmlns:a16="http://schemas.microsoft.com/office/drawing/2014/main" id="{46B12B60-4407-40B7-9FBD-F96A66E50886}"/>
              </a:ext>
            </a:extLst>
          </p:cNvPr>
          <p:cNvGrpSpPr/>
          <p:nvPr/>
        </p:nvGrpSpPr>
        <p:grpSpPr>
          <a:xfrm>
            <a:off x="9174353" y="2940438"/>
            <a:ext cx="1065603" cy="1208546"/>
            <a:chOff x="8434811" y="2608031"/>
            <a:chExt cx="1166390" cy="1322855"/>
          </a:xfrm>
        </p:grpSpPr>
        <p:sp>
          <p:nvSpPr>
            <p:cNvPr id="39" name="íṩļíḓê">
              <a:extLst>
                <a:ext uri="{FF2B5EF4-FFF2-40B4-BE49-F238E27FC236}">
                  <a16:creationId xmlns:a16="http://schemas.microsoft.com/office/drawing/2014/main" id="{79249518-8EE3-4B48-BAF1-FA019CF4760F}"/>
                </a:ext>
              </a:extLst>
            </p:cNvPr>
            <p:cNvSpPr/>
            <p:nvPr/>
          </p:nvSpPr>
          <p:spPr>
            <a:xfrm rot="18900000">
              <a:off x="8434811" y="2608031"/>
              <a:ext cx="1166390" cy="1166390"/>
            </a:xfrm>
            <a:prstGeom prst="rect">
              <a:avLst/>
            </a:prstGeom>
            <a:solidFill>
              <a:srgbClr val="007C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0" name="íṣľíḑè">
              <a:extLst>
                <a:ext uri="{FF2B5EF4-FFF2-40B4-BE49-F238E27FC236}">
                  <a16:creationId xmlns:a16="http://schemas.microsoft.com/office/drawing/2014/main" id="{EF1933F2-F602-4AAE-AAC3-1CF13D2737E5}"/>
                </a:ext>
              </a:extLst>
            </p:cNvPr>
            <p:cNvSpPr/>
            <p:nvPr/>
          </p:nvSpPr>
          <p:spPr>
            <a:xfrm rot="18900000">
              <a:off x="8434811" y="2764496"/>
              <a:ext cx="1166390" cy="1166390"/>
            </a:xfrm>
            <a:prstGeom prst="rect">
              <a:avLst/>
            </a:prstGeom>
            <a:solidFill>
              <a:srgbClr val="00A0E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1" name="ïşḷîḋè">
              <a:extLst>
                <a:ext uri="{FF2B5EF4-FFF2-40B4-BE49-F238E27FC236}">
                  <a16:creationId xmlns:a16="http://schemas.microsoft.com/office/drawing/2014/main" id="{E188315E-B488-47DF-87E1-4A022F5A1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7771" y="3107818"/>
              <a:ext cx="480471" cy="479746"/>
            </a:xfrm>
            <a:custGeom>
              <a:avLst/>
              <a:gdLst>
                <a:gd name="connsiteX0" fmla="*/ 506334 w 607638"/>
                <a:gd name="connsiteY0" fmla="*/ 455027 h 606722"/>
                <a:gd name="connsiteX1" fmla="*/ 506334 w 607638"/>
                <a:gd name="connsiteY1" fmla="*/ 505592 h 606722"/>
                <a:gd name="connsiteX2" fmla="*/ 531616 w 607638"/>
                <a:gd name="connsiteY2" fmla="*/ 505592 h 606722"/>
                <a:gd name="connsiteX3" fmla="*/ 556986 w 607638"/>
                <a:gd name="connsiteY3" fmla="*/ 480265 h 606722"/>
                <a:gd name="connsiteX4" fmla="*/ 531616 w 607638"/>
                <a:gd name="connsiteY4" fmla="*/ 455027 h 606722"/>
                <a:gd name="connsiteX5" fmla="*/ 430401 w 607638"/>
                <a:gd name="connsiteY5" fmla="*/ 353896 h 606722"/>
                <a:gd name="connsiteX6" fmla="*/ 405031 w 607638"/>
                <a:gd name="connsiteY6" fmla="*/ 379223 h 606722"/>
                <a:gd name="connsiteX7" fmla="*/ 430401 w 607638"/>
                <a:gd name="connsiteY7" fmla="*/ 404461 h 606722"/>
                <a:gd name="connsiteX8" fmla="*/ 455683 w 607638"/>
                <a:gd name="connsiteY8" fmla="*/ 404461 h 606722"/>
                <a:gd name="connsiteX9" fmla="*/ 455683 w 607638"/>
                <a:gd name="connsiteY9" fmla="*/ 353896 h 606722"/>
                <a:gd name="connsiteX10" fmla="*/ 480964 w 607638"/>
                <a:gd name="connsiteY10" fmla="*/ 252766 h 606722"/>
                <a:gd name="connsiteX11" fmla="*/ 506334 w 607638"/>
                <a:gd name="connsiteY11" fmla="*/ 278093 h 606722"/>
                <a:gd name="connsiteX12" fmla="*/ 506334 w 607638"/>
                <a:gd name="connsiteY12" fmla="*/ 303331 h 606722"/>
                <a:gd name="connsiteX13" fmla="*/ 556986 w 607638"/>
                <a:gd name="connsiteY13" fmla="*/ 303331 h 606722"/>
                <a:gd name="connsiteX14" fmla="*/ 582268 w 607638"/>
                <a:gd name="connsiteY14" fmla="*/ 328658 h 606722"/>
                <a:gd name="connsiteX15" fmla="*/ 556986 w 607638"/>
                <a:gd name="connsiteY15" fmla="*/ 353896 h 606722"/>
                <a:gd name="connsiteX16" fmla="*/ 506334 w 607638"/>
                <a:gd name="connsiteY16" fmla="*/ 353896 h 606722"/>
                <a:gd name="connsiteX17" fmla="*/ 506334 w 607638"/>
                <a:gd name="connsiteY17" fmla="*/ 404461 h 606722"/>
                <a:gd name="connsiteX18" fmla="*/ 531616 w 607638"/>
                <a:gd name="connsiteY18" fmla="*/ 404461 h 606722"/>
                <a:gd name="connsiteX19" fmla="*/ 607638 w 607638"/>
                <a:gd name="connsiteY19" fmla="*/ 480265 h 606722"/>
                <a:gd name="connsiteX20" fmla="*/ 531616 w 607638"/>
                <a:gd name="connsiteY20" fmla="*/ 556157 h 606722"/>
                <a:gd name="connsiteX21" fmla="*/ 506334 w 607638"/>
                <a:gd name="connsiteY21" fmla="*/ 556157 h 606722"/>
                <a:gd name="connsiteX22" fmla="*/ 506334 w 607638"/>
                <a:gd name="connsiteY22" fmla="*/ 581395 h 606722"/>
                <a:gd name="connsiteX23" fmla="*/ 480964 w 607638"/>
                <a:gd name="connsiteY23" fmla="*/ 606722 h 606722"/>
                <a:gd name="connsiteX24" fmla="*/ 455683 w 607638"/>
                <a:gd name="connsiteY24" fmla="*/ 581395 h 606722"/>
                <a:gd name="connsiteX25" fmla="*/ 455683 w 607638"/>
                <a:gd name="connsiteY25" fmla="*/ 556157 h 606722"/>
                <a:gd name="connsiteX26" fmla="*/ 405031 w 607638"/>
                <a:gd name="connsiteY26" fmla="*/ 556157 h 606722"/>
                <a:gd name="connsiteX27" fmla="*/ 379749 w 607638"/>
                <a:gd name="connsiteY27" fmla="*/ 530830 h 606722"/>
                <a:gd name="connsiteX28" fmla="*/ 405031 w 607638"/>
                <a:gd name="connsiteY28" fmla="*/ 505592 h 606722"/>
                <a:gd name="connsiteX29" fmla="*/ 455683 w 607638"/>
                <a:gd name="connsiteY29" fmla="*/ 505592 h 606722"/>
                <a:gd name="connsiteX30" fmla="*/ 455683 w 607638"/>
                <a:gd name="connsiteY30" fmla="*/ 455027 h 606722"/>
                <a:gd name="connsiteX31" fmla="*/ 430401 w 607638"/>
                <a:gd name="connsiteY31" fmla="*/ 455027 h 606722"/>
                <a:gd name="connsiteX32" fmla="*/ 354379 w 607638"/>
                <a:gd name="connsiteY32" fmla="*/ 379223 h 606722"/>
                <a:gd name="connsiteX33" fmla="*/ 430401 w 607638"/>
                <a:gd name="connsiteY33" fmla="*/ 303331 h 606722"/>
                <a:gd name="connsiteX34" fmla="*/ 455683 w 607638"/>
                <a:gd name="connsiteY34" fmla="*/ 303331 h 606722"/>
                <a:gd name="connsiteX35" fmla="*/ 455683 w 607638"/>
                <a:gd name="connsiteY35" fmla="*/ 278093 h 606722"/>
                <a:gd name="connsiteX36" fmla="*/ 480964 w 607638"/>
                <a:gd name="connsiteY36" fmla="*/ 252766 h 606722"/>
                <a:gd name="connsiteX37" fmla="*/ 303759 w 607638"/>
                <a:gd name="connsiteY37" fmla="*/ 151716 h 606722"/>
                <a:gd name="connsiteX38" fmla="*/ 329117 w 607638"/>
                <a:gd name="connsiteY38" fmla="*/ 176950 h 606722"/>
                <a:gd name="connsiteX39" fmla="*/ 329117 w 607638"/>
                <a:gd name="connsiteY39" fmla="*/ 303301 h 606722"/>
                <a:gd name="connsiteX40" fmla="*/ 303759 w 607638"/>
                <a:gd name="connsiteY40" fmla="*/ 328624 h 606722"/>
                <a:gd name="connsiteX41" fmla="*/ 227862 w 607638"/>
                <a:gd name="connsiteY41" fmla="*/ 328624 h 606722"/>
                <a:gd name="connsiteX42" fmla="*/ 202593 w 607638"/>
                <a:gd name="connsiteY42" fmla="*/ 303301 h 606722"/>
                <a:gd name="connsiteX43" fmla="*/ 227862 w 607638"/>
                <a:gd name="connsiteY43" fmla="*/ 278066 h 606722"/>
                <a:gd name="connsiteX44" fmla="*/ 278490 w 607638"/>
                <a:gd name="connsiteY44" fmla="*/ 278066 h 606722"/>
                <a:gd name="connsiteX45" fmla="*/ 278490 w 607638"/>
                <a:gd name="connsiteY45" fmla="*/ 176950 h 606722"/>
                <a:gd name="connsiteX46" fmla="*/ 303759 w 607638"/>
                <a:gd name="connsiteY46" fmla="*/ 151716 h 606722"/>
                <a:gd name="connsiteX47" fmla="*/ 303762 w 607638"/>
                <a:gd name="connsiteY47" fmla="*/ 0 h 606722"/>
                <a:gd name="connsiteX48" fmla="*/ 606634 w 607638"/>
                <a:gd name="connsiteY48" fmla="*/ 220667 h 606722"/>
                <a:gd name="connsiteX49" fmla="*/ 589190 w 607638"/>
                <a:gd name="connsiteY49" fmla="*/ 251860 h 606722"/>
                <a:gd name="connsiteX50" fmla="*/ 557950 w 607638"/>
                <a:gd name="connsiteY50" fmla="*/ 234353 h 606722"/>
                <a:gd name="connsiteX51" fmla="*/ 303762 w 607638"/>
                <a:gd name="connsiteY51" fmla="*/ 50568 h 606722"/>
                <a:gd name="connsiteX52" fmla="*/ 50642 w 607638"/>
                <a:gd name="connsiteY52" fmla="*/ 303317 h 606722"/>
                <a:gd name="connsiteX53" fmla="*/ 303762 w 607638"/>
                <a:gd name="connsiteY53" fmla="*/ 556154 h 606722"/>
                <a:gd name="connsiteX54" fmla="*/ 329127 w 607638"/>
                <a:gd name="connsiteY54" fmla="*/ 581394 h 606722"/>
                <a:gd name="connsiteX55" fmla="*/ 303762 w 607638"/>
                <a:gd name="connsiteY55" fmla="*/ 606722 h 606722"/>
                <a:gd name="connsiteX56" fmla="*/ 0 w 607638"/>
                <a:gd name="connsiteY56" fmla="*/ 303317 h 606722"/>
                <a:gd name="connsiteX57" fmla="*/ 303762 w 607638"/>
                <a:gd name="connsiteY57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7638" h="606722">
                  <a:moveTo>
                    <a:pt x="506334" y="455027"/>
                  </a:moveTo>
                  <a:lnTo>
                    <a:pt x="506334" y="505592"/>
                  </a:lnTo>
                  <a:lnTo>
                    <a:pt x="531616" y="505592"/>
                  </a:lnTo>
                  <a:cubicBezTo>
                    <a:pt x="545592" y="505592"/>
                    <a:pt x="556986" y="494217"/>
                    <a:pt x="556986" y="480265"/>
                  </a:cubicBezTo>
                  <a:cubicBezTo>
                    <a:pt x="556986" y="466401"/>
                    <a:pt x="545592" y="455027"/>
                    <a:pt x="531616" y="455027"/>
                  </a:cubicBezTo>
                  <a:close/>
                  <a:moveTo>
                    <a:pt x="430401" y="353896"/>
                  </a:moveTo>
                  <a:cubicBezTo>
                    <a:pt x="416425" y="353896"/>
                    <a:pt x="405031" y="365271"/>
                    <a:pt x="405031" y="379223"/>
                  </a:cubicBezTo>
                  <a:cubicBezTo>
                    <a:pt x="405031" y="393087"/>
                    <a:pt x="416425" y="404461"/>
                    <a:pt x="430401" y="404461"/>
                  </a:cubicBezTo>
                  <a:lnTo>
                    <a:pt x="455683" y="404461"/>
                  </a:lnTo>
                  <a:lnTo>
                    <a:pt x="455683" y="353896"/>
                  </a:lnTo>
                  <a:close/>
                  <a:moveTo>
                    <a:pt x="480964" y="252766"/>
                  </a:moveTo>
                  <a:cubicBezTo>
                    <a:pt x="495029" y="252766"/>
                    <a:pt x="506334" y="264141"/>
                    <a:pt x="506334" y="278093"/>
                  </a:cubicBezTo>
                  <a:lnTo>
                    <a:pt x="506334" y="303331"/>
                  </a:lnTo>
                  <a:lnTo>
                    <a:pt x="556986" y="303331"/>
                  </a:lnTo>
                  <a:cubicBezTo>
                    <a:pt x="570962" y="303331"/>
                    <a:pt x="582268" y="314706"/>
                    <a:pt x="582268" y="328658"/>
                  </a:cubicBezTo>
                  <a:cubicBezTo>
                    <a:pt x="582268" y="342610"/>
                    <a:pt x="570962" y="353896"/>
                    <a:pt x="556986" y="353896"/>
                  </a:cubicBezTo>
                  <a:lnTo>
                    <a:pt x="506334" y="353896"/>
                  </a:lnTo>
                  <a:lnTo>
                    <a:pt x="506334" y="404461"/>
                  </a:lnTo>
                  <a:lnTo>
                    <a:pt x="531616" y="404461"/>
                  </a:lnTo>
                  <a:cubicBezTo>
                    <a:pt x="573544" y="404461"/>
                    <a:pt x="607638" y="438497"/>
                    <a:pt x="607638" y="480265"/>
                  </a:cubicBezTo>
                  <a:cubicBezTo>
                    <a:pt x="607638" y="522121"/>
                    <a:pt x="573544" y="556157"/>
                    <a:pt x="531616" y="556157"/>
                  </a:cubicBezTo>
                  <a:lnTo>
                    <a:pt x="506334" y="556157"/>
                  </a:lnTo>
                  <a:lnTo>
                    <a:pt x="506334" y="581395"/>
                  </a:lnTo>
                  <a:cubicBezTo>
                    <a:pt x="506334" y="595347"/>
                    <a:pt x="495029" y="606722"/>
                    <a:pt x="480964" y="606722"/>
                  </a:cubicBezTo>
                  <a:cubicBezTo>
                    <a:pt x="466988" y="606722"/>
                    <a:pt x="455683" y="595347"/>
                    <a:pt x="455683" y="581395"/>
                  </a:cubicBezTo>
                  <a:lnTo>
                    <a:pt x="455683" y="556157"/>
                  </a:lnTo>
                  <a:lnTo>
                    <a:pt x="405031" y="556157"/>
                  </a:lnTo>
                  <a:cubicBezTo>
                    <a:pt x="391055" y="556157"/>
                    <a:pt x="379749" y="544782"/>
                    <a:pt x="379749" y="530830"/>
                  </a:cubicBezTo>
                  <a:cubicBezTo>
                    <a:pt x="379749" y="516878"/>
                    <a:pt x="391055" y="505592"/>
                    <a:pt x="405031" y="505592"/>
                  </a:cubicBezTo>
                  <a:lnTo>
                    <a:pt x="455683" y="505592"/>
                  </a:lnTo>
                  <a:lnTo>
                    <a:pt x="455683" y="455027"/>
                  </a:lnTo>
                  <a:lnTo>
                    <a:pt x="430401" y="455027"/>
                  </a:lnTo>
                  <a:cubicBezTo>
                    <a:pt x="388473" y="455027"/>
                    <a:pt x="354379" y="420991"/>
                    <a:pt x="354379" y="379223"/>
                  </a:cubicBezTo>
                  <a:cubicBezTo>
                    <a:pt x="354379" y="337367"/>
                    <a:pt x="388473" y="303331"/>
                    <a:pt x="430401" y="303331"/>
                  </a:cubicBezTo>
                  <a:lnTo>
                    <a:pt x="455683" y="303331"/>
                  </a:lnTo>
                  <a:lnTo>
                    <a:pt x="455683" y="278093"/>
                  </a:lnTo>
                  <a:cubicBezTo>
                    <a:pt x="455683" y="264141"/>
                    <a:pt x="466988" y="252766"/>
                    <a:pt x="480964" y="252766"/>
                  </a:cubicBezTo>
                  <a:close/>
                  <a:moveTo>
                    <a:pt x="303759" y="151716"/>
                  </a:moveTo>
                  <a:cubicBezTo>
                    <a:pt x="317817" y="151716"/>
                    <a:pt x="329117" y="163000"/>
                    <a:pt x="329117" y="176950"/>
                  </a:cubicBezTo>
                  <a:lnTo>
                    <a:pt x="329117" y="303301"/>
                  </a:lnTo>
                  <a:cubicBezTo>
                    <a:pt x="329117" y="317251"/>
                    <a:pt x="317817" y="328624"/>
                    <a:pt x="303759" y="328624"/>
                  </a:cubicBezTo>
                  <a:lnTo>
                    <a:pt x="227862" y="328624"/>
                  </a:lnTo>
                  <a:cubicBezTo>
                    <a:pt x="213893" y="328624"/>
                    <a:pt x="202593" y="317251"/>
                    <a:pt x="202593" y="303301"/>
                  </a:cubicBezTo>
                  <a:cubicBezTo>
                    <a:pt x="202593" y="289351"/>
                    <a:pt x="213893" y="278066"/>
                    <a:pt x="227862" y="278066"/>
                  </a:cubicBezTo>
                  <a:lnTo>
                    <a:pt x="278490" y="278066"/>
                  </a:lnTo>
                  <a:lnTo>
                    <a:pt x="278490" y="176950"/>
                  </a:lnTo>
                  <a:cubicBezTo>
                    <a:pt x="278490" y="163000"/>
                    <a:pt x="289790" y="151716"/>
                    <a:pt x="303759" y="151716"/>
                  </a:cubicBezTo>
                  <a:close/>
                  <a:moveTo>
                    <a:pt x="303762" y="0"/>
                  </a:moveTo>
                  <a:cubicBezTo>
                    <a:pt x="443049" y="0"/>
                    <a:pt x="570410" y="92781"/>
                    <a:pt x="606634" y="220667"/>
                  </a:cubicBezTo>
                  <a:cubicBezTo>
                    <a:pt x="610461" y="234086"/>
                    <a:pt x="602629" y="248039"/>
                    <a:pt x="589190" y="251860"/>
                  </a:cubicBezTo>
                  <a:cubicBezTo>
                    <a:pt x="575839" y="255504"/>
                    <a:pt x="561688" y="247861"/>
                    <a:pt x="557950" y="234353"/>
                  </a:cubicBezTo>
                  <a:cubicBezTo>
                    <a:pt x="527779" y="127885"/>
                    <a:pt x="420888" y="50568"/>
                    <a:pt x="303762" y="50568"/>
                  </a:cubicBezTo>
                  <a:cubicBezTo>
                    <a:pt x="164208" y="50568"/>
                    <a:pt x="50642" y="163967"/>
                    <a:pt x="50642" y="303317"/>
                  </a:cubicBezTo>
                  <a:cubicBezTo>
                    <a:pt x="50642" y="442755"/>
                    <a:pt x="164208" y="556154"/>
                    <a:pt x="303762" y="556154"/>
                  </a:cubicBezTo>
                  <a:cubicBezTo>
                    <a:pt x="317824" y="556154"/>
                    <a:pt x="329127" y="567441"/>
                    <a:pt x="329127" y="581394"/>
                  </a:cubicBezTo>
                  <a:cubicBezTo>
                    <a:pt x="329127" y="595347"/>
                    <a:pt x="317824" y="606722"/>
                    <a:pt x="303762" y="606722"/>
                  </a:cubicBezTo>
                  <a:cubicBezTo>
                    <a:pt x="136261" y="606722"/>
                    <a:pt x="0" y="470661"/>
                    <a:pt x="0" y="303317"/>
                  </a:cubicBezTo>
                  <a:cubicBezTo>
                    <a:pt x="0" y="136061"/>
                    <a:pt x="136261" y="0"/>
                    <a:pt x="303762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15" name="组合 85">
            <a:extLst>
              <a:ext uri="{FF2B5EF4-FFF2-40B4-BE49-F238E27FC236}">
                <a16:creationId xmlns:a16="http://schemas.microsoft.com/office/drawing/2014/main" id="{A544A032-067F-42AF-AF43-BBFC02E8A476}"/>
              </a:ext>
            </a:extLst>
          </p:cNvPr>
          <p:cNvGrpSpPr/>
          <p:nvPr/>
        </p:nvGrpSpPr>
        <p:grpSpPr>
          <a:xfrm>
            <a:off x="1641534" y="2977309"/>
            <a:ext cx="1065603" cy="1233024"/>
            <a:chOff x="2603197" y="2764496"/>
            <a:chExt cx="1166390" cy="1349647"/>
          </a:xfrm>
        </p:grpSpPr>
        <p:sp>
          <p:nvSpPr>
            <p:cNvPr id="36" name="iṣ1îḋe">
              <a:extLst>
                <a:ext uri="{FF2B5EF4-FFF2-40B4-BE49-F238E27FC236}">
                  <a16:creationId xmlns:a16="http://schemas.microsoft.com/office/drawing/2014/main" id="{735D37C9-94EC-47DD-8066-7784297C05B2}"/>
                </a:ext>
              </a:extLst>
            </p:cNvPr>
            <p:cNvSpPr/>
            <p:nvPr/>
          </p:nvSpPr>
          <p:spPr>
            <a:xfrm rot="18900000">
              <a:off x="2603197" y="2947753"/>
              <a:ext cx="1166390" cy="1166390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7" name="ï$ľîḋè">
              <a:extLst>
                <a:ext uri="{FF2B5EF4-FFF2-40B4-BE49-F238E27FC236}">
                  <a16:creationId xmlns:a16="http://schemas.microsoft.com/office/drawing/2014/main" id="{B04D8360-D5CB-49F6-9047-5E1C9C46CC6F}"/>
                </a:ext>
              </a:extLst>
            </p:cNvPr>
            <p:cNvSpPr/>
            <p:nvPr/>
          </p:nvSpPr>
          <p:spPr>
            <a:xfrm rot="18900000">
              <a:off x="2603197" y="2764496"/>
              <a:ext cx="1166390" cy="1166390"/>
            </a:xfrm>
            <a:prstGeom prst="rect">
              <a:avLst/>
            </a:prstGeom>
            <a:solidFill>
              <a:srgbClr val="007C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8" name="íŝlîḑé">
              <a:extLst>
                <a:ext uri="{FF2B5EF4-FFF2-40B4-BE49-F238E27FC236}">
                  <a16:creationId xmlns:a16="http://schemas.microsoft.com/office/drawing/2014/main" id="{E48A53C3-86B5-4E94-B0CE-B04E209CD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076" y="3104743"/>
              <a:ext cx="486631" cy="485896"/>
            </a:xfrm>
            <a:custGeom>
              <a:avLst/>
              <a:gdLst>
                <a:gd name="connsiteX0" fmla="*/ 264400 w 607639"/>
                <a:gd name="connsiteY0" fmla="*/ 371924 h 606722"/>
                <a:gd name="connsiteX1" fmla="*/ 209306 w 607639"/>
                <a:gd name="connsiteY1" fmla="*/ 398407 h 606722"/>
                <a:gd name="connsiteX2" fmla="*/ 171212 w 607639"/>
                <a:gd name="connsiteY2" fmla="*/ 423290 h 606722"/>
                <a:gd name="connsiteX3" fmla="*/ 196756 w 607639"/>
                <a:gd name="connsiteY3" fmla="*/ 433510 h 606722"/>
                <a:gd name="connsiteX4" fmla="*/ 410813 w 607639"/>
                <a:gd name="connsiteY4" fmla="*/ 433510 h 606722"/>
                <a:gd name="connsiteX5" fmla="*/ 436358 w 607639"/>
                <a:gd name="connsiteY5" fmla="*/ 423290 h 606722"/>
                <a:gd name="connsiteX6" fmla="*/ 398352 w 607639"/>
                <a:gd name="connsiteY6" fmla="*/ 398407 h 606722"/>
                <a:gd name="connsiteX7" fmla="*/ 342368 w 607639"/>
                <a:gd name="connsiteY7" fmla="*/ 372457 h 606722"/>
                <a:gd name="connsiteX8" fmla="*/ 303740 w 607639"/>
                <a:gd name="connsiteY8" fmla="*/ 382499 h 606722"/>
                <a:gd name="connsiteX9" fmla="*/ 264400 w 607639"/>
                <a:gd name="connsiteY9" fmla="*/ 371924 h 606722"/>
                <a:gd name="connsiteX10" fmla="*/ 303740 w 607639"/>
                <a:gd name="connsiteY10" fmla="*/ 173124 h 606722"/>
                <a:gd name="connsiteX11" fmla="*/ 236720 w 607639"/>
                <a:gd name="connsiteY11" fmla="*/ 262970 h 606722"/>
                <a:gd name="connsiteX12" fmla="*/ 303740 w 607639"/>
                <a:gd name="connsiteY12" fmla="*/ 352906 h 606722"/>
                <a:gd name="connsiteX13" fmla="*/ 370850 w 607639"/>
                <a:gd name="connsiteY13" fmla="*/ 262970 h 606722"/>
                <a:gd name="connsiteX14" fmla="*/ 303740 w 607639"/>
                <a:gd name="connsiteY14" fmla="*/ 173124 h 606722"/>
                <a:gd name="connsiteX15" fmla="*/ 303740 w 607639"/>
                <a:gd name="connsiteY15" fmla="*/ 143530 h 606722"/>
                <a:gd name="connsiteX16" fmla="*/ 400489 w 607639"/>
                <a:gd name="connsiteY16" fmla="*/ 262970 h 606722"/>
                <a:gd name="connsiteX17" fmla="*/ 368981 w 607639"/>
                <a:gd name="connsiteY17" fmla="*/ 350684 h 606722"/>
                <a:gd name="connsiteX18" fmla="*/ 410902 w 607639"/>
                <a:gd name="connsiteY18" fmla="*/ 371568 h 606722"/>
                <a:gd name="connsiteX19" fmla="*/ 466085 w 607639"/>
                <a:gd name="connsiteY19" fmla="*/ 423290 h 606722"/>
                <a:gd name="connsiteX20" fmla="*/ 410813 w 607639"/>
                <a:gd name="connsiteY20" fmla="*/ 463192 h 606722"/>
                <a:gd name="connsiteX21" fmla="*/ 196756 w 607639"/>
                <a:gd name="connsiteY21" fmla="*/ 463192 h 606722"/>
                <a:gd name="connsiteX22" fmla="*/ 141484 w 607639"/>
                <a:gd name="connsiteY22" fmla="*/ 423290 h 606722"/>
                <a:gd name="connsiteX23" fmla="*/ 196578 w 607639"/>
                <a:gd name="connsiteY23" fmla="*/ 371657 h 606722"/>
                <a:gd name="connsiteX24" fmla="*/ 238589 w 607639"/>
                <a:gd name="connsiteY24" fmla="*/ 350773 h 606722"/>
                <a:gd name="connsiteX25" fmla="*/ 206992 w 607639"/>
                <a:gd name="connsiteY25" fmla="*/ 262970 h 606722"/>
                <a:gd name="connsiteX26" fmla="*/ 303740 w 607639"/>
                <a:gd name="connsiteY26" fmla="*/ 143530 h 606722"/>
                <a:gd name="connsiteX27" fmla="*/ 288644 w 607639"/>
                <a:gd name="connsiteY27" fmla="*/ 31105 h 606722"/>
                <a:gd name="connsiteX28" fmla="*/ 31152 w 607639"/>
                <a:gd name="connsiteY28" fmla="*/ 288209 h 606722"/>
                <a:gd name="connsiteX29" fmla="*/ 91141 w 607639"/>
                <a:gd name="connsiteY29" fmla="*/ 288209 h 606722"/>
                <a:gd name="connsiteX30" fmla="*/ 91141 w 607639"/>
                <a:gd name="connsiteY30" fmla="*/ 318514 h 606722"/>
                <a:gd name="connsiteX31" fmla="*/ 31152 w 607639"/>
                <a:gd name="connsiteY31" fmla="*/ 318514 h 606722"/>
                <a:gd name="connsiteX32" fmla="*/ 288644 w 607639"/>
                <a:gd name="connsiteY32" fmla="*/ 575617 h 606722"/>
                <a:gd name="connsiteX33" fmla="*/ 288644 w 607639"/>
                <a:gd name="connsiteY33" fmla="*/ 515718 h 606722"/>
                <a:gd name="connsiteX34" fmla="*/ 318995 w 607639"/>
                <a:gd name="connsiteY34" fmla="*/ 515718 h 606722"/>
                <a:gd name="connsiteX35" fmla="*/ 318995 w 607639"/>
                <a:gd name="connsiteY35" fmla="*/ 575617 h 606722"/>
                <a:gd name="connsiteX36" fmla="*/ 576487 w 607639"/>
                <a:gd name="connsiteY36" fmla="*/ 318514 h 606722"/>
                <a:gd name="connsiteX37" fmla="*/ 516498 w 607639"/>
                <a:gd name="connsiteY37" fmla="*/ 318514 h 606722"/>
                <a:gd name="connsiteX38" fmla="*/ 516498 w 607639"/>
                <a:gd name="connsiteY38" fmla="*/ 288209 h 606722"/>
                <a:gd name="connsiteX39" fmla="*/ 576487 w 607639"/>
                <a:gd name="connsiteY39" fmla="*/ 288209 h 606722"/>
                <a:gd name="connsiteX40" fmla="*/ 318995 w 607639"/>
                <a:gd name="connsiteY40" fmla="*/ 31105 h 606722"/>
                <a:gd name="connsiteX41" fmla="*/ 318995 w 607639"/>
                <a:gd name="connsiteY41" fmla="*/ 91004 h 606722"/>
                <a:gd name="connsiteX42" fmla="*/ 288644 w 607639"/>
                <a:gd name="connsiteY42" fmla="*/ 91004 h 606722"/>
                <a:gd name="connsiteX43" fmla="*/ 303775 w 607639"/>
                <a:gd name="connsiteY43" fmla="*/ 0 h 606722"/>
                <a:gd name="connsiteX44" fmla="*/ 607639 w 607639"/>
                <a:gd name="connsiteY44" fmla="*/ 303317 h 606722"/>
                <a:gd name="connsiteX45" fmla="*/ 303775 w 607639"/>
                <a:gd name="connsiteY45" fmla="*/ 606722 h 606722"/>
                <a:gd name="connsiteX46" fmla="*/ 0 w 607639"/>
                <a:gd name="connsiteY46" fmla="*/ 303317 h 606722"/>
                <a:gd name="connsiteX47" fmla="*/ 303775 w 607639"/>
                <a:gd name="connsiteY47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07639" h="606722">
                  <a:moveTo>
                    <a:pt x="264400" y="371924"/>
                  </a:moveTo>
                  <a:cubicBezTo>
                    <a:pt x="249625" y="379033"/>
                    <a:pt x="214557" y="395918"/>
                    <a:pt x="209306" y="398407"/>
                  </a:cubicBezTo>
                  <a:cubicBezTo>
                    <a:pt x="175929" y="413870"/>
                    <a:pt x="171212" y="416536"/>
                    <a:pt x="171212" y="423290"/>
                  </a:cubicBezTo>
                  <a:cubicBezTo>
                    <a:pt x="171212" y="432088"/>
                    <a:pt x="177531" y="433510"/>
                    <a:pt x="196756" y="433510"/>
                  </a:cubicBezTo>
                  <a:lnTo>
                    <a:pt x="410813" y="433510"/>
                  </a:lnTo>
                  <a:cubicBezTo>
                    <a:pt x="429949" y="433510"/>
                    <a:pt x="436358" y="432088"/>
                    <a:pt x="436358" y="423290"/>
                  </a:cubicBezTo>
                  <a:cubicBezTo>
                    <a:pt x="436358" y="416536"/>
                    <a:pt x="431551" y="413870"/>
                    <a:pt x="398352" y="398407"/>
                  </a:cubicBezTo>
                  <a:cubicBezTo>
                    <a:pt x="393813" y="396363"/>
                    <a:pt x="362216" y="381699"/>
                    <a:pt x="342368" y="372457"/>
                  </a:cubicBezTo>
                  <a:cubicBezTo>
                    <a:pt x="330531" y="378856"/>
                    <a:pt x="317536" y="382499"/>
                    <a:pt x="303740" y="382499"/>
                  </a:cubicBezTo>
                  <a:cubicBezTo>
                    <a:pt x="289766" y="382499"/>
                    <a:pt x="276416" y="378589"/>
                    <a:pt x="264400" y="371924"/>
                  </a:cubicBezTo>
                  <a:close/>
                  <a:moveTo>
                    <a:pt x="303740" y="173124"/>
                  </a:moveTo>
                  <a:cubicBezTo>
                    <a:pt x="266803" y="173124"/>
                    <a:pt x="236720" y="213470"/>
                    <a:pt x="236720" y="262970"/>
                  </a:cubicBezTo>
                  <a:cubicBezTo>
                    <a:pt x="236720" y="312559"/>
                    <a:pt x="266803" y="352906"/>
                    <a:pt x="303740" y="352906"/>
                  </a:cubicBezTo>
                  <a:cubicBezTo>
                    <a:pt x="340766" y="352906"/>
                    <a:pt x="370850" y="312559"/>
                    <a:pt x="370850" y="262970"/>
                  </a:cubicBezTo>
                  <a:cubicBezTo>
                    <a:pt x="370850" y="213470"/>
                    <a:pt x="340766" y="173124"/>
                    <a:pt x="303740" y="173124"/>
                  </a:cubicBezTo>
                  <a:close/>
                  <a:moveTo>
                    <a:pt x="303740" y="143530"/>
                  </a:moveTo>
                  <a:cubicBezTo>
                    <a:pt x="357143" y="143530"/>
                    <a:pt x="400489" y="197118"/>
                    <a:pt x="400489" y="262970"/>
                  </a:cubicBezTo>
                  <a:cubicBezTo>
                    <a:pt x="400489" y="297807"/>
                    <a:pt x="388206" y="328822"/>
                    <a:pt x="368981" y="350684"/>
                  </a:cubicBezTo>
                  <a:cubicBezTo>
                    <a:pt x="386070" y="359304"/>
                    <a:pt x="408232" y="370324"/>
                    <a:pt x="410902" y="371568"/>
                  </a:cubicBezTo>
                  <a:cubicBezTo>
                    <a:pt x="448818" y="389164"/>
                    <a:pt x="466085" y="397163"/>
                    <a:pt x="466085" y="423290"/>
                  </a:cubicBezTo>
                  <a:cubicBezTo>
                    <a:pt x="466085" y="463192"/>
                    <a:pt x="424431" y="463192"/>
                    <a:pt x="410813" y="463192"/>
                  </a:cubicBezTo>
                  <a:lnTo>
                    <a:pt x="196756" y="463192"/>
                  </a:lnTo>
                  <a:cubicBezTo>
                    <a:pt x="183050" y="463192"/>
                    <a:pt x="141484" y="463192"/>
                    <a:pt x="141484" y="423290"/>
                  </a:cubicBezTo>
                  <a:cubicBezTo>
                    <a:pt x="141484" y="397163"/>
                    <a:pt x="158751" y="389164"/>
                    <a:pt x="196578" y="371657"/>
                  </a:cubicBezTo>
                  <a:cubicBezTo>
                    <a:pt x="199693" y="370146"/>
                    <a:pt x="224526" y="357794"/>
                    <a:pt x="238589" y="350773"/>
                  </a:cubicBezTo>
                  <a:cubicBezTo>
                    <a:pt x="219275" y="328911"/>
                    <a:pt x="206992" y="297807"/>
                    <a:pt x="206992" y="262970"/>
                  </a:cubicBezTo>
                  <a:cubicBezTo>
                    <a:pt x="206992" y="197118"/>
                    <a:pt x="250426" y="143530"/>
                    <a:pt x="303740" y="143530"/>
                  </a:cubicBezTo>
                  <a:close/>
                  <a:moveTo>
                    <a:pt x="288644" y="31105"/>
                  </a:moveTo>
                  <a:cubicBezTo>
                    <a:pt x="149974" y="38747"/>
                    <a:pt x="38806" y="149748"/>
                    <a:pt x="31152" y="288209"/>
                  </a:cubicBezTo>
                  <a:lnTo>
                    <a:pt x="91141" y="288209"/>
                  </a:lnTo>
                  <a:lnTo>
                    <a:pt x="91141" y="318514"/>
                  </a:lnTo>
                  <a:lnTo>
                    <a:pt x="31152" y="318514"/>
                  </a:lnTo>
                  <a:cubicBezTo>
                    <a:pt x="38806" y="456975"/>
                    <a:pt x="149974" y="567886"/>
                    <a:pt x="288644" y="575617"/>
                  </a:cubicBezTo>
                  <a:lnTo>
                    <a:pt x="288644" y="515718"/>
                  </a:lnTo>
                  <a:lnTo>
                    <a:pt x="318995" y="515718"/>
                  </a:lnTo>
                  <a:lnTo>
                    <a:pt x="318995" y="575617"/>
                  </a:lnTo>
                  <a:cubicBezTo>
                    <a:pt x="457665" y="567886"/>
                    <a:pt x="568833" y="456975"/>
                    <a:pt x="576487" y="318514"/>
                  </a:cubicBezTo>
                  <a:lnTo>
                    <a:pt x="516498" y="318514"/>
                  </a:lnTo>
                  <a:lnTo>
                    <a:pt x="516498" y="288209"/>
                  </a:lnTo>
                  <a:lnTo>
                    <a:pt x="576487" y="288209"/>
                  </a:lnTo>
                  <a:cubicBezTo>
                    <a:pt x="568833" y="149748"/>
                    <a:pt x="457665" y="38747"/>
                    <a:pt x="318995" y="31105"/>
                  </a:cubicBezTo>
                  <a:lnTo>
                    <a:pt x="318995" y="91004"/>
                  </a:lnTo>
                  <a:lnTo>
                    <a:pt x="288644" y="91004"/>
                  </a:lnTo>
                  <a:close/>
                  <a:moveTo>
                    <a:pt x="303775" y="0"/>
                  </a:moveTo>
                  <a:cubicBezTo>
                    <a:pt x="471550" y="0"/>
                    <a:pt x="607639" y="135795"/>
                    <a:pt x="607639" y="303317"/>
                  </a:cubicBezTo>
                  <a:cubicBezTo>
                    <a:pt x="607639" y="470839"/>
                    <a:pt x="471550" y="606722"/>
                    <a:pt x="303775" y="606722"/>
                  </a:cubicBezTo>
                  <a:cubicBezTo>
                    <a:pt x="136000" y="606722"/>
                    <a:pt x="0" y="470839"/>
                    <a:pt x="0" y="303317"/>
                  </a:cubicBezTo>
                  <a:cubicBezTo>
                    <a:pt x="0" y="135795"/>
                    <a:pt x="136000" y="0"/>
                    <a:pt x="303775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16" name="组合 83">
            <a:extLst>
              <a:ext uri="{FF2B5EF4-FFF2-40B4-BE49-F238E27FC236}">
                <a16:creationId xmlns:a16="http://schemas.microsoft.com/office/drawing/2014/main" id="{DA3D65A4-BE4D-462C-B667-F3380B6263D0}"/>
              </a:ext>
            </a:extLst>
          </p:cNvPr>
          <p:cNvGrpSpPr/>
          <p:nvPr/>
        </p:nvGrpSpPr>
        <p:grpSpPr>
          <a:xfrm>
            <a:off x="6532104" y="2977309"/>
            <a:ext cx="1065603" cy="1233024"/>
            <a:chOff x="6518711" y="2764496"/>
            <a:chExt cx="1166390" cy="1349647"/>
          </a:xfrm>
        </p:grpSpPr>
        <p:sp>
          <p:nvSpPr>
            <p:cNvPr id="33" name="ïṣlïḋè">
              <a:extLst>
                <a:ext uri="{FF2B5EF4-FFF2-40B4-BE49-F238E27FC236}">
                  <a16:creationId xmlns:a16="http://schemas.microsoft.com/office/drawing/2014/main" id="{EA09FEC7-376F-4518-9288-D7336E9DF6D4}"/>
                </a:ext>
              </a:extLst>
            </p:cNvPr>
            <p:cNvSpPr/>
            <p:nvPr/>
          </p:nvSpPr>
          <p:spPr>
            <a:xfrm rot="18900000">
              <a:off x="6518711" y="2947753"/>
              <a:ext cx="1166390" cy="1166390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4" name="ïśļíḑê">
              <a:extLst>
                <a:ext uri="{FF2B5EF4-FFF2-40B4-BE49-F238E27FC236}">
                  <a16:creationId xmlns:a16="http://schemas.microsoft.com/office/drawing/2014/main" id="{91D1227E-62C1-4B05-A4C7-4C32C7C21B59}"/>
                </a:ext>
              </a:extLst>
            </p:cNvPr>
            <p:cNvSpPr/>
            <p:nvPr/>
          </p:nvSpPr>
          <p:spPr>
            <a:xfrm rot="18900000">
              <a:off x="6518711" y="2764496"/>
              <a:ext cx="1166390" cy="1166390"/>
            </a:xfrm>
            <a:prstGeom prst="rect">
              <a:avLst/>
            </a:prstGeom>
            <a:solidFill>
              <a:srgbClr val="007CC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5" name="íślïďê">
              <a:extLst>
                <a:ext uri="{FF2B5EF4-FFF2-40B4-BE49-F238E27FC236}">
                  <a16:creationId xmlns:a16="http://schemas.microsoft.com/office/drawing/2014/main" id="{CBF64AB0-0E50-464F-B872-C5BB2B5FD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0591" y="3104374"/>
              <a:ext cx="282627" cy="486631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17" name="组合 84">
            <a:extLst>
              <a:ext uri="{FF2B5EF4-FFF2-40B4-BE49-F238E27FC236}">
                <a16:creationId xmlns:a16="http://schemas.microsoft.com/office/drawing/2014/main" id="{2FE6AC07-FE2A-446C-AD3D-63740E2B1A25}"/>
              </a:ext>
            </a:extLst>
          </p:cNvPr>
          <p:cNvGrpSpPr/>
          <p:nvPr/>
        </p:nvGrpSpPr>
        <p:grpSpPr>
          <a:xfrm>
            <a:off x="4086819" y="2977309"/>
            <a:ext cx="1065603" cy="1208546"/>
            <a:chOff x="4555000" y="2608031"/>
            <a:chExt cx="1166390" cy="1322855"/>
          </a:xfrm>
        </p:grpSpPr>
        <p:sp>
          <p:nvSpPr>
            <p:cNvPr id="30" name="íṧ1íḑê">
              <a:extLst>
                <a:ext uri="{FF2B5EF4-FFF2-40B4-BE49-F238E27FC236}">
                  <a16:creationId xmlns:a16="http://schemas.microsoft.com/office/drawing/2014/main" id="{05383139-B5C1-4D5A-879A-805F54BC1B9F}"/>
                </a:ext>
              </a:extLst>
            </p:cNvPr>
            <p:cNvSpPr/>
            <p:nvPr/>
          </p:nvSpPr>
          <p:spPr>
            <a:xfrm rot="18900000">
              <a:off x="4555000" y="2608031"/>
              <a:ext cx="1166390" cy="1166390"/>
            </a:xfrm>
            <a:prstGeom prst="rect">
              <a:avLst/>
            </a:prstGeom>
            <a:solidFill>
              <a:srgbClr val="007C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1" name="iṩlíḓê">
              <a:extLst>
                <a:ext uri="{FF2B5EF4-FFF2-40B4-BE49-F238E27FC236}">
                  <a16:creationId xmlns:a16="http://schemas.microsoft.com/office/drawing/2014/main" id="{608BAD09-C22F-4CC0-895D-2B64D2F0CE04}"/>
                </a:ext>
              </a:extLst>
            </p:cNvPr>
            <p:cNvSpPr/>
            <p:nvPr/>
          </p:nvSpPr>
          <p:spPr>
            <a:xfrm rot="18900000">
              <a:off x="4555000" y="2764496"/>
              <a:ext cx="1166390" cy="1166390"/>
            </a:xfrm>
            <a:prstGeom prst="rect">
              <a:avLst/>
            </a:prstGeom>
            <a:solidFill>
              <a:srgbClr val="00A0E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2" name="is1iḍè">
              <a:extLst>
                <a:ext uri="{FF2B5EF4-FFF2-40B4-BE49-F238E27FC236}">
                  <a16:creationId xmlns:a16="http://schemas.microsoft.com/office/drawing/2014/main" id="{2EF05DD2-BB44-43C5-B78F-2ECAEBC42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839" y="3072802"/>
              <a:ext cx="560710" cy="549777"/>
            </a:xfrm>
            <a:custGeom>
              <a:avLst/>
              <a:gdLst>
                <a:gd name="T0" fmla="*/ 1312 w 1990"/>
                <a:gd name="T1" fmla="*/ 1552 h 1954"/>
                <a:gd name="T2" fmla="*/ 291 w 1990"/>
                <a:gd name="T3" fmla="*/ 1746 h 1954"/>
                <a:gd name="T4" fmla="*/ 0 w 1990"/>
                <a:gd name="T5" fmla="*/ 540 h 1954"/>
                <a:gd name="T6" fmla="*/ 515 w 1990"/>
                <a:gd name="T7" fmla="*/ 249 h 1954"/>
                <a:gd name="T8" fmla="*/ 1205 w 1990"/>
                <a:gd name="T9" fmla="*/ 0 h 1954"/>
                <a:gd name="T10" fmla="*/ 1496 w 1990"/>
                <a:gd name="T11" fmla="*/ 489 h 1954"/>
                <a:gd name="T12" fmla="*/ 1413 w 1990"/>
                <a:gd name="T13" fmla="*/ 291 h 1954"/>
                <a:gd name="T14" fmla="*/ 802 w 1990"/>
                <a:gd name="T15" fmla="*/ 83 h 1954"/>
                <a:gd name="T16" fmla="*/ 1039 w 1990"/>
                <a:gd name="T17" fmla="*/ 249 h 1954"/>
                <a:gd name="T18" fmla="*/ 1243 w 1990"/>
                <a:gd name="T19" fmla="*/ 499 h 1954"/>
                <a:gd name="T20" fmla="*/ 291 w 1990"/>
                <a:gd name="T21" fmla="*/ 333 h 1954"/>
                <a:gd name="T22" fmla="*/ 83 w 1990"/>
                <a:gd name="T23" fmla="*/ 1455 h 1954"/>
                <a:gd name="T24" fmla="*/ 1039 w 1990"/>
                <a:gd name="T25" fmla="*/ 1663 h 1954"/>
                <a:gd name="T26" fmla="*/ 1641 w 1990"/>
                <a:gd name="T27" fmla="*/ 1453 h 1954"/>
                <a:gd name="T28" fmla="*/ 1138 w 1990"/>
                <a:gd name="T29" fmla="*/ 583 h 1954"/>
                <a:gd name="T30" fmla="*/ 1641 w 1990"/>
                <a:gd name="T31" fmla="*/ 1453 h 1954"/>
                <a:gd name="T32" fmla="*/ 1752 w 1990"/>
                <a:gd name="T33" fmla="*/ 809 h 1954"/>
                <a:gd name="T34" fmla="*/ 1026 w 1990"/>
                <a:gd name="T35" fmla="*/ 1228 h 1954"/>
                <a:gd name="T36" fmla="*/ 1767 w 1990"/>
                <a:gd name="T37" fmla="*/ 1422 h 1954"/>
                <a:gd name="T38" fmla="*/ 1717 w 1990"/>
                <a:gd name="T39" fmla="*/ 1835 h 1954"/>
                <a:gd name="T40" fmla="*/ 1767 w 1990"/>
                <a:gd name="T41" fmla="*/ 1422 h 1954"/>
                <a:gd name="T42" fmla="*/ 1739 w 1990"/>
                <a:gd name="T43" fmla="*/ 1874 h 1954"/>
                <a:gd name="T44" fmla="*/ 1956 w 1990"/>
                <a:gd name="T45" fmla="*/ 1749 h 1954"/>
                <a:gd name="T46" fmla="*/ 249 w 1990"/>
                <a:gd name="T47" fmla="*/ 551 h 1954"/>
                <a:gd name="T48" fmla="*/ 803 w 1990"/>
                <a:gd name="T49" fmla="*/ 613 h 1954"/>
                <a:gd name="T50" fmla="*/ 675 w 1990"/>
                <a:gd name="T51" fmla="*/ 828 h 1954"/>
                <a:gd name="T52" fmla="*/ 249 w 1990"/>
                <a:gd name="T53" fmla="*/ 890 h 1954"/>
                <a:gd name="T54" fmla="*/ 675 w 1990"/>
                <a:gd name="T55" fmla="*/ 828 h 1954"/>
                <a:gd name="T56" fmla="*/ 675 w 1990"/>
                <a:gd name="T57" fmla="*/ 1167 h 1954"/>
                <a:gd name="T58" fmla="*/ 249 w 1990"/>
                <a:gd name="T59" fmla="*/ 1105 h 1954"/>
                <a:gd name="T60" fmla="*/ 249 w 1990"/>
                <a:gd name="T61" fmla="*/ 1444 h 1954"/>
                <a:gd name="T62" fmla="*/ 803 w 1990"/>
                <a:gd name="T63" fmla="*/ 1382 h 1954"/>
                <a:gd name="T64" fmla="*/ 249 w 1990"/>
                <a:gd name="T65" fmla="*/ 1444 h 1954"/>
                <a:gd name="T66" fmla="*/ 1179 w 1990"/>
                <a:gd name="T67" fmla="*/ 961 h 1954"/>
                <a:gd name="T68" fmla="*/ 1300 w 1990"/>
                <a:gd name="T69" fmla="*/ 1219 h 1954"/>
                <a:gd name="T70" fmla="*/ 1604 w 1990"/>
                <a:gd name="T71" fmla="*/ 858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90" h="1954">
                  <a:moveTo>
                    <a:pt x="1231" y="1534"/>
                  </a:moveTo>
                  <a:cubicBezTo>
                    <a:pt x="1258" y="1542"/>
                    <a:pt x="1285" y="1548"/>
                    <a:pt x="1312" y="1552"/>
                  </a:cubicBezTo>
                  <a:cubicBezTo>
                    <a:pt x="1272" y="1665"/>
                    <a:pt x="1165" y="1746"/>
                    <a:pt x="1039" y="1746"/>
                  </a:cubicBezTo>
                  <a:lnTo>
                    <a:pt x="291" y="1746"/>
                  </a:lnTo>
                  <a:cubicBezTo>
                    <a:pt x="131" y="1746"/>
                    <a:pt x="0" y="1615"/>
                    <a:pt x="0" y="1455"/>
                  </a:cubicBezTo>
                  <a:lnTo>
                    <a:pt x="0" y="540"/>
                  </a:lnTo>
                  <a:cubicBezTo>
                    <a:pt x="0" y="380"/>
                    <a:pt x="131" y="249"/>
                    <a:pt x="291" y="249"/>
                  </a:cubicBezTo>
                  <a:lnTo>
                    <a:pt x="515" y="249"/>
                  </a:lnTo>
                  <a:cubicBezTo>
                    <a:pt x="535" y="109"/>
                    <a:pt x="656" y="0"/>
                    <a:pt x="802" y="0"/>
                  </a:cubicBezTo>
                  <a:lnTo>
                    <a:pt x="1205" y="0"/>
                  </a:lnTo>
                  <a:cubicBezTo>
                    <a:pt x="1366" y="0"/>
                    <a:pt x="1496" y="131"/>
                    <a:pt x="1496" y="291"/>
                  </a:cubicBezTo>
                  <a:lnTo>
                    <a:pt x="1496" y="489"/>
                  </a:lnTo>
                  <a:cubicBezTo>
                    <a:pt x="1469" y="484"/>
                    <a:pt x="1441" y="480"/>
                    <a:pt x="1413" y="479"/>
                  </a:cubicBezTo>
                  <a:lnTo>
                    <a:pt x="1413" y="291"/>
                  </a:lnTo>
                  <a:cubicBezTo>
                    <a:pt x="1413" y="176"/>
                    <a:pt x="1320" y="83"/>
                    <a:pt x="1205" y="83"/>
                  </a:cubicBezTo>
                  <a:lnTo>
                    <a:pt x="802" y="83"/>
                  </a:lnTo>
                  <a:cubicBezTo>
                    <a:pt x="701" y="83"/>
                    <a:pt x="617" y="155"/>
                    <a:pt x="598" y="249"/>
                  </a:cubicBezTo>
                  <a:lnTo>
                    <a:pt x="1039" y="249"/>
                  </a:lnTo>
                  <a:cubicBezTo>
                    <a:pt x="1180" y="249"/>
                    <a:pt x="1297" y="349"/>
                    <a:pt x="1324" y="482"/>
                  </a:cubicBezTo>
                  <a:cubicBezTo>
                    <a:pt x="1297" y="485"/>
                    <a:pt x="1270" y="491"/>
                    <a:pt x="1243" y="499"/>
                  </a:cubicBezTo>
                  <a:cubicBezTo>
                    <a:pt x="1224" y="404"/>
                    <a:pt x="1140" y="333"/>
                    <a:pt x="1039" y="333"/>
                  </a:cubicBezTo>
                  <a:lnTo>
                    <a:pt x="291" y="333"/>
                  </a:lnTo>
                  <a:cubicBezTo>
                    <a:pt x="177" y="333"/>
                    <a:pt x="83" y="426"/>
                    <a:pt x="83" y="540"/>
                  </a:cubicBezTo>
                  <a:lnTo>
                    <a:pt x="83" y="1455"/>
                  </a:lnTo>
                  <a:cubicBezTo>
                    <a:pt x="83" y="1569"/>
                    <a:pt x="177" y="1663"/>
                    <a:pt x="291" y="1663"/>
                  </a:cubicBezTo>
                  <a:lnTo>
                    <a:pt x="1039" y="1663"/>
                  </a:lnTo>
                  <a:cubicBezTo>
                    <a:pt x="1126" y="1663"/>
                    <a:pt x="1200" y="1609"/>
                    <a:pt x="1231" y="1534"/>
                  </a:cubicBezTo>
                  <a:close/>
                  <a:moveTo>
                    <a:pt x="1641" y="1453"/>
                  </a:moveTo>
                  <a:cubicBezTo>
                    <a:pt x="1401" y="1591"/>
                    <a:pt x="1093" y="1509"/>
                    <a:pt x="955" y="1269"/>
                  </a:cubicBezTo>
                  <a:cubicBezTo>
                    <a:pt x="816" y="1029"/>
                    <a:pt x="899" y="722"/>
                    <a:pt x="1138" y="583"/>
                  </a:cubicBezTo>
                  <a:cubicBezTo>
                    <a:pt x="1378" y="445"/>
                    <a:pt x="1686" y="527"/>
                    <a:pt x="1824" y="767"/>
                  </a:cubicBezTo>
                  <a:cubicBezTo>
                    <a:pt x="1963" y="1007"/>
                    <a:pt x="1880" y="1314"/>
                    <a:pt x="1641" y="1453"/>
                  </a:cubicBezTo>
                  <a:close/>
                  <a:moveTo>
                    <a:pt x="1599" y="1381"/>
                  </a:moveTo>
                  <a:cubicBezTo>
                    <a:pt x="1799" y="1266"/>
                    <a:pt x="1868" y="1009"/>
                    <a:pt x="1752" y="809"/>
                  </a:cubicBezTo>
                  <a:cubicBezTo>
                    <a:pt x="1637" y="608"/>
                    <a:pt x="1380" y="539"/>
                    <a:pt x="1180" y="655"/>
                  </a:cubicBezTo>
                  <a:cubicBezTo>
                    <a:pt x="980" y="771"/>
                    <a:pt x="911" y="1027"/>
                    <a:pt x="1026" y="1228"/>
                  </a:cubicBezTo>
                  <a:cubicBezTo>
                    <a:pt x="1142" y="1428"/>
                    <a:pt x="1399" y="1497"/>
                    <a:pt x="1599" y="1381"/>
                  </a:cubicBezTo>
                  <a:close/>
                  <a:moveTo>
                    <a:pt x="1767" y="1422"/>
                  </a:moveTo>
                  <a:lnTo>
                    <a:pt x="1551" y="1547"/>
                  </a:lnTo>
                  <a:lnTo>
                    <a:pt x="1717" y="1835"/>
                  </a:lnTo>
                  <a:lnTo>
                    <a:pt x="1933" y="1710"/>
                  </a:lnTo>
                  <a:lnTo>
                    <a:pt x="1767" y="1422"/>
                  </a:lnTo>
                  <a:close/>
                  <a:moveTo>
                    <a:pt x="1956" y="1749"/>
                  </a:moveTo>
                  <a:lnTo>
                    <a:pt x="1739" y="1874"/>
                  </a:lnTo>
                  <a:cubicBezTo>
                    <a:pt x="1774" y="1934"/>
                    <a:pt x="1850" y="1954"/>
                    <a:pt x="1910" y="1919"/>
                  </a:cubicBezTo>
                  <a:cubicBezTo>
                    <a:pt x="1969" y="1885"/>
                    <a:pt x="1990" y="1809"/>
                    <a:pt x="1956" y="1749"/>
                  </a:cubicBezTo>
                  <a:close/>
                  <a:moveTo>
                    <a:pt x="803" y="551"/>
                  </a:moveTo>
                  <a:lnTo>
                    <a:pt x="249" y="551"/>
                  </a:lnTo>
                  <a:lnTo>
                    <a:pt x="249" y="613"/>
                  </a:lnTo>
                  <a:lnTo>
                    <a:pt x="803" y="613"/>
                  </a:lnTo>
                  <a:lnTo>
                    <a:pt x="803" y="551"/>
                  </a:lnTo>
                  <a:close/>
                  <a:moveTo>
                    <a:pt x="675" y="828"/>
                  </a:moveTo>
                  <a:lnTo>
                    <a:pt x="249" y="828"/>
                  </a:lnTo>
                  <a:lnTo>
                    <a:pt x="249" y="890"/>
                  </a:lnTo>
                  <a:lnTo>
                    <a:pt x="675" y="890"/>
                  </a:lnTo>
                  <a:lnTo>
                    <a:pt x="675" y="828"/>
                  </a:lnTo>
                  <a:close/>
                  <a:moveTo>
                    <a:pt x="249" y="1167"/>
                  </a:moveTo>
                  <a:lnTo>
                    <a:pt x="675" y="1167"/>
                  </a:lnTo>
                  <a:lnTo>
                    <a:pt x="675" y="1105"/>
                  </a:lnTo>
                  <a:lnTo>
                    <a:pt x="249" y="1105"/>
                  </a:lnTo>
                  <a:lnTo>
                    <a:pt x="249" y="1167"/>
                  </a:lnTo>
                  <a:close/>
                  <a:moveTo>
                    <a:pt x="249" y="1444"/>
                  </a:moveTo>
                  <a:lnTo>
                    <a:pt x="803" y="1444"/>
                  </a:lnTo>
                  <a:lnTo>
                    <a:pt x="803" y="1382"/>
                  </a:lnTo>
                  <a:lnTo>
                    <a:pt x="249" y="1382"/>
                  </a:lnTo>
                  <a:lnTo>
                    <a:pt x="249" y="1444"/>
                  </a:lnTo>
                  <a:close/>
                  <a:moveTo>
                    <a:pt x="1308" y="1105"/>
                  </a:moveTo>
                  <a:lnTo>
                    <a:pt x="1179" y="961"/>
                  </a:lnTo>
                  <a:lnTo>
                    <a:pt x="1118" y="1017"/>
                  </a:lnTo>
                  <a:lnTo>
                    <a:pt x="1300" y="1219"/>
                  </a:lnTo>
                  <a:lnTo>
                    <a:pt x="1657" y="922"/>
                  </a:lnTo>
                  <a:lnTo>
                    <a:pt x="1604" y="858"/>
                  </a:lnTo>
                  <a:lnTo>
                    <a:pt x="1308" y="110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416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32B994F-4A53-4D3E-BC9C-F19A41AFB141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四、谈判的评估调整阶段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1C0FBCA2-7F4F-42A8-9F55-93AA54F3A1DF}"/>
              </a:ext>
            </a:extLst>
          </p:cNvPr>
          <p:cNvGrpSpPr/>
          <p:nvPr/>
        </p:nvGrpSpPr>
        <p:grpSpPr>
          <a:xfrm>
            <a:off x="1079127" y="2060631"/>
            <a:ext cx="4685793" cy="504000"/>
            <a:chOff x="1449754" y="2115330"/>
            <a:chExt cx="4685793" cy="504000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2C690427-0617-4768-B466-E8FACD8CAB09}"/>
                </a:ext>
              </a:extLst>
            </p:cNvPr>
            <p:cNvSpPr/>
            <p:nvPr/>
          </p:nvSpPr>
          <p:spPr>
            <a:xfrm>
              <a:off x="1828800" y="2115330"/>
              <a:ext cx="4248000" cy="504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3097A4FD-6E6F-432A-9E4E-810DFF4AEE52}"/>
                </a:ext>
              </a:extLst>
            </p:cNvPr>
            <p:cNvSpPr/>
            <p:nvPr/>
          </p:nvSpPr>
          <p:spPr>
            <a:xfrm>
              <a:off x="2103674" y="2167275"/>
              <a:ext cx="403187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accent1"/>
                  </a:solidFill>
                  <a:cs typeface="+mn-ea"/>
                  <a:sym typeface="+mn-lt"/>
                </a:rPr>
                <a:t>调整阶段将面临的困难和解决方案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83FD8170-DBD2-448D-B1B5-3CE74C2DDBF0}"/>
                </a:ext>
              </a:extLst>
            </p:cNvPr>
            <p:cNvGrpSpPr/>
            <p:nvPr/>
          </p:nvGrpSpPr>
          <p:grpSpPr>
            <a:xfrm>
              <a:off x="1449754" y="2115330"/>
              <a:ext cx="546945" cy="504000"/>
              <a:chOff x="1353883" y="2737037"/>
              <a:chExt cx="546945" cy="504000"/>
            </a:xfrm>
          </p:grpSpPr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79FAF844-8AB0-4EF1-B827-5BF57D492F3C}"/>
                  </a:ext>
                </a:extLst>
              </p:cNvPr>
              <p:cNvSpPr/>
              <p:nvPr/>
            </p:nvSpPr>
            <p:spPr>
              <a:xfrm>
                <a:off x="1358464" y="2737037"/>
                <a:ext cx="504000" cy="504000"/>
              </a:xfrm>
              <a:prstGeom prst="roundRect">
                <a:avLst/>
              </a:prstGeom>
              <a:solidFill>
                <a:srgbClr val="007CC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E223B19-456D-4E58-8305-9CECFA363D93}"/>
                  </a:ext>
                </a:extLst>
              </p:cNvPr>
              <p:cNvSpPr txBox="1"/>
              <p:nvPr/>
            </p:nvSpPr>
            <p:spPr>
              <a:xfrm>
                <a:off x="1353883" y="2749946"/>
                <a:ext cx="54694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i="1" dirty="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  <a:endParaRPr lang="zh-CN" altLang="en-US" sz="2400" i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83F0D283-DEBB-4034-9189-F9BE0D872476}"/>
              </a:ext>
            </a:extLst>
          </p:cNvPr>
          <p:cNvSpPr txBox="1"/>
          <p:nvPr/>
        </p:nvSpPr>
        <p:spPr>
          <a:xfrm>
            <a:off x="1079127" y="2941613"/>
            <a:ext cx="60960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面临的困难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A5CBC53-BA19-49C4-BDD5-4B335A9CE648}"/>
              </a:ext>
            </a:extLst>
          </p:cNvPr>
          <p:cNvSpPr txBox="1"/>
          <p:nvPr/>
        </p:nvSpPr>
        <p:spPr>
          <a:xfrm>
            <a:off x="1079127" y="3995990"/>
            <a:ext cx="1725749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解决方案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0BA8A5C-CD87-49C6-B4D6-884981EAABBF}"/>
              </a:ext>
            </a:extLst>
          </p:cNvPr>
          <p:cNvSpPr/>
          <p:nvPr/>
        </p:nvSpPr>
        <p:spPr>
          <a:xfrm>
            <a:off x="1079127" y="3207537"/>
            <a:ext cx="488804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对方看不到自己的需求，不认同我们的方案，不接受我们的某些条款。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D997411-E098-4CD9-8E42-A60B48BFC617}"/>
              </a:ext>
            </a:extLst>
          </p:cNvPr>
          <p:cNvSpPr/>
          <p:nvPr/>
        </p:nvSpPr>
        <p:spPr>
          <a:xfrm>
            <a:off x="1079127" y="4320914"/>
            <a:ext cx="6096000" cy="1584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从掌握的客户资料入手；</a:t>
            </a: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重新考虑谁是决策人；</a:t>
            </a: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我方能够帮对方解决什么困难；</a:t>
            </a: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将共同利益放在分歧之前；</a:t>
            </a: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明确双方需求的标准。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4BE8D8FD-7C53-429C-AE3E-B4B608AC6E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4833" y="2887542"/>
            <a:ext cx="4888040" cy="301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63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8690DF6-C176-4811-B9E7-0E68D7D1FBBA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四、谈判的评估调整阶段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8670C65F-4DB5-4F70-9E4F-2A6C18CC3758}"/>
              </a:ext>
            </a:extLst>
          </p:cNvPr>
          <p:cNvGrpSpPr/>
          <p:nvPr/>
        </p:nvGrpSpPr>
        <p:grpSpPr>
          <a:xfrm>
            <a:off x="5560423" y="1982519"/>
            <a:ext cx="4627046" cy="504000"/>
            <a:chOff x="1449754" y="2115330"/>
            <a:chExt cx="4627046" cy="504000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B53839A2-71A0-46D3-A0E6-8224DAC4D86B}"/>
                </a:ext>
              </a:extLst>
            </p:cNvPr>
            <p:cNvSpPr/>
            <p:nvPr/>
          </p:nvSpPr>
          <p:spPr>
            <a:xfrm>
              <a:off x="1828800" y="2115330"/>
              <a:ext cx="4248000" cy="504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BBA9B772-A296-4DA9-BED9-8CEA3D270B24}"/>
                </a:ext>
              </a:extLst>
            </p:cNvPr>
            <p:cNvSpPr/>
            <p:nvPr/>
          </p:nvSpPr>
          <p:spPr>
            <a:xfrm>
              <a:off x="2103674" y="2167275"/>
              <a:ext cx="274947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accent1"/>
                  </a:solidFill>
                  <a:cs typeface="+mn-ea"/>
                  <a:sym typeface="+mn-lt"/>
                </a:rPr>
                <a:t>如何强化自身的优势？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1C1F49B2-1EC0-435F-B4BF-C9E645C3315A}"/>
                </a:ext>
              </a:extLst>
            </p:cNvPr>
            <p:cNvGrpSpPr/>
            <p:nvPr/>
          </p:nvGrpSpPr>
          <p:grpSpPr>
            <a:xfrm>
              <a:off x="1449754" y="2115330"/>
              <a:ext cx="546945" cy="504000"/>
              <a:chOff x="1353883" y="2737037"/>
              <a:chExt cx="546945" cy="504000"/>
            </a:xfrm>
          </p:grpSpPr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895D34BF-1B68-4033-82C7-B91BA826BE10}"/>
                  </a:ext>
                </a:extLst>
              </p:cNvPr>
              <p:cNvSpPr/>
              <p:nvPr/>
            </p:nvSpPr>
            <p:spPr>
              <a:xfrm>
                <a:off x="1358464" y="2737037"/>
                <a:ext cx="504000" cy="504000"/>
              </a:xfrm>
              <a:prstGeom prst="roundRect">
                <a:avLst/>
              </a:prstGeom>
              <a:solidFill>
                <a:srgbClr val="007CC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57738F3-3637-46A6-B459-2A723E8C47A6}"/>
                  </a:ext>
                </a:extLst>
              </p:cNvPr>
              <p:cNvSpPr txBox="1"/>
              <p:nvPr/>
            </p:nvSpPr>
            <p:spPr>
              <a:xfrm>
                <a:off x="1353883" y="2758205"/>
                <a:ext cx="54694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i="1" dirty="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  <a:endParaRPr lang="zh-CN" altLang="en-US" sz="2400" i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679471B2-BA20-4114-AF10-9310E8E1C410}"/>
              </a:ext>
            </a:extLst>
          </p:cNvPr>
          <p:cNvSpPr/>
          <p:nvPr/>
        </p:nvSpPr>
        <p:spPr>
          <a:xfrm>
            <a:off x="5560423" y="2599447"/>
            <a:ext cx="5864180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保持优势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不断提醒对方，如你拒绝我将会带来什么样的损失和影响，在提醒时要注意不损害对方的尊严，要给对方足够的面子。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0052954-1A1B-46AC-B3CC-9722A1F684D0}"/>
              </a:ext>
            </a:extLst>
          </p:cNvPr>
          <p:cNvSpPr/>
          <p:nvPr/>
        </p:nvSpPr>
        <p:spPr>
          <a:xfrm>
            <a:off x="5560423" y="3540219"/>
            <a:ext cx="5864180" cy="1333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保持控制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谈判过程双方都很大压力，我们要坚定的重复我们的立场，要不断重复我们的优势，知道让对方听到，听懂，理解，接受。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如果这个过程我们要被迫让步，让步时一定要有附加值作为交换条件，让步要有回报。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65D5DE5-2E34-490D-BFE2-D5AAF19D074D}"/>
              </a:ext>
            </a:extLst>
          </p:cNvPr>
          <p:cNvSpPr/>
          <p:nvPr/>
        </p:nvSpPr>
        <p:spPr>
          <a:xfrm>
            <a:off x="5560423" y="4954967"/>
            <a:ext cx="58641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达成共识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如果我们错了，就要坦诚的向对方承认错误，以此来获得对方的信任，生意是做出来的，不是赢回的，注意的是，在达成共识的过程中，要不断的强化自身的优势，消弱对方的优势。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A51296E5-F923-43BA-8C20-D8BEBC10AE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397" y="2003687"/>
            <a:ext cx="4429754" cy="402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1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  <p:bldP spid="10" grpId="0" build="p"/>
      <p:bldP spid="11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AA5D077-D7EC-4334-9804-5460DBA22EDE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四、谈判的评估调整阶段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20D1427D-CF4A-4F86-9AB9-8C877A763CFC}"/>
              </a:ext>
            </a:extLst>
          </p:cNvPr>
          <p:cNvGrpSpPr/>
          <p:nvPr/>
        </p:nvGrpSpPr>
        <p:grpSpPr>
          <a:xfrm>
            <a:off x="1079127" y="2060631"/>
            <a:ext cx="4627046" cy="504000"/>
            <a:chOff x="1449754" y="2115330"/>
            <a:chExt cx="4627046" cy="504000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C469AFC7-1705-4FD1-80AB-CD41C212799F}"/>
                </a:ext>
              </a:extLst>
            </p:cNvPr>
            <p:cNvSpPr/>
            <p:nvPr/>
          </p:nvSpPr>
          <p:spPr>
            <a:xfrm>
              <a:off x="1828800" y="2115330"/>
              <a:ext cx="4248000" cy="504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79AF87A7-4600-412E-858A-8843244C20C2}"/>
                </a:ext>
              </a:extLst>
            </p:cNvPr>
            <p:cNvSpPr/>
            <p:nvPr/>
          </p:nvSpPr>
          <p:spPr>
            <a:xfrm>
              <a:off x="2103674" y="2167275"/>
              <a:ext cx="274947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accent1"/>
                  </a:solidFill>
                  <a:cs typeface="+mn-ea"/>
                  <a:sym typeface="+mn-lt"/>
                </a:rPr>
                <a:t>如何消弱对方的优势？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04D0DEFD-BB33-4D25-8D6E-37291EAC07B6}"/>
                </a:ext>
              </a:extLst>
            </p:cNvPr>
            <p:cNvGrpSpPr/>
            <p:nvPr/>
          </p:nvGrpSpPr>
          <p:grpSpPr>
            <a:xfrm>
              <a:off x="1449754" y="2115330"/>
              <a:ext cx="546945" cy="504000"/>
              <a:chOff x="1353883" y="2737037"/>
              <a:chExt cx="546945" cy="504000"/>
            </a:xfrm>
          </p:grpSpPr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0275A63A-316D-4CF5-A14E-2C0601BE83B9}"/>
                  </a:ext>
                </a:extLst>
              </p:cNvPr>
              <p:cNvSpPr/>
              <p:nvPr/>
            </p:nvSpPr>
            <p:spPr>
              <a:xfrm>
                <a:off x="1358464" y="2737037"/>
                <a:ext cx="504000" cy="504000"/>
              </a:xfrm>
              <a:prstGeom prst="roundRect">
                <a:avLst/>
              </a:prstGeom>
              <a:solidFill>
                <a:srgbClr val="007CC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C505AA8-45A7-411F-B32C-B2300F57EAAA}"/>
                  </a:ext>
                </a:extLst>
              </p:cNvPr>
              <p:cNvSpPr txBox="1"/>
              <p:nvPr/>
            </p:nvSpPr>
            <p:spPr>
              <a:xfrm>
                <a:off x="1353883" y="2758205"/>
                <a:ext cx="54694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i="1" dirty="0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  <a:endParaRPr lang="zh-CN" altLang="en-US" sz="2400" i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664913EC-2081-419A-A34E-F99787BAA440}"/>
              </a:ext>
            </a:extLst>
          </p:cNvPr>
          <p:cNvSpPr/>
          <p:nvPr/>
        </p:nvSpPr>
        <p:spPr>
          <a:xfrm>
            <a:off x="1079127" y="395198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可以通过怀疑他的信誉来消弱对方优势，用第三者的话题；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38EFC53-E708-450C-8D80-F2F4C93F7FCD}"/>
              </a:ext>
            </a:extLst>
          </p:cNvPr>
          <p:cNvSpPr/>
          <p:nvPr/>
        </p:nvSpPr>
        <p:spPr>
          <a:xfrm>
            <a:off x="1079127" y="4884318"/>
            <a:ext cx="5955476" cy="369332"/>
          </a:xfrm>
          <a:prstGeom prst="rect">
            <a:avLst/>
          </a:prstGeom>
          <a:solidFill>
            <a:srgbClr val="007CC8"/>
          </a:solidFill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注意：避免人身攻击，避免伤对方尊严，给足对方面子。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11DCC67-330D-4F18-9230-4B8FBD34F8ED}"/>
              </a:ext>
            </a:extLst>
          </p:cNvPr>
          <p:cNvSpPr/>
          <p:nvPr/>
        </p:nvSpPr>
        <p:spPr>
          <a:xfrm>
            <a:off x="1079127" y="3412285"/>
            <a:ext cx="5032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可以通过怀疑他资料的正确性来消弱他的优势；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17C174F-29C0-4AEA-92E3-9CFA6142CE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5127" y="1835583"/>
            <a:ext cx="3968294" cy="364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68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0418A90-1F5A-4E66-B375-2819DB94C5E7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四、谈判的评估调整阶段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CAC0342D-1871-4339-BEA4-DC332E107B86}"/>
              </a:ext>
            </a:extLst>
          </p:cNvPr>
          <p:cNvGrpSpPr/>
          <p:nvPr/>
        </p:nvGrpSpPr>
        <p:grpSpPr>
          <a:xfrm>
            <a:off x="2047351" y="2105816"/>
            <a:ext cx="4627046" cy="504000"/>
            <a:chOff x="1449754" y="2115330"/>
            <a:chExt cx="4627046" cy="504000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B3B1FD63-BA2C-45CA-B7BF-62B8355554AB}"/>
                </a:ext>
              </a:extLst>
            </p:cNvPr>
            <p:cNvSpPr/>
            <p:nvPr/>
          </p:nvSpPr>
          <p:spPr>
            <a:xfrm>
              <a:off x="1828800" y="2115330"/>
              <a:ext cx="4248000" cy="504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E33DE79-8122-40CA-901E-BD5167A37E21}"/>
                </a:ext>
              </a:extLst>
            </p:cNvPr>
            <p:cNvSpPr/>
            <p:nvPr/>
          </p:nvSpPr>
          <p:spPr>
            <a:xfrm>
              <a:off x="2103674" y="2167275"/>
              <a:ext cx="30059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accent1"/>
                  </a:solidFill>
                  <a:cs typeface="+mn-ea"/>
                  <a:sym typeface="+mn-lt"/>
                </a:rPr>
                <a:t>如何掌握适当的让步策略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2BB5A5AE-3591-4234-9EB7-B161E2F876D3}"/>
                </a:ext>
              </a:extLst>
            </p:cNvPr>
            <p:cNvGrpSpPr/>
            <p:nvPr/>
          </p:nvGrpSpPr>
          <p:grpSpPr>
            <a:xfrm>
              <a:off x="1449754" y="2115330"/>
              <a:ext cx="546945" cy="504000"/>
              <a:chOff x="1353883" y="2737037"/>
              <a:chExt cx="546945" cy="504000"/>
            </a:xfrm>
          </p:grpSpPr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EABD575B-ECFF-4151-AB1A-61C88D771711}"/>
                  </a:ext>
                </a:extLst>
              </p:cNvPr>
              <p:cNvSpPr/>
              <p:nvPr/>
            </p:nvSpPr>
            <p:spPr>
              <a:xfrm>
                <a:off x="1358464" y="2737037"/>
                <a:ext cx="504000" cy="504000"/>
              </a:xfrm>
              <a:prstGeom prst="roundRect">
                <a:avLst/>
              </a:prstGeom>
              <a:solidFill>
                <a:srgbClr val="007CC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6F148D0-DF99-46B4-A402-97A1DAE46803}"/>
                  </a:ext>
                </a:extLst>
              </p:cNvPr>
              <p:cNvSpPr txBox="1"/>
              <p:nvPr/>
            </p:nvSpPr>
            <p:spPr>
              <a:xfrm>
                <a:off x="1353883" y="2758205"/>
                <a:ext cx="54694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i="1" dirty="0">
                    <a:solidFill>
                      <a:schemeClr val="bg1"/>
                    </a:solidFill>
                    <a:cs typeface="+mn-ea"/>
                    <a:sym typeface="+mn-lt"/>
                  </a:rPr>
                  <a:t>04</a:t>
                </a:r>
                <a:endParaRPr lang="zh-CN" altLang="en-US" sz="2400" i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A6BDC03E-4D09-4496-B12B-DB3763BE4FBE}"/>
              </a:ext>
            </a:extLst>
          </p:cNvPr>
          <p:cNvGrpSpPr/>
          <p:nvPr/>
        </p:nvGrpSpPr>
        <p:grpSpPr>
          <a:xfrm>
            <a:off x="2159353" y="2830835"/>
            <a:ext cx="7985296" cy="803297"/>
            <a:chOff x="1370710" y="2616231"/>
            <a:chExt cx="7985296" cy="803297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0C541DF-C903-4B1F-BA95-FECFA46FF2B8}"/>
                </a:ext>
              </a:extLst>
            </p:cNvPr>
            <p:cNvSpPr/>
            <p:nvPr/>
          </p:nvSpPr>
          <p:spPr>
            <a:xfrm>
              <a:off x="3020006" y="2616231"/>
              <a:ext cx="6336000" cy="8032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10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在次要问题上一步一步让；</a:t>
              </a:r>
            </a:p>
            <a:p>
              <a:pPr marL="285750" indent="-285750">
                <a:lnSpc>
                  <a:spcPct val="110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避免过早让步；</a:t>
              </a:r>
            </a:p>
            <a:p>
              <a:pPr marL="285750" indent="-285750">
                <a:lnSpc>
                  <a:spcPct val="110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让步必须有所得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37831EAD-CE6E-4F7E-995E-7BD368997B34}"/>
                </a:ext>
              </a:extLst>
            </p:cNvPr>
            <p:cNvSpPr/>
            <p:nvPr/>
          </p:nvSpPr>
          <p:spPr>
            <a:xfrm>
              <a:off x="1370710" y="2827378"/>
              <a:ext cx="1107996" cy="369332"/>
            </a:xfrm>
            <a:prstGeom prst="rect">
              <a:avLst/>
            </a:prstGeom>
            <a:solidFill>
              <a:srgbClr val="007CC8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做出让步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4FBAD0E5-B151-4590-8B9C-AEC80C82F2BB}"/>
              </a:ext>
            </a:extLst>
          </p:cNvPr>
          <p:cNvGrpSpPr/>
          <p:nvPr/>
        </p:nvGrpSpPr>
        <p:grpSpPr>
          <a:xfrm>
            <a:off x="2047351" y="3884333"/>
            <a:ext cx="8097298" cy="369332"/>
            <a:chOff x="1258708" y="3752102"/>
            <a:chExt cx="8097298" cy="369332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F2D3C16-6597-4D6A-9136-3B978F2FAEA6}"/>
                </a:ext>
              </a:extLst>
            </p:cNvPr>
            <p:cNvSpPr/>
            <p:nvPr/>
          </p:nvSpPr>
          <p:spPr>
            <a:xfrm>
              <a:off x="3020006" y="3752615"/>
              <a:ext cx="6336000" cy="3627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对方舍去次要的东西对我司却是很主要的东西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847AFC23-4D35-4FAD-BF52-DF9AE9EE189E}"/>
                </a:ext>
              </a:extLst>
            </p:cNvPr>
            <p:cNvSpPr/>
            <p:nvPr/>
          </p:nvSpPr>
          <p:spPr>
            <a:xfrm>
              <a:off x="1258708" y="3752102"/>
              <a:ext cx="1332000" cy="369332"/>
            </a:xfrm>
            <a:prstGeom prst="rect">
              <a:avLst/>
            </a:prstGeom>
            <a:solidFill>
              <a:srgbClr val="007CC8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假设性提议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1B06F780-905D-4FC5-81A8-58546C18C39A}"/>
              </a:ext>
            </a:extLst>
          </p:cNvPr>
          <p:cNvGrpSpPr/>
          <p:nvPr/>
        </p:nvGrpSpPr>
        <p:grpSpPr>
          <a:xfrm>
            <a:off x="2047351" y="4515537"/>
            <a:ext cx="8097298" cy="683777"/>
            <a:chOff x="1258708" y="4091948"/>
            <a:chExt cx="8097298" cy="683777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A6AE0A20-6AB7-41EF-994F-22034B5F7078}"/>
                </a:ext>
              </a:extLst>
            </p:cNvPr>
            <p:cNvSpPr/>
            <p:nvPr/>
          </p:nvSpPr>
          <p:spPr>
            <a:xfrm>
              <a:off x="3020006" y="4092461"/>
              <a:ext cx="6336000" cy="6832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把所有调价打包，在次要问题上做出大让步，主要问题还是不让步</a:t>
              </a: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A2C65C47-AE7C-4144-88E1-59C4C9F1AF17}"/>
                </a:ext>
              </a:extLst>
            </p:cNvPr>
            <p:cNvSpPr/>
            <p:nvPr/>
          </p:nvSpPr>
          <p:spPr>
            <a:xfrm>
              <a:off x="1258708" y="4091948"/>
              <a:ext cx="1332000" cy="369332"/>
            </a:xfrm>
            <a:prstGeom prst="rect">
              <a:avLst/>
            </a:prstGeom>
            <a:solidFill>
              <a:srgbClr val="007CC8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一揽子谈判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478C4F65-E717-4AA7-8F6F-536F05969C3C}"/>
              </a:ext>
            </a:extLst>
          </p:cNvPr>
          <p:cNvGrpSpPr/>
          <p:nvPr/>
        </p:nvGrpSpPr>
        <p:grpSpPr>
          <a:xfrm>
            <a:off x="2047351" y="5146741"/>
            <a:ext cx="8097298" cy="683777"/>
            <a:chOff x="1258708" y="4847580"/>
            <a:chExt cx="8097298" cy="683777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590651EB-456F-4BF9-81E3-993899EBA225}"/>
                </a:ext>
              </a:extLst>
            </p:cNvPr>
            <p:cNvSpPr/>
            <p:nvPr/>
          </p:nvSpPr>
          <p:spPr>
            <a:xfrm>
              <a:off x="3020006" y="4848093"/>
              <a:ext cx="6336000" cy="6832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我让步能相应得到什么？避免最后的提议被拒绝，否则就白让步了</a:t>
              </a: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0DA34B9C-6ADD-4E4A-AB3D-DB3AA17AA4B3}"/>
                </a:ext>
              </a:extLst>
            </p:cNvPr>
            <p:cNvSpPr/>
            <p:nvPr/>
          </p:nvSpPr>
          <p:spPr>
            <a:xfrm>
              <a:off x="1258708" y="4847580"/>
              <a:ext cx="1332000" cy="369332"/>
            </a:xfrm>
            <a:prstGeom prst="rect">
              <a:avLst/>
            </a:prstGeom>
            <a:solidFill>
              <a:srgbClr val="007CC8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避免被拒绝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6422C449-AD75-4A42-ADEA-3CFCD3F88B5D}"/>
              </a:ext>
            </a:extLst>
          </p:cNvPr>
          <p:cNvGrpSpPr/>
          <p:nvPr/>
        </p:nvGrpSpPr>
        <p:grpSpPr>
          <a:xfrm>
            <a:off x="2047351" y="5777944"/>
            <a:ext cx="3474734" cy="369332"/>
            <a:chOff x="1258708" y="5563340"/>
            <a:chExt cx="3474734" cy="369332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60CBF19A-278B-46D3-9B40-10CC6782477A}"/>
                </a:ext>
              </a:extLst>
            </p:cNvPr>
            <p:cNvSpPr/>
            <p:nvPr/>
          </p:nvSpPr>
          <p:spPr>
            <a:xfrm>
              <a:off x="1258708" y="5563340"/>
              <a:ext cx="1332000" cy="369332"/>
            </a:xfrm>
            <a:prstGeom prst="rect">
              <a:avLst/>
            </a:prstGeom>
            <a:solidFill>
              <a:srgbClr val="007CC8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尽晚报价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28B8B603-FB6B-4527-AF79-8FE865124E52}"/>
                </a:ext>
              </a:extLst>
            </p:cNvPr>
            <p:cNvSpPr/>
            <p:nvPr/>
          </p:nvSpPr>
          <p:spPr>
            <a:xfrm>
              <a:off x="3020006" y="5578729"/>
              <a:ext cx="171343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尽晚报价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94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83BFB9C-01D6-49F5-9351-B19A4660C477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五、谈判的达成协议阶段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FC4673C4-EE94-4D63-A068-A2B87ADC834C}"/>
              </a:ext>
            </a:extLst>
          </p:cNvPr>
          <p:cNvGrpSpPr/>
          <p:nvPr/>
        </p:nvGrpSpPr>
        <p:grpSpPr>
          <a:xfrm>
            <a:off x="1000975" y="2066339"/>
            <a:ext cx="4622466" cy="612000"/>
            <a:chOff x="1454334" y="2086918"/>
            <a:chExt cx="4622466" cy="612000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59612938-4F28-4C95-96A2-14E3E72CA880}"/>
                </a:ext>
              </a:extLst>
            </p:cNvPr>
            <p:cNvSpPr/>
            <p:nvPr/>
          </p:nvSpPr>
          <p:spPr>
            <a:xfrm>
              <a:off x="1828800" y="2115330"/>
              <a:ext cx="4248000" cy="504000"/>
            </a:xfrm>
            <a:prstGeom prst="roundRect">
              <a:avLst/>
            </a:prstGeom>
            <a:noFill/>
            <a:ln>
              <a:solidFill>
                <a:srgbClr val="007C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CEAA9596-8A18-4B3A-B44F-F2B62D5E63AE}"/>
                </a:ext>
              </a:extLst>
            </p:cNvPr>
            <p:cNvGrpSpPr/>
            <p:nvPr/>
          </p:nvGrpSpPr>
          <p:grpSpPr>
            <a:xfrm>
              <a:off x="1454334" y="2086918"/>
              <a:ext cx="4622465" cy="612000"/>
              <a:chOff x="1358463" y="2708625"/>
              <a:chExt cx="4622465" cy="612000"/>
            </a:xfrm>
          </p:grpSpPr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E46F386E-0CD5-441A-94B3-2E2ECF32BDC2}"/>
                  </a:ext>
                </a:extLst>
              </p:cNvPr>
              <p:cNvSpPr/>
              <p:nvPr/>
            </p:nvSpPr>
            <p:spPr>
              <a:xfrm>
                <a:off x="1358463" y="2708625"/>
                <a:ext cx="4622465" cy="612000"/>
              </a:xfrm>
              <a:prstGeom prst="roundRect">
                <a:avLst/>
              </a:prstGeom>
              <a:solidFill>
                <a:srgbClr val="007CC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A308F82-D33F-4EEA-B13A-625EC14568FD}"/>
                  </a:ext>
                </a:extLst>
              </p:cNvPr>
              <p:cNvSpPr txBox="1"/>
              <p:nvPr/>
            </p:nvSpPr>
            <p:spPr>
              <a:xfrm>
                <a:off x="1461117" y="2760989"/>
                <a:ext cx="594551" cy="510778"/>
              </a:xfrm>
              <a:prstGeom prst="roundRect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  <a:prstDash val="sysDash"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43FB179F-D076-49ED-B806-78E6D9AB2A60}"/>
                </a:ext>
              </a:extLst>
            </p:cNvPr>
            <p:cNvSpPr/>
            <p:nvPr/>
          </p:nvSpPr>
          <p:spPr>
            <a:xfrm>
              <a:off x="2323576" y="2211045"/>
              <a:ext cx="326243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达成协议阶段应注意的问题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FD669D0A-A3F8-448A-87A6-542FB1C82761}"/>
              </a:ext>
            </a:extLst>
          </p:cNvPr>
          <p:cNvGrpSpPr>
            <a:grpSpLocks/>
          </p:cNvGrpSpPr>
          <p:nvPr/>
        </p:nvGrpSpPr>
        <p:grpSpPr bwMode="auto">
          <a:xfrm>
            <a:off x="1000975" y="3466469"/>
            <a:ext cx="2440516" cy="734483"/>
            <a:chOff x="533400" y="1528997"/>
            <a:chExt cx="1829490" cy="550887"/>
          </a:xfrm>
          <a:solidFill>
            <a:srgbClr val="5F5F5F"/>
          </a:solidFill>
        </p:grpSpPr>
        <p:sp>
          <p:nvSpPr>
            <p:cNvPr id="10" name="五边形 19">
              <a:extLst>
                <a:ext uri="{FF2B5EF4-FFF2-40B4-BE49-F238E27FC236}">
                  <a16:creationId xmlns:a16="http://schemas.microsoft.com/office/drawing/2014/main" id="{C89931D6-72BF-4FDB-A8FC-64B212501CE6}"/>
                </a:ext>
              </a:extLst>
            </p:cNvPr>
            <p:cNvSpPr/>
            <p:nvPr/>
          </p:nvSpPr>
          <p:spPr>
            <a:xfrm>
              <a:off x="533400" y="1528997"/>
              <a:ext cx="1829490" cy="550887"/>
            </a:xfrm>
            <a:prstGeom prst="homePlate">
              <a:avLst/>
            </a:prstGeom>
            <a:solidFill>
              <a:srgbClr val="007CC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>
                <a:defRPr/>
              </a:pPr>
              <a:endParaRPr lang="zh-CN" altLang="en-US" sz="1867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7">
              <a:extLst>
                <a:ext uri="{FF2B5EF4-FFF2-40B4-BE49-F238E27FC236}">
                  <a16:creationId xmlns:a16="http://schemas.microsoft.com/office/drawing/2014/main" id="{524039FD-F51D-4AA8-A55A-352EC40BAE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1747" y="1648179"/>
              <a:ext cx="1081321" cy="28475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9pPr>
            </a:lstStyle>
            <a:p>
              <a:pPr eaLnBrk="1" hangingPunct="1"/>
              <a:r>
                <a:rPr lang="en-US" altLang="zh-CN" sz="1867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sz="1867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3066B522-5D14-4F94-AC36-3A3A1BFAD787}"/>
              </a:ext>
            </a:extLst>
          </p:cNvPr>
          <p:cNvGrpSpPr>
            <a:grpSpLocks/>
          </p:cNvGrpSpPr>
          <p:nvPr/>
        </p:nvGrpSpPr>
        <p:grpSpPr bwMode="auto">
          <a:xfrm>
            <a:off x="3499760" y="3466469"/>
            <a:ext cx="2658854" cy="734483"/>
            <a:chOff x="2283957" y="1528999"/>
            <a:chExt cx="1640420" cy="550887"/>
          </a:xfrm>
          <a:solidFill>
            <a:srgbClr val="5F5F5F"/>
          </a:solidFill>
        </p:grpSpPr>
        <p:sp>
          <p:nvSpPr>
            <p:cNvPr id="13" name="任意多边形 22">
              <a:extLst>
                <a:ext uri="{FF2B5EF4-FFF2-40B4-BE49-F238E27FC236}">
                  <a16:creationId xmlns:a16="http://schemas.microsoft.com/office/drawing/2014/main" id="{761597BD-A067-4172-A1CC-1368775DF238}"/>
                </a:ext>
              </a:extLst>
            </p:cNvPr>
            <p:cNvSpPr/>
            <p:nvPr/>
          </p:nvSpPr>
          <p:spPr>
            <a:xfrm>
              <a:off x="2283957" y="1528997"/>
              <a:ext cx="1640420" cy="550887"/>
            </a:xfrm>
            <a:custGeom>
              <a:avLst/>
              <a:gdLst>
                <a:gd name="connsiteX0" fmla="*/ 0 w 2008682"/>
                <a:gd name="connsiteY0" fmla="*/ 0 h 674557"/>
                <a:gd name="connsiteX1" fmla="*/ 1671404 w 2008682"/>
                <a:gd name="connsiteY1" fmla="*/ 0 h 674557"/>
                <a:gd name="connsiteX2" fmla="*/ 2008682 w 2008682"/>
                <a:gd name="connsiteY2" fmla="*/ 337279 h 674557"/>
                <a:gd name="connsiteX3" fmla="*/ 1671404 w 2008682"/>
                <a:gd name="connsiteY3" fmla="*/ 674557 h 674557"/>
                <a:gd name="connsiteX4" fmla="*/ 137114 w 2008682"/>
                <a:gd name="connsiteY4" fmla="*/ 674557 h 674557"/>
                <a:gd name="connsiteX5" fmla="*/ 468146 w 2008682"/>
                <a:gd name="connsiteY5" fmla="*/ 343525 h 674557"/>
                <a:gd name="connsiteX6" fmla="*/ 130868 w 2008682"/>
                <a:gd name="connsiteY6" fmla="*/ 6246 h 674557"/>
                <a:gd name="connsiteX7" fmla="*/ 0 w 2008682"/>
                <a:gd name="connsiteY7" fmla="*/ 6246 h 674557"/>
                <a:gd name="connsiteX8" fmla="*/ 0 w 2008682"/>
                <a:gd name="connsiteY8" fmla="*/ 0 h 67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8682" h="674557">
                  <a:moveTo>
                    <a:pt x="0" y="0"/>
                  </a:moveTo>
                  <a:lnTo>
                    <a:pt x="1671404" y="0"/>
                  </a:lnTo>
                  <a:lnTo>
                    <a:pt x="2008682" y="337279"/>
                  </a:lnTo>
                  <a:lnTo>
                    <a:pt x="1671404" y="674557"/>
                  </a:lnTo>
                  <a:lnTo>
                    <a:pt x="137114" y="674557"/>
                  </a:lnTo>
                  <a:lnTo>
                    <a:pt x="468146" y="343525"/>
                  </a:lnTo>
                  <a:lnTo>
                    <a:pt x="130868" y="6246"/>
                  </a:lnTo>
                  <a:lnTo>
                    <a:pt x="0" y="62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0E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>
                <a:defRPr/>
              </a:pPr>
              <a:endParaRPr lang="zh-CN" altLang="en-US" sz="1867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8">
              <a:extLst>
                <a:ext uri="{FF2B5EF4-FFF2-40B4-BE49-F238E27FC236}">
                  <a16:creationId xmlns:a16="http://schemas.microsoft.com/office/drawing/2014/main" id="{42333FE7-8322-4286-8DB7-E571008F77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0597" y="1652040"/>
              <a:ext cx="945919" cy="28475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9pPr>
            </a:lstStyle>
            <a:p>
              <a:pPr eaLnBrk="1" hangingPunct="1"/>
              <a:r>
                <a:rPr lang="en-US" altLang="zh-CN" sz="1867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sz="1867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B7F01E96-CB5C-4A6B-80B7-7D3B271A3E07}"/>
              </a:ext>
            </a:extLst>
          </p:cNvPr>
          <p:cNvGrpSpPr>
            <a:grpSpLocks/>
          </p:cNvGrpSpPr>
          <p:nvPr/>
        </p:nvGrpSpPr>
        <p:grpSpPr bwMode="auto">
          <a:xfrm>
            <a:off x="6216883" y="3466469"/>
            <a:ext cx="2656283" cy="734483"/>
            <a:chOff x="3785566" y="1528997"/>
            <a:chExt cx="1640420" cy="550887"/>
          </a:xfrm>
          <a:solidFill>
            <a:srgbClr val="5F5F5F"/>
          </a:solidFill>
        </p:grpSpPr>
        <p:sp>
          <p:nvSpPr>
            <p:cNvPr id="16" name="任意多边形 25">
              <a:extLst>
                <a:ext uri="{FF2B5EF4-FFF2-40B4-BE49-F238E27FC236}">
                  <a16:creationId xmlns:a16="http://schemas.microsoft.com/office/drawing/2014/main" id="{58E3A3BF-3F1E-43A5-AF26-59659E70D427}"/>
                </a:ext>
              </a:extLst>
            </p:cNvPr>
            <p:cNvSpPr/>
            <p:nvPr/>
          </p:nvSpPr>
          <p:spPr>
            <a:xfrm>
              <a:off x="3785566" y="1528997"/>
              <a:ext cx="1640420" cy="550887"/>
            </a:xfrm>
            <a:custGeom>
              <a:avLst/>
              <a:gdLst>
                <a:gd name="connsiteX0" fmla="*/ 0 w 2008682"/>
                <a:gd name="connsiteY0" fmla="*/ 0 h 674557"/>
                <a:gd name="connsiteX1" fmla="*/ 1671404 w 2008682"/>
                <a:gd name="connsiteY1" fmla="*/ 0 h 674557"/>
                <a:gd name="connsiteX2" fmla="*/ 2008682 w 2008682"/>
                <a:gd name="connsiteY2" fmla="*/ 337279 h 674557"/>
                <a:gd name="connsiteX3" fmla="*/ 1671404 w 2008682"/>
                <a:gd name="connsiteY3" fmla="*/ 674557 h 674557"/>
                <a:gd name="connsiteX4" fmla="*/ 137114 w 2008682"/>
                <a:gd name="connsiteY4" fmla="*/ 674557 h 674557"/>
                <a:gd name="connsiteX5" fmla="*/ 468146 w 2008682"/>
                <a:gd name="connsiteY5" fmla="*/ 343525 h 674557"/>
                <a:gd name="connsiteX6" fmla="*/ 130868 w 2008682"/>
                <a:gd name="connsiteY6" fmla="*/ 6246 h 674557"/>
                <a:gd name="connsiteX7" fmla="*/ 0 w 2008682"/>
                <a:gd name="connsiteY7" fmla="*/ 6246 h 674557"/>
                <a:gd name="connsiteX8" fmla="*/ 0 w 2008682"/>
                <a:gd name="connsiteY8" fmla="*/ 0 h 67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8682" h="674557">
                  <a:moveTo>
                    <a:pt x="0" y="0"/>
                  </a:moveTo>
                  <a:lnTo>
                    <a:pt x="1671404" y="0"/>
                  </a:lnTo>
                  <a:lnTo>
                    <a:pt x="2008682" y="337279"/>
                  </a:lnTo>
                  <a:lnTo>
                    <a:pt x="1671404" y="674557"/>
                  </a:lnTo>
                  <a:lnTo>
                    <a:pt x="137114" y="674557"/>
                  </a:lnTo>
                  <a:lnTo>
                    <a:pt x="468146" y="343525"/>
                  </a:lnTo>
                  <a:lnTo>
                    <a:pt x="130868" y="6246"/>
                  </a:lnTo>
                  <a:lnTo>
                    <a:pt x="0" y="62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CC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>
                <a:defRPr/>
              </a:pPr>
              <a:endParaRPr lang="zh-CN" altLang="en-US" sz="1867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9">
              <a:extLst>
                <a:ext uri="{FF2B5EF4-FFF2-40B4-BE49-F238E27FC236}">
                  <a16:creationId xmlns:a16="http://schemas.microsoft.com/office/drawing/2014/main" id="{18394506-FBA4-4B01-B2D6-5BC99A9023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5266" y="1652040"/>
              <a:ext cx="945834" cy="28475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9pPr>
            </a:lstStyle>
            <a:p>
              <a:pPr eaLnBrk="1" hangingPunct="1"/>
              <a:r>
                <a:rPr lang="en-US" altLang="zh-CN" sz="1867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zh-CN" altLang="en-US" sz="1867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23ED3748-01D4-4FD4-9FD9-FDE9ECC61862}"/>
              </a:ext>
            </a:extLst>
          </p:cNvPr>
          <p:cNvGrpSpPr>
            <a:grpSpLocks/>
          </p:cNvGrpSpPr>
          <p:nvPr/>
        </p:nvGrpSpPr>
        <p:grpSpPr bwMode="auto">
          <a:xfrm>
            <a:off x="8931434" y="3466469"/>
            <a:ext cx="2656283" cy="734483"/>
            <a:chOff x="5299151" y="1528997"/>
            <a:chExt cx="1640420" cy="550887"/>
          </a:xfrm>
          <a:solidFill>
            <a:srgbClr val="5F5F5F"/>
          </a:solidFill>
        </p:grpSpPr>
        <p:sp>
          <p:nvSpPr>
            <p:cNvPr id="19" name="任意多边形 28">
              <a:extLst>
                <a:ext uri="{FF2B5EF4-FFF2-40B4-BE49-F238E27FC236}">
                  <a16:creationId xmlns:a16="http://schemas.microsoft.com/office/drawing/2014/main" id="{0B93E566-43DE-40FD-8441-38E07715BB39}"/>
                </a:ext>
              </a:extLst>
            </p:cNvPr>
            <p:cNvSpPr/>
            <p:nvPr/>
          </p:nvSpPr>
          <p:spPr>
            <a:xfrm>
              <a:off x="5299151" y="1528997"/>
              <a:ext cx="1640420" cy="550887"/>
            </a:xfrm>
            <a:custGeom>
              <a:avLst/>
              <a:gdLst>
                <a:gd name="connsiteX0" fmla="*/ 0 w 2008682"/>
                <a:gd name="connsiteY0" fmla="*/ 0 h 674557"/>
                <a:gd name="connsiteX1" fmla="*/ 1671404 w 2008682"/>
                <a:gd name="connsiteY1" fmla="*/ 0 h 674557"/>
                <a:gd name="connsiteX2" fmla="*/ 2008682 w 2008682"/>
                <a:gd name="connsiteY2" fmla="*/ 337279 h 674557"/>
                <a:gd name="connsiteX3" fmla="*/ 1671404 w 2008682"/>
                <a:gd name="connsiteY3" fmla="*/ 674557 h 674557"/>
                <a:gd name="connsiteX4" fmla="*/ 137114 w 2008682"/>
                <a:gd name="connsiteY4" fmla="*/ 674557 h 674557"/>
                <a:gd name="connsiteX5" fmla="*/ 468146 w 2008682"/>
                <a:gd name="connsiteY5" fmla="*/ 343525 h 674557"/>
                <a:gd name="connsiteX6" fmla="*/ 130868 w 2008682"/>
                <a:gd name="connsiteY6" fmla="*/ 6246 h 674557"/>
                <a:gd name="connsiteX7" fmla="*/ 0 w 2008682"/>
                <a:gd name="connsiteY7" fmla="*/ 6246 h 674557"/>
                <a:gd name="connsiteX8" fmla="*/ 0 w 2008682"/>
                <a:gd name="connsiteY8" fmla="*/ 0 h 67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8682" h="674557">
                  <a:moveTo>
                    <a:pt x="0" y="0"/>
                  </a:moveTo>
                  <a:lnTo>
                    <a:pt x="1671404" y="0"/>
                  </a:lnTo>
                  <a:lnTo>
                    <a:pt x="2008682" y="337279"/>
                  </a:lnTo>
                  <a:lnTo>
                    <a:pt x="1671404" y="674557"/>
                  </a:lnTo>
                  <a:lnTo>
                    <a:pt x="137114" y="674557"/>
                  </a:lnTo>
                  <a:lnTo>
                    <a:pt x="468146" y="343525"/>
                  </a:lnTo>
                  <a:lnTo>
                    <a:pt x="130868" y="6246"/>
                  </a:lnTo>
                  <a:lnTo>
                    <a:pt x="0" y="62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0E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>
                <a:defRPr/>
              </a:pPr>
              <a:endParaRPr lang="zh-CN" altLang="en-US" sz="1867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20">
              <a:extLst>
                <a:ext uri="{FF2B5EF4-FFF2-40B4-BE49-F238E27FC236}">
                  <a16:creationId xmlns:a16="http://schemas.microsoft.com/office/drawing/2014/main" id="{DB889BFE-B397-40A7-8D13-48FE14E12D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35042" y="1652040"/>
              <a:ext cx="934676" cy="28475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9pPr>
            </a:lstStyle>
            <a:p>
              <a:pPr eaLnBrk="1" hangingPunct="1"/>
              <a:r>
                <a:rPr lang="en-US" altLang="zh-CN" sz="1867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lang="zh-CN" altLang="en-US" sz="1867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id="{0537FB9F-9C59-4514-8299-DE0A248372FE}"/>
              </a:ext>
            </a:extLst>
          </p:cNvPr>
          <p:cNvSpPr/>
          <p:nvPr/>
        </p:nvSpPr>
        <p:spPr>
          <a:xfrm>
            <a:off x="1000975" y="4482225"/>
            <a:ext cx="201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不能有大的单方面的让步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DDF07892-A689-40E9-8CF2-75CCDC6440B8}"/>
              </a:ext>
            </a:extLst>
          </p:cNvPr>
          <p:cNvSpPr/>
          <p:nvPr/>
        </p:nvSpPr>
        <p:spPr>
          <a:xfrm>
            <a:off x="6590995" y="4482225"/>
            <a:ext cx="201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认真回顾双方达成的协议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0DCC444B-536A-45D8-A481-C986C7D3DA96}"/>
              </a:ext>
            </a:extLst>
          </p:cNvPr>
          <p:cNvSpPr/>
          <p:nvPr/>
        </p:nvSpPr>
        <p:spPr>
          <a:xfrm>
            <a:off x="3795985" y="4482225"/>
            <a:ext cx="201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澄清所有模棱两可的事项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26126A9A-F67F-4B59-BAE5-DD98829CCF41}"/>
              </a:ext>
            </a:extLst>
          </p:cNvPr>
          <p:cNvSpPr/>
          <p:nvPr/>
        </p:nvSpPr>
        <p:spPr>
          <a:xfrm>
            <a:off x="9386005" y="4482225"/>
            <a:ext cx="201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避免时间不够带来的被动</a:t>
            </a:r>
          </a:p>
        </p:txBody>
      </p:sp>
    </p:spTree>
    <p:extLst>
      <p:ext uri="{BB962C8B-B14F-4D97-AF65-F5344CB8AC3E}">
        <p14:creationId xmlns:p14="http://schemas.microsoft.com/office/powerpoint/2010/main" val="228328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FF00912-CD8E-43FD-88BB-F590271BF0DA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五、谈判的达成协议阶段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4864D4A-1E6B-46E7-B111-6C56CB3C4135}"/>
              </a:ext>
            </a:extLst>
          </p:cNvPr>
          <p:cNvGrpSpPr/>
          <p:nvPr/>
        </p:nvGrpSpPr>
        <p:grpSpPr>
          <a:xfrm>
            <a:off x="1000975" y="2066339"/>
            <a:ext cx="4644635" cy="612000"/>
            <a:chOff x="1454334" y="2086918"/>
            <a:chExt cx="4644635" cy="612000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A587FFE4-9373-4AC5-BFCE-E953E43AB021}"/>
                </a:ext>
              </a:extLst>
            </p:cNvPr>
            <p:cNvSpPr/>
            <p:nvPr/>
          </p:nvSpPr>
          <p:spPr>
            <a:xfrm>
              <a:off x="1828800" y="2115330"/>
              <a:ext cx="4248000" cy="504000"/>
            </a:xfrm>
            <a:prstGeom prst="roundRect">
              <a:avLst/>
            </a:prstGeom>
            <a:noFill/>
            <a:ln>
              <a:solidFill>
                <a:srgbClr val="007C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1528E800-831A-4AB1-9CB8-71777C0667FA}"/>
                </a:ext>
              </a:extLst>
            </p:cNvPr>
            <p:cNvGrpSpPr/>
            <p:nvPr/>
          </p:nvGrpSpPr>
          <p:grpSpPr>
            <a:xfrm>
              <a:off x="1454334" y="2086918"/>
              <a:ext cx="4622465" cy="612000"/>
              <a:chOff x="1358463" y="2708625"/>
              <a:chExt cx="4622465" cy="612000"/>
            </a:xfrm>
          </p:grpSpPr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6167FA4F-3B67-40BC-99D8-82BA9CEAB055}"/>
                  </a:ext>
                </a:extLst>
              </p:cNvPr>
              <p:cNvSpPr/>
              <p:nvPr/>
            </p:nvSpPr>
            <p:spPr>
              <a:xfrm>
                <a:off x="1358463" y="2708625"/>
                <a:ext cx="4622465" cy="612000"/>
              </a:xfrm>
              <a:prstGeom prst="roundRect">
                <a:avLst/>
              </a:prstGeom>
              <a:solidFill>
                <a:srgbClr val="007CC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8464FAF-80D2-4F66-9C74-D7375B29780E}"/>
                  </a:ext>
                </a:extLst>
              </p:cNvPr>
              <p:cNvSpPr txBox="1"/>
              <p:nvPr/>
            </p:nvSpPr>
            <p:spPr>
              <a:xfrm>
                <a:off x="1461117" y="2760989"/>
                <a:ext cx="594551" cy="510778"/>
              </a:xfrm>
              <a:prstGeom prst="roundRect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  <a:prstDash val="sysDash"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CB5C893-6660-4214-AFEA-645CECCC5337}"/>
                </a:ext>
              </a:extLst>
            </p:cNvPr>
            <p:cNvSpPr/>
            <p:nvPr/>
          </p:nvSpPr>
          <p:spPr>
            <a:xfrm>
              <a:off x="2323576" y="2211045"/>
              <a:ext cx="377539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谈判达成协议阶段的目的是什么</a:t>
              </a: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A17C064B-A30F-4892-910D-6F43503987A7}"/>
              </a:ext>
            </a:extLst>
          </p:cNvPr>
          <p:cNvSpPr/>
          <p:nvPr/>
        </p:nvSpPr>
        <p:spPr>
          <a:xfrm>
            <a:off x="927463" y="2880738"/>
            <a:ext cx="4695977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达成一个具体的可执行的方案，要让对方觉得这个协议很重要，必须要做，而且马上要做，不马上做便会带来很大损失。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D58BBCF-6B67-4D00-A112-474F520D8523}"/>
              </a:ext>
            </a:extLst>
          </p:cNvPr>
          <p:cNvSpPr/>
          <p:nvPr/>
        </p:nvSpPr>
        <p:spPr>
          <a:xfrm>
            <a:off x="1870217" y="4122590"/>
            <a:ext cx="2723823" cy="4173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本阶段将会出现的问题？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3477851-1069-4F97-9194-34323735739D}"/>
              </a:ext>
            </a:extLst>
          </p:cNvPr>
          <p:cNvSpPr/>
          <p:nvPr/>
        </p:nvSpPr>
        <p:spPr>
          <a:xfrm>
            <a:off x="2284457" y="4761072"/>
            <a:ext cx="1981988" cy="701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最后谈判破裂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内部意见不统一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B30BCE5-0597-4CCC-AEFE-6BF6B320333A}"/>
              </a:ext>
            </a:extLst>
          </p:cNvPr>
          <p:cNvSpPr txBox="1"/>
          <p:nvPr/>
        </p:nvSpPr>
        <p:spPr>
          <a:xfrm>
            <a:off x="6635517" y="3480721"/>
            <a:ext cx="4629020" cy="2012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总结之前所做的决定，多总结，多讲，建立良好的气氛。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积极提问，积极聆听，让对方多参与，多说，避免出现态度不好和情绪化，让他感觉非常好，还可以利用澄清事实，证明和说服的方法来建立良好的气氛，以此来达成共识。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CF49F3B-502B-4753-888B-411B6EFBE28B}"/>
              </a:ext>
            </a:extLst>
          </p:cNvPr>
          <p:cNvSpPr/>
          <p:nvPr/>
        </p:nvSpPr>
        <p:spPr>
          <a:xfrm>
            <a:off x="7833375" y="2950161"/>
            <a:ext cx="2262158" cy="4173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怎样解决这些问题？</a:t>
            </a:r>
          </a:p>
        </p:txBody>
      </p:sp>
    </p:spTree>
    <p:extLst>
      <p:ext uri="{BB962C8B-B14F-4D97-AF65-F5344CB8AC3E}">
        <p14:creationId xmlns:p14="http://schemas.microsoft.com/office/powerpoint/2010/main" val="146921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552C036-2EB0-4DDE-ACBB-ED785AD42642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五、谈判的达成协议阶段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77747E6E-4397-4432-B750-54128E7E06DC}"/>
              </a:ext>
            </a:extLst>
          </p:cNvPr>
          <p:cNvGrpSpPr/>
          <p:nvPr/>
        </p:nvGrpSpPr>
        <p:grpSpPr>
          <a:xfrm>
            <a:off x="1000975" y="2066339"/>
            <a:ext cx="4622466" cy="612000"/>
            <a:chOff x="1454334" y="2086918"/>
            <a:chExt cx="4622466" cy="612000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BD7740C4-E2F3-4BB9-B6D9-3BC97E2C2C35}"/>
                </a:ext>
              </a:extLst>
            </p:cNvPr>
            <p:cNvSpPr/>
            <p:nvPr/>
          </p:nvSpPr>
          <p:spPr>
            <a:xfrm>
              <a:off x="1828800" y="2115330"/>
              <a:ext cx="4248000" cy="504000"/>
            </a:xfrm>
            <a:prstGeom prst="roundRect">
              <a:avLst/>
            </a:prstGeom>
            <a:noFill/>
            <a:ln>
              <a:solidFill>
                <a:srgbClr val="007C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FD096735-4446-4434-BCD4-1F783310033E}"/>
                </a:ext>
              </a:extLst>
            </p:cNvPr>
            <p:cNvGrpSpPr/>
            <p:nvPr/>
          </p:nvGrpSpPr>
          <p:grpSpPr>
            <a:xfrm>
              <a:off x="1454334" y="2086918"/>
              <a:ext cx="4622465" cy="612000"/>
              <a:chOff x="1358463" y="2708625"/>
              <a:chExt cx="4622465" cy="612000"/>
            </a:xfrm>
          </p:grpSpPr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6DCFF97A-FD33-44E3-8067-E40D47B5267E}"/>
                  </a:ext>
                </a:extLst>
              </p:cNvPr>
              <p:cNvSpPr/>
              <p:nvPr/>
            </p:nvSpPr>
            <p:spPr>
              <a:xfrm>
                <a:off x="1358463" y="2708625"/>
                <a:ext cx="4622465" cy="612000"/>
              </a:xfrm>
              <a:prstGeom prst="roundRect">
                <a:avLst/>
              </a:prstGeom>
              <a:solidFill>
                <a:srgbClr val="007CC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28AFBEC-9876-46E6-8CE7-B95ED40BC449}"/>
                  </a:ext>
                </a:extLst>
              </p:cNvPr>
              <p:cNvSpPr txBox="1"/>
              <p:nvPr/>
            </p:nvSpPr>
            <p:spPr>
              <a:xfrm>
                <a:off x="1461117" y="2760989"/>
                <a:ext cx="594551" cy="510778"/>
              </a:xfrm>
              <a:prstGeom prst="roundRect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  <a:prstDash val="sysDash"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C00646E0-BA00-44F1-A909-698686D013CE}"/>
                </a:ext>
              </a:extLst>
            </p:cNvPr>
            <p:cNvSpPr/>
            <p:nvPr/>
          </p:nvSpPr>
          <p:spPr>
            <a:xfrm>
              <a:off x="2323576" y="2211045"/>
              <a:ext cx="30059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如何选择结束谈判的方式</a:t>
              </a: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861C8FB8-9CB0-4617-B831-BFF607EB793B}"/>
              </a:ext>
            </a:extLst>
          </p:cNvPr>
          <p:cNvSpPr/>
          <p:nvPr/>
        </p:nvSpPr>
        <p:spPr>
          <a:xfrm>
            <a:off x="1000975" y="3082369"/>
            <a:ext cx="417414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做出双方都可以接受的让步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在双方的相互利益之中取个折中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给对方提供两个选择，鼓励对方选择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引入新的激励机制或附加条件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以僵局的形式来结束谈判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687F3BD-8241-4587-86DD-915E06DFCB96}"/>
              </a:ext>
            </a:extLst>
          </p:cNvPr>
          <p:cNvSpPr txBox="1"/>
          <p:nvPr/>
        </p:nvSpPr>
        <p:spPr>
          <a:xfrm>
            <a:off x="6203004" y="2993958"/>
            <a:ext cx="4988021" cy="2544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1200"/>
              </a:spcAft>
              <a:buFontTx/>
              <a:buNone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注意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30000"/>
              </a:lnSpc>
              <a:buFontTx/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不管成不成功，记得在三天内向他的高层汇报，并赞赏他的下属谈判能力非常了得，把我们都逼到墙角了，通过我们的赞赏，他的下属会得到肯定，从而也会得到充分授权，同时也会怀着感恩的心来和我们合作，另外，我们还要重点注意，哪怕这次合作我们取得多么优秀的成绩都好，千万不要自夸自大，取笑对方谈判能力不如你，要知道没有不透风的墙，你这样以后还有谁敢和你合作。</a:t>
            </a:r>
          </a:p>
        </p:txBody>
      </p:sp>
    </p:spTree>
    <p:extLst>
      <p:ext uri="{BB962C8B-B14F-4D97-AF65-F5344CB8AC3E}">
        <p14:creationId xmlns:p14="http://schemas.microsoft.com/office/powerpoint/2010/main" val="4812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CA52897-31CA-4BD5-B560-AA7D65158C49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五、谈判的达成协议阶段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DD8AA876-4659-4655-99E4-F839D0BC7339}"/>
              </a:ext>
            </a:extLst>
          </p:cNvPr>
          <p:cNvGrpSpPr/>
          <p:nvPr/>
        </p:nvGrpSpPr>
        <p:grpSpPr>
          <a:xfrm>
            <a:off x="1000975" y="2066339"/>
            <a:ext cx="4622466" cy="612000"/>
            <a:chOff x="1454334" y="2086918"/>
            <a:chExt cx="4622466" cy="612000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B8582A32-4605-4174-90FA-CA1C9EC016BD}"/>
                </a:ext>
              </a:extLst>
            </p:cNvPr>
            <p:cNvSpPr/>
            <p:nvPr/>
          </p:nvSpPr>
          <p:spPr>
            <a:xfrm>
              <a:off x="1828800" y="2115330"/>
              <a:ext cx="4248000" cy="504000"/>
            </a:xfrm>
            <a:prstGeom prst="roundRect">
              <a:avLst/>
            </a:prstGeom>
            <a:noFill/>
            <a:ln>
              <a:solidFill>
                <a:srgbClr val="007C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5A7F0B2D-94A8-46E1-91D2-FDC2F13593F2}"/>
                </a:ext>
              </a:extLst>
            </p:cNvPr>
            <p:cNvGrpSpPr/>
            <p:nvPr/>
          </p:nvGrpSpPr>
          <p:grpSpPr>
            <a:xfrm>
              <a:off x="1454334" y="2086918"/>
              <a:ext cx="4622465" cy="612000"/>
              <a:chOff x="1358463" y="2708625"/>
              <a:chExt cx="4622465" cy="612000"/>
            </a:xfrm>
          </p:grpSpPr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C15AA3E8-FBD4-455B-90E8-EA1112827FD4}"/>
                  </a:ext>
                </a:extLst>
              </p:cNvPr>
              <p:cNvSpPr/>
              <p:nvPr/>
            </p:nvSpPr>
            <p:spPr>
              <a:xfrm>
                <a:off x="1358463" y="2708625"/>
                <a:ext cx="4622465" cy="612000"/>
              </a:xfrm>
              <a:prstGeom prst="roundRect">
                <a:avLst/>
              </a:prstGeom>
              <a:solidFill>
                <a:srgbClr val="007CC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D8B98F6-DFEB-4CDB-9A11-CDD4ED208660}"/>
                  </a:ext>
                </a:extLst>
              </p:cNvPr>
              <p:cNvSpPr txBox="1"/>
              <p:nvPr/>
            </p:nvSpPr>
            <p:spPr>
              <a:xfrm>
                <a:off x="1461117" y="2760989"/>
                <a:ext cx="594551" cy="510778"/>
              </a:xfrm>
              <a:prstGeom prst="roundRect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  <a:prstDash val="sysDash"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04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6A10E76A-227D-4060-B85D-9CE408FEC6F7}"/>
                </a:ext>
              </a:extLst>
            </p:cNvPr>
            <p:cNvSpPr/>
            <p:nvPr/>
          </p:nvSpPr>
          <p:spPr>
            <a:xfrm>
              <a:off x="2323576" y="2211045"/>
              <a:ext cx="351891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如何攻克最后一分钟的犹豫？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F89E13A0-0BC2-4B66-9556-3ABC930F1044}"/>
              </a:ext>
            </a:extLst>
          </p:cNvPr>
          <p:cNvGrpSpPr/>
          <p:nvPr/>
        </p:nvGrpSpPr>
        <p:grpSpPr>
          <a:xfrm>
            <a:off x="1274335" y="3280847"/>
            <a:ext cx="3319705" cy="369332"/>
            <a:chOff x="1274335" y="3280847"/>
            <a:chExt cx="3319705" cy="369332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FB09B1A-60B3-4FFF-8571-BEB1F6EABD70}"/>
                </a:ext>
              </a:extLst>
            </p:cNvPr>
            <p:cNvSpPr/>
            <p:nvPr/>
          </p:nvSpPr>
          <p:spPr>
            <a:xfrm>
              <a:off x="1870217" y="3280847"/>
              <a:ext cx="2723823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适时提出并强化最后底线</a:t>
              </a: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684650F4-BD26-4C86-9C36-EE6E9A16EE2C}"/>
                </a:ext>
              </a:extLst>
            </p:cNvPr>
            <p:cNvSpPr/>
            <p:nvPr/>
          </p:nvSpPr>
          <p:spPr>
            <a:xfrm>
              <a:off x="1274335" y="3375513"/>
              <a:ext cx="180000" cy="180000"/>
            </a:xfrm>
            <a:prstGeom prst="ellipse">
              <a:avLst/>
            </a:prstGeom>
            <a:solidFill>
              <a:srgbClr val="007C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28BCC225-19E8-4F71-9A00-C665F0BB1FF7}"/>
              </a:ext>
            </a:extLst>
          </p:cNvPr>
          <p:cNvGrpSpPr/>
          <p:nvPr/>
        </p:nvGrpSpPr>
        <p:grpSpPr>
          <a:xfrm>
            <a:off x="1274335" y="4019146"/>
            <a:ext cx="2396375" cy="369332"/>
            <a:chOff x="1274335" y="4019146"/>
            <a:chExt cx="2396375" cy="369332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FD19B707-B476-4A5C-A884-3C1819B084EB}"/>
                </a:ext>
              </a:extLst>
            </p:cNvPr>
            <p:cNvSpPr/>
            <p:nvPr/>
          </p:nvSpPr>
          <p:spPr>
            <a:xfrm>
              <a:off x="1870217" y="4019146"/>
              <a:ext cx="1800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鼓励对方做决定</a:t>
              </a: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AD966A5D-5F99-4802-8B46-07E4D34BC47D}"/>
                </a:ext>
              </a:extLst>
            </p:cNvPr>
            <p:cNvSpPr/>
            <p:nvPr/>
          </p:nvSpPr>
          <p:spPr>
            <a:xfrm>
              <a:off x="1274335" y="4113812"/>
              <a:ext cx="180000" cy="180000"/>
            </a:xfrm>
            <a:prstGeom prst="ellipse">
              <a:avLst/>
            </a:prstGeom>
            <a:solidFill>
              <a:srgbClr val="007C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283D3478-C5B6-4004-8E04-7EBC54D73CD7}"/>
              </a:ext>
            </a:extLst>
          </p:cNvPr>
          <p:cNvGrpSpPr/>
          <p:nvPr/>
        </p:nvGrpSpPr>
        <p:grpSpPr>
          <a:xfrm>
            <a:off x="1274335" y="4757445"/>
            <a:ext cx="2858040" cy="341632"/>
            <a:chOff x="1274335" y="4757445"/>
            <a:chExt cx="2858040" cy="341632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74B11D30-12E5-420E-9AAF-A81674048527}"/>
                </a:ext>
              </a:extLst>
            </p:cNvPr>
            <p:cNvSpPr/>
            <p:nvPr/>
          </p:nvSpPr>
          <p:spPr>
            <a:xfrm>
              <a:off x="1870217" y="4757445"/>
              <a:ext cx="2262158" cy="3416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28600" lvl="0" indent="-228600">
                <a:lnSpc>
                  <a:spcPct val="90000"/>
                </a:lnSpc>
                <a:spcBef>
                  <a:spcPts val="1000"/>
                </a:spcBef>
                <a:defRPr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促进互让，达成共识</a:t>
              </a: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72F40672-D6F9-4244-BB27-83EACAF70065}"/>
                </a:ext>
              </a:extLst>
            </p:cNvPr>
            <p:cNvSpPr/>
            <p:nvPr/>
          </p:nvSpPr>
          <p:spPr>
            <a:xfrm>
              <a:off x="1274335" y="4838261"/>
              <a:ext cx="180000" cy="180000"/>
            </a:xfrm>
            <a:prstGeom prst="ellipse">
              <a:avLst/>
            </a:prstGeom>
            <a:solidFill>
              <a:srgbClr val="007C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F667EAEF-C40B-496A-A884-77CFC2E35138}"/>
              </a:ext>
            </a:extLst>
          </p:cNvPr>
          <p:cNvSpPr txBox="1"/>
          <p:nvPr/>
        </p:nvSpPr>
        <p:spPr>
          <a:xfrm>
            <a:off x="6221665" y="2841605"/>
            <a:ext cx="4988021" cy="2544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1200"/>
              </a:spcAft>
              <a:buFontTx/>
              <a:buNone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注意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30000"/>
              </a:lnSpc>
              <a:buFontTx/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不管成不成功，记得在三天内向他的高层汇报，并赞赏他的下属谈判能力非常了得，把我们都逼到墙角了，通过我们的赞赏，他的下属会得到肯定，从而也会得到充分授权，同时也会怀着感恩的心来和我们合作，另外，我们还要重点注意，哪怕这次合作我们取得多么优秀的成绩都好，千万不要自夸自大，取笑对方谈判能力不如你，要知道没有不透风的墙，你这样以后还有谁敢和你合作。</a:t>
            </a:r>
          </a:p>
        </p:txBody>
      </p:sp>
    </p:spTree>
    <p:extLst>
      <p:ext uri="{BB962C8B-B14F-4D97-AF65-F5344CB8AC3E}">
        <p14:creationId xmlns:p14="http://schemas.microsoft.com/office/powerpoint/2010/main" val="223785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885C3FB4-5AC0-4591-B913-BE82C9C4CC04}"/>
              </a:ext>
            </a:extLst>
          </p:cNvPr>
          <p:cNvGrpSpPr>
            <a:grpSpLocks noChangeAspect="1"/>
          </p:cNvGrpSpPr>
          <p:nvPr/>
        </p:nvGrpSpPr>
        <p:grpSpPr>
          <a:xfrm>
            <a:off x="1084703" y="2240755"/>
            <a:ext cx="1944000" cy="1944000"/>
            <a:chOff x="709126" y="806120"/>
            <a:chExt cx="2520000" cy="2520000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F9491C10-8CC7-4D83-B5CE-E3948D636682}"/>
                </a:ext>
              </a:extLst>
            </p:cNvPr>
            <p:cNvSpPr/>
            <p:nvPr/>
          </p:nvSpPr>
          <p:spPr>
            <a:xfrm>
              <a:off x="709126" y="806120"/>
              <a:ext cx="2520000" cy="2520000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CF7C002E-F3E9-4775-8A77-2C18B22F8D44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7126" y="1004120"/>
              <a:ext cx="2124000" cy="2124000"/>
            </a:xfrm>
            <a:prstGeom prst="ellipse">
              <a:avLst/>
            </a:prstGeom>
          </p:spPr>
        </p:pic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5CF7C90E-0948-4888-9A89-C0231FCBBD24}"/>
              </a:ext>
            </a:extLst>
          </p:cNvPr>
          <p:cNvSpPr/>
          <p:nvPr/>
        </p:nvSpPr>
        <p:spPr>
          <a:xfrm>
            <a:off x="3313360" y="2031175"/>
            <a:ext cx="6660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600" b="1" spc="300" dirty="0">
                <a:solidFill>
                  <a:srgbClr val="0078C6"/>
                </a:solidFill>
                <a:cs typeface="+mn-ea"/>
                <a:sym typeface="+mn-lt"/>
              </a:rPr>
              <a:t>谈判的技巧</a:t>
            </a: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B5E625EC-F8CA-4C68-8509-1756FE215ECA}"/>
              </a:ext>
            </a:extLst>
          </p:cNvPr>
          <p:cNvGrpSpPr/>
          <p:nvPr/>
        </p:nvGrpSpPr>
        <p:grpSpPr>
          <a:xfrm>
            <a:off x="8148658" y="-632739"/>
            <a:ext cx="4055374" cy="1631353"/>
            <a:chOff x="8148658" y="-632739"/>
            <a:chExt cx="4055374" cy="1631353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655A4ECC-D7D9-4ABB-A200-8D23E8B70A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 flipV="1">
              <a:off x="8148658" y="-632739"/>
              <a:ext cx="4055374" cy="1298910"/>
            </a:xfrm>
            <a:prstGeom prst="rect">
              <a:avLst/>
            </a:prstGeom>
          </p:spPr>
        </p:pic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77861C5E-8C1D-4635-B699-C2A8F87F68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 flipV="1">
              <a:off x="9898640" y="-529396"/>
              <a:ext cx="2305392" cy="1528010"/>
            </a:xfrm>
            <a:prstGeom prst="rect">
              <a:avLst/>
            </a:prstGeom>
          </p:spPr>
        </p:pic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24AE672A-1328-42B4-98A9-3444B0B75E4C}"/>
              </a:ext>
            </a:extLst>
          </p:cNvPr>
          <p:cNvGrpSpPr>
            <a:grpSpLocks noChangeAspect="1"/>
          </p:cNvGrpSpPr>
          <p:nvPr/>
        </p:nvGrpSpPr>
        <p:grpSpPr>
          <a:xfrm>
            <a:off x="375378" y="2031175"/>
            <a:ext cx="1188000" cy="1188000"/>
            <a:chOff x="5546558" y="1457466"/>
            <a:chExt cx="2016000" cy="2016000"/>
          </a:xfrm>
        </p:grpSpPr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146BE1A6-D08D-4BC9-9131-C6496C0D9221}"/>
                </a:ext>
              </a:extLst>
            </p:cNvPr>
            <p:cNvSpPr/>
            <p:nvPr/>
          </p:nvSpPr>
          <p:spPr>
            <a:xfrm>
              <a:off x="5546558" y="1457466"/>
              <a:ext cx="2016000" cy="2016000"/>
            </a:xfrm>
            <a:prstGeom prst="ellipse">
              <a:avLst/>
            </a:prstGeom>
            <a:blipFill>
              <a:blip r:embed="rId8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6C9AE455-EC45-43A1-B816-DBB5E22497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09000" y="1619466"/>
              <a:ext cx="1691116" cy="1692000"/>
            </a:xfrm>
            <a:prstGeom prst="ellipse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4D328D54-2030-499A-8374-66F7DA17637C}"/>
              </a:ext>
            </a:extLst>
          </p:cNvPr>
          <p:cNvGrpSpPr/>
          <p:nvPr/>
        </p:nvGrpSpPr>
        <p:grpSpPr>
          <a:xfrm>
            <a:off x="5346903" y="876381"/>
            <a:ext cx="2592914" cy="769441"/>
            <a:chOff x="4782763" y="546374"/>
            <a:chExt cx="2592914" cy="769441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33A63326-01C1-4D18-A914-C556D7D19097}"/>
                </a:ext>
              </a:extLst>
            </p:cNvPr>
            <p:cNvSpPr/>
            <p:nvPr/>
          </p:nvSpPr>
          <p:spPr>
            <a:xfrm>
              <a:off x="4782763" y="546374"/>
              <a:ext cx="1848946" cy="769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PART</a:t>
              </a:r>
              <a:endParaRPr lang="zh-CN" altLang="en-US" sz="4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Rectangle 3">
              <a:extLst>
                <a:ext uri="{FF2B5EF4-FFF2-40B4-BE49-F238E27FC236}">
                  <a16:creationId xmlns:a16="http://schemas.microsoft.com/office/drawing/2014/main" id="{8357AAD2-B8EE-43E9-93C9-10B159F121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55677" y="661094"/>
              <a:ext cx="720000" cy="540000"/>
            </a:xfrm>
            <a:prstGeom prst="rect">
              <a:avLst/>
            </a:prstGeom>
            <a:solidFill>
              <a:srgbClr val="0078C6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  <a:endPara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415542E1-7BA3-49EE-B376-1021FA0FA006}"/>
              </a:ext>
            </a:extLst>
          </p:cNvPr>
          <p:cNvSpPr/>
          <p:nvPr/>
        </p:nvSpPr>
        <p:spPr>
          <a:xfrm>
            <a:off x="5205579" y="3449224"/>
            <a:ext cx="28755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成功谈判技巧</a:t>
            </a:r>
            <a:endParaRPr kumimoji="1"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342900" lvl="0" indent="-342900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电话谈判技巧</a:t>
            </a:r>
            <a:endParaRPr kumimoji="1"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342900" lvl="0" indent="-342900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谈判者的类型对策</a:t>
            </a:r>
            <a:endParaRPr kumimoji="1"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100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EFBFA2A-0B19-439A-B8F7-A5CBE88BC695}"/>
              </a:ext>
            </a:extLst>
          </p:cNvPr>
          <p:cNvSpPr/>
          <p:nvPr/>
        </p:nvSpPr>
        <p:spPr>
          <a:xfrm>
            <a:off x="2766000" y="1093627"/>
            <a:ext cx="6660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一、什么叫谈判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0CDCBA1-159D-4FB1-AB44-B7FF73013681}"/>
              </a:ext>
            </a:extLst>
          </p:cNvPr>
          <p:cNvSpPr/>
          <p:nvPr/>
        </p:nvSpPr>
        <p:spPr>
          <a:xfrm>
            <a:off x="1256992" y="2883150"/>
            <a:ext cx="37952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Aft>
                <a:spcPct val="0"/>
              </a:spcAft>
              <a:defRPr/>
            </a:pPr>
            <a:r>
              <a:rPr kumimoji="1"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谈判是向对方获取利益同时也是对方向我司获取利益的过程，也就是交换条件的一个过程。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908DDDA-3171-4171-BB89-D582CDF890E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236852"/>
            <a:ext cx="5291281" cy="3527521"/>
          </a:xfrm>
          <a:prstGeom prst="rect">
            <a:avLst/>
          </a:prstGeom>
        </p:spPr>
      </p:pic>
      <p:sp>
        <p:nvSpPr>
          <p:cNvPr id="8" name="斜纹 7">
            <a:extLst>
              <a:ext uri="{FF2B5EF4-FFF2-40B4-BE49-F238E27FC236}">
                <a16:creationId xmlns:a16="http://schemas.microsoft.com/office/drawing/2014/main" id="{F9FC7AA9-9D95-4B26-A091-F7CE07B45C55}"/>
              </a:ext>
            </a:extLst>
          </p:cNvPr>
          <p:cNvSpPr/>
          <p:nvPr/>
        </p:nvSpPr>
        <p:spPr>
          <a:xfrm>
            <a:off x="6096000" y="2236852"/>
            <a:ext cx="1145309" cy="1005112"/>
          </a:xfrm>
          <a:prstGeom prst="diagStri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斜纹 8">
            <a:extLst>
              <a:ext uri="{FF2B5EF4-FFF2-40B4-BE49-F238E27FC236}">
                <a16:creationId xmlns:a16="http://schemas.microsoft.com/office/drawing/2014/main" id="{88DE227A-C9BD-4B26-AF04-F6238FCD41B8}"/>
              </a:ext>
            </a:extLst>
          </p:cNvPr>
          <p:cNvSpPr/>
          <p:nvPr/>
        </p:nvSpPr>
        <p:spPr>
          <a:xfrm flipH="1" flipV="1">
            <a:off x="10241972" y="4761572"/>
            <a:ext cx="1145309" cy="1005112"/>
          </a:xfrm>
          <a:prstGeom prst="diagStri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098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49EE610-B629-4884-BFDC-72222B8AB801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一、成功谈判技巧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D57D79EC-710D-4AC8-9C80-8811807EE72D}"/>
              </a:ext>
            </a:extLst>
          </p:cNvPr>
          <p:cNvGrpSpPr/>
          <p:nvPr/>
        </p:nvGrpSpPr>
        <p:grpSpPr>
          <a:xfrm>
            <a:off x="1341935" y="2052734"/>
            <a:ext cx="3707349" cy="504000"/>
            <a:chOff x="1603192" y="1819469"/>
            <a:chExt cx="3707349" cy="50400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C6F8A941-A953-44C6-A5DF-1B40AC774892}"/>
                </a:ext>
              </a:extLst>
            </p:cNvPr>
            <p:cNvSpPr/>
            <p:nvPr/>
          </p:nvSpPr>
          <p:spPr>
            <a:xfrm>
              <a:off x="2182762" y="1877472"/>
              <a:ext cx="312777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007CC8"/>
                  </a:solidFill>
                  <a:cs typeface="+mn-ea"/>
                  <a:sym typeface="+mn-lt"/>
                </a:rPr>
                <a:t>如何有效处理对方的拒绝</a:t>
              </a:r>
              <a:r>
                <a:rPr lang="en-US" altLang="zh-CN" sz="2000" b="1" dirty="0">
                  <a:solidFill>
                    <a:srgbClr val="007CC8"/>
                  </a:solidFill>
                  <a:cs typeface="+mn-ea"/>
                  <a:sym typeface="+mn-lt"/>
                </a:rPr>
                <a:t>?</a:t>
              </a:r>
              <a:endParaRPr lang="zh-CN" altLang="en-US" sz="2000" dirty="0">
                <a:solidFill>
                  <a:srgbClr val="007CC8"/>
                </a:solidFill>
                <a:cs typeface="+mn-ea"/>
                <a:sym typeface="+mn-lt"/>
              </a:endParaRPr>
            </a:p>
          </p:txBody>
        </p: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D0B0265A-FBD0-4B0D-B345-C3521A018D91}"/>
                </a:ext>
              </a:extLst>
            </p:cNvPr>
            <p:cNvGrpSpPr/>
            <p:nvPr/>
          </p:nvGrpSpPr>
          <p:grpSpPr>
            <a:xfrm>
              <a:off x="1632857" y="1819469"/>
              <a:ext cx="3666932" cy="504000"/>
              <a:chOff x="1576873" y="1819469"/>
              <a:chExt cx="3666932" cy="504000"/>
            </a:xfrm>
          </p:grpSpPr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F6E84805-7613-4A88-BA1A-B2B75F37AB22}"/>
                  </a:ext>
                </a:extLst>
              </p:cNvPr>
              <p:cNvSpPr/>
              <p:nvPr/>
            </p:nvSpPr>
            <p:spPr>
              <a:xfrm>
                <a:off x="1576873" y="1819469"/>
                <a:ext cx="504000" cy="504000"/>
              </a:xfrm>
              <a:prstGeom prst="rect">
                <a:avLst/>
              </a:prstGeom>
              <a:solidFill>
                <a:srgbClr val="007C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0E4F3B5F-1382-4BDD-A6D5-BCB94838A93A}"/>
                  </a:ext>
                </a:extLst>
              </p:cNvPr>
              <p:cNvSpPr/>
              <p:nvPr/>
            </p:nvSpPr>
            <p:spPr>
              <a:xfrm>
                <a:off x="1576873" y="1819469"/>
                <a:ext cx="3666932" cy="504000"/>
              </a:xfrm>
              <a:prstGeom prst="rect">
                <a:avLst/>
              </a:prstGeom>
              <a:noFill/>
              <a:ln>
                <a:solidFill>
                  <a:srgbClr val="007C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</p:grp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3131703E-2293-4871-B923-D61E899F4EED}"/>
                </a:ext>
              </a:extLst>
            </p:cNvPr>
            <p:cNvSpPr txBox="1"/>
            <p:nvPr/>
          </p:nvSpPr>
          <p:spPr>
            <a:xfrm>
              <a:off x="1603192" y="1886803"/>
              <a:ext cx="4860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7643E15A-B22D-4DC0-835C-80188F7ADDD9}"/>
              </a:ext>
            </a:extLst>
          </p:cNvPr>
          <p:cNvSpPr/>
          <p:nvPr/>
        </p:nvSpPr>
        <p:spPr>
          <a:xfrm>
            <a:off x="1303174" y="2998335"/>
            <a:ext cx="4911014" cy="2551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把我们的条件的优劣势和竞争对手条件的优劣势清楚列出来；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根据我们的想法和出发点，把我们所有有可能被拒绝的条件列出来；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招集公司内部同事集思广益，把所有有可能被拒绝的条件列出来，避免产生因个人角度的意见所产生的不足和片面。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2DC19CDA-551E-4071-827A-C2D698C7EF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6826" y="2047259"/>
            <a:ext cx="4572000" cy="362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96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7521398-2D31-43B7-85F4-6AA208585251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一、成功谈判技巧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3234C8E1-9213-44F3-97D7-E01F47F537CA}"/>
              </a:ext>
            </a:extLst>
          </p:cNvPr>
          <p:cNvGrpSpPr/>
          <p:nvPr/>
        </p:nvGrpSpPr>
        <p:grpSpPr>
          <a:xfrm>
            <a:off x="1341935" y="2052734"/>
            <a:ext cx="3707349" cy="504000"/>
            <a:chOff x="1603192" y="1819469"/>
            <a:chExt cx="3707349" cy="504000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50F1A3F9-0B50-48D8-A02D-63F9661F75F2}"/>
                </a:ext>
              </a:extLst>
            </p:cNvPr>
            <p:cNvSpPr/>
            <p:nvPr/>
          </p:nvSpPr>
          <p:spPr>
            <a:xfrm>
              <a:off x="2182762" y="1877472"/>
              <a:ext cx="312777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007CC8"/>
                  </a:solidFill>
                  <a:cs typeface="+mn-ea"/>
                  <a:sym typeface="+mn-lt"/>
                </a:rPr>
                <a:t>如何有效处理对方的拒绝</a:t>
              </a:r>
              <a:r>
                <a:rPr lang="en-US" altLang="zh-CN" sz="2000" b="1" dirty="0">
                  <a:solidFill>
                    <a:srgbClr val="007CC8"/>
                  </a:solidFill>
                  <a:cs typeface="+mn-ea"/>
                  <a:sym typeface="+mn-lt"/>
                </a:rPr>
                <a:t>?</a:t>
              </a:r>
              <a:endParaRPr lang="zh-CN" altLang="en-US" sz="2000" dirty="0">
                <a:solidFill>
                  <a:srgbClr val="007CC8"/>
                </a:solidFill>
                <a:cs typeface="+mn-ea"/>
                <a:sym typeface="+mn-lt"/>
              </a:endParaRPr>
            </a:p>
          </p:txBody>
        </p: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40E4994F-9FFF-4A2B-BA5E-07E5ADAC9695}"/>
                </a:ext>
              </a:extLst>
            </p:cNvPr>
            <p:cNvGrpSpPr/>
            <p:nvPr/>
          </p:nvGrpSpPr>
          <p:grpSpPr>
            <a:xfrm>
              <a:off x="1632857" y="1819469"/>
              <a:ext cx="3666932" cy="504000"/>
              <a:chOff x="1576873" y="1819469"/>
              <a:chExt cx="3666932" cy="504000"/>
            </a:xfrm>
          </p:grpSpPr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966988BF-3722-407C-8FAB-836541C198AE}"/>
                  </a:ext>
                </a:extLst>
              </p:cNvPr>
              <p:cNvSpPr/>
              <p:nvPr/>
            </p:nvSpPr>
            <p:spPr>
              <a:xfrm>
                <a:off x="1576873" y="1819469"/>
                <a:ext cx="504000" cy="504000"/>
              </a:xfrm>
              <a:prstGeom prst="rect">
                <a:avLst/>
              </a:prstGeom>
              <a:solidFill>
                <a:srgbClr val="007C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B454DFD4-B67D-430F-815B-2EDF1C5865EF}"/>
                  </a:ext>
                </a:extLst>
              </p:cNvPr>
              <p:cNvSpPr/>
              <p:nvPr/>
            </p:nvSpPr>
            <p:spPr>
              <a:xfrm>
                <a:off x="1576873" y="1819469"/>
                <a:ext cx="3666932" cy="504000"/>
              </a:xfrm>
              <a:prstGeom prst="rect">
                <a:avLst/>
              </a:prstGeom>
              <a:noFill/>
              <a:ln>
                <a:solidFill>
                  <a:srgbClr val="007C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</p:grp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9B8B884B-5469-4113-ADB9-E48608A30690}"/>
                </a:ext>
              </a:extLst>
            </p:cNvPr>
            <p:cNvSpPr txBox="1"/>
            <p:nvPr/>
          </p:nvSpPr>
          <p:spPr>
            <a:xfrm>
              <a:off x="1603192" y="1886803"/>
              <a:ext cx="4860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1D8DD207-B8F5-4F2A-AAAE-5C346B18C255}"/>
              </a:ext>
            </a:extLst>
          </p:cNvPr>
          <p:cNvSpPr/>
          <p:nvPr/>
        </p:nvSpPr>
        <p:spPr>
          <a:xfrm>
            <a:off x="3093019" y="2802763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态度上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2D1A300-0483-469D-94FB-F44AD70CBA6E}"/>
              </a:ext>
            </a:extLst>
          </p:cNvPr>
          <p:cNvSpPr/>
          <p:nvPr/>
        </p:nvSpPr>
        <p:spPr>
          <a:xfrm>
            <a:off x="1371600" y="3305752"/>
            <a:ext cx="4320000" cy="1055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假装看不到对方的威胁，先把该问题放在一边不谈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先接受对方的议题，再去了解对方的意图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45D8F0C-7CFA-41B9-A91A-05A83CF3A567}"/>
              </a:ext>
            </a:extLst>
          </p:cNvPr>
          <p:cNvSpPr/>
          <p:nvPr/>
        </p:nvSpPr>
        <p:spPr>
          <a:xfrm>
            <a:off x="8125342" y="2802763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行动上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C6EFAE4-34E4-42B9-9E74-167F312F2A41}"/>
              </a:ext>
            </a:extLst>
          </p:cNvPr>
          <p:cNvSpPr/>
          <p:nvPr/>
        </p:nvSpPr>
        <p:spPr>
          <a:xfrm>
            <a:off x="6500402" y="3265228"/>
            <a:ext cx="4320000" cy="2744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要有耐心，不要惊慌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不要争论，表示理解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找出真正原因，耐心聆听，超出底线故意停止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7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秒不说话，苦笑表否定，消弱对方优势。最后仍然重复强调我们的观点。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避免个人攻击，不要说：“你不懂，你不了解”等否定语气。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积极寻找共同点。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85019AC1-9200-4108-BE86-3C6636F640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3664" y="4415490"/>
            <a:ext cx="1999339" cy="160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9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44B86CC-BA05-413A-A23C-463B8FA46842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一、成功谈判技巧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64DC5923-2B2C-47B0-BB5E-2F04165A4F9A}"/>
              </a:ext>
            </a:extLst>
          </p:cNvPr>
          <p:cNvGrpSpPr/>
          <p:nvPr/>
        </p:nvGrpSpPr>
        <p:grpSpPr>
          <a:xfrm>
            <a:off x="1341935" y="2052734"/>
            <a:ext cx="3707349" cy="504000"/>
            <a:chOff x="1603192" y="1819469"/>
            <a:chExt cx="3707349" cy="504000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7E8D45E4-7D4A-4DCE-AE6B-24A0430F99E2}"/>
                </a:ext>
              </a:extLst>
            </p:cNvPr>
            <p:cNvSpPr/>
            <p:nvPr/>
          </p:nvSpPr>
          <p:spPr>
            <a:xfrm>
              <a:off x="2182762" y="1877472"/>
              <a:ext cx="312777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007CC8"/>
                  </a:solidFill>
                  <a:cs typeface="+mn-ea"/>
                  <a:sym typeface="+mn-lt"/>
                </a:rPr>
                <a:t>如何有效处理对方的拒绝</a:t>
              </a:r>
              <a:r>
                <a:rPr lang="en-US" altLang="zh-CN" sz="2000" b="1" dirty="0">
                  <a:solidFill>
                    <a:srgbClr val="007CC8"/>
                  </a:solidFill>
                  <a:cs typeface="+mn-ea"/>
                  <a:sym typeface="+mn-lt"/>
                </a:rPr>
                <a:t>?</a:t>
              </a:r>
              <a:endParaRPr lang="zh-CN" altLang="en-US" sz="2000" dirty="0">
                <a:solidFill>
                  <a:srgbClr val="007CC8"/>
                </a:solidFill>
                <a:cs typeface="+mn-ea"/>
                <a:sym typeface="+mn-lt"/>
              </a:endParaRPr>
            </a:p>
          </p:txBody>
        </p: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5DDBCAA6-226B-456A-AFE1-D8D1D31AE913}"/>
                </a:ext>
              </a:extLst>
            </p:cNvPr>
            <p:cNvGrpSpPr/>
            <p:nvPr/>
          </p:nvGrpSpPr>
          <p:grpSpPr>
            <a:xfrm>
              <a:off x="1632857" y="1819469"/>
              <a:ext cx="3666932" cy="504000"/>
              <a:chOff x="1576873" y="1819469"/>
              <a:chExt cx="3666932" cy="504000"/>
            </a:xfrm>
          </p:grpSpPr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D5EC3327-D256-4FD1-AE60-62B8F8CBBE7C}"/>
                  </a:ext>
                </a:extLst>
              </p:cNvPr>
              <p:cNvSpPr/>
              <p:nvPr/>
            </p:nvSpPr>
            <p:spPr>
              <a:xfrm>
                <a:off x="1576873" y="1819469"/>
                <a:ext cx="504000" cy="504000"/>
              </a:xfrm>
              <a:prstGeom prst="rect">
                <a:avLst/>
              </a:prstGeom>
              <a:solidFill>
                <a:srgbClr val="007C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FF335018-6AC6-4C1A-B030-03910813BAEF}"/>
                  </a:ext>
                </a:extLst>
              </p:cNvPr>
              <p:cNvSpPr/>
              <p:nvPr/>
            </p:nvSpPr>
            <p:spPr>
              <a:xfrm>
                <a:off x="1576873" y="1819469"/>
                <a:ext cx="3666932" cy="504000"/>
              </a:xfrm>
              <a:prstGeom prst="rect">
                <a:avLst/>
              </a:prstGeom>
              <a:noFill/>
              <a:ln>
                <a:solidFill>
                  <a:srgbClr val="007C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</p:grp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5F117A0E-C459-4D52-9010-F34841F6F60E}"/>
                </a:ext>
              </a:extLst>
            </p:cNvPr>
            <p:cNvSpPr txBox="1"/>
            <p:nvPr/>
          </p:nvSpPr>
          <p:spPr>
            <a:xfrm>
              <a:off x="1603192" y="1886803"/>
              <a:ext cx="4860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Rectangle 3">
            <a:extLst>
              <a:ext uri="{FF2B5EF4-FFF2-40B4-BE49-F238E27FC236}">
                <a16:creationId xmlns:a16="http://schemas.microsoft.com/office/drawing/2014/main" id="{1CC089C7-426B-4337-9C58-791D27D38F8B}"/>
              </a:ext>
            </a:extLst>
          </p:cNvPr>
          <p:cNvSpPr txBox="1">
            <a:spLocks noChangeArrowheads="1"/>
          </p:cNvSpPr>
          <p:nvPr/>
        </p:nvSpPr>
        <p:spPr>
          <a:xfrm>
            <a:off x="6992531" y="3454157"/>
            <a:ext cx="2916580" cy="17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阿里巴巴普惠体" panose="00020600040101010101" pitchFamily="18" charset="-12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阿里巴巴普惠体" panose="00020600040101010101" pitchFamily="18" charset="-12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阿里巴巴普惠体" panose="00020600040101010101" pitchFamily="18" charset="-12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阿里巴巴普惠体" panose="00020600040101010101" pitchFamily="18" charset="-12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阿里巴巴普惠体" panose="00020600040101010101" pitchFamily="18" charset="-12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心里所想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100%</a:t>
            </a: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嘴上说出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80%</a:t>
            </a: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别人听到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60%</a:t>
            </a: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别人听懂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40%</a:t>
            </a: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别人听懂并愿意做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20%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58D2A12-2E15-485B-9C56-A5E9505A1690}"/>
              </a:ext>
            </a:extLst>
          </p:cNvPr>
          <p:cNvSpPr txBox="1"/>
          <p:nvPr/>
        </p:nvSpPr>
        <p:spPr>
          <a:xfrm>
            <a:off x="1360525" y="2827416"/>
            <a:ext cx="4428000" cy="396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重点：拒绝之前千万不要将抱歉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55028C1-179B-432B-B4FB-A9F72C93B8FC}"/>
              </a:ext>
            </a:extLst>
          </p:cNvPr>
          <p:cNvSpPr txBox="1"/>
          <p:nvPr/>
        </p:nvSpPr>
        <p:spPr>
          <a:xfrm>
            <a:off x="1349662" y="3689656"/>
            <a:ext cx="44497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因为不是我欠你的，我拒绝你是因为你的条件远远低于市场行为，注意在表达时要做到真诚的处理和对待拒绝的事情。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FEAFF20-2D18-48E1-AEE3-CCCEC5C4FA87}"/>
              </a:ext>
            </a:extLst>
          </p:cNvPr>
          <p:cNvSpPr txBox="1"/>
          <p:nvPr/>
        </p:nvSpPr>
        <p:spPr>
          <a:xfrm>
            <a:off x="6662185" y="2827416"/>
            <a:ext cx="4428000" cy="396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大家都知道沟通通常有一个共性的漏斗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E6792FA-CC22-4887-A9C4-47447DA1EE10}"/>
              </a:ext>
            </a:extLst>
          </p:cNvPr>
          <p:cNvSpPr txBox="1"/>
          <p:nvPr/>
        </p:nvSpPr>
        <p:spPr>
          <a:xfrm>
            <a:off x="1379603" y="5352466"/>
            <a:ext cx="9432000" cy="369332"/>
          </a:xfrm>
          <a:prstGeom prst="rect">
            <a:avLst/>
          </a:prstGeom>
          <a:solidFill>
            <a:srgbClr val="007CC8"/>
          </a:solidFill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心里所想</a:t>
            </a:r>
            <a:r>
              <a:rPr lang="en-US" altLang="zh-CN" sz="1800" dirty="0">
                <a:solidFill>
                  <a:schemeClr val="bg1"/>
                </a:solidFill>
                <a:cs typeface="+mn-ea"/>
                <a:sym typeface="+mn-lt"/>
              </a:rPr>
              <a:t>100%-</a:t>
            </a:r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别人愿做</a:t>
            </a:r>
            <a:r>
              <a:rPr lang="en-US" altLang="zh-CN" sz="1800" dirty="0">
                <a:solidFill>
                  <a:schemeClr val="bg1"/>
                </a:solidFill>
                <a:cs typeface="+mn-ea"/>
                <a:sym typeface="+mn-lt"/>
              </a:rPr>
              <a:t>20%=80%</a:t>
            </a:r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沟通误差，这就是没有真诚有效沟通所带来的后果。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748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97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7" accel="100000" fill="hold">
                                          <p:stCondLst>
                                            <p:cond delay="897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7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7" accel="100000" fill="hold">
                                          <p:stCondLst>
                                            <p:cond delay="897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7" decel="100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7" accel="100000" fill="hold">
                                          <p:stCondLst>
                                            <p:cond delay="897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97" decel="100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7" accel="100000" fill="hold">
                                          <p:stCondLst>
                                            <p:cond delay="897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97" decel="100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7" accel="100000" fill="hold">
                                          <p:stCondLst>
                                            <p:cond delay="897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50B176C-C1C0-4442-B47B-44EE683EE9C7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一、成功谈判技巧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FC175071-D718-4583-B0F5-BB286DDBE712}"/>
              </a:ext>
            </a:extLst>
          </p:cNvPr>
          <p:cNvGrpSpPr/>
          <p:nvPr/>
        </p:nvGrpSpPr>
        <p:grpSpPr>
          <a:xfrm>
            <a:off x="1341935" y="2052734"/>
            <a:ext cx="3707349" cy="504000"/>
            <a:chOff x="1603192" y="1819469"/>
            <a:chExt cx="3707349" cy="504000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A5E11300-3945-4CEF-8F8F-B344BA89E59F}"/>
                </a:ext>
              </a:extLst>
            </p:cNvPr>
            <p:cNvSpPr/>
            <p:nvPr/>
          </p:nvSpPr>
          <p:spPr>
            <a:xfrm>
              <a:off x="2182762" y="1877472"/>
              <a:ext cx="312777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007CC8"/>
                  </a:solidFill>
                  <a:cs typeface="+mn-ea"/>
                  <a:sym typeface="+mn-lt"/>
                </a:rPr>
                <a:t>如何有效处理对方的拒绝</a:t>
              </a:r>
              <a:r>
                <a:rPr lang="en-US" altLang="zh-CN" sz="2000" b="1" dirty="0">
                  <a:solidFill>
                    <a:srgbClr val="007CC8"/>
                  </a:solidFill>
                  <a:cs typeface="+mn-ea"/>
                  <a:sym typeface="+mn-lt"/>
                </a:rPr>
                <a:t>?</a:t>
              </a:r>
              <a:endParaRPr lang="zh-CN" altLang="en-US" sz="2000" dirty="0">
                <a:solidFill>
                  <a:srgbClr val="007CC8"/>
                </a:solidFill>
                <a:cs typeface="+mn-ea"/>
                <a:sym typeface="+mn-lt"/>
              </a:endParaRPr>
            </a:p>
          </p:txBody>
        </p: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6F62BC52-74B7-47B4-ABF6-A73DEE0F2BC9}"/>
                </a:ext>
              </a:extLst>
            </p:cNvPr>
            <p:cNvGrpSpPr/>
            <p:nvPr/>
          </p:nvGrpSpPr>
          <p:grpSpPr>
            <a:xfrm>
              <a:off x="1632857" y="1819469"/>
              <a:ext cx="3666932" cy="504000"/>
              <a:chOff x="1576873" y="1819469"/>
              <a:chExt cx="3666932" cy="504000"/>
            </a:xfrm>
          </p:grpSpPr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A6B5D98A-0314-4C06-8CF3-6E785ED67A08}"/>
                  </a:ext>
                </a:extLst>
              </p:cNvPr>
              <p:cNvSpPr/>
              <p:nvPr/>
            </p:nvSpPr>
            <p:spPr>
              <a:xfrm>
                <a:off x="1576873" y="1819469"/>
                <a:ext cx="504000" cy="504000"/>
              </a:xfrm>
              <a:prstGeom prst="rect">
                <a:avLst/>
              </a:prstGeom>
              <a:solidFill>
                <a:srgbClr val="007C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43734547-978E-4E49-8F1F-88B6F8EE1A36}"/>
                  </a:ext>
                </a:extLst>
              </p:cNvPr>
              <p:cNvSpPr/>
              <p:nvPr/>
            </p:nvSpPr>
            <p:spPr>
              <a:xfrm>
                <a:off x="1576873" y="1819469"/>
                <a:ext cx="3666932" cy="504000"/>
              </a:xfrm>
              <a:prstGeom prst="rect">
                <a:avLst/>
              </a:prstGeom>
              <a:noFill/>
              <a:ln>
                <a:solidFill>
                  <a:srgbClr val="007C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</p:grp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A64C72C5-9359-4F56-AFBD-508043929260}"/>
                </a:ext>
              </a:extLst>
            </p:cNvPr>
            <p:cNvSpPr txBox="1"/>
            <p:nvPr/>
          </p:nvSpPr>
          <p:spPr>
            <a:xfrm>
              <a:off x="1603192" y="1886803"/>
              <a:ext cx="4860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Rectangle 3">
            <a:extLst>
              <a:ext uri="{FF2B5EF4-FFF2-40B4-BE49-F238E27FC236}">
                <a16:creationId xmlns:a16="http://schemas.microsoft.com/office/drawing/2014/main" id="{D7F2F9AB-6677-48C6-B15F-54697F565003}"/>
              </a:ext>
            </a:extLst>
          </p:cNvPr>
          <p:cNvSpPr txBox="1">
            <a:spLocks noChangeArrowheads="1"/>
          </p:cNvSpPr>
          <p:nvPr/>
        </p:nvSpPr>
        <p:spPr>
          <a:xfrm>
            <a:off x="1298821" y="3545571"/>
            <a:ext cx="5426710" cy="2470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阿里巴巴普惠体" panose="00020600040101010101" pitchFamily="18" charset="-12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阿里巴巴普惠体" panose="00020600040101010101" pitchFamily="18" charset="-12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阿里巴巴普惠体" panose="00020600040101010101" pitchFamily="18" charset="-12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阿里巴巴普惠体" panose="00020600040101010101" pitchFamily="18" charset="-12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阿里巴巴普惠体" panose="00020600040101010101" pitchFamily="18" charset="-12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缺乏自信，不敢拒绝</a:t>
            </a: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重点强调不足，条理不清</a:t>
            </a: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没有积极聆听，有偏见</a:t>
            </a: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定势思维，忽略对方需求</a:t>
            </a: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自己失去耐心，造成争执</a:t>
            </a: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情绪</a:t>
            </a: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时间是否充分。</a:t>
            </a:r>
          </a:p>
          <a:p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endParaRPr lang="en-US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6CFA2E2-F25C-473D-B2FB-E4CED300EC27}"/>
              </a:ext>
            </a:extLst>
          </p:cNvPr>
          <p:cNvSpPr/>
          <p:nvPr/>
        </p:nvSpPr>
        <p:spPr>
          <a:xfrm>
            <a:off x="1298821" y="2756870"/>
            <a:ext cx="46447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传递拒绝信息的过程非常重要，那么这个过程一般会有哪些障碍？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CEC8317-10E3-4B28-B7ED-4549F401BA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2" y="2035948"/>
            <a:ext cx="4644779" cy="415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4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97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7" accel="100000" fill="hold">
                                          <p:stCondLst>
                                            <p:cond delay="897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7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7" accel="100000" fill="hold">
                                          <p:stCondLst>
                                            <p:cond delay="897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7" decel="100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7" accel="100000" fill="hold">
                                          <p:stCondLst>
                                            <p:cond delay="897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97" decel="100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7" accel="100000" fill="hold">
                                          <p:stCondLst>
                                            <p:cond delay="897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97" decel="100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7" accel="100000" fill="hold">
                                          <p:stCondLst>
                                            <p:cond delay="897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97" decel="100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7" accel="100000" fill="hold">
                                          <p:stCondLst>
                                            <p:cond delay="897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97" decel="100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7" accel="100000" fill="hold">
                                          <p:stCondLst>
                                            <p:cond delay="897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973328B-B77D-4786-A5AD-CA47A312D985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一、成功谈判技巧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65523B73-0149-4CAB-93B9-BD0C22C7C30C}"/>
              </a:ext>
            </a:extLst>
          </p:cNvPr>
          <p:cNvGrpSpPr/>
          <p:nvPr/>
        </p:nvGrpSpPr>
        <p:grpSpPr>
          <a:xfrm>
            <a:off x="6193853" y="2155371"/>
            <a:ext cx="3696597" cy="504000"/>
            <a:chOff x="1603192" y="1819469"/>
            <a:chExt cx="3696597" cy="504000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B6F09A4-5C65-4AC0-937E-9DF30F161847}"/>
                </a:ext>
              </a:extLst>
            </p:cNvPr>
            <p:cNvSpPr/>
            <p:nvPr/>
          </p:nvSpPr>
          <p:spPr>
            <a:xfrm>
              <a:off x="2182762" y="1877472"/>
              <a:ext cx="274947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007CC8"/>
                  </a:solidFill>
                  <a:cs typeface="+mn-ea"/>
                  <a:sym typeface="+mn-lt"/>
                </a:rPr>
                <a:t>任何探测对方的方法？</a:t>
              </a:r>
              <a:endParaRPr lang="zh-CN" altLang="en-US" sz="2000" dirty="0">
                <a:solidFill>
                  <a:srgbClr val="007CC8"/>
                </a:solidFill>
                <a:cs typeface="+mn-ea"/>
                <a:sym typeface="+mn-lt"/>
              </a:endParaRPr>
            </a:p>
          </p:txBody>
        </p: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55C1C698-99BF-43A6-B53D-C9E7061C4654}"/>
                </a:ext>
              </a:extLst>
            </p:cNvPr>
            <p:cNvGrpSpPr/>
            <p:nvPr/>
          </p:nvGrpSpPr>
          <p:grpSpPr>
            <a:xfrm>
              <a:off x="1632857" y="1819469"/>
              <a:ext cx="3666932" cy="504000"/>
              <a:chOff x="1576873" y="1819469"/>
              <a:chExt cx="3666932" cy="504000"/>
            </a:xfrm>
          </p:grpSpPr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E10D631B-EF65-47AE-A261-4091EC34A70A}"/>
                  </a:ext>
                </a:extLst>
              </p:cNvPr>
              <p:cNvSpPr/>
              <p:nvPr/>
            </p:nvSpPr>
            <p:spPr>
              <a:xfrm>
                <a:off x="1576873" y="1819469"/>
                <a:ext cx="504000" cy="504000"/>
              </a:xfrm>
              <a:prstGeom prst="rect">
                <a:avLst/>
              </a:prstGeom>
              <a:solidFill>
                <a:srgbClr val="007C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54EABDCF-F7FC-4D3E-8D7C-DDAEC18E472A}"/>
                  </a:ext>
                </a:extLst>
              </p:cNvPr>
              <p:cNvSpPr/>
              <p:nvPr/>
            </p:nvSpPr>
            <p:spPr>
              <a:xfrm>
                <a:off x="1576873" y="1819469"/>
                <a:ext cx="3666932" cy="504000"/>
              </a:xfrm>
              <a:prstGeom prst="rect">
                <a:avLst/>
              </a:prstGeom>
              <a:noFill/>
              <a:ln>
                <a:solidFill>
                  <a:srgbClr val="007C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</p:grp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CD35F570-C1F5-459A-BB1D-6E78E1384069}"/>
                </a:ext>
              </a:extLst>
            </p:cNvPr>
            <p:cNvSpPr txBox="1"/>
            <p:nvPr/>
          </p:nvSpPr>
          <p:spPr>
            <a:xfrm>
              <a:off x="1603192" y="1886803"/>
              <a:ext cx="4860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74E0EC0A-5A1F-4182-AD46-F45ACA66EB04}"/>
              </a:ext>
            </a:extLst>
          </p:cNvPr>
          <p:cNvGrpSpPr/>
          <p:nvPr/>
        </p:nvGrpSpPr>
        <p:grpSpPr>
          <a:xfrm>
            <a:off x="6685870" y="3071377"/>
            <a:ext cx="2623518" cy="540000"/>
            <a:chOff x="6379921" y="2925513"/>
            <a:chExt cx="2623518" cy="540000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610F17EB-FDD7-480D-8FEC-3EBA3323A10A}"/>
                </a:ext>
              </a:extLst>
            </p:cNvPr>
            <p:cNvGrpSpPr/>
            <p:nvPr/>
          </p:nvGrpSpPr>
          <p:grpSpPr>
            <a:xfrm>
              <a:off x="6773423" y="2943722"/>
              <a:ext cx="2230016" cy="495461"/>
              <a:chOff x="6666258" y="3022946"/>
              <a:chExt cx="2230016" cy="495461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3866C4AF-6228-4961-807E-448119033A8A}"/>
                  </a:ext>
                </a:extLst>
              </p:cNvPr>
              <p:cNvSpPr/>
              <p:nvPr/>
            </p:nvSpPr>
            <p:spPr>
              <a:xfrm>
                <a:off x="7111852" y="3086010"/>
                <a:ext cx="13388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FontTx/>
                  <a:buNone/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火力侦察法</a:t>
                </a:r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04E1D222-A8A9-4471-8D61-F925F62C989C}"/>
                  </a:ext>
                </a:extLst>
              </p:cNvPr>
              <p:cNvSpPr/>
              <p:nvPr/>
            </p:nvSpPr>
            <p:spPr>
              <a:xfrm>
                <a:off x="6666258" y="3022946"/>
                <a:ext cx="2230016" cy="495461"/>
              </a:xfrm>
              <a:prstGeom prst="rect">
                <a:avLst/>
              </a:prstGeom>
              <a:noFill/>
              <a:ln>
                <a:solidFill>
                  <a:srgbClr val="007C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F8656E42-9A67-458E-AB4A-57389BEA97A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379921" y="2925513"/>
              <a:ext cx="540000" cy="540000"/>
              <a:chOff x="6172972" y="2854237"/>
              <a:chExt cx="720000" cy="720000"/>
            </a:xfrm>
          </p:grpSpPr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DB91F160-2D1C-4666-9C98-F39F96E4F59A}"/>
                  </a:ext>
                </a:extLst>
              </p:cNvPr>
              <p:cNvSpPr/>
              <p:nvPr/>
            </p:nvSpPr>
            <p:spPr>
              <a:xfrm>
                <a:off x="6172972" y="2854237"/>
                <a:ext cx="720000" cy="720000"/>
              </a:xfrm>
              <a:prstGeom prst="ellipse">
                <a:avLst/>
              </a:prstGeom>
              <a:solidFill>
                <a:srgbClr val="007CC8"/>
              </a:solidFill>
              <a:ln>
                <a:solidFill>
                  <a:srgbClr val="007C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  <a:sym typeface="+mn-lt"/>
                </a:endParaRPr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89BEA5AE-2475-4635-B2C3-313A6EECACD5}"/>
                  </a:ext>
                </a:extLst>
              </p:cNvPr>
              <p:cNvSpPr txBox="1"/>
              <p:nvPr/>
            </p:nvSpPr>
            <p:spPr>
              <a:xfrm>
                <a:off x="6275505" y="2889765"/>
                <a:ext cx="534763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A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1A058282-40D8-45F3-BA36-053B0A7F9BEF}"/>
              </a:ext>
            </a:extLst>
          </p:cNvPr>
          <p:cNvGrpSpPr/>
          <p:nvPr/>
        </p:nvGrpSpPr>
        <p:grpSpPr>
          <a:xfrm>
            <a:off x="6685870" y="4590369"/>
            <a:ext cx="2623518" cy="540000"/>
            <a:chOff x="6379921" y="4430269"/>
            <a:chExt cx="2623518" cy="540000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FD0BEB5C-6C39-48D5-9897-019AFFA3E9B6}"/>
                </a:ext>
              </a:extLst>
            </p:cNvPr>
            <p:cNvGrpSpPr/>
            <p:nvPr/>
          </p:nvGrpSpPr>
          <p:grpSpPr>
            <a:xfrm>
              <a:off x="6773423" y="4451184"/>
              <a:ext cx="2230016" cy="495461"/>
              <a:chOff x="6675735" y="4110657"/>
              <a:chExt cx="2230016" cy="495461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CCF80164-EE43-49F5-A803-1B54B71AD34D}"/>
                  </a:ext>
                </a:extLst>
              </p:cNvPr>
              <p:cNvSpPr/>
              <p:nvPr/>
            </p:nvSpPr>
            <p:spPr>
              <a:xfrm>
                <a:off x="7121329" y="4173721"/>
                <a:ext cx="13388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FontTx/>
                  <a:buNone/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聚焦深入法</a:t>
                </a:r>
                <a:endPara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FC6BCA29-71C8-482C-A41A-4927B8A9E92F}"/>
                  </a:ext>
                </a:extLst>
              </p:cNvPr>
              <p:cNvSpPr/>
              <p:nvPr/>
            </p:nvSpPr>
            <p:spPr>
              <a:xfrm>
                <a:off x="6675735" y="4110657"/>
                <a:ext cx="2230016" cy="495461"/>
              </a:xfrm>
              <a:prstGeom prst="rect">
                <a:avLst/>
              </a:prstGeom>
              <a:noFill/>
              <a:ln>
                <a:solidFill>
                  <a:srgbClr val="007C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01A9670D-613C-477E-866D-E77EA614B52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379921" y="4430269"/>
              <a:ext cx="540000" cy="540000"/>
              <a:chOff x="6172972" y="2854237"/>
              <a:chExt cx="720000" cy="720000"/>
            </a:xfrm>
          </p:grpSpPr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2A664458-2CC4-42DA-B27A-7781C4D2D91E}"/>
                  </a:ext>
                </a:extLst>
              </p:cNvPr>
              <p:cNvSpPr/>
              <p:nvPr/>
            </p:nvSpPr>
            <p:spPr>
              <a:xfrm>
                <a:off x="6172972" y="2854237"/>
                <a:ext cx="720000" cy="720000"/>
              </a:xfrm>
              <a:prstGeom prst="ellipse">
                <a:avLst/>
              </a:prstGeom>
              <a:solidFill>
                <a:srgbClr val="007CC8"/>
              </a:solidFill>
              <a:ln>
                <a:solidFill>
                  <a:srgbClr val="007C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  <a:sym typeface="+mn-lt"/>
                </a:endParaRPr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2541F654-172C-4807-89AD-C89E4BB1A984}"/>
                  </a:ext>
                </a:extLst>
              </p:cNvPr>
              <p:cNvSpPr txBox="1"/>
              <p:nvPr/>
            </p:nvSpPr>
            <p:spPr>
              <a:xfrm>
                <a:off x="6291548" y="2905808"/>
                <a:ext cx="519800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C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C0A92E1D-FFD7-45E9-BCE5-E7A90512C9A4}"/>
              </a:ext>
            </a:extLst>
          </p:cNvPr>
          <p:cNvGrpSpPr/>
          <p:nvPr/>
        </p:nvGrpSpPr>
        <p:grpSpPr>
          <a:xfrm>
            <a:off x="6685870" y="3830873"/>
            <a:ext cx="2623518" cy="540000"/>
            <a:chOff x="6379921" y="4430269"/>
            <a:chExt cx="2623518" cy="540000"/>
          </a:xfrm>
        </p:grpSpPr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9C13D35A-DF44-4D48-B8D5-19B76AB6EC94}"/>
                </a:ext>
              </a:extLst>
            </p:cNvPr>
            <p:cNvGrpSpPr/>
            <p:nvPr/>
          </p:nvGrpSpPr>
          <p:grpSpPr>
            <a:xfrm>
              <a:off x="6773423" y="4451184"/>
              <a:ext cx="2230016" cy="495461"/>
              <a:chOff x="6675735" y="4110657"/>
              <a:chExt cx="2230016" cy="495461"/>
            </a:xfrm>
          </p:grpSpPr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6C3F5CB3-1F85-43EA-BDF6-04E63D9A2050}"/>
                  </a:ext>
                </a:extLst>
              </p:cNvPr>
              <p:cNvSpPr/>
              <p:nvPr/>
            </p:nvSpPr>
            <p:spPr>
              <a:xfrm>
                <a:off x="7121329" y="4173721"/>
                <a:ext cx="13388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FontTx/>
                  <a:buNone/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迂回询问法</a:t>
                </a:r>
                <a:endPara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F5C5208E-5FEC-436F-95AD-972C825A18A2}"/>
                  </a:ext>
                </a:extLst>
              </p:cNvPr>
              <p:cNvSpPr/>
              <p:nvPr/>
            </p:nvSpPr>
            <p:spPr>
              <a:xfrm>
                <a:off x="6675735" y="4110657"/>
                <a:ext cx="2230016" cy="495461"/>
              </a:xfrm>
              <a:prstGeom prst="rect">
                <a:avLst/>
              </a:prstGeom>
              <a:noFill/>
              <a:ln>
                <a:solidFill>
                  <a:srgbClr val="007C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93A74C93-80BC-49CA-AA96-9E750D03EAA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379921" y="4430269"/>
              <a:ext cx="540000" cy="540000"/>
              <a:chOff x="6172972" y="2854237"/>
              <a:chExt cx="720000" cy="720000"/>
            </a:xfrm>
          </p:grpSpPr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A278954C-2857-4962-BCF0-8D8880E7E75F}"/>
                  </a:ext>
                </a:extLst>
              </p:cNvPr>
              <p:cNvSpPr/>
              <p:nvPr/>
            </p:nvSpPr>
            <p:spPr>
              <a:xfrm>
                <a:off x="6172972" y="2854237"/>
                <a:ext cx="720000" cy="720000"/>
              </a:xfrm>
              <a:prstGeom prst="ellipse">
                <a:avLst/>
              </a:prstGeom>
              <a:solidFill>
                <a:srgbClr val="007CC8"/>
              </a:solidFill>
              <a:ln>
                <a:solidFill>
                  <a:srgbClr val="007C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  <a:sym typeface="+mn-lt"/>
                </a:endParaRPr>
              </a:p>
            </p:txBody>
          </p:sp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37DC03F0-932F-4E77-9A15-36301E4C191D}"/>
                  </a:ext>
                </a:extLst>
              </p:cNvPr>
              <p:cNvSpPr txBox="1"/>
              <p:nvPr/>
            </p:nvSpPr>
            <p:spPr>
              <a:xfrm>
                <a:off x="6291548" y="2905808"/>
                <a:ext cx="511251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B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33421A2B-EA18-41D7-B71D-6859AC3E12B5}"/>
              </a:ext>
            </a:extLst>
          </p:cNvPr>
          <p:cNvGrpSpPr/>
          <p:nvPr/>
        </p:nvGrpSpPr>
        <p:grpSpPr>
          <a:xfrm>
            <a:off x="6685870" y="5349865"/>
            <a:ext cx="2623518" cy="540000"/>
            <a:chOff x="6379921" y="4430269"/>
            <a:chExt cx="2623518" cy="540000"/>
          </a:xfrm>
        </p:grpSpPr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ACFFB191-7A81-4902-B1D0-0C91C085E299}"/>
                </a:ext>
              </a:extLst>
            </p:cNvPr>
            <p:cNvGrpSpPr/>
            <p:nvPr/>
          </p:nvGrpSpPr>
          <p:grpSpPr>
            <a:xfrm>
              <a:off x="6773423" y="4451184"/>
              <a:ext cx="2230016" cy="495461"/>
              <a:chOff x="6675735" y="4110657"/>
              <a:chExt cx="2230016" cy="495461"/>
            </a:xfrm>
          </p:grpSpPr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A28FCC0F-F336-48A3-9013-D4A5B95041E9}"/>
                  </a:ext>
                </a:extLst>
              </p:cNvPr>
              <p:cNvSpPr/>
              <p:nvPr/>
            </p:nvSpPr>
            <p:spPr>
              <a:xfrm>
                <a:off x="7121329" y="4173721"/>
                <a:ext cx="13388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FontTx/>
                  <a:buNone/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试错印证法</a:t>
                </a:r>
                <a:endPara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17361504-D43F-4A54-94ED-F5C51F252FCD}"/>
                  </a:ext>
                </a:extLst>
              </p:cNvPr>
              <p:cNvSpPr/>
              <p:nvPr/>
            </p:nvSpPr>
            <p:spPr>
              <a:xfrm>
                <a:off x="6675735" y="4110657"/>
                <a:ext cx="2230016" cy="495461"/>
              </a:xfrm>
              <a:prstGeom prst="rect">
                <a:avLst/>
              </a:prstGeom>
              <a:noFill/>
              <a:ln>
                <a:solidFill>
                  <a:srgbClr val="007C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id="{C354AC90-052E-4F33-8BC4-33022EAA2B2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379921" y="4430269"/>
              <a:ext cx="540000" cy="540000"/>
              <a:chOff x="6172972" y="2854237"/>
              <a:chExt cx="720000" cy="720000"/>
            </a:xfrm>
          </p:grpSpPr>
          <p:sp>
            <p:nvSpPr>
              <p:cNvPr id="57" name="椭圆 56">
                <a:extLst>
                  <a:ext uri="{FF2B5EF4-FFF2-40B4-BE49-F238E27FC236}">
                    <a16:creationId xmlns:a16="http://schemas.microsoft.com/office/drawing/2014/main" id="{FB42F2BA-E599-479F-85D6-BEFC3121961E}"/>
                  </a:ext>
                </a:extLst>
              </p:cNvPr>
              <p:cNvSpPr/>
              <p:nvPr/>
            </p:nvSpPr>
            <p:spPr>
              <a:xfrm>
                <a:off x="6172972" y="2854237"/>
                <a:ext cx="720000" cy="720000"/>
              </a:xfrm>
              <a:prstGeom prst="ellipse">
                <a:avLst/>
              </a:prstGeom>
              <a:solidFill>
                <a:srgbClr val="007CC8"/>
              </a:solidFill>
              <a:ln>
                <a:solidFill>
                  <a:srgbClr val="007C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  <a:sym typeface="+mn-lt"/>
                </a:endParaRPr>
              </a:p>
            </p:txBody>
          </p:sp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04212738-5804-496F-8E04-2EBCC94D8090}"/>
                  </a:ext>
                </a:extLst>
              </p:cNvPr>
              <p:cNvSpPr txBox="1"/>
              <p:nvPr/>
            </p:nvSpPr>
            <p:spPr>
              <a:xfrm>
                <a:off x="6291548" y="2905808"/>
                <a:ext cx="558272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D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ABBBA428-0600-459F-BBB0-DF6F1C744B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5854" y="1709551"/>
            <a:ext cx="4320000" cy="432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5599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oogle Shape;791;p30">
            <a:extLst>
              <a:ext uri="{FF2B5EF4-FFF2-40B4-BE49-F238E27FC236}">
                <a16:creationId xmlns:a16="http://schemas.microsoft.com/office/drawing/2014/main" id="{22329198-9CA3-4819-8007-CE75E05D3F08}"/>
              </a:ext>
            </a:extLst>
          </p:cNvPr>
          <p:cNvCxnSpPr>
            <a:cxnSpLocks/>
          </p:cNvCxnSpPr>
          <p:nvPr/>
        </p:nvCxnSpPr>
        <p:spPr>
          <a:xfrm rot="10800000" flipV="1">
            <a:off x="2478372" y="3688100"/>
            <a:ext cx="0" cy="756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dash"/>
            <a:round/>
            <a:headEnd type="oval" w="med" len="med"/>
            <a:tailEnd type="oval" w="med" len="med"/>
          </a:ln>
        </p:spPr>
      </p:cxnSp>
      <p:cxnSp>
        <p:nvCxnSpPr>
          <p:cNvPr id="28" name="Google Shape;791;p30">
            <a:extLst>
              <a:ext uri="{FF2B5EF4-FFF2-40B4-BE49-F238E27FC236}">
                <a16:creationId xmlns:a16="http://schemas.microsoft.com/office/drawing/2014/main" id="{4F8FFD0A-A987-44B4-994C-6E69643CA40C}"/>
              </a:ext>
            </a:extLst>
          </p:cNvPr>
          <p:cNvCxnSpPr>
            <a:cxnSpLocks/>
          </p:cNvCxnSpPr>
          <p:nvPr/>
        </p:nvCxnSpPr>
        <p:spPr>
          <a:xfrm rot="10800000" flipV="1">
            <a:off x="9692390" y="3688101"/>
            <a:ext cx="0" cy="756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dash"/>
            <a:round/>
            <a:headEnd type="oval" w="med" len="med"/>
            <a:tailEnd type="oval" w="med" len="med"/>
          </a:ln>
        </p:spPr>
      </p:cxnSp>
      <p:cxnSp>
        <p:nvCxnSpPr>
          <p:cNvPr id="29" name="Google Shape;791;p30">
            <a:extLst>
              <a:ext uri="{FF2B5EF4-FFF2-40B4-BE49-F238E27FC236}">
                <a16:creationId xmlns:a16="http://schemas.microsoft.com/office/drawing/2014/main" id="{DC6F730C-1D64-4FBA-BB5E-8668D4FBF550}"/>
              </a:ext>
            </a:extLst>
          </p:cNvPr>
          <p:cNvCxnSpPr>
            <a:cxnSpLocks/>
          </p:cNvCxnSpPr>
          <p:nvPr/>
        </p:nvCxnSpPr>
        <p:spPr>
          <a:xfrm rot="10800000" flipV="1">
            <a:off x="4281877" y="3688100"/>
            <a:ext cx="0" cy="756000"/>
          </a:xfrm>
          <a:prstGeom prst="straightConnector1">
            <a:avLst/>
          </a:prstGeom>
          <a:noFill/>
          <a:ln w="19050" cap="flat" cmpd="sng">
            <a:solidFill>
              <a:srgbClr val="00A0E9"/>
            </a:solidFill>
            <a:prstDash val="dash"/>
            <a:round/>
            <a:headEnd type="oval" w="med" len="med"/>
            <a:tailEnd type="oval" w="med" len="med"/>
          </a:ln>
        </p:spPr>
      </p:cxnSp>
      <p:cxnSp>
        <p:nvCxnSpPr>
          <p:cNvPr id="30" name="Google Shape;791;p30">
            <a:extLst>
              <a:ext uri="{FF2B5EF4-FFF2-40B4-BE49-F238E27FC236}">
                <a16:creationId xmlns:a16="http://schemas.microsoft.com/office/drawing/2014/main" id="{EF516464-F846-43D8-8B87-9DA9025F3B23}"/>
              </a:ext>
            </a:extLst>
          </p:cNvPr>
          <p:cNvCxnSpPr>
            <a:cxnSpLocks/>
          </p:cNvCxnSpPr>
          <p:nvPr/>
        </p:nvCxnSpPr>
        <p:spPr>
          <a:xfrm rot="10800000" flipV="1">
            <a:off x="6085382" y="3688100"/>
            <a:ext cx="0" cy="756000"/>
          </a:xfrm>
          <a:prstGeom prst="straightConnector1">
            <a:avLst/>
          </a:prstGeom>
          <a:noFill/>
          <a:ln w="19050" cap="flat" cmpd="sng">
            <a:solidFill>
              <a:srgbClr val="A5A5A5"/>
            </a:solidFill>
            <a:prstDash val="dash"/>
            <a:round/>
            <a:headEnd type="oval" w="med" len="med"/>
            <a:tailEnd type="oval" w="med" len="med"/>
          </a:ln>
        </p:spPr>
      </p:cxnSp>
      <p:cxnSp>
        <p:nvCxnSpPr>
          <p:cNvPr id="31" name="Google Shape;791;p30">
            <a:extLst>
              <a:ext uri="{FF2B5EF4-FFF2-40B4-BE49-F238E27FC236}">
                <a16:creationId xmlns:a16="http://schemas.microsoft.com/office/drawing/2014/main" id="{682004D8-DE06-47C1-B513-76F06C936509}"/>
              </a:ext>
            </a:extLst>
          </p:cNvPr>
          <p:cNvCxnSpPr>
            <a:cxnSpLocks/>
          </p:cNvCxnSpPr>
          <p:nvPr/>
        </p:nvCxnSpPr>
        <p:spPr>
          <a:xfrm rot="10800000" flipV="1">
            <a:off x="7888887" y="3688100"/>
            <a:ext cx="0" cy="756000"/>
          </a:xfrm>
          <a:prstGeom prst="straightConnector1">
            <a:avLst/>
          </a:prstGeom>
          <a:noFill/>
          <a:ln w="19050" cap="flat" cmpd="sng">
            <a:solidFill>
              <a:srgbClr val="00A0E9"/>
            </a:solidFill>
            <a:prstDash val="dash"/>
            <a:round/>
            <a:headEnd type="oval" w="med" len="med"/>
            <a:tailEnd type="oval" w="med" len="med"/>
          </a:ln>
        </p:spPr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id="{F4258F2B-55B6-4B31-8771-9152771E86D6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一、成功谈判技巧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DD41A1C-78C0-4A44-B317-C0C911A15456}"/>
              </a:ext>
            </a:extLst>
          </p:cNvPr>
          <p:cNvGrpSpPr/>
          <p:nvPr/>
        </p:nvGrpSpPr>
        <p:grpSpPr>
          <a:xfrm>
            <a:off x="1638078" y="2096100"/>
            <a:ext cx="3696597" cy="504000"/>
            <a:chOff x="1603192" y="1819469"/>
            <a:chExt cx="3696597" cy="504000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D19033CE-1FDC-4792-ABD9-18D35A4EA7C8}"/>
                </a:ext>
              </a:extLst>
            </p:cNvPr>
            <p:cNvSpPr/>
            <p:nvPr/>
          </p:nvSpPr>
          <p:spPr>
            <a:xfrm>
              <a:off x="2182762" y="1877472"/>
              <a:ext cx="146706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007CC8"/>
                  </a:solidFill>
                  <a:cs typeface="+mn-ea"/>
                  <a:sym typeface="+mn-lt"/>
                </a:rPr>
                <a:t>语言的技巧</a:t>
              </a:r>
              <a:endParaRPr lang="zh-CN" altLang="en-US" sz="2000" dirty="0">
                <a:solidFill>
                  <a:srgbClr val="007CC8"/>
                </a:solidFill>
                <a:cs typeface="+mn-ea"/>
                <a:sym typeface="+mn-lt"/>
              </a:endParaRPr>
            </a:p>
          </p:txBody>
        </p: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79B57F37-F780-4B70-A885-DF961CC50C15}"/>
                </a:ext>
              </a:extLst>
            </p:cNvPr>
            <p:cNvGrpSpPr/>
            <p:nvPr/>
          </p:nvGrpSpPr>
          <p:grpSpPr>
            <a:xfrm>
              <a:off x="1632857" y="1819469"/>
              <a:ext cx="3666932" cy="504000"/>
              <a:chOff x="1576873" y="1819469"/>
              <a:chExt cx="3666932" cy="504000"/>
            </a:xfrm>
          </p:grpSpPr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1585007E-0D5B-403B-A108-2FD18C02FF8F}"/>
                  </a:ext>
                </a:extLst>
              </p:cNvPr>
              <p:cNvSpPr/>
              <p:nvPr/>
            </p:nvSpPr>
            <p:spPr>
              <a:xfrm>
                <a:off x="1576873" y="1819469"/>
                <a:ext cx="504000" cy="504000"/>
              </a:xfrm>
              <a:prstGeom prst="rect">
                <a:avLst/>
              </a:prstGeom>
              <a:solidFill>
                <a:srgbClr val="007C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B6EB92F7-65B3-44E4-8577-3008474D5D89}"/>
                  </a:ext>
                </a:extLst>
              </p:cNvPr>
              <p:cNvSpPr/>
              <p:nvPr/>
            </p:nvSpPr>
            <p:spPr>
              <a:xfrm>
                <a:off x="1576873" y="1819469"/>
                <a:ext cx="3666932" cy="504000"/>
              </a:xfrm>
              <a:prstGeom prst="rect">
                <a:avLst/>
              </a:prstGeom>
              <a:noFill/>
              <a:ln>
                <a:solidFill>
                  <a:srgbClr val="007C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</p:grp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97F33739-427A-49AB-8F0E-A028E464DA3B}"/>
                </a:ext>
              </a:extLst>
            </p:cNvPr>
            <p:cNvSpPr txBox="1"/>
            <p:nvPr/>
          </p:nvSpPr>
          <p:spPr>
            <a:xfrm>
              <a:off x="1603192" y="1886803"/>
              <a:ext cx="4860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Google Shape;750;p30">
            <a:extLst>
              <a:ext uri="{FF2B5EF4-FFF2-40B4-BE49-F238E27FC236}">
                <a16:creationId xmlns:a16="http://schemas.microsoft.com/office/drawing/2014/main" id="{05DB5171-769E-4679-BAE3-BB3131A9F79A}"/>
              </a:ext>
            </a:extLst>
          </p:cNvPr>
          <p:cNvSpPr/>
          <p:nvPr/>
        </p:nvSpPr>
        <p:spPr>
          <a:xfrm>
            <a:off x="1637360" y="3140371"/>
            <a:ext cx="1784769" cy="578354"/>
          </a:xfrm>
          <a:custGeom>
            <a:avLst/>
            <a:gdLst/>
            <a:ahLst/>
            <a:cxnLst/>
            <a:rect l="l" t="t" r="r" b="b"/>
            <a:pathLst>
              <a:path w="8505" h="2756" extrusionOk="0">
                <a:moveTo>
                  <a:pt x="8218" y="1092"/>
                </a:moveTo>
                <a:lnTo>
                  <a:pt x="8218" y="304"/>
                </a:lnTo>
                <a:cubicBezTo>
                  <a:pt x="8218" y="135"/>
                  <a:pt x="8084" y="0"/>
                  <a:pt x="7915" y="0"/>
                </a:cubicBezTo>
                <a:lnTo>
                  <a:pt x="304" y="0"/>
                </a:lnTo>
                <a:cubicBezTo>
                  <a:pt x="135" y="0"/>
                  <a:pt x="1" y="135"/>
                  <a:pt x="1" y="304"/>
                </a:cubicBezTo>
                <a:lnTo>
                  <a:pt x="1" y="1092"/>
                </a:lnTo>
                <a:lnTo>
                  <a:pt x="287" y="1378"/>
                </a:lnTo>
                <a:lnTo>
                  <a:pt x="1" y="1658"/>
                </a:lnTo>
                <a:lnTo>
                  <a:pt x="1" y="2446"/>
                </a:lnTo>
                <a:cubicBezTo>
                  <a:pt x="1" y="2615"/>
                  <a:pt x="135" y="2755"/>
                  <a:pt x="304" y="2755"/>
                </a:cubicBezTo>
                <a:lnTo>
                  <a:pt x="7915" y="2755"/>
                </a:lnTo>
                <a:cubicBezTo>
                  <a:pt x="8084" y="2755"/>
                  <a:pt x="8218" y="2615"/>
                  <a:pt x="8218" y="2446"/>
                </a:cubicBezTo>
                <a:lnTo>
                  <a:pt x="8218" y="1658"/>
                </a:lnTo>
                <a:lnTo>
                  <a:pt x="8504" y="1378"/>
                </a:lnTo>
                <a:close/>
              </a:path>
            </a:pathLst>
          </a:custGeom>
          <a:solidFill>
            <a:srgbClr val="007C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12" name="Google Shape;751;p30">
            <a:extLst>
              <a:ext uri="{FF2B5EF4-FFF2-40B4-BE49-F238E27FC236}">
                <a16:creationId xmlns:a16="http://schemas.microsoft.com/office/drawing/2014/main" id="{4E1052D2-5917-49F9-9811-CAC7094EAE1B}"/>
              </a:ext>
            </a:extLst>
          </p:cNvPr>
          <p:cNvSpPr/>
          <p:nvPr/>
        </p:nvSpPr>
        <p:spPr>
          <a:xfrm>
            <a:off x="3421930" y="3140371"/>
            <a:ext cx="1784558" cy="578354"/>
          </a:xfrm>
          <a:custGeom>
            <a:avLst/>
            <a:gdLst/>
            <a:ahLst/>
            <a:cxnLst/>
            <a:rect l="l" t="t" r="r" b="b"/>
            <a:pathLst>
              <a:path w="8504" h="2756" extrusionOk="0">
                <a:moveTo>
                  <a:pt x="8218" y="1092"/>
                </a:moveTo>
                <a:lnTo>
                  <a:pt x="8218" y="304"/>
                </a:lnTo>
                <a:cubicBezTo>
                  <a:pt x="8218" y="135"/>
                  <a:pt x="8084" y="0"/>
                  <a:pt x="7914" y="0"/>
                </a:cubicBezTo>
                <a:lnTo>
                  <a:pt x="304" y="0"/>
                </a:lnTo>
                <a:cubicBezTo>
                  <a:pt x="135" y="0"/>
                  <a:pt x="0" y="135"/>
                  <a:pt x="0" y="304"/>
                </a:cubicBezTo>
                <a:lnTo>
                  <a:pt x="0" y="1092"/>
                </a:lnTo>
                <a:lnTo>
                  <a:pt x="286" y="1378"/>
                </a:lnTo>
                <a:lnTo>
                  <a:pt x="0" y="1658"/>
                </a:lnTo>
                <a:lnTo>
                  <a:pt x="0" y="2446"/>
                </a:lnTo>
                <a:cubicBezTo>
                  <a:pt x="0" y="2615"/>
                  <a:pt x="135" y="2755"/>
                  <a:pt x="304" y="2755"/>
                </a:cubicBezTo>
                <a:lnTo>
                  <a:pt x="7914" y="2755"/>
                </a:lnTo>
                <a:cubicBezTo>
                  <a:pt x="8084" y="2755"/>
                  <a:pt x="8218" y="2615"/>
                  <a:pt x="8218" y="2446"/>
                </a:cubicBezTo>
                <a:lnTo>
                  <a:pt x="8218" y="1658"/>
                </a:lnTo>
                <a:lnTo>
                  <a:pt x="8504" y="1378"/>
                </a:lnTo>
                <a:close/>
              </a:path>
            </a:pathLst>
          </a:custGeom>
          <a:solidFill>
            <a:srgbClr val="00A0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13" name="Google Shape;752;p30">
            <a:extLst>
              <a:ext uri="{FF2B5EF4-FFF2-40B4-BE49-F238E27FC236}">
                <a16:creationId xmlns:a16="http://schemas.microsoft.com/office/drawing/2014/main" id="{4EE1A2E4-B80A-4761-AE08-5BB9D6D8E5D9}"/>
              </a:ext>
            </a:extLst>
          </p:cNvPr>
          <p:cNvSpPr/>
          <p:nvPr/>
        </p:nvSpPr>
        <p:spPr>
          <a:xfrm>
            <a:off x="5206292" y="3140371"/>
            <a:ext cx="1784769" cy="578354"/>
          </a:xfrm>
          <a:custGeom>
            <a:avLst/>
            <a:gdLst/>
            <a:ahLst/>
            <a:cxnLst/>
            <a:rect l="l" t="t" r="r" b="b"/>
            <a:pathLst>
              <a:path w="8505" h="2756" extrusionOk="0">
                <a:moveTo>
                  <a:pt x="8219" y="1092"/>
                </a:moveTo>
                <a:lnTo>
                  <a:pt x="8219" y="304"/>
                </a:lnTo>
                <a:cubicBezTo>
                  <a:pt x="8219" y="135"/>
                  <a:pt x="8084" y="0"/>
                  <a:pt x="7915" y="0"/>
                </a:cubicBezTo>
                <a:lnTo>
                  <a:pt x="310" y="0"/>
                </a:lnTo>
                <a:cubicBezTo>
                  <a:pt x="141" y="0"/>
                  <a:pt x="1" y="135"/>
                  <a:pt x="1" y="304"/>
                </a:cubicBezTo>
                <a:lnTo>
                  <a:pt x="1" y="1092"/>
                </a:lnTo>
                <a:lnTo>
                  <a:pt x="287" y="1378"/>
                </a:lnTo>
                <a:lnTo>
                  <a:pt x="1" y="1658"/>
                </a:lnTo>
                <a:lnTo>
                  <a:pt x="1" y="2446"/>
                </a:lnTo>
                <a:cubicBezTo>
                  <a:pt x="1" y="2615"/>
                  <a:pt x="141" y="2755"/>
                  <a:pt x="310" y="2755"/>
                </a:cubicBezTo>
                <a:lnTo>
                  <a:pt x="7915" y="2755"/>
                </a:lnTo>
                <a:cubicBezTo>
                  <a:pt x="8084" y="2755"/>
                  <a:pt x="8219" y="2615"/>
                  <a:pt x="8219" y="2446"/>
                </a:cubicBezTo>
                <a:lnTo>
                  <a:pt x="8219" y="1658"/>
                </a:lnTo>
                <a:lnTo>
                  <a:pt x="8505" y="137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14" name="Google Shape;753;p30">
            <a:extLst>
              <a:ext uri="{FF2B5EF4-FFF2-40B4-BE49-F238E27FC236}">
                <a16:creationId xmlns:a16="http://schemas.microsoft.com/office/drawing/2014/main" id="{D84BB244-F486-4541-B369-F45600BD342D}"/>
              </a:ext>
            </a:extLst>
          </p:cNvPr>
          <p:cNvSpPr/>
          <p:nvPr/>
        </p:nvSpPr>
        <p:spPr>
          <a:xfrm>
            <a:off x="6990862" y="3140371"/>
            <a:ext cx="1784769" cy="578354"/>
          </a:xfrm>
          <a:custGeom>
            <a:avLst/>
            <a:gdLst/>
            <a:ahLst/>
            <a:cxnLst/>
            <a:rect l="l" t="t" r="r" b="b"/>
            <a:pathLst>
              <a:path w="8505" h="2756" extrusionOk="0">
                <a:moveTo>
                  <a:pt x="8224" y="1092"/>
                </a:moveTo>
                <a:lnTo>
                  <a:pt x="8224" y="304"/>
                </a:lnTo>
                <a:cubicBezTo>
                  <a:pt x="8224" y="135"/>
                  <a:pt x="8084" y="0"/>
                  <a:pt x="7915" y="0"/>
                </a:cubicBezTo>
                <a:lnTo>
                  <a:pt x="310" y="0"/>
                </a:lnTo>
                <a:cubicBezTo>
                  <a:pt x="141" y="0"/>
                  <a:pt x="1" y="135"/>
                  <a:pt x="1" y="304"/>
                </a:cubicBezTo>
                <a:lnTo>
                  <a:pt x="1" y="1092"/>
                </a:lnTo>
                <a:lnTo>
                  <a:pt x="287" y="1378"/>
                </a:lnTo>
                <a:lnTo>
                  <a:pt x="1" y="1658"/>
                </a:lnTo>
                <a:lnTo>
                  <a:pt x="1" y="2446"/>
                </a:lnTo>
                <a:cubicBezTo>
                  <a:pt x="1" y="2615"/>
                  <a:pt x="141" y="2755"/>
                  <a:pt x="310" y="2755"/>
                </a:cubicBezTo>
                <a:lnTo>
                  <a:pt x="7915" y="2755"/>
                </a:lnTo>
                <a:cubicBezTo>
                  <a:pt x="8084" y="2755"/>
                  <a:pt x="8224" y="2615"/>
                  <a:pt x="8224" y="2446"/>
                </a:cubicBezTo>
                <a:lnTo>
                  <a:pt x="8224" y="1658"/>
                </a:lnTo>
                <a:lnTo>
                  <a:pt x="8504" y="1378"/>
                </a:lnTo>
                <a:close/>
              </a:path>
            </a:pathLst>
          </a:custGeom>
          <a:solidFill>
            <a:srgbClr val="00A0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15" name="Google Shape;754;p30">
            <a:extLst>
              <a:ext uri="{FF2B5EF4-FFF2-40B4-BE49-F238E27FC236}">
                <a16:creationId xmlns:a16="http://schemas.microsoft.com/office/drawing/2014/main" id="{864FEC8E-C54D-408A-8213-6FC2C6F63BE6}"/>
              </a:ext>
            </a:extLst>
          </p:cNvPr>
          <p:cNvSpPr/>
          <p:nvPr/>
        </p:nvSpPr>
        <p:spPr>
          <a:xfrm>
            <a:off x="8775433" y="3140371"/>
            <a:ext cx="1784558" cy="578354"/>
          </a:xfrm>
          <a:custGeom>
            <a:avLst/>
            <a:gdLst/>
            <a:ahLst/>
            <a:cxnLst/>
            <a:rect l="l" t="t" r="r" b="b"/>
            <a:pathLst>
              <a:path w="8504" h="2756" extrusionOk="0">
                <a:moveTo>
                  <a:pt x="8224" y="1092"/>
                </a:moveTo>
                <a:lnTo>
                  <a:pt x="8224" y="304"/>
                </a:lnTo>
                <a:cubicBezTo>
                  <a:pt x="8224" y="135"/>
                  <a:pt x="8083" y="0"/>
                  <a:pt x="7914" y="0"/>
                </a:cubicBezTo>
                <a:lnTo>
                  <a:pt x="309" y="0"/>
                </a:lnTo>
                <a:cubicBezTo>
                  <a:pt x="140" y="0"/>
                  <a:pt x="0" y="135"/>
                  <a:pt x="0" y="304"/>
                </a:cubicBezTo>
                <a:lnTo>
                  <a:pt x="0" y="1092"/>
                </a:lnTo>
                <a:lnTo>
                  <a:pt x="286" y="1378"/>
                </a:lnTo>
                <a:lnTo>
                  <a:pt x="0" y="1658"/>
                </a:lnTo>
                <a:lnTo>
                  <a:pt x="0" y="2446"/>
                </a:lnTo>
                <a:cubicBezTo>
                  <a:pt x="0" y="2615"/>
                  <a:pt x="140" y="2755"/>
                  <a:pt x="309" y="2755"/>
                </a:cubicBezTo>
                <a:lnTo>
                  <a:pt x="7914" y="2755"/>
                </a:lnTo>
                <a:cubicBezTo>
                  <a:pt x="8083" y="2755"/>
                  <a:pt x="8224" y="2615"/>
                  <a:pt x="8224" y="2446"/>
                </a:cubicBezTo>
                <a:lnTo>
                  <a:pt x="8224" y="1658"/>
                </a:lnTo>
                <a:lnTo>
                  <a:pt x="8504" y="1378"/>
                </a:lnTo>
                <a:close/>
              </a:path>
            </a:pathLst>
          </a:custGeom>
          <a:solidFill>
            <a:srgbClr val="007C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16" name="Google Shape;792;p30">
            <a:extLst>
              <a:ext uri="{FF2B5EF4-FFF2-40B4-BE49-F238E27FC236}">
                <a16:creationId xmlns:a16="http://schemas.microsoft.com/office/drawing/2014/main" id="{563E7E4A-1018-41AA-B9FA-D94FFFB08969}"/>
              </a:ext>
            </a:extLst>
          </p:cNvPr>
          <p:cNvSpPr txBox="1"/>
          <p:nvPr/>
        </p:nvSpPr>
        <p:spPr>
          <a:xfrm>
            <a:off x="1709345" y="3322880"/>
            <a:ext cx="1605197" cy="182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>
                <a:solidFill>
                  <a:srgbClr val="FFFFFF"/>
                </a:solidFill>
                <a:cs typeface="+mn-ea"/>
                <a:sym typeface="+mn-lt"/>
              </a:rPr>
              <a:t>技巧一</a:t>
            </a:r>
            <a:endParaRPr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" name="Google Shape;793;p30">
            <a:extLst>
              <a:ext uri="{FF2B5EF4-FFF2-40B4-BE49-F238E27FC236}">
                <a16:creationId xmlns:a16="http://schemas.microsoft.com/office/drawing/2014/main" id="{D1CAF25B-966E-4136-9AB1-F7EB7589FA6A}"/>
              </a:ext>
            </a:extLst>
          </p:cNvPr>
          <p:cNvSpPr txBox="1"/>
          <p:nvPr/>
        </p:nvSpPr>
        <p:spPr>
          <a:xfrm>
            <a:off x="3422135" y="3322880"/>
            <a:ext cx="1711510" cy="182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>
                <a:solidFill>
                  <a:srgbClr val="FFFFFF"/>
                </a:solidFill>
                <a:cs typeface="+mn-ea"/>
                <a:sym typeface="+mn-lt"/>
              </a:rPr>
              <a:t>技巧二</a:t>
            </a:r>
            <a:endParaRPr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8" name="Google Shape;794;p30">
            <a:extLst>
              <a:ext uri="{FF2B5EF4-FFF2-40B4-BE49-F238E27FC236}">
                <a16:creationId xmlns:a16="http://schemas.microsoft.com/office/drawing/2014/main" id="{159D6969-399E-4530-97CE-AF4634AE1D24}"/>
              </a:ext>
            </a:extLst>
          </p:cNvPr>
          <p:cNvSpPr txBox="1"/>
          <p:nvPr/>
        </p:nvSpPr>
        <p:spPr>
          <a:xfrm>
            <a:off x="5206474" y="3322880"/>
            <a:ext cx="1742636" cy="182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>
                <a:solidFill>
                  <a:srgbClr val="FFFFFF"/>
                </a:solidFill>
                <a:cs typeface="+mn-ea"/>
                <a:sym typeface="+mn-lt"/>
              </a:rPr>
              <a:t>技巧三</a:t>
            </a:r>
            <a:endParaRPr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9" name="Google Shape;795;p30">
            <a:extLst>
              <a:ext uri="{FF2B5EF4-FFF2-40B4-BE49-F238E27FC236}">
                <a16:creationId xmlns:a16="http://schemas.microsoft.com/office/drawing/2014/main" id="{3A74F398-A3E8-433C-865D-714BB2BAE508}"/>
              </a:ext>
            </a:extLst>
          </p:cNvPr>
          <p:cNvSpPr txBox="1"/>
          <p:nvPr/>
        </p:nvSpPr>
        <p:spPr>
          <a:xfrm>
            <a:off x="6991047" y="3322880"/>
            <a:ext cx="1711510" cy="182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>
                <a:solidFill>
                  <a:srgbClr val="FFFFFF"/>
                </a:solidFill>
                <a:cs typeface="+mn-ea"/>
                <a:sym typeface="+mn-lt"/>
              </a:rPr>
              <a:t>技巧四</a:t>
            </a:r>
            <a:endParaRPr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0" name="Google Shape;796;p30">
            <a:extLst>
              <a:ext uri="{FF2B5EF4-FFF2-40B4-BE49-F238E27FC236}">
                <a16:creationId xmlns:a16="http://schemas.microsoft.com/office/drawing/2014/main" id="{1CF4E2BE-F9C7-4F29-9082-9EEE552933A6}"/>
              </a:ext>
            </a:extLst>
          </p:cNvPr>
          <p:cNvSpPr txBox="1"/>
          <p:nvPr/>
        </p:nvSpPr>
        <p:spPr>
          <a:xfrm>
            <a:off x="8775626" y="3322880"/>
            <a:ext cx="1711510" cy="182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>
                <a:solidFill>
                  <a:srgbClr val="FFFFFF"/>
                </a:solidFill>
                <a:cs typeface="+mn-ea"/>
                <a:sym typeface="+mn-lt"/>
              </a:rPr>
              <a:t>技巧五</a:t>
            </a:r>
            <a:endParaRPr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3E44AB9-79CC-435E-8AE7-29356641688F}"/>
              </a:ext>
            </a:extLst>
          </p:cNvPr>
          <p:cNvSpPr/>
          <p:nvPr/>
        </p:nvSpPr>
        <p:spPr>
          <a:xfrm>
            <a:off x="1881092" y="4599054"/>
            <a:ext cx="1210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针对性要强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6BB259B4-AF74-4346-991F-5ABEB8AC06E0}"/>
              </a:ext>
            </a:extLst>
          </p:cNvPr>
          <p:cNvSpPr/>
          <p:nvPr/>
        </p:nvSpPr>
        <p:spPr>
          <a:xfrm>
            <a:off x="3484560" y="5561640"/>
            <a:ext cx="162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表达方式要婉转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F104D4A5-ADB8-4491-93A8-FC7F44332CA9}"/>
              </a:ext>
            </a:extLst>
          </p:cNvPr>
          <p:cNvSpPr/>
          <p:nvPr/>
        </p:nvSpPr>
        <p:spPr>
          <a:xfrm>
            <a:off x="5277994" y="4599054"/>
            <a:ext cx="16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灵活应变，不要呆板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55B3032F-97ED-48AE-8F8C-7298DCC77269}"/>
              </a:ext>
            </a:extLst>
          </p:cNvPr>
          <p:cNvSpPr/>
          <p:nvPr/>
        </p:nvSpPr>
        <p:spPr>
          <a:xfrm>
            <a:off x="7087442" y="5561640"/>
            <a:ext cx="16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恰当使用无声语言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799F5813-AFBF-4C73-BFF0-720F812D989C}"/>
              </a:ext>
            </a:extLst>
          </p:cNvPr>
          <p:cNvSpPr/>
          <p:nvPr/>
        </p:nvSpPr>
        <p:spPr>
          <a:xfrm>
            <a:off x="8882390" y="4599054"/>
            <a:ext cx="16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不要说“不能说”的话</a:t>
            </a: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D1E731EF-A68C-4FEF-A988-89AF808BFE79}"/>
              </a:ext>
            </a:extLst>
          </p:cNvPr>
          <p:cNvGrpSpPr/>
          <p:nvPr/>
        </p:nvGrpSpPr>
        <p:grpSpPr>
          <a:xfrm>
            <a:off x="3857744" y="4500344"/>
            <a:ext cx="840811" cy="916896"/>
            <a:chOff x="3893780" y="4960286"/>
            <a:chExt cx="840811" cy="916896"/>
          </a:xfrm>
        </p:grpSpPr>
        <p:sp>
          <p:nvSpPr>
            <p:cNvPr id="37" name="Google Shape;757;p30">
              <a:extLst>
                <a:ext uri="{FF2B5EF4-FFF2-40B4-BE49-F238E27FC236}">
                  <a16:creationId xmlns:a16="http://schemas.microsoft.com/office/drawing/2014/main" id="{DE3BE701-EF78-4779-BDE0-3CB8B46677F2}"/>
                </a:ext>
              </a:extLst>
            </p:cNvPr>
            <p:cNvSpPr/>
            <p:nvPr/>
          </p:nvSpPr>
          <p:spPr>
            <a:xfrm>
              <a:off x="3893780" y="4960286"/>
              <a:ext cx="840811" cy="916896"/>
            </a:xfrm>
            <a:custGeom>
              <a:avLst/>
              <a:gdLst/>
              <a:ahLst/>
              <a:cxnLst/>
              <a:rect l="l" t="t" r="r" b="b"/>
              <a:pathLst>
                <a:path w="3748" h="4225" extrusionOk="0">
                  <a:moveTo>
                    <a:pt x="1875" y="0"/>
                  </a:moveTo>
                  <a:cubicBezTo>
                    <a:pt x="1817" y="0"/>
                    <a:pt x="1761" y="16"/>
                    <a:pt x="1711" y="48"/>
                  </a:cubicBezTo>
                  <a:lnTo>
                    <a:pt x="170" y="935"/>
                  </a:lnTo>
                  <a:cubicBezTo>
                    <a:pt x="65" y="994"/>
                    <a:pt x="1" y="1105"/>
                    <a:pt x="1" y="1221"/>
                  </a:cubicBezTo>
                  <a:lnTo>
                    <a:pt x="1" y="3002"/>
                  </a:lnTo>
                  <a:cubicBezTo>
                    <a:pt x="1" y="3118"/>
                    <a:pt x="65" y="3229"/>
                    <a:pt x="170" y="3288"/>
                  </a:cubicBezTo>
                  <a:lnTo>
                    <a:pt x="1711" y="4181"/>
                  </a:lnTo>
                  <a:cubicBezTo>
                    <a:pt x="1761" y="4210"/>
                    <a:pt x="1817" y="4224"/>
                    <a:pt x="1875" y="4224"/>
                  </a:cubicBezTo>
                  <a:cubicBezTo>
                    <a:pt x="1933" y="4224"/>
                    <a:pt x="1991" y="4210"/>
                    <a:pt x="2044" y="4181"/>
                  </a:cubicBezTo>
                  <a:lnTo>
                    <a:pt x="3584" y="3288"/>
                  </a:lnTo>
                  <a:cubicBezTo>
                    <a:pt x="3684" y="3229"/>
                    <a:pt x="3748" y="3118"/>
                    <a:pt x="3748" y="3002"/>
                  </a:cubicBezTo>
                  <a:lnTo>
                    <a:pt x="3748" y="1221"/>
                  </a:lnTo>
                  <a:cubicBezTo>
                    <a:pt x="3748" y="1105"/>
                    <a:pt x="3684" y="994"/>
                    <a:pt x="3584" y="935"/>
                  </a:cubicBezTo>
                  <a:lnTo>
                    <a:pt x="2044" y="48"/>
                  </a:lnTo>
                  <a:cubicBezTo>
                    <a:pt x="1991" y="16"/>
                    <a:pt x="1933" y="0"/>
                    <a:pt x="18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A0E9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38" name="Group 531">
              <a:extLst>
                <a:ext uri="{FF2B5EF4-FFF2-40B4-BE49-F238E27FC236}">
                  <a16:creationId xmlns:a16="http://schemas.microsoft.com/office/drawing/2014/main" id="{0E49E826-257D-4898-A8EC-3BE7F1C611F8}"/>
                </a:ext>
              </a:extLst>
            </p:cNvPr>
            <p:cNvGrpSpPr/>
            <p:nvPr/>
          </p:nvGrpSpPr>
          <p:grpSpPr>
            <a:xfrm>
              <a:off x="4149472" y="5201632"/>
              <a:ext cx="393300" cy="429466"/>
              <a:chOff x="5187561" y="6065348"/>
              <a:chExt cx="407393" cy="444855"/>
            </a:xfrm>
          </p:grpSpPr>
          <p:sp>
            <p:nvSpPr>
              <p:cNvPr id="39" name="Freeform 24">
                <a:extLst>
                  <a:ext uri="{FF2B5EF4-FFF2-40B4-BE49-F238E27FC236}">
                    <a16:creationId xmlns:a16="http://schemas.microsoft.com/office/drawing/2014/main" id="{D1893565-F5EE-456C-8F85-3A44DECF8D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7561" y="6140271"/>
                <a:ext cx="407393" cy="369932"/>
              </a:xfrm>
              <a:custGeom>
                <a:avLst/>
                <a:gdLst>
                  <a:gd name="T0" fmla="*/ 545 w 783"/>
                  <a:gd name="T1" fmla="*/ 1 h 705"/>
                  <a:gd name="T2" fmla="*/ 536 w 783"/>
                  <a:gd name="T3" fmla="*/ 5 h 705"/>
                  <a:gd name="T4" fmla="*/ 532 w 783"/>
                  <a:gd name="T5" fmla="*/ 14 h 705"/>
                  <a:gd name="T6" fmla="*/ 533 w 783"/>
                  <a:gd name="T7" fmla="*/ 24 h 705"/>
                  <a:gd name="T8" fmla="*/ 539 w 783"/>
                  <a:gd name="T9" fmla="*/ 33 h 705"/>
                  <a:gd name="T10" fmla="*/ 549 w 783"/>
                  <a:gd name="T11" fmla="*/ 36 h 705"/>
                  <a:gd name="T12" fmla="*/ 728 w 783"/>
                  <a:gd name="T13" fmla="*/ 38 h 705"/>
                  <a:gd name="T14" fmla="*/ 743 w 783"/>
                  <a:gd name="T15" fmla="*/ 51 h 705"/>
                  <a:gd name="T16" fmla="*/ 749 w 783"/>
                  <a:gd name="T17" fmla="*/ 70 h 705"/>
                  <a:gd name="T18" fmla="*/ 746 w 783"/>
                  <a:gd name="T19" fmla="*/ 511 h 705"/>
                  <a:gd name="T20" fmla="*/ 734 w 783"/>
                  <a:gd name="T21" fmla="*/ 526 h 705"/>
                  <a:gd name="T22" fmla="*/ 715 w 783"/>
                  <a:gd name="T23" fmla="*/ 532 h 705"/>
                  <a:gd name="T24" fmla="*/ 55 w 783"/>
                  <a:gd name="T25" fmla="*/ 529 h 705"/>
                  <a:gd name="T26" fmla="*/ 40 w 783"/>
                  <a:gd name="T27" fmla="*/ 517 h 705"/>
                  <a:gd name="T28" fmla="*/ 34 w 783"/>
                  <a:gd name="T29" fmla="*/ 498 h 705"/>
                  <a:gd name="T30" fmla="*/ 37 w 783"/>
                  <a:gd name="T31" fmla="*/ 56 h 705"/>
                  <a:gd name="T32" fmla="*/ 49 w 783"/>
                  <a:gd name="T33" fmla="*/ 41 h 705"/>
                  <a:gd name="T34" fmla="*/ 69 w 783"/>
                  <a:gd name="T35" fmla="*/ 36 h 705"/>
                  <a:gd name="T36" fmla="*/ 244 w 783"/>
                  <a:gd name="T37" fmla="*/ 34 h 705"/>
                  <a:gd name="T38" fmla="*/ 252 w 783"/>
                  <a:gd name="T39" fmla="*/ 28 h 705"/>
                  <a:gd name="T40" fmla="*/ 255 w 783"/>
                  <a:gd name="T41" fmla="*/ 18 h 705"/>
                  <a:gd name="T42" fmla="*/ 252 w 783"/>
                  <a:gd name="T43" fmla="*/ 8 h 705"/>
                  <a:gd name="T44" fmla="*/ 244 w 783"/>
                  <a:gd name="T45" fmla="*/ 2 h 705"/>
                  <a:gd name="T46" fmla="*/ 69 w 783"/>
                  <a:gd name="T47" fmla="*/ 0 h 705"/>
                  <a:gd name="T48" fmla="*/ 48 w 783"/>
                  <a:gd name="T49" fmla="*/ 4 h 705"/>
                  <a:gd name="T50" fmla="*/ 30 w 783"/>
                  <a:gd name="T51" fmla="*/ 12 h 705"/>
                  <a:gd name="T52" fmla="*/ 15 w 783"/>
                  <a:gd name="T53" fmla="*/ 25 h 705"/>
                  <a:gd name="T54" fmla="*/ 5 w 783"/>
                  <a:gd name="T55" fmla="*/ 43 h 705"/>
                  <a:gd name="T56" fmla="*/ 0 w 783"/>
                  <a:gd name="T57" fmla="*/ 63 h 705"/>
                  <a:gd name="T58" fmla="*/ 0 w 783"/>
                  <a:gd name="T59" fmla="*/ 505 h 705"/>
                  <a:gd name="T60" fmla="*/ 5 w 783"/>
                  <a:gd name="T61" fmla="*/ 525 h 705"/>
                  <a:gd name="T62" fmla="*/ 15 w 783"/>
                  <a:gd name="T63" fmla="*/ 541 h 705"/>
                  <a:gd name="T64" fmla="*/ 30 w 783"/>
                  <a:gd name="T65" fmla="*/ 556 h 705"/>
                  <a:gd name="T66" fmla="*/ 48 w 783"/>
                  <a:gd name="T67" fmla="*/ 564 h 705"/>
                  <a:gd name="T68" fmla="*/ 69 w 783"/>
                  <a:gd name="T69" fmla="*/ 567 h 705"/>
                  <a:gd name="T70" fmla="*/ 232 w 783"/>
                  <a:gd name="T71" fmla="*/ 671 h 705"/>
                  <a:gd name="T72" fmla="*/ 222 w 783"/>
                  <a:gd name="T73" fmla="*/ 674 h 705"/>
                  <a:gd name="T74" fmla="*/ 216 w 783"/>
                  <a:gd name="T75" fmla="*/ 681 h 705"/>
                  <a:gd name="T76" fmla="*/ 215 w 783"/>
                  <a:gd name="T77" fmla="*/ 692 h 705"/>
                  <a:gd name="T78" fmla="*/ 220 w 783"/>
                  <a:gd name="T79" fmla="*/ 700 h 705"/>
                  <a:gd name="T80" fmla="*/ 228 w 783"/>
                  <a:gd name="T81" fmla="*/ 705 h 705"/>
                  <a:gd name="T82" fmla="*/ 555 w 783"/>
                  <a:gd name="T83" fmla="*/ 705 h 705"/>
                  <a:gd name="T84" fmla="*/ 564 w 783"/>
                  <a:gd name="T85" fmla="*/ 700 h 705"/>
                  <a:gd name="T86" fmla="*/ 568 w 783"/>
                  <a:gd name="T87" fmla="*/ 692 h 705"/>
                  <a:gd name="T88" fmla="*/ 567 w 783"/>
                  <a:gd name="T89" fmla="*/ 681 h 705"/>
                  <a:gd name="T90" fmla="*/ 561 w 783"/>
                  <a:gd name="T91" fmla="*/ 674 h 705"/>
                  <a:gd name="T92" fmla="*/ 552 w 783"/>
                  <a:gd name="T93" fmla="*/ 671 h 705"/>
                  <a:gd name="T94" fmla="*/ 715 w 783"/>
                  <a:gd name="T95" fmla="*/ 567 h 705"/>
                  <a:gd name="T96" fmla="*/ 735 w 783"/>
                  <a:gd name="T97" fmla="*/ 564 h 705"/>
                  <a:gd name="T98" fmla="*/ 753 w 783"/>
                  <a:gd name="T99" fmla="*/ 556 h 705"/>
                  <a:gd name="T100" fmla="*/ 767 w 783"/>
                  <a:gd name="T101" fmla="*/ 541 h 705"/>
                  <a:gd name="T102" fmla="*/ 777 w 783"/>
                  <a:gd name="T103" fmla="*/ 525 h 705"/>
                  <a:gd name="T104" fmla="*/ 782 w 783"/>
                  <a:gd name="T105" fmla="*/ 505 h 705"/>
                  <a:gd name="T106" fmla="*/ 782 w 783"/>
                  <a:gd name="T107" fmla="*/ 63 h 705"/>
                  <a:gd name="T108" fmla="*/ 777 w 783"/>
                  <a:gd name="T109" fmla="*/ 43 h 705"/>
                  <a:gd name="T110" fmla="*/ 767 w 783"/>
                  <a:gd name="T111" fmla="*/ 25 h 705"/>
                  <a:gd name="T112" fmla="*/ 753 w 783"/>
                  <a:gd name="T113" fmla="*/ 12 h 705"/>
                  <a:gd name="T114" fmla="*/ 735 w 783"/>
                  <a:gd name="T115" fmla="*/ 4 h 705"/>
                  <a:gd name="T116" fmla="*/ 715 w 783"/>
                  <a:gd name="T117" fmla="*/ 0 h 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83" h="705">
                    <a:moveTo>
                      <a:pt x="715" y="0"/>
                    </a:moveTo>
                    <a:lnTo>
                      <a:pt x="549" y="0"/>
                    </a:lnTo>
                    <a:lnTo>
                      <a:pt x="545" y="1"/>
                    </a:lnTo>
                    <a:lnTo>
                      <a:pt x="542" y="2"/>
                    </a:lnTo>
                    <a:lnTo>
                      <a:pt x="539" y="3"/>
                    </a:lnTo>
                    <a:lnTo>
                      <a:pt x="536" y="5"/>
                    </a:lnTo>
                    <a:lnTo>
                      <a:pt x="534" y="8"/>
                    </a:lnTo>
                    <a:lnTo>
                      <a:pt x="533" y="11"/>
                    </a:lnTo>
                    <a:lnTo>
                      <a:pt x="532" y="14"/>
                    </a:lnTo>
                    <a:lnTo>
                      <a:pt x="531" y="18"/>
                    </a:lnTo>
                    <a:lnTo>
                      <a:pt x="532" y="21"/>
                    </a:lnTo>
                    <a:lnTo>
                      <a:pt x="533" y="24"/>
                    </a:lnTo>
                    <a:lnTo>
                      <a:pt x="534" y="28"/>
                    </a:lnTo>
                    <a:lnTo>
                      <a:pt x="536" y="31"/>
                    </a:lnTo>
                    <a:lnTo>
                      <a:pt x="539" y="33"/>
                    </a:lnTo>
                    <a:lnTo>
                      <a:pt x="542" y="34"/>
                    </a:lnTo>
                    <a:lnTo>
                      <a:pt x="545" y="35"/>
                    </a:lnTo>
                    <a:lnTo>
                      <a:pt x="549" y="36"/>
                    </a:lnTo>
                    <a:lnTo>
                      <a:pt x="715" y="36"/>
                    </a:lnTo>
                    <a:lnTo>
                      <a:pt x="722" y="36"/>
                    </a:lnTo>
                    <a:lnTo>
                      <a:pt x="728" y="38"/>
                    </a:lnTo>
                    <a:lnTo>
                      <a:pt x="734" y="41"/>
                    </a:lnTo>
                    <a:lnTo>
                      <a:pt x="739" y="46"/>
                    </a:lnTo>
                    <a:lnTo>
                      <a:pt x="743" y="51"/>
                    </a:lnTo>
                    <a:lnTo>
                      <a:pt x="746" y="56"/>
                    </a:lnTo>
                    <a:lnTo>
                      <a:pt x="748" y="63"/>
                    </a:lnTo>
                    <a:lnTo>
                      <a:pt x="749" y="70"/>
                    </a:lnTo>
                    <a:lnTo>
                      <a:pt x="749" y="498"/>
                    </a:lnTo>
                    <a:lnTo>
                      <a:pt x="748" y="505"/>
                    </a:lnTo>
                    <a:lnTo>
                      <a:pt x="746" y="511"/>
                    </a:lnTo>
                    <a:lnTo>
                      <a:pt x="743" y="517"/>
                    </a:lnTo>
                    <a:lnTo>
                      <a:pt x="739" y="522"/>
                    </a:lnTo>
                    <a:lnTo>
                      <a:pt x="734" y="526"/>
                    </a:lnTo>
                    <a:lnTo>
                      <a:pt x="728" y="529"/>
                    </a:lnTo>
                    <a:lnTo>
                      <a:pt x="722" y="531"/>
                    </a:lnTo>
                    <a:lnTo>
                      <a:pt x="715" y="532"/>
                    </a:lnTo>
                    <a:lnTo>
                      <a:pt x="69" y="532"/>
                    </a:lnTo>
                    <a:lnTo>
                      <a:pt x="61" y="531"/>
                    </a:lnTo>
                    <a:lnTo>
                      <a:pt x="55" y="529"/>
                    </a:lnTo>
                    <a:lnTo>
                      <a:pt x="49" y="526"/>
                    </a:lnTo>
                    <a:lnTo>
                      <a:pt x="44" y="522"/>
                    </a:lnTo>
                    <a:lnTo>
                      <a:pt x="40" y="517"/>
                    </a:lnTo>
                    <a:lnTo>
                      <a:pt x="37" y="511"/>
                    </a:lnTo>
                    <a:lnTo>
                      <a:pt x="35" y="505"/>
                    </a:lnTo>
                    <a:lnTo>
                      <a:pt x="34" y="498"/>
                    </a:lnTo>
                    <a:lnTo>
                      <a:pt x="34" y="70"/>
                    </a:lnTo>
                    <a:lnTo>
                      <a:pt x="35" y="63"/>
                    </a:lnTo>
                    <a:lnTo>
                      <a:pt x="37" y="56"/>
                    </a:lnTo>
                    <a:lnTo>
                      <a:pt x="40" y="51"/>
                    </a:lnTo>
                    <a:lnTo>
                      <a:pt x="44" y="46"/>
                    </a:lnTo>
                    <a:lnTo>
                      <a:pt x="49" y="41"/>
                    </a:lnTo>
                    <a:lnTo>
                      <a:pt x="55" y="38"/>
                    </a:lnTo>
                    <a:lnTo>
                      <a:pt x="61" y="36"/>
                    </a:lnTo>
                    <a:lnTo>
                      <a:pt x="69" y="36"/>
                    </a:lnTo>
                    <a:lnTo>
                      <a:pt x="237" y="36"/>
                    </a:lnTo>
                    <a:lnTo>
                      <a:pt x="241" y="35"/>
                    </a:lnTo>
                    <a:lnTo>
                      <a:pt x="244" y="34"/>
                    </a:lnTo>
                    <a:lnTo>
                      <a:pt x="247" y="33"/>
                    </a:lnTo>
                    <a:lnTo>
                      <a:pt x="250" y="31"/>
                    </a:lnTo>
                    <a:lnTo>
                      <a:pt x="252" y="28"/>
                    </a:lnTo>
                    <a:lnTo>
                      <a:pt x="253" y="24"/>
                    </a:lnTo>
                    <a:lnTo>
                      <a:pt x="254" y="21"/>
                    </a:lnTo>
                    <a:lnTo>
                      <a:pt x="255" y="18"/>
                    </a:lnTo>
                    <a:lnTo>
                      <a:pt x="254" y="14"/>
                    </a:lnTo>
                    <a:lnTo>
                      <a:pt x="253" y="11"/>
                    </a:lnTo>
                    <a:lnTo>
                      <a:pt x="252" y="8"/>
                    </a:lnTo>
                    <a:lnTo>
                      <a:pt x="250" y="5"/>
                    </a:lnTo>
                    <a:lnTo>
                      <a:pt x="247" y="3"/>
                    </a:lnTo>
                    <a:lnTo>
                      <a:pt x="244" y="2"/>
                    </a:lnTo>
                    <a:lnTo>
                      <a:pt x="241" y="1"/>
                    </a:lnTo>
                    <a:lnTo>
                      <a:pt x="237" y="0"/>
                    </a:lnTo>
                    <a:lnTo>
                      <a:pt x="69" y="0"/>
                    </a:lnTo>
                    <a:lnTo>
                      <a:pt x="61" y="1"/>
                    </a:lnTo>
                    <a:lnTo>
                      <a:pt x="54" y="2"/>
                    </a:lnTo>
                    <a:lnTo>
                      <a:pt x="48" y="4"/>
                    </a:lnTo>
                    <a:lnTo>
                      <a:pt x="41" y="6"/>
                    </a:lnTo>
                    <a:lnTo>
                      <a:pt x="35" y="9"/>
                    </a:lnTo>
                    <a:lnTo>
                      <a:pt x="30" y="12"/>
                    </a:lnTo>
                    <a:lnTo>
                      <a:pt x="24" y="16"/>
                    </a:lnTo>
                    <a:lnTo>
                      <a:pt x="20" y="20"/>
                    </a:lnTo>
                    <a:lnTo>
                      <a:pt x="15" y="25"/>
                    </a:lnTo>
                    <a:lnTo>
                      <a:pt x="11" y="32"/>
                    </a:lnTo>
                    <a:lnTo>
                      <a:pt x="8" y="37"/>
                    </a:lnTo>
                    <a:lnTo>
                      <a:pt x="5" y="43"/>
                    </a:lnTo>
                    <a:lnTo>
                      <a:pt x="3" y="49"/>
                    </a:lnTo>
                    <a:lnTo>
                      <a:pt x="1" y="56"/>
                    </a:lnTo>
                    <a:lnTo>
                      <a:pt x="0" y="63"/>
                    </a:lnTo>
                    <a:lnTo>
                      <a:pt x="0" y="70"/>
                    </a:lnTo>
                    <a:lnTo>
                      <a:pt x="0" y="498"/>
                    </a:lnTo>
                    <a:lnTo>
                      <a:pt x="0" y="505"/>
                    </a:lnTo>
                    <a:lnTo>
                      <a:pt x="1" y="512"/>
                    </a:lnTo>
                    <a:lnTo>
                      <a:pt x="3" y="518"/>
                    </a:lnTo>
                    <a:lnTo>
                      <a:pt x="5" y="525"/>
                    </a:lnTo>
                    <a:lnTo>
                      <a:pt x="8" y="531"/>
                    </a:lnTo>
                    <a:lnTo>
                      <a:pt x="11" y="536"/>
                    </a:lnTo>
                    <a:lnTo>
                      <a:pt x="15" y="541"/>
                    </a:lnTo>
                    <a:lnTo>
                      <a:pt x="20" y="546"/>
                    </a:lnTo>
                    <a:lnTo>
                      <a:pt x="24" y="552"/>
                    </a:lnTo>
                    <a:lnTo>
                      <a:pt x="30" y="556"/>
                    </a:lnTo>
                    <a:lnTo>
                      <a:pt x="35" y="559"/>
                    </a:lnTo>
                    <a:lnTo>
                      <a:pt x="41" y="562"/>
                    </a:lnTo>
                    <a:lnTo>
                      <a:pt x="48" y="564"/>
                    </a:lnTo>
                    <a:lnTo>
                      <a:pt x="54" y="566"/>
                    </a:lnTo>
                    <a:lnTo>
                      <a:pt x="61" y="567"/>
                    </a:lnTo>
                    <a:lnTo>
                      <a:pt x="69" y="567"/>
                    </a:lnTo>
                    <a:lnTo>
                      <a:pt x="375" y="567"/>
                    </a:lnTo>
                    <a:lnTo>
                      <a:pt x="375" y="671"/>
                    </a:lnTo>
                    <a:lnTo>
                      <a:pt x="232" y="671"/>
                    </a:lnTo>
                    <a:lnTo>
                      <a:pt x="228" y="671"/>
                    </a:lnTo>
                    <a:lnTo>
                      <a:pt x="225" y="672"/>
                    </a:lnTo>
                    <a:lnTo>
                      <a:pt x="222" y="674"/>
                    </a:lnTo>
                    <a:lnTo>
                      <a:pt x="220" y="676"/>
                    </a:lnTo>
                    <a:lnTo>
                      <a:pt x="217" y="679"/>
                    </a:lnTo>
                    <a:lnTo>
                      <a:pt x="216" y="681"/>
                    </a:lnTo>
                    <a:lnTo>
                      <a:pt x="215" y="685"/>
                    </a:lnTo>
                    <a:lnTo>
                      <a:pt x="215" y="688"/>
                    </a:lnTo>
                    <a:lnTo>
                      <a:pt x="215" y="692"/>
                    </a:lnTo>
                    <a:lnTo>
                      <a:pt x="216" y="695"/>
                    </a:lnTo>
                    <a:lnTo>
                      <a:pt x="217" y="698"/>
                    </a:lnTo>
                    <a:lnTo>
                      <a:pt x="220" y="700"/>
                    </a:lnTo>
                    <a:lnTo>
                      <a:pt x="222" y="702"/>
                    </a:lnTo>
                    <a:lnTo>
                      <a:pt x="225" y="704"/>
                    </a:lnTo>
                    <a:lnTo>
                      <a:pt x="228" y="705"/>
                    </a:lnTo>
                    <a:lnTo>
                      <a:pt x="232" y="705"/>
                    </a:lnTo>
                    <a:lnTo>
                      <a:pt x="552" y="705"/>
                    </a:lnTo>
                    <a:lnTo>
                      <a:pt x="555" y="705"/>
                    </a:lnTo>
                    <a:lnTo>
                      <a:pt x="558" y="704"/>
                    </a:lnTo>
                    <a:lnTo>
                      <a:pt x="561" y="702"/>
                    </a:lnTo>
                    <a:lnTo>
                      <a:pt x="564" y="700"/>
                    </a:lnTo>
                    <a:lnTo>
                      <a:pt x="566" y="698"/>
                    </a:lnTo>
                    <a:lnTo>
                      <a:pt x="567" y="695"/>
                    </a:lnTo>
                    <a:lnTo>
                      <a:pt x="568" y="692"/>
                    </a:lnTo>
                    <a:lnTo>
                      <a:pt x="569" y="688"/>
                    </a:lnTo>
                    <a:lnTo>
                      <a:pt x="568" y="685"/>
                    </a:lnTo>
                    <a:lnTo>
                      <a:pt x="567" y="681"/>
                    </a:lnTo>
                    <a:lnTo>
                      <a:pt x="566" y="679"/>
                    </a:lnTo>
                    <a:lnTo>
                      <a:pt x="564" y="676"/>
                    </a:lnTo>
                    <a:lnTo>
                      <a:pt x="561" y="674"/>
                    </a:lnTo>
                    <a:lnTo>
                      <a:pt x="558" y="672"/>
                    </a:lnTo>
                    <a:lnTo>
                      <a:pt x="555" y="671"/>
                    </a:lnTo>
                    <a:lnTo>
                      <a:pt x="552" y="671"/>
                    </a:lnTo>
                    <a:lnTo>
                      <a:pt x="409" y="671"/>
                    </a:lnTo>
                    <a:lnTo>
                      <a:pt x="409" y="567"/>
                    </a:lnTo>
                    <a:lnTo>
                      <a:pt x="715" y="567"/>
                    </a:lnTo>
                    <a:lnTo>
                      <a:pt x="721" y="567"/>
                    </a:lnTo>
                    <a:lnTo>
                      <a:pt x="728" y="566"/>
                    </a:lnTo>
                    <a:lnTo>
                      <a:pt x="735" y="564"/>
                    </a:lnTo>
                    <a:lnTo>
                      <a:pt x="741" y="562"/>
                    </a:lnTo>
                    <a:lnTo>
                      <a:pt x="747" y="559"/>
                    </a:lnTo>
                    <a:lnTo>
                      <a:pt x="753" y="556"/>
                    </a:lnTo>
                    <a:lnTo>
                      <a:pt x="758" y="552"/>
                    </a:lnTo>
                    <a:lnTo>
                      <a:pt x="763" y="546"/>
                    </a:lnTo>
                    <a:lnTo>
                      <a:pt x="767" y="541"/>
                    </a:lnTo>
                    <a:lnTo>
                      <a:pt x="771" y="536"/>
                    </a:lnTo>
                    <a:lnTo>
                      <a:pt x="774" y="531"/>
                    </a:lnTo>
                    <a:lnTo>
                      <a:pt x="777" y="525"/>
                    </a:lnTo>
                    <a:lnTo>
                      <a:pt x="780" y="518"/>
                    </a:lnTo>
                    <a:lnTo>
                      <a:pt x="781" y="512"/>
                    </a:lnTo>
                    <a:lnTo>
                      <a:pt x="782" y="505"/>
                    </a:lnTo>
                    <a:lnTo>
                      <a:pt x="783" y="498"/>
                    </a:lnTo>
                    <a:lnTo>
                      <a:pt x="783" y="70"/>
                    </a:lnTo>
                    <a:lnTo>
                      <a:pt x="782" y="63"/>
                    </a:lnTo>
                    <a:lnTo>
                      <a:pt x="781" y="56"/>
                    </a:lnTo>
                    <a:lnTo>
                      <a:pt x="780" y="49"/>
                    </a:lnTo>
                    <a:lnTo>
                      <a:pt x="777" y="43"/>
                    </a:lnTo>
                    <a:lnTo>
                      <a:pt x="774" y="37"/>
                    </a:lnTo>
                    <a:lnTo>
                      <a:pt x="771" y="32"/>
                    </a:lnTo>
                    <a:lnTo>
                      <a:pt x="767" y="25"/>
                    </a:lnTo>
                    <a:lnTo>
                      <a:pt x="763" y="20"/>
                    </a:lnTo>
                    <a:lnTo>
                      <a:pt x="758" y="16"/>
                    </a:lnTo>
                    <a:lnTo>
                      <a:pt x="753" y="12"/>
                    </a:lnTo>
                    <a:lnTo>
                      <a:pt x="747" y="9"/>
                    </a:lnTo>
                    <a:lnTo>
                      <a:pt x="741" y="6"/>
                    </a:lnTo>
                    <a:lnTo>
                      <a:pt x="735" y="4"/>
                    </a:lnTo>
                    <a:lnTo>
                      <a:pt x="728" y="2"/>
                    </a:lnTo>
                    <a:lnTo>
                      <a:pt x="722" y="1"/>
                    </a:lnTo>
                    <a:lnTo>
                      <a:pt x="715" y="0"/>
                    </a:lnTo>
                    <a:close/>
                  </a:path>
                </a:pathLst>
              </a:custGeom>
              <a:solidFill>
                <a:srgbClr val="6D7381"/>
              </a:solidFill>
              <a:ln>
                <a:solidFill>
                  <a:srgbClr val="00A0E9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40" name="Freeform 25">
                <a:extLst>
                  <a:ext uri="{FF2B5EF4-FFF2-40B4-BE49-F238E27FC236}">
                    <a16:creationId xmlns:a16="http://schemas.microsoft.com/office/drawing/2014/main" id="{C8259B06-7A5A-4D58-B992-50C42A723C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42089" y="6065348"/>
                <a:ext cx="98336" cy="299691"/>
              </a:xfrm>
              <a:custGeom>
                <a:avLst/>
                <a:gdLst>
                  <a:gd name="T0" fmla="*/ 194 w 194"/>
                  <a:gd name="T1" fmla="*/ 60 h 573"/>
                  <a:gd name="T2" fmla="*/ 191 w 194"/>
                  <a:gd name="T3" fmla="*/ 47 h 573"/>
                  <a:gd name="T4" fmla="*/ 186 w 194"/>
                  <a:gd name="T5" fmla="*/ 35 h 573"/>
                  <a:gd name="T6" fmla="*/ 179 w 194"/>
                  <a:gd name="T7" fmla="*/ 24 h 573"/>
                  <a:gd name="T8" fmla="*/ 170 w 194"/>
                  <a:gd name="T9" fmla="*/ 15 h 573"/>
                  <a:gd name="T10" fmla="*/ 159 w 194"/>
                  <a:gd name="T11" fmla="*/ 8 h 573"/>
                  <a:gd name="T12" fmla="*/ 147 w 194"/>
                  <a:gd name="T13" fmla="*/ 3 h 573"/>
                  <a:gd name="T14" fmla="*/ 134 w 194"/>
                  <a:gd name="T15" fmla="*/ 0 h 573"/>
                  <a:gd name="T16" fmla="*/ 68 w 194"/>
                  <a:gd name="T17" fmla="*/ 0 h 573"/>
                  <a:gd name="T18" fmla="*/ 54 w 194"/>
                  <a:gd name="T19" fmla="*/ 1 h 573"/>
                  <a:gd name="T20" fmla="*/ 41 w 194"/>
                  <a:gd name="T21" fmla="*/ 5 h 573"/>
                  <a:gd name="T22" fmla="*/ 30 w 194"/>
                  <a:gd name="T23" fmla="*/ 11 h 573"/>
                  <a:gd name="T24" fmla="*/ 20 w 194"/>
                  <a:gd name="T25" fmla="*/ 19 h 573"/>
                  <a:gd name="T26" fmla="*/ 12 w 194"/>
                  <a:gd name="T27" fmla="*/ 29 h 573"/>
                  <a:gd name="T28" fmla="*/ 5 w 194"/>
                  <a:gd name="T29" fmla="*/ 41 h 573"/>
                  <a:gd name="T30" fmla="*/ 2 w 194"/>
                  <a:gd name="T31" fmla="*/ 53 h 573"/>
                  <a:gd name="T32" fmla="*/ 0 w 194"/>
                  <a:gd name="T33" fmla="*/ 67 h 573"/>
                  <a:gd name="T34" fmla="*/ 0 w 194"/>
                  <a:gd name="T35" fmla="*/ 110 h 573"/>
                  <a:gd name="T36" fmla="*/ 0 w 194"/>
                  <a:gd name="T37" fmla="*/ 113 h 573"/>
                  <a:gd name="T38" fmla="*/ 0 w 194"/>
                  <a:gd name="T39" fmla="*/ 451 h 573"/>
                  <a:gd name="T40" fmla="*/ 4 w 194"/>
                  <a:gd name="T41" fmla="*/ 461 h 573"/>
                  <a:gd name="T42" fmla="*/ 87 w 194"/>
                  <a:gd name="T43" fmla="*/ 569 h 573"/>
                  <a:gd name="T44" fmla="*/ 94 w 194"/>
                  <a:gd name="T45" fmla="*/ 573 h 573"/>
                  <a:gd name="T46" fmla="*/ 101 w 194"/>
                  <a:gd name="T47" fmla="*/ 573 h 573"/>
                  <a:gd name="T48" fmla="*/ 108 w 194"/>
                  <a:gd name="T49" fmla="*/ 569 h 573"/>
                  <a:gd name="T50" fmla="*/ 191 w 194"/>
                  <a:gd name="T51" fmla="*/ 461 h 573"/>
                  <a:gd name="T52" fmla="*/ 194 w 194"/>
                  <a:gd name="T53" fmla="*/ 451 h 573"/>
                  <a:gd name="T54" fmla="*/ 194 w 194"/>
                  <a:gd name="T55" fmla="*/ 112 h 573"/>
                  <a:gd name="T56" fmla="*/ 194 w 194"/>
                  <a:gd name="T57" fmla="*/ 109 h 573"/>
                  <a:gd name="T58" fmla="*/ 194 w 194"/>
                  <a:gd name="T59" fmla="*/ 67 h 573"/>
                  <a:gd name="T60" fmla="*/ 35 w 194"/>
                  <a:gd name="T61" fmla="*/ 125 h 573"/>
                  <a:gd name="T62" fmla="*/ 81 w 194"/>
                  <a:gd name="T63" fmla="*/ 431 h 573"/>
                  <a:gd name="T64" fmla="*/ 35 w 194"/>
                  <a:gd name="T65" fmla="*/ 125 h 573"/>
                  <a:gd name="T66" fmla="*/ 50 w 194"/>
                  <a:gd name="T67" fmla="*/ 465 h 573"/>
                  <a:gd name="T68" fmla="*/ 98 w 194"/>
                  <a:gd name="T69" fmla="*/ 528 h 573"/>
                  <a:gd name="T70" fmla="*/ 115 w 194"/>
                  <a:gd name="T71" fmla="*/ 431 h 573"/>
                  <a:gd name="T72" fmla="*/ 160 w 194"/>
                  <a:gd name="T73" fmla="*/ 125 h 573"/>
                  <a:gd name="T74" fmla="*/ 160 w 194"/>
                  <a:gd name="T75" fmla="*/ 91 h 573"/>
                  <a:gd name="T76" fmla="*/ 35 w 194"/>
                  <a:gd name="T77" fmla="*/ 67 h 573"/>
                  <a:gd name="T78" fmla="*/ 37 w 194"/>
                  <a:gd name="T79" fmla="*/ 54 h 573"/>
                  <a:gd name="T80" fmla="*/ 44 w 194"/>
                  <a:gd name="T81" fmla="*/ 44 h 573"/>
                  <a:gd name="T82" fmla="*/ 55 w 194"/>
                  <a:gd name="T83" fmla="*/ 37 h 573"/>
                  <a:gd name="T84" fmla="*/ 69 w 194"/>
                  <a:gd name="T85" fmla="*/ 34 h 573"/>
                  <a:gd name="T86" fmla="*/ 134 w 194"/>
                  <a:gd name="T87" fmla="*/ 35 h 573"/>
                  <a:gd name="T88" fmla="*/ 146 w 194"/>
                  <a:gd name="T89" fmla="*/ 40 h 573"/>
                  <a:gd name="T90" fmla="*/ 154 w 194"/>
                  <a:gd name="T91" fmla="*/ 49 h 573"/>
                  <a:gd name="T92" fmla="*/ 159 w 194"/>
                  <a:gd name="T93" fmla="*/ 60 h 573"/>
                  <a:gd name="T94" fmla="*/ 160 w 194"/>
                  <a:gd name="T95" fmla="*/ 91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4" h="573">
                    <a:moveTo>
                      <a:pt x="194" y="67"/>
                    </a:moveTo>
                    <a:lnTo>
                      <a:pt x="194" y="60"/>
                    </a:lnTo>
                    <a:lnTo>
                      <a:pt x="193" y="53"/>
                    </a:lnTo>
                    <a:lnTo>
                      <a:pt x="191" y="47"/>
                    </a:lnTo>
                    <a:lnTo>
                      <a:pt x="189" y="41"/>
                    </a:lnTo>
                    <a:lnTo>
                      <a:pt x="186" y="35"/>
                    </a:lnTo>
                    <a:lnTo>
                      <a:pt x="183" y="29"/>
                    </a:lnTo>
                    <a:lnTo>
                      <a:pt x="179" y="24"/>
                    </a:lnTo>
                    <a:lnTo>
                      <a:pt x="174" y="19"/>
                    </a:lnTo>
                    <a:lnTo>
                      <a:pt x="170" y="15"/>
                    </a:lnTo>
                    <a:lnTo>
                      <a:pt x="165" y="11"/>
                    </a:lnTo>
                    <a:lnTo>
                      <a:pt x="159" y="8"/>
                    </a:lnTo>
                    <a:lnTo>
                      <a:pt x="153" y="5"/>
                    </a:lnTo>
                    <a:lnTo>
                      <a:pt x="147" y="3"/>
                    </a:lnTo>
                    <a:lnTo>
                      <a:pt x="140" y="1"/>
                    </a:lnTo>
                    <a:lnTo>
                      <a:pt x="134" y="0"/>
                    </a:lnTo>
                    <a:lnTo>
                      <a:pt x="127" y="0"/>
                    </a:lnTo>
                    <a:lnTo>
                      <a:pt x="68" y="0"/>
                    </a:lnTo>
                    <a:lnTo>
                      <a:pt x="61" y="0"/>
                    </a:lnTo>
                    <a:lnTo>
                      <a:pt x="54" y="1"/>
                    </a:lnTo>
                    <a:lnTo>
                      <a:pt x="47" y="3"/>
                    </a:lnTo>
                    <a:lnTo>
                      <a:pt x="41" y="5"/>
                    </a:lnTo>
                    <a:lnTo>
                      <a:pt x="35" y="8"/>
                    </a:lnTo>
                    <a:lnTo>
                      <a:pt x="30" y="11"/>
                    </a:lnTo>
                    <a:lnTo>
                      <a:pt x="25" y="15"/>
                    </a:lnTo>
                    <a:lnTo>
                      <a:pt x="20" y="19"/>
                    </a:lnTo>
                    <a:lnTo>
                      <a:pt x="16" y="24"/>
                    </a:lnTo>
                    <a:lnTo>
                      <a:pt x="12" y="29"/>
                    </a:lnTo>
                    <a:lnTo>
                      <a:pt x="8" y="35"/>
                    </a:lnTo>
                    <a:lnTo>
                      <a:pt x="5" y="41"/>
                    </a:lnTo>
                    <a:lnTo>
                      <a:pt x="3" y="47"/>
                    </a:lnTo>
                    <a:lnTo>
                      <a:pt x="2" y="53"/>
                    </a:lnTo>
                    <a:lnTo>
                      <a:pt x="1" y="60"/>
                    </a:lnTo>
                    <a:lnTo>
                      <a:pt x="0" y="67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1" y="111"/>
                    </a:lnTo>
                    <a:lnTo>
                      <a:pt x="0" y="113"/>
                    </a:lnTo>
                    <a:lnTo>
                      <a:pt x="0" y="114"/>
                    </a:lnTo>
                    <a:lnTo>
                      <a:pt x="0" y="451"/>
                    </a:lnTo>
                    <a:lnTo>
                      <a:pt x="1" y="456"/>
                    </a:lnTo>
                    <a:lnTo>
                      <a:pt x="4" y="461"/>
                    </a:lnTo>
                    <a:lnTo>
                      <a:pt x="84" y="566"/>
                    </a:lnTo>
                    <a:lnTo>
                      <a:pt x="87" y="569"/>
                    </a:lnTo>
                    <a:lnTo>
                      <a:pt x="90" y="571"/>
                    </a:lnTo>
                    <a:lnTo>
                      <a:pt x="94" y="573"/>
                    </a:lnTo>
                    <a:lnTo>
                      <a:pt x="98" y="573"/>
                    </a:lnTo>
                    <a:lnTo>
                      <a:pt x="101" y="573"/>
                    </a:lnTo>
                    <a:lnTo>
                      <a:pt x="105" y="571"/>
                    </a:lnTo>
                    <a:lnTo>
                      <a:pt x="108" y="569"/>
                    </a:lnTo>
                    <a:lnTo>
                      <a:pt x="111" y="566"/>
                    </a:lnTo>
                    <a:lnTo>
                      <a:pt x="191" y="461"/>
                    </a:lnTo>
                    <a:lnTo>
                      <a:pt x="193" y="456"/>
                    </a:lnTo>
                    <a:lnTo>
                      <a:pt x="194" y="451"/>
                    </a:lnTo>
                    <a:lnTo>
                      <a:pt x="194" y="114"/>
                    </a:lnTo>
                    <a:lnTo>
                      <a:pt x="194" y="112"/>
                    </a:lnTo>
                    <a:lnTo>
                      <a:pt x="194" y="111"/>
                    </a:lnTo>
                    <a:lnTo>
                      <a:pt x="194" y="109"/>
                    </a:lnTo>
                    <a:lnTo>
                      <a:pt x="194" y="108"/>
                    </a:lnTo>
                    <a:lnTo>
                      <a:pt x="194" y="67"/>
                    </a:lnTo>
                    <a:lnTo>
                      <a:pt x="194" y="67"/>
                    </a:lnTo>
                    <a:close/>
                    <a:moveTo>
                      <a:pt x="35" y="125"/>
                    </a:moveTo>
                    <a:lnTo>
                      <a:pt x="81" y="125"/>
                    </a:lnTo>
                    <a:lnTo>
                      <a:pt x="81" y="431"/>
                    </a:lnTo>
                    <a:lnTo>
                      <a:pt x="35" y="431"/>
                    </a:lnTo>
                    <a:lnTo>
                      <a:pt x="35" y="125"/>
                    </a:lnTo>
                    <a:close/>
                    <a:moveTo>
                      <a:pt x="98" y="528"/>
                    </a:moveTo>
                    <a:lnTo>
                      <a:pt x="50" y="465"/>
                    </a:lnTo>
                    <a:lnTo>
                      <a:pt x="145" y="465"/>
                    </a:lnTo>
                    <a:lnTo>
                      <a:pt x="98" y="528"/>
                    </a:lnTo>
                    <a:close/>
                    <a:moveTo>
                      <a:pt x="160" y="431"/>
                    </a:moveTo>
                    <a:lnTo>
                      <a:pt x="115" y="431"/>
                    </a:lnTo>
                    <a:lnTo>
                      <a:pt x="115" y="125"/>
                    </a:lnTo>
                    <a:lnTo>
                      <a:pt x="160" y="125"/>
                    </a:lnTo>
                    <a:lnTo>
                      <a:pt x="160" y="431"/>
                    </a:lnTo>
                    <a:close/>
                    <a:moveTo>
                      <a:pt x="160" y="91"/>
                    </a:moveTo>
                    <a:lnTo>
                      <a:pt x="35" y="91"/>
                    </a:lnTo>
                    <a:lnTo>
                      <a:pt x="35" y="67"/>
                    </a:lnTo>
                    <a:lnTo>
                      <a:pt x="35" y="60"/>
                    </a:lnTo>
                    <a:lnTo>
                      <a:pt x="37" y="54"/>
                    </a:lnTo>
                    <a:lnTo>
                      <a:pt x="40" y="49"/>
                    </a:lnTo>
                    <a:lnTo>
                      <a:pt x="44" y="44"/>
                    </a:lnTo>
                    <a:lnTo>
                      <a:pt x="49" y="40"/>
                    </a:lnTo>
                    <a:lnTo>
                      <a:pt x="55" y="37"/>
                    </a:lnTo>
                    <a:lnTo>
                      <a:pt x="61" y="35"/>
                    </a:lnTo>
                    <a:lnTo>
                      <a:pt x="69" y="34"/>
                    </a:lnTo>
                    <a:lnTo>
                      <a:pt x="127" y="34"/>
                    </a:lnTo>
                    <a:lnTo>
                      <a:pt x="134" y="35"/>
                    </a:lnTo>
                    <a:lnTo>
                      <a:pt x="140" y="37"/>
                    </a:lnTo>
                    <a:lnTo>
                      <a:pt x="146" y="40"/>
                    </a:lnTo>
                    <a:lnTo>
                      <a:pt x="150" y="44"/>
                    </a:lnTo>
                    <a:lnTo>
                      <a:pt x="154" y="49"/>
                    </a:lnTo>
                    <a:lnTo>
                      <a:pt x="157" y="54"/>
                    </a:lnTo>
                    <a:lnTo>
                      <a:pt x="159" y="60"/>
                    </a:lnTo>
                    <a:lnTo>
                      <a:pt x="160" y="67"/>
                    </a:lnTo>
                    <a:lnTo>
                      <a:pt x="160" y="91"/>
                    </a:lnTo>
                    <a:lnTo>
                      <a:pt x="160" y="9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rgbClr val="00A0E9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3F7B58D7-E9AE-4F04-954A-2DD861023CA1}"/>
              </a:ext>
            </a:extLst>
          </p:cNvPr>
          <p:cNvGrpSpPr/>
          <p:nvPr/>
        </p:nvGrpSpPr>
        <p:grpSpPr>
          <a:xfrm>
            <a:off x="7455892" y="4500344"/>
            <a:ext cx="840811" cy="916896"/>
            <a:chOff x="8682058" y="4988473"/>
            <a:chExt cx="840811" cy="916896"/>
          </a:xfrm>
        </p:grpSpPr>
        <p:sp>
          <p:nvSpPr>
            <p:cNvPr id="41" name="Google Shape;757;p30">
              <a:extLst>
                <a:ext uri="{FF2B5EF4-FFF2-40B4-BE49-F238E27FC236}">
                  <a16:creationId xmlns:a16="http://schemas.microsoft.com/office/drawing/2014/main" id="{BB7242C9-67BE-4E11-A3BC-3A85C1D7F2B6}"/>
                </a:ext>
              </a:extLst>
            </p:cNvPr>
            <p:cNvSpPr/>
            <p:nvPr/>
          </p:nvSpPr>
          <p:spPr>
            <a:xfrm>
              <a:off x="8682058" y="4988473"/>
              <a:ext cx="840811" cy="916896"/>
            </a:xfrm>
            <a:custGeom>
              <a:avLst/>
              <a:gdLst/>
              <a:ahLst/>
              <a:cxnLst/>
              <a:rect l="l" t="t" r="r" b="b"/>
              <a:pathLst>
                <a:path w="3748" h="4225" extrusionOk="0">
                  <a:moveTo>
                    <a:pt x="1875" y="0"/>
                  </a:moveTo>
                  <a:cubicBezTo>
                    <a:pt x="1817" y="0"/>
                    <a:pt x="1761" y="16"/>
                    <a:pt x="1711" y="48"/>
                  </a:cubicBezTo>
                  <a:lnTo>
                    <a:pt x="170" y="935"/>
                  </a:lnTo>
                  <a:cubicBezTo>
                    <a:pt x="65" y="994"/>
                    <a:pt x="1" y="1105"/>
                    <a:pt x="1" y="1221"/>
                  </a:cubicBezTo>
                  <a:lnTo>
                    <a:pt x="1" y="3002"/>
                  </a:lnTo>
                  <a:cubicBezTo>
                    <a:pt x="1" y="3118"/>
                    <a:pt x="65" y="3229"/>
                    <a:pt x="170" y="3288"/>
                  </a:cubicBezTo>
                  <a:lnTo>
                    <a:pt x="1711" y="4181"/>
                  </a:lnTo>
                  <a:cubicBezTo>
                    <a:pt x="1761" y="4210"/>
                    <a:pt x="1817" y="4224"/>
                    <a:pt x="1875" y="4224"/>
                  </a:cubicBezTo>
                  <a:cubicBezTo>
                    <a:pt x="1933" y="4224"/>
                    <a:pt x="1991" y="4210"/>
                    <a:pt x="2044" y="4181"/>
                  </a:cubicBezTo>
                  <a:lnTo>
                    <a:pt x="3584" y="3288"/>
                  </a:lnTo>
                  <a:cubicBezTo>
                    <a:pt x="3684" y="3229"/>
                    <a:pt x="3748" y="3118"/>
                    <a:pt x="3748" y="3002"/>
                  </a:cubicBezTo>
                  <a:lnTo>
                    <a:pt x="3748" y="1221"/>
                  </a:lnTo>
                  <a:cubicBezTo>
                    <a:pt x="3748" y="1105"/>
                    <a:pt x="3684" y="994"/>
                    <a:pt x="3584" y="935"/>
                  </a:cubicBezTo>
                  <a:lnTo>
                    <a:pt x="2044" y="48"/>
                  </a:lnTo>
                  <a:cubicBezTo>
                    <a:pt x="1991" y="16"/>
                    <a:pt x="1933" y="0"/>
                    <a:pt x="18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A0E9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42" name="Group 498">
              <a:extLst>
                <a:ext uri="{FF2B5EF4-FFF2-40B4-BE49-F238E27FC236}">
                  <a16:creationId xmlns:a16="http://schemas.microsoft.com/office/drawing/2014/main" id="{7FEC3E77-2126-4063-9B55-FFC6AA162159}"/>
                </a:ext>
              </a:extLst>
            </p:cNvPr>
            <p:cNvGrpSpPr/>
            <p:nvPr/>
          </p:nvGrpSpPr>
          <p:grpSpPr>
            <a:xfrm>
              <a:off x="8867503" y="5201632"/>
              <a:ext cx="469921" cy="490578"/>
              <a:chOff x="3656324" y="3489875"/>
              <a:chExt cx="426124" cy="444855"/>
            </a:xfrm>
            <a:solidFill>
              <a:srgbClr val="00A0E9"/>
            </a:solidFill>
          </p:grpSpPr>
          <p:grpSp>
            <p:nvGrpSpPr>
              <p:cNvPr id="43" name="Group 382">
                <a:extLst>
                  <a:ext uri="{FF2B5EF4-FFF2-40B4-BE49-F238E27FC236}">
                    <a16:creationId xmlns:a16="http://schemas.microsoft.com/office/drawing/2014/main" id="{1F82A984-CE70-4E52-86FC-332507053A96}"/>
                  </a:ext>
                </a:extLst>
              </p:cNvPr>
              <p:cNvGrpSpPr/>
              <p:nvPr/>
            </p:nvGrpSpPr>
            <p:grpSpPr>
              <a:xfrm>
                <a:off x="3656324" y="3489875"/>
                <a:ext cx="426124" cy="444855"/>
                <a:chOff x="3656324" y="3489875"/>
                <a:chExt cx="426124" cy="444855"/>
              </a:xfrm>
              <a:grpFill/>
            </p:grpSpPr>
            <p:sp>
              <p:nvSpPr>
                <p:cNvPr id="48" name="Freeform 165">
                  <a:extLst>
                    <a:ext uri="{FF2B5EF4-FFF2-40B4-BE49-F238E27FC236}">
                      <a16:creationId xmlns:a16="http://schemas.microsoft.com/office/drawing/2014/main" id="{EC54AD58-E7A9-41D4-BC62-5786A8F69D5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56324" y="3489875"/>
                  <a:ext cx="426124" cy="444855"/>
                </a:xfrm>
                <a:custGeom>
                  <a:avLst/>
                  <a:gdLst>
                    <a:gd name="T0" fmla="*/ 823 w 825"/>
                    <a:gd name="T1" fmla="*/ 268 h 855"/>
                    <a:gd name="T2" fmla="*/ 811 w 825"/>
                    <a:gd name="T3" fmla="*/ 243 h 855"/>
                    <a:gd name="T4" fmla="*/ 792 w 825"/>
                    <a:gd name="T5" fmla="*/ 224 h 855"/>
                    <a:gd name="T6" fmla="*/ 767 w 825"/>
                    <a:gd name="T7" fmla="*/ 213 h 855"/>
                    <a:gd name="T8" fmla="*/ 667 w 825"/>
                    <a:gd name="T9" fmla="*/ 46 h 855"/>
                    <a:gd name="T10" fmla="*/ 652 w 825"/>
                    <a:gd name="T11" fmla="*/ 14 h 855"/>
                    <a:gd name="T12" fmla="*/ 620 w 825"/>
                    <a:gd name="T13" fmla="*/ 0 h 855"/>
                    <a:gd name="T14" fmla="*/ 178 w 825"/>
                    <a:gd name="T15" fmla="*/ 8 h 855"/>
                    <a:gd name="T16" fmla="*/ 159 w 825"/>
                    <a:gd name="T17" fmla="*/ 37 h 855"/>
                    <a:gd name="T18" fmla="*/ 64 w 825"/>
                    <a:gd name="T19" fmla="*/ 212 h 855"/>
                    <a:gd name="T20" fmla="*/ 37 w 825"/>
                    <a:gd name="T21" fmla="*/ 220 h 855"/>
                    <a:gd name="T22" fmla="*/ 16 w 825"/>
                    <a:gd name="T23" fmla="*/ 237 h 855"/>
                    <a:gd name="T24" fmla="*/ 3 w 825"/>
                    <a:gd name="T25" fmla="*/ 262 h 855"/>
                    <a:gd name="T26" fmla="*/ 0 w 825"/>
                    <a:gd name="T27" fmla="*/ 598 h 855"/>
                    <a:gd name="T28" fmla="*/ 6 w 825"/>
                    <a:gd name="T29" fmla="*/ 626 h 855"/>
                    <a:gd name="T30" fmla="*/ 21 w 825"/>
                    <a:gd name="T31" fmla="*/ 649 h 855"/>
                    <a:gd name="T32" fmla="*/ 44 w 825"/>
                    <a:gd name="T33" fmla="*/ 664 h 855"/>
                    <a:gd name="T34" fmla="*/ 71 w 825"/>
                    <a:gd name="T35" fmla="*/ 670 h 855"/>
                    <a:gd name="T36" fmla="*/ 162 w 825"/>
                    <a:gd name="T37" fmla="*/ 827 h 855"/>
                    <a:gd name="T38" fmla="*/ 186 w 825"/>
                    <a:gd name="T39" fmla="*/ 851 h 855"/>
                    <a:gd name="T40" fmla="*/ 629 w 825"/>
                    <a:gd name="T41" fmla="*/ 854 h 855"/>
                    <a:gd name="T42" fmla="*/ 658 w 825"/>
                    <a:gd name="T43" fmla="*/ 835 h 855"/>
                    <a:gd name="T44" fmla="*/ 667 w 825"/>
                    <a:gd name="T45" fmla="*/ 670 h 855"/>
                    <a:gd name="T46" fmla="*/ 774 w 825"/>
                    <a:gd name="T47" fmla="*/ 667 h 855"/>
                    <a:gd name="T48" fmla="*/ 798 w 825"/>
                    <a:gd name="T49" fmla="*/ 654 h 855"/>
                    <a:gd name="T50" fmla="*/ 816 w 825"/>
                    <a:gd name="T51" fmla="*/ 633 h 855"/>
                    <a:gd name="T52" fmla="*/ 824 w 825"/>
                    <a:gd name="T53" fmla="*/ 605 h 855"/>
                    <a:gd name="T54" fmla="*/ 196 w 825"/>
                    <a:gd name="T55" fmla="*/ 38 h 855"/>
                    <a:gd name="T56" fmla="*/ 624 w 825"/>
                    <a:gd name="T57" fmla="*/ 36 h 855"/>
                    <a:gd name="T58" fmla="*/ 631 w 825"/>
                    <a:gd name="T59" fmla="*/ 211 h 855"/>
                    <a:gd name="T60" fmla="*/ 631 w 825"/>
                    <a:gd name="T61" fmla="*/ 813 h 855"/>
                    <a:gd name="T62" fmla="*/ 204 w 825"/>
                    <a:gd name="T63" fmla="*/ 820 h 855"/>
                    <a:gd name="T64" fmla="*/ 192 w 825"/>
                    <a:gd name="T65" fmla="*/ 808 h 855"/>
                    <a:gd name="T66" fmla="*/ 632 w 825"/>
                    <a:gd name="T67" fmla="*/ 808 h 855"/>
                    <a:gd name="T68" fmla="*/ 783 w 825"/>
                    <a:gd name="T69" fmla="*/ 619 h 855"/>
                    <a:gd name="T70" fmla="*/ 760 w 825"/>
                    <a:gd name="T71" fmla="*/ 635 h 855"/>
                    <a:gd name="T72" fmla="*/ 666 w 825"/>
                    <a:gd name="T73" fmla="*/ 437 h 855"/>
                    <a:gd name="T74" fmla="*/ 658 w 825"/>
                    <a:gd name="T75" fmla="*/ 427 h 855"/>
                    <a:gd name="T76" fmla="*/ 175 w 825"/>
                    <a:gd name="T77" fmla="*/ 424 h 855"/>
                    <a:gd name="T78" fmla="*/ 163 w 825"/>
                    <a:gd name="T79" fmla="*/ 429 h 855"/>
                    <a:gd name="T80" fmla="*/ 158 w 825"/>
                    <a:gd name="T81" fmla="*/ 441 h 855"/>
                    <a:gd name="T82" fmla="*/ 57 w 825"/>
                    <a:gd name="T83" fmla="*/ 633 h 855"/>
                    <a:gd name="T84" fmla="*/ 37 w 825"/>
                    <a:gd name="T85" fmla="*/ 612 h 855"/>
                    <a:gd name="T86" fmla="*/ 35 w 825"/>
                    <a:gd name="T87" fmla="*/ 275 h 855"/>
                    <a:gd name="T88" fmla="*/ 51 w 825"/>
                    <a:gd name="T89" fmla="*/ 252 h 855"/>
                    <a:gd name="T90" fmla="*/ 752 w 825"/>
                    <a:gd name="T91" fmla="*/ 246 h 855"/>
                    <a:gd name="T92" fmla="*/ 779 w 825"/>
                    <a:gd name="T93" fmla="*/ 257 h 855"/>
                    <a:gd name="T94" fmla="*/ 789 w 825"/>
                    <a:gd name="T95" fmla="*/ 283 h 8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25" h="855">
                      <a:moveTo>
                        <a:pt x="825" y="598"/>
                      </a:moveTo>
                      <a:lnTo>
                        <a:pt x="825" y="283"/>
                      </a:lnTo>
                      <a:lnTo>
                        <a:pt x="824" y="275"/>
                      </a:lnTo>
                      <a:lnTo>
                        <a:pt x="823" y="268"/>
                      </a:lnTo>
                      <a:lnTo>
                        <a:pt x="821" y="262"/>
                      </a:lnTo>
                      <a:lnTo>
                        <a:pt x="819" y="255"/>
                      </a:lnTo>
                      <a:lnTo>
                        <a:pt x="816" y="249"/>
                      </a:lnTo>
                      <a:lnTo>
                        <a:pt x="811" y="243"/>
                      </a:lnTo>
                      <a:lnTo>
                        <a:pt x="807" y="237"/>
                      </a:lnTo>
                      <a:lnTo>
                        <a:pt x="803" y="232"/>
                      </a:lnTo>
                      <a:lnTo>
                        <a:pt x="798" y="228"/>
                      </a:lnTo>
                      <a:lnTo>
                        <a:pt x="792" y="224"/>
                      </a:lnTo>
                      <a:lnTo>
                        <a:pt x="786" y="220"/>
                      </a:lnTo>
                      <a:lnTo>
                        <a:pt x="780" y="217"/>
                      </a:lnTo>
                      <a:lnTo>
                        <a:pt x="774" y="215"/>
                      </a:lnTo>
                      <a:lnTo>
                        <a:pt x="767" y="213"/>
                      </a:lnTo>
                      <a:lnTo>
                        <a:pt x="760" y="212"/>
                      </a:lnTo>
                      <a:lnTo>
                        <a:pt x="752" y="211"/>
                      </a:lnTo>
                      <a:lnTo>
                        <a:pt x="667" y="211"/>
                      </a:lnTo>
                      <a:lnTo>
                        <a:pt x="667" y="46"/>
                      </a:lnTo>
                      <a:lnTo>
                        <a:pt x="666" y="37"/>
                      </a:lnTo>
                      <a:lnTo>
                        <a:pt x="662" y="28"/>
                      </a:lnTo>
                      <a:lnTo>
                        <a:pt x="658" y="21"/>
                      </a:lnTo>
                      <a:lnTo>
                        <a:pt x="652" y="14"/>
                      </a:lnTo>
                      <a:lnTo>
                        <a:pt x="645" y="8"/>
                      </a:lnTo>
                      <a:lnTo>
                        <a:pt x="638" y="4"/>
                      </a:lnTo>
                      <a:lnTo>
                        <a:pt x="629" y="1"/>
                      </a:lnTo>
                      <a:lnTo>
                        <a:pt x="620" y="0"/>
                      </a:lnTo>
                      <a:lnTo>
                        <a:pt x="204" y="0"/>
                      </a:lnTo>
                      <a:lnTo>
                        <a:pt x="195" y="1"/>
                      </a:lnTo>
                      <a:lnTo>
                        <a:pt x="186" y="4"/>
                      </a:lnTo>
                      <a:lnTo>
                        <a:pt x="178" y="8"/>
                      </a:lnTo>
                      <a:lnTo>
                        <a:pt x="171" y="14"/>
                      </a:lnTo>
                      <a:lnTo>
                        <a:pt x="166" y="21"/>
                      </a:lnTo>
                      <a:lnTo>
                        <a:pt x="162" y="28"/>
                      </a:lnTo>
                      <a:lnTo>
                        <a:pt x="159" y="37"/>
                      </a:lnTo>
                      <a:lnTo>
                        <a:pt x="158" y="46"/>
                      </a:lnTo>
                      <a:lnTo>
                        <a:pt x="158" y="211"/>
                      </a:lnTo>
                      <a:lnTo>
                        <a:pt x="71" y="211"/>
                      </a:lnTo>
                      <a:lnTo>
                        <a:pt x="64" y="212"/>
                      </a:lnTo>
                      <a:lnTo>
                        <a:pt x="57" y="213"/>
                      </a:lnTo>
                      <a:lnTo>
                        <a:pt x="50" y="215"/>
                      </a:lnTo>
                      <a:lnTo>
                        <a:pt x="44" y="217"/>
                      </a:lnTo>
                      <a:lnTo>
                        <a:pt x="37" y="220"/>
                      </a:lnTo>
                      <a:lnTo>
                        <a:pt x="32" y="224"/>
                      </a:lnTo>
                      <a:lnTo>
                        <a:pt x="26" y="228"/>
                      </a:lnTo>
                      <a:lnTo>
                        <a:pt x="21" y="232"/>
                      </a:lnTo>
                      <a:lnTo>
                        <a:pt x="16" y="237"/>
                      </a:lnTo>
                      <a:lnTo>
                        <a:pt x="12" y="243"/>
                      </a:lnTo>
                      <a:lnTo>
                        <a:pt x="9" y="249"/>
                      </a:lnTo>
                      <a:lnTo>
                        <a:pt x="6" y="255"/>
                      </a:lnTo>
                      <a:lnTo>
                        <a:pt x="3" y="262"/>
                      </a:lnTo>
                      <a:lnTo>
                        <a:pt x="2" y="268"/>
                      </a:lnTo>
                      <a:lnTo>
                        <a:pt x="1" y="275"/>
                      </a:lnTo>
                      <a:lnTo>
                        <a:pt x="0" y="283"/>
                      </a:lnTo>
                      <a:lnTo>
                        <a:pt x="0" y="598"/>
                      </a:lnTo>
                      <a:lnTo>
                        <a:pt x="1" y="605"/>
                      </a:lnTo>
                      <a:lnTo>
                        <a:pt x="2" y="612"/>
                      </a:lnTo>
                      <a:lnTo>
                        <a:pt x="3" y="620"/>
                      </a:lnTo>
                      <a:lnTo>
                        <a:pt x="6" y="626"/>
                      </a:lnTo>
                      <a:lnTo>
                        <a:pt x="9" y="633"/>
                      </a:lnTo>
                      <a:lnTo>
                        <a:pt x="12" y="639"/>
                      </a:lnTo>
                      <a:lnTo>
                        <a:pt x="16" y="644"/>
                      </a:lnTo>
                      <a:lnTo>
                        <a:pt x="21" y="649"/>
                      </a:lnTo>
                      <a:lnTo>
                        <a:pt x="26" y="654"/>
                      </a:lnTo>
                      <a:lnTo>
                        <a:pt x="32" y="658"/>
                      </a:lnTo>
                      <a:lnTo>
                        <a:pt x="37" y="661"/>
                      </a:lnTo>
                      <a:lnTo>
                        <a:pt x="44" y="664"/>
                      </a:lnTo>
                      <a:lnTo>
                        <a:pt x="50" y="667"/>
                      </a:lnTo>
                      <a:lnTo>
                        <a:pt x="57" y="669"/>
                      </a:lnTo>
                      <a:lnTo>
                        <a:pt x="64" y="670"/>
                      </a:lnTo>
                      <a:lnTo>
                        <a:pt x="71" y="670"/>
                      </a:lnTo>
                      <a:lnTo>
                        <a:pt x="158" y="670"/>
                      </a:lnTo>
                      <a:lnTo>
                        <a:pt x="158" y="808"/>
                      </a:lnTo>
                      <a:lnTo>
                        <a:pt x="159" y="817"/>
                      </a:lnTo>
                      <a:lnTo>
                        <a:pt x="162" y="827"/>
                      </a:lnTo>
                      <a:lnTo>
                        <a:pt x="166" y="835"/>
                      </a:lnTo>
                      <a:lnTo>
                        <a:pt x="171" y="842"/>
                      </a:lnTo>
                      <a:lnTo>
                        <a:pt x="178" y="847"/>
                      </a:lnTo>
                      <a:lnTo>
                        <a:pt x="186" y="851"/>
                      </a:lnTo>
                      <a:lnTo>
                        <a:pt x="195" y="854"/>
                      </a:lnTo>
                      <a:lnTo>
                        <a:pt x="204" y="855"/>
                      </a:lnTo>
                      <a:lnTo>
                        <a:pt x="620" y="855"/>
                      </a:lnTo>
                      <a:lnTo>
                        <a:pt x="629" y="854"/>
                      </a:lnTo>
                      <a:lnTo>
                        <a:pt x="638" y="851"/>
                      </a:lnTo>
                      <a:lnTo>
                        <a:pt x="645" y="847"/>
                      </a:lnTo>
                      <a:lnTo>
                        <a:pt x="652" y="842"/>
                      </a:lnTo>
                      <a:lnTo>
                        <a:pt x="658" y="835"/>
                      </a:lnTo>
                      <a:lnTo>
                        <a:pt x="662" y="827"/>
                      </a:lnTo>
                      <a:lnTo>
                        <a:pt x="666" y="817"/>
                      </a:lnTo>
                      <a:lnTo>
                        <a:pt x="667" y="808"/>
                      </a:lnTo>
                      <a:lnTo>
                        <a:pt x="667" y="670"/>
                      </a:lnTo>
                      <a:lnTo>
                        <a:pt x="752" y="670"/>
                      </a:lnTo>
                      <a:lnTo>
                        <a:pt x="760" y="669"/>
                      </a:lnTo>
                      <a:lnTo>
                        <a:pt x="767" y="668"/>
                      </a:lnTo>
                      <a:lnTo>
                        <a:pt x="774" y="667"/>
                      </a:lnTo>
                      <a:lnTo>
                        <a:pt x="780" y="664"/>
                      </a:lnTo>
                      <a:lnTo>
                        <a:pt x="786" y="661"/>
                      </a:lnTo>
                      <a:lnTo>
                        <a:pt x="792" y="658"/>
                      </a:lnTo>
                      <a:lnTo>
                        <a:pt x="798" y="654"/>
                      </a:lnTo>
                      <a:lnTo>
                        <a:pt x="803" y="649"/>
                      </a:lnTo>
                      <a:lnTo>
                        <a:pt x="807" y="644"/>
                      </a:lnTo>
                      <a:lnTo>
                        <a:pt x="811" y="639"/>
                      </a:lnTo>
                      <a:lnTo>
                        <a:pt x="816" y="633"/>
                      </a:lnTo>
                      <a:lnTo>
                        <a:pt x="819" y="626"/>
                      </a:lnTo>
                      <a:lnTo>
                        <a:pt x="821" y="620"/>
                      </a:lnTo>
                      <a:lnTo>
                        <a:pt x="823" y="612"/>
                      </a:lnTo>
                      <a:lnTo>
                        <a:pt x="824" y="605"/>
                      </a:lnTo>
                      <a:lnTo>
                        <a:pt x="825" y="598"/>
                      </a:lnTo>
                      <a:close/>
                      <a:moveTo>
                        <a:pt x="192" y="46"/>
                      </a:moveTo>
                      <a:lnTo>
                        <a:pt x="193" y="42"/>
                      </a:lnTo>
                      <a:lnTo>
                        <a:pt x="196" y="38"/>
                      </a:lnTo>
                      <a:lnTo>
                        <a:pt x="199" y="36"/>
                      </a:lnTo>
                      <a:lnTo>
                        <a:pt x="204" y="35"/>
                      </a:lnTo>
                      <a:lnTo>
                        <a:pt x="620" y="35"/>
                      </a:lnTo>
                      <a:lnTo>
                        <a:pt x="624" y="36"/>
                      </a:lnTo>
                      <a:lnTo>
                        <a:pt x="628" y="38"/>
                      </a:lnTo>
                      <a:lnTo>
                        <a:pt x="631" y="42"/>
                      </a:lnTo>
                      <a:lnTo>
                        <a:pt x="631" y="46"/>
                      </a:lnTo>
                      <a:lnTo>
                        <a:pt x="631" y="211"/>
                      </a:lnTo>
                      <a:lnTo>
                        <a:pt x="192" y="211"/>
                      </a:lnTo>
                      <a:lnTo>
                        <a:pt x="192" y="46"/>
                      </a:lnTo>
                      <a:close/>
                      <a:moveTo>
                        <a:pt x="632" y="808"/>
                      </a:moveTo>
                      <a:lnTo>
                        <a:pt x="631" y="813"/>
                      </a:lnTo>
                      <a:lnTo>
                        <a:pt x="628" y="816"/>
                      </a:lnTo>
                      <a:lnTo>
                        <a:pt x="625" y="819"/>
                      </a:lnTo>
                      <a:lnTo>
                        <a:pt x="620" y="820"/>
                      </a:lnTo>
                      <a:lnTo>
                        <a:pt x="204" y="820"/>
                      </a:lnTo>
                      <a:lnTo>
                        <a:pt x="199" y="819"/>
                      </a:lnTo>
                      <a:lnTo>
                        <a:pt x="196" y="816"/>
                      </a:lnTo>
                      <a:lnTo>
                        <a:pt x="193" y="813"/>
                      </a:lnTo>
                      <a:lnTo>
                        <a:pt x="192" y="808"/>
                      </a:lnTo>
                      <a:lnTo>
                        <a:pt x="192" y="458"/>
                      </a:lnTo>
                      <a:lnTo>
                        <a:pt x="631" y="458"/>
                      </a:lnTo>
                      <a:lnTo>
                        <a:pt x="631" y="808"/>
                      </a:lnTo>
                      <a:lnTo>
                        <a:pt x="632" y="808"/>
                      </a:lnTo>
                      <a:close/>
                      <a:moveTo>
                        <a:pt x="789" y="598"/>
                      </a:moveTo>
                      <a:lnTo>
                        <a:pt x="789" y="605"/>
                      </a:lnTo>
                      <a:lnTo>
                        <a:pt x="786" y="612"/>
                      </a:lnTo>
                      <a:lnTo>
                        <a:pt x="783" y="619"/>
                      </a:lnTo>
                      <a:lnTo>
                        <a:pt x="779" y="625"/>
                      </a:lnTo>
                      <a:lnTo>
                        <a:pt x="773" y="629"/>
                      </a:lnTo>
                      <a:lnTo>
                        <a:pt x="767" y="633"/>
                      </a:lnTo>
                      <a:lnTo>
                        <a:pt x="760" y="635"/>
                      </a:lnTo>
                      <a:lnTo>
                        <a:pt x="752" y="636"/>
                      </a:lnTo>
                      <a:lnTo>
                        <a:pt x="667" y="636"/>
                      </a:lnTo>
                      <a:lnTo>
                        <a:pt x="667" y="441"/>
                      </a:lnTo>
                      <a:lnTo>
                        <a:pt x="666" y="437"/>
                      </a:lnTo>
                      <a:lnTo>
                        <a:pt x="664" y="434"/>
                      </a:lnTo>
                      <a:lnTo>
                        <a:pt x="663" y="431"/>
                      </a:lnTo>
                      <a:lnTo>
                        <a:pt x="661" y="429"/>
                      </a:lnTo>
                      <a:lnTo>
                        <a:pt x="658" y="427"/>
                      </a:lnTo>
                      <a:lnTo>
                        <a:pt x="655" y="425"/>
                      </a:lnTo>
                      <a:lnTo>
                        <a:pt x="652" y="424"/>
                      </a:lnTo>
                      <a:lnTo>
                        <a:pt x="649" y="424"/>
                      </a:lnTo>
                      <a:lnTo>
                        <a:pt x="175" y="424"/>
                      </a:lnTo>
                      <a:lnTo>
                        <a:pt x="172" y="424"/>
                      </a:lnTo>
                      <a:lnTo>
                        <a:pt x="168" y="425"/>
                      </a:lnTo>
                      <a:lnTo>
                        <a:pt x="166" y="427"/>
                      </a:lnTo>
                      <a:lnTo>
                        <a:pt x="163" y="429"/>
                      </a:lnTo>
                      <a:lnTo>
                        <a:pt x="161" y="431"/>
                      </a:lnTo>
                      <a:lnTo>
                        <a:pt x="159" y="434"/>
                      </a:lnTo>
                      <a:lnTo>
                        <a:pt x="158" y="437"/>
                      </a:lnTo>
                      <a:lnTo>
                        <a:pt x="158" y="441"/>
                      </a:lnTo>
                      <a:lnTo>
                        <a:pt x="158" y="636"/>
                      </a:lnTo>
                      <a:lnTo>
                        <a:pt x="71" y="636"/>
                      </a:lnTo>
                      <a:lnTo>
                        <a:pt x="64" y="635"/>
                      </a:lnTo>
                      <a:lnTo>
                        <a:pt x="57" y="633"/>
                      </a:lnTo>
                      <a:lnTo>
                        <a:pt x="51" y="629"/>
                      </a:lnTo>
                      <a:lnTo>
                        <a:pt x="45" y="625"/>
                      </a:lnTo>
                      <a:lnTo>
                        <a:pt x="41" y="619"/>
                      </a:lnTo>
                      <a:lnTo>
                        <a:pt x="37" y="612"/>
                      </a:lnTo>
                      <a:lnTo>
                        <a:pt x="35" y="605"/>
                      </a:lnTo>
                      <a:lnTo>
                        <a:pt x="34" y="598"/>
                      </a:lnTo>
                      <a:lnTo>
                        <a:pt x="34" y="283"/>
                      </a:lnTo>
                      <a:lnTo>
                        <a:pt x="35" y="275"/>
                      </a:lnTo>
                      <a:lnTo>
                        <a:pt x="37" y="268"/>
                      </a:lnTo>
                      <a:lnTo>
                        <a:pt x="41" y="262"/>
                      </a:lnTo>
                      <a:lnTo>
                        <a:pt x="45" y="257"/>
                      </a:lnTo>
                      <a:lnTo>
                        <a:pt x="51" y="252"/>
                      </a:lnTo>
                      <a:lnTo>
                        <a:pt x="57" y="249"/>
                      </a:lnTo>
                      <a:lnTo>
                        <a:pt x="64" y="246"/>
                      </a:lnTo>
                      <a:lnTo>
                        <a:pt x="71" y="246"/>
                      </a:lnTo>
                      <a:lnTo>
                        <a:pt x="752" y="246"/>
                      </a:lnTo>
                      <a:lnTo>
                        <a:pt x="760" y="246"/>
                      </a:lnTo>
                      <a:lnTo>
                        <a:pt x="767" y="249"/>
                      </a:lnTo>
                      <a:lnTo>
                        <a:pt x="773" y="252"/>
                      </a:lnTo>
                      <a:lnTo>
                        <a:pt x="779" y="257"/>
                      </a:lnTo>
                      <a:lnTo>
                        <a:pt x="783" y="262"/>
                      </a:lnTo>
                      <a:lnTo>
                        <a:pt x="786" y="268"/>
                      </a:lnTo>
                      <a:lnTo>
                        <a:pt x="789" y="275"/>
                      </a:lnTo>
                      <a:lnTo>
                        <a:pt x="789" y="283"/>
                      </a:lnTo>
                      <a:lnTo>
                        <a:pt x="789" y="59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Freeform 166">
                  <a:extLst>
                    <a:ext uri="{FF2B5EF4-FFF2-40B4-BE49-F238E27FC236}">
                      <a16:creationId xmlns:a16="http://schemas.microsoft.com/office/drawing/2014/main" id="{B217DF7C-F2F1-4E0C-B37B-C95FF91351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07834" y="3658451"/>
                  <a:ext cx="18731" cy="14048"/>
                </a:xfrm>
                <a:custGeom>
                  <a:avLst/>
                  <a:gdLst>
                    <a:gd name="T0" fmla="*/ 17 w 34"/>
                    <a:gd name="T1" fmla="*/ 0 h 34"/>
                    <a:gd name="T2" fmla="*/ 13 w 34"/>
                    <a:gd name="T3" fmla="*/ 1 h 34"/>
                    <a:gd name="T4" fmla="*/ 10 w 34"/>
                    <a:gd name="T5" fmla="*/ 2 h 34"/>
                    <a:gd name="T6" fmla="*/ 7 w 34"/>
                    <a:gd name="T7" fmla="*/ 3 h 34"/>
                    <a:gd name="T8" fmla="*/ 5 w 34"/>
                    <a:gd name="T9" fmla="*/ 5 h 34"/>
                    <a:gd name="T10" fmla="*/ 3 w 34"/>
                    <a:gd name="T11" fmla="*/ 8 h 34"/>
                    <a:gd name="T12" fmla="*/ 1 w 34"/>
                    <a:gd name="T13" fmla="*/ 11 h 34"/>
                    <a:gd name="T14" fmla="*/ 0 w 34"/>
                    <a:gd name="T15" fmla="*/ 14 h 34"/>
                    <a:gd name="T16" fmla="*/ 0 w 34"/>
                    <a:gd name="T17" fmla="*/ 17 h 34"/>
                    <a:gd name="T18" fmla="*/ 0 w 34"/>
                    <a:gd name="T19" fmla="*/ 21 h 34"/>
                    <a:gd name="T20" fmla="*/ 1 w 34"/>
                    <a:gd name="T21" fmla="*/ 24 h 34"/>
                    <a:gd name="T22" fmla="*/ 3 w 34"/>
                    <a:gd name="T23" fmla="*/ 27 h 34"/>
                    <a:gd name="T24" fmla="*/ 5 w 34"/>
                    <a:gd name="T25" fmla="*/ 29 h 34"/>
                    <a:gd name="T26" fmla="*/ 7 w 34"/>
                    <a:gd name="T27" fmla="*/ 31 h 34"/>
                    <a:gd name="T28" fmla="*/ 10 w 34"/>
                    <a:gd name="T29" fmla="*/ 33 h 34"/>
                    <a:gd name="T30" fmla="*/ 13 w 34"/>
                    <a:gd name="T31" fmla="*/ 34 h 34"/>
                    <a:gd name="T32" fmla="*/ 17 w 34"/>
                    <a:gd name="T33" fmla="*/ 34 h 34"/>
                    <a:gd name="T34" fmla="*/ 20 w 34"/>
                    <a:gd name="T35" fmla="*/ 34 h 34"/>
                    <a:gd name="T36" fmla="*/ 23 w 34"/>
                    <a:gd name="T37" fmla="*/ 33 h 34"/>
                    <a:gd name="T38" fmla="*/ 26 w 34"/>
                    <a:gd name="T39" fmla="*/ 31 h 34"/>
                    <a:gd name="T40" fmla="*/ 29 w 34"/>
                    <a:gd name="T41" fmla="*/ 29 h 34"/>
                    <a:gd name="T42" fmla="*/ 31 w 34"/>
                    <a:gd name="T43" fmla="*/ 27 h 34"/>
                    <a:gd name="T44" fmla="*/ 33 w 34"/>
                    <a:gd name="T45" fmla="*/ 24 h 34"/>
                    <a:gd name="T46" fmla="*/ 34 w 34"/>
                    <a:gd name="T47" fmla="*/ 21 h 34"/>
                    <a:gd name="T48" fmla="*/ 34 w 34"/>
                    <a:gd name="T49" fmla="*/ 17 h 34"/>
                    <a:gd name="T50" fmla="*/ 34 w 34"/>
                    <a:gd name="T51" fmla="*/ 14 h 34"/>
                    <a:gd name="T52" fmla="*/ 33 w 34"/>
                    <a:gd name="T53" fmla="*/ 11 h 34"/>
                    <a:gd name="T54" fmla="*/ 31 w 34"/>
                    <a:gd name="T55" fmla="*/ 8 h 34"/>
                    <a:gd name="T56" fmla="*/ 29 w 34"/>
                    <a:gd name="T57" fmla="*/ 5 h 34"/>
                    <a:gd name="T58" fmla="*/ 26 w 34"/>
                    <a:gd name="T59" fmla="*/ 3 h 34"/>
                    <a:gd name="T60" fmla="*/ 23 w 34"/>
                    <a:gd name="T61" fmla="*/ 2 h 34"/>
                    <a:gd name="T62" fmla="*/ 20 w 34"/>
                    <a:gd name="T63" fmla="*/ 1 h 34"/>
                    <a:gd name="T64" fmla="*/ 17 w 34"/>
                    <a:gd name="T6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4" h="34">
                      <a:moveTo>
                        <a:pt x="17" y="0"/>
                      </a:moveTo>
                      <a:lnTo>
                        <a:pt x="13" y="1"/>
                      </a:lnTo>
                      <a:lnTo>
                        <a:pt x="10" y="2"/>
                      </a:lnTo>
                      <a:lnTo>
                        <a:pt x="7" y="3"/>
                      </a:lnTo>
                      <a:lnTo>
                        <a:pt x="5" y="5"/>
                      </a:lnTo>
                      <a:lnTo>
                        <a:pt x="3" y="8"/>
                      </a:lnTo>
                      <a:lnTo>
                        <a:pt x="1" y="11"/>
                      </a:lnTo>
                      <a:lnTo>
                        <a:pt x="0" y="14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1" y="24"/>
                      </a:lnTo>
                      <a:lnTo>
                        <a:pt x="3" y="27"/>
                      </a:lnTo>
                      <a:lnTo>
                        <a:pt x="5" y="29"/>
                      </a:lnTo>
                      <a:lnTo>
                        <a:pt x="7" y="31"/>
                      </a:lnTo>
                      <a:lnTo>
                        <a:pt x="10" y="33"/>
                      </a:lnTo>
                      <a:lnTo>
                        <a:pt x="13" y="34"/>
                      </a:lnTo>
                      <a:lnTo>
                        <a:pt x="17" y="34"/>
                      </a:lnTo>
                      <a:lnTo>
                        <a:pt x="20" y="34"/>
                      </a:lnTo>
                      <a:lnTo>
                        <a:pt x="23" y="33"/>
                      </a:lnTo>
                      <a:lnTo>
                        <a:pt x="26" y="31"/>
                      </a:lnTo>
                      <a:lnTo>
                        <a:pt x="29" y="29"/>
                      </a:lnTo>
                      <a:lnTo>
                        <a:pt x="31" y="27"/>
                      </a:lnTo>
                      <a:lnTo>
                        <a:pt x="33" y="24"/>
                      </a:lnTo>
                      <a:lnTo>
                        <a:pt x="34" y="21"/>
                      </a:lnTo>
                      <a:lnTo>
                        <a:pt x="34" y="17"/>
                      </a:lnTo>
                      <a:lnTo>
                        <a:pt x="34" y="14"/>
                      </a:lnTo>
                      <a:lnTo>
                        <a:pt x="33" y="11"/>
                      </a:lnTo>
                      <a:lnTo>
                        <a:pt x="31" y="8"/>
                      </a:lnTo>
                      <a:lnTo>
                        <a:pt x="29" y="5"/>
                      </a:lnTo>
                      <a:lnTo>
                        <a:pt x="26" y="3"/>
                      </a:lnTo>
                      <a:lnTo>
                        <a:pt x="23" y="2"/>
                      </a:lnTo>
                      <a:lnTo>
                        <a:pt x="20" y="1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4" name="Group 342">
                <a:extLst>
                  <a:ext uri="{FF2B5EF4-FFF2-40B4-BE49-F238E27FC236}">
                    <a16:creationId xmlns:a16="http://schemas.microsoft.com/office/drawing/2014/main" id="{BD8AB26C-C515-4AAE-B9ED-BD3F1D6A00F8}"/>
                  </a:ext>
                </a:extLst>
              </p:cNvPr>
              <p:cNvGrpSpPr/>
              <p:nvPr/>
            </p:nvGrpSpPr>
            <p:grpSpPr>
              <a:xfrm>
                <a:off x="3796805" y="3766153"/>
                <a:ext cx="145163" cy="117067"/>
                <a:chOff x="3796805" y="3766153"/>
                <a:chExt cx="145163" cy="117067"/>
              </a:xfrm>
              <a:grpFill/>
            </p:grpSpPr>
            <p:sp>
              <p:nvSpPr>
                <p:cNvPr id="45" name="Freeform 167">
                  <a:extLst>
                    <a:ext uri="{FF2B5EF4-FFF2-40B4-BE49-F238E27FC236}">
                      <a16:creationId xmlns:a16="http://schemas.microsoft.com/office/drawing/2014/main" id="{A625C5BE-0C31-479E-A33B-A4D4B7B0D8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6805" y="3817662"/>
                  <a:ext cx="145163" cy="14048"/>
                </a:xfrm>
                <a:custGeom>
                  <a:avLst/>
                  <a:gdLst>
                    <a:gd name="T0" fmla="*/ 17 w 279"/>
                    <a:gd name="T1" fmla="*/ 34 h 34"/>
                    <a:gd name="T2" fmla="*/ 262 w 279"/>
                    <a:gd name="T3" fmla="*/ 34 h 34"/>
                    <a:gd name="T4" fmla="*/ 265 w 279"/>
                    <a:gd name="T5" fmla="*/ 34 h 34"/>
                    <a:gd name="T6" fmla="*/ 268 w 279"/>
                    <a:gd name="T7" fmla="*/ 33 h 34"/>
                    <a:gd name="T8" fmla="*/ 271 w 279"/>
                    <a:gd name="T9" fmla="*/ 31 h 34"/>
                    <a:gd name="T10" fmla="*/ 274 w 279"/>
                    <a:gd name="T11" fmla="*/ 29 h 34"/>
                    <a:gd name="T12" fmla="*/ 276 w 279"/>
                    <a:gd name="T13" fmla="*/ 27 h 34"/>
                    <a:gd name="T14" fmla="*/ 278 w 279"/>
                    <a:gd name="T15" fmla="*/ 24 h 34"/>
                    <a:gd name="T16" fmla="*/ 279 w 279"/>
                    <a:gd name="T17" fmla="*/ 21 h 34"/>
                    <a:gd name="T18" fmla="*/ 279 w 279"/>
                    <a:gd name="T19" fmla="*/ 17 h 34"/>
                    <a:gd name="T20" fmla="*/ 279 w 279"/>
                    <a:gd name="T21" fmla="*/ 14 h 34"/>
                    <a:gd name="T22" fmla="*/ 278 w 279"/>
                    <a:gd name="T23" fmla="*/ 11 h 34"/>
                    <a:gd name="T24" fmla="*/ 276 w 279"/>
                    <a:gd name="T25" fmla="*/ 8 h 34"/>
                    <a:gd name="T26" fmla="*/ 274 w 279"/>
                    <a:gd name="T27" fmla="*/ 5 h 34"/>
                    <a:gd name="T28" fmla="*/ 271 w 279"/>
                    <a:gd name="T29" fmla="*/ 3 h 34"/>
                    <a:gd name="T30" fmla="*/ 268 w 279"/>
                    <a:gd name="T31" fmla="*/ 1 h 34"/>
                    <a:gd name="T32" fmla="*/ 265 w 279"/>
                    <a:gd name="T33" fmla="*/ 1 h 34"/>
                    <a:gd name="T34" fmla="*/ 262 w 279"/>
                    <a:gd name="T35" fmla="*/ 0 h 34"/>
                    <a:gd name="T36" fmla="*/ 17 w 279"/>
                    <a:gd name="T37" fmla="*/ 0 h 34"/>
                    <a:gd name="T38" fmla="*/ 14 w 279"/>
                    <a:gd name="T39" fmla="*/ 1 h 34"/>
                    <a:gd name="T40" fmla="*/ 11 w 279"/>
                    <a:gd name="T41" fmla="*/ 1 h 34"/>
                    <a:gd name="T42" fmla="*/ 8 w 279"/>
                    <a:gd name="T43" fmla="*/ 3 h 34"/>
                    <a:gd name="T44" fmla="*/ 5 w 279"/>
                    <a:gd name="T45" fmla="*/ 5 h 34"/>
                    <a:gd name="T46" fmla="*/ 3 w 279"/>
                    <a:gd name="T47" fmla="*/ 8 h 34"/>
                    <a:gd name="T48" fmla="*/ 2 w 279"/>
                    <a:gd name="T49" fmla="*/ 11 h 34"/>
                    <a:gd name="T50" fmla="*/ 1 w 279"/>
                    <a:gd name="T51" fmla="*/ 14 h 34"/>
                    <a:gd name="T52" fmla="*/ 0 w 279"/>
                    <a:gd name="T53" fmla="*/ 17 h 34"/>
                    <a:gd name="T54" fmla="*/ 1 w 279"/>
                    <a:gd name="T55" fmla="*/ 21 h 34"/>
                    <a:gd name="T56" fmla="*/ 2 w 279"/>
                    <a:gd name="T57" fmla="*/ 24 h 34"/>
                    <a:gd name="T58" fmla="*/ 3 w 279"/>
                    <a:gd name="T59" fmla="*/ 27 h 34"/>
                    <a:gd name="T60" fmla="*/ 5 w 279"/>
                    <a:gd name="T61" fmla="*/ 29 h 34"/>
                    <a:gd name="T62" fmla="*/ 8 w 279"/>
                    <a:gd name="T63" fmla="*/ 31 h 34"/>
                    <a:gd name="T64" fmla="*/ 11 w 279"/>
                    <a:gd name="T65" fmla="*/ 33 h 34"/>
                    <a:gd name="T66" fmla="*/ 14 w 279"/>
                    <a:gd name="T67" fmla="*/ 34 h 34"/>
                    <a:gd name="T68" fmla="*/ 17 w 279"/>
                    <a:gd name="T69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79" h="34">
                      <a:moveTo>
                        <a:pt x="17" y="34"/>
                      </a:moveTo>
                      <a:lnTo>
                        <a:pt x="262" y="34"/>
                      </a:lnTo>
                      <a:lnTo>
                        <a:pt x="265" y="34"/>
                      </a:lnTo>
                      <a:lnTo>
                        <a:pt x="268" y="33"/>
                      </a:lnTo>
                      <a:lnTo>
                        <a:pt x="271" y="31"/>
                      </a:lnTo>
                      <a:lnTo>
                        <a:pt x="274" y="29"/>
                      </a:lnTo>
                      <a:lnTo>
                        <a:pt x="276" y="27"/>
                      </a:lnTo>
                      <a:lnTo>
                        <a:pt x="278" y="24"/>
                      </a:lnTo>
                      <a:lnTo>
                        <a:pt x="279" y="21"/>
                      </a:lnTo>
                      <a:lnTo>
                        <a:pt x="279" y="17"/>
                      </a:lnTo>
                      <a:lnTo>
                        <a:pt x="279" y="14"/>
                      </a:lnTo>
                      <a:lnTo>
                        <a:pt x="278" y="11"/>
                      </a:lnTo>
                      <a:lnTo>
                        <a:pt x="276" y="8"/>
                      </a:lnTo>
                      <a:lnTo>
                        <a:pt x="274" y="5"/>
                      </a:lnTo>
                      <a:lnTo>
                        <a:pt x="271" y="3"/>
                      </a:lnTo>
                      <a:lnTo>
                        <a:pt x="268" y="1"/>
                      </a:lnTo>
                      <a:lnTo>
                        <a:pt x="265" y="1"/>
                      </a:lnTo>
                      <a:lnTo>
                        <a:pt x="262" y="0"/>
                      </a:lnTo>
                      <a:lnTo>
                        <a:pt x="17" y="0"/>
                      </a:lnTo>
                      <a:lnTo>
                        <a:pt x="14" y="1"/>
                      </a:lnTo>
                      <a:lnTo>
                        <a:pt x="11" y="1"/>
                      </a:lnTo>
                      <a:lnTo>
                        <a:pt x="8" y="3"/>
                      </a:lnTo>
                      <a:lnTo>
                        <a:pt x="5" y="5"/>
                      </a:lnTo>
                      <a:lnTo>
                        <a:pt x="3" y="8"/>
                      </a:lnTo>
                      <a:lnTo>
                        <a:pt x="2" y="11"/>
                      </a:lnTo>
                      <a:lnTo>
                        <a:pt x="1" y="14"/>
                      </a:lnTo>
                      <a:lnTo>
                        <a:pt x="0" y="17"/>
                      </a:lnTo>
                      <a:lnTo>
                        <a:pt x="1" y="21"/>
                      </a:lnTo>
                      <a:lnTo>
                        <a:pt x="2" y="24"/>
                      </a:lnTo>
                      <a:lnTo>
                        <a:pt x="3" y="27"/>
                      </a:lnTo>
                      <a:lnTo>
                        <a:pt x="5" y="29"/>
                      </a:lnTo>
                      <a:lnTo>
                        <a:pt x="8" y="31"/>
                      </a:lnTo>
                      <a:lnTo>
                        <a:pt x="11" y="33"/>
                      </a:lnTo>
                      <a:lnTo>
                        <a:pt x="14" y="34"/>
                      </a:lnTo>
                      <a:lnTo>
                        <a:pt x="17" y="3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Freeform 168">
                  <a:extLst>
                    <a:ext uri="{FF2B5EF4-FFF2-40B4-BE49-F238E27FC236}">
                      <a16:creationId xmlns:a16="http://schemas.microsoft.com/office/drawing/2014/main" id="{7E2C1A0E-C188-497A-8733-AD7D206A95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6805" y="3864489"/>
                  <a:ext cx="145163" cy="18731"/>
                </a:xfrm>
                <a:custGeom>
                  <a:avLst/>
                  <a:gdLst>
                    <a:gd name="T0" fmla="*/ 17 w 279"/>
                    <a:gd name="T1" fmla="*/ 34 h 34"/>
                    <a:gd name="T2" fmla="*/ 262 w 279"/>
                    <a:gd name="T3" fmla="*/ 34 h 34"/>
                    <a:gd name="T4" fmla="*/ 265 w 279"/>
                    <a:gd name="T5" fmla="*/ 34 h 34"/>
                    <a:gd name="T6" fmla="*/ 268 w 279"/>
                    <a:gd name="T7" fmla="*/ 33 h 34"/>
                    <a:gd name="T8" fmla="*/ 271 w 279"/>
                    <a:gd name="T9" fmla="*/ 31 h 34"/>
                    <a:gd name="T10" fmla="*/ 274 w 279"/>
                    <a:gd name="T11" fmla="*/ 29 h 34"/>
                    <a:gd name="T12" fmla="*/ 276 w 279"/>
                    <a:gd name="T13" fmla="*/ 27 h 34"/>
                    <a:gd name="T14" fmla="*/ 278 w 279"/>
                    <a:gd name="T15" fmla="*/ 24 h 34"/>
                    <a:gd name="T16" fmla="*/ 279 w 279"/>
                    <a:gd name="T17" fmla="*/ 21 h 34"/>
                    <a:gd name="T18" fmla="*/ 279 w 279"/>
                    <a:gd name="T19" fmla="*/ 17 h 34"/>
                    <a:gd name="T20" fmla="*/ 279 w 279"/>
                    <a:gd name="T21" fmla="*/ 14 h 34"/>
                    <a:gd name="T22" fmla="*/ 278 w 279"/>
                    <a:gd name="T23" fmla="*/ 10 h 34"/>
                    <a:gd name="T24" fmla="*/ 276 w 279"/>
                    <a:gd name="T25" fmla="*/ 8 h 34"/>
                    <a:gd name="T26" fmla="*/ 274 w 279"/>
                    <a:gd name="T27" fmla="*/ 5 h 34"/>
                    <a:gd name="T28" fmla="*/ 271 w 279"/>
                    <a:gd name="T29" fmla="*/ 3 h 34"/>
                    <a:gd name="T30" fmla="*/ 268 w 279"/>
                    <a:gd name="T31" fmla="*/ 1 h 34"/>
                    <a:gd name="T32" fmla="*/ 265 w 279"/>
                    <a:gd name="T33" fmla="*/ 0 h 34"/>
                    <a:gd name="T34" fmla="*/ 262 w 279"/>
                    <a:gd name="T35" fmla="*/ 0 h 34"/>
                    <a:gd name="T36" fmla="*/ 17 w 279"/>
                    <a:gd name="T37" fmla="*/ 0 h 34"/>
                    <a:gd name="T38" fmla="*/ 14 w 279"/>
                    <a:gd name="T39" fmla="*/ 0 h 34"/>
                    <a:gd name="T40" fmla="*/ 11 w 279"/>
                    <a:gd name="T41" fmla="*/ 1 h 34"/>
                    <a:gd name="T42" fmla="*/ 8 w 279"/>
                    <a:gd name="T43" fmla="*/ 3 h 34"/>
                    <a:gd name="T44" fmla="*/ 5 w 279"/>
                    <a:gd name="T45" fmla="*/ 5 h 34"/>
                    <a:gd name="T46" fmla="*/ 3 w 279"/>
                    <a:gd name="T47" fmla="*/ 8 h 34"/>
                    <a:gd name="T48" fmla="*/ 2 w 279"/>
                    <a:gd name="T49" fmla="*/ 10 h 34"/>
                    <a:gd name="T50" fmla="*/ 1 w 279"/>
                    <a:gd name="T51" fmla="*/ 14 h 34"/>
                    <a:gd name="T52" fmla="*/ 0 w 279"/>
                    <a:gd name="T53" fmla="*/ 17 h 34"/>
                    <a:gd name="T54" fmla="*/ 1 w 279"/>
                    <a:gd name="T55" fmla="*/ 21 h 34"/>
                    <a:gd name="T56" fmla="*/ 2 w 279"/>
                    <a:gd name="T57" fmla="*/ 24 h 34"/>
                    <a:gd name="T58" fmla="*/ 3 w 279"/>
                    <a:gd name="T59" fmla="*/ 27 h 34"/>
                    <a:gd name="T60" fmla="*/ 5 w 279"/>
                    <a:gd name="T61" fmla="*/ 29 h 34"/>
                    <a:gd name="T62" fmla="*/ 8 w 279"/>
                    <a:gd name="T63" fmla="*/ 31 h 34"/>
                    <a:gd name="T64" fmla="*/ 11 w 279"/>
                    <a:gd name="T65" fmla="*/ 33 h 34"/>
                    <a:gd name="T66" fmla="*/ 14 w 279"/>
                    <a:gd name="T67" fmla="*/ 34 h 34"/>
                    <a:gd name="T68" fmla="*/ 17 w 279"/>
                    <a:gd name="T69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79" h="34">
                      <a:moveTo>
                        <a:pt x="17" y="34"/>
                      </a:moveTo>
                      <a:lnTo>
                        <a:pt x="262" y="34"/>
                      </a:lnTo>
                      <a:lnTo>
                        <a:pt x="265" y="34"/>
                      </a:lnTo>
                      <a:lnTo>
                        <a:pt x="268" y="33"/>
                      </a:lnTo>
                      <a:lnTo>
                        <a:pt x="271" y="31"/>
                      </a:lnTo>
                      <a:lnTo>
                        <a:pt x="274" y="29"/>
                      </a:lnTo>
                      <a:lnTo>
                        <a:pt x="276" y="27"/>
                      </a:lnTo>
                      <a:lnTo>
                        <a:pt x="278" y="24"/>
                      </a:lnTo>
                      <a:lnTo>
                        <a:pt x="279" y="21"/>
                      </a:lnTo>
                      <a:lnTo>
                        <a:pt x="279" y="17"/>
                      </a:lnTo>
                      <a:lnTo>
                        <a:pt x="279" y="14"/>
                      </a:lnTo>
                      <a:lnTo>
                        <a:pt x="278" y="10"/>
                      </a:lnTo>
                      <a:lnTo>
                        <a:pt x="276" y="8"/>
                      </a:lnTo>
                      <a:lnTo>
                        <a:pt x="274" y="5"/>
                      </a:lnTo>
                      <a:lnTo>
                        <a:pt x="271" y="3"/>
                      </a:lnTo>
                      <a:lnTo>
                        <a:pt x="268" y="1"/>
                      </a:lnTo>
                      <a:lnTo>
                        <a:pt x="265" y="0"/>
                      </a:lnTo>
                      <a:lnTo>
                        <a:pt x="262" y="0"/>
                      </a:lnTo>
                      <a:lnTo>
                        <a:pt x="17" y="0"/>
                      </a:lnTo>
                      <a:lnTo>
                        <a:pt x="14" y="0"/>
                      </a:lnTo>
                      <a:lnTo>
                        <a:pt x="11" y="1"/>
                      </a:lnTo>
                      <a:lnTo>
                        <a:pt x="8" y="3"/>
                      </a:lnTo>
                      <a:lnTo>
                        <a:pt x="5" y="5"/>
                      </a:lnTo>
                      <a:lnTo>
                        <a:pt x="3" y="8"/>
                      </a:lnTo>
                      <a:lnTo>
                        <a:pt x="2" y="10"/>
                      </a:lnTo>
                      <a:lnTo>
                        <a:pt x="1" y="14"/>
                      </a:lnTo>
                      <a:lnTo>
                        <a:pt x="0" y="17"/>
                      </a:lnTo>
                      <a:lnTo>
                        <a:pt x="1" y="21"/>
                      </a:lnTo>
                      <a:lnTo>
                        <a:pt x="2" y="24"/>
                      </a:lnTo>
                      <a:lnTo>
                        <a:pt x="3" y="27"/>
                      </a:lnTo>
                      <a:lnTo>
                        <a:pt x="5" y="29"/>
                      </a:lnTo>
                      <a:lnTo>
                        <a:pt x="8" y="31"/>
                      </a:lnTo>
                      <a:lnTo>
                        <a:pt x="11" y="33"/>
                      </a:lnTo>
                      <a:lnTo>
                        <a:pt x="14" y="34"/>
                      </a:lnTo>
                      <a:lnTo>
                        <a:pt x="17" y="3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Freeform 169">
                  <a:extLst>
                    <a:ext uri="{FF2B5EF4-FFF2-40B4-BE49-F238E27FC236}">
                      <a16:creationId xmlns:a16="http://schemas.microsoft.com/office/drawing/2014/main" id="{97C77705-ECB8-409D-AD6D-DEBEABFD0E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6805" y="3766153"/>
                  <a:ext cx="145163" cy="14048"/>
                </a:xfrm>
                <a:custGeom>
                  <a:avLst/>
                  <a:gdLst>
                    <a:gd name="T0" fmla="*/ 17 w 279"/>
                    <a:gd name="T1" fmla="*/ 34 h 34"/>
                    <a:gd name="T2" fmla="*/ 262 w 279"/>
                    <a:gd name="T3" fmla="*/ 34 h 34"/>
                    <a:gd name="T4" fmla="*/ 265 w 279"/>
                    <a:gd name="T5" fmla="*/ 34 h 34"/>
                    <a:gd name="T6" fmla="*/ 268 w 279"/>
                    <a:gd name="T7" fmla="*/ 33 h 34"/>
                    <a:gd name="T8" fmla="*/ 271 w 279"/>
                    <a:gd name="T9" fmla="*/ 32 h 34"/>
                    <a:gd name="T10" fmla="*/ 274 w 279"/>
                    <a:gd name="T11" fmla="*/ 29 h 34"/>
                    <a:gd name="T12" fmla="*/ 276 w 279"/>
                    <a:gd name="T13" fmla="*/ 27 h 34"/>
                    <a:gd name="T14" fmla="*/ 278 w 279"/>
                    <a:gd name="T15" fmla="*/ 24 h 34"/>
                    <a:gd name="T16" fmla="*/ 279 w 279"/>
                    <a:gd name="T17" fmla="*/ 21 h 34"/>
                    <a:gd name="T18" fmla="*/ 279 w 279"/>
                    <a:gd name="T19" fmla="*/ 17 h 34"/>
                    <a:gd name="T20" fmla="*/ 279 w 279"/>
                    <a:gd name="T21" fmla="*/ 14 h 34"/>
                    <a:gd name="T22" fmla="*/ 278 w 279"/>
                    <a:gd name="T23" fmla="*/ 11 h 34"/>
                    <a:gd name="T24" fmla="*/ 276 w 279"/>
                    <a:gd name="T25" fmla="*/ 8 h 34"/>
                    <a:gd name="T26" fmla="*/ 274 w 279"/>
                    <a:gd name="T27" fmla="*/ 5 h 34"/>
                    <a:gd name="T28" fmla="*/ 271 w 279"/>
                    <a:gd name="T29" fmla="*/ 3 h 34"/>
                    <a:gd name="T30" fmla="*/ 268 w 279"/>
                    <a:gd name="T31" fmla="*/ 2 h 34"/>
                    <a:gd name="T32" fmla="*/ 265 w 279"/>
                    <a:gd name="T33" fmla="*/ 1 h 34"/>
                    <a:gd name="T34" fmla="*/ 262 w 279"/>
                    <a:gd name="T35" fmla="*/ 0 h 34"/>
                    <a:gd name="T36" fmla="*/ 17 w 279"/>
                    <a:gd name="T37" fmla="*/ 0 h 34"/>
                    <a:gd name="T38" fmla="*/ 14 w 279"/>
                    <a:gd name="T39" fmla="*/ 1 h 34"/>
                    <a:gd name="T40" fmla="*/ 11 w 279"/>
                    <a:gd name="T41" fmla="*/ 2 h 34"/>
                    <a:gd name="T42" fmla="*/ 8 w 279"/>
                    <a:gd name="T43" fmla="*/ 3 h 34"/>
                    <a:gd name="T44" fmla="*/ 5 w 279"/>
                    <a:gd name="T45" fmla="*/ 5 h 34"/>
                    <a:gd name="T46" fmla="*/ 3 w 279"/>
                    <a:gd name="T47" fmla="*/ 8 h 34"/>
                    <a:gd name="T48" fmla="*/ 2 w 279"/>
                    <a:gd name="T49" fmla="*/ 11 h 34"/>
                    <a:gd name="T50" fmla="*/ 1 w 279"/>
                    <a:gd name="T51" fmla="*/ 14 h 34"/>
                    <a:gd name="T52" fmla="*/ 0 w 279"/>
                    <a:gd name="T53" fmla="*/ 17 h 34"/>
                    <a:gd name="T54" fmla="*/ 1 w 279"/>
                    <a:gd name="T55" fmla="*/ 21 h 34"/>
                    <a:gd name="T56" fmla="*/ 2 w 279"/>
                    <a:gd name="T57" fmla="*/ 24 h 34"/>
                    <a:gd name="T58" fmla="*/ 3 w 279"/>
                    <a:gd name="T59" fmla="*/ 27 h 34"/>
                    <a:gd name="T60" fmla="*/ 5 w 279"/>
                    <a:gd name="T61" fmla="*/ 29 h 34"/>
                    <a:gd name="T62" fmla="*/ 8 w 279"/>
                    <a:gd name="T63" fmla="*/ 32 h 34"/>
                    <a:gd name="T64" fmla="*/ 11 w 279"/>
                    <a:gd name="T65" fmla="*/ 33 h 34"/>
                    <a:gd name="T66" fmla="*/ 14 w 279"/>
                    <a:gd name="T67" fmla="*/ 34 h 34"/>
                    <a:gd name="T68" fmla="*/ 17 w 279"/>
                    <a:gd name="T69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79" h="34">
                      <a:moveTo>
                        <a:pt x="17" y="34"/>
                      </a:moveTo>
                      <a:lnTo>
                        <a:pt x="262" y="34"/>
                      </a:lnTo>
                      <a:lnTo>
                        <a:pt x="265" y="34"/>
                      </a:lnTo>
                      <a:lnTo>
                        <a:pt x="268" y="33"/>
                      </a:lnTo>
                      <a:lnTo>
                        <a:pt x="271" y="32"/>
                      </a:lnTo>
                      <a:lnTo>
                        <a:pt x="274" y="29"/>
                      </a:lnTo>
                      <a:lnTo>
                        <a:pt x="276" y="27"/>
                      </a:lnTo>
                      <a:lnTo>
                        <a:pt x="278" y="24"/>
                      </a:lnTo>
                      <a:lnTo>
                        <a:pt x="279" y="21"/>
                      </a:lnTo>
                      <a:lnTo>
                        <a:pt x="279" y="17"/>
                      </a:lnTo>
                      <a:lnTo>
                        <a:pt x="279" y="14"/>
                      </a:lnTo>
                      <a:lnTo>
                        <a:pt x="278" y="11"/>
                      </a:lnTo>
                      <a:lnTo>
                        <a:pt x="276" y="8"/>
                      </a:lnTo>
                      <a:lnTo>
                        <a:pt x="274" y="5"/>
                      </a:lnTo>
                      <a:lnTo>
                        <a:pt x="271" y="3"/>
                      </a:lnTo>
                      <a:lnTo>
                        <a:pt x="268" y="2"/>
                      </a:lnTo>
                      <a:lnTo>
                        <a:pt x="265" y="1"/>
                      </a:lnTo>
                      <a:lnTo>
                        <a:pt x="262" y="0"/>
                      </a:lnTo>
                      <a:lnTo>
                        <a:pt x="17" y="0"/>
                      </a:lnTo>
                      <a:lnTo>
                        <a:pt x="14" y="1"/>
                      </a:lnTo>
                      <a:lnTo>
                        <a:pt x="11" y="2"/>
                      </a:lnTo>
                      <a:lnTo>
                        <a:pt x="8" y="3"/>
                      </a:lnTo>
                      <a:lnTo>
                        <a:pt x="5" y="5"/>
                      </a:lnTo>
                      <a:lnTo>
                        <a:pt x="3" y="8"/>
                      </a:lnTo>
                      <a:lnTo>
                        <a:pt x="2" y="11"/>
                      </a:lnTo>
                      <a:lnTo>
                        <a:pt x="1" y="14"/>
                      </a:lnTo>
                      <a:lnTo>
                        <a:pt x="0" y="17"/>
                      </a:lnTo>
                      <a:lnTo>
                        <a:pt x="1" y="21"/>
                      </a:lnTo>
                      <a:lnTo>
                        <a:pt x="2" y="24"/>
                      </a:lnTo>
                      <a:lnTo>
                        <a:pt x="3" y="27"/>
                      </a:lnTo>
                      <a:lnTo>
                        <a:pt x="5" y="29"/>
                      </a:lnTo>
                      <a:lnTo>
                        <a:pt x="8" y="32"/>
                      </a:lnTo>
                      <a:lnTo>
                        <a:pt x="11" y="33"/>
                      </a:lnTo>
                      <a:lnTo>
                        <a:pt x="14" y="34"/>
                      </a:lnTo>
                      <a:lnTo>
                        <a:pt x="17" y="3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8952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249D802-A5BC-4901-AC5D-36DAC3C4D057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二、电话谈判技巧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22E051AA-46BC-45F5-8866-F982E4873DCF}"/>
              </a:ext>
            </a:extLst>
          </p:cNvPr>
          <p:cNvGrpSpPr/>
          <p:nvPr/>
        </p:nvGrpSpPr>
        <p:grpSpPr>
          <a:xfrm>
            <a:off x="1356852" y="1902973"/>
            <a:ext cx="4600862" cy="523666"/>
            <a:chOff x="1356852" y="1902973"/>
            <a:chExt cx="4600862" cy="523666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B46E17D4-B257-44D3-92AD-B6E03E1B1186}"/>
                </a:ext>
              </a:extLst>
            </p:cNvPr>
            <p:cNvSpPr/>
            <p:nvPr/>
          </p:nvSpPr>
          <p:spPr>
            <a:xfrm>
              <a:off x="2307159" y="1969235"/>
              <a:ext cx="351891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007CC8"/>
                  </a:solidFill>
                  <a:cs typeface="+mn-ea"/>
                  <a:sym typeface="+mn-lt"/>
                </a:rPr>
                <a:t>电话谈判有哪些不足和优势？</a:t>
              </a:r>
              <a:endParaRPr lang="zh-CN" altLang="en-US" sz="2000" dirty="0">
                <a:solidFill>
                  <a:srgbClr val="007CC8"/>
                </a:solidFill>
                <a:cs typeface="+mn-ea"/>
                <a:sym typeface="+mn-lt"/>
              </a:endParaRPr>
            </a:p>
          </p:txBody>
        </p:sp>
        <p:sp>
          <p:nvSpPr>
            <p:cNvPr id="15" name="箭头: 五边形 14">
              <a:extLst>
                <a:ext uri="{FF2B5EF4-FFF2-40B4-BE49-F238E27FC236}">
                  <a16:creationId xmlns:a16="http://schemas.microsoft.com/office/drawing/2014/main" id="{16E3EC68-4887-4E7C-9A3B-789AC7403CA1}"/>
                </a:ext>
              </a:extLst>
            </p:cNvPr>
            <p:cNvSpPr/>
            <p:nvPr/>
          </p:nvSpPr>
          <p:spPr>
            <a:xfrm>
              <a:off x="1356852" y="1912806"/>
              <a:ext cx="814228" cy="504000"/>
            </a:xfrm>
            <a:prstGeom prst="homePlate">
              <a:avLst/>
            </a:prstGeom>
            <a:solidFill>
              <a:srgbClr val="007C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箭头: V 形 15">
              <a:extLst>
                <a:ext uri="{FF2B5EF4-FFF2-40B4-BE49-F238E27FC236}">
                  <a16:creationId xmlns:a16="http://schemas.microsoft.com/office/drawing/2014/main" id="{59CC0A09-846D-4AA6-B6CF-056C4F4C6798}"/>
                </a:ext>
              </a:extLst>
            </p:cNvPr>
            <p:cNvSpPr/>
            <p:nvPr/>
          </p:nvSpPr>
          <p:spPr>
            <a:xfrm>
              <a:off x="1994075" y="1902973"/>
              <a:ext cx="3963639" cy="523666"/>
            </a:xfrm>
            <a:custGeom>
              <a:avLst/>
              <a:gdLst>
                <a:gd name="connsiteX0" fmla="*/ 0 w 3960000"/>
                <a:gd name="connsiteY0" fmla="*/ 0 h 504000"/>
                <a:gd name="connsiteX1" fmla="*/ 3708000 w 3960000"/>
                <a:gd name="connsiteY1" fmla="*/ 0 h 504000"/>
                <a:gd name="connsiteX2" fmla="*/ 3960000 w 3960000"/>
                <a:gd name="connsiteY2" fmla="*/ 252000 h 504000"/>
                <a:gd name="connsiteX3" fmla="*/ 3708000 w 3960000"/>
                <a:gd name="connsiteY3" fmla="*/ 504000 h 504000"/>
                <a:gd name="connsiteX4" fmla="*/ 0 w 3960000"/>
                <a:gd name="connsiteY4" fmla="*/ 504000 h 504000"/>
                <a:gd name="connsiteX5" fmla="*/ 252000 w 3960000"/>
                <a:gd name="connsiteY5" fmla="*/ 252000 h 504000"/>
                <a:gd name="connsiteX6" fmla="*/ 0 w 3960000"/>
                <a:gd name="connsiteY6" fmla="*/ 0 h 504000"/>
                <a:gd name="connsiteX0" fmla="*/ 0 w 3993135"/>
                <a:gd name="connsiteY0" fmla="*/ 9833 h 513833"/>
                <a:gd name="connsiteX1" fmla="*/ 3993135 w 3993135"/>
                <a:gd name="connsiteY1" fmla="*/ 0 h 513833"/>
                <a:gd name="connsiteX2" fmla="*/ 3960000 w 3993135"/>
                <a:gd name="connsiteY2" fmla="*/ 261833 h 513833"/>
                <a:gd name="connsiteX3" fmla="*/ 3708000 w 3993135"/>
                <a:gd name="connsiteY3" fmla="*/ 513833 h 513833"/>
                <a:gd name="connsiteX4" fmla="*/ 0 w 3993135"/>
                <a:gd name="connsiteY4" fmla="*/ 513833 h 513833"/>
                <a:gd name="connsiteX5" fmla="*/ 252000 w 3993135"/>
                <a:gd name="connsiteY5" fmla="*/ 261833 h 513833"/>
                <a:gd name="connsiteX6" fmla="*/ 0 w 3993135"/>
                <a:gd name="connsiteY6" fmla="*/ 9833 h 513833"/>
                <a:gd name="connsiteX0" fmla="*/ 0 w 3993135"/>
                <a:gd name="connsiteY0" fmla="*/ 9833 h 523666"/>
                <a:gd name="connsiteX1" fmla="*/ 3993135 w 3993135"/>
                <a:gd name="connsiteY1" fmla="*/ 0 h 523666"/>
                <a:gd name="connsiteX2" fmla="*/ 3960000 w 3993135"/>
                <a:gd name="connsiteY2" fmla="*/ 261833 h 523666"/>
                <a:gd name="connsiteX3" fmla="*/ 3963639 w 3993135"/>
                <a:gd name="connsiteY3" fmla="*/ 523666 h 523666"/>
                <a:gd name="connsiteX4" fmla="*/ 0 w 3993135"/>
                <a:gd name="connsiteY4" fmla="*/ 513833 h 523666"/>
                <a:gd name="connsiteX5" fmla="*/ 252000 w 3993135"/>
                <a:gd name="connsiteY5" fmla="*/ 261833 h 523666"/>
                <a:gd name="connsiteX6" fmla="*/ 0 w 3993135"/>
                <a:gd name="connsiteY6" fmla="*/ 9833 h 523666"/>
                <a:gd name="connsiteX0" fmla="*/ 0 w 3973470"/>
                <a:gd name="connsiteY0" fmla="*/ 9833 h 523666"/>
                <a:gd name="connsiteX1" fmla="*/ 3973470 w 3973470"/>
                <a:gd name="connsiteY1" fmla="*/ 0 h 523666"/>
                <a:gd name="connsiteX2" fmla="*/ 3960000 w 3973470"/>
                <a:gd name="connsiteY2" fmla="*/ 261833 h 523666"/>
                <a:gd name="connsiteX3" fmla="*/ 3963639 w 3973470"/>
                <a:gd name="connsiteY3" fmla="*/ 523666 h 523666"/>
                <a:gd name="connsiteX4" fmla="*/ 0 w 3973470"/>
                <a:gd name="connsiteY4" fmla="*/ 513833 h 523666"/>
                <a:gd name="connsiteX5" fmla="*/ 252000 w 3973470"/>
                <a:gd name="connsiteY5" fmla="*/ 261833 h 523666"/>
                <a:gd name="connsiteX6" fmla="*/ 0 w 3973470"/>
                <a:gd name="connsiteY6" fmla="*/ 9833 h 523666"/>
                <a:gd name="connsiteX0" fmla="*/ 0 w 3963639"/>
                <a:gd name="connsiteY0" fmla="*/ 19665 h 533498"/>
                <a:gd name="connsiteX1" fmla="*/ 3924308 w 3963639"/>
                <a:gd name="connsiteY1" fmla="*/ 0 h 533498"/>
                <a:gd name="connsiteX2" fmla="*/ 3960000 w 3963639"/>
                <a:gd name="connsiteY2" fmla="*/ 271665 h 533498"/>
                <a:gd name="connsiteX3" fmla="*/ 3963639 w 3963639"/>
                <a:gd name="connsiteY3" fmla="*/ 533498 h 533498"/>
                <a:gd name="connsiteX4" fmla="*/ 0 w 3963639"/>
                <a:gd name="connsiteY4" fmla="*/ 523665 h 533498"/>
                <a:gd name="connsiteX5" fmla="*/ 252000 w 3963639"/>
                <a:gd name="connsiteY5" fmla="*/ 271665 h 533498"/>
                <a:gd name="connsiteX6" fmla="*/ 0 w 3963639"/>
                <a:gd name="connsiteY6" fmla="*/ 19665 h 533498"/>
                <a:gd name="connsiteX0" fmla="*/ 0 w 3973469"/>
                <a:gd name="connsiteY0" fmla="*/ 19665 h 533498"/>
                <a:gd name="connsiteX1" fmla="*/ 3973469 w 3973469"/>
                <a:gd name="connsiteY1" fmla="*/ 0 h 533498"/>
                <a:gd name="connsiteX2" fmla="*/ 3960000 w 3973469"/>
                <a:gd name="connsiteY2" fmla="*/ 271665 h 533498"/>
                <a:gd name="connsiteX3" fmla="*/ 3963639 w 3973469"/>
                <a:gd name="connsiteY3" fmla="*/ 533498 h 533498"/>
                <a:gd name="connsiteX4" fmla="*/ 0 w 3973469"/>
                <a:gd name="connsiteY4" fmla="*/ 523665 h 533498"/>
                <a:gd name="connsiteX5" fmla="*/ 252000 w 3973469"/>
                <a:gd name="connsiteY5" fmla="*/ 271665 h 533498"/>
                <a:gd name="connsiteX6" fmla="*/ 0 w 3973469"/>
                <a:gd name="connsiteY6" fmla="*/ 19665 h 533498"/>
                <a:gd name="connsiteX0" fmla="*/ 0 w 3963639"/>
                <a:gd name="connsiteY0" fmla="*/ 9833 h 523666"/>
                <a:gd name="connsiteX1" fmla="*/ 3953805 w 3963639"/>
                <a:gd name="connsiteY1" fmla="*/ 0 h 523666"/>
                <a:gd name="connsiteX2" fmla="*/ 3960000 w 3963639"/>
                <a:gd name="connsiteY2" fmla="*/ 261833 h 523666"/>
                <a:gd name="connsiteX3" fmla="*/ 3963639 w 3963639"/>
                <a:gd name="connsiteY3" fmla="*/ 523666 h 523666"/>
                <a:gd name="connsiteX4" fmla="*/ 0 w 3963639"/>
                <a:gd name="connsiteY4" fmla="*/ 513833 h 523666"/>
                <a:gd name="connsiteX5" fmla="*/ 252000 w 3963639"/>
                <a:gd name="connsiteY5" fmla="*/ 261833 h 523666"/>
                <a:gd name="connsiteX6" fmla="*/ 0 w 3963639"/>
                <a:gd name="connsiteY6" fmla="*/ 9833 h 523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63639" h="523666">
                  <a:moveTo>
                    <a:pt x="0" y="9833"/>
                  </a:moveTo>
                  <a:lnTo>
                    <a:pt x="3953805" y="0"/>
                  </a:lnTo>
                  <a:lnTo>
                    <a:pt x="3960000" y="261833"/>
                  </a:lnTo>
                  <a:lnTo>
                    <a:pt x="3963639" y="523666"/>
                  </a:lnTo>
                  <a:lnTo>
                    <a:pt x="0" y="513833"/>
                  </a:lnTo>
                  <a:lnTo>
                    <a:pt x="252000" y="261833"/>
                  </a:lnTo>
                  <a:lnTo>
                    <a:pt x="0" y="9833"/>
                  </a:lnTo>
                  <a:close/>
                </a:path>
              </a:pathLst>
            </a:custGeom>
            <a:noFill/>
            <a:ln>
              <a:solidFill>
                <a:srgbClr val="007C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EA4EC45A-BE8E-4609-9C42-9E34BF5EF6D3}"/>
                </a:ext>
              </a:extLst>
            </p:cNvPr>
            <p:cNvSpPr txBox="1"/>
            <p:nvPr/>
          </p:nvSpPr>
          <p:spPr>
            <a:xfrm>
              <a:off x="1442313" y="1956003"/>
              <a:ext cx="4860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5C5E7586-4B59-4BF4-B694-E553C27B9DED}"/>
              </a:ext>
            </a:extLst>
          </p:cNvPr>
          <p:cNvSpPr txBox="1"/>
          <p:nvPr/>
        </p:nvSpPr>
        <p:spPr>
          <a:xfrm>
            <a:off x="1994075" y="3494388"/>
            <a:ext cx="2356862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1.</a:t>
            </a: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重要的事会被忽略 </a:t>
            </a:r>
          </a:p>
          <a:p>
            <a:pPr marR="0" lvl="0" algn="ctr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2.</a:t>
            </a: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容易马上结束通话 </a:t>
            </a:r>
          </a:p>
          <a:p>
            <a:pPr marR="0" lvl="0" algn="ctr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3.</a:t>
            </a: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接电话常常会分神 </a:t>
            </a:r>
          </a:p>
          <a:p>
            <a:pPr marR="0" lvl="0" algn="ctr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4.</a:t>
            </a: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难以判定对方反应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CD042C9-D702-4C3F-B342-2F92C53495B9}"/>
              </a:ext>
            </a:extLst>
          </p:cNvPr>
          <p:cNvSpPr txBox="1"/>
          <p:nvPr/>
        </p:nvSpPr>
        <p:spPr>
          <a:xfrm>
            <a:off x="7305040" y="3277324"/>
            <a:ext cx="2892885" cy="2086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1.</a:t>
            </a: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所有的电话都会被接听</a:t>
            </a:r>
          </a:p>
          <a:p>
            <a:pPr marL="228600" marR="0" lvl="0" indent="-228600" algn="ctr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2.</a:t>
            </a: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电话中可以轻易说“不”</a:t>
            </a:r>
          </a:p>
          <a:p>
            <a:pPr marL="228600" marR="0" lvl="0" indent="-228600" algn="ctr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3.</a:t>
            </a: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可以忽视身份的差异</a:t>
            </a:r>
          </a:p>
          <a:p>
            <a:pPr marL="228600" marR="0" lvl="0" indent="-228600" algn="ctr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4.</a:t>
            </a: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可以武断的打断对方</a:t>
            </a:r>
          </a:p>
          <a:p>
            <a:pPr marL="228600" marR="0" lvl="0" indent="-228600" algn="ctr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5.</a:t>
            </a: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可以控制信息的流量</a:t>
            </a:r>
          </a:p>
          <a:p>
            <a:pPr marL="228600" marR="0" lvl="0" indent="-228600" algn="ctr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6.</a:t>
            </a: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可以节约谈判成功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C7C029E-A3C7-4B5C-AEA6-4759206FFB32}"/>
              </a:ext>
            </a:extLst>
          </p:cNvPr>
          <p:cNvSpPr txBox="1"/>
          <p:nvPr/>
        </p:nvSpPr>
        <p:spPr>
          <a:xfrm>
            <a:off x="8134262" y="2838091"/>
            <a:ext cx="1234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优势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FC6A300-081C-401C-BA4E-E07166F6300A}"/>
              </a:ext>
            </a:extLst>
          </p:cNvPr>
          <p:cNvSpPr txBox="1"/>
          <p:nvPr/>
        </p:nvSpPr>
        <p:spPr>
          <a:xfrm>
            <a:off x="2745060" y="3026468"/>
            <a:ext cx="854892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不足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5C309450-67E4-4956-AB2C-E3B5489D88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6961" y="3099268"/>
            <a:ext cx="1956619" cy="194407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8225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  <p:bldP spid="20" grpId="0"/>
      <p:bldP spid="2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6903DCE-4C6B-451A-9393-A909800938E4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二、电话谈判技巧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65B43AEE-035C-4F30-BA48-43539B6D46F7}"/>
              </a:ext>
            </a:extLst>
          </p:cNvPr>
          <p:cNvGrpSpPr/>
          <p:nvPr/>
        </p:nvGrpSpPr>
        <p:grpSpPr>
          <a:xfrm>
            <a:off x="6096000" y="2276490"/>
            <a:ext cx="4600862" cy="523666"/>
            <a:chOff x="1356852" y="1902973"/>
            <a:chExt cx="4600862" cy="523666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BD11A403-7AC3-4B64-A25F-C1F706FC8FD4}"/>
                </a:ext>
              </a:extLst>
            </p:cNvPr>
            <p:cNvSpPr/>
            <p:nvPr/>
          </p:nvSpPr>
          <p:spPr>
            <a:xfrm>
              <a:off x="2307159" y="1969235"/>
              <a:ext cx="249299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007CC8"/>
                  </a:solidFill>
                  <a:cs typeface="+mn-ea"/>
                  <a:sym typeface="+mn-lt"/>
                </a:rPr>
                <a:t>怎样提高电话效率？</a:t>
              </a:r>
              <a:endParaRPr lang="zh-CN" altLang="en-US" sz="2000" dirty="0">
                <a:solidFill>
                  <a:srgbClr val="007CC8"/>
                </a:solidFill>
                <a:cs typeface="+mn-ea"/>
                <a:sym typeface="+mn-lt"/>
              </a:endParaRPr>
            </a:p>
          </p:txBody>
        </p:sp>
        <p:sp>
          <p:nvSpPr>
            <p:cNvPr id="5" name="箭头: 五边形 4">
              <a:extLst>
                <a:ext uri="{FF2B5EF4-FFF2-40B4-BE49-F238E27FC236}">
                  <a16:creationId xmlns:a16="http://schemas.microsoft.com/office/drawing/2014/main" id="{DEDEA223-A904-4E4C-B9C9-C8CDF6966269}"/>
                </a:ext>
              </a:extLst>
            </p:cNvPr>
            <p:cNvSpPr/>
            <p:nvPr/>
          </p:nvSpPr>
          <p:spPr>
            <a:xfrm>
              <a:off x="1356852" y="1912806"/>
              <a:ext cx="814228" cy="504000"/>
            </a:xfrm>
            <a:prstGeom prst="homePlate">
              <a:avLst/>
            </a:prstGeom>
            <a:solidFill>
              <a:srgbClr val="007C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箭头: V 形 15">
              <a:extLst>
                <a:ext uri="{FF2B5EF4-FFF2-40B4-BE49-F238E27FC236}">
                  <a16:creationId xmlns:a16="http://schemas.microsoft.com/office/drawing/2014/main" id="{D1A837EF-E45B-439B-B842-0F6E936EF32C}"/>
                </a:ext>
              </a:extLst>
            </p:cNvPr>
            <p:cNvSpPr/>
            <p:nvPr/>
          </p:nvSpPr>
          <p:spPr>
            <a:xfrm>
              <a:off x="1994075" y="1902973"/>
              <a:ext cx="3963639" cy="523666"/>
            </a:xfrm>
            <a:custGeom>
              <a:avLst/>
              <a:gdLst>
                <a:gd name="connsiteX0" fmla="*/ 0 w 3960000"/>
                <a:gd name="connsiteY0" fmla="*/ 0 h 504000"/>
                <a:gd name="connsiteX1" fmla="*/ 3708000 w 3960000"/>
                <a:gd name="connsiteY1" fmla="*/ 0 h 504000"/>
                <a:gd name="connsiteX2" fmla="*/ 3960000 w 3960000"/>
                <a:gd name="connsiteY2" fmla="*/ 252000 h 504000"/>
                <a:gd name="connsiteX3" fmla="*/ 3708000 w 3960000"/>
                <a:gd name="connsiteY3" fmla="*/ 504000 h 504000"/>
                <a:gd name="connsiteX4" fmla="*/ 0 w 3960000"/>
                <a:gd name="connsiteY4" fmla="*/ 504000 h 504000"/>
                <a:gd name="connsiteX5" fmla="*/ 252000 w 3960000"/>
                <a:gd name="connsiteY5" fmla="*/ 252000 h 504000"/>
                <a:gd name="connsiteX6" fmla="*/ 0 w 3960000"/>
                <a:gd name="connsiteY6" fmla="*/ 0 h 504000"/>
                <a:gd name="connsiteX0" fmla="*/ 0 w 3993135"/>
                <a:gd name="connsiteY0" fmla="*/ 9833 h 513833"/>
                <a:gd name="connsiteX1" fmla="*/ 3993135 w 3993135"/>
                <a:gd name="connsiteY1" fmla="*/ 0 h 513833"/>
                <a:gd name="connsiteX2" fmla="*/ 3960000 w 3993135"/>
                <a:gd name="connsiteY2" fmla="*/ 261833 h 513833"/>
                <a:gd name="connsiteX3" fmla="*/ 3708000 w 3993135"/>
                <a:gd name="connsiteY3" fmla="*/ 513833 h 513833"/>
                <a:gd name="connsiteX4" fmla="*/ 0 w 3993135"/>
                <a:gd name="connsiteY4" fmla="*/ 513833 h 513833"/>
                <a:gd name="connsiteX5" fmla="*/ 252000 w 3993135"/>
                <a:gd name="connsiteY5" fmla="*/ 261833 h 513833"/>
                <a:gd name="connsiteX6" fmla="*/ 0 w 3993135"/>
                <a:gd name="connsiteY6" fmla="*/ 9833 h 513833"/>
                <a:gd name="connsiteX0" fmla="*/ 0 w 3993135"/>
                <a:gd name="connsiteY0" fmla="*/ 9833 h 523666"/>
                <a:gd name="connsiteX1" fmla="*/ 3993135 w 3993135"/>
                <a:gd name="connsiteY1" fmla="*/ 0 h 523666"/>
                <a:gd name="connsiteX2" fmla="*/ 3960000 w 3993135"/>
                <a:gd name="connsiteY2" fmla="*/ 261833 h 523666"/>
                <a:gd name="connsiteX3" fmla="*/ 3963639 w 3993135"/>
                <a:gd name="connsiteY3" fmla="*/ 523666 h 523666"/>
                <a:gd name="connsiteX4" fmla="*/ 0 w 3993135"/>
                <a:gd name="connsiteY4" fmla="*/ 513833 h 523666"/>
                <a:gd name="connsiteX5" fmla="*/ 252000 w 3993135"/>
                <a:gd name="connsiteY5" fmla="*/ 261833 h 523666"/>
                <a:gd name="connsiteX6" fmla="*/ 0 w 3993135"/>
                <a:gd name="connsiteY6" fmla="*/ 9833 h 523666"/>
                <a:gd name="connsiteX0" fmla="*/ 0 w 3973470"/>
                <a:gd name="connsiteY0" fmla="*/ 9833 h 523666"/>
                <a:gd name="connsiteX1" fmla="*/ 3973470 w 3973470"/>
                <a:gd name="connsiteY1" fmla="*/ 0 h 523666"/>
                <a:gd name="connsiteX2" fmla="*/ 3960000 w 3973470"/>
                <a:gd name="connsiteY2" fmla="*/ 261833 h 523666"/>
                <a:gd name="connsiteX3" fmla="*/ 3963639 w 3973470"/>
                <a:gd name="connsiteY3" fmla="*/ 523666 h 523666"/>
                <a:gd name="connsiteX4" fmla="*/ 0 w 3973470"/>
                <a:gd name="connsiteY4" fmla="*/ 513833 h 523666"/>
                <a:gd name="connsiteX5" fmla="*/ 252000 w 3973470"/>
                <a:gd name="connsiteY5" fmla="*/ 261833 h 523666"/>
                <a:gd name="connsiteX6" fmla="*/ 0 w 3973470"/>
                <a:gd name="connsiteY6" fmla="*/ 9833 h 523666"/>
                <a:gd name="connsiteX0" fmla="*/ 0 w 3963639"/>
                <a:gd name="connsiteY0" fmla="*/ 19665 h 533498"/>
                <a:gd name="connsiteX1" fmla="*/ 3924308 w 3963639"/>
                <a:gd name="connsiteY1" fmla="*/ 0 h 533498"/>
                <a:gd name="connsiteX2" fmla="*/ 3960000 w 3963639"/>
                <a:gd name="connsiteY2" fmla="*/ 271665 h 533498"/>
                <a:gd name="connsiteX3" fmla="*/ 3963639 w 3963639"/>
                <a:gd name="connsiteY3" fmla="*/ 533498 h 533498"/>
                <a:gd name="connsiteX4" fmla="*/ 0 w 3963639"/>
                <a:gd name="connsiteY4" fmla="*/ 523665 h 533498"/>
                <a:gd name="connsiteX5" fmla="*/ 252000 w 3963639"/>
                <a:gd name="connsiteY5" fmla="*/ 271665 h 533498"/>
                <a:gd name="connsiteX6" fmla="*/ 0 w 3963639"/>
                <a:gd name="connsiteY6" fmla="*/ 19665 h 533498"/>
                <a:gd name="connsiteX0" fmla="*/ 0 w 3973469"/>
                <a:gd name="connsiteY0" fmla="*/ 19665 h 533498"/>
                <a:gd name="connsiteX1" fmla="*/ 3973469 w 3973469"/>
                <a:gd name="connsiteY1" fmla="*/ 0 h 533498"/>
                <a:gd name="connsiteX2" fmla="*/ 3960000 w 3973469"/>
                <a:gd name="connsiteY2" fmla="*/ 271665 h 533498"/>
                <a:gd name="connsiteX3" fmla="*/ 3963639 w 3973469"/>
                <a:gd name="connsiteY3" fmla="*/ 533498 h 533498"/>
                <a:gd name="connsiteX4" fmla="*/ 0 w 3973469"/>
                <a:gd name="connsiteY4" fmla="*/ 523665 h 533498"/>
                <a:gd name="connsiteX5" fmla="*/ 252000 w 3973469"/>
                <a:gd name="connsiteY5" fmla="*/ 271665 h 533498"/>
                <a:gd name="connsiteX6" fmla="*/ 0 w 3973469"/>
                <a:gd name="connsiteY6" fmla="*/ 19665 h 533498"/>
                <a:gd name="connsiteX0" fmla="*/ 0 w 3963639"/>
                <a:gd name="connsiteY0" fmla="*/ 9833 h 523666"/>
                <a:gd name="connsiteX1" fmla="*/ 3953805 w 3963639"/>
                <a:gd name="connsiteY1" fmla="*/ 0 h 523666"/>
                <a:gd name="connsiteX2" fmla="*/ 3960000 w 3963639"/>
                <a:gd name="connsiteY2" fmla="*/ 261833 h 523666"/>
                <a:gd name="connsiteX3" fmla="*/ 3963639 w 3963639"/>
                <a:gd name="connsiteY3" fmla="*/ 523666 h 523666"/>
                <a:gd name="connsiteX4" fmla="*/ 0 w 3963639"/>
                <a:gd name="connsiteY4" fmla="*/ 513833 h 523666"/>
                <a:gd name="connsiteX5" fmla="*/ 252000 w 3963639"/>
                <a:gd name="connsiteY5" fmla="*/ 261833 h 523666"/>
                <a:gd name="connsiteX6" fmla="*/ 0 w 3963639"/>
                <a:gd name="connsiteY6" fmla="*/ 9833 h 523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63639" h="523666">
                  <a:moveTo>
                    <a:pt x="0" y="9833"/>
                  </a:moveTo>
                  <a:lnTo>
                    <a:pt x="3953805" y="0"/>
                  </a:lnTo>
                  <a:lnTo>
                    <a:pt x="3960000" y="261833"/>
                  </a:lnTo>
                  <a:lnTo>
                    <a:pt x="3963639" y="523666"/>
                  </a:lnTo>
                  <a:lnTo>
                    <a:pt x="0" y="513833"/>
                  </a:lnTo>
                  <a:lnTo>
                    <a:pt x="252000" y="261833"/>
                  </a:lnTo>
                  <a:lnTo>
                    <a:pt x="0" y="9833"/>
                  </a:lnTo>
                  <a:close/>
                </a:path>
              </a:pathLst>
            </a:custGeom>
            <a:noFill/>
            <a:ln>
              <a:solidFill>
                <a:srgbClr val="007C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71536D2E-A608-4D9D-8B92-807018F4CC48}"/>
                </a:ext>
              </a:extLst>
            </p:cNvPr>
            <p:cNvSpPr txBox="1"/>
            <p:nvPr/>
          </p:nvSpPr>
          <p:spPr>
            <a:xfrm>
              <a:off x="1442313" y="1956003"/>
              <a:ext cx="4860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9C9377ED-6940-4526-8A71-FD005AE6E38A}"/>
              </a:ext>
            </a:extLst>
          </p:cNvPr>
          <p:cNvSpPr/>
          <p:nvPr/>
        </p:nvSpPr>
        <p:spPr>
          <a:xfrm>
            <a:off x="6733223" y="3093452"/>
            <a:ext cx="3960000" cy="741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FontTx/>
              <a:buNone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少开口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尽量让对方多说话，以此来获得更多信息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800B72F-5EA5-4C48-B00C-1C020C765C20}"/>
              </a:ext>
            </a:extLst>
          </p:cNvPr>
          <p:cNvSpPr/>
          <p:nvPr/>
        </p:nvSpPr>
        <p:spPr>
          <a:xfrm>
            <a:off x="6715223" y="4057845"/>
            <a:ext cx="39960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FontTx/>
              <a:buNone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先演练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把重要信息记录下来想办法达到共识，并想好如何结束谈判模式。</a:t>
            </a:r>
          </a:p>
        </p:txBody>
      </p:sp>
      <p:sp>
        <p:nvSpPr>
          <p:cNvPr id="19" name="electricity_296780">
            <a:extLst>
              <a:ext uri="{FF2B5EF4-FFF2-40B4-BE49-F238E27FC236}">
                <a16:creationId xmlns:a16="http://schemas.microsoft.com/office/drawing/2014/main" id="{1F3EDF92-B239-4156-B2E2-09A077E7C5B5}"/>
              </a:ext>
            </a:extLst>
          </p:cNvPr>
          <p:cNvSpPr/>
          <p:nvPr/>
        </p:nvSpPr>
        <p:spPr>
          <a:xfrm>
            <a:off x="6096000" y="3257332"/>
            <a:ext cx="559693" cy="609685"/>
          </a:xfrm>
          <a:custGeom>
            <a:avLst/>
            <a:gdLst>
              <a:gd name="connsiteX0" fmla="*/ 490616 w 556973"/>
              <a:gd name="connsiteY0" fmla="*/ 527759 h 606722"/>
              <a:gd name="connsiteX1" fmla="*/ 499529 w 556973"/>
              <a:gd name="connsiteY1" fmla="*/ 531485 h 606722"/>
              <a:gd name="connsiteX2" fmla="*/ 503273 w 556973"/>
              <a:gd name="connsiteY2" fmla="*/ 540355 h 606722"/>
              <a:gd name="connsiteX3" fmla="*/ 499529 w 556973"/>
              <a:gd name="connsiteY3" fmla="*/ 549314 h 606722"/>
              <a:gd name="connsiteX4" fmla="*/ 490616 w 556973"/>
              <a:gd name="connsiteY4" fmla="*/ 552951 h 606722"/>
              <a:gd name="connsiteX5" fmla="*/ 481613 w 556973"/>
              <a:gd name="connsiteY5" fmla="*/ 549314 h 606722"/>
              <a:gd name="connsiteX6" fmla="*/ 477869 w 556973"/>
              <a:gd name="connsiteY6" fmla="*/ 540355 h 606722"/>
              <a:gd name="connsiteX7" fmla="*/ 481613 w 556973"/>
              <a:gd name="connsiteY7" fmla="*/ 531485 h 606722"/>
              <a:gd name="connsiteX8" fmla="*/ 490616 w 556973"/>
              <a:gd name="connsiteY8" fmla="*/ 527759 h 606722"/>
              <a:gd name="connsiteX9" fmla="*/ 66472 w 556973"/>
              <a:gd name="connsiteY9" fmla="*/ 527759 h 606722"/>
              <a:gd name="connsiteX10" fmla="*/ 75367 w 556973"/>
              <a:gd name="connsiteY10" fmla="*/ 531485 h 606722"/>
              <a:gd name="connsiteX11" fmla="*/ 79103 w 556973"/>
              <a:gd name="connsiteY11" fmla="*/ 540355 h 606722"/>
              <a:gd name="connsiteX12" fmla="*/ 75367 w 556973"/>
              <a:gd name="connsiteY12" fmla="*/ 549314 h 606722"/>
              <a:gd name="connsiteX13" fmla="*/ 66472 w 556973"/>
              <a:gd name="connsiteY13" fmla="*/ 552951 h 606722"/>
              <a:gd name="connsiteX14" fmla="*/ 57488 w 556973"/>
              <a:gd name="connsiteY14" fmla="*/ 549314 h 606722"/>
              <a:gd name="connsiteX15" fmla="*/ 53841 w 556973"/>
              <a:gd name="connsiteY15" fmla="*/ 540355 h 606722"/>
              <a:gd name="connsiteX16" fmla="*/ 57488 w 556973"/>
              <a:gd name="connsiteY16" fmla="*/ 531485 h 606722"/>
              <a:gd name="connsiteX17" fmla="*/ 66472 w 556973"/>
              <a:gd name="connsiteY17" fmla="*/ 527759 h 606722"/>
              <a:gd name="connsiteX18" fmla="*/ 326116 w 556973"/>
              <a:gd name="connsiteY18" fmla="*/ 444117 h 606722"/>
              <a:gd name="connsiteX19" fmla="*/ 342207 w 556973"/>
              <a:gd name="connsiteY19" fmla="*/ 452016 h 606722"/>
              <a:gd name="connsiteX20" fmla="*/ 334295 w 556973"/>
              <a:gd name="connsiteY20" fmla="*/ 467990 h 606722"/>
              <a:gd name="connsiteX21" fmla="*/ 313580 w 556973"/>
              <a:gd name="connsiteY21" fmla="*/ 473581 h 606722"/>
              <a:gd name="connsiteX22" fmla="*/ 311002 w 556973"/>
              <a:gd name="connsiteY22" fmla="*/ 473847 h 606722"/>
              <a:gd name="connsiteX23" fmla="*/ 298644 w 556973"/>
              <a:gd name="connsiteY23" fmla="*/ 463730 h 606722"/>
              <a:gd name="connsiteX24" fmla="*/ 308513 w 556973"/>
              <a:gd name="connsiteY24" fmla="*/ 448821 h 606722"/>
              <a:gd name="connsiteX25" fmla="*/ 326116 w 556973"/>
              <a:gd name="connsiteY25" fmla="*/ 444117 h 606722"/>
              <a:gd name="connsiteX26" fmla="*/ 439971 w 556973"/>
              <a:gd name="connsiteY26" fmla="*/ 290730 h 606722"/>
              <a:gd name="connsiteX27" fmla="*/ 452607 w 556973"/>
              <a:gd name="connsiteY27" fmla="*/ 303350 h 606722"/>
              <a:gd name="connsiteX28" fmla="*/ 394765 w 556973"/>
              <a:gd name="connsiteY28" fmla="*/ 432666 h 606722"/>
              <a:gd name="connsiteX29" fmla="*/ 386311 w 556973"/>
              <a:gd name="connsiteY29" fmla="*/ 435954 h 606722"/>
              <a:gd name="connsiteX30" fmla="*/ 376878 w 556973"/>
              <a:gd name="connsiteY30" fmla="*/ 431777 h 606722"/>
              <a:gd name="connsiteX31" fmla="*/ 377857 w 556973"/>
              <a:gd name="connsiteY31" fmla="*/ 413913 h 606722"/>
              <a:gd name="connsiteX32" fmla="*/ 427245 w 556973"/>
              <a:gd name="connsiteY32" fmla="*/ 303350 h 606722"/>
              <a:gd name="connsiteX33" fmla="*/ 439971 w 556973"/>
              <a:gd name="connsiteY33" fmla="*/ 290730 h 606722"/>
              <a:gd name="connsiteX34" fmla="*/ 295164 w 556973"/>
              <a:gd name="connsiteY34" fmla="*/ 179706 h 606722"/>
              <a:gd name="connsiteX35" fmla="*/ 216930 w 556973"/>
              <a:gd name="connsiteY35" fmla="*/ 298429 h 606722"/>
              <a:gd name="connsiteX36" fmla="*/ 254845 w 556973"/>
              <a:gd name="connsiteY36" fmla="*/ 298429 h 606722"/>
              <a:gd name="connsiteX37" fmla="*/ 265170 w 556973"/>
              <a:gd name="connsiteY37" fmla="*/ 303761 h 606722"/>
              <a:gd name="connsiteX38" fmla="*/ 266772 w 556973"/>
              <a:gd name="connsiteY38" fmla="*/ 315313 h 606722"/>
              <a:gd name="connsiteX39" fmla="*/ 242118 w 556973"/>
              <a:gd name="connsiteY39" fmla="*/ 384006 h 606722"/>
              <a:gd name="connsiteX40" fmla="*/ 335126 w 556973"/>
              <a:gd name="connsiteY40" fmla="*/ 281456 h 606722"/>
              <a:gd name="connsiteX41" fmla="*/ 289645 w 556973"/>
              <a:gd name="connsiteY41" fmla="*/ 281456 h 606722"/>
              <a:gd name="connsiteX42" fmla="*/ 278520 w 556973"/>
              <a:gd name="connsiteY42" fmla="*/ 274880 h 606722"/>
              <a:gd name="connsiteX43" fmla="*/ 278965 w 556973"/>
              <a:gd name="connsiteY43" fmla="*/ 262083 h 606722"/>
              <a:gd name="connsiteX44" fmla="*/ 331655 w 556973"/>
              <a:gd name="connsiteY44" fmla="*/ 179706 h 606722"/>
              <a:gd name="connsiteX45" fmla="*/ 288399 w 556973"/>
              <a:gd name="connsiteY45" fmla="*/ 154468 h 606722"/>
              <a:gd name="connsiteX46" fmla="*/ 354795 w 556973"/>
              <a:gd name="connsiteY46" fmla="*/ 154468 h 606722"/>
              <a:gd name="connsiteX47" fmla="*/ 365921 w 556973"/>
              <a:gd name="connsiteY47" fmla="*/ 161044 h 606722"/>
              <a:gd name="connsiteX48" fmla="*/ 365476 w 556973"/>
              <a:gd name="connsiteY48" fmla="*/ 173929 h 606722"/>
              <a:gd name="connsiteX49" fmla="*/ 312786 w 556973"/>
              <a:gd name="connsiteY49" fmla="*/ 256218 h 606722"/>
              <a:gd name="connsiteX50" fmla="*/ 363696 w 556973"/>
              <a:gd name="connsiteY50" fmla="*/ 256218 h 606722"/>
              <a:gd name="connsiteX51" fmla="*/ 375266 w 556973"/>
              <a:gd name="connsiteY51" fmla="*/ 263683 h 606722"/>
              <a:gd name="connsiteX52" fmla="*/ 373041 w 556973"/>
              <a:gd name="connsiteY52" fmla="*/ 277368 h 606722"/>
              <a:gd name="connsiteX53" fmla="*/ 218176 w 556973"/>
              <a:gd name="connsiteY53" fmla="*/ 448077 h 606722"/>
              <a:gd name="connsiteX54" fmla="*/ 208831 w 556973"/>
              <a:gd name="connsiteY54" fmla="*/ 452254 h 606722"/>
              <a:gd name="connsiteX55" fmla="*/ 202334 w 556973"/>
              <a:gd name="connsiteY55" fmla="*/ 450388 h 606722"/>
              <a:gd name="connsiteX56" fmla="*/ 196905 w 556973"/>
              <a:gd name="connsiteY56" fmla="*/ 435370 h 606722"/>
              <a:gd name="connsiteX57" fmla="*/ 236867 w 556973"/>
              <a:gd name="connsiteY57" fmla="*/ 323667 h 606722"/>
              <a:gd name="connsiteX58" fmla="*/ 193433 w 556973"/>
              <a:gd name="connsiteY58" fmla="*/ 323667 h 606722"/>
              <a:gd name="connsiteX59" fmla="*/ 182308 w 556973"/>
              <a:gd name="connsiteY59" fmla="*/ 317091 h 606722"/>
              <a:gd name="connsiteX60" fmla="*/ 182842 w 556973"/>
              <a:gd name="connsiteY60" fmla="*/ 304116 h 606722"/>
              <a:gd name="connsiteX61" fmla="*/ 277808 w 556973"/>
              <a:gd name="connsiteY61" fmla="*/ 160155 h 606722"/>
              <a:gd name="connsiteX62" fmla="*/ 288399 w 556973"/>
              <a:gd name="connsiteY62" fmla="*/ 154468 h 606722"/>
              <a:gd name="connsiteX63" fmla="*/ 196247 w 556973"/>
              <a:gd name="connsiteY63" fmla="*/ 154169 h 606722"/>
              <a:gd name="connsiteX64" fmla="*/ 204167 w 556973"/>
              <a:gd name="connsiteY64" fmla="*/ 159803 h 606722"/>
              <a:gd name="connsiteX65" fmla="*/ 200074 w 556973"/>
              <a:gd name="connsiteY65" fmla="*/ 177225 h 606722"/>
              <a:gd name="connsiteX66" fmla="*/ 140811 w 556973"/>
              <a:gd name="connsiteY66" fmla="*/ 247272 h 606722"/>
              <a:gd name="connsiteX67" fmla="*/ 129154 w 556973"/>
              <a:gd name="connsiteY67" fmla="*/ 255095 h 606722"/>
              <a:gd name="connsiteX68" fmla="*/ 124349 w 556973"/>
              <a:gd name="connsiteY68" fmla="*/ 254117 h 606722"/>
              <a:gd name="connsiteX69" fmla="*/ 117408 w 556973"/>
              <a:gd name="connsiteY69" fmla="*/ 237672 h 606722"/>
              <a:gd name="connsiteX70" fmla="*/ 186726 w 556973"/>
              <a:gd name="connsiteY70" fmla="*/ 155802 h 606722"/>
              <a:gd name="connsiteX71" fmla="*/ 196247 w 556973"/>
              <a:gd name="connsiteY71" fmla="*/ 154169 h 606722"/>
              <a:gd name="connsiteX72" fmla="*/ 278512 w 556973"/>
              <a:gd name="connsiteY72" fmla="*/ 104273 h 606722"/>
              <a:gd name="connsiteX73" fmla="*/ 79121 w 556973"/>
              <a:gd name="connsiteY73" fmla="*/ 303351 h 606722"/>
              <a:gd name="connsiteX74" fmla="*/ 278512 w 556973"/>
              <a:gd name="connsiteY74" fmla="*/ 502430 h 606722"/>
              <a:gd name="connsiteX75" fmla="*/ 477903 w 556973"/>
              <a:gd name="connsiteY75" fmla="*/ 303351 h 606722"/>
              <a:gd name="connsiteX76" fmla="*/ 278512 w 556973"/>
              <a:gd name="connsiteY76" fmla="*/ 104273 h 606722"/>
              <a:gd name="connsiteX77" fmla="*/ 278512 w 556973"/>
              <a:gd name="connsiteY77" fmla="*/ 79033 h 606722"/>
              <a:gd name="connsiteX78" fmla="*/ 503272 w 556973"/>
              <a:gd name="connsiteY78" fmla="*/ 303351 h 606722"/>
              <a:gd name="connsiteX79" fmla="*/ 278512 w 556973"/>
              <a:gd name="connsiteY79" fmla="*/ 527759 h 606722"/>
              <a:gd name="connsiteX80" fmla="*/ 53841 w 556973"/>
              <a:gd name="connsiteY80" fmla="*/ 303351 h 606722"/>
              <a:gd name="connsiteX81" fmla="*/ 278512 w 556973"/>
              <a:gd name="connsiteY81" fmla="*/ 79033 h 606722"/>
              <a:gd name="connsiteX82" fmla="*/ 490616 w 556973"/>
              <a:gd name="connsiteY82" fmla="*/ 53700 h 606722"/>
              <a:gd name="connsiteX83" fmla="*/ 499529 w 556973"/>
              <a:gd name="connsiteY83" fmla="*/ 57433 h 606722"/>
              <a:gd name="connsiteX84" fmla="*/ 503273 w 556973"/>
              <a:gd name="connsiteY84" fmla="*/ 66411 h 606722"/>
              <a:gd name="connsiteX85" fmla="*/ 499529 w 556973"/>
              <a:gd name="connsiteY85" fmla="*/ 75300 h 606722"/>
              <a:gd name="connsiteX86" fmla="*/ 490616 w 556973"/>
              <a:gd name="connsiteY86" fmla="*/ 79033 h 606722"/>
              <a:gd name="connsiteX87" fmla="*/ 481613 w 556973"/>
              <a:gd name="connsiteY87" fmla="*/ 75300 h 606722"/>
              <a:gd name="connsiteX88" fmla="*/ 477869 w 556973"/>
              <a:gd name="connsiteY88" fmla="*/ 66411 h 606722"/>
              <a:gd name="connsiteX89" fmla="*/ 481613 w 556973"/>
              <a:gd name="connsiteY89" fmla="*/ 57433 h 606722"/>
              <a:gd name="connsiteX90" fmla="*/ 490616 w 556973"/>
              <a:gd name="connsiteY90" fmla="*/ 53700 h 606722"/>
              <a:gd name="connsiteX91" fmla="*/ 66472 w 556973"/>
              <a:gd name="connsiteY91" fmla="*/ 53700 h 606722"/>
              <a:gd name="connsiteX92" fmla="*/ 75456 w 556973"/>
              <a:gd name="connsiteY92" fmla="*/ 57433 h 606722"/>
              <a:gd name="connsiteX93" fmla="*/ 79103 w 556973"/>
              <a:gd name="connsiteY93" fmla="*/ 66411 h 606722"/>
              <a:gd name="connsiteX94" fmla="*/ 75456 w 556973"/>
              <a:gd name="connsiteY94" fmla="*/ 75300 h 606722"/>
              <a:gd name="connsiteX95" fmla="*/ 66472 w 556973"/>
              <a:gd name="connsiteY95" fmla="*/ 79033 h 606722"/>
              <a:gd name="connsiteX96" fmla="*/ 57488 w 556973"/>
              <a:gd name="connsiteY96" fmla="*/ 75300 h 606722"/>
              <a:gd name="connsiteX97" fmla="*/ 53841 w 556973"/>
              <a:gd name="connsiteY97" fmla="*/ 66411 h 606722"/>
              <a:gd name="connsiteX98" fmla="*/ 57488 w 556973"/>
              <a:gd name="connsiteY98" fmla="*/ 57433 h 606722"/>
              <a:gd name="connsiteX99" fmla="*/ 66472 w 556973"/>
              <a:gd name="connsiteY99" fmla="*/ 53700 h 606722"/>
              <a:gd name="connsiteX100" fmla="*/ 63636 w 556973"/>
              <a:gd name="connsiteY100" fmla="*/ 25239 h 606722"/>
              <a:gd name="connsiteX101" fmla="*/ 25366 w 556973"/>
              <a:gd name="connsiteY101" fmla="*/ 63543 h 606722"/>
              <a:gd name="connsiteX102" fmla="*/ 25366 w 556973"/>
              <a:gd name="connsiteY102" fmla="*/ 543179 h 606722"/>
              <a:gd name="connsiteX103" fmla="*/ 63636 w 556973"/>
              <a:gd name="connsiteY103" fmla="*/ 581394 h 606722"/>
              <a:gd name="connsiteX104" fmla="*/ 493426 w 556973"/>
              <a:gd name="connsiteY104" fmla="*/ 581394 h 606722"/>
              <a:gd name="connsiteX105" fmla="*/ 531696 w 556973"/>
              <a:gd name="connsiteY105" fmla="*/ 543179 h 606722"/>
              <a:gd name="connsiteX106" fmla="*/ 531696 w 556973"/>
              <a:gd name="connsiteY106" fmla="*/ 63543 h 606722"/>
              <a:gd name="connsiteX107" fmla="*/ 493426 w 556973"/>
              <a:gd name="connsiteY107" fmla="*/ 25239 h 606722"/>
              <a:gd name="connsiteX108" fmla="*/ 63636 w 556973"/>
              <a:gd name="connsiteY108" fmla="*/ 0 h 606722"/>
              <a:gd name="connsiteX109" fmla="*/ 493426 w 556973"/>
              <a:gd name="connsiteY109" fmla="*/ 0 h 606722"/>
              <a:gd name="connsiteX110" fmla="*/ 556973 w 556973"/>
              <a:gd name="connsiteY110" fmla="*/ 63543 h 606722"/>
              <a:gd name="connsiteX111" fmla="*/ 556973 w 556973"/>
              <a:gd name="connsiteY111" fmla="*/ 543179 h 606722"/>
              <a:gd name="connsiteX112" fmla="*/ 493426 w 556973"/>
              <a:gd name="connsiteY112" fmla="*/ 606722 h 606722"/>
              <a:gd name="connsiteX113" fmla="*/ 63636 w 556973"/>
              <a:gd name="connsiteY113" fmla="*/ 606722 h 606722"/>
              <a:gd name="connsiteX114" fmla="*/ 0 w 556973"/>
              <a:gd name="connsiteY114" fmla="*/ 543179 h 606722"/>
              <a:gd name="connsiteX115" fmla="*/ 0 w 556973"/>
              <a:gd name="connsiteY115" fmla="*/ 63543 h 606722"/>
              <a:gd name="connsiteX116" fmla="*/ 63636 w 556973"/>
              <a:gd name="connsiteY116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556973" h="606722">
                <a:moveTo>
                  <a:pt x="490616" y="527759"/>
                </a:moveTo>
                <a:cubicBezTo>
                  <a:pt x="493914" y="527759"/>
                  <a:pt x="497212" y="529090"/>
                  <a:pt x="499529" y="531485"/>
                </a:cubicBezTo>
                <a:cubicBezTo>
                  <a:pt x="501936" y="533791"/>
                  <a:pt x="503273" y="537073"/>
                  <a:pt x="503273" y="540355"/>
                </a:cubicBezTo>
                <a:cubicBezTo>
                  <a:pt x="503273" y="543726"/>
                  <a:pt x="501936" y="546919"/>
                  <a:pt x="499529" y="549314"/>
                </a:cubicBezTo>
                <a:cubicBezTo>
                  <a:pt x="497212" y="551621"/>
                  <a:pt x="493914" y="552951"/>
                  <a:pt x="490616" y="552951"/>
                </a:cubicBezTo>
                <a:cubicBezTo>
                  <a:pt x="487228" y="552951"/>
                  <a:pt x="484019" y="551621"/>
                  <a:pt x="481613" y="549314"/>
                </a:cubicBezTo>
                <a:cubicBezTo>
                  <a:pt x="479295" y="546919"/>
                  <a:pt x="477869" y="543726"/>
                  <a:pt x="477869" y="540355"/>
                </a:cubicBezTo>
                <a:cubicBezTo>
                  <a:pt x="477869" y="537073"/>
                  <a:pt x="479295" y="533791"/>
                  <a:pt x="481613" y="531485"/>
                </a:cubicBezTo>
                <a:cubicBezTo>
                  <a:pt x="484019" y="529090"/>
                  <a:pt x="487228" y="527759"/>
                  <a:pt x="490616" y="527759"/>
                </a:cubicBezTo>
                <a:close/>
                <a:moveTo>
                  <a:pt x="66472" y="527759"/>
                </a:moveTo>
                <a:cubicBezTo>
                  <a:pt x="69763" y="527759"/>
                  <a:pt x="73054" y="529090"/>
                  <a:pt x="75367" y="531485"/>
                </a:cubicBezTo>
                <a:cubicBezTo>
                  <a:pt x="77769" y="533791"/>
                  <a:pt x="79103" y="537073"/>
                  <a:pt x="79103" y="540355"/>
                </a:cubicBezTo>
                <a:cubicBezTo>
                  <a:pt x="79103" y="543726"/>
                  <a:pt x="77769" y="546919"/>
                  <a:pt x="75367" y="549314"/>
                </a:cubicBezTo>
                <a:cubicBezTo>
                  <a:pt x="73054" y="551621"/>
                  <a:pt x="69763" y="552951"/>
                  <a:pt x="66472" y="552951"/>
                </a:cubicBezTo>
                <a:cubicBezTo>
                  <a:pt x="63181" y="552951"/>
                  <a:pt x="59890" y="551621"/>
                  <a:pt x="57488" y="549314"/>
                </a:cubicBezTo>
                <a:cubicBezTo>
                  <a:pt x="55175" y="546919"/>
                  <a:pt x="53841" y="543726"/>
                  <a:pt x="53841" y="540355"/>
                </a:cubicBezTo>
                <a:cubicBezTo>
                  <a:pt x="53841" y="537073"/>
                  <a:pt x="55175" y="533791"/>
                  <a:pt x="57488" y="531485"/>
                </a:cubicBezTo>
                <a:cubicBezTo>
                  <a:pt x="59890" y="529090"/>
                  <a:pt x="63181" y="527759"/>
                  <a:pt x="66472" y="527759"/>
                </a:cubicBezTo>
                <a:close/>
                <a:moveTo>
                  <a:pt x="326116" y="444117"/>
                </a:moveTo>
                <a:cubicBezTo>
                  <a:pt x="332784" y="441810"/>
                  <a:pt x="339896" y="445360"/>
                  <a:pt x="342207" y="452016"/>
                </a:cubicBezTo>
                <a:cubicBezTo>
                  <a:pt x="344430" y="458583"/>
                  <a:pt x="340874" y="465771"/>
                  <a:pt x="334295" y="467990"/>
                </a:cubicBezTo>
                <a:cubicBezTo>
                  <a:pt x="327538" y="470297"/>
                  <a:pt x="320515" y="472161"/>
                  <a:pt x="313580" y="473581"/>
                </a:cubicBezTo>
                <a:cubicBezTo>
                  <a:pt x="312691" y="473758"/>
                  <a:pt x="311891" y="473847"/>
                  <a:pt x="311002" y="473847"/>
                </a:cubicBezTo>
                <a:cubicBezTo>
                  <a:pt x="305134" y="473847"/>
                  <a:pt x="299889" y="469765"/>
                  <a:pt x="298644" y="463730"/>
                </a:cubicBezTo>
                <a:cubicBezTo>
                  <a:pt x="297222" y="456897"/>
                  <a:pt x="301667" y="450241"/>
                  <a:pt x="308513" y="448821"/>
                </a:cubicBezTo>
                <a:cubicBezTo>
                  <a:pt x="314469" y="447667"/>
                  <a:pt x="320426" y="446070"/>
                  <a:pt x="326116" y="444117"/>
                </a:cubicBezTo>
                <a:close/>
                <a:moveTo>
                  <a:pt x="439971" y="290730"/>
                </a:moveTo>
                <a:cubicBezTo>
                  <a:pt x="446912" y="290730"/>
                  <a:pt x="452607" y="296418"/>
                  <a:pt x="452607" y="303350"/>
                </a:cubicBezTo>
                <a:cubicBezTo>
                  <a:pt x="452607" y="352588"/>
                  <a:pt x="431517" y="399692"/>
                  <a:pt x="394765" y="432666"/>
                </a:cubicBezTo>
                <a:cubicBezTo>
                  <a:pt x="392273" y="434887"/>
                  <a:pt x="389248" y="435954"/>
                  <a:pt x="386311" y="435954"/>
                </a:cubicBezTo>
                <a:cubicBezTo>
                  <a:pt x="382841" y="435954"/>
                  <a:pt x="379370" y="434532"/>
                  <a:pt x="376878" y="431777"/>
                </a:cubicBezTo>
                <a:cubicBezTo>
                  <a:pt x="372162" y="426533"/>
                  <a:pt x="372607" y="418534"/>
                  <a:pt x="377857" y="413913"/>
                </a:cubicBezTo>
                <a:cubicBezTo>
                  <a:pt x="409270" y="385739"/>
                  <a:pt x="427245" y="345389"/>
                  <a:pt x="427245" y="303350"/>
                </a:cubicBezTo>
                <a:cubicBezTo>
                  <a:pt x="427245" y="296418"/>
                  <a:pt x="432941" y="290730"/>
                  <a:pt x="439971" y="290730"/>
                </a:cubicBezTo>
                <a:close/>
                <a:moveTo>
                  <a:pt x="295164" y="179706"/>
                </a:moveTo>
                <a:lnTo>
                  <a:pt x="216930" y="298429"/>
                </a:lnTo>
                <a:lnTo>
                  <a:pt x="254845" y="298429"/>
                </a:lnTo>
                <a:cubicBezTo>
                  <a:pt x="258939" y="298429"/>
                  <a:pt x="262767" y="300473"/>
                  <a:pt x="265170" y="303761"/>
                </a:cubicBezTo>
                <a:cubicBezTo>
                  <a:pt x="267573" y="307138"/>
                  <a:pt x="268107" y="311492"/>
                  <a:pt x="266772" y="315313"/>
                </a:cubicBezTo>
                <a:lnTo>
                  <a:pt x="242118" y="384006"/>
                </a:lnTo>
                <a:lnTo>
                  <a:pt x="335126" y="281456"/>
                </a:lnTo>
                <a:lnTo>
                  <a:pt x="289645" y="281456"/>
                </a:lnTo>
                <a:cubicBezTo>
                  <a:pt x="285017" y="281456"/>
                  <a:pt x="280745" y="278968"/>
                  <a:pt x="278520" y="274880"/>
                </a:cubicBezTo>
                <a:cubicBezTo>
                  <a:pt x="276295" y="270881"/>
                  <a:pt x="276473" y="265904"/>
                  <a:pt x="278965" y="262083"/>
                </a:cubicBezTo>
                <a:lnTo>
                  <a:pt x="331655" y="179706"/>
                </a:lnTo>
                <a:close/>
                <a:moveTo>
                  <a:pt x="288399" y="154468"/>
                </a:moveTo>
                <a:lnTo>
                  <a:pt x="354795" y="154468"/>
                </a:lnTo>
                <a:cubicBezTo>
                  <a:pt x="359423" y="154468"/>
                  <a:pt x="363696" y="156956"/>
                  <a:pt x="365921" y="161044"/>
                </a:cubicBezTo>
                <a:cubicBezTo>
                  <a:pt x="368146" y="165132"/>
                  <a:pt x="367968" y="170019"/>
                  <a:pt x="365476" y="173929"/>
                </a:cubicBezTo>
                <a:lnTo>
                  <a:pt x="312786" y="256218"/>
                </a:lnTo>
                <a:lnTo>
                  <a:pt x="363696" y="256218"/>
                </a:lnTo>
                <a:cubicBezTo>
                  <a:pt x="368680" y="256218"/>
                  <a:pt x="373219" y="259151"/>
                  <a:pt x="375266" y="263683"/>
                </a:cubicBezTo>
                <a:cubicBezTo>
                  <a:pt x="377313" y="268304"/>
                  <a:pt x="376423" y="273636"/>
                  <a:pt x="373041" y="277368"/>
                </a:cubicBezTo>
                <a:lnTo>
                  <a:pt x="218176" y="448077"/>
                </a:lnTo>
                <a:cubicBezTo>
                  <a:pt x="215773" y="450832"/>
                  <a:pt x="212302" y="452254"/>
                  <a:pt x="208831" y="452254"/>
                </a:cubicBezTo>
                <a:cubicBezTo>
                  <a:pt x="206606" y="452254"/>
                  <a:pt x="204381" y="451632"/>
                  <a:pt x="202334" y="450388"/>
                </a:cubicBezTo>
                <a:cubicBezTo>
                  <a:pt x="197172" y="447366"/>
                  <a:pt x="194857" y="440968"/>
                  <a:pt x="196905" y="435370"/>
                </a:cubicBezTo>
                <a:lnTo>
                  <a:pt x="236867" y="323667"/>
                </a:lnTo>
                <a:lnTo>
                  <a:pt x="193433" y="323667"/>
                </a:lnTo>
                <a:cubicBezTo>
                  <a:pt x="188805" y="323667"/>
                  <a:pt x="184444" y="321178"/>
                  <a:pt x="182308" y="317091"/>
                </a:cubicBezTo>
                <a:cubicBezTo>
                  <a:pt x="180083" y="313003"/>
                  <a:pt x="180261" y="308026"/>
                  <a:pt x="182842" y="304116"/>
                </a:cubicBezTo>
                <a:lnTo>
                  <a:pt x="277808" y="160155"/>
                </a:lnTo>
                <a:cubicBezTo>
                  <a:pt x="280122" y="156601"/>
                  <a:pt x="284127" y="154468"/>
                  <a:pt x="288399" y="154468"/>
                </a:cubicBezTo>
                <a:close/>
                <a:moveTo>
                  <a:pt x="196247" y="154169"/>
                </a:moveTo>
                <a:cubicBezTo>
                  <a:pt x="199406" y="154891"/>
                  <a:pt x="202298" y="156825"/>
                  <a:pt x="204167" y="159803"/>
                </a:cubicBezTo>
                <a:cubicBezTo>
                  <a:pt x="207815" y="165758"/>
                  <a:pt x="206035" y="173492"/>
                  <a:pt x="200074" y="177225"/>
                </a:cubicBezTo>
                <a:cubicBezTo>
                  <a:pt x="173646" y="193670"/>
                  <a:pt x="152557" y="218560"/>
                  <a:pt x="140811" y="247272"/>
                </a:cubicBezTo>
                <a:cubicBezTo>
                  <a:pt x="138853" y="252161"/>
                  <a:pt x="134137" y="255095"/>
                  <a:pt x="129154" y="255095"/>
                </a:cubicBezTo>
                <a:cubicBezTo>
                  <a:pt x="127553" y="255095"/>
                  <a:pt x="125862" y="254828"/>
                  <a:pt x="124349" y="254117"/>
                </a:cubicBezTo>
                <a:cubicBezTo>
                  <a:pt x="117853" y="251450"/>
                  <a:pt x="114739" y="244072"/>
                  <a:pt x="117408" y="237672"/>
                </a:cubicBezTo>
                <a:cubicBezTo>
                  <a:pt x="131201" y="204071"/>
                  <a:pt x="155760" y="175003"/>
                  <a:pt x="186726" y="155802"/>
                </a:cubicBezTo>
                <a:cubicBezTo>
                  <a:pt x="189663" y="153936"/>
                  <a:pt x="193088" y="153447"/>
                  <a:pt x="196247" y="154169"/>
                </a:cubicBezTo>
                <a:close/>
                <a:moveTo>
                  <a:pt x="278512" y="104273"/>
                </a:moveTo>
                <a:cubicBezTo>
                  <a:pt x="168580" y="104273"/>
                  <a:pt x="79121" y="193592"/>
                  <a:pt x="79121" y="303351"/>
                </a:cubicBezTo>
                <a:cubicBezTo>
                  <a:pt x="79121" y="413111"/>
                  <a:pt x="168580" y="502430"/>
                  <a:pt x="278512" y="502430"/>
                </a:cubicBezTo>
                <a:cubicBezTo>
                  <a:pt x="388444" y="502430"/>
                  <a:pt x="477903" y="413111"/>
                  <a:pt x="477903" y="303351"/>
                </a:cubicBezTo>
                <a:cubicBezTo>
                  <a:pt x="477903" y="193592"/>
                  <a:pt x="388444" y="104273"/>
                  <a:pt x="278512" y="104273"/>
                </a:cubicBezTo>
                <a:close/>
                <a:moveTo>
                  <a:pt x="278512" y="79033"/>
                </a:moveTo>
                <a:cubicBezTo>
                  <a:pt x="402419" y="79033"/>
                  <a:pt x="503272" y="179639"/>
                  <a:pt x="503272" y="303351"/>
                </a:cubicBezTo>
                <a:cubicBezTo>
                  <a:pt x="503272" y="427064"/>
                  <a:pt x="402419" y="527759"/>
                  <a:pt x="278512" y="527759"/>
                </a:cubicBezTo>
                <a:cubicBezTo>
                  <a:pt x="154605" y="527759"/>
                  <a:pt x="53841" y="427064"/>
                  <a:pt x="53841" y="303351"/>
                </a:cubicBezTo>
                <a:cubicBezTo>
                  <a:pt x="53841" y="179639"/>
                  <a:pt x="154605" y="79033"/>
                  <a:pt x="278512" y="79033"/>
                </a:cubicBezTo>
                <a:close/>
                <a:moveTo>
                  <a:pt x="490616" y="53700"/>
                </a:moveTo>
                <a:cubicBezTo>
                  <a:pt x="493914" y="53700"/>
                  <a:pt x="497212" y="55122"/>
                  <a:pt x="499529" y="57433"/>
                </a:cubicBezTo>
                <a:cubicBezTo>
                  <a:pt x="501936" y="59744"/>
                  <a:pt x="503273" y="63033"/>
                  <a:pt x="503273" y="66411"/>
                </a:cubicBezTo>
                <a:cubicBezTo>
                  <a:pt x="503273" y="69700"/>
                  <a:pt x="501936" y="72989"/>
                  <a:pt x="499529" y="75300"/>
                </a:cubicBezTo>
                <a:cubicBezTo>
                  <a:pt x="497212" y="77700"/>
                  <a:pt x="493914" y="79033"/>
                  <a:pt x="490616" y="79033"/>
                </a:cubicBezTo>
                <a:cubicBezTo>
                  <a:pt x="487228" y="79033"/>
                  <a:pt x="484019" y="77700"/>
                  <a:pt x="481613" y="75300"/>
                </a:cubicBezTo>
                <a:cubicBezTo>
                  <a:pt x="479295" y="72989"/>
                  <a:pt x="477869" y="69700"/>
                  <a:pt x="477869" y="66411"/>
                </a:cubicBezTo>
                <a:cubicBezTo>
                  <a:pt x="477869" y="63033"/>
                  <a:pt x="479295" y="59744"/>
                  <a:pt x="481613" y="57433"/>
                </a:cubicBezTo>
                <a:cubicBezTo>
                  <a:pt x="484019" y="55122"/>
                  <a:pt x="487228" y="53700"/>
                  <a:pt x="490616" y="53700"/>
                </a:cubicBezTo>
                <a:close/>
                <a:moveTo>
                  <a:pt x="66472" y="53700"/>
                </a:moveTo>
                <a:cubicBezTo>
                  <a:pt x="69763" y="53700"/>
                  <a:pt x="73054" y="55122"/>
                  <a:pt x="75456" y="57433"/>
                </a:cubicBezTo>
                <a:cubicBezTo>
                  <a:pt x="77769" y="59744"/>
                  <a:pt x="79103" y="63033"/>
                  <a:pt x="79103" y="66411"/>
                </a:cubicBezTo>
                <a:cubicBezTo>
                  <a:pt x="79103" y="69700"/>
                  <a:pt x="77769" y="72989"/>
                  <a:pt x="75456" y="75300"/>
                </a:cubicBezTo>
                <a:cubicBezTo>
                  <a:pt x="73054" y="77700"/>
                  <a:pt x="69763" y="79033"/>
                  <a:pt x="66472" y="79033"/>
                </a:cubicBezTo>
                <a:cubicBezTo>
                  <a:pt x="63181" y="79033"/>
                  <a:pt x="59890" y="77700"/>
                  <a:pt x="57488" y="75300"/>
                </a:cubicBezTo>
                <a:cubicBezTo>
                  <a:pt x="55175" y="72989"/>
                  <a:pt x="53841" y="69700"/>
                  <a:pt x="53841" y="66411"/>
                </a:cubicBezTo>
                <a:cubicBezTo>
                  <a:pt x="53841" y="63033"/>
                  <a:pt x="55175" y="59744"/>
                  <a:pt x="57488" y="57433"/>
                </a:cubicBezTo>
                <a:cubicBezTo>
                  <a:pt x="59890" y="55122"/>
                  <a:pt x="63181" y="53700"/>
                  <a:pt x="66472" y="53700"/>
                </a:cubicBezTo>
                <a:close/>
                <a:moveTo>
                  <a:pt x="63636" y="25239"/>
                </a:moveTo>
                <a:cubicBezTo>
                  <a:pt x="42543" y="25239"/>
                  <a:pt x="25366" y="42391"/>
                  <a:pt x="25366" y="63543"/>
                </a:cubicBezTo>
                <a:lnTo>
                  <a:pt x="25366" y="543179"/>
                </a:lnTo>
                <a:cubicBezTo>
                  <a:pt x="25366" y="564242"/>
                  <a:pt x="42543" y="581394"/>
                  <a:pt x="63636" y="581394"/>
                </a:cubicBezTo>
                <a:lnTo>
                  <a:pt x="493426" y="581394"/>
                </a:lnTo>
                <a:cubicBezTo>
                  <a:pt x="514519" y="581394"/>
                  <a:pt x="531696" y="564242"/>
                  <a:pt x="531696" y="543179"/>
                </a:cubicBezTo>
                <a:lnTo>
                  <a:pt x="531696" y="63543"/>
                </a:lnTo>
                <a:cubicBezTo>
                  <a:pt x="531696" y="42391"/>
                  <a:pt x="514519" y="25239"/>
                  <a:pt x="493426" y="25239"/>
                </a:cubicBezTo>
                <a:close/>
                <a:moveTo>
                  <a:pt x="63636" y="0"/>
                </a:moveTo>
                <a:lnTo>
                  <a:pt x="493426" y="0"/>
                </a:lnTo>
                <a:cubicBezTo>
                  <a:pt x="528492" y="0"/>
                  <a:pt x="556973" y="28528"/>
                  <a:pt x="556973" y="63543"/>
                </a:cubicBezTo>
                <a:lnTo>
                  <a:pt x="556973" y="543179"/>
                </a:lnTo>
                <a:cubicBezTo>
                  <a:pt x="556973" y="578195"/>
                  <a:pt x="528492" y="606722"/>
                  <a:pt x="493426" y="606722"/>
                </a:cubicBezTo>
                <a:lnTo>
                  <a:pt x="63636" y="606722"/>
                </a:lnTo>
                <a:cubicBezTo>
                  <a:pt x="28570" y="606722"/>
                  <a:pt x="0" y="578195"/>
                  <a:pt x="0" y="543179"/>
                </a:cubicBezTo>
                <a:lnTo>
                  <a:pt x="0" y="63543"/>
                </a:lnTo>
                <a:cubicBezTo>
                  <a:pt x="0" y="28528"/>
                  <a:pt x="28570" y="0"/>
                  <a:pt x="63636" y="0"/>
                </a:cubicBezTo>
                <a:close/>
              </a:path>
            </a:pathLst>
          </a:custGeom>
          <a:solidFill>
            <a:srgbClr val="007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0" name="electricity_296780">
            <a:extLst>
              <a:ext uri="{FF2B5EF4-FFF2-40B4-BE49-F238E27FC236}">
                <a16:creationId xmlns:a16="http://schemas.microsoft.com/office/drawing/2014/main" id="{62330A6B-A26D-43B3-8338-92F2BDAD728A}"/>
              </a:ext>
            </a:extLst>
          </p:cNvPr>
          <p:cNvSpPr/>
          <p:nvPr/>
        </p:nvSpPr>
        <p:spPr>
          <a:xfrm>
            <a:off x="6113099" y="4334026"/>
            <a:ext cx="559693" cy="609685"/>
          </a:xfrm>
          <a:custGeom>
            <a:avLst/>
            <a:gdLst>
              <a:gd name="connsiteX0" fmla="*/ 490616 w 556973"/>
              <a:gd name="connsiteY0" fmla="*/ 527759 h 606722"/>
              <a:gd name="connsiteX1" fmla="*/ 499529 w 556973"/>
              <a:gd name="connsiteY1" fmla="*/ 531485 h 606722"/>
              <a:gd name="connsiteX2" fmla="*/ 503273 w 556973"/>
              <a:gd name="connsiteY2" fmla="*/ 540355 h 606722"/>
              <a:gd name="connsiteX3" fmla="*/ 499529 w 556973"/>
              <a:gd name="connsiteY3" fmla="*/ 549314 h 606722"/>
              <a:gd name="connsiteX4" fmla="*/ 490616 w 556973"/>
              <a:gd name="connsiteY4" fmla="*/ 552951 h 606722"/>
              <a:gd name="connsiteX5" fmla="*/ 481613 w 556973"/>
              <a:gd name="connsiteY5" fmla="*/ 549314 h 606722"/>
              <a:gd name="connsiteX6" fmla="*/ 477869 w 556973"/>
              <a:gd name="connsiteY6" fmla="*/ 540355 h 606722"/>
              <a:gd name="connsiteX7" fmla="*/ 481613 w 556973"/>
              <a:gd name="connsiteY7" fmla="*/ 531485 h 606722"/>
              <a:gd name="connsiteX8" fmla="*/ 490616 w 556973"/>
              <a:gd name="connsiteY8" fmla="*/ 527759 h 606722"/>
              <a:gd name="connsiteX9" fmla="*/ 66472 w 556973"/>
              <a:gd name="connsiteY9" fmla="*/ 527759 h 606722"/>
              <a:gd name="connsiteX10" fmla="*/ 75367 w 556973"/>
              <a:gd name="connsiteY10" fmla="*/ 531485 h 606722"/>
              <a:gd name="connsiteX11" fmla="*/ 79103 w 556973"/>
              <a:gd name="connsiteY11" fmla="*/ 540355 h 606722"/>
              <a:gd name="connsiteX12" fmla="*/ 75367 w 556973"/>
              <a:gd name="connsiteY12" fmla="*/ 549314 h 606722"/>
              <a:gd name="connsiteX13" fmla="*/ 66472 w 556973"/>
              <a:gd name="connsiteY13" fmla="*/ 552951 h 606722"/>
              <a:gd name="connsiteX14" fmla="*/ 57488 w 556973"/>
              <a:gd name="connsiteY14" fmla="*/ 549314 h 606722"/>
              <a:gd name="connsiteX15" fmla="*/ 53841 w 556973"/>
              <a:gd name="connsiteY15" fmla="*/ 540355 h 606722"/>
              <a:gd name="connsiteX16" fmla="*/ 57488 w 556973"/>
              <a:gd name="connsiteY16" fmla="*/ 531485 h 606722"/>
              <a:gd name="connsiteX17" fmla="*/ 66472 w 556973"/>
              <a:gd name="connsiteY17" fmla="*/ 527759 h 606722"/>
              <a:gd name="connsiteX18" fmla="*/ 326116 w 556973"/>
              <a:gd name="connsiteY18" fmla="*/ 444117 h 606722"/>
              <a:gd name="connsiteX19" fmla="*/ 342207 w 556973"/>
              <a:gd name="connsiteY19" fmla="*/ 452016 h 606722"/>
              <a:gd name="connsiteX20" fmla="*/ 334295 w 556973"/>
              <a:gd name="connsiteY20" fmla="*/ 467990 h 606722"/>
              <a:gd name="connsiteX21" fmla="*/ 313580 w 556973"/>
              <a:gd name="connsiteY21" fmla="*/ 473581 h 606722"/>
              <a:gd name="connsiteX22" fmla="*/ 311002 w 556973"/>
              <a:gd name="connsiteY22" fmla="*/ 473847 h 606722"/>
              <a:gd name="connsiteX23" fmla="*/ 298644 w 556973"/>
              <a:gd name="connsiteY23" fmla="*/ 463730 h 606722"/>
              <a:gd name="connsiteX24" fmla="*/ 308513 w 556973"/>
              <a:gd name="connsiteY24" fmla="*/ 448821 h 606722"/>
              <a:gd name="connsiteX25" fmla="*/ 326116 w 556973"/>
              <a:gd name="connsiteY25" fmla="*/ 444117 h 606722"/>
              <a:gd name="connsiteX26" fmla="*/ 439971 w 556973"/>
              <a:gd name="connsiteY26" fmla="*/ 290730 h 606722"/>
              <a:gd name="connsiteX27" fmla="*/ 452607 w 556973"/>
              <a:gd name="connsiteY27" fmla="*/ 303350 h 606722"/>
              <a:gd name="connsiteX28" fmla="*/ 394765 w 556973"/>
              <a:gd name="connsiteY28" fmla="*/ 432666 h 606722"/>
              <a:gd name="connsiteX29" fmla="*/ 386311 w 556973"/>
              <a:gd name="connsiteY29" fmla="*/ 435954 h 606722"/>
              <a:gd name="connsiteX30" fmla="*/ 376878 w 556973"/>
              <a:gd name="connsiteY30" fmla="*/ 431777 h 606722"/>
              <a:gd name="connsiteX31" fmla="*/ 377857 w 556973"/>
              <a:gd name="connsiteY31" fmla="*/ 413913 h 606722"/>
              <a:gd name="connsiteX32" fmla="*/ 427245 w 556973"/>
              <a:gd name="connsiteY32" fmla="*/ 303350 h 606722"/>
              <a:gd name="connsiteX33" fmla="*/ 439971 w 556973"/>
              <a:gd name="connsiteY33" fmla="*/ 290730 h 606722"/>
              <a:gd name="connsiteX34" fmla="*/ 295164 w 556973"/>
              <a:gd name="connsiteY34" fmla="*/ 179706 h 606722"/>
              <a:gd name="connsiteX35" fmla="*/ 216930 w 556973"/>
              <a:gd name="connsiteY35" fmla="*/ 298429 h 606722"/>
              <a:gd name="connsiteX36" fmla="*/ 254845 w 556973"/>
              <a:gd name="connsiteY36" fmla="*/ 298429 h 606722"/>
              <a:gd name="connsiteX37" fmla="*/ 265170 w 556973"/>
              <a:gd name="connsiteY37" fmla="*/ 303761 h 606722"/>
              <a:gd name="connsiteX38" fmla="*/ 266772 w 556973"/>
              <a:gd name="connsiteY38" fmla="*/ 315313 h 606722"/>
              <a:gd name="connsiteX39" fmla="*/ 242118 w 556973"/>
              <a:gd name="connsiteY39" fmla="*/ 384006 h 606722"/>
              <a:gd name="connsiteX40" fmla="*/ 335126 w 556973"/>
              <a:gd name="connsiteY40" fmla="*/ 281456 h 606722"/>
              <a:gd name="connsiteX41" fmla="*/ 289645 w 556973"/>
              <a:gd name="connsiteY41" fmla="*/ 281456 h 606722"/>
              <a:gd name="connsiteX42" fmla="*/ 278520 w 556973"/>
              <a:gd name="connsiteY42" fmla="*/ 274880 h 606722"/>
              <a:gd name="connsiteX43" fmla="*/ 278965 w 556973"/>
              <a:gd name="connsiteY43" fmla="*/ 262083 h 606722"/>
              <a:gd name="connsiteX44" fmla="*/ 331655 w 556973"/>
              <a:gd name="connsiteY44" fmla="*/ 179706 h 606722"/>
              <a:gd name="connsiteX45" fmla="*/ 288399 w 556973"/>
              <a:gd name="connsiteY45" fmla="*/ 154468 h 606722"/>
              <a:gd name="connsiteX46" fmla="*/ 354795 w 556973"/>
              <a:gd name="connsiteY46" fmla="*/ 154468 h 606722"/>
              <a:gd name="connsiteX47" fmla="*/ 365921 w 556973"/>
              <a:gd name="connsiteY47" fmla="*/ 161044 h 606722"/>
              <a:gd name="connsiteX48" fmla="*/ 365476 w 556973"/>
              <a:gd name="connsiteY48" fmla="*/ 173929 h 606722"/>
              <a:gd name="connsiteX49" fmla="*/ 312786 w 556973"/>
              <a:gd name="connsiteY49" fmla="*/ 256218 h 606722"/>
              <a:gd name="connsiteX50" fmla="*/ 363696 w 556973"/>
              <a:gd name="connsiteY50" fmla="*/ 256218 h 606722"/>
              <a:gd name="connsiteX51" fmla="*/ 375266 w 556973"/>
              <a:gd name="connsiteY51" fmla="*/ 263683 h 606722"/>
              <a:gd name="connsiteX52" fmla="*/ 373041 w 556973"/>
              <a:gd name="connsiteY52" fmla="*/ 277368 h 606722"/>
              <a:gd name="connsiteX53" fmla="*/ 218176 w 556973"/>
              <a:gd name="connsiteY53" fmla="*/ 448077 h 606722"/>
              <a:gd name="connsiteX54" fmla="*/ 208831 w 556973"/>
              <a:gd name="connsiteY54" fmla="*/ 452254 h 606722"/>
              <a:gd name="connsiteX55" fmla="*/ 202334 w 556973"/>
              <a:gd name="connsiteY55" fmla="*/ 450388 h 606722"/>
              <a:gd name="connsiteX56" fmla="*/ 196905 w 556973"/>
              <a:gd name="connsiteY56" fmla="*/ 435370 h 606722"/>
              <a:gd name="connsiteX57" fmla="*/ 236867 w 556973"/>
              <a:gd name="connsiteY57" fmla="*/ 323667 h 606722"/>
              <a:gd name="connsiteX58" fmla="*/ 193433 w 556973"/>
              <a:gd name="connsiteY58" fmla="*/ 323667 h 606722"/>
              <a:gd name="connsiteX59" fmla="*/ 182308 w 556973"/>
              <a:gd name="connsiteY59" fmla="*/ 317091 h 606722"/>
              <a:gd name="connsiteX60" fmla="*/ 182842 w 556973"/>
              <a:gd name="connsiteY60" fmla="*/ 304116 h 606722"/>
              <a:gd name="connsiteX61" fmla="*/ 277808 w 556973"/>
              <a:gd name="connsiteY61" fmla="*/ 160155 h 606722"/>
              <a:gd name="connsiteX62" fmla="*/ 288399 w 556973"/>
              <a:gd name="connsiteY62" fmla="*/ 154468 h 606722"/>
              <a:gd name="connsiteX63" fmla="*/ 196247 w 556973"/>
              <a:gd name="connsiteY63" fmla="*/ 154169 h 606722"/>
              <a:gd name="connsiteX64" fmla="*/ 204167 w 556973"/>
              <a:gd name="connsiteY64" fmla="*/ 159803 h 606722"/>
              <a:gd name="connsiteX65" fmla="*/ 200074 w 556973"/>
              <a:gd name="connsiteY65" fmla="*/ 177225 h 606722"/>
              <a:gd name="connsiteX66" fmla="*/ 140811 w 556973"/>
              <a:gd name="connsiteY66" fmla="*/ 247272 h 606722"/>
              <a:gd name="connsiteX67" fmla="*/ 129154 w 556973"/>
              <a:gd name="connsiteY67" fmla="*/ 255095 h 606722"/>
              <a:gd name="connsiteX68" fmla="*/ 124349 w 556973"/>
              <a:gd name="connsiteY68" fmla="*/ 254117 h 606722"/>
              <a:gd name="connsiteX69" fmla="*/ 117408 w 556973"/>
              <a:gd name="connsiteY69" fmla="*/ 237672 h 606722"/>
              <a:gd name="connsiteX70" fmla="*/ 186726 w 556973"/>
              <a:gd name="connsiteY70" fmla="*/ 155802 h 606722"/>
              <a:gd name="connsiteX71" fmla="*/ 196247 w 556973"/>
              <a:gd name="connsiteY71" fmla="*/ 154169 h 606722"/>
              <a:gd name="connsiteX72" fmla="*/ 278512 w 556973"/>
              <a:gd name="connsiteY72" fmla="*/ 104273 h 606722"/>
              <a:gd name="connsiteX73" fmla="*/ 79121 w 556973"/>
              <a:gd name="connsiteY73" fmla="*/ 303351 h 606722"/>
              <a:gd name="connsiteX74" fmla="*/ 278512 w 556973"/>
              <a:gd name="connsiteY74" fmla="*/ 502430 h 606722"/>
              <a:gd name="connsiteX75" fmla="*/ 477903 w 556973"/>
              <a:gd name="connsiteY75" fmla="*/ 303351 h 606722"/>
              <a:gd name="connsiteX76" fmla="*/ 278512 w 556973"/>
              <a:gd name="connsiteY76" fmla="*/ 104273 h 606722"/>
              <a:gd name="connsiteX77" fmla="*/ 278512 w 556973"/>
              <a:gd name="connsiteY77" fmla="*/ 79033 h 606722"/>
              <a:gd name="connsiteX78" fmla="*/ 503272 w 556973"/>
              <a:gd name="connsiteY78" fmla="*/ 303351 h 606722"/>
              <a:gd name="connsiteX79" fmla="*/ 278512 w 556973"/>
              <a:gd name="connsiteY79" fmla="*/ 527759 h 606722"/>
              <a:gd name="connsiteX80" fmla="*/ 53841 w 556973"/>
              <a:gd name="connsiteY80" fmla="*/ 303351 h 606722"/>
              <a:gd name="connsiteX81" fmla="*/ 278512 w 556973"/>
              <a:gd name="connsiteY81" fmla="*/ 79033 h 606722"/>
              <a:gd name="connsiteX82" fmla="*/ 490616 w 556973"/>
              <a:gd name="connsiteY82" fmla="*/ 53700 h 606722"/>
              <a:gd name="connsiteX83" fmla="*/ 499529 w 556973"/>
              <a:gd name="connsiteY83" fmla="*/ 57433 h 606722"/>
              <a:gd name="connsiteX84" fmla="*/ 503273 w 556973"/>
              <a:gd name="connsiteY84" fmla="*/ 66411 h 606722"/>
              <a:gd name="connsiteX85" fmla="*/ 499529 w 556973"/>
              <a:gd name="connsiteY85" fmla="*/ 75300 h 606722"/>
              <a:gd name="connsiteX86" fmla="*/ 490616 w 556973"/>
              <a:gd name="connsiteY86" fmla="*/ 79033 h 606722"/>
              <a:gd name="connsiteX87" fmla="*/ 481613 w 556973"/>
              <a:gd name="connsiteY87" fmla="*/ 75300 h 606722"/>
              <a:gd name="connsiteX88" fmla="*/ 477869 w 556973"/>
              <a:gd name="connsiteY88" fmla="*/ 66411 h 606722"/>
              <a:gd name="connsiteX89" fmla="*/ 481613 w 556973"/>
              <a:gd name="connsiteY89" fmla="*/ 57433 h 606722"/>
              <a:gd name="connsiteX90" fmla="*/ 490616 w 556973"/>
              <a:gd name="connsiteY90" fmla="*/ 53700 h 606722"/>
              <a:gd name="connsiteX91" fmla="*/ 66472 w 556973"/>
              <a:gd name="connsiteY91" fmla="*/ 53700 h 606722"/>
              <a:gd name="connsiteX92" fmla="*/ 75456 w 556973"/>
              <a:gd name="connsiteY92" fmla="*/ 57433 h 606722"/>
              <a:gd name="connsiteX93" fmla="*/ 79103 w 556973"/>
              <a:gd name="connsiteY93" fmla="*/ 66411 h 606722"/>
              <a:gd name="connsiteX94" fmla="*/ 75456 w 556973"/>
              <a:gd name="connsiteY94" fmla="*/ 75300 h 606722"/>
              <a:gd name="connsiteX95" fmla="*/ 66472 w 556973"/>
              <a:gd name="connsiteY95" fmla="*/ 79033 h 606722"/>
              <a:gd name="connsiteX96" fmla="*/ 57488 w 556973"/>
              <a:gd name="connsiteY96" fmla="*/ 75300 h 606722"/>
              <a:gd name="connsiteX97" fmla="*/ 53841 w 556973"/>
              <a:gd name="connsiteY97" fmla="*/ 66411 h 606722"/>
              <a:gd name="connsiteX98" fmla="*/ 57488 w 556973"/>
              <a:gd name="connsiteY98" fmla="*/ 57433 h 606722"/>
              <a:gd name="connsiteX99" fmla="*/ 66472 w 556973"/>
              <a:gd name="connsiteY99" fmla="*/ 53700 h 606722"/>
              <a:gd name="connsiteX100" fmla="*/ 63636 w 556973"/>
              <a:gd name="connsiteY100" fmla="*/ 25239 h 606722"/>
              <a:gd name="connsiteX101" fmla="*/ 25366 w 556973"/>
              <a:gd name="connsiteY101" fmla="*/ 63543 h 606722"/>
              <a:gd name="connsiteX102" fmla="*/ 25366 w 556973"/>
              <a:gd name="connsiteY102" fmla="*/ 543179 h 606722"/>
              <a:gd name="connsiteX103" fmla="*/ 63636 w 556973"/>
              <a:gd name="connsiteY103" fmla="*/ 581394 h 606722"/>
              <a:gd name="connsiteX104" fmla="*/ 493426 w 556973"/>
              <a:gd name="connsiteY104" fmla="*/ 581394 h 606722"/>
              <a:gd name="connsiteX105" fmla="*/ 531696 w 556973"/>
              <a:gd name="connsiteY105" fmla="*/ 543179 h 606722"/>
              <a:gd name="connsiteX106" fmla="*/ 531696 w 556973"/>
              <a:gd name="connsiteY106" fmla="*/ 63543 h 606722"/>
              <a:gd name="connsiteX107" fmla="*/ 493426 w 556973"/>
              <a:gd name="connsiteY107" fmla="*/ 25239 h 606722"/>
              <a:gd name="connsiteX108" fmla="*/ 63636 w 556973"/>
              <a:gd name="connsiteY108" fmla="*/ 0 h 606722"/>
              <a:gd name="connsiteX109" fmla="*/ 493426 w 556973"/>
              <a:gd name="connsiteY109" fmla="*/ 0 h 606722"/>
              <a:gd name="connsiteX110" fmla="*/ 556973 w 556973"/>
              <a:gd name="connsiteY110" fmla="*/ 63543 h 606722"/>
              <a:gd name="connsiteX111" fmla="*/ 556973 w 556973"/>
              <a:gd name="connsiteY111" fmla="*/ 543179 h 606722"/>
              <a:gd name="connsiteX112" fmla="*/ 493426 w 556973"/>
              <a:gd name="connsiteY112" fmla="*/ 606722 h 606722"/>
              <a:gd name="connsiteX113" fmla="*/ 63636 w 556973"/>
              <a:gd name="connsiteY113" fmla="*/ 606722 h 606722"/>
              <a:gd name="connsiteX114" fmla="*/ 0 w 556973"/>
              <a:gd name="connsiteY114" fmla="*/ 543179 h 606722"/>
              <a:gd name="connsiteX115" fmla="*/ 0 w 556973"/>
              <a:gd name="connsiteY115" fmla="*/ 63543 h 606722"/>
              <a:gd name="connsiteX116" fmla="*/ 63636 w 556973"/>
              <a:gd name="connsiteY116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556973" h="606722">
                <a:moveTo>
                  <a:pt x="490616" y="527759"/>
                </a:moveTo>
                <a:cubicBezTo>
                  <a:pt x="493914" y="527759"/>
                  <a:pt x="497212" y="529090"/>
                  <a:pt x="499529" y="531485"/>
                </a:cubicBezTo>
                <a:cubicBezTo>
                  <a:pt x="501936" y="533791"/>
                  <a:pt x="503273" y="537073"/>
                  <a:pt x="503273" y="540355"/>
                </a:cubicBezTo>
                <a:cubicBezTo>
                  <a:pt x="503273" y="543726"/>
                  <a:pt x="501936" y="546919"/>
                  <a:pt x="499529" y="549314"/>
                </a:cubicBezTo>
                <a:cubicBezTo>
                  <a:pt x="497212" y="551621"/>
                  <a:pt x="493914" y="552951"/>
                  <a:pt x="490616" y="552951"/>
                </a:cubicBezTo>
                <a:cubicBezTo>
                  <a:pt x="487228" y="552951"/>
                  <a:pt x="484019" y="551621"/>
                  <a:pt x="481613" y="549314"/>
                </a:cubicBezTo>
                <a:cubicBezTo>
                  <a:pt x="479295" y="546919"/>
                  <a:pt x="477869" y="543726"/>
                  <a:pt x="477869" y="540355"/>
                </a:cubicBezTo>
                <a:cubicBezTo>
                  <a:pt x="477869" y="537073"/>
                  <a:pt x="479295" y="533791"/>
                  <a:pt x="481613" y="531485"/>
                </a:cubicBezTo>
                <a:cubicBezTo>
                  <a:pt x="484019" y="529090"/>
                  <a:pt x="487228" y="527759"/>
                  <a:pt x="490616" y="527759"/>
                </a:cubicBezTo>
                <a:close/>
                <a:moveTo>
                  <a:pt x="66472" y="527759"/>
                </a:moveTo>
                <a:cubicBezTo>
                  <a:pt x="69763" y="527759"/>
                  <a:pt x="73054" y="529090"/>
                  <a:pt x="75367" y="531485"/>
                </a:cubicBezTo>
                <a:cubicBezTo>
                  <a:pt x="77769" y="533791"/>
                  <a:pt x="79103" y="537073"/>
                  <a:pt x="79103" y="540355"/>
                </a:cubicBezTo>
                <a:cubicBezTo>
                  <a:pt x="79103" y="543726"/>
                  <a:pt x="77769" y="546919"/>
                  <a:pt x="75367" y="549314"/>
                </a:cubicBezTo>
                <a:cubicBezTo>
                  <a:pt x="73054" y="551621"/>
                  <a:pt x="69763" y="552951"/>
                  <a:pt x="66472" y="552951"/>
                </a:cubicBezTo>
                <a:cubicBezTo>
                  <a:pt x="63181" y="552951"/>
                  <a:pt x="59890" y="551621"/>
                  <a:pt x="57488" y="549314"/>
                </a:cubicBezTo>
                <a:cubicBezTo>
                  <a:pt x="55175" y="546919"/>
                  <a:pt x="53841" y="543726"/>
                  <a:pt x="53841" y="540355"/>
                </a:cubicBezTo>
                <a:cubicBezTo>
                  <a:pt x="53841" y="537073"/>
                  <a:pt x="55175" y="533791"/>
                  <a:pt x="57488" y="531485"/>
                </a:cubicBezTo>
                <a:cubicBezTo>
                  <a:pt x="59890" y="529090"/>
                  <a:pt x="63181" y="527759"/>
                  <a:pt x="66472" y="527759"/>
                </a:cubicBezTo>
                <a:close/>
                <a:moveTo>
                  <a:pt x="326116" y="444117"/>
                </a:moveTo>
                <a:cubicBezTo>
                  <a:pt x="332784" y="441810"/>
                  <a:pt x="339896" y="445360"/>
                  <a:pt x="342207" y="452016"/>
                </a:cubicBezTo>
                <a:cubicBezTo>
                  <a:pt x="344430" y="458583"/>
                  <a:pt x="340874" y="465771"/>
                  <a:pt x="334295" y="467990"/>
                </a:cubicBezTo>
                <a:cubicBezTo>
                  <a:pt x="327538" y="470297"/>
                  <a:pt x="320515" y="472161"/>
                  <a:pt x="313580" y="473581"/>
                </a:cubicBezTo>
                <a:cubicBezTo>
                  <a:pt x="312691" y="473758"/>
                  <a:pt x="311891" y="473847"/>
                  <a:pt x="311002" y="473847"/>
                </a:cubicBezTo>
                <a:cubicBezTo>
                  <a:pt x="305134" y="473847"/>
                  <a:pt x="299889" y="469765"/>
                  <a:pt x="298644" y="463730"/>
                </a:cubicBezTo>
                <a:cubicBezTo>
                  <a:pt x="297222" y="456897"/>
                  <a:pt x="301667" y="450241"/>
                  <a:pt x="308513" y="448821"/>
                </a:cubicBezTo>
                <a:cubicBezTo>
                  <a:pt x="314469" y="447667"/>
                  <a:pt x="320426" y="446070"/>
                  <a:pt x="326116" y="444117"/>
                </a:cubicBezTo>
                <a:close/>
                <a:moveTo>
                  <a:pt x="439971" y="290730"/>
                </a:moveTo>
                <a:cubicBezTo>
                  <a:pt x="446912" y="290730"/>
                  <a:pt x="452607" y="296418"/>
                  <a:pt x="452607" y="303350"/>
                </a:cubicBezTo>
                <a:cubicBezTo>
                  <a:pt x="452607" y="352588"/>
                  <a:pt x="431517" y="399692"/>
                  <a:pt x="394765" y="432666"/>
                </a:cubicBezTo>
                <a:cubicBezTo>
                  <a:pt x="392273" y="434887"/>
                  <a:pt x="389248" y="435954"/>
                  <a:pt x="386311" y="435954"/>
                </a:cubicBezTo>
                <a:cubicBezTo>
                  <a:pt x="382841" y="435954"/>
                  <a:pt x="379370" y="434532"/>
                  <a:pt x="376878" y="431777"/>
                </a:cubicBezTo>
                <a:cubicBezTo>
                  <a:pt x="372162" y="426533"/>
                  <a:pt x="372607" y="418534"/>
                  <a:pt x="377857" y="413913"/>
                </a:cubicBezTo>
                <a:cubicBezTo>
                  <a:pt x="409270" y="385739"/>
                  <a:pt x="427245" y="345389"/>
                  <a:pt x="427245" y="303350"/>
                </a:cubicBezTo>
                <a:cubicBezTo>
                  <a:pt x="427245" y="296418"/>
                  <a:pt x="432941" y="290730"/>
                  <a:pt x="439971" y="290730"/>
                </a:cubicBezTo>
                <a:close/>
                <a:moveTo>
                  <a:pt x="295164" y="179706"/>
                </a:moveTo>
                <a:lnTo>
                  <a:pt x="216930" y="298429"/>
                </a:lnTo>
                <a:lnTo>
                  <a:pt x="254845" y="298429"/>
                </a:lnTo>
                <a:cubicBezTo>
                  <a:pt x="258939" y="298429"/>
                  <a:pt x="262767" y="300473"/>
                  <a:pt x="265170" y="303761"/>
                </a:cubicBezTo>
                <a:cubicBezTo>
                  <a:pt x="267573" y="307138"/>
                  <a:pt x="268107" y="311492"/>
                  <a:pt x="266772" y="315313"/>
                </a:cubicBezTo>
                <a:lnTo>
                  <a:pt x="242118" y="384006"/>
                </a:lnTo>
                <a:lnTo>
                  <a:pt x="335126" y="281456"/>
                </a:lnTo>
                <a:lnTo>
                  <a:pt x="289645" y="281456"/>
                </a:lnTo>
                <a:cubicBezTo>
                  <a:pt x="285017" y="281456"/>
                  <a:pt x="280745" y="278968"/>
                  <a:pt x="278520" y="274880"/>
                </a:cubicBezTo>
                <a:cubicBezTo>
                  <a:pt x="276295" y="270881"/>
                  <a:pt x="276473" y="265904"/>
                  <a:pt x="278965" y="262083"/>
                </a:cubicBezTo>
                <a:lnTo>
                  <a:pt x="331655" y="179706"/>
                </a:lnTo>
                <a:close/>
                <a:moveTo>
                  <a:pt x="288399" y="154468"/>
                </a:moveTo>
                <a:lnTo>
                  <a:pt x="354795" y="154468"/>
                </a:lnTo>
                <a:cubicBezTo>
                  <a:pt x="359423" y="154468"/>
                  <a:pt x="363696" y="156956"/>
                  <a:pt x="365921" y="161044"/>
                </a:cubicBezTo>
                <a:cubicBezTo>
                  <a:pt x="368146" y="165132"/>
                  <a:pt x="367968" y="170019"/>
                  <a:pt x="365476" y="173929"/>
                </a:cubicBezTo>
                <a:lnTo>
                  <a:pt x="312786" y="256218"/>
                </a:lnTo>
                <a:lnTo>
                  <a:pt x="363696" y="256218"/>
                </a:lnTo>
                <a:cubicBezTo>
                  <a:pt x="368680" y="256218"/>
                  <a:pt x="373219" y="259151"/>
                  <a:pt x="375266" y="263683"/>
                </a:cubicBezTo>
                <a:cubicBezTo>
                  <a:pt x="377313" y="268304"/>
                  <a:pt x="376423" y="273636"/>
                  <a:pt x="373041" y="277368"/>
                </a:cubicBezTo>
                <a:lnTo>
                  <a:pt x="218176" y="448077"/>
                </a:lnTo>
                <a:cubicBezTo>
                  <a:pt x="215773" y="450832"/>
                  <a:pt x="212302" y="452254"/>
                  <a:pt x="208831" y="452254"/>
                </a:cubicBezTo>
                <a:cubicBezTo>
                  <a:pt x="206606" y="452254"/>
                  <a:pt x="204381" y="451632"/>
                  <a:pt x="202334" y="450388"/>
                </a:cubicBezTo>
                <a:cubicBezTo>
                  <a:pt x="197172" y="447366"/>
                  <a:pt x="194857" y="440968"/>
                  <a:pt x="196905" y="435370"/>
                </a:cubicBezTo>
                <a:lnTo>
                  <a:pt x="236867" y="323667"/>
                </a:lnTo>
                <a:lnTo>
                  <a:pt x="193433" y="323667"/>
                </a:lnTo>
                <a:cubicBezTo>
                  <a:pt x="188805" y="323667"/>
                  <a:pt x="184444" y="321178"/>
                  <a:pt x="182308" y="317091"/>
                </a:cubicBezTo>
                <a:cubicBezTo>
                  <a:pt x="180083" y="313003"/>
                  <a:pt x="180261" y="308026"/>
                  <a:pt x="182842" y="304116"/>
                </a:cubicBezTo>
                <a:lnTo>
                  <a:pt x="277808" y="160155"/>
                </a:lnTo>
                <a:cubicBezTo>
                  <a:pt x="280122" y="156601"/>
                  <a:pt x="284127" y="154468"/>
                  <a:pt x="288399" y="154468"/>
                </a:cubicBezTo>
                <a:close/>
                <a:moveTo>
                  <a:pt x="196247" y="154169"/>
                </a:moveTo>
                <a:cubicBezTo>
                  <a:pt x="199406" y="154891"/>
                  <a:pt x="202298" y="156825"/>
                  <a:pt x="204167" y="159803"/>
                </a:cubicBezTo>
                <a:cubicBezTo>
                  <a:pt x="207815" y="165758"/>
                  <a:pt x="206035" y="173492"/>
                  <a:pt x="200074" y="177225"/>
                </a:cubicBezTo>
                <a:cubicBezTo>
                  <a:pt x="173646" y="193670"/>
                  <a:pt x="152557" y="218560"/>
                  <a:pt x="140811" y="247272"/>
                </a:cubicBezTo>
                <a:cubicBezTo>
                  <a:pt x="138853" y="252161"/>
                  <a:pt x="134137" y="255095"/>
                  <a:pt x="129154" y="255095"/>
                </a:cubicBezTo>
                <a:cubicBezTo>
                  <a:pt x="127553" y="255095"/>
                  <a:pt x="125862" y="254828"/>
                  <a:pt x="124349" y="254117"/>
                </a:cubicBezTo>
                <a:cubicBezTo>
                  <a:pt x="117853" y="251450"/>
                  <a:pt x="114739" y="244072"/>
                  <a:pt x="117408" y="237672"/>
                </a:cubicBezTo>
                <a:cubicBezTo>
                  <a:pt x="131201" y="204071"/>
                  <a:pt x="155760" y="175003"/>
                  <a:pt x="186726" y="155802"/>
                </a:cubicBezTo>
                <a:cubicBezTo>
                  <a:pt x="189663" y="153936"/>
                  <a:pt x="193088" y="153447"/>
                  <a:pt x="196247" y="154169"/>
                </a:cubicBezTo>
                <a:close/>
                <a:moveTo>
                  <a:pt x="278512" y="104273"/>
                </a:moveTo>
                <a:cubicBezTo>
                  <a:pt x="168580" y="104273"/>
                  <a:pt x="79121" y="193592"/>
                  <a:pt x="79121" y="303351"/>
                </a:cubicBezTo>
                <a:cubicBezTo>
                  <a:pt x="79121" y="413111"/>
                  <a:pt x="168580" y="502430"/>
                  <a:pt x="278512" y="502430"/>
                </a:cubicBezTo>
                <a:cubicBezTo>
                  <a:pt x="388444" y="502430"/>
                  <a:pt x="477903" y="413111"/>
                  <a:pt x="477903" y="303351"/>
                </a:cubicBezTo>
                <a:cubicBezTo>
                  <a:pt x="477903" y="193592"/>
                  <a:pt x="388444" y="104273"/>
                  <a:pt x="278512" y="104273"/>
                </a:cubicBezTo>
                <a:close/>
                <a:moveTo>
                  <a:pt x="278512" y="79033"/>
                </a:moveTo>
                <a:cubicBezTo>
                  <a:pt x="402419" y="79033"/>
                  <a:pt x="503272" y="179639"/>
                  <a:pt x="503272" y="303351"/>
                </a:cubicBezTo>
                <a:cubicBezTo>
                  <a:pt x="503272" y="427064"/>
                  <a:pt x="402419" y="527759"/>
                  <a:pt x="278512" y="527759"/>
                </a:cubicBezTo>
                <a:cubicBezTo>
                  <a:pt x="154605" y="527759"/>
                  <a:pt x="53841" y="427064"/>
                  <a:pt x="53841" y="303351"/>
                </a:cubicBezTo>
                <a:cubicBezTo>
                  <a:pt x="53841" y="179639"/>
                  <a:pt x="154605" y="79033"/>
                  <a:pt x="278512" y="79033"/>
                </a:cubicBezTo>
                <a:close/>
                <a:moveTo>
                  <a:pt x="490616" y="53700"/>
                </a:moveTo>
                <a:cubicBezTo>
                  <a:pt x="493914" y="53700"/>
                  <a:pt x="497212" y="55122"/>
                  <a:pt x="499529" y="57433"/>
                </a:cubicBezTo>
                <a:cubicBezTo>
                  <a:pt x="501936" y="59744"/>
                  <a:pt x="503273" y="63033"/>
                  <a:pt x="503273" y="66411"/>
                </a:cubicBezTo>
                <a:cubicBezTo>
                  <a:pt x="503273" y="69700"/>
                  <a:pt x="501936" y="72989"/>
                  <a:pt x="499529" y="75300"/>
                </a:cubicBezTo>
                <a:cubicBezTo>
                  <a:pt x="497212" y="77700"/>
                  <a:pt x="493914" y="79033"/>
                  <a:pt x="490616" y="79033"/>
                </a:cubicBezTo>
                <a:cubicBezTo>
                  <a:pt x="487228" y="79033"/>
                  <a:pt x="484019" y="77700"/>
                  <a:pt x="481613" y="75300"/>
                </a:cubicBezTo>
                <a:cubicBezTo>
                  <a:pt x="479295" y="72989"/>
                  <a:pt x="477869" y="69700"/>
                  <a:pt x="477869" y="66411"/>
                </a:cubicBezTo>
                <a:cubicBezTo>
                  <a:pt x="477869" y="63033"/>
                  <a:pt x="479295" y="59744"/>
                  <a:pt x="481613" y="57433"/>
                </a:cubicBezTo>
                <a:cubicBezTo>
                  <a:pt x="484019" y="55122"/>
                  <a:pt x="487228" y="53700"/>
                  <a:pt x="490616" y="53700"/>
                </a:cubicBezTo>
                <a:close/>
                <a:moveTo>
                  <a:pt x="66472" y="53700"/>
                </a:moveTo>
                <a:cubicBezTo>
                  <a:pt x="69763" y="53700"/>
                  <a:pt x="73054" y="55122"/>
                  <a:pt x="75456" y="57433"/>
                </a:cubicBezTo>
                <a:cubicBezTo>
                  <a:pt x="77769" y="59744"/>
                  <a:pt x="79103" y="63033"/>
                  <a:pt x="79103" y="66411"/>
                </a:cubicBezTo>
                <a:cubicBezTo>
                  <a:pt x="79103" y="69700"/>
                  <a:pt x="77769" y="72989"/>
                  <a:pt x="75456" y="75300"/>
                </a:cubicBezTo>
                <a:cubicBezTo>
                  <a:pt x="73054" y="77700"/>
                  <a:pt x="69763" y="79033"/>
                  <a:pt x="66472" y="79033"/>
                </a:cubicBezTo>
                <a:cubicBezTo>
                  <a:pt x="63181" y="79033"/>
                  <a:pt x="59890" y="77700"/>
                  <a:pt x="57488" y="75300"/>
                </a:cubicBezTo>
                <a:cubicBezTo>
                  <a:pt x="55175" y="72989"/>
                  <a:pt x="53841" y="69700"/>
                  <a:pt x="53841" y="66411"/>
                </a:cubicBezTo>
                <a:cubicBezTo>
                  <a:pt x="53841" y="63033"/>
                  <a:pt x="55175" y="59744"/>
                  <a:pt x="57488" y="57433"/>
                </a:cubicBezTo>
                <a:cubicBezTo>
                  <a:pt x="59890" y="55122"/>
                  <a:pt x="63181" y="53700"/>
                  <a:pt x="66472" y="53700"/>
                </a:cubicBezTo>
                <a:close/>
                <a:moveTo>
                  <a:pt x="63636" y="25239"/>
                </a:moveTo>
                <a:cubicBezTo>
                  <a:pt x="42543" y="25239"/>
                  <a:pt x="25366" y="42391"/>
                  <a:pt x="25366" y="63543"/>
                </a:cubicBezTo>
                <a:lnTo>
                  <a:pt x="25366" y="543179"/>
                </a:lnTo>
                <a:cubicBezTo>
                  <a:pt x="25366" y="564242"/>
                  <a:pt x="42543" y="581394"/>
                  <a:pt x="63636" y="581394"/>
                </a:cubicBezTo>
                <a:lnTo>
                  <a:pt x="493426" y="581394"/>
                </a:lnTo>
                <a:cubicBezTo>
                  <a:pt x="514519" y="581394"/>
                  <a:pt x="531696" y="564242"/>
                  <a:pt x="531696" y="543179"/>
                </a:cubicBezTo>
                <a:lnTo>
                  <a:pt x="531696" y="63543"/>
                </a:lnTo>
                <a:cubicBezTo>
                  <a:pt x="531696" y="42391"/>
                  <a:pt x="514519" y="25239"/>
                  <a:pt x="493426" y="25239"/>
                </a:cubicBezTo>
                <a:close/>
                <a:moveTo>
                  <a:pt x="63636" y="0"/>
                </a:moveTo>
                <a:lnTo>
                  <a:pt x="493426" y="0"/>
                </a:lnTo>
                <a:cubicBezTo>
                  <a:pt x="528492" y="0"/>
                  <a:pt x="556973" y="28528"/>
                  <a:pt x="556973" y="63543"/>
                </a:cubicBezTo>
                <a:lnTo>
                  <a:pt x="556973" y="543179"/>
                </a:lnTo>
                <a:cubicBezTo>
                  <a:pt x="556973" y="578195"/>
                  <a:pt x="528492" y="606722"/>
                  <a:pt x="493426" y="606722"/>
                </a:cubicBezTo>
                <a:lnTo>
                  <a:pt x="63636" y="606722"/>
                </a:lnTo>
                <a:cubicBezTo>
                  <a:pt x="28570" y="606722"/>
                  <a:pt x="0" y="578195"/>
                  <a:pt x="0" y="543179"/>
                </a:cubicBezTo>
                <a:lnTo>
                  <a:pt x="0" y="63543"/>
                </a:lnTo>
                <a:cubicBezTo>
                  <a:pt x="0" y="28528"/>
                  <a:pt x="28570" y="0"/>
                  <a:pt x="63636" y="0"/>
                </a:cubicBezTo>
                <a:close/>
              </a:path>
            </a:pathLst>
          </a:custGeom>
          <a:solidFill>
            <a:srgbClr val="007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3FC9A5B2-31CB-4035-B4C7-3727858C4E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0777" y="2276490"/>
            <a:ext cx="4193193" cy="27954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258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BB6F5BB-3EEA-4AD0-B736-1B51492EEFB4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二、电话谈判技巧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C75396EC-595D-4B86-B93A-082A05872418}"/>
              </a:ext>
            </a:extLst>
          </p:cNvPr>
          <p:cNvGrpSpPr/>
          <p:nvPr/>
        </p:nvGrpSpPr>
        <p:grpSpPr>
          <a:xfrm>
            <a:off x="2273405" y="2185631"/>
            <a:ext cx="4600862" cy="523666"/>
            <a:chOff x="1356852" y="1902973"/>
            <a:chExt cx="4600862" cy="523666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093CF8C8-21FB-4429-A6DC-376E55E077E0}"/>
                </a:ext>
              </a:extLst>
            </p:cNvPr>
            <p:cNvSpPr/>
            <p:nvPr/>
          </p:nvSpPr>
          <p:spPr>
            <a:xfrm>
              <a:off x="2307159" y="1969235"/>
              <a:ext cx="30059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007CC8"/>
                  </a:solidFill>
                  <a:cs typeface="+mn-ea"/>
                  <a:sym typeface="+mn-lt"/>
                </a:rPr>
                <a:t>电话谈判要注意哪些要点</a:t>
              </a:r>
              <a:endParaRPr lang="zh-CN" altLang="en-US" sz="2000" dirty="0">
                <a:solidFill>
                  <a:srgbClr val="007CC8"/>
                </a:solidFill>
                <a:cs typeface="+mn-ea"/>
                <a:sym typeface="+mn-lt"/>
              </a:endParaRPr>
            </a:p>
          </p:txBody>
        </p:sp>
        <p:sp>
          <p:nvSpPr>
            <p:cNvPr id="5" name="箭头: 五边形 4">
              <a:extLst>
                <a:ext uri="{FF2B5EF4-FFF2-40B4-BE49-F238E27FC236}">
                  <a16:creationId xmlns:a16="http://schemas.microsoft.com/office/drawing/2014/main" id="{19AA1ED3-195C-44D4-B559-B582567C7AA9}"/>
                </a:ext>
              </a:extLst>
            </p:cNvPr>
            <p:cNvSpPr/>
            <p:nvPr/>
          </p:nvSpPr>
          <p:spPr>
            <a:xfrm>
              <a:off x="1356852" y="1912806"/>
              <a:ext cx="814228" cy="504000"/>
            </a:xfrm>
            <a:prstGeom prst="homePlate">
              <a:avLst/>
            </a:prstGeom>
            <a:solidFill>
              <a:srgbClr val="007C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箭头: V 形 15">
              <a:extLst>
                <a:ext uri="{FF2B5EF4-FFF2-40B4-BE49-F238E27FC236}">
                  <a16:creationId xmlns:a16="http://schemas.microsoft.com/office/drawing/2014/main" id="{A14CCE35-7DC6-4BF0-AC63-C14F76FEF6FC}"/>
                </a:ext>
              </a:extLst>
            </p:cNvPr>
            <p:cNvSpPr/>
            <p:nvPr/>
          </p:nvSpPr>
          <p:spPr>
            <a:xfrm>
              <a:off x="1994075" y="1902973"/>
              <a:ext cx="3963639" cy="523666"/>
            </a:xfrm>
            <a:custGeom>
              <a:avLst/>
              <a:gdLst>
                <a:gd name="connsiteX0" fmla="*/ 0 w 3960000"/>
                <a:gd name="connsiteY0" fmla="*/ 0 h 504000"/>
                <a:gd name="connsiteX1" fmla="*/ 3708000 w 3960000"/>
                <a:gd name="connsiteY1" fmla="*/ 0 h 504000"/>
                <a:gd name="connsiteX2" fmla="*/ 3960000 w 3960000"/>
                <a:gd name="connsiteY2" fmla="*/ 252000 h 504000"/>
                <a:gd name="connsiteX3" fmla="*/ 3708000 w 3960000"/>
                <a:gd name="connsiteY3" fmla="*/ 504000 h 504000"/>
                <a:gd name="connsiteX4" fmla="*/ 0 w 3960000"/>
                <a:gd name="connsiteY4" fmla="*/ 504000 h 504000"/>
                <a:gd name="connsiteX5" fmla="*/ 252000 w 3960000"/>
                <a:gd name="connsiteY5" fmla="*/ 252000 h 504000"/>
                <a:gd name="connsiteX6" fmla="*/ 0 w 3960000"/>
                <a:gd name="connsiteY6" fmla="*/ 0 h 504000"/>
                <a:gd name="connsiteX0" fmla="*/ 0 w 3993135"/>
                <a:gd name="connsiteY0" fmla="*/ 9833 h 513833"/>
                <a:gd name="connsiteX1" fmla="*/ 3993135 w 3993135"/>
                <a:gd name="connsiteY1" fmla="*/ 0 h 513833"/>
                <a:gd name="connsiteX2" fmla="*/ 3960000 w 3993135"/>
                <a:gd name="connsiteY2" fmla="*/ 261833 h 513833"/>
                <a:gd name="connsiteX3" fmla="*/ 3708000 w 3993135"/>
                <a:gd name="connsiteY3" fmla="*/ 513833 h 513833"/>
                <a:gd name="connsiteX4" fmla="*/ 0 w 3993135"/>
                <a:gd name="connsiteY4" fmla="*/ 513833 h 513833"/>
                <a:gd name="connsiteX5" fmla="*/ 252000 w 3993135"/>
                <a:gd name="connsiteY5" fmla="*/ 261833 h 513833"/>
                <a:gd name="connsiteX6" fmla="*/ 0 w 3993135"/>
                <a:gd name="connsiteY6" fmla="*/ 9833 h 513833"/>
                <a:gd name="connsiteX0" fmla="*/ 0 w 3993135"/>
                <a:gd name="connsiteY0" fmla="*/ 9833 h 523666"/>
                <a:gd name="connsiteX1" fmla="*/ 3993135 w 3993135"/>
                <a:gd name="connsiteY1" fmla="*/ 0 h 523666"/>
                <a:gd name="connsiteX2" fmla="*/ 3960000 w 3993135"/>
                <a:gd name="connsiteY2" fmla="*/ 261833 h 523666"/>
                <a:gd name="connsiteX3" fmla="*/ 3963639 w 3993135"/>
                <a:gd name="connsiteY3" fmla="*/ 523666 h 523666"/>
                <a:gd name="connsiteX4" fmla="*/ 0 w 3993135"/>
                <a:gd name="connsiteY4" fmla="*/ 513833 h 523666"/>
                <a:gd name="connsiteX5" fmla="*/ 252000 w 3993135"/>
                <a:gd name="connsiteY5" fmla="*/ 261833 h 523666"/>
                <a:gd name="connsiteX6" fmla="*/ 0 w 3993135"/>
                <a:gd name="connsiteY6" fmla="*/ 9833 h 523666"/>
                <a:gd name="connsiteX0" fmla="*/ 0 w 3973470"/>
                <a:gd name="connsiteY0" fmla="*/ 9833 h 523666"/>
                <a:gd name="connsiteX1" fmla="*/ 3973470 w 3973470"/>
                <a:gd name="connsiteY1" fmla="*/ 0 h 523666"/>
                <a:gd name="connsiteX2" fmla="*/ 3960000 w 3973470"/>
                <a:gd name="connsiteY2" fmla="*/ 261833 h 523666"/>
                <a:gd name="connsiteX3" fmla="*/ 3963639 w 3973470"/>
                <a:gd name="connsiteY3" fmla="*/ 523666 h 523666"/>
                <a:gd name="connsiteX4" fmla="*/ 0 w 3973470"/>
                <a:gd name="connsiteY4" fmla="*/ 513833 h 523666"/>
                <a:gd name="connsiteX5" fmla="*/ 252000 w 3973470"/>
                <a:gd name="connsiteY5" fmla="*/ 261833 h 523666"/>
                <a:gd name="connsiteX6" fmla="*/ 0 w 3973470"/>
                <a:gd name="connsiteY6" fmla="*/ 9833 h 523666"/>
                <a:gd name="connsiteX0" fmla="*/ 0 w 3963639"/>
                <a:gd name="connsiteY0" fmla="*/ 19665 h 533498"/>
                <a:gd name="connsiteX1" fmla="*/ 3924308 w 3963639"/>
                <a:gd name="connsiteY1" fmla="*/ 0 h 533498"/>
                <a:gd name="connsiteX2" fmla="*/ 3960000 w 3963639"/>
                <a:gd name="connsiteY2" fmla="*/ 271665 h 533498"/>
                <a:gd name="connsiteX3" fmla="*/ 3963639 w 3963639"/>
                <a:gd name="connsiteY3" fmla="*/ 533498 h 533498"/>
                <a:gd name="connsiteX4" fmla="*/ 0 w 3963639"/>
                <a:gd name="connsiteY4" fmla="*/ 523665 h 533498"/>
                <a:gd name="connsiteX5" fmla="*/ 252000 w 3963639"/>
                <a:gd name="connsiteY5" fmla="*/ 271665 h 533498"/>
                <a:gd name="connsiteX6" fmla="*/ 0 w 3963639"/>
                <a:gd name="connsiteY6" fmla="*/ 19665 h 533498"/>
                <a:gd name="connsiteX0" fmla="*/ 0 w 3973469"/>
                <a:gd name="connsiteY0" fmla="*/ 19665 h 533498"/>
                <a:gd name="connsiteX1" fmla="*/ 3973469 w 3973469"/>
                <a:gd name="connsiteY1" fmla="*/ 0 h 533498"/>
                <a:gd name="connsiteX2" fmla="*/ 3960000 w 3973469"/>
                <a:gd name="connsiteY2" fmla="*/ 271665 h 533498"/>
                <a:gd name="connsiteX3" fmla="*/ 3963639 w 3973469"/>
                <a:gd name="connsiteY3" fmla="*/ 533498 h 533498"/>
                <a:gd name="connsiteX4" fmla="*/ 0 w 3973469"/>
                <a:gd name="connsiteY4" fmla="*/ 523665 h 533498"/>
                <a:gd name="connsiteX5" fmla="*/ 252000 w 3973469"/>
                <a:gd name="connsiteY5" fmla="*/ 271665 h 533498"/>
                <a:gd name="connsiteX6" fmla="*/ 0 w 3973469"/>
                <a:gd name="connsiteY6" fmla="*/ 19665 h 533498"/>
                <a:gd name="connsiteX0" fmla="*/ 0 w 3963639"/>
                <a:gd name="connsiteY0" fmla="*/ 9833 h 523666"/>
                <a:gd name="connsiteX1" fmla="*/ 3953805 w 3963639"/>
                <a:gd name="connsiteY1" fmla="*/ 0 h 523666"/>
                <a:gd name="connsiteX2" fmla="*/ 3960000 w 3963639"/>
                <a:gd name="connsiteY2" fmla="*/ 261833 h 523666"/>
                <a:gd name="connsiteX3" fmla="*/ 3963639 w 3963639"/>
                <a:gd name="connsiteY3" fmla="*/ 523666 h 523666"/>
                <a:gd name="connsiteX4" fmla="*/ 0 w 3963639"/>
                <a:gd name="connsiteY4" fmla="*/ 513833 h 523666"/>
                <a:gd name="connsiteX5" fmla="*/ 252000 w 3963639"/>
                <a:gd name="connsiteY5" fmla="*/ 261833 h 523666"/>
                <a:gd name="connsiteX6" fmla="*/ 0 w 3963639"/>
                <a:gd name="connsiteY6" fmla="*/ 9833 h 523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63639" h="523666">
                  <a:moveTo>
                    <a:pt x="0" y="9833"/>
                  </a:moveTo>
                  <a:lnTo>
                    <a:pt x="3953805" y="0"/>
                  </a:lnTo>
                  <a:lnTo>
                    <a:pt x="3960000" y="261833"/>
                  </a:lnTo>
                  <a:lnTo>
                    <a:pt x="3963639" y="523666"/>
                  </a:lnTo>
                  <a:lnTo>
                    <a:pt x="0" y="513833"/>
                  </a:lnTo>
                  <a:lnTo>
                    <a:pt x="252000" y="261833"/>
                  </a:lnTo>
                  <a:lnTo>
                    <a:pt x="0" y="9833"/>
                  </a:lnTo>
                  <a:close/>
                </a:path>
              </a:pathLst>
            </a:custGeom>
            <a:noFill/>
            <a:ln>
              <a:solidFill>
                <a:srgbClr val="007C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C75DBB36-DA31-4E23-92F1-180B032005EF}"/>
                </a:ext>
              </a:extLst>
            </p:cNvPr>
            <p:cNvSpPr txBox="1"/>
            <p:nvPr/>
          </p:nvSpPr>
          <p:spPr>
            <a:xfrm>
              <a:off x="1442313" y="1956003"/>
              <a:ext cx="4860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5D90A645-CCA2-434F-8686-FBDBEEFCC09D}"/>
              </a:ext>
            </a:extLst>
          </p:cNvPr>
          <p:cNvGrpSpPr>
            <a:grpSpLocks noChangeAspect="1"/>
          </p:cNvGrpSpPr>
          <p:nvPr/>
        </p:nvGrpSpPr>
        <p:grpSpPr>
          <a:xfrm>
            <a:off x="2273405" y="3283795"/>
            <a:ext cx="7620471" cy="1332000"/>
            <a:chOff x="1837176" y="2769617"/>
            <a:chExt cx="8523126" cy="1489777"/>
          </a:xfrm>
          <a:solidFill>
            <a:srgbClr val="007CC8"/>
          </a:solidFill>
        </p:grpSpPr>
        <p:sp>
          <p:nvSpPr>
            <p:cNvPr id="12" name="Google Shape;232;p18">
              <a:extLst>
                <a:ext uri="{FF2B5EF4-FFF2-40B4-BE49-F238E27FC236}">
                  <a16:creationId xmlns:a16="http://schemas.microsoft.com/office/drawing/2014/main" id="{8831D565-B1CB-4729-9659-F25443045999}"/>
                </a:ext>
              </a:extLst>
            </p:cNvPr>
            <p:cNvSpPr/>
            <p:nvPr/>
          </p:nvSpPr>
          <p:spPr>
            <a:xfrm>
              <a:off x="1837176" y="2769938"/>
              <a:ext cx="1967420" cy="1489456"/>
            </a:xfrm>
            <a:custGeom>
              <a:avLst/>
              <a:gdLst/>
              <a:ahLst/>
              <a:cxnLst/>
              <a:rect l="l" t="t" r="r" b="b"/>
              <a:pathLst>
                <a:path w="12287" h="9302" extrusionOk="0">
                  <a:moveTo>
                    <a:pt x="4669" y="0"/>
                  </a:moveTo>
                  <a:cubicBezTo>
                    <a:pt x="4603" y="0"/>
                    <a:pt x="4537" y="2"/>
                    <a:pt x="4472" y="4"/>
                  </a:cubicBezTo>
                  <a:cubicBezTo>
                    <a:pt x="2014" y="104"/>
                    <a:pt x="53" y="2111"/>
                    <a:pt x="18" y="4580"/>
                  </a:cubicBezTo>
                  <a:cubicBezTo>
                    <a:pt x="1" y="5835"/>
                    <a:pt x="474" y="7020"/>
                    <a:pt x="1355" y="7913"/>
                  </a:cubicBezTo>
                  <a:cubicBezTo>
                    <a:pt x="2236" y="8806"/>
                    <a:pt x="3415" y="9302"/>
                    <a:pt x="4670" y="9302"/>
                  </a:cubicBezTo>
                  <a:cubicBezTo>
                    <a:pt x="6934" y="9302"/>
                    <a:pt x="8860" y="7685"/>
                    <a:pt x="9252" y="5461"/>
                  </a:cubicBezTo>
                  <a:cubicBezTo>
                    <a:pt x="9322" y="5029"/>
                    <a:pt x="9701" y="4720"/>
                    <a:pt x="10139" y="4720"/>
                  </a:cubicBezTo>
                  <a:lnTo>
                    <a:pt x="12286" y="4720"/>
                  </a:lnTo>
                  <a:lnTo>
                    <a:pt x="12286" y="4574"/>
                  </a:lnTo>
                  <a:lnTo>
                    <a:pt x="10139" y="4574"/>
                  </a:lnTo>
                  <a:cubicBezTo>
                    <a:pt x="9631" y="4574"/>
                    <a:pt x="9193" y="4936"/>
                    <a:pt x="9106" y="5432"/>
                  </a:cubicBezTo>
                  <a:cubicBezTo>
                    <a:pt x="8726" y="7586"/>
                    <a:pt x="6859" y="9150"/>
                    <a:pt x="4670" y="9150"/>
                  </a:cubicBezTo>
                  <a:cubicBezTo>
                    <a:pt x="3456" y="9150"/>
                    <a:pt x="2312" y="8677"/>
                    <a:pt x="1460" y="7808"/>
                  </a:cubicBezTo>
                  <a:cubicBezTo>
                    <a:pt x="608" y="6944"/>
                    <a:pt x="147" y="5800"/>
                    <a:pt x="164" y="4580"/>
                  </a:cubicBezTo>
                  <a:cubicBezTo>
                    <a:pt x="199" y="2193"/>
                    <a:pt x="2096" y="244"/>
                    <a:pt x="4477" y="144"/>
                  </a:cubicBezTo>
                  <a:cubicBezTo>
                    <a:pt x="4539" y="142"/>
                    <a:pt x="4600" y="141"/>
                    <a:pt x="4662" y="141"/>
                  </a:cubicBezTo>
                  <a:cubicBezTo>
                    <a:pt x="6729" y="141"/>
                    <a:pt x="8554" y="1564"/>
                    <a:pt x="9047" y="3576"/>
                  </a:cubicBezTo>
                  <a:lnTo>
                    <a:pt x="9187" y="3541"/>
                  </a:lnTo>
                  <a:cubicBezTo>
                    <a:pt x="8683" y="1463"/>
                    <a:pt x="6800" y="0"/>
                    <a:pt x="46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  <p:sp>
          <p:nvSpPr>
            <p:cNvPr id="13" name="Google Shape;241;p18">
              <a:extLst>
                <a:ext uri="{FF2B5EF4-FFF2-40B4-BE49-F238E27FC236}">
                  <a16:creationId xmlns:a16="http://schemas.microsoft.com/office/drawing/2014/main" id="{793429B5-1CD5-49BF-A88B-3E0EDFBC4010}"/>
                </a:ext>
              </a:extLst>
            </p:cNvPr>
            <p:cNvSpPr/>
            <p:nvPr/>
          </p:nvSpPr>
          <p:spPr>
            <a:xfrm>
              <a:off x="7118313" y="3502336"/>
              <a:ext cx="1959735" cy="757058"/>
            </a:xfrm>
            <a:custGeom>
              <a:avLst/>
              <a:gdLst/>
              <a:ahLst/>
              <a:cxnLst/>
              <a:rect l="l" t="t" r="r" b="b"/>
              <a:pathLst>
                <a:path w="12239" h="4728" extrusionOk="0">
                  <a:moveTo>
                    <a:pt x="10085" y="0"/>
                  </a:moveTo>
                  <a:cubicBezTo>
                    <a:pt x="9578" y="0"/>
                    <a:pt x="9140" y="362"/>
                    <a:pt x="9052" y="858"/>
                  </a:cubicBezTo>
                  <a:cubicBezTo>
                    <a:pt x="8673" y="3018"/>
                    <a:pt x="6811" y="4582"/>
                    <a:pt x="4617" y="4582"/>
                  </a:cubicBezTo>
                  <a:cubicBezTo>
                    <a:pt x="2341" y="4582"/>
                    <a:pt x="420" y="2878"/>
                    <a:pt x="146" y="619"/>
                  </a:cubicBezTo>
                  <a:lnTo>
                    <a:pt x="0" y="636"/>
                  </a:lnTo>
                  <a:cubicBezTo>
                    <a:pt x="280" y="2965"/>
                    <a:pt x="2265" y="4728"/>
                    <a:pt x="4617" y="4728"/>
                  </a:cubicBezTo>
                  <a:cubicBezTo>
                    <a:pt x="6881" y="4728"/>
                    <a:pt x="8807" y="3111"/>
                    <a:pt x="9198" y="887"/>
                  </a:cubicBezTo>
                  <a:cubicBezTo>
                    <a:pt x="9274" y="455"/>
                    <a:pt x="9648" y="146"/>
                    <a:pt x="10085" y="146"/>
                  </a:cubicBezTo>
                  <a:lnTo>
                    <a:pt x="12239" y="146"/>
                  </a:lnTo>
                  <a:lnTo>
                    <a:pt x="122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  <p:sp>
          <p:nvSpPr>
            <p:cNvPr id="14" name="Google Shape;242;p18">
              <a:extLst>
                <a:ext uri="{FF2B5EF4-FFF2-40B4-BE49-F238E27FC236}">
                  <a16:creationId xmlns:a16="http://schemas.microsoft.com/office/drawing/2014/main" id="{F41A723E-BD0B-453C-8D2B-77359D9BDEEC}"/>
                </a:ext>
              </a:extLst>
            </p:cNvPr>
            <p:cNvSpPr/>
            <p:nvPr/>
          </p:nvSpPr>
          <p:spPr>
            <a:xfrm>
              <a:off x="7118313" y="2769938"/>
              <a:ext cx="1462716" cy="656820"/>
            </a:xfrm>
            <a:custGeom>
              <a:avLst/>
              <a:gdLst/>
              <a:ahLst/>
              <a:cxnLst/>
              <a:rect l="l" t="t" r="r" b="b"/>
              <a:pathLst>
                <a:path w="9135" h="4102" extrusionOk="0">
                  <a:moveTo>
                    <a:pt x="4621" y="0"/>
                  </a:moveTo>
                  <a:cubicBezTo>
                    <a:pt x="4555" y="0"/>
                    <a:pt x="4490" y="2"/>
                    <a:pt x="4424" y="4"/>
                  </a:cubicBezTo>
                  <a:cubicBezTo>
                    <a:pt x="2177" y="92"/>
                    <a:pt x="274" y="1849"/>
                    <a:pt x="0" y="4084"/>
                  </a:cubicBezTo>
                  <a:lnTo>
                    <a:pt x="146" y="4102"/>
                  </a:lnTo>
                  <a:cubicBezTo>
                    <a:pt x="409" y="1936"/>
                    <a:pt x="2253" y="238"/>
                    <a:pt x="4430" y="150"/>
                  </a:cubicBezTo>
                  <a:cubicBezTo>
                    <a:pt x="4495" y="147"/>
                    <a:pt x="4560" y="146"/>
                    <a:pt x="4625" y="146"/>
                  </a:cubicBezTo>
                  <a:cubicBezTo>
                    <a:pt x="6682" y="146"/>
                    <a:pt x="8502" y="1568"/>
                    <a:pt x="8994" y="3576"/>
                  </a:cubicBezTo>
                  <a:lnTo>
                    <a:pt x="9134" y="3541"/>
                  </a:lnTo>
                  <a:cubicBezTo>
                    <a:pt x="8630" y="1463"/>
                    <a:pt x="6747" y="0"/>
                    <a:pt x="46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  <p:sp>
          <p:nvSpPr>
            <p:cNvPr id="15" name="Google Shape;250;p18">
              <a:extLst>
                <a:ext uri="{FF2B5EF4-FFF2-40B4-BE49-F238E27FC236}">
                  <a16:creationId xmlns:a16="http://schemas.microsoft.com/office/drawing/2014/main" id="{4935A400-3A2D-42A4-99D5-587B91576DFA}"/>
                </a:ext>
              </a:extLst>
            </p:cNvPr>
            <p:cNvSpPr/>
            <p:nvPr/>
          </p:nvSpPr>
          <p:spPr>
            <a:xfrm>
              <a:off x="3603479" y="3502336"/>
              <a:ext cx="1958934" cy="757058"/>
            </a:xfrm>
            <a:custGeom>
              <a:avLst/>
              <a:gdLst/>
              <a:ahLst/>
              <a:cxnLst/>
              <a:rect l="l" t="t" r="r" b="b"/>
              <a:pathLst>
                <a:path w="12234" h="4728" extrusionOk="0">
                  <a:moveTo>
                    <a:pt x="10086" y="0"/>
                  </a:moveTo>
                  <a:cubicBezTo>
                    <a:pt x="9572" y="0"/>
                    <a:pt x="9140" y="362"/>
                    <a:pt x="9053" y="858"/>
                  </a:cubicBezTo>
                  <a:cubicBezTo>
                    <a:pt x="8673" y="3018"/>
                    <a:pt x="6806" y="4582"/>
                    <a:pt x="4617" y="4582"/>
                  </a:cubicBezTo>
                  <a:cubicBezTo>
                    <a:pt x="2341" y="4582"/>
                    <a:pt x="415" y="2878"/>
                    <a:pt x="141" y="619"/>
                  </a:cubicBezTo>
                  <a:lnTo>
                    <a:pt x="1" y="636"/>
                  </a:lnTo>
                  <a:cubicBezTo>
                    <a:pt x="281" y="2965"/>
                    <a:pt x="2265" y="4728"/>
                    <a:pt x="4617" y="4728"/>
                  </a:cubicBezTo>
                  <a:cubicBezTo>
                    <a:pt x="6876" y="4728"/>
                    <a:pt x="8802" y="3111"/>
                    <a:pt x="9193" y="887"/>
                  </a:cubicBezTo>
                  <a:cubicBezTo>
                    <a:pt x="9269" y="455"/>
                    <a:pt x="9642" y="146"/>
                    <a:pt x="10086" y="146"/>
                  </a:cubicBezTo>
                  <a:lnTo>
                    <a:pt x="12234" y="146"/>
                  </a:lnTo>
                  <a:lnTo>
                    <a:pt x="122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  <p:sp>
          <p:nvSpPr>
            <p:cNvPr id="16" name="Google Shape;251;p18">
              <a:extLst>
                <a:ext uri="{FF2B5EF4-FFF2-40B4-BE49-F238E27FC236}">
                  <a16:creationId xmlns:a16="http://schemas.microsoft.com/office/drawing/2014/main" id="{3F66CB42-EB08-40E3-938C-D2B3C59F1E95}"/>
                </a:ext>
              </a:extLst>
            </p:cNvPr>
            <p:cNvSpPr/>
            <p:nvPr/>
          </p:nvSpPr>
          <p:spPr>
            <a:xfrm>
              <a:off x="3603479" y="2769938"/>
              <a:ext cx="1462716" cy="656820"/>
            </a:xfrm>
            <a:custGeom>
              <a:avLst/>
              <a:gdLst/>
              <a:ahLst/>
              <a:cxnLst/>
              <a:rect l="l" t="t" r="r" b="b"/>
              <a:pathLst>
                <a:path w="9135" h="4102" extrusionOk="0">
                  <a:moveTo>
                    <a:pt x="4616" y="0"/>
                  </a:moveTo>
                  <a:cubicBezTo>
                    <a:pt x="4550" y="0"/>
                    <a:pt x="4485" y="2"/>
                    <a:pt x="4419" y="4"/>
                  </a:cubicBezTo>
                  <a:cubicBezTo>
                    <a:pt x="2172" y="92"/>
                    <a:pt x="269" y="1849"/>
                    <a:pt x="1" y="4084"/>
                  </a:cubicBezTo>
                  <a:lnTo>
                    <a:pt x="141" y="4102"/>
                  </a:lnTo>
                  <a:cubicBezTo>
                    <a:pt x="409" y="1936"/>
                    <a:pt x="2248" y="238"/>
                    <a:pt x="4425" y="150"/>
                  </a:cubicBezTo>
                  <a:cubicBezTo>
                    <a:pt x="4486" y="148"/>
                    <a:pt x="4548" y="146"/>
                    <a:pt x="4609" y="146"/>
                  </a:cubicBezTo>
                  <a:cubicBezTo>
                    <a:pt x="6676" y="146"/>
                    <a:pt x="8501" y="1564"/>
                    <a:pt x="8994" y="3576"/>
                  </a:cubicBezTo>
                  <a:lnTo>
                    <a:pt x="9134" y="3541"/>
                  </a:lnTo>
                  <a:cubicBezTo>
                    <a:pt x="8625" y="1463"/>
                    <a:pt x="6747" y="0"/>
                    <a:pt x="46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  <p:sp>
          <p:nvSpPr>
            <p:cNvPr id="17" name="Google Shape;259;p18">
              <a:extLst>
                <a:ext uri="{FF2B5EF4-FFF2-40B4-BE49-F238E27FC236}">
                  <a16:creationId xmlns:a16="http://schemas.microsoft.com/office/drawing/2014/main" id="{A47684B0-7C7A-484A-B1F0-70A822BCCB8B}"/>
                </a:ext>
              </a:extLst>
            </p:cNvPr>
            <p:cNvSpPr/>
            <p:nvPr/>
          </p:nvSpPr>
          <p:spPr>
            <a:xfrm>
              <a:off x="8876131" y="2769617"/>
              <a:ext cx="1484171" cy="1489776"/>
            </a:xfrm>
            <a:custGeom>
              <a:avLst/>
              <a:gdLst/>
              <a:ahLst/>
              <a:cxnLst/>
              <a:rect l="l" t="t" r="r" b="b"/>
              <a:pathLst>
                <a:path w="9269" h="9304" extrusionOk="0">
                  <a:moveTo>
                    <a:pt x="4617" y="1"/>
                  </a:moveTo>
                  <a:cubicBezTo>
                    <a:pt x="2265" y="1"/>
                    <a:pt x="280" y="1757"/>
                    <a:pt x="0" y="4086"/>
                  </a:cubicBezTo>
                  <a:lnTo>
                    <a:pt x="146" y="4104"/>
                  </a:lnTo>
                  <a:cubicBezTo>
                    <a:pt x="421" y="1845"/>
                    <a:pt x="2341" y="146"/>
                    <a:pt x="4617" y="146"/>
                  </a:cubicBezTo>
                  <a:cubicBezTo>
                    <a:pt x="7103" y="146"/>
                    <a:pt x="9123" y="2166"/>
                    <a:pt x="9123" y="4652"/>
                  </a:cubicBezTo>
                  <a:cubicBezTo>
                    <a:pt x="9123" y="7133"/>
                    <a:pt x="7103" y="9158"/>
                    <a:pt x="4617" y="9158"/>
                  </a:cubicBezTo>
                  <a:cubicBezTo>
                    <a:pt x="2341" y="9158"/>
                    <a:pt x="421" y="7454"/>
                    <a:pt x="146" y="5195"/>
                  </a:cubicBezTo>
                  <a:lnTo>
                    <a:pt x="0" y="5212"/>
                  </a:lnTo>
                  <a:cubicBezTo>
                    <a:pt x="280" y="7541"/>
                    <a:pt x="2271" y="9304"/>
                    <a:pt x="4617" y="9304"/>
                  </a:cubicBezTo>
                  <a:cubicBezTo>
                    <a:pt x="7185" y="9304"/>
                    <a:pt x="9268" y="7214"/>
                    <a:pt x="9268" y="4652"/>
                  </a:cubicBezTo>
                  <a:cubicBezTo>
                    <a:pt x="9268" y="2084"/>
                    <a:pt x="7185" y="1"/>
                    <a:pt x="46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  <p:sp>
          <p:nvSpPr>
            <p:cNvPr id="18" name="Google Shape;269;p18">
              <a:extLst>
                <a:ext uri="{FF2B5EF4-FFF2-40B4-BE49-F238E27FC236}">
                  <a16:creationId xmlns:a16="http://schemas.microsoft.com/office/drawing/2014/main" id="{2F39262C-3355-4111-95E2-E28B823C150D}"/>
                </a:ext>
              </a:extLst>
            </p:cNvPr>
            <p:cNvSpPr/>
            <p:nvPr/>
          </p:nvSpPr>
          <p:spPr>
            <a:xfrm>
              <a:off x="5360335" y="3502336"/>
              <a:ext cx="1959894" cy="757058"/>
            </a:xfrm>
            <a:custGeom>
              <a:avLst/>
              <a:gdLst/>
              <a:ahLst/>
              <a:cxnLst/>
              <a:rect l="l" t="t" r="r" b="b"/>
              <a:pathLst>
                <a:path w="12240" h="4728" extrusionOk="0">
                  <a:moveTo>
                    <a:pt x="10092" y="0"/>
                  </a:moveTo>
                  <a:cubicBezTo>
                    <a:pt x="9578" y="0"/>
                    <a:pt x="9147" y="362"/>
                    <a:pt x="9059" y="858"/>
                  </a:cubicBezTo>
                  <a:cubicBezTo>
                    <a:pt x="8680" y="3018"/>
                    <a:pt x="6812" y="4582"/>
                    <a:pt x="4618" y="4582"/>
                  </a:cubicBezTo>
                  <a:cubicBezTo>
                    <a:pt x="2341" y="4582"/>
                    <a:pt x="421" y="2878"/>
                    <a:pt x="147" y="619"/>
                  </a:cubicBezTo>
                  <a:lnTo>
                    <a:pt x="1" y="636"/>
                  </a:lnTo>
                  <a:cubicBezTo>
                    <a:pt x="287" y="2965"/>
                    <a:pt x="2271" y="4728"/>
                    <a:pt x="4618" y="4728"/>
                  </a:cubicBezTo>
                  <a:cubicBezTo>
                    <a:pt x="6882" y="4728"/>
                    <a:pt x="8808" y="3111"/>
                    <a:pt x="9199" y="887"/>
                  </a:cubicBezTo>
                  <a:cubicBezTo>
                    <a:pt x="9275" y="455"/>
                    <a:pt x="9648" y="146"/>
                    <a:pt x="10092" y="146"/>
                  </a:cubicBezTo>
                  <a:lnTo>
                    <a:pt x="12240" y="146"/>
                  </a:lnTo>
                  <a:lnTo>
                    <a:pt x="1224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  <p:sp>
          <p:nvSpPr>
            <p:cNvPr id="19" name="Google Shape;270;p18">
              <a:extLst>
                <a:ext uri="{FF2B5EF4-FFF2-40B4-BE49-F238E27FC236}">
                  <a16:creationId xmlns:a16="http://schemas.microsoft.com/office/drawing/2014/main" id="{A35F1295-314B-4F8E-BDCD-9AD80BF15762}"/>
                </a:ext>
              </a:extLst>
            </p:cNvPr>
            <p:cNvSpPr/>
            <p:nvPr/>
          </p:nvSpPr>
          <p:spPr>
            <a:xfrm>
              <a:off x="5360335" y="2769938"/>
              <a:ext cx="1463676" cy="656820"/>
            </a:xfrm>
            <a:custGeom>
              <a:avLst/>
              <a:gdLst/>
              <a:ahLst/>
              <a:cxnLst/>
              <a:rect l="l" t="t" r="r" b="b"/>
              <a:pathLst>
                <a:path w="9141" h="4102" extrusionOk="0">
                  <a:moveTo>
                    <a:pt x="4622" y="0"/>
                  </a:moveTo>
                  <a:cubicBezTo>
                    <a:pt x="4556" y="0"/>
                    <a:pt x="4491" y="2"/>
                    <a:pt x="4425" y="4"/>
                  </a:cubicBezTo>
                  <a:cubicBezTo>
                    <a:pt x="2178" y="92"/>
                    <a:pt x="275" y="1849"/>
                    <a:pt x="1" y="4084"/>
                  </a:cubicBezTo>
                  <a:lnTo>
                    <a:pt x="147" y="4102"/>
                  </a:lnTo>
                  <a:cubicBezTo>
                    <a:pt x="415" y="1936"/>
                    <a:pt x="2254" y="238"/>
                    <a:pt x="4431" y="150"/>
                  </a:cubicBezTo>
                  <a:cubicBezTo>
                    <a:pt x="4493" y="148"/>
                    <a:pt x="4554" y="146"/>
                    <a:pt x="4616" y="146"/>
                  </a:cubicBezTo>
                  <a:cubicBezTo>
                    <a:pt x="6682" y="146"/>
                    <a:pt x="8507" y="1564"/>
                    <a:pt x="8995" y="3576"/>
                  </a:cubicBezTo>
                  <a:lnTo>
                    <a:pt x="9141" y="3541"/>
                  </a:lnTo>
                  <a:cubicBezTo>
                    <a:pt x="8631" y="1463"/>
                    <a:pt x="6753" y="0"/>
                    <a:pt x="46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20" name="Google Shape;311;p20">
              <a:extLst>
                <a:ext uri="{FF2B5EF4-FFF2-40B4-BE49-F238E27FC236}">
                  <a16:creationId xmlns:a16="http://schemas.microsoft.com/office/drawing/2014/main" id="{90C12B4B-6E4C-487C-A8EB-6500D2D6FBEB}"/>
                </a:ext>
              </a:extLst>
            </p:cNvPr>
            <p:cNvGrpSpPr/>
            <p:nvPr/>
          </p:nvGrpSpPr>
          <p:grpSpPr>
            <a:xfrm>
              <a:off x="2402443" y="3154278"/>
              <a:ext cx="595748" cy="594390"/>
              <a:chOff x="1727894" y="2535682"/>
              <a:chExt cx="445903" cy="444886"/>
            </a:xfrm>
            <a:grpFill/>
          </p:grpSpPr>
          <p:sp>
            <p:nvSpPr>
              <p:cNvPr id="44" name="Google Shape;312;p20">
                <a:extLst>
                  <a:ext uri="{FF2B5EF4-FFF2-40B4-BE49-F238E27FC236}">
                    <a16:creationId xmlns:a16="http://schemas.microsoft.com/office/drawing/2014/main" id="{8FC6C974-D7E7-48B2-B56D-BFC11A3CFE34}"/>
                  </a:ext>
                </a:extLst>
              </p:cNvPr>
              <p:cNvSpPr/>
              <p:nvPr/>
            </p:nvSpPr>
            <p:spPr>
              <a:xfrm>
                <a:off x="1727894" y="2685424"/>
                <a:ext cx="445903" cy="295144"/>
              </a:xfrm>
              <a:custGeom>
                <a:avLst/>
                <a:gdLst/>
                <a:ahLst/>
                <a:cxnLst/>
                <a:rect l="l" t="t" r="r" b="b"/>
                <a:pathLst>
                  <a:path w="15741" h="10419" extrusionOk="0">
                    <a:moveTo>
                      <a:pt x="2691" y="6549"/>
                    </a:moveTo>
                    <a:lnTo>
                      <a:pt x="2691" y="9823"/>
                    </a:lnTo>
                    <a:lnTo>
                      <a:pt x="1346" y="9823"/>
                    </a:lnTo>
                    <a:lnTo>
                      <a:pt x="1346" y="6549"/>
                    </a:lnTo>
                    <a:close/>
                    <a:moveTo>
                      <a:pt x="6561" y="3275"/>
                    </a:moveTo>
                    <a:lnTo>
                      <a:pt x="6561" y="9823"/>
                    </a:lnTo>
                    <a:lnTo>
                      <a:pt x="5215" y="9823"/>
                    </a:lnTo>
                    <a:lnTo>
                      <a:pt x="5215" y="3275"/>
                    </a:lnTo>
                    <a:close/>
                    <a:moveTo>
                      <a:pt x="10430" y="4608"/>
                    </a:moveTo>
                    <a:lnTo>
                      <a:pt x="10430" y="9823"/>
                    </a:lnTo>
                    <a:lnTo>
                      <a:pt x="9240" y="9823"/>
                    </a:lnTo>
                    <a:lnTo>
                      <a:pt x="9240" y="4608"/>
                    </a:lnTo>
                    <a:close/>
                    <a:moveTo>
                      <a:pt x="14443" y="596"/>
                    </a:moveTo>
                    <a:lnTo>
                      <a:pt x="14443" y="9823"/>
                    </a:lnTo>
                    <a:lnTo>
                      <a:pt x="13109" y="9823"/>
                    </a:lnTo>
                    <a:lnTo>
                      <a:pt x="13109" y="596"/>
                    </a:lnTo>
                    <a:close/>
                    <a:moveTo>
                      <a:pt x="12788" y="1"/>
                    </a:moveTo>
                    <a:cubicBezTo>
                      <a:pt x="12609" y="1"/>
                      <a:pt x="12514" y="108"/>
                      <a:pt x="12514" y="286"/>
                    </a:cubicBezTo>
                    <a:lnTo>
                      <a:pt x="12514" y="9823"/>
                    </a:lnTo>
                    <a:lnTo>
                      <a:pt x="11168" y="9823"/>
                    </a:lnTo>
                    <a:lnTo>
                      <a:pt x="11168" y="4215"/>
                    </a:lnTo>
                    <a:cubicBezTo>
                      <a:pt x="11168" y="4037"/>
                      <a:pt x="11002" y="3870"/>
                      <a:pt x="10823" y="3870"/>
                    </a:cubicBezTo>
                    <a:lnTo>
                      <a:pt x="8859" y="3870"/>
                    </a:lnTo>
                    <a:cubicBezTo>
                      <a:pt x="8680" y="3870"/>
                      <a:pt x="8489" y="4037"/>
                      <a:pt x="8489" y="4215"/>
                    </a:cubicBezTo>
                    <a:lnTo>
                      <a:pt x="8489" y="9823"/>
                    </a:lnTo>
                    <a:lnTo>
                      <a:pt x="7156" y="9823"/>
                    </a:lnTo>
                    <a:lnTo>
                      <a:pt x="7156" y="2906"/>
                    </a:lnTo>
                    <a:cubicBezTo>
                      <a:pt x="7156" y="2727"/>
                      <a:pt x="7073" y="2525"/>
                      <a:pt x="6894" y="2525"/>
                    </a:cubicBezTo>
                    <a:lnTo>
                      <a:pt x="4918" y="2525"/>
                    </a:lnTo>
                    <a:cubicBezTo>
                      <a:pt x="4739" y="2525"/>
                      <a:pt x="4620" y="2727"/>
                      <a:pt x="4620" y="2906"/>
                    </a:cubicBezTo>
                    <a:lnTo>
                      <a:pt x="4620" y="9823"/>
                    </a:lnTo>
                    <a:lnTo>
                      <a:pt x="3286" y="9823"/>
                    </a:lnTo>
                    <a:lnTo>
                      <a:pt x="3286" y="6192"/>
                    </a:lnTo>
                    <a:cubicBezTo>
                      <a:pt x="3286" y="6001"/>
                      <a:pt x="3132" y="5799"/>
                      <a:pt x="2953" y="5799"/>
                    </a:cubicBezTo>
                    <a:lnTo>
                      <a:pt x="988" y="5799"/>
                    </a:lnTo>
                    <a:cubicBezTo>
                      <a:pt x="810" y="5799"/>
                      <a:pt x="607" y="6001"/>
                      <a:pt x="607" y="6192"/>
                    </a:cubicBezTo>
                    <a:lnTo>
                      <a:pt x="607" y="9823"/>
                    </a:lnTo>
                    <a:lnTo>
                      <a:pt x="334" y="9823"/>
                    </a:lnTo>
                    <a:cubicBezTo>
                      <a:pt x="155" y="9823"/>
                      <a:pt x="0" y="9942"/>
                      <a:pt x="0" y="10121"/>
                    </a:cubicBezTo>
                    <a:cubicBezTo>
                      <a:pt x="0" y="10300"/>
                      <a:pt x="155" y="10419"/>
                      <a:pt x="334" y="10419"/>
                    </a:cubicBezTo>
                    <a:lnTo>
                      <a:pt x="15419" y="10419"/>
                    </a:lnTo>
                    <a:cubicBezTo>
                      <a:pt x="15597" y="10419"/>
                      <a:pt x="15740" y="10300"/>
                      <a:pt x="15740" y="10121"/>
                    </a:cubicBezTo>
                    <a:cubicBezTo>
                      <a:pt x="15740" y="9942"/>
                      <a:pt x="15597" y="9823"/>
                      <a:pt x="15419" y="9823"/>
                    </a:cubicBezTo>
                    <a:lnTo>
                      <a:pt x="15038" y="9823"/>
                    </a:lnTo>
                    <a:lnTo>
                      <a:pt x="15038" y="286"/>
                    </a:lnTo>
                    <a:cubicBezTo>
                      <a:pt x="15038" y="108"/>
                      <a:pt x="14943" y="1"/>
                      <a:pt x="1476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5" name="Google Shape;313;p20">
                <a:extLst>
                  <a:ext uri="{FF2B5EF4-FFF2-40B4-BE49-F238E27FC236}">
                    <a16:creationId xmlns:a16="http://schemas.microsoft.com/office/drawing/2014/main" id="{45D0EEB5-5E02-4A7B-B2CB-99D7FE71A1CA}"/>
                  </a:ext>
                </a:extLst>
              </p:cNvPr>
              <p:cNvSpPr/>
              <p:nvPr/>
            </p:nvSpPr>
            <p:spPr>
              <a:xfrm>
                <a:off x="1746449" y="2535682"/>
                <a:ext cx="408794" cy="241520"/>
              </a:xfrm>
              <a:custGeom>
                <a:avLst/>
                <a:gdLst/>
                <a:ahLst/>
                <a:cxnLst/>
                <a:rect l="l" t="t" r="r" b="b"/>
                <a:pathLst>
                  <a:path w="14431" h="8526" extrusionOk="0">
                    <a:moveTo>
                      <a:pt x="13121" y="655"/>
                    </a:moveTo>
                    <a:cubicBezTo>
                      <a:pt x="13478" y="655"/>
                      <a:pt x="13776" y="953"/>
                      <a:pt x="13776" y="1310"/>
                    </a:cubicBezTo>
                    <a:cubicBezTo>
                      <a:pt x="13776" y="1667"/>
                      <a:pt x="13478" y="1965"/>
                      <a:pt x="13121" y="1965"/>
                    </a:cubicBezTo>
                    <a:cubicBezTo>
                      <a:pt x="12942" y="1965"/>
                      <a:pt x="12776" y="1893"/>
                      <a:pt x="12656" y="1774"/>
                    </a:cubicBezTo>
                    <a:cubicBezTo>
                      <a:pt x="12537" y="1655"/>
                      <a:pt x="12466" y="1489"/>
                      <a:pt x="12466" y="1310"/>
                    </a:cubicBezTo>
                    <a:cubicBezTo>
                      <a:pt x="12466" y="953"/>
                      <a:pt x="12764" y="655"/>
                      <a:pt x="13121" y="655"/>
                    </a:cubicBezTo>
                    <a:close/>
                    <a:moveTo>
                      <a:pt x="5251" y="3275"/>
                    </a:moveTo>
                    <a:cubicBezTo>
                      <a:pt x="5608" y="3275"/>
                      <a:pt x="5906" y="3572"/>
                      <a:pt x="5906" y="3929"/>
                    </a:cubicBezTo>
                    <a:cubicBezTo>
                      <a:pt x="5906" y="4298"/>
                      <a:pt x="5620" y="4584"/>
                      <a:pt x="5251" y="4584"/>
                    </a:cubicBezTo>
                    <a:cubicBezTo>
                      <a:pt x="4894" y="4584"/>
                      <a:pt x="4596" y="4298"/>
                      <a:pt x="4596" y="3929"/>
                    </a:cubicBezTo>
                    <a:cubicBezTo>
                      <a:pt x="4596" y="3572"/>
                      <a:pt x="4894" y="3275"/>
                      <a:pt x="5251" y="3275"/>
                    </a:cubicBezTo>
                    <a:close/>
                    <a:moveTo>
                      <a:pt x="9192" y="4584"/>
                    </a:moveTo>
                    <a:cubicBezTo>
                      <a:pt x="9549" y="4584"/>
                      <a:pt x="9847" y="4882"/>
                      <a:pt x="9847" y="5239"/>
                    </a:cubicBezTo>
                    <a:cubicBezTo>
                      <a:pt x="9847" y="5608"/>
                      <a:pt x="9549" y="5894"/>
                      <a:pt x="9192" y="5894"/>
                    </a:cubicBezTo>
                    <a:cubicBezTo>
                      <a:pt x="8823" y="5894"/>
                      <a:pt x="8525" y="5608"/>
                      <a:pt x="8525" y="5239"/>
                    </a:cubicBezTo>
                    <a:cubicBezTo>
                      <a:pt x="8525" y="4882"/>
                      <a:pt x="8823" y="4584"/>
                      <a:pt x="9192" y="4584"/>
                    </a:cubicBezTo>
                    <a:close/>
                    <a:moveTo>
                      <a:pt x="1322" y="6561"/>
                    </a:moveTo>
                    <a:cubicBezTo>
                      <a:pt x="1679" y="6561"/>
                      <a:pt x="1977" y="6846"/>
                      <a:pt x="1977" y="7215"/>
                    </a:cubicBezTo>
                    <a:cubicBezTo>
                      <a:pt x="1977" y="7573"/>
                      <a:pt x="1679" y="7870"/>
                      <a:pt x="1322" y="7870"/>
                    </a:cubicBezTo>
                    <a:cubicBezTo>
                      <a:pt x="953" y="7870"/>
                      <a:pt x="667" y="7573"/>
                      <a:pt x="667" y="7215"/>
                    </a:cubicBezTo>
                    <a:cubicBezTo>
                      <a:pt x="667" y="6846"/>
                      <a:pt x="953" y="6561"/>
                      <a:pt x="1322" y="6561"/>
                    </a:cubicBezTo>
                    <a:close/>
                    <a:moveTo>
                      <a:pt x="13121" y="0"/>
                    </a:moveTo>
                    <a:cubicBezTo>
                      <a:pt x="12395" y="0"/>
                      <a:pt x="11811" y="584"/>
                      <a:pt x="11811" y="1310"/>
                    </a:cubicBezTo>
                    <a:cubicBezTo>
                      <a:pt x="11811" y="1548"/>
                      <a:pt x="11883" y="1774"/>
                      <a:pt x="11990" y="1977"/>
                    </a:cubicBezTo>
                    <a:lnTo>
                      <a:pt x="9847" y="4120"/>
                    </a:lnTo>
                    <a:cubicBezTo>
                      <a:pt x="9656" y="4001"/>
                      <a:pt x="9430" y="3929"/>
                      <a:pt x="9192" y="3929"/>
                    </a:cubicBezTo>
                    <a:cubicBezTo>
                      <a:pt x="8775" y="3929"/>
                      <a:pt x="8406" y="4120"/>
                      <a:pt x="8168" y="4418"/>
                    </a:cubicBezTo>
                    <a:lnTo>
                      <a:pt x="6560" y="3965"/>
                    </a:lnTo>
                    <a:cubicBezTo>
                      <a:pt x="6560" y="3953"/>
                      <a:pt x="6560" y="3941"/>
                      <a:pt x="6560" y="3929"/>
                    </a:cubicBezTo>
                    <a:cubicBezTo>
                      <a:pt x="6560" y="3203"/>
                      <a:pt x="5977" y="2620"/>
                      <a:pt x="5251" y="2620"/>
                    </a:cubicBezTo>
                    <a:cubicBezTo>
                      <a:pt x="4524" y="2620"/>
                      <a:pt x="3941" y="3203"/>
                      <a:pt x="3941" y="3929"/>
                    </a:cubicBezTo>
                    <a:cubicBezTo>
                      <a:pt x="3941" y="4120"/>
                      <a:pt x="3977" y="4298"/>
                      <a:pt x="4060" y="4465"/>
                    </a:cubicBezTo>
                    <a:lnTo>
                      <a:pt x="2012" y="6096"/>
                    </a:lnTo>
                    <a:cubicBezTo>
                      <a:pt x="1810" y="5977"/>
                      <a:pt x="1572" y="5894"/>
                      <a:pt x="1322" y="5894"/>
                    </a:cubicBezTo>
                    <a:cubicBezTo>
                      <a:pt x="595" y="5894"/>
                      <a:pt x="0" y="6489"/>
                      <a:pt x="0" y="7215"/>
                    </a:cubicBezTo>
                    <a:cubicBezTo>
                      <a:pt x="0" y="7930"/>
                      <a:pt x="595" y="8525"/>
                      <a:pt x="1322" y="8525"/>
                    </a:cubicBezTo>
                    <a:cubicBezTo>
                      <a:pt x="2036" y="8525"/>
                      <a:pt x="2631" y="7930"/>
                      <a:pt x="2631" y="7215"/>
                    </a:cubicBezTo>
                    <a:cubicBezTo>
                      <a:pt x="2631" y="6977"/>
                      <a:pt x="2572" y="6763"/>
                      <a:pt x="2465" y="6573"/>
                    </a:cubicBezTo>
                    <a:lnTo>
                      <a:pt x="4465" y="4977"/>
                    </a:lnTo>
                    <a:cubicBezTo>
                      <a:pt x="4679" y="5144"/>
                      <a:pt x="4953" y="5239"/>
                      <a:pt x="5251" y="5239"/>
                    </a:cubicBezTo>
                    <a:cubicBezTo>
                      <a:pt x="5727" y="5239"/>
                      <a:pt x="6156" y="4977"/>
                      <a:pt x="6382" y="4596"/>
                    </a:cubicBezTo>
                    <a:lnTo>
                      <a:pt x="7894" y="5025"/>
                    </a:lnTo>
                    <a:cubicBezTo>
                      <a:pt x="7882" y="5096"/>
                      <a:pt x="7870" y="5168"/>
                      <a:pt x="7870" y="5239"/>
                    </a:cubicBezTo>
                    <a:cubicBezTo>
                      <a:pt x="7870" y="5965"/>
                      <a:pt x="8465" y="6561"/>
                      <a:pt x="9192" y="6561"/>
                    </a:cubicBezTo>
                    <a:cubicBezTo>
                      <a:pt x="9906" y="6561"/>
                      <a:pt x="10501" y="5965"/>
                      <a:pt x="10501" y="5239"/>
                    </a:cubicBezTo>
                    <a:cubicBezTo>
                      <a:pt x="10501" y="5001"/>
                      <a:pt x="10430" y="4775"/>
                      <a:pt x="10311" y="4584"/>
                    </a:cubicBezTo>
                    <a:lnTo>
                      <a:pt x="12454" y="2441"/>
                    </a:lnTo>
                    <a:cubicBezTo>
                      <a:pt x="12656" y="2548"/>
                      <a:pt x="12883" y="2620"/>
                      <a:pt x="13121" y="2620"/>
                    </a:cubicBezTo>
                    <a:cubicBezTo>
                      <a:pt x="13847" y="2620"/>
                      <a:pt x="14430" y="2036"/>
                      <a:pt x="14430" y="1310"/>
                    </a:cubicBezTo>
                    <a:cubicBezTo>
                      <a:pt x="14430" y="584"/>
                      <a:pt x="13847" y="0"/>
                      <a:pt x="1312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Group 526">
              <a:extLst>
                <a:ext uri="{FF2B5EF4-FFF2-40B4-BE49-F238E27FC236}">
                  <a16:creationId xmlns:a16="http://schemas.microsoft.com/office/drawing/2014/main" id="{BF70177D-CD7A-468A-AE4D-B3CF484B7AD4}"/>
                </a:ext>
              </a:extLst>
            </p:cNvPr>
            <p:cNvGrpSpPr/>
            <p:nvPr/>
          </p:nvGrpSpPr>
          <p:grpSpPr>
            <a:xfrm>
              <a:off x="4215018" y="3202972"/>
              <a:ext cx="594348" cy="594348"/>
              <a:chOff x="9842145" y="6065348"/>
              <a:chExt cx="444855" cy="444855"/>
            </a:xfrm>
            <a:grpFill/>
          </p:grpSpPr>
          <p:grpSp>
            <p:nvGrpSpPr>
              <p:cNvPr id="40" name="Group 361">
                <a:extLst>
                  <a:ext uri="{FF2B5EF4-FFF2-40B4-BE49-F238E27FC236}">
                    <a16:creationId xmlns:a16="http://schemas.microsoft.com/office/drawing/2014/main" id="{1132F3EB-2C18-4146-88BC-28B0755EDDA8}"/>
                  </a:ext>
                </a:extLst>
              </p:cNvPr>
              <p:cNvGrpSpPr/>
              <p:nvPr/>
            </p:nvGrpSpPr>
            <p:grpSpPr>
              <a:xfrm>
                <a:off x="9842145" y="6065348"/>
                <a:ext cx="444855" cy="444855"/>
                <a:chOff x="9842145" y="6065348"/>
                <a:chExt cx="444855" cy="444855"/>
              </a:xfrm>
              <a:grpFill/>
            </p:grpSpPr>
            <p:sp>
              <p:nvSpPr>
                <p:cNvPr id="42" name="Freeform 5">
                  <a:extLst>
                    <a:ext uri="{FF2B5EF4-FFF2-40B4-BE49-F238E27FC236}">
                      <a16:creationId xmlns:a16="http://schemas.microsoft.com/office/drawing/2014/main" id="{6C9A4E1F-A918-4B30-B400-FAC31F11835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931116" y="6065348"/>
                  <a:ext cx="355884" cy="355884"/>
                </a:xfrm>
                <a:custGeom>
                  <a:avLst/>
                  <a:gdLst>
                    <a:gd name="T0" fmla="*/ 684 w 684"/>
                    <a:gd name="T1" fmla="*/ 668 h 685"/>
                    <a:gd name="T2" fmla="*/ 684 w 684"/>
                    <a:gd name="T3" fmla="*/ 17 h 685"/>
                    <a:gd name="T4" fmla="*/ 684 w 684"/>
                    <a:gd name="T5" fmla="*/ 14 h 685"/>
                    <a:gd name="T6" fmla="*/ 683 w 684"/>
                    <a:gd name="T7" fmla="*/ 11 h 685"/>
                    <a:gd name="T8" fmla="*/ 681 w 684"/>
                    <a:gd name="T9" fmla="*/ 8 h 685"/>
                    <a:gd name="T10" fmla="*/ 679 w 684"/>
                    <a:gd name="T11" fmla="*/ 5 h 685"/>
                    <a:gd name="T12" fmla="*/ 676 w 684"/>
                    <a:gd name="T13" fmla="*/ 3 h 685"/>
                    <a:gd name="T14" fmla="*/ 673 w 684"/>
                    <a:gd name="T15" fmla="*/ 2 h 685"/>
                    <a:gd name="T16" fmla="*/ 670 w 684"/>
                    <a:gd name="T17" fmla="*/ 1 h 685"/>
                    <a:gd name="T18" fmla="*/ 667 w 684"/>
                    <a:gd name="T19" fmla="*/ 0 h 685"/>
                    <a:gd name="T20" fmla="*/ 17 w 684"/>
                    <a:gd name="T21" fmla="*/ 0 h 685"/>
                    <a:gd name="T22" fmla="*/ 14 w 684"/>
                    <a:gd name="T23" fmla="*/ 1 h 685"/>
                    <a:gd name="T24" fmla="*/ 11 w 684"/>
                    <a:gd name="T25" fmla="*/ 2 h 685"/>
                    <a:gd name="T26" fmla="*/ 8 w 684"/>
                    <a:gd name="T27" fmla="*/ 3 h 685"/>
                    <a:gd name="T28" fmla="*/ 5 w 684"/>
                    <a:gd name="T29" fmla="*/ 5 h 685"/>
                    <a:gd name="T30" fmla="*/ 3 w 684"/>
                    <a:gd name="T31" fmla="*/ 8 h 685"/>
                    <a:gd name="T32" fmla="*/ 1 w 684"/>
                    <a:gd name="T33" fmla="*/ 11 h 685"/>
                    <a:gd name="T34" fmla="*/ 0 w 684"/>
                    <a:gd name="T35" fmla="*/ 14 h 685"/>
                    <a:gd name="T36" fmla="*/ 0 w 684"/>
                    <a:gd name="T37" fmla="*/ 17 h 685"/>
                    <a:gd name="T38" fmla="*/ 0 w 684"/>
                    <a:gd name="T39" fmla="*/ 668 h 685"/>
                    <a:gd name="T40" fmla="*/ 0 w 684"/>
                    <a:gd name="T41" fmla="*/ 671 h 685"/>
                    <a:gd name="T42" fmla="*/ 1 w 684"/>
                    <a:gd name="T43" fmla="*/ 675 h 685"/>
                    <a:gd name="T44" fmla="*/ 3 w 684"/>
                    <a:gd name="T45" fmla="*/ 678 h 685"/>
                    <a:gd name="T46" fmla="*/ 5 w 684"/>
                    <a:gd name="T47" fmla="*/ 680 h 685"/>
                    <a:gd name="T48" fmla="*/ 8 w 684"/>
                    <a:gd name="T49" fmla="*/ 682 h 685"/>
                    <a:gd name="T50" fmla="*/ 11 w 684"/>
                    <a:gd name="T51" fmla="*/ 684 h 685"/>
                    <a:gd name="T52" fmla="*/ 14 w 684"/>
                    <a:gd name="T53" fmla="*/ 685 h 685"/>
                    <a:gd name="T54" fmla="*/ 17 w 684"/>
                    <a:gd name="T55" fmla="*/ 685 h 685"/>
                    <a:gd name="T56" fmla="*/ 667 w 684"/>
                    <a:gd name="T57" fmla="*/ 685 h 685"/>
                    <a:gd name="T58" fmla="*/ 670 w 684"/>
                    <a:gd name="T59" fmla="*/ 685 h 685"/>
                    <a:gd name="T60" fmla="*/ 673 w 684"/>
                    <a:gd name="T61" fmla="*/ 684 h 685"/>
                    <a:gd name="T62" fmla="*/ 676 w 684"/>
                    <a:gd name="T63" fmla="*/ 682 h 685"/>
                    <a:gd name="T64" fmla="*/ 679 w 684"/>
                    <a:gd name="T65" fmla="*/ 680 h 685"/>
                    <a:gd name="T66" fmla="*/ 681 w 684"/>
                    <a:gd name="T67" fmla="*/ 678 h 685"/>
                    <a:gd name="T68" fmla="*/ 683 w 684"/>
                    <a:gd name="T69" fmla="*/ 675 h 685"/>
                    <a:gd name="T70" fmla="*/ 684 w 684"/>
                    <a:gd name="T71" fmla="*/ 671 h 685"/>
                    <a:gd name="T72" fmla="*/ 684 w 684"/>
                    <a:gd name="T73" fmla="*/ 668 h 685"/>
                    <a:gd name="T74" fmla="*/ 650 w 684"/>
                    <a:gd name="T75" fmla="*/ 651 h 685"/>
                    <a:gd name="T76" fmla="*/ 35 w 684"/>
                    <a:gd name="T77" fmla="*/ 651 h 685"/>
                    <a:gd name="T78" fmla="*/ 35 w 684"/>
                    <a:gd name="T79" fmla="*/ 34 h 685"/>
                    <a:gd name="T80" fmla="*/ 650 w 684"/>
                    <a:gd name="T81" fmla="*/ 34 h 685"/>
                    <a:gd name="T82" fmla="*/ 650 w 684"/>
                    <a:gd name="T83" fmla="*/ 651 h 6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684" h="685">
                      <a:moveTo>
                        <a:pt x="684" y="668"/>
                      </a:moveTo>
                      <a:lnTo>
                        <a:pt x="684" y="17"/>
                      </a:lnTo>
                      <a:lnTo>
                        <a:pt x="684" y="14"/>
                      </a:lnTo>
                      <a:lnTo>
                        <a:pt x="683" y="11"/>
                      </a:lnTo>
                      <a:lnTo>
                        <a:pt x="681" y="8"/>
                      </a:lnTo>
                      <a:lnTo>
                        <a:pt x="679" y="5"/>
                      </a:lnTo>
                      <a:lnTo>
                        <a:pt x="676" y="3"/>
                      </a:lnTo>
                      <a:lnTo>
                        <a:pt x="673" y="2"/>
                      </a:lnTo>
                      <a:lnTo>
                        <a:pt x="670" y="1"/>
                      </a:lnTo>
                      <a:lnTo>
                        <a:pt x="667" y="0"/>
                      </a:lnTo>
                      <a:lnTo>
                        <a:pt x="17" y="0"/>
                      </a:lnTo>
                      <a:lnTo>
                        <a:pt x="14" y="1"/>
                      </a:lnTo>
                      <a:lnTo>
                        <a:pt x="11" y="2"/>
                      </a:lnTo>
                      <a:lnTo>
                        <a:pt x="8" y="3"/>
                      </a:lnTo>
                      <a:lnTo>
                        <a:pt x="5" y="5"/>
                      </a:lnTo>
                      <a:lnTo>
                        <a:pt x="3" y="8"/>
                      </a:lnTo>
                      <a:lnTo>
                        <a:pt x="1" y="11"/>
                      </a:lnTo>
                      <a:lnTo>
                        <a:pt x="0" y="14"/>
                      </a:lnTo>
                      <a:lnTo>
                        <a:pt x="0" y="17"/>
                      </a:lnTo>
                      <a:lnTo>
                        <a:pt x="0" y="668"/>
                      </a:lnTo>
                      <a:lnTo>
                        <a:pt x="0" y="671"/>
                      </a:lnTo>
                      <a:lnTo>
                        <a:pt x="1" y="675"/>
                      </a:lnTo>
                      <a:lnTo>
                        <a:pt x="3" y="678"/>
                      </a:lnTo>
                      <a:lnTo>
                        <a:pt x="5" y="680"/>
                      </a:lnTo>
                      <a:lnTo>
                        <a:pt x="8" y="682"/>
                      </a:lnTo>
                      <a:lnTo>
                        <a:pt x="11" y="684"/>
                      </a:lnTo>
                      <a:lnTo>
                        <a:pt x="14" y="685"/>
                      </a:lnTo>
                      <a:lnTo>
                        <a:pt x="17" y="685"/>
                      </a:lnTo>
                      <a:lnTo>
                        <a:pt x="667" y="685"/>
                      </a:lnTo>
                      <a:lnTo>
                        <a:pt x="670" y="685"/>
                      </a:lnTo>
                      <a:lnTo>
                        <a:pt x="673" y="684"/>
                      </a:lnTo>
                      <a:lnTo>
                        <a:pt x="676" y="682"/>
                      </a:lnTo>
                      <a:lnTo>
                        <a:pt x="679" y="680"/>
                      </a:lnTo>
                      <a:lnTo>
                        <a:pt x="681" y="678"/>
                      </a:lnTo>
                      <a:lnTo>
                        <a:pt x="683" y="675"/>
                      </a:lnTo>
                      <a:lnTo>
                        <a:pt x="684" y="671"/>
                      </a:lnTo>
                      <a:lnTo>
                        <a:pt x="684" y="668"/>
                      </a:lnTo>
                      <a:close/>
                      <a:moveTo>
                        <a:pt x="650" y="651"/>
                      </a:moveTo>
                      <a:lnTo>
                        <a:pt x="35" y="651"/>
                      </a:lnTo>
                      <a:lnTo>
                        <a:pt x="35" y="34"/>
                      </a:lnTo>
                      <a:lnTo>
                        <a:pt x="650" y="34"/>
                      </a:lnTo>
                      <a:lnTo>
                        <a:pt x="650" y="65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Freeform 6">
                  <a:extLst>
                    <a:ext uri="{FF2B5EF4-FFF2-40B4-BE49-F238E27FC236}">
                      <a16:creationId xmlns:a16="http://schemas.microsoft.com/office/drawing/2014/main" id="{FC499891-F9BC-42F7-8B5B-01BB1D2754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842145" y="6149637"/>
                  <a:ext cx="355884" cy="360566"/>
                </a:xfrm>
                <a:custGeom>
                  <a:avLst/>
                  <a:gdLst>
                    <a:gd name="T0" fmla="*/ 18 w 684"/>
                    <a:gd name="T1" fmla="*/ 686 h 686"/>
                    <a:gd name="T2" fmla="*/ 667 w 684"/>
                    <a:gd name="T3" fmla="*/ 686 h 686"/>
                    <a:gd name="T4" fmla="*/ 671 w 684"/>
                    <a:gd name="T5" fmla="*/ 685 h 686"/>
                    <a:gd name="T6" fmla="*/ 674 w 684"/>
                    <a:gd name="T7" fmla="*/ 684 h 686"/>
                    <a:gd name="T8" fmla="*/ 677 w 684"/>
                    <a:gd name="T9" fmla="*/ 683 h 686"/>
                    <a:gd name="T10" fmla="*/ 679 w 684"/>
                    <a:gd name="T11" fmla="*/ 681 h 686"/>
                    <a:gd name="T12" fmla="*/ 681 w 684"/>
                    <a:gd name="T13" fmla="*/ 678 h 686"/>
                    <a:gd name="T14" fmla="*/ 683 w 684"/>
                    <a:gd name="T15" fmla="*/ 675 h 686"/>
                    <a:gd name="T16" fmla="*/ 684 w 684"/>
                    <a:gd name="T17" fmla="*/ 672 h 686"/>
                    <a:gd name="T18" fmla="*/ 684 w 684"/>
                    <a:gd name="T19" fmla="*/ 669 h 686"/>
                    <a:gd name="T20" fmla="*/ 684 w 684"/>
                    <a:gd name="T21" fmla="*/ 665 h 686"/>
                    <a:gd name="T22" fmla="*/ 683 w 684"/>
                    <a:gd name="T23" fmla="*/ 662 h 686"/>
                    <a:gd name="T24" fmla="*/ 681 w 684"/>
                    <a:gd name="T25" fmla="*/ 659 h 686"/>
                    <a:gd name="T26" fmla="*/ 679 w 684"/>
                    <a:gd name="T27" fmla="*/ 656 h 686"/>
                    <a:gd name="T28" fmla="*/ 677 w 684"/>
                    <a:gd name="T29" fmla="*/ 654 h 686"/>
                    <a:gd name="T30" fmla="*/ 674 w 684"/>
                    <a:gd name="T31" fmla="*/ 653 h 686"/>
                    <a:gd name="T32" fmla="*/ 671 w 684"/>
                    <a:gd name="T33" fmla="*/ 652 h 686"/>
                    <a:gd name="T34" fmla="*/ 667 w 684"/>
                    <a:gd name="T35" fmla="*/ 652 h 686"/>
                    <a:gd name="T36" fmla="*/ 35 w 684"/>
                    <a:gd name="T37" fmla="*/ 652 h 686"/>
                    <a:gd name="T38" fmla="*/ 35 w 684"/>
                    <a:gd name="T39" fmla="*/ 18 h 686"/>
                    <a:gd name="T40" fmla="*/ 34 w 684"/>
                    <a:gd name="T41" fmla="*/ 15 h 686"/>
                    <a:gd name="T42" fmla="*/ 33 w 684"/>
                    <a:gd name="T43" fmla="*/ 11 h 686"/>
                    <a:gd name="T44" fmla="*/ 32 w 684"/>
                    <a:gd name="T45" fmla="*/ 7 h 686"/>
                    <a:gd name="T46" fmla="*/ 30 w 684"/>
                    <a:gd name="T47" fmla="*/ 5 h 686"/>
                    <a:gd name="T48" fmla="*/ 27 w 684"/>
                    <a:gd name="T49" fmla="*/ 3 h 686"/>
                    <a:gd name="T50" fmla="*/ 24 w 684"/>
                    <a:gd name="T51" fmla="*/ 1 h 686"/>
                    <a:gd name="T52" fmla="*/ 21 w 684"/>
                    <a:gd name="T53" fmla="*/ 0 h 686"/>
                    <a:gd name="T54" fmla="*/ 18 w 684"/>
                    <a:gd name="T55" fmla="*/ 0 h 686"/>
                    <a:gd name="T56" fmla="*/ 14 w 684"/>
                    <a:gd name="T57" fmla="*/ 0 h 686"/>
                    <a:gd name="T58" fmla="*/ 11 w 684"/>
                    <a:gd name="T59" fmla="*/ 1 h 686"/>
                    <a:gd name="T60" fmla="*/ 8 w 684"/>
                    <a:gd name="T61" fmla="*/ 3 h 686"/>
                    <a:gd name="T62" fmla="*/ 5 w 684"/>
                    <a:gd name="T63" fmla="*/ 5 h 686"/>
                    <a:gd name="T64" fmla="*/ 3 w 684"/>
                    <a:gd name="T65" fmla="*/ 7 h 686"/>
                    <a:gd name="T66" fmla="*/ 2 w 684"/>
                    <a:gd name="T67" fmla="*/ 11 h 686"/>
                    <a:gd name="T68" fmla="*/ 1 w 684"/>
                    <a:gd name="T69" fmla="*/ 15 h 686"/>
                    <a:gd name="T70" fmla="*/ 0 w 684"/>
                    <a:gd name="T71" fmla="*/ 18 h 686"/>
                    <a:gd name="T72" fmla="*/ 0 w 684"/>
                    <a:gd name="T73" fmla="*/ 669 h 686"/>
                    <a:gd name="T74" fmla="*/ 1 w 684"/>
                    <a:gd name="T75" fmla="*/ 672 h 686"/>
                    <a:gd name="T76" fmla="*/ 2 w 684"/>
                    <a:gd name="T77" fmla="*/ 675 h 686"/>
                    <a:gd name="T78" fmla="*/ 3 w 684"/>
                    <a:gd name="T79" fmla="*/ 678 h 686"/>
                    <a:gd name="T80" fmla="*/ 5 w 684"/>
                    <a:gd name="T81" fmla="*/ 681 h 686"/>
                    <a:gd name="T82" fmla="*/ 8 w 684"/>
                    <a:gd name="T83" fmla="*/ 683 h 686"/>
                    <a:gd name="T84" fmla="*/ 11 w 684"/>
                    <a:gd name="T85" fmla="*/ 684 h 686"/>
                    <a:gd name="T86" fmla="*/ 14 w 684"/>
                    <a:gd name="T87" fmla="*/ 685 h 686"/>
                    <a:gd name="T88" fmla="*/ 18 w 684"/>
                    <a:gd name="T89" fmla="*/ 686 h 6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684" h="686">
                      <a:moveTo>
                        <a:pt x="18" y="686"/>
                      </a:moveTo>
                      <a:lnTo>
                        <a:pt x="667" y="686"/>
                      </a:lnTo>
                      <a:lnTo>
                        <a:pt x="671" y="685"/>
                      </a:lnTo>
                      <a:lnTo>
                        <a:pt x="674" y="684"/>
                      </a:lnTo>
                      <a:lnTo>
                        <a:pt x="677" y="683"/>
                      </a:lnTo>
                      <a:lnTo>
                        <a:pt x="679" y="681"/>
                      </a:lnTo>
                      <a:lnTo>
                        <a:pt x="681" y="678"/>
                      </a:lnTo>
                      <a:lnTo>
                        <a:pt x="683" y="675"/>
                      </a:lnTo>
                      <a:lnTo>
                        <a:pt x="684" y="672"/>
                      </a:lnTo>
                      <a:lnTo>
                        <a:pt x="684" y="669"/>
                      </a:lnTo>
                      <a:lnTo>
                        <a:pt x="684" y="665"/>
                      </a:lnTo>
                      <a:lnTo>
                        <a:pt x="683" y="662"/>
                      </a:lnTo>
                      <a:lnTo>
                        <a:pt x="681" y="659"/>
                      </a:lnTo>
                      <a:lnTo>
                        <a:pt x="679" y="656"/>
                      </a:lnTo>
                      <a:lnTo>
                        <a:pt x="677" y="654"/>
                      </a:lnTo>
                      <a:lnTo>
                        <a:pt x="674" y="653"/>
                      </a:lnTo>
                      <a:lnTo>
                        <a:pt x="671" y="652"/>
                      </a:lnTo>
                      <a:lnTo>
                        <a:pt x="667" y="652"/>
                      </a:lnTo>
                      <a:lnTo>
                        <a:pt x="35" y="652"/>
                      </a:lnTo>
                      <a:lnTo>
                        <a:pt x="35" y="18"/>
                      </a:lnTo>
                      <a:lnTo>
                        <a:pt x="34" y="15"/>
                      </a:lnTo>
                      <a:lnTo>
                        <a:pt x="33" y="11"/>
                      </a:lnTo>
                      <a:lnTo>
                        <a:pt x="32" y="7"/>
                      </a:lnTo>
                      <a:lnTo>
                        <a:pt x="30" y="5"/>
                      </a:lnTo>
                      <a:lnTo>
                        <a:pt x="27" y="3"/>
                      </a:lnTo>
                      <a:lnTo>
                        <a:pt x="24" y="1"/>
                      </a:lnTo>
                      <a:lnTo>
                        <a:pt x="21" y="0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1" y="1"/>
                      </a:lnTo>
                      <a:lnTo>
                        <a:pt x="8" y="3"/>
                      </a:lnTo>
                      <a:lnTo>
                        <a:pt x="5" y="5"/>
                      </a:lnTo>
                      <a:lnTo>
                        <a:pt x="3" y="7"/>
                      </a:lnTo>
                      <a:lnTo>
                        <a:pt x="2" y="11"/>
                      </a:lnTo>
                      <a:lnTo>
                        <a:pt x="1" y="15"/>
                      </a:lnTo>
                      <a:lnTo>
                        <a:pt x="0" y="18"/>
                      </a:lnTo>
                      <a:lnTo>
                        <a:pt x="0" y="669"/>
                      </a:lnTo>
                      <a:lnTo>
                        <a:pt x="1" y="672"/>
                      </a:lnTo>
                      <a:lnTo>
                        <a:pt x="2" y="675"/>
                      </a:lnTo>
                      <a:lnTo>
                        <a:pt x="3" y="678"/>
                      </a:lnTo>
                      <a:lnTo>
                        <a:pt x="5" y="681"/>
                      </a:lnTo>
                      <a:lnTo>
                        <a:pt x="8" y="683"/>
                      </a:lnTo>
                      <a:lnTo>
                        <a:pt x="11" y="684"/>
                      </a:lnTo>
                      <a:lnTo>
                        <a:pt x="14" y="685"/>
                      </a:lnTo>
                      <a:lnTo>
                        <a:pt x="18" y="6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1" name="Freeform 7">
                <a:extLst>
                  <a:ext uri="{FF2B5EF4-FFF2-40B4-BE49-F238E27FC236}">
                    <a16:creationId xmlns:a16="http://schemas.microsoft.com/office/drawing/2014/main" id="{A04B2D64-4BB4-4EBF-823C-E4C127A0AB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24770" y="6159002"/>
                <a:ext cx="163894" cy="168576"/>
              </a:xfrm>
              <a:custGeom>
                <a:avLst/>
                <a:gdLst>
                  <a:gd name="T0" fmla="*/ 140 w 315"/>
                  <a:gd name="T1" fmla="*/ 175 h 316"/>
                  <a:gd name="T2" fmla="*/ 141 w 315"/>
                  <a:gd name="T3" fmla="*/ 301 h 316"/>
                  <a:gd name="T4" fmla="*/ 143 w 315"/>
                  <a:gd name="T5" fmla="*/ 308 h 316"/>
                  <a:gd name="T6" fmla="*/ 148 w 315"/>
                  <a:gd name="T7" fmla="*/ 313 h 316"/>
                  <a:gd name="T8" fmla="*/ 154 w 315"/>
                  <a:gd name="T9" fmla="*/ 316 h 316"/>
                  <a:gd name="T10" fmla="*/ 161 w 315"/>
                  <a:gd name="T11" fmla="*/ 316 h 316"/>
                  <a:gd name="T12" fmla="*/ 167 w 315"/>
                  <a:gd name="T13" fmla="*/ 313 h 316"/>
                  <a:gd name="T14" fmla="*/ 172 w 315"/>
                  <a:gd name="T15" fmla="*/ 308 h 316"/>
                  <a:gd name="T16" fmla="*/ 174 w 315"/>
                  <a:gd name="T17" fmla="*/ 301 h 316"/>
                  <a:gd name="T18" fmla="*/ 175 w 315"/>
                  <a:gd name="T19" fmla="*/ 175 h 316"/>
                  <a:gd name="T20" fmla="*/ 301 w 315"/>
                  <a:gd name="T21" fmla="*/ 174 h 316"/>
                  <a:gd name="T22" fmla="*/ 307 w 315"/>
                  <a:gd name="T23" fmla="*/ 172 h 316"/>
                  <a:gd name="T24" fmla="*/ 312 w 315"/>
                  <a:gd name="T25" fmla="*/ 167 h 316"/>
                  <a:gd name="T26" fmla="*/ 315 w 315"/>
                  <a:gd name="T27" fmla="*/ 161 h 316"/>
                  <a:gd name="T28" fmla="*/ 315 w 315"/>
                  <a:gd name="T29" fmla="*/ 154 h 316"/>
                  <a:gd name="T30" fmla="*/ 312 w 315"/>
                  <a:gd name="T31" fmla="*/ 148 h 316"/>
                  <a:gd name="T32" fmla="*/ 307 w 315"/>
                  <a:gd name="T33" fmla="*/ 143 h 316"/>
                  <a:gd name="T34" fmla="*/ 301 w 315"/>
                  <a:gd name="T35" fmla="*/ 141 h 316"/>
                  <a:gd name="T36" fmla="*/ 175 w 315"/>
                  <a:gd name="T37" fmla="*/ 140 h 316"/>
                  <a:gd name="T38" fmla="*/ 174 w 315"/>
                  <a:gd name="T39" fmla="*/ 14 h 316"/>
                  <a:gd name="T40" fmla="*/ 172 w 315"/>
                  <a:gd name="T41" fmla="*/ 8 h 316"/>
                  <a:gd name="T42" fmla="*/ 167 w 315"/>
                  <a:gd name="T43" fmla="*/ 3 h 316"/>
                  <a:gd name="T44" fmla="*/ 161 w 315"/>
                  <a:gd name="T45" fmla="*/ 1 h 316"/>
                  <a:gd name="T46" fmla="*/ 154 w 315"/>
                  <a:gd name="T47" fmla="*/ 1 h 316"/>
                  <a:gd name="T48" fmla="*/ 148 w 315"/>
                  <a:gd name="T49" fmla="*/ 3 h 316"/>
                  <a:gd name="T50" fmla="*/ 143 w 315"/>
                  <a:gd name="T51" fmla="*/ 8 h 316"/>
                  <a:gd name="T52" fmla="*/ 141 w 315"/>
                  <a:gd name="T53" fmla="*/ 14 h 316"/>
                  <a:gd name="T54" fmla="*/ 140 w 315"/>
                  <a:gd name="T55" fmla="*/ 140 h 316"/>
                  <a:gd name="T56" fmla="*/ 14 w 315"/>
                  <a:gd name="T57" fmla="*/ 141 h 316"/>
                  <a:gd name="T58" fmla="*/ 8 w 315"/>
                  <a:gd name="T59" fmla="*/ 143 h 316"/>
                  <a:gd name="T60" fmla="*/ 3 w 315"/>
                  <a:gd name="T61" fmla="*/ 148 h 316"/>
                  <a:gd name="T62" fmla="*/ 1 w 315"/>
                  <a:gd name="T63" fmla="*/ 154 h 316"/>
                  <a:gd name="T64" fmla="*/ 1 w 315"/>
                  <a:gd name="T65" fmla="*/ 161 h 316"/>
                  <a:gd name="T66" fmla="*/ 3 w 315"/>
                  <a:gd name="T67" fmla="*/ 167 h 316"/>
                  <a:gd name="T68" fmla="*/ 8 w 315"/>
                  <a:gd name="T69" fmla="*/ 172 h 316"/>
                  <a:gd name="T70" fmla="*/ 14 w 315"/>
                  <a:gd name="T71" fmla="*/ 174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15" h="316">
                    <a:moveTo>
                      <a:pt x="17" y="175"/>
                    </a:moveTo>
                    <a:lnTo>
                      <a:pt x="140" y="175"/>
                    </a:lnTo>
                    <a:lnTo>
                      <a:pt x="140" y="298"/>
                    </a:lnTo>
                    <a:lnTo>
                      <a:pt x="141" y="301"/>
                    </a:lnTo>
                    <a:lnTo>
                      <a:pt x="142" y="305"/>
                    </a:lnTo>
                    <a:lnTo>
                      <a:pt x="143" y="308"/>
                    </a:lnTo>
                    <a:lnTo>
                      <a:pt x="145" y="311"/>
                    </a:lnTo>
                    <a:lnTo>
                      <a:pt x="148" y="313"/>
                    </a:lnTo>
                    <a:lnTo>
                      <a:pt x="151" y="315"/>
                    </a:lnTo>
                    <a:lnTo>
                      <a:pt x="154" y="316"/>
                    </a:lnTo>
                    <a:lnTo>
                      <a:pt x="158" y="316"/>
                    </a:lnTo>
                    <a:lnTo>
                      <a:pt x="161" y="316"/>
                    </a:lnTo>
                    <a:lnTo>
                      <a:pt x="164" y="315"/>
                    </a:lnTo>
                    <a:lnTo>
                      <a:pt x="167" y="313"/>
                    </a:lnTo>
                    <a:lnTo>
                      <a:pt x="170" y="311"/>
                    </a:lnTo>
                    <a:lnTo>
                      <a:pt x="172" y="308"/>
                    </a:lnTo>
                    <a:lnTo>
                      <a:pt x="173" y="305"/>
                    </a:lnTo>
                    <a:lnTo>
                      <a:pt x="174" y="301"/>
                    </a:lnTo>
                    <a:lnTo>
                      <a:pt x="175" y="298"/>
                    </a:lnTo>
                    <a:lnTo>
                      <a:pt x="175" y="175"/>
                    </a:lnTo>
                    <a:lnTo>
                      <a:pt x="298" y="175"/>
                    </a:lnTo>
                    <a:lnTo>
                      <a:pt x="301" y="174"/>
                    </a:lnTo>
                    <a:lnTo>
                      <a:pt x="305" y="173"/>
                    </a:lnTo>
                    <a:lnTo>
                      <a:pt x="307" y="172"/>
                    </a:lnTo>
                    <a:lnTo>
                      <a:pt x="310" y="170"/>
                    </a:lnTo>
                    <a:lnTo>
                      <a:pt x="312" y="167"/>
                    </a:lnTo>
                    <a:lnTo>
                      <a:pt x="314" y="164"/>
                    </a:lnTo>
                    <a:lnTo>
                      <a:pt x="315" y="161"/>
                    </a:lnTo>
                    <a:lnTo>
                      <a:pt x="315" y="158"/>
                    </a:lnTo>
                    <a:lnTo>
                      <a:pt x="315" y="154"/>
                    </a:lnTo>
                    <a:lnTo>
                      <a:pt x="314" y="151"/>
                    </a:lnTo>
                    <a:lnTo>
                      <a:pt x="312" y="148"/>
                    </a:lnTo>
                    <a:lnTo>
                      <a:pt x="310" y="145"/>
                    </a:lnTo>
                    <a:lnTo>
                      <a:pt x="307" y="143"/>
                    </a:lnTo>
                    <a:lnTo>
                      <a:pt x="305" y="142"/>
                    </a:lnTo>
                    <a:lnTo>
                      <a:pt x="301" y="141"/>
                    </a:lnTo>
                    <a:lnTo>
                      <a:pt x="298" y="140"/>
                    </a:lnTo>
                    <a:lnTo>
                      <a:pt x="175" y="140"/>
                    </a:lnTo>
                    <a:lnTo>
                      <a:pt x="175" y="17"/>
                    </a:lnTo>
                    <a:lnTo>
                      <a:pt x="174" y="14"/>
                    </a:lnTo>
                    <a:lnTo>
                      <a:pt x="173" y="11"/>
                    </a:lnTo>
                    <a:lnTo>
                      <a:pt x="172" y="8"/>
                    </a:lnTo>
                    <a:lnTo>
                      <a:pt x="170" y="5"/>
                    </a:lnTo>
                    <a:lnTo>
                      <a:pt x="167" y="3"/>
                    </a:lnTo>
                    <a:lnTo>
                      <a:pt x="164" y="2"/>
                    </a:lnTo>
                    <a:lnTo>
                      <a:pt x="161" y="1"/>
                    </a:lnTo>
                    <a:lnTo>
                      <a:pt x="158" y="0"/>
                    </a:lnTo>
                    <a:lnTo>
                      <a:pt x="154" y="1"/>
                    </a:lnTo>
                    <a:lnTo>
                      <a:pt x="151" y="2"/>
                    </a:lnTo>
                    <a:lnTo>
                      <a:pt x="148" y="3"/>
                    </a:lnTo>
                    <a:lnTo>
                      <a:pt x="145" y="5"/>
                    </a:lnTo>
                    <a:lnTo>
                      <a:pt x="143" y="8"/>
                    </a:lnTo>
                    <a:lnTo>
                      <a:pt x="142" y="11"/>
                    </a:lnTo>
                    <a:lnTo>
                      <a:pt x="141" y="14"/>
                    </a:lnTo>
                    <a:lnTo>
                      <a:pt x="140" y="17"/>
                    </a:lnTo>
                    <a:lnTo>
                      <a:pt x="140" y="140"/>
                    </a:lnTo>
                    <a:lnTo>
                      <a:pt x="17" y="140"/>
                    </a:lnTo>
                    <a:lnTo>
                      <a:pt x="14" y="141"/>
                    </a:lnTo>
                    <a:lnTo>
                      <a:pt x="11" y="142"/>
                    </a:lnTo>
                    <a:lnTo>
                      <a:pt x="8" y="143"/>
                    </a:lnTo>
                    <a:lnTo>
                      <a:pt x="5" y="145"/>
                    </a:lnTo>
                    <a:lnTo>
                      <a:pt x="3" y="148"/>
                    </a:lnTo>
                    <a:lnTo>
                      <a:pt x="2" y="151"/>
                    </a:lnTo>
                    <a:lnTo>
                      <a:pt x="1" y="154"/>
                    </a:lnTo>
                    <a:lnTo>
                      <a:pt x="0" y="158"/>
                    </a:lnTo>
                    <a:lnTo>
                      <a:pt x="1" y="161"/>
                    </a:lnTo>
                    <a:lnTo>
                      <a:pt x="2" y="164"/>
                    </a:lnTo>
                    <a:lnTo>
                      <a:pt x="3" y="167"/>
                    </a:lnTo>
                    <a:lnTo>
                      <a:pt x="5" y="170"/>
                    </a:lnTo>
                    <a:lnTo>
                      <a:pt x="8" y="172"/>
                    </a:lnTo>
                    <a:lnTo>
                      <a:pt x="11" y="173"/>
                    </a:lnTo>
                    <a:lnTo>
                      <a:pt x="14" y="174"/>
                    </a:lnTo>
                    <a:lnTo>
                      <a:pt x="17" y="1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Group 531">
              <a:extLst>
                <a:ext uri="{FF2B5EF4-FFF2-40B4-BE49-F238E27FC236}">
                  <a16:creationId xmlns:a16="http://schemas.microsoft.com/office/drawing/2014/main" id="{A997C2FB-83E6-41CE-90ED-C24F7CCFBA21}"/>
                </a:ext>
              </a:extLst>
            </p:cNvPr>
            <p:cNvGrpSpPr/>
            <p:nvPr/>
          </p:nvGrpSpPr>
          <p:grpSpPr>
            <a:xfrm>
              <a:off x="7752722" y="3217289"/>
              <a:ext cx="544297" cy="594348"/>
              <a:chOff x="5187561" y="6065348"/>
              <a:chExt cx="407393" cy="444855"/>
            </a:xfrm>
            <a:grpFill/>
          </p:grpSpPr>
          <p:sp>
            <p:nvSpPr>
              <p:cNvPr id="38" name="Freeform 24">
                <a:extLst>
                  <a:ext uri="{FF2B5EF4-FFF2-40B4-BE49-F238E27FC236}">
                    <a16:creationId xmlns:a16="http://schemas.microsoft.com/office/drawing/2014/main" id="{E6D8B3E9-9F06-47B5-8FC6-0F4DC30B0A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7561" y="6140271"/>
                <a:ext cx="407393" cy="369932"/>
              </a:xfrm>
              <a:custGeom>
                <a:avLst/>
                <a:gdLst>
                  <a:gd name="T0" fmla="*/ 545 w 783"/>
                  <a:gd name="T1" fmla="*/ 1 h 705"/>
                  <a:gd name="T2" fmla="*/ 536 w 783"/>
                  <a:gd name="T3" fmla="*/ 5 h 705"/>
                  <a:gd name="T4" fmla="*/ 532 w 783"/>
                  <a:gd name="T5" fmla="*/ 14 h 705"/>
                  <a:gd name="T6" fmla="*/ 533 w 783"/>
                  <a:gd name="T7" fmla="*/ 24 h 705"/>
                  <a:gd name="T8" fmla="*/ 539 w 783"/>
                  <a:gd name="T9" fmla="*/ 33 h 705"/>
                  <a:gd name="T10" fmla="*/ 549 w 783"/>
                  <a:gd name="T11" fmla="*/ 36 h 705"/>
                  <a:gd name="T12" fmla="*/ 728 w 783"/>
                  <a:gd name="T13" fmla="*/ 38 h 705"/>
                  <a:gd name="T14" fmla="*/ 743 w 783"/>
                  <a:gd name="T15" fmla="*/ 51 h 705"/>
                  <a:gd name="T16" fmla="*/ 749 w 783"/>
                  <a:gd name="T17" fmla="*/ 70 h 705"/>
                  <a:gd name="T18" fmla="*/ 746 w 783"/>
                  <a:gd name="T19" fmla="*/ 511 h 705"/>
                  <a:gd name="T20" fmla="*/ 734 w 783"/>
                  <a:gd name="T21" fmla="*/ 526 h 705"/>
                  <a:gd name="T22" fmla="*/ 715 w 783"/>
                  <a:gd name="T23" fmla="*/ 532 h 705"/>
                  <a:gd name="T24" fmla="*/ 55 w 783"/>
                  <a:gd name="T25" fmla="*/ 529 h 705"/>
                  <a:gd name="T26" fmla="*/ 40 w 783"/>
                  <a:gd name="T27" fmla="*/ 517 h 705"/>
                  <a:gd name="T28" fmla="*/ 34 w 783"/>
                  <a:gd name="T29" fmla="*/ 498 h 705"/>
                  <a:gd name="T30" fmla="*/ 37 w 783"/>
                  <a:gd name="T31" fmla="*/ 56 h 705"/>
                  <a:gd name="T32" fmla="*/ 49 w 783"/>
                  <a:gd name="T33" fmla="*/ 41 h 705"/>
                  <a:gd name="T34" fmla="*/ 69 w 783"/>
                  <a:gd name="T35" fmla="*/ 36 h 705"/>
                  <a:gd name="T36" fmla="*/ 244 w 783"/>
                  <a:gd name="T37" fmla="*/ 34 h 705"/>
                  <a:gd name="T38" fmla="*/ 252 w 783"/>
                  <a:gd name="T39" fmla="*/ 28 h 705"/>
                  <a:gd name="T40" fmla="*/ 255 w 783"/>
                  <a:gd name="T41" fmla="*/ 18 h 705"/>
                  <a:gd name="T42" fmla="*/ 252 w 783"/>
                  <a:gd name="T43" fmla="*/ 8 h 705"/>
                  <a:gd name="T44" fmla="*/ 244 w 783"/>
                  <a:gd name="T45" fmla="*/ 2 h 705"/>
                  <a:gd name="T46" fmla="*/ 69 w 783"/>
                  <a:gd name="T47" fmla="*/ 0 h 705"/>
                  <a:gd name="T48" fmla="*/ 48 w 783"/>
                  <a:gd name="T49" fmla="*/ 4 h 705"/>
                  <a:gd name="T50" fmla="*/ 30 w 783"/>
                  <a:gd name="T51" fmla="*/ 12 h 705"/>
                  <a:gd name="T52" fmla="*/ 15 w 783"/>
                  <a:gd name="T53" fmla="*/ 25 h 705"/>
                  <a:gd name="T54" fmla="*/ 5 w 783"/>
                  <a:gd name="T55" fmla="*/ 43 h 705"/>
                  <a:gd name="T56" fmla="*/ 0 w 783"/>
                  <a:gd name="T57" fmla="*/ 63 h 705"/>
                  <a:gd name="T58" fmla="*/ 0 w 783"/>
                  <a:gd name="T59" fmla="*/ 505 h 705"/>
                  <a:gd name="T60" fmla="*/ 5 w 783"/>
                  <a:gd name="T61" fmla="*/ 525 h 705"/>
                  <a:gd name="T62" fmla="*/ 15 w 783"/>
                  <a:gd name="T63" fmla="*/ 541 h 705"/>
                  <a:gd name="T64" fmla="*/ 30 w 783"/>
                  <a:gd name="T65" fmla="*/ 556 h 705"/>
                  <a:gd name="T66" fmla="*/ 48 w 783"/>
                  <a:gd name="T67" fmla="*/ 564 h 705"/>
                  <a:gd name="T68" fmla="*/ 69 w 783"/>
                  <a:gd name="T69" fmla="*/ 567 h 705"/>
                  <a:gd name="T70" fmla="*/ 232 w 783"/>
                  <a:gd name="T71" fmla="*/ 671 h 705"/>
                  <a:gd name="T72" fmla="*/ 222 w 783"/>
                  <a:gd name="T73" fmla="*/ 674 h 705"/>
                  <a:gd name="T74" fmla="*/ 216 w 783"/>
                  <a:gd name="T75" fmla="*/ 681 h 705"/>
                  <a:gd name="T76" fmla="*/ 215 w 783"/>
                  <a:gd name="T77" fmla="*/ 692 h 705"/>
                  <a:gd name="T78" fmla="*/ 220 w 783"/>
                  <a:gd name="T79" fmla="*/ 700 h 705"/>
                  <a:gd name="T80" fmla="*/ 228 w 783"/>
                  <a:gd name="T81" fmla="*/ 705 h 705"/>
                  <a:gd name="T82" fmla="*/ 555 w 783"/>
                  <a:gd name="T83" fmla="*/ 705 h 705"/>
                  <a:gd name="T84" fmla="*/ 564 w 783"/>
                  <a:gd name="T85" fmla="*/ 700 h 705"/>
                  <a:gd name="T86" fmla="*/ 568 w 783"/>
                  <a:gd name="T87" fmla="*/ 692 h 705"/>
                  <a:gd name="T88" fmla="*/ 567 w 783"/>
                  <a:gd name="T89" fmla="*/ 681 h 705"/>
                  <a:gd name="T90" fmla="*/ 561 w 783"/>
                  <a:gd name="T91" fmla="*/ 674 h 705"/>
                  <a:gd name="T92" fmla="*/ 552 w 783"/>
                  <a:gd name="T93" fmla="*/ 671 h 705"/>
                  <a:gd name="T94" fmla="*/ 715 w 783"/>
                  <a:gd name="T95" fmla="*/ 567 h 705"/>
                  <a:gd name="T96" fmla="*/ 735 w 783"/>
                  <a:gd name="T97" fmla="*/ 564 h 705"/>
                  <a:gd name="T98" fmla="*/ 753 w 783"/>
                  <a:gd name="T99" fmla="*/ 556 h 705"/>
                  <a:gd name="T100" fmla="*/ 767 w 783"/>
                  <a:gd name="T101" fmla="*/ 541 h 705"/>
                  <a:gd name="T102" fmla="*/ 777 w 783"/>
                  <a:gd name="T103" fmla="*/ 525 h 705"/>
                  <a:gd name="T104" fmla="*/ 782 w 783"/>
                  <a:gd name="T105" fmla="*/ 505 h 705"/>
                  <a:gd name="T106" fmla="*/ 782 w 783"/>
                  <a:gd name="T107" fmla="*/ 63 h 705"/>
                  <a:gd name="T108" fmla="*/ 777 w 783"/>
                  <a:gd name="T109" fmla="*/ 43 h 705"/>
                  <a:gd name="T110" fmla="*/ 767 w 783"/>
                  <a:gd name="T111" fmla="*/ 25 h 705"/>
                  <a:gd name="T112" fmla="*/ 753 w 783"/>
                  <a:gd name="T113" fmla="*/ 12 h 705"/>
                  <a:gd name="T114" fmla="*/ 735 w 783"/>
                  <a:gd name="T115" fmla="*/ 4 h 705"/>
                  <a:gd name="T116" fmla="*/ 715 w 783"/>
                  <a:gd name="T117" fmla="*/ 0 h 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83" h="705">
                    <a:moveTo>
                      <a:pt x="715" y="0"/>
                    </a:moveTo>
                    <a:lnTo>
                      <a:pt x="549" y="0"/>
                    </a:lnTo>
                    <a:lnTo>
                      <a:pt x="545" y="1"/>
                    </a:lnTo>
                    <a:lnTo>
                      <a:pt x="542" y="2"/>
                    </a:lnTo>
                    <a:lnTo>
                      <a:pt x="539" y="3"/>
                    </a:lnTo>
                    <a:lnTo>
                      <a:pt x="536" y="5"/>
                    </a:lnTo>
                    <a:lnTo>
                      <a:pt x="534" y="8"/>
                    </a:lnTo>
                    <a:lnTo>
                      <a:pt x="533" y="11"/>
                    </a:lnTo>
                    <a:lnTo>
                      <a:pt x="532" y="14"/>
                    </a:lnTo>
                    <a:lnTo>
                      <a:pt x="531" y="18"/>
                    </a:lnTo>
                    <a:lnTo>
                      <a:pt x="532" y="21"/>
                    </a:lnTo>
                    <a:lnTo>
                      <a:pt x="533" y="24"/>
                    </a:lnTo>
                    <a:lnTo>
                      <a:pt x="534" y="28"/>
                    </a:lnTo>
                    <a:lnTo>
                      <a:pt x="536" y="31"/>
                    </a:lnTo>
                    <a:lnTo>
                      <a:pt x="539" y="33"/>
                    </a:lnTo>
                    <a:lnTo>
                      <a:pt x="542" y="34"/>
                    </a:lnTo>
                    <a:lnTo>
                      <a:pt x="545" y="35"/>
                    </a:lnTo>
                    <a:lnTo>
                      <a:pt x="549" y="36"/>
                    </a:lnTo>
                    <a:lnTo>
                      <a:pt x="715" y="36"/>
                    </a:lnTo>
                    <a:lnTo>
                      <a:pt x="722" y="36"/>
                    </a:lnTo>
                    <a:lnTo>
                      <a:pt x="728" y="38"/>
                    </a:lnTo>
                    <a:lnTo>
                      <a:pt x="734" y="41"/>
                    </a:lnTo>
                    <a:lnTo>
                      <a:pt x="739" y="46"/>
                    </a:lnTo>
                    <a:lnTo>
                      <a:pt x="743" y="51"/>
                    </a:lnTo>
                    <a:lnTo>
                      <a:pt x="746" y="56"/>
                    </a:lnTo>
                    <a:lnTo>
                      <a:pt x="748" y="63"/>
                    </a:lnTo>
                    <a:lnTo>
                      <a:pt x="749" y="70"/>
                    </a:lnTo>
                    <a:lnTo>
                      <a:pt x="749" y="498"/>
                    </a:lnTo>
                    <a:lnTo>
                      <a:pt x="748" y="505"/>
                    </a:lnTo>
                    <a:lnTo>
                      <a:pt x="746" y="511"/>
                    </a:lnTo>
                    <a:lnTo>
                      <a:pt x="743" y="517"/>
                    </a:lnTo>
                    <a:lnTo>
                      <a:pt x="739" y="522"/>
                    </a:lnTo>
                    <a:lnTo>
                      <a:pt x="734" y="526"/>
                    </a:lnTo>
                    <a:lnTo>
                      <a:pt x="728" y="529"/>
                    </a:lnTo>
                    <a:lnTo>
                      <a:pt x="722" y="531"/>
                    </a:lnTo>
                    <a:lnTo>
                      <a:pt x="715" y="532"/>
                    </a:lnTo>
                    <a:lnTo>
                      <a:pt x="69" y="532"/>
                    </a:lnTo>
                    <a:lnTo>
                      <a:pt x="61" y="531"/>
                    </a:lnTo>
                    <a:lnTo>
                      <a:pt x="55" y="529"/>
                    </a:lnTo>
                    <a:lnTo>
                      <a:pt x="49" y="526"/>
                    </a:lnTo>
                    <a:lnTo>
                      <a:pt x="44" y="522"/>
                    </a:lnTo>
                    <a:lnTo>
                      <a:pt x="40" y="517"/>
                    </a:lnTo>
                    <a:lnTo>
                      <a:pt x="37" y="511"/>
                    </a:lnTo>
                    <a:lnTo>
                      <a:pt x="35" y="505"/>
                    </a:lnTo>
                    <a:lnTo>
                      <a:pt x="34" y="498"/>
                    </a:lnTo>
                    <a:lnTo>
                      <a:pt x="34" y="70"/>
                    </a:lnTo>
                    <a:lnTo>
                      <a:pt x="35" y="63"/>
                    </a:lnTo>
                    <a:lnTo>
                      <a:pt x="37" y="56"/>
                    </a:lnTo>
                    <a:lnTo>
                      <a:pt x="40" y="51"/>
                    </a:lnTo>
                    <a:lnTo>
                      <a:pt x="44" y="46"/>
                    </a:lnTo>
                    <a:lnTo>
                      <a:pt x="49" y="41"/>
                    </a:lnTo>
                    <a:lnTo>
                      <a:pt x="55" y="38"/>
                    </a:lnTo>
                    <a:lnTo>
                      <a:pt x="61" y="36"/>
                    </a:lnTo>
                    <a:lnTo>
                      <a:pt x="69" y="36"/>
                    </a:lnTo>
                    <a:lnTo>
                      <a:pt x="237" y="36"/>
                    </a:lnTo>
                    <a:lnTo>
                      <a:pt x="241" y="35"/>
                    </a:lnTo>
                    <a:lnTo>
                      <a:pt x="244" y="34"/>
                    </a:lnTo>
                    <a:lnTo>
                      <a:pt x="247" y="33"/>
                    </a:lnTo>
                    <a:lnTo>
                      <a:pt x="250" y="31"/>
                    </a:lnTo>
                    <a:lnTo>
                      <a:pt x="252" y="28"/>
                    </a:lnTo>
                    <a:lnTo>
                      <a:pt x="253" y="24"/>
                    </a:lnTo>
                    <a:lnTo>
                      <a:pt x="254" y="21"/>
                    </a:lnTo>
                    <a:lnTo>
                      <a:pt x="255" y="18"/>
                    </a:lnTo>
                    <a:lnTo>
                      <a:pt x="254" y="14"/>
                    </a:lnTo>
                    <a:lnTo>
                      <a:pt x="253" y="11"/>
                    </a:lnTo>
                    <a:lnTo>
                      <a:pt x="252" y="8"/>
                    </a:lnTo>
                    <a:lnTo>
                      <a:pt x="250" y="5"/>
                    </a:lnTo>
                    <a:lnTo>
                      <a:pt x="247" y="3"/>
                    </a:lnTo>
                    <a:lnTo>
                      <a:pt x="244" y="2"/>
                    </a:lnTo>
                    <a:lnTo>
                      <a:pt x="241" y="1"/>
                    </a:lnTo>
                    <a:lnTo>
                      <a:pt x="237" y="0"/>
                    </a:lnTo>
                    <a:lnTo>
                      <a:pt x="69" y="0"/>
                    </a:lnTo>
                    <a:lnTo>
                      <a:pt x="61" y="1"/>
                    </a:lnTo>
                    <a:lnTo>
                      <a:pt x="54" y="2"/>
                    </a:lnTo>
                    <a:lnTo>
                      <a:pt x="48" y="4"/>
                    </a:lnTo>
                    <a:lnTo>
                      <a:pt x="41" y="6"/>
                    </a:lnTo>
                    <a:lnTo>
                      <a:pt x="35" y="9"/>
                    </a:lnTo>
                    <a:lnTo>
                      <a:pt x="30" y="12"/>
                    </a:lnTo>
                    <a:lnTo>
                      <a:pt x="24" y="16"/>
                    </a:lnTo>
                    <a:lnTo>
                      <a:pt x="20" y="20"/>
                    </a:lnTo>
                    <a:lnTo>
                      <a:pt x="15" y="25"/>
                    </a:lnTo>
                    <a:lnTo>
                      <a:pt x="11" y="32"/>
                    </a:lnTo>
                    <a:lnTo>
                      <a:pt x="8" y="37"/>
                    </a:lnTo>
                    <a:lnTo>
                      <a:pt x="5" y="43"/>
                    </a:lnTo>
                    <a:lnTo>
                      <a:pt x="3" y="49"/>
                    </a:lnTo>
                    <a:lnTo>
                      <a:pt x="1" y="56"/>
                    </a:lnTo>
                    <a:lnTo>
                      <a:pt x="0" y="63"/>
                    </a:lnTo>
                    <a:lnTo>
                      <a:pt x="0" y="70"/>
                    </a:lnTo>
                    <a:lnTo>
                      <a:pt x="0" y="498"/>
                    </a:lnTo>
                    <a:lnTo>
                      <a:pt x="0" y="505"/>
                    </a:lnTo>
                    <a:lnTo>
                      <a:pt x="1" y="512"/>
                    </a:lnTo>
                    <a:lnTo>
                      <a:pt x="3" y="518"/>
                    </a:lnTo>
                    <a:lnTo>
                      <a:pt x="5" y="525"/>
                    </a:lnTo>
                    <a:lnTo>
                      <a:pt x="8" y="531"/>
                    </a:lnTo>
                    <a:lnTo>
                      <a:pt x="11" y="536"/>
                    </a:lnTo>
                    <a:lnTo>
                      <a:pt x="15" y="541"/>
                    </a:lnTo>
                    <a:lnTo>
                      <a:pt x="20" y="546"/>
                    </a:lnTo>
                    <a:lnTo>
                      <a:pt x="24" y="552"/>
                    </a:lnTo>
                    <a:lnTo>
                      <a:pt x="30" y="556"/>
                    </a:lnTo>
                    <a:lnTo>
                      <a:pt x="35" y="559"/>
                    </a:lnTo>
                    <a:lnTo>
                      <a:pt x="41" y="562"/>
                    </a:lnTo>
                    <a:lnTo>
                      <a:pt x="48" y="564"/>
                    </a:lnTo>
                    <a:lnTo>
                      <a:pt x="54" y="566"/>
                    </a:lnTo>
                    <a:lnTo>
                      <a:pt x="61" y="567"/>
                    </a:lnTo>
                    <a:lnTo>
                      <a:pt x="69" y="567"/>
                    </a:lnTo>
                    <a:lnTo>
                      <a:pt x="375" y="567"/>
                    </a:lnTo>
                    <a:lnTo>
                      <a:pt x="375" y="671"/>
                    </a:lnTo>
                    <a:lnTo>
                      <a:pt x="232" y="671"/>
                    </a:lnTo>
                    <a:lnTo>
                      <a:pt x="228" y="671"/>
                    </a:lnTo>
                    <a:lnTo>
                      <a:pt x="225" y="672"/>
                    </a:lnTo>
                    <a:lnTo>
                      <a:pt x="222" y="674"/>
                    </a:lnTo>
                    <a:lnTo>
                      <a:pt x="220" y="676"/>
                    </a:lnTo>
                    <a:lnTo>
                      <a:pt x="217" y="679"/>
                    </a:lnTo>
                    <a:lnTo>
                      <a:pt x="216" y="681"/>
                    </a:lnTo>
                    <a:lnTo>
                      <a:pt x="215" y="685"/>
                    </a:lnTo>
                    <a:lnTo>
                      <a:pt x="215" y="688"/>
                    </a:lnTo>
                    <a:lnTo>
                      <a:pt x="215" y="692"/>
                    </a:lnTo>
                    <a:lnTo>
                      <a:pt x="216" y="695"/>
                    </a:lnTo>
                    <a:lnTo>
                      <a:pt x="217" y="698"/>
                    </a:lnTo>
                    <a:lnTo>
                      <a:pt x="220" y="700"/>
                    </a:lnTo>
                    <a:lnTo>
                      <a:pt x="222" y="702"/>
                    </a:lnTo>
                    <a:lnTo>
                      <a:pt x="225" y="704"/>
                    </a:lnTo>
                    <a:lnTo>
                      <a:pt x="228" y="705"/>
                    </a:lnTo>
                    <a:lnTo>
                      <a:pt x="232" y="705"/>
                    </a:lnTo>
                    <a:lnTo>
                      <a:pt x="552" y="705"/>
                    </a:lnTo>
                    <a:lnTo>
                      <a:pt x="555" y="705"/>
                    </a:lnTo>
                    <a:lnTo>
                      <a:pt x="558" y="704"/>
                    </a:lnTo>
                    <a:lnTo>
                      <a:pt x="561" y="702"/>
                    </a:lnTo>
                    <a:lnTo>
                      <a:pt x="564" y="700"/>
                    </a:lnTo>
                    <a:lnTo>
                      <a:pt x="566" y="698"/>
                    </a:lnTo>
                    <a:lnTo>
                      <a:pt x="567" y="695"/>
                    </a:lnTo>
                    <a:lnTo>
                      <a:pt x="568" y="692"/>
                    </a:lnTo>
                    <a:lnTo>
                      <a:pt x="569" y="688"/>
                    </a:lnTo>
                    <a:lnTo>
                      <a:pt x="568" y="685"/>
                    </a:lnTo>
                    <a:lnTo>
                      <a:pt x="567" y="681"/>
                    </a:lnTo>
                    <a:lnTo>
                      <a:pt x="566" y="679"/>
                    </a:lnTo>
                    <a:lnTo>
                      <a:pt x="564" y="676"/>
                    </a:lnTo>
                    <a:lnTo>
                      <a:pt x="561" y="674"/>
                    </a:lnTo>
                    <a:lnTo>
                      <a:pt x="558" y="672"/>
                    </a:lnTo>
                    <a:lnTo>
                      <a:pt x="555" y="671"/>
                    </a:lnTo>
                    <a:lnTo>
                      <a:pt x="552" y="671"/>
                    </a:lnTo>
                    <a:lnTo>
                      <a:pt x="409" y="671"/>
                    </a:lnTo>
                    <a:lnTo>
                      <a:pt x="409" y="567"/>
                    </a:lnTo>
                    <a:lnTo>
                      <a:pt x="715" y="567"/>
                    </a:lnTo>
                    <a:lnTo>
                      <a:pt x="721" y="567"/>
                    </a:lnTo>
                    <a:lnTo>
                      <a:pt x="728" y="566"/>
                    </a:lnTo>
                    <a:lnTo>
                      <a:pt x="735" y="564"/>
                    </a:lnTo>
                    <a:lnTo>
                      <a:pt x="741" y="562"/>
                    </a:lnTo>
                    <a:lnTo>
                      <a:pt x="747" y="559"/>
                    </a:lnTo>
                    <a:lnTo>
                      <a:pt x="753" y="556"/>
                    </a:lnTo>
                    <a:lnTo>
                      <a:pt x="758" y="552"/>
                    </a:lnTo>
                    <a:lnTo>
                      <a:pt x="763" y="546"/>
                    </a:lnTo>
                    <a:lnTo>
                      <a:pt x="767" y="541"/>
                    </a:lnTo>
                    <a:lnTo>
                      <a:pt x="771" y="536"/>
                    </a:lnTo>
                    <a:lnTo>
                      <a:pt x="774" y="531"/>
                    </a:lnTo>
                    <a:lnTo>
                      <a:pt x="777" y="525"/>
                    </a:lnTo>
                    <a:lnTo>
                      <a:pt x="780" y="518"/>
                    </a:lnTo>
                    <a:lnTo>
                      <a:pt x="781" y="512"/>
                    </a:lnTo>
                    <a:lnTo>
                      <a:pt x="782" y="505"/>
                    </a:lnTo>
                    <a:lnTo>
                      <a:pt x="783" y="498"/>
                    </a:lnTo>
                    <a:lnTo>
                      <a:pt x="783" y="70"/>
                    </a:lnTo>
                    <a:lnTo>
                      <a:pt x="782" y="63"/>
                    </a:lnTo>
                    <a:lnTo>
                      <a:pt x="781" y="56"/>
                    </a:lnTo>
                    <a:lnTo>
                      <a:pt x="780" y="49"/>
                    </a:lnTo>
                    <a:lnTo>
                      <a:pt x="777" y="43"/>
                    </a:lnTo>
                    <a:lnTo>
                      <a:pt x="774" y="37"/>
                    </a:lnTo>
                    <a:lnTo>
                      <a:pt x="771" y="32"/>
                    </a:lnTo>
                    <a:lnTo>
                      <a:pt x="767" y="25"/>
                    </a:lnTo>
                    <a:lnTo>
                      <a:pt x="763" y="20"/>
                    </a:lnTo>
                    <a:lnTo>
                      <a:pt x="758" y="16"/>
                    </a:lnTo>
                    <a:lnTo>
                      <a:pt x="753" y="12"/>
                    </a:lnTo>
                    <a:lnTo>
                      <a:pt x="747" y="9"/>
                    </a:lnTo>
                    <a:lnTo>
                      <a:pt x="741" y="6"/>
                    </a:lnTo>
                    <a:lnTo>
                      <a:pt x="735" y="4"/>
                    </a:lnTo>
                    <a:lnTo>
                      <a:pt x="728" y="2"/>
                    </a:lnTo>
                    <a:lnTo>
                      <a:pt x="722" y="1"/>
                    </a:lnTo>
                    <a:lnTo>
                      <a:pt x="7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39" name="Freeform 25">
                <a:extLst>
                  <a:ext uri="{FF2B5EF4-FFF2-40B4-BE49-F238E27FC236}">
                    <a16:creationId xmlns:a16="http://schemas.microsoft.com/office/drawing/2014/main" id="{B190F239-3DE4-417A-861F-D42C31CAFD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42089" y="6065348"/>
                <a:ext cx="98336" cy="299691"/>
              </a:xfrm>
              <a:custGeom>
                <a:avLst/>
                <a:gdLst>
                  <a:gd name="T0" fmla="*/ 194 w 194"/>
                  <a:gd name="T1" fmla="*/ 60 h 573"/>
                  <a:gd name="T2" fmla="*/ 191 w 194"/>
                  <a:gd name="T3" fmla="*/ 47 h 573"/>
                  <a:gd name="T4" fmla="*/ 186 w 194"/>
                  <a:gd name="T5" fmla="*/ 35 h 573"/>
                  <a:gd name="T6" fmla="*/ 179 w 194"/>
                  <a:gd name="T7" fmla="*/ 24 h 573"/>
                  <a:gd name="T8" fmla="*/ 170 w 194"/>
                  <a:gd name="T9" fmla="*/ 15 h 573"/>
                  <a:gd name="T10" fmla="*/ 159 w 194"/>
                  <a:gd name="T11" fmla="*/ 8 h 573"/>
                  <a:gd name="T12" fmla="*/ 147 w 194"/>
                  <a:gd name="T13" fmla="*/ 3 h 573"/>
                  <a:gd name="T14" fmla="*/ 134 w 194"/>
                  <a:gd name="T15" fmla="*/ 0 h 573"/>
                  <a:gd name="T16" fmla="*/ 68 w 194"/>
                  <a:gd name="T17" fmla="*/ 0 h 573"/>
                  <a:gd name="T18" fmla="*/ 54 w 194"/>
                  <a:gd name="T19" fmla="*/ 1 h 573"/>
                  <a:gd name="T20" fmla="*/ 41 w 194"/>
                  <a:gd name="T21" fmla="*/ 5 h 573"/>
                  <a:gd name="T22" fmla="*/ 30 w 194"/>
                  <a:gd name="T23" fmla="*/ 11 h 573"/>
                  <a:gd name="T24" fmla="*/ 20 w 194"/>
                  <a:gd name="T25" fmla="*/ 19 h 573"/>
                  <a:gd name="T26" fmla="*/ 12 w 194"/>
                  <a:gd name="T27" fmla="*/ 29 h 573"/>
                  <a:gd name="T28" fmla="*/ 5 w 194"/>
                  <a:gd name="T29" fmla="*/ 41 h 573"/>
                  <a:gd name="T30" fmla="*/ 2 w 194"/>
                  <a:gd name="T31" fmla="*/ 53 h 573"/>
                  <a:gd name="T32" fmla="*/ 0 w 194"/>
                  <a:gd name="T33" fmla="*/ 67 h 573"/>
                  <a:gd name="T34" fmla="*/ 0 w 194"/>
                  <a:gd name="T35" fmla="*/ 110 h 573"/>
                  <a:gd name="T36" fmla="*/ 0 w 194"/>
                  <a:gd name="T37" fmla="*/ 113 h 573"/>
                  <a:gd name="T38" fmla="*/ 0 w 194"/>
                  <a:gd name="T39" fmla="*/ 451 h 573"/>
                  <a:gd name="T40" fmla="*/ 4 w 194"/>
                  <a:gd name="T41" fmla="*/ 461 h 573"/>
                  <a:gd name="T42" fmla="*/ 87 w 194"/>
                  <a:gd name="T43" fmla="*/ 569 h 573"/>
                  <a:gd name="T44" fmla="*/ 94 w 194"/>
                  <a:gd name="T45" fmla="*/ 573 h 573"/>
                  <a:gd name="T46" fmla="*/ 101 w 194"/>
                  <a:gd name="T47" fmla="*/ 573 h 573"/>
                  <a:gd name="T48" fmla="*/ 108 w 194"/>
                  <a:gd name="T49" fmla="*/ 569 h 573"/>
                  <a:gd name="T50" fmla="*/ 191 w 194"/>
                  <a:gd name="T51" fmla="*/ 461 h 573"/>
                  <a:gd name="T52" fmla="*/ 194 w 194"/>
                  <a:gd name="T53" fmla="*/ 451 h 573"/>
                  <a:gd name="T54" fmla="*/ 194 w 194"/>
                  <a:gd name="T55" fmla="*/ 112 h 573"/>
                  <a:gd name="T56" fmla="*/ 194 w 194"/>
                  <a:gd name="T57" fmla="*/ 109 h 573"/>
                  <a:gd name="T58" fmla="*/ 194 w 194"/>
                  <a:gd name="T59" fmla="*/ 67 h 573"/>
                  <a:gd name="T60" fmla="*/ 35 w 194"/>
                  <a:gd name="T61" fmla="*/ 125 h 573"/>
                  <a:gd name="T62" fmla="*/ 81 w 194"/>
                  <a:gd name="T63" fmla="*/ 431 h 573"/>
                  <a:gd name="T64" fmla="*/ 35 w 194"/>
                  <a:gd name="T65" fmla="*/ 125 h 573"/>
                  <a:gd name="T66" fmla="*/ 50 w 194"/>
                  <a:gd name="T67" fmla="*/ 465 h 573"/>
                  <a:gd name="T68" fmla="*/ 98 w 194"/>
                  <a:gd name="T69" fmla="*/ 528 h 573"/>
                  <a:gd name="T70" fmla="*/ 115 w 194"/>
                  <a:gd name="T71" fmla="*/ 431 h 573"/>
                  <a:gd name="T72" fmla="*/ 160 w 194"/>
                  <a:gd name="T73" fmla="*/ 125 h 573"/>
                  <a:gd name="T74" fmla="*/ 160 w 194"/>
                  <a:gd name="T75" fmla="*/ 91 h 573"/>
                  <a:gd name="T76" fmla="*/ 35 w 194"/>
                  <a:gd name="T77" fmla="*/ 67 h 573"/>
                  <a:gd name="T78" fmla="*/ 37 w 194"/>
                  <a:gd name="T79" fmla="*/ 54 h 573"/>
                  <a:gd name="T80" fmla="*/ 44 w 194"/>
                  <a:gd name="T81" fmla="*/ 44 h 573"/>
                  <a:gd name="T82" fmla="*/ 55 w 194"/>
                  <a:gd name="T83" fmla="*/ 37 h 573"/>
                  <a:gd name="T84" fmla="*/ 69 w 194"/>
                  <a:gd name="T85" fmla="*/ 34 h 573"/>
                  <a:gd name="T86" fmla="*/ 134 w 194"/>
                  <a:gd name="T87" fmla="*/ 35 h 573"/>
                  <a:gd name="T88" fmla="*/ 146 w 194"/>
                  <a:gd name="T89" fmla="*/ 40 h 573"/>
                  <a:gd name="T90" fmla="*/ 154 w 194"/>
                  <a:gd name="T91" fmla="*/ 49 h 573"/>
                  <a:gd name="T92" fmla="*/ 159 w 194"/>
                  <a:gd name="T93" fmla="*/ 60 h 573"/>
                  <a:gd name="T94" fmla="*/ 160 w 194"/>
                  <a:gd name="T95" fmla="*/ 91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4" h="573">
                    <a:moveTo>
                      <a:pt x="194" y="67"/>
                    </a:moveTo>
                    <a:lnTo>
                      <a:pt x="194" y="60"/>
                    </a:lnTo>
                    <a:lnTo>
                      <a:pt x="193" y="53"/>
                    </a:lnTo>
                    <a:lnTo>
                      <a:pt x="191" y="47"/>
                    </a:lnTo>
                    <a:lnTo>
                      <a:pt x="189" y="41"/>
                    </a:lnTo>
                    <a:lnTo>
                      <a:pt x="186" y="35"/>
                    </a:lnTo>
                    <a:lnTo>
                      <a:pt x="183" y="29"/>
                    </a:lnTo>
                    <a:lnTo>
                      <a:pt x="179" y="24"/>
                    </a:lnTo>
                    <a:lnTo>
                      <a:pt x="174" y="19"/>
                    </a:lnTo>
                    <a:lnTo>
                      <a:pt x="170" y="15"/>
                    </a:lnTo>
                    <a:lnTo>
                      <a:pt x="165" y="11"/>
                    </a:lnTo>
                    <a:lnTo>
                      <a:pt x="159" y="8"/>
                    </a:lnTo>
                    <a:lnTo>
                      <a:pt x="153" y="5"/>
                    </a:lnTo>
                    <a:lnTo>
                      <a:pt x="147" y="3"/>
                    </a:lnTo>
                    <a:lnTo>
                      <a:pt x="140" y="1"/>
                    </a:lnTo>
                    <a:lnTo>
                      <a:pt x="134" y="0"/>
                    </a:lnTo>
                    <a:lnTo>
                      <a:pt x="127" y="0"/>
                    </a:lnTo>
                    <a:lnTo>
                      <a:pt x="68" y="0"/>
                    </a:lnTo>
                    <a:lnTo>
                      <a:pt x="61" y="0"/>
                    </a:lnTo>
                    <a:lnTo>
                      <a:pt x="54" y="1"/>
                    </a:lnTo>
                    <a:lnTo>
                      <a:pt x="47" y="3"/>
                    </a:lnTo>
                    <a:lnTo>
                      <a:pt x="41" y="5"/>
                    </a:lnTo>
                    <a:lnTo>
                      <a:pt x="35" y="8"/>
                    </a:lnTo>
                    <a:lnTo>
                      <a:pt x="30" y="11"/>
                    </a:lnTo>
                    <a:lnTo>
                      <a:pt x="25" y="15"/>
                    </a:lnTo>
                    <a:lnTo>
                      <a:pt x="20" y="19"/>
                    </a:lnTo>
                    <a:lnTo>
                      <a:pt x="16" y="24"/>
                    </a:lnTo>
                    <a:lnTo>
                      <a:pt x="12" y="29"/>
                    </a:lnTo>
                    <a:lnTo>
                      <a:pt x="8" y="35"/>
                    </a:lnTo>
                    <a:lnTo>
                      <a:pt x="5" y="41"/>
                    </a:lnTo>
                    <a:lnTo>
                      <a:pt x="3" y="47"/>
                    </a:lnTo>
                    <a:lnTo>
                      <a:pt x="2" y="53"/>
                    </a:lnTo>
                    <a:lnTo>
                      <a:pt x="1" y="60"/>
                    </a:lnTo>
                    <a:lnTo>
                      <a:pt x="0" y="67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1" y="111"/>
                    </a:lnTo>
                    <a:lnTo>
                      <a:pt x="0" y="113"/>
                    </a:lnTo>
                    <a:lnTo>
                      <a:pt x="0" y="114"/>
                    </a:lnTo>
                    <a:lnTo>
                      <a:pt x="0" y="451"/>
                    </a:lnTo>
                    <a:lnTo>
                      <a:pt x="1" y="456"/>
                    </a:lnTo>
                    <a:lnTo>
                      <a:pt x="4" y="461"/>
                    </a:lnTo>
                    <a:lnTo>
                      <a:pt x="84" y="566"/>
                    </a:lnTo>
                    <a:lnTo>
                      <a:pt x="87" y="569"/>
                    </a:lnTo>
                    <a:lnTo>
                      <a:pt x="90" y="571"/>
                    </a:lnTo>
                    <a:lnTo>
                      <a:pt x="94" y="573"/>
                    </a:lnTo>
                    <a:lnTo>
                      <a:pt x="98" y="573"/>
                    </a:lnTo>
                    <a:lnTo>
                      <a:pt x="101" y="573"/>
                    </a:lnTo>
                    <a:lnTo>
                      <a:pt x="105" y="571"/>
                    </a:lnTo>
                    <a:lnTo>
                      <a:pt x="108" y="569"/>
                    </a:lnTo>
                    <a:lnTo>
                      <a:pt x="111" y="566"/>
                    </a:lnTo>
                    <a:lnTo>
                      <a:pt x="191" y="461"/>
                    </a:lnTo>
                    <a:lnTo>
                      <a:pt x="193" y="456"/>
                    </a:lnTo>
                    <a:lnTo>
                      <a:pt x="194" y="451"/>
                    </a:lnTo>
                    <a:lnTo>
                      <a:pt x="194" y="114"/>
                    </a:lnTo>
                    <a:lnTo>
                      <a:pt x="194" y="112"/>
                    </a:lnTo>
                    <a:lnTo>
                      <a:pt x="194" y="111"/>
                    </a:lnTo>
                    <a:lnTo>
                      <a:pt x="194" y="109"/>
                    </a:lnTo>
                    <a:lnTo>
                      <a:pt x="194" y="108"/>
                    </a:lnTo>
                    <a:lnTo>
                      <a:pt x="194" y="67"/>
                    </a:lnTo>
                    <a:lnTo>
                      <a:pt x="194" y="67"/>
                    </a:lnTo>
                    <a:close/>
                    <a:moveTo>
                      <a:pt x="35" y="125"/>
                    </a:moveTo>
                    <a:lnTo>
                      <a:pt x="81" y="125"/>
                    </a:lnTo>
                    <a:lnTo>
                      <a:pt x="81" y="431"/>
                    </a:lnTo>
                    <a:lnTo>
                      <a:pt x="35" y="431"/>
                    </a:lnTo>
                    <a:lnTo>
                      <a:pt x="35" y="125"/>
                    </a:lnTo>
                    <a:close/>
                    <a:moveTo>
                      <a:pt x="98" y="528"/>
                    </a:moveTo>
                    <a:lnTo>
                      <a:pt x="50" y="465"/>
                    </a:lnTo>
                    <a:lnTo>
                      <a:pt x="145" y="465"/>
                    </a:lnTo>
                    <a:lnTo>
                      <a:pt x="98" y="528"/>
                    </a:lnTo>
                    <a:close/>
                    <a:moveTo>
                      <a:pt x="160" y="431"/>
                    </a:moveTo>
                    <a:lnTo>
                      <a:pt x="115" y="431"/>
                    </a:lnTo>
                    <a:lnTo>
                      <a:pt x="115" y="125"/>
                    </a:lnTo>
                    <a:lnTo>
                      <a:pt x="160" y="125"/>
                    </a:lnTo>
                    <a:lnTo>
                      <a:pt x="160" y="431"/>
                    </a:lnTo>
                    <a:close/>
                    <a:moveTo>
                      <a:pt x="160" y="91"/>
                    </a:moveTo>
                    <a:lnTo>
                      <a:pt x="35" y="91"/>
                    </a:lnTo>
                    <a:lnTo>
                      <a:pt x="35" y="67"/>
                    </a:lnTo>
                    <a:lnTo>
                      <a:pt x="35" y="60"/>
                    </a:lnTo>
                    <a:lnTo>
                      <a:pt x="37" y="54"/>
                    </a:lnTo>
                    <a:lnTo>
                      <a:pt x="40" y="49"/>
                    </a:lnTo>
                    <a:lnTo>
                      <a:pt x="44" y="44"/>
                    </a:lnTo>
                    <a:lnTo>
                      <a:pt x="49" y="40"/>
                    </a:lnTo>
                    <a:lnTo>
                      <a:pt x="55" y="37"/>
                    </a:lnTo>
                    <a:lnTo>
                      <a:pt x="61" y="35"/>
                    </a:lnTo>
                    <a:lnTo>
                      <a:pt x="69" y="34"/>
                    </a:lnTo>
                    <a:lnTo>
                      <a:pt x="127" y="34"/>
                    </a:lnTo>
                    <a:lnTo>
                      <a:pt x="134" y="35"/>
                    </a:lnTo>
                    <a:lnTo>
                      <a:pt x="140" y="37"/>
                    </a:lnTo>
                    <a:lnTo>
                      <a:pt x="146" y="40"/>
                    </a:lnTo>
                    <a:lnTo>
                      <a:pt x="150" y="44"/>
                    </a:lnTo>
                    <a:lnTo>
                      <a:pt x="154" y="49"/>
                    </a:lnTo>
                    <a:lnTo>
                      <a:pt x="157" y="54"/>
                    </a:lnTo>
                    <a:lnTo>
                      <a:pt x="159" y="60"/>
                    </a:lnTo>
                    <a:lnTo>
                      <a:pt x="160" y="67"/>
                    </a:lnTo>
                    <a:lnTo>
                      <a:pt x="160" y="91"/>
                    </a:lnTo>
                    <a:lnTo>
                      <a:pt x="160" y="9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Group 498">
              <a:extLst>
                <a:ext uri="{FF2B5EF4-FFF2-40B4-BE49-F238E27FC236}">
                  <a16:creationId xmlns:a16="http://schemas.microsoft.com/office/drawing/2014/main" id="{A41BC60B-E6A9-4DA3-942E-59450F520846}"/>
                </a:ext>
              </a:extLst>
            </p:cNvPr>
            <p:cNvGrpSpPr/>
            <p:nvPr/>
          </p:nvGrpSpPr>
          <p:grpSpPr>
            <a:xfrm>
              <a:off x="9374364" y="3219484"/>
              <a:ext cx="569323" cy="594348"/>
              <a:chOff x="3656324" y="3489875"/>
              <a:chExt cx="426124" cy="444855"/>
            </a:xfrm>
            <a:grpFill/>
          </p:grpSpPr>
          <p:grpSp>
            <p:nvGrpSpPr>
              <p:cNvPr id="31" name="Group 382">
                <a:extLst>
                  <a:ext uri="{FF2B5EF4-FFF2-40B4-BE49-F238E27FC236}">
                    <a16:creationId xmlns:a16="http://schemas.microsoft.com/office/drawing/2014/main" id="{992531BD-C38B-4A47-B0DB-08B746453394}"/>
                  </a:ext>
                </a:extLst>
              </p:cNvPr>
              <p:cNvGrpSpPr/>
              <p:nvPr/>
            </p:nvGrpSpPr>
            <p:grpSpPr>
              <a:xfrm>
                <a:off x="3656324" y="3489875"/>
                <a:ext cx="426124" cy="444855"/>
                <a:chOff x="3656324" y="3489875"/>
                <a:chExt cx="426124" cy="444855"/>
              </a:xfrm>
              <a:grpFill/>
            </p:grpSpPr>
            <p:sp>
              <p:nvSpPr>
                <p:cNvPr id="36" name="Freeform 165">
                  <a:extLst>
                    <a:ext uri="{FF2B5EF4-FFF2-40B4-BE49-F238E27FC236}">
                      <a16:creationId xmlns:a16="http://schemas.microsoft.com/office/drawing/2014/main" id="{677777D8-47FD-412B-89EC-B07E354A14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56324" y="3489875"/>
                  <a:ext cx="426124" cy="444855"/>
                </a:xfrm>
                <a:custGeom>
                  <a:avLst/>
                  <a:gdLst>
                    <a:gd name="T0" fmla="*/ 823 w 825"/>
                    <a:gd name="T1" fmla="*/ 268 h 855"/>
                    <a:gd name="T2" fmla="*/ 811 w 825"/>
                    <a:gd name="T3" fmla="*/ 243 h 855"/>
                    <a:gd name="T4" fmla="*/ 792 w 825"/>
                    <a:gd name="T5" fmla="*/ 224 h 855"/>
                    <a:gd name="T6" fmla="*/ 767 w 825"/>
                    <a:gd name="T7" fmla="*/ 213 h 855"/>
                    <a:gd name="T8" fmla="*/ 667 w 825"/>
                    <a:gd name="T9" fmla="*/ 46 h 855"/>
                    <a:gd name="T10" fmla="*/ 652 w 825"/>
                    <a:gd name="T11" fmla="*/ 14 h 855"/>
                    <a:gd name="T12" fmla="*/ 620 w 825"/>
                    <a:gd name="T13" fmla="*/ 0 h 855"/>
                    <a:gd name="T14" fmla="*/ 178 w 825"/>
                    <a:gd name="T15" fmla="*/ 8 h 855"/>
                    <a:gd name="T16" fmla="*/ 159 w 825"/>
                    <a:gd name="T17" fmla="*/ 37 h 855"/>
                    <a:gd name="T18" fmla="*/ 64 w 825"/>
                    <a:gd name="T19" fmla="*/ 212 h 855"/>
                    <a:gd name="T20" fmla="*/ 37 w 825"/>
                    <a:gd name="T21" fmla="*/ 220 h 855"/>
                    <a:gd name="T22" fmla="*/ 16 w 825"/>
                    <a:gd name="T23" fmla="*/ 237 h 855"/>
                    <a:gd name="T24" fmla="*/ 3 w 825"/>
                    <a:gd name="T25" fmla="*/ 262 h 855"/>
                    <a:gd name="T26" fmla="*/ 0 w 825"/>
                    <a:gd name="T27" fmla="*/ 598 h 855"/>
                    <a:gd name="T28" fmla="*/ 6 w 825"/>
                    <a:gd name="T29" fmla="*/ 626 h 855"/>
                    <a:gd name="T30" fmla="*/ 21 w 825"/>
                    <a:gd name="T31" fmla="*/ 649 h 855"/>
                    <a:gd name="T32" fmla="*/ 44 w 825"/>
                    <a:gd name="T33" fmla="*/ 664 h 855"/>
                    <a:gd name="T34" fmla="*/ 71 w 825"/>
                    <a:gd name="T35" fmla="*/ 670 h 855"/>
                    <a:gd name="T36" fmla="*/ 162 w 825"/>
                    <a:gd name="T37" fmla="*/ 827 h 855"/>
                    <a:gd name="T38" fmla="*/ 186 w 825"/>
                    <a:gd name="T39" fmla="*/ 851 h 855"/>
                    <a:gd name="T40" fmla="*/ 629 w 825"/>
                    <a:gd name="T41" fmla="*/ 854 h 855"/>
                    <a:gd name="T42" fmla="*/ 658 w 825"/>
                    <a:gd name="T43" fmla="*/ 835 h 855"/>
                    <a:gd name="T44" fmla="*/ 667 w 825"/>
                    <a:gd name="T45" fmla="*/ 670 h 855"/>
                    <a:gd name="T46" fmla="*/ 774 w 825"/>
                    <a:gd name="T47" fmla="*/ 667 h 855"/>
                    <a:gd name="T48" fmla="*/ 798 w 825"/>
                    <a:gd name="T49" fmla="*/ 654 h 855"/>
                    <a:gd name="T50" fmla="*/ 816 w 825"/>
                    <a:gd name="T51" fmla="*/ 633 h 855"/>
                    <a:gd name="T52" fmla="*/ 824 w 825"/>
                    <a:gd name="T53" fmla="*/ 605 h 855"/>
                    <a:gd name="T54" fmla="*/ 196 w 825"/>
                    <a:gd name="T55" fmla="*/ 38 h 855"/>
                    <a:gd name="T56" fmla="*/ 624 w 825"/>
                    <a:gd name="T57" fmla="*/ 36 h 855"/>
                    <a:gd name="T58" fmla="*/ 631 w 825"/>
                    <a:gd name="T59" fmla="*/ 211 h 855"/>
                    <a:gd name="T60" fmla="*/ 631 w 825"/>
                    <a:gd name="T61" fmla="*/ 813 h 855"/>
                    <a:gd name="T62" fmla="*/ 204 w 825"/>
                    <a:gd name="T63" fmla="*/ 820 h 855"/>
                    <a:gd name="T64" fmla="*/ 192 w 825"/>
                    <a:gd name="T65" fmla="*/ 808 h 855"/>
                    <a:gd name="T66" fmla="*/ 632 w 825"/>
                    <a:gd name="T67" fmla="*/ 808 h 855"/>
                    <a:gd name="T68" fmla="*/ 783 w 825"/>
                    <a:gd name="T69" fmla="*/ 619 h 855"/>
                    <a:gd name="T70" fmla="*/ 760 w 825"/>
                    <a:gd name="T71" fmla="*/ 635 h 855"/>
                    <a:gd name="T72" fmla="*/ 666 w 825"/>
                    <a:gd name="T73" fmla="*/ 437 h 855"/>
                    <a:gd name="T74" fmla="*/ 658 w 825"/>
                    <a:gd name="T75" fmla="*/ 427 h 855"/>
                    <a:gd name="T76" fmla="*/ 175 w 825"/>
                    <a:gd name="T77" fmla="*/ 424 h 855"/>
                    <a:gd name="T78" fmla="*/ 163 w 825"/>
                    <a:gd name="T79" fmla="*/ 429 h 855"/>
                    <a:gd name="T80" fmla="*/ 158 w 825"/>
                    <a:gd name="T81" fmla="*/ 441 h 855"/>
                    <a:gd name="T82" fmla="*/ 57 w 825"/>
                    <a:gd name="T83" fmla="*/ 633 h 855"/>
                    <a:gd name="T84" fmla="*/ 37 w 825"/>
                    <a:gd name="T85" fmla="*/ 612 h 855"/>
                    <a:gd name="T86" fmla="*/ 35 w 825"/>
                    <a:gd name="T87" fmla="*/ 275 h 855"/>
                    <a:gd name="T88" fmla="*/ 51 w 825"/>
                    <a:gd name="T89" fmla="*/ 252 h 855"/>
                    <a:gd name="T90" fmla="*/ 752 w 825"/>
                    <a:gd name="T91" fmla="*/ 246 h 855"/>
                    <a:gd name="T92" fmla="*/ 779 w 825"/>
                    <a:gd name="T93" fmla="*/ 257 h 855"/>
                    <a:gd name="T94" fmla="*/ 789 w 825"/>
                    <a:gd name="T95" fmla="*/ 283 h 8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25" h="855">
                      <a:moveTo>
                        <a:pt x="825" y="598"/>
                      </a:moveTo>
                      <a:lnTo>
                        <a:pt x="825" y="283"/>
                      </a:lnTo>
                      <a:lnTo>
                        <a:pt x="824" y="275"/>
                      </a:lnTo>
                      <a:lnTo>
                        <a:pt x="823" y="268"/>
                      </a:lnTo>
                      <a:lnTo>
                        <a:pt x="821" y="262"/>
                      </a:lnTo>
                      <a:lnTo>
                        <a:pt x="819" y="255"/>
                      </a:lnTo>
                      <a:lnTo>
                        <a:pt x="816" y="249"/>
                      </a:lnTo>
                      <a:lnTo>
                        <a:pt x="811" y="243"/>
                      </a:lnTo>
                      <a:lnTo>
                        <a:pt x="807" y="237"/>
                      </a:lnTo>
                      <a:lnTo>
                        <a:pt x="803" y="232"/>
                      </a:lnTo>
                      <a:lnTo>
                        <a:pt x="798" y="228"/>
                      </a:lnTo>
                      <a:lnTo>
                        <a:pt x="792" y="224"/>
                      </a:lnTo>
                      <a:lnTo>
                        <a:pt x="786" y="220"/>
                      </a:lnTo>
                      <a:lnTo>
                        <a:pt x="780" y="217"/>
                      </a:lnTo>
                      <a:lnTo>
                        <a:pt x="774" y="215"/>
                      </a:lnTo>
                      <a:lnTo>
                        <a:pt x="767" y="213"/>
                      </a:lnTo>
                      <a:lnTo>
                        <a:pt x="760" y="212"/>
                      </a:lnTo>
                      <a:lnTo>
                        <a:pt x="752" y="211"/>
                      </a:lnTo>
                      <a:lnTo>
                        <a:pt x="667" y="211"/>
                      </a:lnTo>
                      <a:lnTo>
                        <a:pt x="667" y="46"/>
                      </a:lnTo>
                      <a:lnTo>
                        <a:pt x="666" y="37"/>
                      </a:lnTo>
                      <a:lnTo>
                        <a:pt x="662" y="28"/>
                      </a:lnTo>
                      <a:lnTo>
                        <a:pt x="658" y="21"/>
                      </a:lnTo>
                      <a:lnTo>
                        <a:pt x="652" y="14"/>
                      </a:lnTo>
                      <a:lnTo>
                        <a:pt x="645" y="8"/>
                      </a:lnTo>
                      <a:lnTo>
                        <a:pt x="638" y="4"/>
                      </a:lnTo>
                      <a:lnTo>
                        <a:pt x="629" y="1"/>
                      </a:lnTo>
                      <a:lnTo>
                        <a:pt x="620" y="0"/>
                      </a:lnTo>
                      <a:lnTo>
                        <a:pt x="204" y="0"/>
                      </a:lnTo>
                      <a:lnTo>
                        <a:pt x="195" y="1"/>
                      </a:lnTo>
                      <a:lnTo>
                        <a:pt x="186" y="4"/>
                      </a:lnTo>
                      <a:lnTo>
                        <a:pt x="178" y="8"/>
                      </a:lnTo>
                      <a:lnTo>
                        <a:pt x="171" y="14"/>
                      </a:lnTo>
                      <a:lnTo>
                        <a:pt x="166" y="21"/>
                      </a:lnTo>
                      <a:lnTo>
                        <a:pt x="162" y="28"/>
                      </a:lnTo>
                      <a:lnTo>
                        <a:pt x="159" y="37"/>
                      </a:lnTo>
                      <a:lnTo>
                        <a:pt x="158" y="46"/>
                      </a:lnTo>
                      <a:lnTo>
                        <a:pt x="158" y="211"/>
                      </a:lnTo>
                      <a:lnTo>
                        <a:pt x="71" y="211"/>
                      </a:lnTo>
                      <a:lnTo>
                        <a:pt x="64" y="212"/>
                      </a:lnTo>
                      <a:lnTo>
                        <a:pt x="57" y="213"/>
                      </a:lnTo>
                      <a:lnTo>
                        <a:pt x="50" y="215"/>
                      </a:lnTo>
                      <a:lnTo>
                        <a:pt x="44" y="217"/>
                      </a:lnTo>
                      <a:lnTo>
                        <a:pt x="37" y="220"/>
                      </a:lnTo>
                      <a:lnTo>
                        <a:pt x="32" y="224"/>
                      </a:lnTo>
                      <a:lnTo>
                        <a:pt x="26" y="228"/>
                      </a:lnTo>
                      <a:lnTo>
                        <a:pt x="21" y="232"/>
                      </a:lnTo>
                      <a:lnTo>
                        <a:pt x="16" y="237"/>
                      </a:lnTo>
                      <a:lnTo>
                        <a:pt x="12" y="243"/>
                      </a:lnTo>
                      <a:lnTo>
                        <a:pt x="9" y="249"/>
                      </a:lnTo>
                      <a:lnTo>
                        <a:pt x="6" y="255"/>
                      </a:lnTo>
                      <a:lnTo>
                        <a:pt x="3" y="262"/>
                      </a:lnTo>
                      <a:lnTo>
                        <a:pt x="2" y="268"/>
                      </a:lnTo>
                      <a:lnTo>
                        <a:pt x="1" y="275"/>
                      </a:lnTo>
                      <a:lnTo>
                        <a:pt x="0" y="283"/>
                      </a:lnTo>
                      <a:lnTo>
                        <a:pt x="0" y="598"/>
                      </a:lnTo>
                      <a:lnTo>
                        <a:pt x="1" y="605"/>
                      </a:lnTo>
                      <a:lnTo>
                        <a:pt x="2" y="612"/>
                      </a:lnTo>
                      <a:lnTo>
                        <a:pt x="3" y="620"/>
                      </a:lnTo>
                      <a:lnTo>
                        <a:pt x="6" y="626"/>
                      </a:lnTo>
                      <a:lnTo>
                        <a:pt x="9" y="633"/>
                      </a:lnTo>
                      <a:lnTo>
                        <a:pt x="12" y="639"/>
                      </a:lnTo>
                      <a:lnTo>
                        <a:pt x="16" y="644"/>
                      </a:lnTo>
                      <a:lnTo>
                        <a:pt x="21" y="649"/>
                      </a:lnTo>
                      <a:lnTo>
                        <a:pt x="26" y="654"/>
                      </a:lnTo>
                      <a:lnTo>
                        <a:pt x="32" y="658"/>
                      </a:lnTo>
                      <a:lnTo>
                        <a:pt x="37" y="661"/>
                      </a:lnTo>
                      <a:lnTo>
                        <a:pt x="44" y="664"/>
                      </a:lnTo>
                      <a:lnTo>
                        <a:pt x="50" y="667"/>
                      </a:lnTo>
                      <a:lnTo>
                        <a:pt x="57" y="669"/>
                      </a:lnTo>
                      <a:lnTo>
                        <a:pt x="64" y="670"/>
                      </a:lnTo>
                      <a:lnTo>
                        <a:pt x="71" y="670"/>
                      </a:lnTo>
                      <a:lnTo>
                        <a:pt x="158" y="670"/>
                      </a:lnTo>
                      <a:lnTo>
                        <a:pt x="158" y="808"/>
                      </a:lnTo>
                      <a:lnTo>
                        <a:pt x="159" y="817"/>
                      </a:lnTo>
                      <a:lnTo>
                        <a:pt x="162" y="827"/>
                      </a:lnTo>
                      <a:lnTo>
                        <a:pt x="166" y="835"/>
                      </a:lnTo>
                      <a:lnTo>
                        <a:pt x="171" y="842"/>
                      </a:lnTo>
                      <a:lnTo>
                        <a:pt x="178" y="847"/>
                      </a:lnTo>
                      <a:lnTo>
                        <a:pt x="186" y="851"/>
                      </a:lnTo>
                      <a:lnTo>
                        <a:pt x="195" y="854"/>
                      </a:lnTo>
                      <a:lnTo>
                        <a:pt x="204" y="855"/>
                      </a:lnTo>
                      <a:lnTo>
                        <a:pt x="620" y="855"/>
                      </a:lnTo>
                      <a:lnTo>
                        <a:pt x="629" y="854"/>
                      </a:lnTo>
                      <a:lnTo>
                        <a:pt x="638" y="851"/>
                      </a:lnTo>
                      <a:lnTo>
                        <a:pt x="645" y="847"/>
                      </a:lnTo>
                      <a:lnTo>
                        <a:pt x="652" y="842"/>
                      </a:lnTo>
                      <a:lnTo>
                        <a:pt x="658" y="835"/>
                      </a:lnTo>
                      <a:lnTo>
                        <a:pt x="662" y="827"/>
                      </a:lnTo>
                      <a:lnTo>
                        <a:pt x="666" y="817"/>
                      </a:lnTo>
                      <a:lnTo>
                        <a:pt x="667" y="808"/>
                      </a:lnTo>
                      <a:lnTo>
                        <a:pt x="667" y="670"/>
                      </a:lnTo>
                      <a:lnTo>
                        <a:pt x="752" y="670"/>
                      </a:lnTo>
                      <a:lnTo>
                        <a:pt x="760" y="669"/>
                      </a:lnTo>
                      <a:lnTo>
                        <a:pt x="767" y="668"/>
                      </a:lnTo>
                      <a:lnTo>
                        <a:pt x="774" y="667"/>
                      </a:lnTo>
                      <a:lnTo>
                        <a:pt x="780" y="664"/>
                      </a:lnTo>
                      <a:lnTo>
                        <a:pt x="786" y="661"/>
                      </a:lnTo>
                      <a:lnTo>
                        <a:pt x="792" y="658"/>
                      </a:lnTo>
                      <a:lnTo>
                        <a:pt x="798" y="654"/>
                      </a:lnTo>
                      <a:lnTo>
                        <a:pt x="803" y="649"/>
                      </a:lnTo>
                      <a:lnTo>
                        <a:pt x="807" y="644"/>
                      </a:lnTo>
                      <a:lnTo>
                        <a:pt x="811" y="639"/>
                      </a:lnTo>
                      <a:lnTo>
                        <a:pt x="816" y="633"/>
                      </a:lnTo>
                      <a:lnTo>
                        <a:pt x="819" y="626"/>
                      </a:lnTo>
                      <a:lnTo>
                        <a:pt x="821" y="620"/>
                      </a:lnTo>
                      <a:lnTo>
                        <a:pt x="823" y="612"/>
                      </a:lnTo>
                      <a:lnTo>
                        <a:pt x="824" y="605"/>
                      </a:lnTo>
                      <a:lnTo>
                        <a:pt x="825" y="598"/>
                      </a:lnTo>
                      <a:close/>
                      <a:moveTo>
                        <a:pt x="192" y="46"/>
                      </a:moveTo>
                      <a:lnTo>
                        <a:pt x="193" y="42"/>
                      </a:lnTo>
                      <a:lnTo>
                        <a:pt x="196" y="38"/>
                      </a:lnTo>
                      <a:lnTo>
                        <a:pt x="199" y="36"/>
                      </a:lnTo>
                      <a:lnTo>
                        <a:pt x="204" y="35"/>
                      </a:lnTo>
                      <a:lnTo>
                        <a:pt x="620" y="35"/>
                      </a:lnTo>
                      <a:lnTo>
                        <a:pt x="624" y="36"/>
                      </a:lnTo>
                      <a:lnTo>
                        <a:pt x="628" y="38"/>
                      </a:lnTo>
                      <a:lnTo>
                        <a:pt x="631" y="42"/>
                      </a:lnTo>
                      <a:lnTo>
                        <a:pt x="631" y="46"/>
                      </a:lnTo>
                      <a:lnTo>
                        <a:pt x="631" y="211"/>
                      </a:lnTo>
                      <a:lnTo>
                        <a:pt x="192" y="211"/>
                      </a:lnTo>
                      <a:lnTo>
                        <a:pt x="192" y="46"/>
                      </a:lnTo>
                      <a:close/>
                      <a:moveTo>
                        <a:pt x="632" y="808"/>
                      </a:moveTo>
                      <a:lnTo>
                        <a:pt x="631" y="813"/>
                      </a:lnTo>
                      <a:lnTo>
                        <a:pt x="628" y="816"/>
                      </a:lnTo>
                      <a:lnTo>
                        <a:pt x="625" y="819"/>
                      </a:lnTo>
                      <a:lnTo>
                        <a:pt x="620" y="820"/>
                      </a:lnTo>
                      <a:lnTo>
                        <a:pt x="204" y="820"/>
                      </a:lnTo>
                      <a:lnTo>
                        <a:pt x="199" y="819"/>
                      </a:lnTo>
                      <a:lnTo>
                        <a:pt x="196" y="816"/>
                      </a:lnTo>
                      <a:lnTo>
                        <a:pt x="193" y="813"/>
                      </a:lnTo>
                      <a:lnTo>
                        <a:pt x="192" y="808"/>
                      </a:lnTo>
                      <a:lnTo>
                        <a:pt x="192" y="458"/>
                      </a:lnTo>
                      <a:lnTo>
                        <a:pt x="631" y="458"/>
                      </a:lnTo>
                      <a:lnTo>
                        <a:pt x="631" y="808"/>
                      </a:lnTo>
                      <a:lnTo>
                        <a:pt x="632" y="808"/>
                      </a:lnTo>
                      <a:close/>
                      <a:moveTo>
                        <a:pt x="789" y="598"/>
                      </a:moveTo>
                      <a:lnTo>
                        <a:pt x="789" y="605"/>
                      </a:lnTo>
                      <a:lnTo>
                        <a:pt x="786" y="612"/>
                      </a:lnTo>
                      <a:lnTo>
                        <a:pt x="783" y="619"/>
                      </a:lnTo>
                      <a:lnTo>
                        <a:pt x="779" y="625"/>
                      </a:lnTo>
                      <a:lnTo>
                        <a:pt x="773" y="629"/>
                      </a:lnTo>
                      <a:lnTo>
                        <a:pt x="767" y="633"/>
                      </a:lnTo>
                      <a:lnTo>
                        <a:pt x="760" y="635"/>
                      </a:lnTo>
                      <a:lnTo>
                        <a:pt x="752" y="636"/>
                      </a:lnTo>
                      <a:lnTo>
                        <a:pt x="667" y="636"/>
                      </a:lnTo>
                      <a:lnTo>
                        <a:pt x="667" y="441"/>
                      </a:lnTo>
                      <a:lnTo>
                        <a:pt x="666" y="437"/>
                      </a:lnTo>
                      <a:lnTo>
                        <a:pt x="664" y="434"/>
                      </a:lnTo>
                      <a:lnTo>
                        <a:pt x="663" y="431"/>
                      </a:lnTo>
                      <a:lnTo>
                        <a:pt x="661" y="429"/>
                      </a:lnTo>
                      <a:lnTo>
                        <a:pt x="658" y="427"/>
                      </a:lnTo>
                      <a:lnTo>
                        <a:pt x="655" y="425"/>
                      </a:lnTo>
                      <a:lnTo>
                        <a:pt x="652" y="424"/>
                      </a:lnTo>
                      <a:lnTo>
                        <a:pt x="649" y="424"/>
                      </a:lnTo>
                      <a:lnTo>
                        <a:pt x="175" y="424"/>
                      </a:lnTo>
                      <a:lnTo>
                        <a:pt x="172" y="424"/>
                      </a:lnTo>
                      <a:lnTo>
                        <a:pt x="168" y="425"/>
                      </a:lnTo>
                      <a:lnTo>
                        <a:pt x="166" y="427"/>
                      </a:lnTo>
                      <a:lnTo>
                        <a:pt x="163" y="429"/>
                      </a:lnTo>
                      <a:lnTo>
                        <a:pt x="161" y="431"/>
                      </a:lnTo>
                      <a:lnTo>
                        <a:pt x="159" y="434"/>
                      </a:lnTo>
                      <a:lnTo>
                        <a:pt x="158" y="437"/>
                      </a:lnTo>
                      <a:lnTo>
                        <a:pt x="158" y="441"/>
                      </a:lnTo>
                      <a:lnTo>
                        <a:pt x="158" y="636"/>
                      </a:lnTo>
                      <a:lnTo>
                        <a:pt x="71" y="636"/>
                      </a:lnTo>
                      <a:lnTo>
                        <a:pt x="64" y="635"/>
                      </a:lnTo>
                      <a:lnTo>
                        <a:pt x="57" y="633"/>
                      </a:lnTo>
                      <a:lnTo>
                        <a:pt x="51" y="629"/>
                      </a:lnTo>
                      <a:lnTo>
                        <a:pt x="45" y="625"/>
                      </a:lnTo>
                      <a:lnTo>
                        <a:pt x="41" y="619"/>
                      </a:lnTo>
                      <a:lnTo>
                        <a:pt x="37" y="612"/>
                      </a:lnTo>
                      <a:lnTo>
                        <a:pt x="35" y="605"/>
                      </a:lnTo>
                      <a:lnTo>
                        <a:pt x="34" y="598"/>
                      </a:lnTo>
                      <a:lnTo>
                        <a:pt x="34" y="283"/>
                      </a:lnTo>
                      <a:lnTo>
                        <a:pt x="35" y="275"/>
                      </a:lnTo>
                      <a:lnTo>
                        <a:pt x="37" y="268"/>
                      </a:lnTo>
                      <a:lnTo>
                        <a:pt x="41" y="262"/>
                      </a:lnTo>
                      <a:lnTo>
                        <a:pt x="45" y="257"/>
                      </a:lnTo>
                      <a:lnTo>
                        <a:pt x="51" y="252"/>
                      </a:lnTo>
                      <a:lnTo>
                        <a:pt x="57" y="249"/>
                      </a:lnTo>
                      <a:lnTo>
                        <a:pt x="64" y="246"/>
                      </a:lnTo>
                      <a:lnTo>
                        <a:pt x="71" y="246"/>
                      </a:lnTo>
                      <a:lnTo>
                        <a:pt x="752" y="246"/>
                      </a:lnTo>
                      <a:lnTo>
                        <a:pt x="760" y="246"/>
                      </a:lnTo>
                      <a:lnTo>
                        <a:pt x="767" y="249"/>
                      </a:lnTo>
                      <a:lnTo>
                        <a:pt x="773" y="252"/>
                      </a:lnTo>
                      <a:lnTo>
                        <a:pt x="779" y="257"/>
                      </a:lnTo>
                      <a:lnTo>
                        <a:pt x="783" y="262"/>
                      </a:lnTo>
                      <a:lnTo>
                        <a:pt x="786" y="268"/>
                      </a:lnTo>
                      <a:lnTo>
                        <a:pt x="789" y="275"/>
                      </a:lnTo>
                      <a:lnTo>
                        <a:pt x="789" y="283"/>
                      </a:lnTo>
                      <a:lnTo>
                        <a:pt x="789" y="59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Freeform 166">
                  <a:extLst>
                    <a:ext uri="{FF2B5EF4-FFF2-40B4-BE49-F238E27FC236}">
                      <a16:creationId xmlns:a16="http://schemas.microsoft.com/office/drawing/2014/main" id="{D783D6DD-9E7A-44FE-B6A3-56E3FD04ED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07834" y="3658451"/>
                  <a:ext cx="18731" cy="14048"/>
                </a:xfrm>
                <a:custGeom>
                  <a:avLst/>
                  <a:gdLst>
                    <a:gd name="T0" fmla="*/ 17 w 34"/>
                    <a:gd name="T1" fmla="*/ 0 h 34"/>
                    <a:gd name="T2" fmla="*/ 13 w 34"/>
                    <a:gd name="T3" fmla="*/ 1 h 34"/>
                    <a:gd name="T4" fmla="*/ 10 w 34"/>
                    <a:gd name="T5" fmla="*/ 2 h 34"/>
                    <a:gd name="T6" fmla="*/ 7 w 34"/>
                    <a:gd name="T7" fmla="*/ 3 h 34"/>
                    <a:gd name="T8" fmla="*/ 5 w 34"/>
                    <a:gd name="T9" fmla="*/ 5 h 34"/>
                    <a:gd name="T10" fmla="*/ 3 w 34"/>
                    <a:gd name="T11" fmla="*/ 8 h 34"/>
                    <a:gd name="T12" fmla="*/ 1 w 34"/>
                    <a:gd name="T13" fmla="*/ 11 h 34"/>
                    <a:gd name="T14" fmla="*/ 0 w 34"/>
                    <a:gd name="T15" fmla="*/ 14 h 34"/>
                    <a:gd name="T16" fmla="*/ 0 w 34"/>
                    <a:gd name="T17" fmla="*/ 17 h 34"/>
                    <a:gd name="T18" fmla="*/ 0 w 34"/>
                    <a:gd name="T19" fmla="*/ 21 h 34"/>
                    <a:gd name="T20" fmla="*/ 1 w 34"/>
                    <a:gd name="T21" fmla="*/ 24 h 34"/>
                    <a:gd name="T22" fmla="*/ 3 w 34"/>
                    <a:gd name="T23" fmla="*/ 27 h 34"/>
                    <a:gd name="T24" fmla="*/ 5 w 34"/>
                    <a:gd name="T25" fmla="*/ 29 h 34"/>
                    <a:gd name="T26" fmla="*/ 7 w 34"/>
                    <a:gd name="T27" fmla="*/ 31 h 34"/>
                    <a:gd name="T28" fmla="*/ 10 w 34"/>
                    <a:gd name="T29" fmla="*/ 33 h 34"/>
                    <a:gd name="T30" fmla="*/ 13 w 34"/>
                    <a:gd name="T31" fmla="*/ 34 h 34"/>
                    <a:gd name="T32" fmla="*/ 17 w 34"/>
                    <a:gd name="T33" fmla="*/ 34 h 34"/>
                    <a:gd name="T34" fmla="*/ 20 w 34"/>
                    <a:gd name="T35" fmla="*/ 34 h 34"/>
                    <a:gd name="T36" fmla="*/ 23 w 34"/>
                    <a:gd name="T37" fmla="*/ 33 h 34"/>
                    <a:gd name="T38" fmla="*/ 26 w 34"/>
                    <a:gd name="T39" fmla="*/ 31 h 34"/>
                    <a:gd name="T40" fmla="*/ 29 w 34"/>
                    <a:gd name="T41" fmla="*/ 29 h 34"/>
                    <a:gd name="T42" fmla="*/ 31 w 34"/>
                    <a:gd name="T43" fmla="*/ 27 h 34"/>
                    <a:gd name="T44" fmla="*/ 33 w 34"/>
                    <a:gd name="T45" fmla="*/ 24 h 34"/>
                    <a:gd name="T46" fmla="*/ 34 w 34"/>
                    <a:gd name="T47" fmla="*/ 21 h 34"/>
                    <a:gd name="T48" fmla="*/ 34 w 34"/>
                    <a:gd name="T49" fmla="*/ 17 h 34"/>
                    <a:gd name="T50" fmla="*/ 34 w 34"/>
                    <a:gd name="T51" fmla="*/ 14 h 34"/>
                    <a:gd name="T52" fmla="*/ 33 w 34"/>
                    <a:gd name="T53" fmla="*/ 11 h 34"/>
                    <a:gd name="T54" fmla="*/ 31 w 34"/>
                    <a:gd name="T55" fmla="*/ 8 h 34"/>
                    <a:gd name="T56" fmla="*/ 29 w 34"/>
                    <a:gd name="T57" fmla="*/ 5 h 34"/>
                    <a:gd name="T58" fmla="*/ 26 w 34"/>
                    <a:gd name="T59" fmla="*/ 3 h 34"/>
                    <a:gd name="T60" fmla="*/ 23 w 34"/>
                    <a:gd name="T61" fmla="*/ 2 h 34"/>
                    <a:gd name="T62" fmla="*/ 20 w 34"/>
                    <a:gd name="T63" fmla="*/ 1 h 34"/>
                    <a:gd name="T64" fmla="*/ 17 w 34"/>
                    <a:gd name="T6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4" h="34">
                      <a:moveTo>
                        <a:pt x="17" y="0"/>
                      </a:moveTo>
                      <a:lnTo>
                        <a:pt x="13" y="1"/>
                      </a:lnTo>
                      <a:lnTo>
                        <a:pt x="10" y="2"/>
                      </a:lnTo>
                      <a:lnTo>
                        <a:pt x="7" y="3"/>
                      </a:lnTo>
                      <a:lnTo>
                        <a:pt x="5" y="5"/>
                      </a:lnTo>
                      <a:lnTo>
                        <a:pt x="3" y="8"/>
                      </a:lnTo>
                      <a:lnTo>
                        <a:pt x="1" y="11"/>
                      </a:lnTo>
                      <a:lnTo>
                        <a:pt x="0" y="14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1" y="24"/>
                      </a:lnTo>
                      <a:lnTo>
                        <a:pt x="3" y="27"/>
                      </a:lnTo>
                      <a:lnTo>
                        <a:pt x="5" y="29"/>
                      </a:lnTo>
                      <a:lnTo>
                        <a:pt x="7" y="31"/>
                      </a:lnTo>
                      <a:lnTo>
                        <a:pt x="10" y="33"/>
                      </a:lnTo>
                      <a:lnTo>
                        <a:pt x="13" y="34"/>
                      </a:lnTo>
                      <a:lnTo>
                        <a:pt x="17" y="34"/>
                      </a:lnTo>
                      <a:lnTo>
                        <a:pt x="20" y="34"/>
                      </a:lnTo>
                      <a:lnTo>
                        <a:pt x="23" y="33"/>
                      </a:lnTo>
                      <a:lnTo>
                        <a:pt x="26" y="31"/>
                      </a:lnTo>
                      <a:lnTo>
                        <a:pt x="29" y="29"/>
                      </a:lnTo>
                      <a:lnTo>
                        <a:pt x="31" y="27"/>
                      </a:lnTo>
                      <a:lnTo>
                        <a:pt x="33" y="24"/>
                      </a:lnTo>
                      <a:lnTo>
                        <a:pt x="34" y="21"/>
                      </a:lnTo>
                      <a:lnTo>
                        <a:pt x="34" y="17"/>
                      </a:lnTo>
                      <a:lnTo>
                        <a:pt x="34" y="14"/>
                      </a:lnTo>
                      <a:lnTo>
                        <a:pt x="33" y="11"/>
                      </a:lnTo>
                      <a:lnTo>
                        <a:pt x="31" y="8"/>
                      </a:lnTo>
                      <a:lnTo>
                        <a:pt x="29" y="5"/>
                      </a:lnTo>
                      <a:lnTo>
                        <a:pt x="26" y="3"/>
                      </a:lnTo>
                      <a:lnTo>
                        <a:pt x="23" y="2"/>
                      </a:lnTo>
                      <a:lnTo>
                        <a:pt x="20" y="1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2" name="Group 342">
                <a:extLst>
                  <a:ext uri="{FF2B5EF4-FFF2-40B4-BE49-F238E27FC236}">
                    <a16:creationId xmlns:a16="http://schemas.microsoft.com/office/drawing/2014/main" id="{B50888E1-5141-4866-B8A0-2CA49C41A988}"/>
                  </a:ext>
                </a:extLst>
              </p:cNvPr>
              <p:cNvGrpSpPr/>
              <p:nvPr/>
            </p:nvGrpSpPr>
            <p:grpSpPr>
              <a:xfrm>
                <a:off x="3796805" y="3766153"/>
                <a:ext cx="145163" cy="117067"/>
                <a:chOff x="3796805" y="3766153"/>
                <a:chExt cx="145163" cy="117067"/>
              </a:xfrm>
              <a:grpFill/>
            </p:grpSpPr>
            <p:sp>
              <p:nvSpPr>
                <p:cNvPr id="33" name="Freeform 167">
                  <a:extLst>
                    <a:ext uri="{FF2B5EF4-FFF2-40B4-BE49-F238E27FC236}">
                      <a16:creationId xmlns:a16="http://schemas.microsoft.com/office/drawing/2014/main" id="{2E590010-FC80-489A-ADA8-6B5A5B0242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6805" y="3817662"/>
                  <a:ext cx="145163" cy="14048"/>
                </a:xfrm>
                <a:custGeom>
                  <a:avLst/>
                  <a:gdLst>
                    <a:gd name="T0" fmla="*/ 17 w 279"/>
                    <a:gd name="T1" fmla="*/ 34 h 34"/>
                    <a:gd name="T2" fmla="*/ 262 w 279"/>
                    <a:gd name="T3" fmla="*/ 34 h 34"/>
                    <a:gd name="T4" fmla="*/ 265 w 279"/>
                    <a:gd name="T5" fmla="*/ 34 h 34"/>
                    <a:gd name="T6" fmla="*/ 268 w 279"/>
                    <a:gd name="T7" fmla="*/ 33 h 34"/>
                    <a:gd name="T8" fmla="*/ 271 w 279"/>
                    <a:gd name="T9" fmla="*/ 31 h 34"/>
                    <a:gd name="T10" fmla="*/ 274 w 279"/>
                    <a:gd name="T11" fmla="*/ 29 h 34"/>
                    <a:gd name="T12" fmla="*/ 276 w 279"/>
                    <a:gd name="T13" fmla="*/ 27 h 34"/>
                    <a:gd name="T14" fmla="*/ 278 w 279"/>
                    <a:gd name="T15" fmla="*/ 24 h 34"/>
                    <a:gd name="T16" fmla="*/ 279 w 279"/>
                    <a:gd name="T17" fmla="*/ 21 h 34"/>
                    <a:gd name="T18" fmla="*/ 279 w 279"/>
                    <a:gd name="T19" fmla="*/ 17 h 34"/>
                    <a:gd name="T20" fmla="*/ 279 w 279"/>
                    <a:gd name="T21" fmla="*/ 14 h 34"/>
                    <a:gd name="T22" fmla="*/ 278 w 279"/>
                    <a:gd name="T23" fmla="*/ 11 h 34"/>
                    <a:gd name="T24" fmla="*/ 276 w 279"/>
                    <a:gd name="T25" fmla="*/ 8 h 34"/>
                    <a:gd name="T26" fmla="*/ 274 w 279"/>
                    <a:gd name="T27" fmla="*/ 5 h 34"/>
                    <a:gd name="T28" fmla="*/ 271 w 279"/>
                    <a:gd name="T29" fmla="*/ 3 h 34"/>
                    <a:gd name="T30" fmla="*/ 268 w 279"/>
                    <a:gd name="T31" fmla="*/ 1 h 34"/>
                    <a:gd name="T32" fmla="*/ 265 w 279"/>
                    <a:gd name="T33" fmla="*/ 1 h 34"/>
                    <a:gd name="T34" fmla="*/ 262 w 279"/>
                    <a:gd name="T35" fmla="*/ 0 h 34"/>
                    <a:gd name="T36" fmla="*/ 17 w 279"/>
                    <a:gd name="T37" fmla="*/ 0 h 34"/>
                    <a:gd name="T38" fmla="*/ 14 w 279"/>
                    <a:gd name="T39" fmla="*/ 1 h 34"/>
                    <a:gd name="T40" fmla="*/ 11 w 279"/>
                    <a:gd name="T41" fmla="*/ 1 h 34"/>
                    <a:gd name="T42" fmla="*/ 8 w 279"/>
                    <a:gd name="T43" fmla="*/ 3 h 34"/>
                    <a:gd name="T44" fmla="*/ 5 w 279"/>
                    <a:gd name="T45" fmla="*/ 5 h 34"/>
                    <a:gd name="T46" fmla="*/ 3 w 279"/>
                    <a:gd name="T47" fmla="*/ 8 h 34"/>
                    <a:gd name="T48" fmla="*/ 2 w 279"/>
                    <a:gd name="T49" fmla="*/ 11 h 34"/>
                    <a:gd name="T50" fmla="*/ 1 w 279"/>
                    <a:gd name="T51" fmla="*/ 14 h 34"/>
                    <a:gd name="T52" fmla="*/ 0 w 279"/>
                    <a:gd name="T53" fmla="*/ 17 h 34"/>
                    <a:gd name="T54" fmla="*/ 1 w 279"/>
                    <a:gd name="T55" fmla="*/ 21 h 34"/>
                    <a:gd name="T56" fmla="*/ 2 w 279"/>
                    <a:gd name="T57" fmla="*/ 24 h 34"/>
                    <a:gd name="T58" fmla="*/ 3 w 279"/>
                    <a:gd name="T59" fmla="*/ 27 h 34"/>
                    <a:gd name="T60" fmla="*/ 5 w 279"/>
                    <a:gd name="T61" fmla="*/ 29 h 34"/>
                    <a:gd name="T62" fmla="*/ 8 w 279"/>
                    <a:gd name="T63" fmla="*/ 31 h 34"/>
                    <a:gd name="T64" fmla="*/ 11 w 279"/>
                    <a:gd name="T65" fmla="*/ 33 h 34"/>
                    <a:gd name="T66" fmla="*/ 14 w 279"/>
                    <a:gd name="T67" fmla="*/ 34 h 34"/>
                    <a:gd name="T68" fmla="*/ 17 w 279"/>
                    <a:gd name="T69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79" h="34">
                      <a:moveTo>
                        <a:pt x="17" y="34"/>
                      </a:moveTo>
                      <a:lnTo>
                        <a:pt x="262" y="34"/>
                      </a:lnTo>
                      <a:lnTo>
                        <a:pt x="265" y="34"/>
                      </a:lnTo>
                      <a:lnTo>
                        <a:pt x="268" y="33"/>
                      </a:lnTo>
                      <a:lnTo>
                        <a:pt x="271" y="31"/>
                      </a:lnTo>
                      <a:lnTo>
                        <a:pt x="274" y="29"/>
                      </a:lnTo>
                      <a:lnTo>
                        <a:pt x="276" y="27"/>
                      </a:lnTo>
                      <a:lnTo>
                        <a:pt x="278" y="24"/>
                      </a:lnTo>
                      <a:lnTo>
                        <a:pt x="279" y="21"/>
                      </a:lnTo>
                      <a:lnTo>
                        <a:pt x="279" y="17"/>
                      </a:lnTo>
                      <a:lnTo>
                        <a:pt x="279" y="14"/>
                      </a:lnTo>
                      <a:lnTo>
                        <a:pt x="278" y="11"/>
                      </a:lnTo>
                      <a:lnTo>
                        <a:pt x="276" y="8"/>
                      </a:lnTo>
                      <a:lnTo>
                        <a:pt x="274" y="5"/>
                      </a:lnTo>
                      <a:lnTo>
                        <a:pt x="271" y="3"/>
                      </a:lnTo>
                      <a:lnTo>
                        <a:pt x="268" y="1"/>
                      </a:lnTo>
                      <a:lnTo>
                        <a:pt x="265" y="1"/>
                      </a:lnTo>
                      <a:lnTo>
                        <a:pt x="262" y="0"/>
                      </a:lnTo>
                      <a:lnTo>
                        <a:pt x="17" y="0"/>
                      </a:lnTo>
                      <a:lnTo>
                        <a:pt x="14" y="1"/>
                      </a:lnTo>
                      <a:lnTo>
                        <a:pt x="11" y="1"/>
                      </a:lnTo>
                      <a:lnTo>
                        <a:pt x="8" y="3"/>
                      </a:lnTo>
                      <a:lnTo>
                        <a:pt x="5" y="5"/>
                      </a:lnTo>
                      <a:lnTo>
                        <a:pt x="3" y="8"/>
                      </a:lnTo>
                      <a:lnTo>
                        <a:pt x="2" y="11"/>
                      </a:lnTo>
                      <a:lnTo>
                        <a:pt x="1" y="14"/>
                      </a:lnTo>
                      <a:lnTo>
                        <a:pt x="0" y="17"/>
                      </a:lnTo>
                      <a:lnTo>
                        <a:pt x="1" y="21"/>
                      </a:lnTo>
                      <a:lnTo>
                        <a:pt x="2" y="24"/>
                      </a:lnTo>
                      <a:lnTo>
                        <a:pt x="3" y="27"/>
                      </a:lnTo>
                      <a:lnTo>
                        <a:pt x="5" y="29"/>
                      </a:lnTo>
                      <a:lnTo>
                        <a:pt x="8" y="31"/>
                      </a:lnTo>
                      <a:lnTo>
                        <a:pt x="11" y="33"/>
                      </a:lnTo>
                      <a:lnTo>
                        <a:pt x="14" y="34"/>
                      </a:lnTo>
                      <a:lnTo>
                        <a:pt x="17" y="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Freeform 168">
                  <a:extLst>
                    <a:ext uri="{FF2B5EF4-FFF2-40B4-BE49-F238E27FC236}">
                      <a16:creationId xmlns:a16="http://schemas.microsoft.com/office/drawing/2014/main" id="{4E630E5E-6D0E-4E5D-A744-B88A373714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6805" y="3864489"/>
                  <a:ext cx="145163" cy="18731"/>
                </a:xfrm>
                <a:custGeom>
                  <a:avLst/>
                  <a:gdLst>
                    <a:gd name="T0" fmla="*/ 17 w 279"/>
                    <a:gd name="T1" fmla="*/ 34 h 34"/>
                    <a:gd name="T2" fmla="*/ 262 w 279"/>
                    <a:gd name="T3" fmla="*/ 34 h 34"/>
                    <a:gd name="T4" fmla="*/ 265 w 279"/>
                    <a:gd name="T5" fmla="*/ 34 h 34"/>
                    <a:gd name="T6" fmla="*/ 268 w 279"/>
                    <a:gd name="T7" fmla="*/ 33 h 34"/>
                    <a:gd name="T8" fmla="*/ 271 w 279"/>
                    <a:gd name="T9" fmla="*/ 31 h 34"/>
                    <a:gd name="T10" fmla="*/ 274 w 279"/>
                    <a:gd name="T11" fmla="*/ 29 h 34"/>
                    <a:gd name="T12" fmla="*/ 276 w 279"/>
                    <a:gd name="T13" fmla="*/ 27 h 34"/>
                    <a:gd name="T14" fmla="*/ 278 w 279"/>
                    <a:gd name="T15" fmla="*/ 24 h 34"/>
                    <a:gd name="T16" fmla="*/ 279 w 279"/>
                    <a:gd name="T17" fmla="*/ 21 h 34"/>
                    <a:gd name="T18" fmla="*/ 279 w 279"/>
                    <a:gd name="T19" fmla="*/ 17 h 34"/>
                    <a:gd name="T20" fmla="*/ 279 w 279"/>
                    <a:gd name="T21" fmla="*/ 14 h 34"/>
                    <a:gd name="T22" fmla="*/ 278 w 279"/>
                    <a:gd name="T23" fmla="*/ 10 h 34"/>
                    <a:gd name="T24" fmla="*/ 276 w 279"/>
                    <a:gd name="T25" fmla="*/ 8 h 34"/>
                    <a:gd name="T26" fmla="*/ 274 w 279"/>
                    <a:gd name="T27" fmla="*/ 5 h 34"/>
                    <a:gd name="T28" fmla="*/ 271 w 279"/>
                    <a:gd name="T29" fmla="*/ 3 h 34"/>
                    <a:gd name="T30" fmla="*/ 268 w 279"/>
                    <a:gd name="T31" fmla="*/ 1 h 34"/>
                    <a:gd name="T32" fmla="*/ 265 w 279"/>
                    <a:gd name="T33" fmla="*/ 0 h 34"/>
                    <a:gd name="T34" fmla="*/ 262 w 279"/>
                    <a:gd name="T35" fmla="*/ 0 h 34"/>
                    <a:gd name="T36" fmla="*/ 17 w 279"/>
                    <a:gd name="T37" fmla="*/ 0 h 34"/>
                    <a:gd name="T38" fmla="*/ 14 w 279"/>
                    <a:gd name="T39" fmla="*/ 0 h 34"/>
                    <a:gd name="T40" fmla="*/ 11 w 279"/>
                    <a:gd name="T41" fmla="*/ 1 h 34"/>
                    <a:gd name="T42" fmla="*/ 8 w 279"/>
                    <a:gd name="T43" fmla="*/ 3 h 34"/>
                    <a:gd name="T44" fmla="*/ 5 w 279"/>
                    <a:gd name="T45" fmla="*/ 5 h 34"/>
                    <a:gd name="T46" fmla="*/ 3 w 279"/>
                    <a:gd name="T47" fmla="*/ 8 h 34"/>
                    <a:gd name="T48" fmla="*/ 2 w 279"/>
                    <a:gd name="T49" fmla="*/ 10 h 34"/>
                    <a:gd name="T50" fmla="*/ 1 w 279"/>
                    <a:gd name="T51" fmla="*/ 14 h 34"/>
                    <a:gd name="T52" fmla="*/ 0 w 279"/>
                    <a:gd name="T53" fmla="*/ 17 h 34"/>
                    <a:gd name="T54" fmla="*/ 1 w 279"/>
                    <a:gd name="T55" fmla="*/ 21 h 34"/>
                    <a:gd name="T56" fmla="*/ 2 w 279"/>
                    <a:gd name="T57" fmla="*/ 24 h 34"/>
                    <a:gd name="T58" fmla="*/ 3 w 279"/>
                    <a:gd name="T59" fmla="*/ 27 h 34"/>
                    <a:gd name="T60" fmla="*/ 5 w 279"/>
                    <a:gd name="T61" fmla="*/ 29 h 34"/>
                    <a:gd name="T62" fmla="*/ 8 w 279"/>
                    <a:gd name="T63" fmla="*/ 31 h 34"/>
                    <a:gd name="T64" fmla="*/ 11 w 279"/>
                    <a:gd name="T65" fmla="*/ 33 h 34"/>
                    <a:gd name="T66" fmla="*/ 14 w 279"/>
                    <a:gd name="T67" fmla="*/ 34 h 34"/>
                    <a:gd name="T68" fmla="*/ 17 w 279"/>
                    <a:gd name="T69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79" h="34">
                      <a:moveTo>
                        <a:pt x="17" y="34"/>
                      </a:moveTo>
                      <a:lnTo>
                        <a:pt x="262" y="34"/>
                      </a:lnTo>
                      <a:lnTo>
                        <a:pt x="265" y="34"/>
                      </a:lnTo>
                      <a:lnTo>
                        <a:pt x="268" y="33"/>
                      </a:lnTo>
                      <a:lnTo>
                        <a:pt x="271" y="31"/>
                      </a:lnTo>
                      <a:lnTo>
                        <a:pt x="274" y="29"/>
                      </a:lnTo>
                      <a:lnTo>
                        <a:pt x="276" y="27"/>
                      </a:lnTo>
                      <a:lnTo>
                        <a:pt x="278" y="24"/>
                      </a:lnTo>
                      <a:lnTo>
                        <a:pt x="279" y="21"/>
                      </a:lnTo>
                      <a:lnTo>
                        <a:pt x="279" y="17"/>
                      </a:lnTo>
                      <a:lnTo>
                        <a:pt x="279" y="14"/>
                      </a:lnTo>
                      <a:lnTo>
                        <a:pt x="278" y="10"/>
                      </a:lnTo>
                      <a:lnTo>
                        <a:pt x="276" y="8"/>
                      </a:lnTo>
                      <a:lnTo>
                        <a:pt x="274" y="5"/>
                      </a:lnTo>
                      <a:lnTo>
                        <a:pt x="271" y="3"/>
                      </a:lnTo>
                      <a:lnTo>
                        <a:pt x="268" y="1"/>
                      </a:lnTo>
                      <a:lnTo>
                        <a:pt x="265" y="0"/>
                      </a:lnTo>
                      <a:lnTo>
                        <a:pt x="262" y="0"/>
                      </a:lnTo>
                      <a:lnTo>
                        <a:pt x="17" y="0"/>
                      </a:lnTo>
                      <a:lnTo>
                        <a:pt x="14" y="0"/>
                      </a:lnTo>
                      <a:lnTo>
                        <a:pt x="11" y="1"/>
                      </a:lnTo>
                      <a:lnTo>
                        <a:pt x="8" y="3"/>
                      </a:lnTo>
                      <a:lnTo>
                        <a:pt x="5" y="5"/>
                      </a:lnTo>
                      <a:lnTo>
                        <a:pt x="3" y="8"/>
                      </a:lnTo>
                      <a:lnTo>
                        <a:pt x="2" y="10"/>
                      </a:lnTo>
                      <a:lnTo>
                        <a:pt x="1" y="14"/>
                      </a:lnTo>
                      <a:lnTo>
                        <a:pt x="0" y="17"/>
                      </a:lnTo>
                      <a:lnTo>
                        <a:pt x="1" y="21"/>
                      </a:lnTo>
                      <a:lnTo>
                        <a:pt x="2" y="24"/>
                      </a:lnTo>
                      <a:lnTo>
                        <a:pt x="3" y="27"/>
                      </a:lnTo>
                      <a:lnTo>
                        <a:pt x="5" y="29"/>
                      </a:lnTo>
                      <a:lnTo>
                        <a:pt x="8" y="31"/>
                      </a:lnTo>
                      <a:lnTo>
                        <a:pt x="11" y="33"/>
                      </a:lnTo>
                      <a:lnTo>
                        <a:pt x="14" y="34"/>
                      </a:lnTo>
                      <a:lnTo>
                        <a:pt x="17" y="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Freeform 169">
                  <a:extLst>
                    <a:ext uri="{FF2B5EF4-FFF2-40B4-BE49-F238E27FC236}">
                      <a16:creationId xmlns:a16="http://schemas.microsoft.com/office/drawing/2014/main" id="{13408139-7E92-48E9-86CE-2EEE324937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6805" y="3766153"/>
                  <a:ext cx="145163" cy="14048"/>
                </a:xfrm>
                <a:custGeom>
                  <a:avLst/>
                  <a:gdLst>
                    <a:gd name="T0" fmla="*/ 17 w 279"/>
                    <a:gd name="T1" fmla="*/ 34 h 34"/>
                    <a:gd name="T2" fmla="*/ 262 w 279"/>
                    <a:gd name="T3" fmla="*/ 34 h 34"/>
                    <a:gd name="T4" fmla="*/ 265 w 279"/>
                    <a:gd name="T5" fmla="*/ 34 h 34"/>
                    <a:gd name="T6" fmla="*/ 268 w 279"/>
                    <a:gd name="T7" fmla="*/ 33 h 34"/>
                    <a:gd name="T8" fmla="*/ 271 w 279"/>
                    <a:gd name="T9" fmla="*/ 32 h 34"/>
                    <a:gd name="T10" fmla="*/ 274 w 279"/>
                    <a:gd name="T11" fmla="*/ 29 h 34"/>
                    <a:gd name="T12" fmla="*/ 276 w 279"/>
                    <a:gd name="T13" fmla="*/ 27 h 34"/>
                    <a:gd name="T14" fmla="*/ 278 w 279"/>
                    <a:gd name="T15" fmla="*/ 24 h 34"/>
                    <a:gd name="T16" fmla="*/ 279 w 279"/>
                    <a:gd name="T17" fmla="*/ 21 h 34"/>
                    <a:gd name="T18" fmla="*/ 279 w 279"/>
                    <a:gd name="T19" fmla="*/ 17 h 34"/>
                    <a:gd name="T20" fmla="*/ 279 w 279"/>
                    <a:gd name="T21" fmla="*/ 14 h 34"/>
                    <a:gd name="T22" fmla="*/ 278 w 279"/>
                    <a:gd name="T23" fmla="*/ 11 h 34"/>
                    <a:gd name="T24" fmla="*/ 276 w 279"/>
                    <a:gd name="T25" fmla="*/ 8 h 34"/>
                    <a:gd name="T26" fmla="*/ 274 w 279"/>
                    <a:gd name="T27" fmla="*/ 5 h 34"/>
                    <a:gd name="T28" fmla="*/ 271 w 279"/>
                    <a:gd name="T29" fmla="*/ 3 h 34"/>
                    <a:gd name="T30" fmla="*/ 268 w 279"/>
                    <a:gd name="T31" fmla="*/ 2 h 34"/>
                    <a:gd name="T32" fmla="*/ 265 w 279"/>
                    <a:gd name="T33" fmla="*/ 1 h 34"/>
                    <a:gd name="T34" fmla="*/ 262 w 279"/>
                    <a:gd name="T35" fmla="*/ 0 h 34"/>
                    <a:gd name="T36" fmla="*/ 17 w 279"/>
                    <a:gd name="T37" fmla="*/ 0 h 34"/>
                    <a:gd name="T38" fmla="*/ 14 w 279"/>
                    <a:gd name="T39" fmla="*/ 1 h 34"/>
                    <a:gd name="T40" fmla="*/ 11 w 279"/>
                    <a:gd name="T41" fmla="*/ 2 h 34"/>
                    <a:gd name="T42" fmla="*/ 8 w 279"/>
                    <a:gd name="T43" fmla="*/ 3 h 34"/>
                    <a:gd name="T44" fmla="*/ 5 w 279"/>
                    <a:gd name="T45" fmla="*/ 5 h 34"/>
                    <a:gd name="T46" fmla="*/ 3 w 279"/>
                    <a:gd name="T47" fmla="*/ 8 h 34"/>
                    <a:gd name="T48" fmla="*/ 2 w 279"/>
                    <a:gd name="T49" fmla="*/ 11 h 34"/>
                    <a:gd name="T50" fmla="*/ 1 w 279"/>
                    <a:gd name="T51" fmla="*/ 14 h 34"/>
                    <a:gd name="T52" fmla="*/ 0 w 279"/>
                    <a:gd name="T53" fmla="*/ 17 h 34"/>
                    <a:gd name="T54" fmla="*/ 1 w 279"/>
                    <a:gd name="T55" fmla="*/ 21 h 34"/>
                    <a:gd name="T56" fmla="*/ 2 w 279"/>
                    <a:gd name="T57" fmla="*/ 24 h 34"/>
                    <a:gd name="T58" fmla="*/ 3 w 279"/>
                    <a:gd name="T59" fmla="*/ 27 h 34"/>
                    <a:gd name="T60" fmla="*/ 5 w 279"/>
                    <a:gd name="T61" fmla="*/ 29 h 34"/>
                    <a:gd name="T62" fmla="*/ 8 w 279"/>
                    <a:gd name="T63" fmla="*/ 32 h 34"/>
                    <a:gd name="T64" fmla="*/ 11 w 279"/>
                    <a:gd name="T65" fmla="*/ 33 h 34"/>
                    <a:gd name="T66" fmla="*/ 14 w 279"/>
                    <a:gd name="T67" fmla="*/ 34 h 34"/>
                    <a:gd name="T68" fmla="*/ 17 w 279"/>
                    <a:gd name="T69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79" h="34">
                      <a:moveTo>
                        <a:pt x="17" y="34"/>
                      </a:moveTo>
                      <a:lnTo>
                        <a:pt x="262" y="34"/>
                      </a:lnTo>
                      <a:lnTo>
                        <a:pt x="265" y="34"/>
                      </a:lnTo>
                      <a:lnTo>
                        <a:pt x="268" y="33"/>
                      </a:lnTo>
                      <a:lnTo>
                        <a:pt x="271" y="32"/>
                      </a:lnTo>
                      <a:lnTo>
                        <a:pt x="274" y="29"/>
                      </a:lnTo>
                      <a:lnTo>
                        <a:pt x="276" y="27"/>
                      </a:lnTo>
                      <a:lnTo>
                        <a:pt x="278" y="24"/>
                      </a:lnTo>
                      <a:lnTo>
                        <a:pt x="279" y="21"/>
                      </a:lnTo>
                      <a:lnTo>
                        <a:pt x="279" y="17"/>
                      </a:lnTo>
                      <a:lnTo>
                        <a:pt x="279" y="14"/>
                      </a:lnTo>
                      <a:lnTo>
                        <a:pt x="278" y="11"/>
                      </a:lnTo>
                      <a:lnTo>
                        <a:pt x="276" y="8"/>
                      </a:lnTo>
                      <a:lnTo>
                        <a:pt x="274" y="5"/>
                      </a:lnTo>
                      <a:lnTo>
                        <a:pt x="271" y="3"/>
                      </a:lnTo>
                      <a:lnTo>
                        <a:pt x="268" y="2"/>
                      </a:lnTo>
                      <a:lnTo>
                        <a:pt x="265" y="1"/>
                      </a:lnTo>
                      <a:lnTo>
                        <a:pt x="262" y="0"/>
                      </a:lnTo>
                      <a:lnTo>
                        <a:pt x="17" y="0"/>
                      </a:lnTo>
                      <a:lnTo>
                        <a:pt x="14" y="1"/>
                      </a:lnTo>
                      <a:lnTo>
                        <a:pt x="11" y="2"/>
                      </a:lnTo>
                      <a:lnTo>
                        <a:pt x="8" y="3"/>
                      </a:lnTo>
                      <a:lnTo>
                        <a:pt x="5" y="5"/>
                      </a:lnTo>
                      <a:lnTo>
                        <a:pt x="3" y="8"/>
                      </a:lnTo>
                      <a:lnTo>
                        <a:pt x="2" y="11"/>
                      </a:lnTo>
                      <a:lnTo>
                        <a:pt x="1" y="14"/>
                      </a:lnTo>
                      <a:lnTo>
                        <a:pt x="0" y="17"/>
                      </a:lnTo>
                      <a:lnTo>
                        <a:pt x="1" y="21"/>
                      </a:lnTo>
                      <a:lnTo>
                        <a:pt x="2" y="24"/>
                      </a:lnTo>
                      <a:lnTo>
                        <a:pt x="3" y="27"/>
                      </a:lnTo>
                      <a:lnTo>
                        <a:pt x="5" y="29"/>
                      </a:lnTo>
                      <a:lnTo>
                        <a:pt x="8" y="32"/>
                      </a:lnTo>
                      <a:lnTo>
                        <a:pt x="11" y="33"/>
                      </a:lnTo>
                      <a:lnTo>
                        <a:pt x="14" y="34"/>
                      </a:lnTo>
                      <a:lnTo>
                        <a:pt x="17" y="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4" name="Group 482">
              <a:extLst>
                <a:ext uri="{FF2B5EF4-FFF2-40B4-BE49-F238E27FC236}">
                  <a16:creationId xmlns:a16="http://schemas.microsoft.com/office/drawing/2014/main" id="{6E18C56B-62C6-4F78-9D7D-115A8014F830}"/>
                </a:ext>
              </a:extLst>
            </p:cNvPr>
            <p:cNvGrpSpPr/>
            <p:nvPr/>
          </p:nvGrpSpPr>
          <p:grpSpPr>
            <a:xfrm>
              <a:off x="5842935" y="3249574"/>
              <a:ext cx="594349" cy="588091"/>
              <a:chOff x="7055950" y="1883716"/>
              <a:chExt cx="444856" cy="440172"/>
            </a:xfrm>
            <a:grpFill/>
          </p:grpSpPr>
          <p:grpSp>
            <p:nvGrpSpPr>
              <p:cNvPr id="25" name="Group 378">
                <a:extLst>
                  <a:ext uri="{FF2B5EF4-FFF2-40B4-BE49-F238E27FC236}">
                    <a16:creationId xmlns:a16="http://schemas.microsoft.com/office/drawing/2014/main" id="{22E6A027-59EC-4264-B1B3-B677F18E235D}"/>
                  </a:ext>
                </a:extLst>
              </p:cNvPr>
              <p:cNvGrpSpPr/>
              <p:nvPr/>
            </p:nvGrpSpPr>
            <p:grpSpPr>
              <a:xfrm>
                <a:off x="7055950" y="1883716"/>
                <a:ext cx="444856" cy="440172"/>
                <a:chOff x="7055950" y="1883716"/>
                <a:chExt cx="444856" cy="440172"/>
              </a:xfrm>
              <a:grpFill/>
            </p:grpSpPr>
            <p:sp>
              <p:nvSpPr>
                <p:cNvPr id="29" name="Freeform 218">
                  <a:extLst>
                    <a:ext uri="{FF2B5EF4-FFF2-40B4-BE49-F238E27FC236}">
                      <a16:creationId xmlns:a16="http://schemas.microsoft.com/office/drawing/2014/main" id="{D63C88B2-1CEC-4E84-ABDC-26AA0E7C887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055950" y="1883716"/>
                  <a:ext cx="210721" cy="206038"/>
                </a:xfrm>
                <a:custGeom>
                  <a:avLst/>
                  <a:gdLst>
                    <a:gd name="T0" fmla="*/ 48 w 401"/>
                    <a:gd name="T1" fmla="*/ 0 h 397"/>
                    <a:gd name="T2" fmla="*/ 29 w 401"/>
                    <a:gd name="T3" fmla="*/ 4 h 397"/>
                    <a:gd name="T4" fmla="*/ 14 w 401"/>
                    <a:gd name="T5" fmla="*/ 15 h 397"/>
                    <a:gd name="T6" fmla="*/ 3 w 401"/>
                    <a:gd name="T7" fmla="*/ 30 h 397"/>
                    <a:gd name="T8" fmla="*/ 0 w 401"/>
                    <a:gd name="T9" fmla="*/ 50 h 397"/>
                    <a:gd name="T10" fmla="*/ 1 w 401"/>
                    <a:gd name="T11" fmla="*/ 279 h 397"/>
                    <a:gd name="T12" fmla="*/ 8 w 401"/>
                    <a:gd name="T13" fmla="*/ 296 h 397"/>
                    <a:gd name="T14" fmla="*/ 21 w 401"/>
                    <a:gd name="T15" fmla="*/ 309 h 397"/>
                    <a:gd name="T16" fmla="*/ 38 w 401"/>
                    <a:gd name="T17" fmla="*/ 317 h 397"/>
                    <a:gd name="T18" fmla="*/ 183 w 401"/>
                    <a:gd name="T19" fmla="*/ 318 h 397"/>
                    <a:gd name="T20" fmla="*/ 139 w 401"/>
                    <a:gd name="T21" fmla="*/ 363 h 397"/>
                    <a:gd name="T22" fmla="*/ 133 w 401"/>
                    <a:gd name="T23" fmla="*/ 364 h 397"/>
                    <a:gd name="T24" fmla="*/ 126 w 401"/>
                    <a:gd name="T25" fmla="*/ 368 h 397"/>
                    <a:gd name="T26" fmla="*/ 123 w 401"/>
                    <a:gd name="T27" fmla="*/ 373 h 397"/>
                    <a:gd name="T28" fmla="*/ 121 w 401"/>
                    <a:gd name="T29" fmla="*/ 380 h 397"/>
                    <a:gd name="T30" fmla="*/ 123 w 401"/>
                    <a:gd name="T31" fmla="*/ 387 h 397"/>
                    <a:gd name="T32" fmla="*/ 126 w 401"/>
                    <a:gd name="T33" fmla="*/ 392 h 397"/>
                    <a:gd name="T34" fmla="*/ 133 w 401"/>
                    <a:gd name="T35" fmla="*/ 396 h 397"/>
                    <a:gd name="T36" fmla="*/ 139 w 401"/>
                    <a:gd name="T37" fmla="*/ 397 h 397"/>
                    <a:gd name="T38" fmla="*/ 264 w 401"/>
                    <a:gd name="T39" fmla="*/ 397 h 397"/>
                    <a:gd name="T40" fmla="*/ 271 w 401"/>
                    <a:gd name="T41" fmla="*/ 394 h 397"/>
                    <a:gd name="T42" fmla="*/ 275 w 401"/>
                    <a:gd name="T43" fmla="*/ 389 h 397"/>
                    <a:gd name="T44" fmla="*/ 279 w 401"/>
                    <a:gd name="T45" fmla="*/ 383 h 397"/>
                    <a:gd name="T46" fmla="*/ 279 w 401"/>
                    <a:gd name="T47" fmla="*/ 376 h 397"/>
                    <a:gd name="T48" fmla="*/ 275 w 401"/>
                    <a:gd name="T49" fmla="*/ 370 h 397"/>
                    <a:gd name="T50" fmla="*/ 271 w 401"/>
                    <a:gd name="T51" fmla="*/ 366 h 397"/>
                    <a:gd name="T52" fmla="*/ 264 w 401"/>
                    <a:gd name="T53" fmla="*/ 363 h 397"/>
                    <a:gd name="T54" fmla="*/ 217 w 401"/>
                    <a:gd name="T55" fmla="*/ 363 h 397"/>
                    <a:gd name="T56" fmla="*/ 352 w 401"/>
                    <a:gd name="T57" fmla="*/ 318 h 397"/>
                    <a:gd name="T58" fmla="*/ 371 w 401"/>
                    <a:gd name="T59" fmla="*/ 314 h 397"/>
                    <a:gd name="T60" fmla="*/ 387 w 401"/>
                    <a:gd name="T61" fmla="*/ 303 h 397"/>
                    <a:gd name="T62" fmla="*/ 397 w 401"/>
                    <a:gd name="T63" fmla="*/ 288 h 397"/>
                    <a:gd name="T64" fmla="*/ 401 w 401"/>
                    <a:gd name="T65" fmla="*/ 269 h 397"/>
                    <a:gd name="T66" fmla="*/ 400 w 401"/>
                    <a:gd name="T67" fmla="*/ 40 h 397"/>
                    <a:gd name="T68" fmla="*/ 393 w 401"/>
                    <a:gd name="T69" fmla="*/ 22 h 397"/>
                    <a:gd name="T70" fmla="*/ 380 w 401"/>
                    <a:gd name="T71" fmla="*/ 9 h 397"/>
                    <a:gd name="T72" fmla="*/ 362 w 401"/>
                    <a:gd name="T73" fmla="*/ 1 h 397"/>
                    <a:gd name="T74" fmla="*/ 367 w 401"/>
                    <a:gd name="T75" fmla="*/ 269 h 397"/>
                    <a:gd name="T76" fmla="*/ 366 w 401"/>
                    <a:gd name="T77" fmla="*/ 274 h 397"/>
                    <a:gd name="T78" fmla="*/ 362 w 401"/>
                    <a:gd name="T79" fmla="*/ 279 h 397"/>
                    <a:gd name="T80" fmla="*/ 358 w 401"/>
                    <a:gd name="T81" fmla="*/ 282 h 397"/>
                    <a:gd name="T82" fmla="*/ 352 w 401"/>
                    <a:gd name="T83" fmla="*/ 283 h 397"/>
                    <a:gd name="T84" fmla="*/ 45 w 401"/>
                    <a:gd name="T85" fmla="*/ 283 h 397"/>
                    <a:gd name="T86" fmla="*/ 40 w 401"/>
                    <a:gd name="T87" fmla="*/ 281 h 397"/>
                    <a:gd name="T88" fmla="*/ 36 w 401"/>
                    <a:gd name="T89" fmla="*/ 277 h 397"/>
                    <a:gd name="T90" fmla="*/ 34 w 401"/>
                    <a:gd name="T91" fmla="*/ 272 h 397"/>
                    <a:gd name="T92" fmla="*/ 34 w 401"/>
                    <a:gd name="T93" fmla="*/ 50 h 397"/>
                    <a:gd name="T94" fmla="*/ 35 w 401"/>
                    <a:gd name="T95" fmla="*/ 44 h 397"/>
                    <a:gd name="T96" fmla="*/ 38 w 401"/>
                    <a:gd name="T97" fmla="*/ 40 h 397"/>
                    <a:gd name="T98" fmla="*/ 42 w 401"/>
                    <a:gd name="T99" fmla="*/ 36 h 397"/>
                    <a:gd name="T100" fmla="*/ 48 w 401"/>
                    <a:gd name="T101" fmla="*/ 34 h 397"/>
                    <a:gd name="T102" fmla="*/ 355 w 401"/>
                    <a:gd name="T103" fmla="*/ 35 h 397"/>
                    <a:gd name="T104" fmla="*/ 360 w 401"/>
                    <a:gd name="T105" fmla="*/ 37 h 397"/>
                    <a:gd name="T106" fmla="*/ 364 w 401"/>
                    <a:gd name="T107" fmla="*/ 42 h 397"/>
                    <a:gd name="T108" fmla="*/ 366 w 401"/>
                    <a:gd name="T109" fmla="*/ 47 h 397"/>
                    <a:gd name="T110" fmla="*/ 367 w 401"/>
                    <a:gd name="T111" fmla="*/ 269 h 3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01" h="397">
                      <a:moveTo>
                        <a:pt x="353" y="0"/>
                      </a:moveTo>
                      <a:lnTo>
                        <a:pt x="48" y="0"/>
                      </a:lnTo>
                      <a:lnTo>
                        <a:pt x="38" y="1"/>
                      </a:lnTo>
                      <a:lnTo>
                        <a:pt x="29" y="4"/>
                      </a:lnTo>
                      <a:lnTo>
                        <a:pt x="21" y="9"/>
                      </a:lnTo>
                      <a:lnTo>
                        <a:pt x="14" y="15"/>
                      </a:lnTo>
                      <a:lnTo>
                        <a:pt x="8" y="22"/>
                      </a:lnTo>
                      <a:lnTo>
                        <a:pt x="3" y="30"/>
                      </a:lnTo>
                      <a:lnTo>
                        <a:pt x="1" y="40"/>
                      </a:lnTo>
                      <a:lnTo>
                        <a:pt x="0" y="50"/>
                      </a:lnTo>
                      <a:lnTo>
                        <a:pt x="0" y="269"/>
                      </a:lnTo>
                      <a:lnTo>
                        <a:pt x="1" y="279"/>
                      </a:lnTo>
                      <a:lnTo>
                        <a:pt x="3" y="288"/>
                      </a:lnTo>
                      <a:lnTo>
                        <a:pt x="8" y="296"/>
                      </a:lnTo>
                      <a:lnTo>
                        <a:pt x="14" y="303"/>
                      </a:lnTo>
                      <a:lnTo>
                        <a:pt x="21" y="309"/>
                      </a:lnTo>
                      <a:lnTo>
                        <a:pt x="29" y="314"/>
                      </a:lnTo>
                      <a:lnTo>
                        <a:pt x="38" y="317"/>
                      </a:lnTo>
                      <a:lnTo>
                        <a:pt x="48" y="318"/>
                      </a:lnTo>
                      <a:lnTo>
                        <a:pt x="183" y="318"/>
                      </a:lnTo>
                      <a:lnTo>
                        <a:pt x="183" y="363"/>
                      </a:lnTo>
                      <a:lnTo>
                        <a:pt x="139" y="363"/>
                      </a:lnTo>
                      <a:lnTo>
                        <a:pt x="136" y="363"/>
                      </a:lnTo>
                      <a:lnTo>
                        <a:pt x="133" y="364"/>
                      </a:lnTo>
                      <a:lnTo>
                        <a:pt x="129" y="366"/>
                      </a:lnTo>
                      <a:lnTo>
                        <a:pt x="126" y="368"/>
                      </a:lnTo>
                      <a:lnTo>
                        <a:pt x="124" y="370"/>
                      </a:lnTo>
                      <a:lnTo>
                        <a:pt x="123" y="373"/>
                      </a:lnTo>
                      <a:lnTo>
                        <a:pt x="122" y="376"/>
                      </a:lnTo>
                      <a:lnTo>
                        <a:pt x="121" y="380"/>
                      </a:lnTo>
                      <a:lnTo>
                        <a:pt x="122" y="383"/>
                      </a:lnTo>
                      <a:lnTo>
                        <a:pt x="123" y="387"/>
                      </a:lnTo>
                      <a:lnTo>
                        <a:pt x="124" y="389"/>
                      </a:lnTo>
                      <a:lnTo>
                        <a:pt x="126" y="392"/>
                      </a:lnTo>
                      <a:lnTo>
                        <a:pt x="129" y="394"/>
                      </a:lnTo>
                      <a:lnTo>
                        <a:pt x="133" y="396"/>
                      </a:lnTo>
                      <a:lnTo>
                        <a:pt x="136" y="397"/>
                      </a:lnTo>
                      <a:lnTo>
                        <a:pt x="139" y="397"/>
                      </a:lnTo>
                      <a:lnTo>
                        <a:pt x="261" y="397"/>
                      </a:lnTo>
                      <a:lnTo>
                        <a:pt x="264" y="397"/>
                      </a:lnTo>
                      <a:lnTo>
                        <a:pt x="268" y="396"/>
                      </a:lnTo>
                      <a:lnTo>
                        <a:pt x="271" y="394"/>
                      </a:lnTo>
                      <a:lnTo>
                        <a:pt x="273" y="392"/>
                      </a:lnTo>
                      <a:lnTo>
                        <a:pt x="275" y="389"/>
                      </a:lnTo>
                      <a:lnTo>
                        <a:pt x="277" y="387"/>
                      </a:lnTo>
                      <a:lnTo>
                        <a:pt x="279" y="383"/>
                      </a:lnTo>
                      <a:lnTo>
                        <a:pt x="279" y="380"/>
                      </a:lnTo>
                      <a:lnTo>
                        <a:pt x="279" y="376"/>
                      </a:lnTo>
                      <a:lnTo>
                        <a:pt x="277" y="373"/>
                      </a:lnTo>
                      <a:lnTo>
                        <a:pt x="275" y="370"/>
                      </a:lnTo>
                      <a:lnTo>
                        <a:pt x="273" y="368"/>
                      </a:lnTo>
                      <a:lnTo>
                        <a:pt x="271" y="366"/>
                      </a:lnTo>
                      <a:lnTo>
                        <a:pt x="268" y="364"/>
                      </a:lnTo>
                      <a:lnTo>
                        <a:pt x="264" y="363"/>
                      </a:lnTo>
                      <a:lnTo>
                        <a:pt x="261" y="363"/>
                      </a:lnTo>
                      <a:lnTo>
                        <a:pt x="217" y="363"/>
                      </a:lnTo>
                      <a:lnTo>
                        <a:pt x="217" y="318"/>
                      </a:lnTo>
                      <a:lnTo>
                        <a:pt x="352" y="318"/>
                      </a:lnTo>
                      <a:lnTo>
                        <a:pt x="362" y="317"/>
                      </a:lnTo>
                      <a:lnTo>
                        <a:pt x="371" y="314"/>
                      </a:lnTo>
                      <a:lnTo>
                        <a:pt x="379" y="309"/>
                      </a:lnTo>
                      <a:lnTo>
                        <a:pt x="387" y="303"/>
                      </a:lnTo>
                      <a:lnTo>
                        <a:pt x="393" y="296"/>
                      </a:lnTo>
                      <a:lnTo>
                        <a:pt x="397" y="288"/>
                      </a:lnTo>
                      <a:lnTo>
                        <a:pt x="400" y="279"/>
                      </a:lnTo>
                      <a:lnTo>
                        <a:pt x="401" y="269"/>
                      </a:lnTo>
                      <a:lnTo>
                        <a:pt x="401" y="50"/>
                      </a:lnTo>
                      <a:lnTo>
                        <a:pt x="400" y="40"/>
                      </a:lnTo>
                      <a:lnTo>
                        <a:pt x="397" y="30"/>
                      </a:lnTo>
                      <a:lnTo>
                        <a:pt x="393" y="22"/>
                      </a:lnTo>
                      <a:lnTo>
                        <a:pt x="387" y="15"/>
                      </a:lnTo>
                      <a:lnTo>
                        <a:pt x="380" y="9"/>
                      </a:lnTo>
                      <a:lnTo>
                        <a:pt x="371" y="4"/>
                      </a:lnTo>
                      <a:lnTo>
                        <a:pt x="362" y="1"/>
                      </a:lnTo>
                      <a:lnTo>
                        <a:pt x="353" y="0"/>
                      </a:lnTo>
                      <a:close/>
                      <a:moveTo>
                        <a:pt x="367" y="269"/>
                      </a:moveTo>
                      <a:lnTo>
                        <a:pt x="366" y="272"/>
                      </a:lnTo>
                      <a:lnTo>
                        <a:pt x="366" y="274"/>
                      </a:lnTo>
                      <a:lnTo>
                        <a:pt x="364" y="277"/>
                      </a:lnTo>
                      <a:lnTo>
                        <a:pt x="362" y="279"/>
                      </a:lnTo>
                      <a:lnTo>
                        <a:pt x="360" y="281"/>
                      </a:lnTo>
                      <a:lnTo>
                        <a:pt x="358" y="282"/>
                      </a:lnTo>
                      <a:lnTo>
                        <a:pt x="355" y="283"/>
                      </a:lnTo>
                      <a:lnTo>
                        <a:pt x="352" y="283"/>
                      </a:lnTo>
                      <a:lnTo>
                        <a:pt x="48" y="283"/>
                      </a:lnTo>
                      <a:lnTo>
                        <a:pt x="45" y="283"/>
                      </a:lnTo>
                      <a:lnTo>
                        <a:pt x="42" y="282"/>
                      </a:lnTo>
                      <a:lnTo>
                        <a:pt x="40" y="281"/>
                      </a:lnTo>
                      <a:lnTo>
                        <a:pt x="38" y="279"/>
                      </a:lnTo>
                      <a:lnTo>
                        <a:pt x="36" y="277"/>
                      </a:lnTo>
                      <a:lnTo>
                        <a:pt x="35" y="275"/>
                      </a:lnTo>
                      <a:lnTo>
                        <a:pt x="34" y="272"/>
                      </a:lnTo>
                      <a:lnTo>
                        <a:pt x="34" y="269"/>
                      </a:lnTo>
                      <a:lnTo>
                        <a:pt x="34" y="50"/>
                      </a:lnTo>
                      <a:lnTo>
                        <a:pt x="34" y="47"/>
                      </a:lnTo>
                      <a:lnTo>
                        <a:pt x="35" y="44"/>
                      </a:lnTo>
                      <a:lnTo>
                        <a:pt x="36" y="42"/>
                      </a:lnTo>
                      <a:lnTo>
                        <a:pt x="38" y="40"/>
                      </a:lnTo>
                      <a:lnTo>
                        <a:pt x="40" y="37"/>
                      </a:lnTo>
                      <a:lnTo>
                        <a:pt x="42" y="36"/>
                      </a:lnTo>
                      <a:lnTo>
                        <a:pt x="45" y="35"/>
                      </a:lnTo>
                      <a:lnTo>
                        <a:pt x="48" y="34"/>
                      </a:lnTo>
                      <a:lnTo>
                        <a:pt x="352" y="34"/>
                      </a:lnTo>
                      <a:lnTo>
                        <a:pt x="355" y="35"/>
                      </a:lnTo>
                      <a:lnTo>
                        <a:pt x="358" y="36"/>
                      </a:lnTo>
                      <a:lnTo>
                        <a:pt x="360" y="37"/>
                      </a:lnTo>
                      <a:lnTo>
                        <a:pt x="362" y="40"/>
                      </a:lnTo>
                      <a:lnTo>
                        <a:pt x="364" y="42"/>
                      </a:lnTo>
                      <a:lnTo>
                        <a:pt x="366" y="44"/>
                      </a:lnTo>
                      <a:lnTo>
                        <a:pt x="366" y="47"/>
                      </a:lnTo>
                      <a:lnTo>
                        <a:pt x="367" y="50"/>
                      </a:lnTo>
                      <a:lnTo>
                        <a:pt x="367" y="2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Freeform 219">
                  <a:extLst>
                    <a:ext uri="{FF2B5EF4-FFF2-40B4-BE49-F238E27FC236}">
                      <a16:creationId xmlns:a16="http://schemas.microsoft.com/office/drawing/2014/main" id="{F76F1598-F107-4026-93B3-9360B0D395F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290085" y="2117850"/>
                  <a:ext cx="210721" cy="206038"/>
                </a:xfrm>
                <a:custGeom>
                  <a:avLst/>
                  <a:gdLst>
                    <a:gd name="T0" fmla="*/ 48 w 401"/>
                    <a:gd name="T1" fmla="*/ 0 h 397"/>
                    <a:gd name="T2" fmla="*/ 29 w 401"/>
                    <a:gd name="T3" fmla="*/ 4 h 397"/>
                    <a:gd name="T4" fmla="*/ 14 w 401"/>
                    <a:gd name="T5" fmla="*/ 16 h 397"/>
                    <a:gd name="T6" fmla="*/ 3 w 401"/>
                    <a:gd name="T7" fmla="*/ 31 h 397"/>
                    <a:gd name="T8" fmla="*/ 0 w 401"/>
                    <a:gd name="T9" fmla="*/ 50 h 397"/>
                    <a:gd name="T10" fmla="*/ 1 w 401"/>
                    <a:gd name="T11" fmla="*/ 279 h 397"/>
                    <a:gd name="T12" fmla="*/ 8 w 401"/>
                    <a:gd name="T13" fmla="*/ 296 h 397"/>
                    <a:gd name="T14" fmla="*/ 21 w 401"/>
                    <a:gd name="T15" fmla="*/ 309 h 397"/>
                    <a:gd name="T16" fmla="*/ 38 w 401"/>
                    <a:gd name="T17" fmla="*/ 317 h 397"/>
                    <a:gd name="T18" fmla="*/ 183 w 401"/>
                    <a:gd name="T19" fmla="*/ 318 h 397"/>
                    <a:gd name="T20" fmla="*/ 139 w 401"/>
                    <a:gd name="T21" fmla="*/ 363 h 397"/>
                    <a:gd name="T22" fmla="*/ 133 w 401"/>
                    <a:gd name="T23" fmla="*/ 364 h 397"/>
                    <a:gd name="T24" fmla="*/ 127 w 401"/>
                    <a:gd name="T25" fmla="*/ 368 h 397"/>
                    <a:gd name="T26" fmla="*/ 124 w 401"/>
                    <a:gd name="T27" fmla="*/ 373 h 397"/>
                    <a:gd name="T28" fmla="*/ 122 w 401"/>
                    <a:gd name="T29" fmla="*/ 380 h 397"/>
                    <a:gd name="T30" fmla="*/ 124 w 401"/>
                    <a:gd name="T31" fmla="*/ 386 h 397"/>
                    <a:gd name="T32" fmla="*/ 127 w 401"/>
                    <a:gd name="T33" fmla="*/ 392 h 397"/>
                    <a:gd name="T34" fmla="*/ 133 w 401"/>
                    <a:gd name="T35" fmla="*/ 396 h 397"/>
                    <a:gd name="T36" fmla="*/ 139 w 401"/>
                    <a:gd name="T37" fmla="*/ 397 h 397"/>
                    <a:gd name="T38" fmla="*/ 265 w 401"/>
                    <a:gd name="T39" fmla="*/ 397 h 397"/>
                    <a:gd name="T40" fmla="*/ 272 w 401"/>
                    <a:gd name="T41" fmla="*/ 394 h 397"/>
                    <a:gd name="T42" fmla="*/ 276 w 401"/>
                    <a:gd name="T43" fmla="*/ 389 h 397"/>
                    <a:gd name="T44" fmla="*/ 279 w 401"/>
                    <a:gd name="T45" fmla="*/ 383 h 397"/>
                    <a:gd name="T46" fmla="*/ 279 w 401"/>
                    <a:gd name="T47" fmla="*/ 376 h 397"/>
                    <a:gd name="T48" fmla="*/ 276 w 401"/>
                    <a:gd name="T49" fmla="*/ 370 h 397"/>
                    <a:gd name="T50" fmla="*/ 272 w 401"/>
                    <a:gd name="T51" fmla="*/ 366 h 397"/>
                    <a:gd name="T52" fmla="*/ 265 w 401"/>
                    <a:gd name="T53" fmla="*/ 363 h 397"/>
                    <a:gd name="T54" fmla="*/ 217 w 401"/>
                    <a:gd name="T55" fmla="*/ 363 h 397"/>
                    <a:gd name="T56" fmla="*/ 352 w 401"/>
                    <a:gd name="T57" fmla="*/ 318 h 397"/>
                    <a:gd name="T58" fmla="*/ 371 w 401"/>
                    <a:gd name="T59" fmla="*/ 314 h 397"/>
                    <a:gd name="T60" fmla="*/ 387 w 401"/>
                    <a:gd name="T61" fmla="*/ 303 h 397"/>
                    <a:gd name="T62" fmla="*/ 397 w 401"/>
                    <a:gd name="T63" fmla="*/ 288 h 397"/>
                    <a:gd name="T64" fmla="*/ 401 w 401"/>
                    <a:gd name="T65" fmla="*/ 269 h 397"/>
                    <a:gd name="T66" fmla="*/ 400 w 401"/>
                    <a:gd name="T67" fmla="*/ 40 h 397"/>
                    <a:gd name="T68" fmla="*/ 393 w 401"/>
                    <a:gd name="T69" fmla="*/ 23 h 397"/>
                    <a:gd name="T70" fmla="*/ 379 w 401"/>
                    <a:gd name="T71" fmla="*/ 10 h 397"/>
                    <a:gd name="T72" fmla="*/ 362 w 401"/>
                    <a:gd name="T73" fmla="*/ 1 h 397"/>
                    <a:gd name="T74" fmla="*/ 367 w 401"/>
                    <a:gd name="T75" fmla="*/ 269 h 397"/>
                    <a:gd name="T76" fmla="*/ 365 w 401"/>
                    <a:gd name="T77" fmla="*/ 274 h 397"/>
                    <a:gd name="T78" fmla="*/ 362 w 401"/>
                    <a:gd name="T79" fmla="*/ 279 h 397"/>
                    <a:gd name="T80" fmla="*/ 358 w 401"/>
                    <a:gd name="T81" fmla="*/ 282 h 397"/>
                    <a:gd name="T82" fmla="*/ 352 w 401"/>
                    <a:gd name="T83" fmla="*/ 283 h 397"/>
                    <a:gd name="T84" fmla="*/ 45 w 401"/>
                    <a:gd name="T85" fmla="*/ 283 h 397"/>
                    <a:gd name="T86" fmla="*/ 40 w 401"/>
                    <a:gd name="T87" fmla="*/ 281 h 397"/>
                    <a:gd name="T88" fmla="*/ 36 w 401"/>
                    <a:gd name="T89" fmla="*/ 277 h 397"/>
                    <a:gd name="T90" fmla="*/ 34 w 401"/>
                    <a:gd name="T91" fmla="*/ 272 h 397"/>
                    <a:gd name="T92" fmla="*/ 34 w 401"/>
                    <a:gd name="T93" fmla="*/ 50 h 397"/>
                    <a:gd name="T94" fmla="*/ 35 w 401"/>
                    <a:gd name="T95" fmla="*/ 44 h 397"/>
                    <a:gd name="T96" fmla="*/ 38 w 401"/>
                    <a:gd name="T97" fmla="*/ 40 h 397"/>
                    <a:gd name="T98" fmla="*/ 42 w 401"/>
                    <a:gd name="T99" fmla="*/ 37 h 397"/>
                    <a:gd name="T100" fmla="*/ 48 w 401"/>
                    <a:gd name="T101" fmla="*/ 35 h 397"/>
                    <a:gd name="T102" fmla="*/ 355 w 401"/>
                    <a:gd name="T103" fmla="*/ 36 h 397"/>
                    <a:gd name="T104" fmla="*/ 360 w 401"/>
                    <a:gd name="T105" fmla="*/ 38 h 397"/>
                    <a:gd name="T106" fmla="*/ 364 w 401"/>
                    <a:gd name="T107" fmla="*/ 42 h 397"/>
                    <a:gd name="T108" fmla="*/ 366 w 401"/>
                    <a:gd name="T109" fmla="*/ 47 h 397"/>
                    <a:gd name="T110" fmla="*/ 367 w 401"/>
                    <a:gd name="T111" fmla="*/ 269 h 3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01" h="397">
                      <a:moveTo>
                        <a:pt x="352" y="0"/>
                      </a:moveTo>
                      <a:lnTo>
                        <a:pt x="48" y="0"/>
                      </a:lnTo>
                      <a:lnTo>
                        <a:pt x="38" y="1"/>
                      </a:lnTo>
                      <a:lnTo>
                        <a:pt x="29" y="4"/>
                      </a:lnTo>
                      <a:lnTo>
                        <a:pt x="21" y="10"/>
                      </a:lnTo>
                      <a:lnTo>
                        <a:pt x="14" y="16"/>
                      </a:lnTo>
                      <a:lnTo>
                        <a:pt x="8" y="23"/>
                      </a:lnTo>
                      <a:lnTo>
                        <a:pt x="3" y="31"/>
                      </a:lnTo>
                      <a:lnTo>
                        <a:pt x="1" y="40"/>
                      </a:lnTo>
                      <a:lnTo>
                        <a:pt x="0" y="50"/>
                      </a:lnTo>
                      <a:lnTo>
                        <a:pt x="0" y="269"/>
                      </a:lnTo>
                      <a:lnTo>
                        <a:pt x="1" y="279"/>
                      </a:lnTo>
                      <a:lnTo>
                        <a:pt x="3" y="288"/>
                      </a:lnTo>
                      <a:lnTo>
                        <a:pt x="8" y="296"/>
                      </a:lnTo>
                      <a:lnTo>
                        <a:pt x="14" y="303"/>
                      </a:lnTo>
                      <a:lnTo>
                        <a:pt x="21" y="309"/>
                      </a:lnTo>
                      <a:lnTo>
                        <a:pt x="29" y="314"/>
                      </a:lnTo>
                      <a:lnTo>
                        <a:pt x="38" y="317"/>
                      </a:lnTo>
                      <a:lnTo>
                        <a:pt x="48" y="318"/>
                      </a:lnTo>
                      <a:lnTo>
                        <a:pt x="183" y="318"/>
                      </a:lnTo>
                      <a:lnTo>
                        <a:pt x="183" y="363"/>
                      </a:lnTo>
                      <a:lnTo>
                        <a:pt x="139" y="363"/>
                      </a:lnTo>
                      <a:lnTo>
                        <a:pt x="136" y="363"/>
                      </a:lnTo>
                      <a:lnTo>
                        <a:pt x="133" y="364"/>
                      </a:lnTo>
                      <a:lnTo>
                        <a:pt x="130" y="366"/>
                      </a:lnTo>
                      <a:lnTo>
                        <a:pt x="127" y="368"/>
                      </a:lnTo>
                      <a:lnTo>
                        <a:pt x="125" y="370"/>
                      </a:lnTo>
                      <a:lnTo>
                        <a:pt x="124" y="373"/>
                      </a:lnTo>
                      <a:lnTo>
                        <a:pt x="123" y="376"/>
                      </a:lnTo>
                      <a:lnTo>
                        <a:pt x="122" y="380"/>
                      </a:lnTo>
                      <a:lnTo>
                        <a:pt x="123" y="383"/>
                      </a:lnTo>
                      <a:lnTo>
                        <a:pt x="124" y="386"/>
                      </a:lnTo>
                      <a:lnTo>
                        <a:pt x="125" y="389"/>
                      </a:lnTo>
                      <a:lnTo>
                        <a:pt x="127" y="392"/>
                      </a:lnTo>
                      <a:lnTo>
                        <a:pt x="130" y="394"/>
                      </a:lnTo>
                      <a:lnTo>
                        <a:pt x="133" y="396"/>
                      </a:lnTo>
                      <a:lnTo>
                        <a:pt x="136" y="397"/>
                      </a:lnTo>
                      <a:lnTo>
                        <a:pt x="139" y="397"/>
                      </a:lnTo>
                      <a:lnTo>
                        <a:pt x="261" y="397"/>
                      </a:lnTo>
                      <a:lnTo>
                        <a:pt x="265" y="397"/>
                      </a:lnTo>
                      <a:lnTo>
                        <a:pt x="269" y="396"/>
                      </a:lnTo>
                      <a:lnTo>
                        <a:pt x="272" y="394"/>
                      </a:lnTo>
                      <a:lnTo>
                        <a:pt x="274" y="392"/>
                      </a:lnTo>
                      <a:lnTo>
                        <a:pt x="276" y="389"/>
                      </a:lnTo>
                      <a:lnTo>
                        <a:pt x="278" y="386"/>
                      </a:lnTo>
                      <a:lnTo>
                        <a:pt x="279" y="383"/>
                      </a:lnTo>
                      <a:lnTo>
                        <a:pt x="279" y="380"/>
                      </a:lnTo>
                      <a:lnTo>
                        <a:pt x="279" y="376"/>
                      </a:lnTo>
                      <a:lnTo>
                        <a:pt x="278" y="373"/>
                      </a:lnTo>
                      <a:lnTo>
                        <a:pt x="276" y="370"/>
                      </a:lnTo>
                      <a:lnTo>
                        <a:pt x="274" y="368"/>
                      </a:lnTo>
                      <a:lnTo>
                        <a:pt x="272" y="366"/>
                      </a:lnTo>
                      <a:lnTo>
                        <a:pt x="269" y="364"/>
                      </a:lnTo>
                      <a:lnTo>
                        <a:pt x="265" y="363"/>
                      </a:lnTo>
                      <a:lnTo>
                        <a:pt x="261" y="363"/>
                      </a:lnTo>
                      <a:lnTo>
                        <a:pt x="217" y="363"/>
                      </a:lnTo>
                      <a:lnTo>
                        <a:pt x="217" y="318"/>
                      </a:lnTo>
                      <a:lnTo>
                        <a:pt x="352" y="318"/>
                      </a:lnTo>
                      <a:lnTo>
                        <a:pt x="362" y="317"/>
                      </a:lnTo>
                      <a:lnTo>
                        <a:pt x="371" y="314"/>
                      </a:lnTo>
                      <a:lnTo>
                        <a:pt x="380" y="309"/>
                      </a:lnTo>
                      <a:lnTo>
                        <a:pt x="387" y="303"/>
                      </a:lnTo>
                      <a:lnTo>
                        <a:pt x="393" y="296"/>
                      </a:lnTo>
                      <a:lnTo>
                        <a:pt x="397" y="288"/>
                      </a:lnTo>
                      <a:lnTo>
                        <a:pt x="400" y="279"/>
                      </a:lnTo>
                      <a:lnTo>
                        <a:pt x="401" y="269"/>
                      </a:lnTo>
                      <a:lnTo>
                        <a:pt x="401" y="50"/>
                      </a:lnTo>
                      <a:lnTo>
                        <a:pt x="400" y="40"/>
                      </a:lnTo>
                      <a:lnTo>
                        <a:pt x="397" y="31"/>
                      </a:lnTo>
                      <a:lnTo>
                        <a:pt x="393" y="23"/>
                      </a:lnTo>
                      <a:lnTo>
                        <a:pt x="387" y="16"/>
                      </a:lnTo>
                      <a:lnTo>
                        <a:pt x="379" y="10"/>
                      </a:lnTo>
                      <a:lnTo>
                        <a:pt x="371" y="4"/>
                      </a:lnTo>
                      <a:lnTo>
                        <a:pt x="362" y="1"/>
                      </a:lnTo>
                      <a:lnTo>
                        <a:pt x="352" y="0"/>
                      </a:lnTo>
                      <a:close/>
                      <a:moveTo>
                        <a:pt x="367" y="269"/>
                      </a:moveTo>
                      <a:lnTo>
                        <a:pt x="366" y="272"/>
                      </a:lnTo>
                      <a:lnTo>
                        <a:pt x="365" y="274"/>
                      </a:lnTo>
                      <a:lnTo>
                        <a:pt x="364" y="277"/>
                      </a:lnTo>
                      <a:lnTo>
                        <a:pt x="362" y="279"/>
                      </a:lnTo>
                      <a:lnTo>
                        <a:pt x="360" y="281"/>
                      </a:lnTo>
                      <a:lnTo>
                        <a:pt x="358" y="282"/>
                      </a:lnTo>
                      <a:lnTo>
                        <a:pt x="355" y="283"/>
                      </a:lnTo>
                      <a:lnTo>
                        <a:pt x="352" y="283"/>
                      </a:lnTo>
                      <a:lnTo>
                        <a:pt x="48" y="283"/>
                      </a:lnTo>
                      <a:lnTo>
                        <a:pt x="45" y="283"/>
                      </a:lnTo>
                      <a:lnTo>
                        <a:pt x="42" y="282"/>
                      </a:lnTo>
                      <a:lnTo>
                        <a:pt x="40" y="281"/>
                      </a:lnTo>
                      <a:lnTo>
                        <a:pt x="38" y="279"/>
                      </a:lnTo>
                      <a:lnTo>
                        <a:pt x="36" y="277"/>
                      </a:lnTo>
                      <a:lnTo>
                        <a:pt x="35" y="274"/>
                      </a:lnTo>
                      <a:lnTo>
                        <a:pt x="34" y="272"/>
                      </a:lnTo>
                      <a:lnTo>
                        <a:pt x="34" y="269"/>
                      </a:lnTo>
                      <a:lnTo>
                        <a:pt x="34" y="50"/>
                      </a:lnTo>
                      <a:lnTo>
                        <a:pt x="34" y="47"/>
                      </a:lnTo>
                      <a:lnTo>
                        <a:pt x="35" y="44"/>
                      </a:lnTo>
                      <a:lnTo>
                        <a:pt x="36" y="42"/>
                      </a:lnTo>
                      <a:lnTo>
                        <a:pt x="38" y="40"/>
                      </a:lnTo>
                      <a:lnTo>
                        <a:pt x="40" y="38"/>
                      </a:lnTo>
                      <a:lnTo>
                        <a:pt x="42" y="37"/>
                      </a:lnTo>
                      <a:lnTo>
                        <a:pt x="45" y="36"/>
                      </a:lnTo>
                      <a:lnTo>
                        <a:pt x="48" y="35"/>
                      </a:lnTo>
                      <a:lnTo>
                        <a:pt x="352" y="35"/>
                      </a:lnTo>
                      <a:lnTo>
                        <a:pt x="355" y="36"/>
                      </a:lnTo>
                      <a:lnTo>
                        <a:pt x="358" y="37"/>
                      </a:lnTo>
                      <a:lnTo>
                        <a:pt x="360" y="38"/>
                      </a:lnTo>
                      <a:lnTo>
                        <a:pt x="362" y="40"/>
                      </a:lnTo>
                      <a:lnTo>
                        <a:pt x="364" y="42"/>
                      </a:lnTo>
                      <a:lnTo>
                        <a:pt x="365" y="44"/>
                      </a:lnTo>
                      <a:lnTo>
                        <a:pt x="366" y="47"/>
                      </a:lnTo>
                      <a:lnTo>
                        <a:pt x="367" y="50"/>
                      </a:lnTo>
                      <a:lnTo>
                        <a:pt x="367" y="2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6" name="Group 328">
                <a:extLst>
                  <a:ext uri="{FF2B5EF4-FFF2-40B4-BE49-F238E27FC236}">
                    <a16:creationId xmlns:a16="http://schemas.microsoft.com/office/drawing/2014/main" id="{52B4F7BA-C282-4128-A179-753879A3F2DC}"/>
                  </a:ext>
                </a:extLst>
              </p:cNvPr>
              <p:cNvGrpSpPr/>
              <p:nvPr/>
            </p:nvGrpSpPr>
            <p:grpSpPr>
              <a:xfrm>
                <a:off x="7121508" y="1953956"/>
                <a:ext cx="309057" cy="299691"/>
                <a:chOff x="7121508" y="1953956"/>
                <a:chExt cx="309057" cy="299691"/>
              </a:xfrm>
              <a:grpFill/>
            </p:grpSpPr>
            <p:sp>
              <p:nvSpPr>
                <p:cNvPr id="27" name="Freeform 220">
                  <a:extLst>
                    <a:ext uri="{FF2B5EF4-FFF2-40B4-BE49-F238E27FC236}">
                      <a16:creationId xmlns:a16="http://schemas.microsoft.com/office/drawing/2014/main" id="{D4724A8A-BBFD-4706-B87F-F1858E94CF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99450" y="1953956"/>
                  <a:ext cx="131115" cy="135798"/>
                </a:xfrm>
                <a:custGeom>
                  <a:avLst/>
                  <a:gdLst>
                    <a:gd name="T0" fmla="*/ 18 w 257"/>
                    <a:gd name="T1" fmla="*/ 0 h 260"/>
                    <a:gd name="T2" fmla="*/ 11 w 257"/>
                    <a:gd name="T3" fmla="*/ 3 h 260"/>
                    <a:gd name="T4" fmla="*/ 5 w 257"/>
                    <a:gd name="T5" fmla="*/ 6 h 260"/>
                    <a:gd name="T6" fmla="*/ 2 w 257"/>
                    <a:gd name="T7" fmla="*/ 12 h 260"/>
                    <a:gd name="T8" fmla="*/ 0 w 257"/>
                    <a:gd name="T9" fmla="*/ 18 h 260"/>
                    <a:gd name="T10" fmla="*/ 2 w 257"/>
                    <a:gd name="T11" fmla="*/ 25 h 260"/>
                    <a:gd name="T12" fmla="*/ 5 w 257"/>
                    <a:gd name="T13" fmla="*/ 31 h 260"/>
                    <a:gd name="T14" fmla="*/ 11 w 257"/>
                    <a:gd name="T15" fmla="*/ 34 h 260"/>
                    <a:gd name="T16" fmla="*/ 18 w 257"/>
                    <a:gd name="T17" fmla="*/ 36 h 260"/>
                    <a:gd name="T18" fmla="*/ 167 w 257"/>
                    <a:gd name="T19" fmla="*/ 200 h 260"/>
                    <a:gd name="T20" fmla="*/ 139 w 257"/>
                    <a:gd name="T21" fmla="*/ 173 h 260"/>
                    <a:gd name="T22" fmla="*/ 133 w 257"/>
                    <a:gd name="T23" fmla="*/ 170 h 260"/>
                    <a:gd name="T24" fmla="*/ 126 w 257"/>
                    <a:gd name="T25" fmla="*/ 170 h 260"/>
                    <a:gd name="T26" fmla="*/ 120 w 257"/>
                    <a:gd name="T27" fmla="*/ 173 h 260"/>
                    <a:gd name="T28" fmla="*/ 115 w 257"/>
                    <a:gd name="T29" fmla="*/ 178 h 260"/>
                    <a:gd name="T30" fmla="*/ 113 w 257"/>
                    <a:gd name="T31" fmla="*/ 184 h 260"/>
                    <a:gd name="T32" fmla="*/ 113 w 257"/>
                    <a:gd name="T33" fmla="*/ 190 h 260"/>
                    <a:gd name="T34" fmla="*/ 115 w 257"/>
                    <a:gd name="T35" fmla="*/ 196 h 260"/>
                    <a:gd name="T36" fmla="*/ 172 w 257"/>
                    <a:gd name="T37" fmla="*/ 255 h 260"/>
                    <a:gd name="T38" fmla="*/ 178 w 257"/>
                    <a:gd name="T39" fmla="*/ 258 h 260"/>
                    <a:gd name="T40" fmla="*/ 184 w 257"/>
                    <a:gd name="T41" fmla="*/ 260 h 260"/>
                    <a:gd name="T42" fmla="*/ 191 w 257"/>
                    <a:gd name="T43" fmla="*/ 258 h 260"/>
                    <a:gd name="T44" fmla="*/ 196 w 257"/>
                    <a:gd name="T45" fmla="*/ 255 h 260"/>
                    <a:gd name="T46" fmla="*/ 254 w 257"/>
                    <a:gd name="T47" fmla="*/ 196 h 260"/>
                    <a:gd name="T48" fmla="*/ 256 w 257"/>
                    <a:gd name="T49" fmla="*/ 190 h 260"/>
                    <a:gd name="T50" fmla="*/ 256 w 257"/>
                    <a:gd name="T51" fmla="*/ 184 h 260"/>
                    <a:gd name="T52" fmla="*/ 254 w 257"/>
                    <a:gd name="T53" fmla="*/ 178 h 260"/>
                    <a:gd name="T54" fmla="*/ 248 w 257"/>
                    <a:gd name="T55" fmla="*/ 173 h 260"/>
                    <a:gd name="T56" fmla="*/ 242 w 257"/>
                    <a:gd name="T57" fmla="*/ 170 h 260"/>
                    <a:gd name="T58" fmla="*/ 235 w 257"/>
                    <a:gd name="T59" fmla="*/ 170 h 260"/>
                    <a:gd name="T60" fmla="*/ 229 w 257"/>
                    <a:gd name="T61" fmla="*/ 173 h 260"/>
                    <a:gd name="T62" fmla="*/ 201 w 257"/>
                    <a:gd name="T63" fmla="*/ 200 h 260"/>
                    <a:gd name="T64" fmla="*/ 201 w 257"/>
                    <a:gd name="T65" fmla="*/ 15 h 260"/>
                    <a:gd name="T66" fmla="*/ 198 w 257"/>
                    <a:gd name="T67" fmla="*/ 9 h 260"/>
                    <a:gd name="T68" fmla="*/ 194 w 257"/>
                    <a:gd name="T69" fmla="*/ 4 h 260"/>
                    <a:gd name="T70" fmla="*/ 188 w 257"/>
                    <a:gd name="T71" fmla="*/ 1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57" h="260">
                      <a:moveTo>
                        <a:pt x="184" y="0"/>
                      </a:moveTo>
                      <a:lnTo>
                        <a:pt x="18" y="0"/>
                      </a:lnTo>
                      <a:lnTo>
                        <a:pt x="14" y="1"/>
                      </a:lnTo>
                      <a:lnTo>
                        <a:pt x="11" y="3"/>
                      </a:lnTo>
                      <a:lnTo>
                        <a:pt x="8" y="4"/>
                      </a:lnTo>
                      <a:lnTo>
                        <a:pt x="5" y="6"/>
                      </a:lnTo>
                      <a:lnTo>
                        <a:pt x="3" y="9"/>
                      </a:lnTo>
                      <a:lnTo>
                        <a:pt x="2" y="12"/>
                      </a:lnTo>
                      <a:lnTo>
                        <a:pt x="1" y="15"/>
                      </a:lnTo>
                      <a:lnTo>
                        <a:pt x="0" y="18"/>
                      </a:lnTo>
                      <a:lnTo>
                        <a:pt x="1" y="22"/>
                      </a:lnTo>
                      <a:lnTo>
                        <a:pt x="2" y="25"/>
                      </a:lnTo>
                      <a:lnTo>
                        <a:pt x="3" y="28"/>
                      </a:lnTo>
                      <a:lnTo>
                        <a:pt x="5" y="31"/>
                      </a:lnTo>
                      <a:lnTo>
                        <a:pt x="8" y="33"/>
                      </a:lnTo>
                      <a:lnTo>
                        <a:pt x="11" y="34"/>
                      </a:lnTo>
                      <a:lnTo>
                        <a:pt x="14" y="35"/>
                      </a:lnTo>
                      <a:lnTo>
                        <a:pt x="18" y="36"/>
                      </a:lnTo>
                      <a:lnTo>
                        <a:pt x="167" y="36"/>
                      </a:lnTo>
                      <a:lnTo>
                        <a:pt x="167" y="200"/>
                      </a:lnTo>
                      <a:lnTo>
                        <a:pt x="142" y="175"/>
                      </a:lnTo>
                      <a:lnTo>
                        <a:pt x="139" y="173"/>
                      </a:lnTo>
                      <a:lnTo>
                        <a:pt x="136" y="171"/>
                      </a:lnTo>
                      <a:lnTo>
                        <a:pt x="133" y="170"/>
                      </a:lnTo>
                      <a:lnTo>
                        <a:pt x="130" y="170"/>
                      </a:lnTo>
                      <a:lnTo>
                        <a:pt x="126" y="170"/>
                      </a:lnTo>
                      <a:lnTo>
                        <a:pt x="123" y="171"/>
                      </a:lnTo>
                      <a:lnTo>
                        <a:pt x="120" y="173"/>
                      </a:lnTo>
                      <a:lnTo>
                        <a:pt x="118" y="175"/>
                      </a:lnTo>
                      <a:lnTo>
                        <a:pt x="115" y="178"/>
                      </a:lnTo>
                      <a:lnTo>
                        <a:pt x="114" y="181"/>
                      </a:lnTo>
                      <a:lnTo>
                        <a:pt x="113" y="184"/>
                      </a:lnTo>
                      <a:lnTo>
                        <a:pt x="113" y="187"/>
                      </a:lnTo>
                      <a:lnTo>
                        <a:pt x="113" y="190"/>
                      </a:lnTo>
                      <a:lnTo>
                        <a:pt x="114" y="193"/>
                      </a:lnTo>
                      <a:lnTo>
                        <a:pt x="115" y="196"/>
                      </a:lnTo>
                      <a:lnTo>
                        <a:pt x="118" y="199"/>
                      </a:lnTo>
                      <a:lnTo>
                        <a:pt x="172" y="255"/>
                      </a:lnTo>
                      <a:lnTo>
                        <a:pt x="175" y="257"/>
                      </a:lnTo>
                      <a:lnTo>
                        <a:pt x="178" y="258"/>
                      </a:lnTo>
                      <a:lnTo>
                        <a:pt x="181" y="259"/>
                      </a:lnTo>
                      <a:lnTo>
                        <a:pt x="184" y="260"/>
                      </a:lnTo>
                      <a:lnTo>
                        <a:pt x="187" y="259"/>
                      </a:lnTo>
                      <a:lnTo>
                        <a:pt x="191" y="258"/>
                      </a:lnTo>
                      <a:lnTo>
                        <a:pt x="194" y="257"/>
                      </a:lnTo>
                      <a:lnTo>
                        <a:pt x="196" y="255"/>
                      </a:lnTo>
                      <a:lnTo>
                        <a:pt x="252" y="199"/>
                      </a:lnTo>
                      <a:lnTo>
                        <a:pt x="254" y="196"/>
                      </a:lnTo>
                      <a:lnTo>
                        <a:pt x="255" y="193"/>
                      </a:lnTo>
                      <a:lnTo>
                        <a:pt x="256" y="190"/>
                      </a:lnTo>
                      <a:lnTo>
                        <a:pt x="257" y="187"/>
                      </a:lnTo>
                      <a:lnTo>
                        <a:pt x="256" y="184"/>
                      </a:lnTo>
                      <a:lnTo>
                        <a:pt x="255" y="181"/>
                      </a:lnTo>
                      <a:lnTo>
                        <a:pt x="254" y="178"/>
                      </a:lnTo>
                      <a:lnTo>
                        <a:pt x="252" y="175"/>
                      </a:lnTo>
                      <a:lnTo>
                        <a:pt x="248" y="173"/>
                      </a:lnTo>
                      <a:lnTo>
                        <a:pt x="245" y="171"/>
                      </a:lnTo>
                      <a:lnTo>
                        <a:pt x="242" y="170"/>
                      </a:lnTo>
                      <a:lnTo>
                        <a:pt x="239" y="170"/>
                      </a:lnTo>
                      <a:lnTo>
                        <a:pt x="235" y="170"/>
                      </a:lnTo>
                      <a:lnTo>
                        <a:pt x="232" y="171"/>
                      </a:lnTo>
                      <a:lnTo>
                        <a:pt x="229" y="173"/>
                      </a:lnTo>
                      <a:lnTo>
                        <a:pt x="226" y="175"/>
                      </a:lnTo>
                      <a:lnTo>
                        <a:pt x="201" y="200"/>
                      </a:lnTo>
                      <a:lnTo>
                        <a:pt x="201" y="18"/>
                      </a:lnTo>
                      <a:lnTo>
                        <a:pt x="201" y="15"/>
                      </a:lnTo>
                      <a:lnTo>
                        <a:pt x="200" y="12"/>
                      </a:lnTo>
                      <a:lnTo>
                        <a:pt x="198" y="9"/>
                      </a:lnTo>
                      <a:lnTo>
                        <a:pt x="196" y="6"/>
                      </a:lnTo>
                      <a:lnTo>
                        <a:pt x="194" y="4"/>
                      </a:lnTo>
                      <a:lnTo>
                        <a:pt x="191" y="3"/>
                      </a:lnTo>
                      <a:lnTo>
                        <a:pt x="188" y="1"/>
                      </a:lnTo>
                      <a:lnTo>
                        <a:pt x="18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Freeform 221">
                  <a:extLst>
                    <a:ext uri="{FF2B5EF4-FFF2-40B4-BE49-F238E27FC236}">
                      <a16:creationId xmlns:a16="http://schemas.microsoft.com/office/drawing/2014/main" id="{A7040B06-AA1C-414C-93A6-CD6CA684DC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21508" y="2122532"/>
                  <a:ext cx="135798" cy="131115"/>
                </a:xfrm>
                <a:custGeom>
                  <a:avLst/>
                  <a:gdLst>
                    <a:gd name="T0" fmla="*/ 89 w 256"/>
                    <a:gd name="T1" fmla="*/ 224 h 258"/>
                    <a:gd name="T2" fmla="*/ 115 w 256"/>
                    <a:gd name="T3" fmla="*/ 83 h 258"/>
                    <a:gd name="T4" fmla="*/ 120 w 256"/>
                    <a:gd name="T5" fmla="*/ 87 h 258"/>
                    <a:gd name="T6" fmla="*/ 127 w 256"/>
                    <a:gd name="T7" fmla="*/ 88 h 258"/>
                    <a:gd name="T8" fmla="*/ 133 w 256"/>
                    <a:gd name="T9" fmla="*/ 87 h 258"/>
                    <a:gd name="T10" fmla="*/ 139 w 256"/>
                    <a:gd name="T11" fmla="*/ 83 h 258"/>
                    <a:gd name="T12" fmla="*/ 143 w 256"/>
                    <a:gd name="T13" fmla="*/ 78 h 258"/>
                    <a:gd name="T14" fmla="*/ 144 w 256"/>
                    <a:gd name="T15" fmla="*/ 71 h 258"/>
                    <a:gd name="T16" fmla="*/ 143 w 256"/>
                    <a:gd name="T17" fmla="*/ 65 h 258"/>
                    <a:gd name="T18" fmla="*/ 139 w 256"/>
                    <a:gd name="T19" fmla="*/ 59 h 258"/>
                    <a:gd name="T20" fmla="*/ 82 w 256"/>
                    <a:gd name="T21" fmla="*/ 3 h 258"/>
                    <a:gd name="T22" fmla="*/ 76 w 256"/>
                    <a:gd name="T23" fmla="*/ 0 h 258"/>
                    <a:gd name="T24" fmla="*/ 69 w 256"/>
                    <a:gd name="T25" fmla="*/ 0 h 258"/>
                    <a:gd name="T26" fmla="*/ 63 w 256"/>
                    <a:gd name="T27" fmla="*/ 3 h 258"/>
                    <a:gd name="T28" fmla="*/ 6 w 256"/>
                    <a:gd name="T29" fmla="*/ 59 h 258"/>
                    <a:gd name="T30" fmla="*/ 1 w 256"/>
                    <a:gd name="T31" fmla="*/ 65 h 258"/>
                    <a:gd name="T32" fmla="*/ 0 w 256"/>
                    <a:gd name="T33" fmla="*/ 71 h 258"/>
                    <a:gd name="T34" fmla="*/ 1 w 256"/>
                    <a:gd name="T35" fmla="*/ 78 h 258"/>
                    <a:gd name="T36" fmla="*/ 6 w 256"/>
                    <a:gd name="T37" fmla="*/ 83 h 258"/>
                    <a:gd name="T38" fmla="*/ 12 w 256"/>
                    <a:gd name="T39" fmla="*/ 87 h 258"/>
                    <a:gd name="T40" fmla="*/ 18 w 256"/>
                    <a:gd name="T41" fmla="*/ 88 h 258"/>
                    <a:gd name="T42" fmla="*/ 24 w 256"/>
                    <a:gd name="T43" fmla="*/ 87 h 258"/>
                    <a:gd name="T44" fmla="*/ 30 w 256"/>
                    <a:gd name="T45" fmla="*/ 83 h 258"/>
                    <a:gd name="T46" fmla="*/ 55 w 256"/>
                    <a:gd name="T47" fmla="*/ 241 h 258"/>
                    <a:gd name="T48" fmla="*/ 57 w 256"/>
                    <a:gd name="T49" fmla="*/ 248 h 258"/>
                    <a:gd name="T50" fmla="*/ 60 w 256"/>
                    <a:gd name="T51" fmla="*/ 253 h 258"/>
                    <a:gd name="T52" fmla="*/ 66 w 256"/>
                    <a:gd name="T53" fmla="*/ 257 h 258"/>
                    <a:gd name="T54" fmla="*/ 72 w 256"/>
                    <a:gd name="T55" fmla="*/ 258 h 258"/>
                    <a:gd name="T56" fmla="*/ 242 w 256"/>
                    <a:gd name="T57" fmla="*/ 258 h 258"/>
                    <a:gd name="T58" fmla="*/ 248 w 256"/>
                    <a:gd name="T59" fmla="*/ 255 h 258"/>
                    <a:gd name="T60" fmla="*/ 253 w 256"/>
                    <a:gd name="T61" fmla="*/ 250 h 258"/>
                    <a:gd name="T62" fmla="*/ 256 w 256"/>
                    <a:gd name="T63" fmla="*/ 244 h 258"/>
                    <a:gd name="T64" fmla="*/ 256 w 256"/>
                    <a:gd name="T65" fmla="*/ 237 h 258"/>
                    <a:gd name="T66" fmla="*/ 253 w 256"/>
                    <a:gd name="T67" fmla="*/ 231 h 258"/>
                    <a:gd name="T68" fmla="*/ 248 w 256"/>
                    <a:gd name="T69" fmla="*/ 227 h 258"/>
                    <a:gd name="T70" fmla="*/ 242 w 256"/>
                    <a:gd name="T71" fmla="*/ 224 h 2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56" h="258">
                      <a:moveTo>
                        <a:pt x="239" y="224"/>
                      </a:moveTo>
                      <a:lnTo>
                        <a:pt x="89" y="224"/>
                      </a:lnTo>
                      <a:lnTo>
                        <a:pt x="89" y="58"/>
                      </a:lnTo>
                      <a:lnTo>
                        <a:pt x="115" y="83"/>
                      </a:lnTo>
                      <a:lnTo>
                        <a:pt x="117" y="86"/>
                      </a:lnTo>
                      <a:lnTo>
                        <a:pt x="120" y="87"/>
                      </a:lnTo>
                      <a:lnTo>
                        <a:pt x="124" y="88"/>
                      </a:lnTo>
                      <a:lnTo>
                        <a:pt x="127" y="88"/>
                      </a:lnTo>
                      <a:lnTo>
                        <a:pt x="130" y="88"/>
                      </a:lnTo>
                      <a:lnTo>
                        <a:pt x="133" y="87"/>
                      </a:lnTo>
                      <a:lnTo>
                        <a:pt x="136" y="86"/>
                      </a:lnTo>
                      <a:lnTo>
                        <a:pt x="139" y="83"/>
                      </a:lnTo>
                      <a:lnTo>
                        <a:pt x="141" y="81"/>
                      </a:lnTo>
                      <a:lnTo>
                        <a:pt x="143" y="78"/>
                      </a:lnTo>
                      <a:lnTo>
                        <a:pt x="144" y="74"/>
                      </a:lnTo>
                      <a:lnTo>
                        <a:pt x="144" y="71"/>
                      </a:lnTo>
                      <a:lnTo>
                        <a:pt x="144" y="68"/>
                      </a:lnTo>
                      <a:lnTo>
                        <a:pt x="143" y="65"/>
                      </a:lnTo>
                      <a:lnTo>
                        <a:pt x="141" y="62"/>
                      </a:lnTo>
                      <a:lnTo>
                        <a:pt x="139" y="59"/>
                      </a:lnTo>
                      <a:lnTo>
                        <a:pt x="84" y="5"/>
                      </a:lnTo>
                      <a:lnTo>
                        <a:pt x="82" y="3"/>
                      </a:lnTo>
                      <a:lnTo>
                        <a:pt x="79" y="1"/>
                      </a:lnTo>
                      <a:lnTo>
                        <a:pt x="76" y="0"/>
                      </a:lnTo>
                      <a:lnTo>
                        <a:pt x="72" y="0"/>
                      </a:lnTo>
                      <a:lnTo>
                        <a:pt x="69" y="0"/>
                      </a:lnTo>
                      <a:lnTo>
                        <a:pt x="66" y="1"/>
                      </a:lnTo>
                      <a:lnTo>
                        <a:pt x="63" y="3"/>
                      </a:lnTo>
                      <a:lnTo>
                        <a:pt x="60" y="5"/>
                      </a:lnTo>
                      <a:lnTo>
                        <a:pt x="6" y="59"/>
                      </a:lnTo>
                      <a:lnTo>
                        <a:pt x="4" y="62"/>
                      </a:lnTo>
                      <a:lnTo>
                        <a:pt x="1" y="65"/>
                      </a:lnTo>
                      <a:lnTo>
                        <a:pt x="0" y="68"/>
                      </a:lnTo>
                      <a:lnTo>
                        <a:pt x="0" y="71"/>
                      </a:lnTo>
                      <a:lnTo>
                        <a:pt x="0" y="74"/>
                      </a:lnTo>
                      <a:lnTo>
                        <a:pt x="1" y="78"/>
                      </a:lnTo>
                      <a:lnTo>
                        <a:pt x="4" y="81"/>
                      </a:lnTo>
                      <a:lnTo>
                        <a:pt x="6" y="83"/>
                      </a:lnTo>
                      <a:lnTo>
                        <a:pt x="9" y="86"/>
                      </a:lnTo>
                      <a:lnTo>
                        <a:pt x="12" y="87"/>
                      </a:lnTo>
                      <a:lnTo>
                        <a:pt x="15" y="88"/>
                      </a:lnTo>
                      <a:lnTo>
                        <a:pt x="18" y="88"/>
                      </a:lnTo>
                      <a:lnTo>
                        <a:pt x="21" y="88"/>
                      </a:lnTo>
                      <a:lnTo>
                        <a:pt x="24" y="87"/>
                      </a:lnTo>
                      <a:lnTo>
                        <a:pt x="27" y="86"/>
                      </a:lnTo>
                      <a:lnTo>
                        <a:pt x="30" y="83"/>
                      </a:lnTo>
                      <a:lnTo>
                        <a:pt x="55" y="58"/>
                      </a:lnTo>
                      <a:lnTo>
                        <a:pt x="55" y="241"/>
                      </a:lnTo>
                      <a:lnTo>
                        <a:pt x="56" y="244"/>
                      </a:lnTo>
                      <a:lnTo>
                        <a:pt x="57" y="248"/>
                      </a:lnTo>
                      <a:lnTo>
                        <a:pt x="58" y="250"/>
                      </a:lnTo>
                      <a:lnTo>
                        <a:pt x="60" y="253"/>
                      </a:lnTo>
                      <a:lnTo>
                        <a:pt x="63" y="255"/>
                      </a:lnTo>
                      <a:lnTo>
                        <a:pt x="66" y="257"/>
                      </a:lnTo>
                      <a:lnTo>
                        <a:pt x="69" y="258"/>
                      </a:lnTo>
                      <a:lnTo>
                        <a:pt x="72" y="258"/>
                      </a:lnTo>
                      <a:lnTo>
                        <a:pt x="239" y="258"/>
                      </a:lnTo>
                      <a:lnTo>
                        <a:pt x="242" y="258"/>
                      </a:lnTo>
                      <a:lnTo>
                        <a:pt x="246" y="257"/>
                      </a:lnTo>
                      <a:lnTo>
                        <a:pt x="248" y="255"/>
                      </a:lnTo>
                      <a:lnTo>
                        <a:pt x="251" y="253"/>
                      </a:lnTo>
                      <a:lnTo>
                        <a:pt x="253" y="250"/>
                      </a:lnTo>
                      <a:lnTo>
                        <a:pt x="255" y="248"/>
                      </a:lnTo>
                      <a:lnTo>
                        <a:pt x="256" y="244"/>
                      </a:lnTo>
                      <a:lnTo>
                        <a:pt x="256" y="241"/>
                      </a:lnTo>
                      <a:lnTo>
                        <a:pt x="256" y="237"/>
                      </a:lnTo>
                      <a:lnTo>
                        <a:pt x="255" y="234"/>
                      </a:lnTo>
                      <a:lnTo>
                        <a:pt x="253" y="231"/>
                      </a:lnTo>
                      <a:lnTo>
                        <a:pt x="251" y="229"/>
                      </a:lnTo>
                      <a:lnTo>
                        <a:pt x="248" y="227"/>
                      </a:lnTo>
                      <a:lnTo>
                        <a:pt x="245" y="225"/>
                      </a:lnTo>
                      <a:lnTo>
                        <a:pt x="242" y="224"/>
                      </a:lnTo>
                      <a:lnTo>
                        <a:pt x="239" y="2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46" name="矩形 45">
            <a:extLst>
              <a:ext uri="{FF2B5EF4-FFF2-40B4-BE49-F238E27FC236}">
                <a16:creationId xmlns:a16="http://schemas.microsoft.com/office/drawing/2014/main" id="{C416B8DB-E1CD-4CFC-B01E-60D0B8E05218}"/>
              </a:ext>
            </a:extLst>
          </p:cNvPr>
          <p:cNvSpPr/>
          <p:nvPr/>
        </p:nvSpPr>
        <p:spPr>
          <a:xfrm>
            <a:off x="2180411" y="4725629"/>
            <a:ext cx="144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要有干脆利索的开场白</a:t>
            </a: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7B057448-9272-4EE0-BE81-D449DA40E049}"/>
              </a:ext>
            </a:extLst>
          </p:cNvPr>
          <p:cNvSpPr/>
          <p:nvPr/>
        </p:nvSpPr>
        <p:spPr>
          <a:xfrm>
            <a:off x="3772026" y="4725629"/>
            <a:ext cx="144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确认对方是否有时间谈</a:t>
            </a: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F3184602-B369-42D9-BEBC-6972A1BAB8B7}"/>
              </a:ext>
            </a:extLst>
          </p:cNvPr>
          <p:cNvSpPr/>
          <p:nvPr/>
        </p:nvSpPr>
        <p:spPr>
          <a:xfrm>
            <a:off x="5363641" y="4725629"/>
            <a:ext cx="144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询问对方是否听得清楚，明白</a:t>
            </a: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C5B78992-E775-4B32-8B65-6E216B400764}"/>
              </a:ext>
            </a:extLst>
          </p:cNvPr>
          <p:cNvSpPr/>
          <p:nvPr/>
        </p:nvSpPr>
        <p:spPr>
          <a:xfrm>
            <a:off x="6955255" y="4725629"/>
            <a:ext cx="144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注意声音和语速</a:t>
            </a: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866BCFD5-0BA7-4100-94CC-02ECBED44B61}"/>
              </a:ext>
            </a:extLst>
          </p:cNvPr>
          <p:cNvSpPr/>
          <p:nvPr/>
        </p:nvSpPr>
        <p:spPr>
          <a:xfrm>
            <a:off x="8546869" y="4725629"/>
            <a:ext cx="144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要表达出积极和热情</a:t>
            </a:r>
          </a:p>
        </p:txBody>
      </p:sp>
    </p:spTree>
    <p:extLst>
      <p:ext uri="{BB962C8B-B14F-4D97-AF65-F5344CB8AC3E}">
        <p14:creationId xmlns:p14="http://schemas.microsoft.com/office/powerpoint/2010/main" val="287267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9EA589D-312E-49D6-AA1F-F6F354E87AEC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三、如何对付不同类型的谈判者？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6BD203F-C2D2-4692-B2EA-F38C49A68148}"/>
              </a:ext>
            </a:extLst>
          </p:cNvPr>
          <p:cNvSpPr/>
          <p:nvPr/>
        </p:nvSpPr>
        <p:spPr>
          <a:xfrm>
            <a:off x="1356850" y="3091794"/>
            <a:ext cx="33840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态度蛮横者  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在心理和资料上做好准备，（必要时说“你的话伤害了我”）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59D5C7C-6A86-443E-8B71-4334FA14F198}"/>
              </a:ext>
            </a:extLst>
          </p:cNvPr>
          <p:cNvSpPr/>
          <p:nvPr/>
        </p:nvSpPr>
        <p:spPr>
          <a:xfrm>
            <a:off x="7447009" y="3091794"/>
            <a:ext cx="33840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大喊大叫者  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使其平静或暂时停止谈判（同情，理解对方的想法）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59C2A2B-F430-4DF1-A656-E424832BB039}"/>
              </a:ext>
            </a:extLst>
          </p:cNvPr>
          <p:cNvSpPr/>
          <p:nvPr/>
        </p:nvSpPr>
        <p:spPr>
          <a:xfrm>
            <a:off x="7447009" y="4582201"/>
            <a:ext cx="3384000" cy="10926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有成见的人 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迎头痛击，态度坦诚，维护自己尊严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DCB4462-F208-434E-B570-DB8C665A6C03}"/>
              </a:ext>
            </a:extLst>
          </p:cNvPr>
          <p:cNvSpPr/>
          <p:nvPr/>
        </p:nvSpPr>
        <p:spPr>
          <a:xfrm>
            <a:off x="1824850" y="4582201"/>
            <a:ext cx="2916000" cy="7413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偶像级人物  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视其为平常人，平级谈判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6FF85AF2-912E-4D47-AB73-04E3EC48CAA3}"/>
              </a:ext>
            </a:extLst>
          </p:cNvPr>
          <p:cNvGrpSpPr>
            <a:grpSpLocks noChangeAspect="1"/>
          </p:cNvGrpSpPr>
          <p:nvPr/>
        </p:nvGrpSpPr>
        <p:grpSpPr>
          <a:xfrm>
            <a:off x="4977523" y="3121855"/>
            <a:ext cx="2236954" cy="2232000"/>
            <a:chOff x="4615457" y="2720389"/>
            <a:chExt cx="2935579" cy="2929076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51BFCC05-3FB5-409F-B755-6D98A8401D77}"/>
                </a:ext>
              </a:extLst>
            </p:cNvPr>
            <p:cNvGrpSpPr/>
            <p:nvPr/>
          </p:nvGrpSpPr>
          <p:grpSpPr>
            <a:xfrm>
              <a:off x="4615457" y="3456530"/>
              <a:ext cx="1466781" cy="1470263"/>
              <a:chOff x="4183994" y="2479635"/>
              <a:chExt cx="1955708" cy="1960351"/>
            </a:xfrm>
            <a:solidFill>
              <a:srgbClr val="797979"/>
            </a:solidFill>
          </p:grpSpPr>
          <p:sp>
            <p:nvSpPr>
              <p:cNvPr id="29" name="Freeform 8">
                <a:extLst>
                  <a:ext uri="{FF2B5EF4-FFF2-40B4-BE49-F238E27FC236}">
                    <a16:creationId xmlns:a16="http://schemas.microsoft.com/office/drawing/2014/main" id="{49E5B581-92F4-4B72-A5E8-3FCAB5A167FE}"/>
                  </a:ext>
                </a:extLst>
              </p:cNvPr>
              <p:cNvSpPr/>
              <p:nvPr/>
            </p:nvSpPr>
            <p:spPr bwMode="auto">
              <a:xfrm>
                <a:off x="4183994" y="2479635"/>
                <a:ext cx="1955708" cy="1960351"/>
              </a:xfrm>
              <a:custGeom>
                <a:avLst/>
                <a:gdLst>
                  <a:gd name="T0" fmla="*/ 363 w 725"/>
                  <a:gd name="T1" fmla="*/ 0 h 725"/>
                  <a:gd name="T2" fmla="*/ 0 w 725"/>
                  <a:gd name="T3" fmla="*/ 362 h 725"/>
                  <a:gd name="T4" fmla="*/ 363 w 725"/>
                  <a:gd name="T5" fmla="*/ 725 h 725"/>
                  <a:gd name="T6" fmla="*/ 725 w 725"/>
                  <a:gd name="T7" fmla="*/ 362 h 725"/>
                  <a:gd name="T8" fmla="*/ 363 w 725"/>
                  <a:gd name="T9" fmla="*/ 0 h 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5" h="725">
                    <a:moveTo>
                      <a:pt x="363" y="0"/>
                    </a:moveTo>
                    <a:cubicBezTo>
                      <a:pt x="162" y="0"/>
                      <a:pt x="0" y="162"/>
                      <a:pt x="0" y="362"/>
                    </a:cubicBezTo>
                    <a:cubicBezTo>
                      <a:pt x="0" y="562"/>
                      <a:pt x="162" y="725"/>
                      <a:pt x="363" y="725"/>
                    </a:cubicBezTo>
                    <a:cubicBezTo>
                      <a:pt x="363" y="525"/>
                      <a:pt x="525" y="362"/>
                      <a:pt x="725" y="362"/>
                    </a:cubicBezTo>
                    <a:cubicBezTo>
                      <a:pt x="725" y="162"/>
                      <a:pt x="563" y="0"/>
                      <a:pt x="363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25400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lnSpc>
                    <a:spcPts val="1650"/>
                  </a:lnSpc>
                </a:pPr>
                <a:endParaRPr lang="zh-CN" altLang="en-US" sz="11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30355A19-C99E-4458-8FE6-31C525F7E332}"/>
                  </a:ext>
                </a:extLst>
              </p:cNvPr>
              <p:cNvSpPr/>
              <p:nvPr/>
            </p:nvSpPr>
            <p:spPr>
              <a:xfrm>
                <a:off x="5181280" y="2842720"/>
                <a:ext cx="626042" cy="50644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1219170">
                  <a:lnSpc>
                    <a:spcPts val="1650"/>
                  </a:lnSpc>
                </a:pPr>
                <a:r>
                  <a:rPr lang="en-US" altLang="zh-CN" sz="1100" b="1" dirty="0">
                    <a:solidFill>
                      <a:srgbClr val="FFFFFF"/>
                    </a:solidFill>
                    <a:cs typeface="+mn-ea"/>
                    <a:sym typeface="+mn-lt"/>
                  </a:rPr>
                  <a:t>01</a:t>
                </a:r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DA2BCAED-FBCF-4A83-9900-D8CCA338A441}"/>
                  </a:ext>
                </a:extLst>
              </p:cNvPr>
              <p:cNvSpPr/>
              <p:nvPr/>
            </p:nvSpPr>
            <p:spPr>
              <a:xfrm>
                <a:off x="4661000" y="3459811"/>
                <a:ext cx="323231" cy="50644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1219170">
                  <a:lnSpc>
                    <a:spcPts val="1650"/>
                  </a:lnSpc>
                </a:pPr>
                <a:endParaRPr lang="zh-CN" altLang="en-US" sz="11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0EBD3BB9-EE98-4C7E-AA24-4229C7891C87}"/>
                </a:ext>
              </a:extLst>
            </p:cNvPr>
            <p:cNvGrpSpPr/>
            <p:nvPr/>
          </p:nvGrpSpPr>
          <p:grpSpPr>
            <a:xfrm>
              <a:off x="5350361" y="2720389"/>
              <a:ext cx="1466781" cy="1470263"/>
              <a:chOff x="5163867" y="1498114"/>
              <a:chExt cx="1955708" cy="1960351"/>
            </a:xfrm>
            <a:solidFill>
              <a:srgbClr val="CD0912"/>
            </a:solidFill>
          </p:grpSpPr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74BCECC2-4F61-40CD-81BF-D09D1209884A}"/>
                  </a:ext>
                </a:extLst>
              </p:cNvPr>
              <p:cNvSpPr/>
              <p:nvPr/>
            </p:nvSpPr>
            <p:spPr bwMode="auto">
              <a:xfrm>
                <a:off x="5163867" y="1498114"/>
                <a:ext cx="1955708" cy="1960351"/>
              </a:xfrm>
              <a:custGeom>
                <a:avLst/>
                <a:gdLst>
                  <a:gd name="T0" fmla="*/ 362 w 725"/>
                  <a:gd name="T1" fmla="*/ 0 h 725"/>
                  <a:gd name="T2" fmla="*/ 0 w 725"/>
                  <a:gd name="T3" fmla="*/ 363 h 725"/>
                  <a:gd name="T4" fmla="*/ 362 w 725"/>
                  <a:gd name="T5" fmla="*/ 725 h 725"/>
                  <a:gd name="T6" fmla="*/ 725 w 725"/>
                  <a:gd name="T7" fmla="*/ 363 h 725"/>
                  <a:gd name="T8" fmla="*/ 362 w 725"/>
                  <a:gd name="T9" fmla="*/ 0 h 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5" h="725">
                    <a:moveTo>
                      <a:pt x="362" y="0"/>
                    </a:moveTo>
                    <a:cubicBezTo>
                      <a:pt x="162" y="0"/>
                      <a:pt x="0" y="162"/>
                      <a:pt x="0" y="363"/>
                    </a:cubicBezTo>
                    <a:cubicBezTo>
                      <a:pt x="200" y="363"/>
                      <a:pt x="362" y="525"/>
                      <a:pt x="362" y="725"/>
                    </a:cubicBezTo>
                    <a:cubicBezTo>
                      <a:pt x="563" y="725"/>
                      <a:pt x="725" y="563"/>
                      <a:pt x="725" y="363"/>
                    </a:cubicBezTo>
                    <a:cubicBezTo>
                      <a:pt x="725" y="162"/>
                      <a:pt x="563" y="0"/>
                      <a:pt x="362" y="0"/>
                    </a:cubicBezTo>
                    <a:close/>
                  </a:path>
                </a:pathLst>
              </a:custGeom>
              <a:solidFill>
                <a:srgbClr val="00A0E9"/>
              </a:solidFill>
              <a:ln w="25400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lnSpc>
                    <a:spcPts val="1650"/>
                  </a:lnSpc>
                </a:pPr>
                <a:endParaRPr lang="zh-CN" altLang="en-US" sz="11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56D4F480-F768-4660-B1B0-E84B119215E0}"/>
                  </a:ext>
                </a:extLst>
              </p:cNvPr>
              <p:cNvSpPr/>
              <p:nvPr/>
            </p:nvSpPr>
            <p:spPr>
              <a:xfrm>
                <a:off x="6154943" y="2596507"/>
                <a:ext cx="626042" cy="50644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1219170">
                  <a:lnSpc>
                    <a:spcPts val="1650"/>
                  </a:lnSpc>
                </a:pPr>
                <a:r>
                  <a:rPr lang="en-US" altLang="zh-CN" sz="1100" b="1" dirty="0">
                    <a:solidFill>
                      <a:srgbClr val="FFFFFF"/>
                    </a:solidFill>
                    <a:cs typeface="+mn-ea"/>
                    <a:sym typeface="+mn-lt"/>
                  </a:rPr>
                  <a:t>02</a:t>
                </a:r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2D81E031-3E76-4E7F-B010-3B1EC01A784F}"/>
                  </a:ext>
                </a:extLst>
              </p:cNvPr>
              <p:cNvSpPr/>
              <p:nvPr/>
            </p:nvSpPr>
            <p:spPr>
              <a:xfrm>
                <a:off x="5975912" y="2004316"/>
                <a:ext cx="323231" cy="50644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1219170">
                  <a:lnSpc>
                    <a:spcPts val="1650"/>
                  </a:lnSpc>
                </a:pPr>
                <a:endParaRPr lang="zh-CN" altLang="en-US" sz="11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0F0CEAFA-6988-462D-9881-56E20C56B292}"/>
                </a:ext>
              </a:extLst>
            </p:cNvPr>
            <p:cNvGrpSpPr/>
            <p:nvPr/>
          </p:nvGrpSpPr>
          <p:grpSpPr>
            <a:xfrm>
              <a:off x="6082236" y="3456530"/>
              <a:ext cx="1468800" cy="1470263"/>
              <a:chOff x="6139700" y="2479635"/>
              <a:chExt cx="1958400" cy="1960351"/>
            </a:xfrm>
            <a:solidFill>
              <a:srgbClr val="797979"/>
            </a:solidFill>
          </p:grpSpPr>
          <p:sp>
            <p:nvSpPr>
              <p:cNvPr id="23" name="Freeform 7">
                <a:extLst>
                  <a:ext uri="{FF2B5EF4-FFF2-40B4-BE49-F238E27FC236}">
                    <a16:creationId xmlns:a16="http://schemas.microsoft.com/office/drawing/2014/main" id="{A5FEC226-620E-4064-8579-F1BA179D6147}"/>
                  </a:ext>
                </a:extLst>
              </p:cNvPr>
              <p:cNvSpPr/>
              <p:nvPr/>
            </p:nvSpPr>
            <p:spPr bwMode="auto">
              <a:xfrm>
                <a:off x="6139700" y="2479635"/>
                <a:ext cx="1958400" cy="1960351"/>
              </a:xfrm>
              <a:custGeom>
                <a:avLst/>
                <a:gdLst>
                  <a:gd name="T0" fmla="*/ 363 w 726"/>
                  <a:gd name="T1" fmla="*/ 0 h 725"/>
                  <a:gd name="T2" fmla="*/ 0 w 726"/>
                  <a:gd name="T3" fmla="*/ 362 h 725"/>
                  <a:gd name="T4" fmla="*/ 363 w 726"/>
                  <a:gd name="T5" fmla="*/ 725 h 725"/>
                  <a:gd name="T6" fmla="*/ 726 w 726"/>
                  <a:gd name="T7" fmla="*/ 362 h 725"/>
                  <a:gd name="T8" fmla="*/ 363 w 726"/>
                  <a:gd name="T9" fmla="*/ 0 h 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6" h="725">
                    <a:moveTo>
                      <a:pt x="363" y="0"/>
                    </a:moveTo>
                    <a:cubicBezTo>
                      <a:pt x="363" y="200"/>
                      <a:pt x="201" y="362"/>
                      <a:pt x="0" y="362"/>
                    </a:cubicBezTo>
                    <a:cubicBezTo>
                      <a:pt x="0" y="562"/>
                      <a:pt x="163" y="725"/>
                      <a:pt x="363" y="725"/>
                    </a:cubicBezTo>
                    <a:cubicBezTo>
                      <a:pt x="563" y="725"/>
                      <a:pt x="726" y="562"/>
                      <a:pt x="726" y="362"/>
                    </a:cubicBezTo>
                    <a:cubicBezTo>
                      <a:pt x="726" y="162"/>
                      <a:pt x="563" y="0"/>
                      <a:pt x="363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25400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lnSpc>
                    <a:spcPts val="1650"/>
                  </a:lnSpc>
                </a:pPr>
                <a:endParaRPr lang="zh-CN" altLang="en-US" sz="11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0E638B4E-D2B7-4045-AF8D-34E045C93629}"/>
                  </a:ext>
                </a:extLst>
              </p:cNvPr>
              <p:cNvSpPr/>
              <p:nvPr/>
            </p:nvSpPr>
            <p:spPr>
              <a:xfrm>
                <a:off x="6475447" y="3459811"/>
                <a:ext cx="626042" cy="50644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1219170">
                  <a:lnSpc>
                    <a:spcPts val="1650"/>
                  </a:lnSpc>
                </a:pPr>
                <a:r>
                  <a:rPr lang="en-US" altLang="zh-CN" sz="1100" b="1" dirty="0">
                    <a:solidFill>
                      <a:srgbClr val="FFFFFF"/>
                    </a:solidFill>
                    <a:cs typeface="+mn-ea"/>
                    <a:sym typeface="+mn-lt"/>
                  </a:rPr>
                  <a:t>03</a:t>
                </a:r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5F386FC4-0CA4-4F23-B287-F4E6293D4638}"/>
                  </a:ext>
                </a:extLst>
              </p:cNvPr>
              <p:cNvSpPr/>
              <p:nvPr/>
            </p:nvSpPr>
            <p:spPr>
              <a:xfrm>
                <a:off x="7290219" y="3119480"/>
                <a:ext cx="323231" cy="50644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1219170">
                  <a:lnSpc>
                    <a:spcPts val="1650"/>
                  </a:lnSpc>
                </a:pPr>
                <a:endParaRPr lang="zh-CN" altLang="en-US" sz="11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8C31AEB4-8173-44F2-9792-64050717CF20}"/>
                </a:ext>
              </a:extLst>
            </p:cNvPr>
            <p:cNvGrpSpPr/>
            <p:nvPr/>
          </p:nvGrpSpPr>
          <p:grpSpPr>
            <a:xfrm>
              <a:off x="5350361" y="4177183"/>
              <a:ext cx="1466781" cy="1472282"/>
              <a:chOff x="5163867" y="3440506"/>
              <a:chExt cx="1955708" cy="1963043"/>
            </a:xfrm>
            <a:solidFill>
              <a:srgbClr val="CD0912"/>
            </a:solidFill>
          </p:grpSpPr>
          <p:sp>
            <p:nvSpPr>
              <p:cNvPr id="20" name="Freeform 9">
                <a:extLst>
                  <a:ext uri="{FF2B5EF4-FFF2-40B4-BE49-F238E27FC236}">
                    <a16:creationId xmlns:a16="http://schemas.microsoft.com/office/drawing/2014/main" id="{EF103670-0DE2-4F56-B7ED-5A8FEFAF2EFC}"/>
                  </a:ext>
                </a:extLst>
              </p:cNvPr>
              <p:cNvSpPr/>
              <p:nvPr/>
            </p:nvSpPr>
            <p:spPr bwMode="auto">
              <a:xfrm>
                <a:off x="5163867" y="3440506"/>
                <a:ext cx="1955708" cy="1963043"/>
              </a:xfrm>
              <a:custGeom>
                <a:avLst/>
                <a:gdLst>
                  <a:gd name="T0" fmla="*/ 362 w 725"/>
                  <a:gd name="T1" fmla="*/ 0 h 726"/>
                  <a:gd name="T2" fmla="*/ 0 w 725"/>
                  <a:gd name="T3" fmla="*/ 363 h 726"/>
                  <a:gd name="T4" fmla="*/ 362 w 725"/>
                  <a:gd name="T5" fmla="*/ 726 h 726"/>
                  <a:gd name="T6" fmla="*/ 725 w 725"/>
                  <a:gd name="T7" fmla="*/ 363 h 726"/>
                  <a:gd name="T8" fmla="*/ 362 w 725"/>
                  <a:gd name="T9" fmla="*/ 0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5" h="726">
                    <a:moveTo>
                      <a:pt x="362" y="0"/>
                    </a:moveTo>
                    <a:cubicBezTo>
                      <a:pt x="162" y="0"/>
                      <a:pt x="0" y="163"/>
                      <a:pt x="0" y="363"/>
                    </a:cubicBezTo>
                    <a:cubicBezTo>
                      <a:pt x="0" y="563"/>
                      <a:pt x="162" y="726"/>
                      <a:pt x="362" y="726"/>
                    </a:cubicBezTo>
                    <a:cubicBezTo>
                      <a:pt x="563" y="726"/>
                      <a:pt x="725" y="563"/>
                      <a:pt x="725" y="363"/>
                    </a:cubicBezTo>
                    <a:cubicBezTo>
                      <a:pt x="525" y="363"/>
                      <a:pt x="362" y="200"/>
                      <a:pt x="362" y="0"/>
                    </a:cubicBezTo>
                    <a:close/>
                  </a:path>
                </a:pathLst>
              </a:custGeom>
              <a:solidFill>
                <a:srgbClr val="00A0E9"/>
              </a:solidFill>
              <a:ln w="25400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lnSpc>
                    <a:spcPts val="1650"/>
                  </a:lnSpc>
                </a:pPr>
                <a:endParaRPr lang="zh-CN" altLang="en-US" sz="11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0A2FD0C8-BE90-4DCF-8ED4-F3379033A778}"/>
                  </a:ext>
                </a:extLst>
              </p:cNvPr>
              <p:cNvSpPr/>
              <p:nvPr/>
            </p:nvSpPr>
            <p:spPr>
              <a:xfrm>
                <a:off x="5517302" y="3767682"/>
                <a:ext cx="626042" cy="50644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1219170">
                  <a:lnSpc>
                    <a:spcPts val="1650"/>
                  </a:lnSpc>
                </a:pPr>
                <a:r>
                  <a:rPr lang="en-US" altLang="zh-CN" sz="1100" b="1" dirty="0">
                    <a:solidFill>
                      <a:srgbClr val="FFFFFF"/>
                    </a:solidFill>
                    <a:cs typeface="+mn-ea"/>
                    <a:sym typeface="+mn-lt"/>
                  </a:rPr>
                  <a:t>04</a:t>
                </a: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23F9EA61-A1CB-490D-A783-CA57D96C584F}"/>
                  </a:ext>
                </a:extLst>
              </p:cNvPr>
              <p:cNvSpPr/>
              <p:nvPr/>
            </p:nvSpPr>
            <p:spPr>
              <a:xfrm>
                <a:off x="5975912" y="4613353"/>
                <a:ext cx="323231" cy="50644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1219170">
                  <a:lnSpc>
                    <a:spcPts val="1650"/>
                  </a:lnSpc>
                </a:pPr>
                <a:endParaRPr lang="zh-CN" altLang="en-US" sz="11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2" name="矩形 31">
            <a:extLst>
              <a:ext uri="{FF2B5EF4-FFF2-40B4-BE49-F238E27FC236}">
                <a16:creationId xmlns:a16="http://schemas.microsoft.com/office/drawing/2014/main" id="{DFBDA0A1-5DA1-4280-B445-5AB14A21A6C5}"/>
              </a:ext>
            </a:extLst>
          </p:cNvPr>
          <p:cNvSpPr/>
          <p:nvPr/>
        </p:nvSpPr>
        <p:spPr>
          <a:xfrm>
            <a:off x="1356850" y="2098824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007CC8"/>
                </a:solidFill>
                <a:cs typeface="+mn-ea"/>
                <a:sym typeface="+mn-lt"/>
              </a:rPr>
              <a:t>谈判者的类型对策</a:t>
            </a:r>
            <a:endParaRPr lang="zh-CN" altLang="en-US" sz="2000" dirty="0">
              <a:solidFill>
                <a:srgbClr val="007CC8"/>
              </a:solidFill>
              <a:cs typeface="+mn-ea"/>
              <a:sym typeface="+mn-lt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B0CA0BA4-3FE2-4954-8048-712811F2C773}"/>
              </a:ext>
            </a:extLst>
          </p:cNvPr>
          <p:cNvCxnSpPr/>
          <p:nvPr/>
        </p:nvCxnSpPr>
        <p:spPr>
          <a:xfrm>
            <a:off x="1356850" y="2575247"/>
            <a:ext cx="2198038" cy="0"/>
          </a:xfrm>
          <a:prstGeom prst="line">
            <a:avLst/>
          </a:prstGeom>
          <a:ln>
            <a:solidFill>
              <a:srgbClr val="007C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10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7E88F03-6755-4F73-8792-491BB69036D9}"/>
              </a:ext>
            </a:extLst>
          </p:cNvPr>
          <p:cNvSpPr/>
          <p:nvPr/>
        </p:nvSpPr>
        <p:spPr>
          <a:xfrm>
            <a:off x="2766000" y="1093627"/>
            <a:ext cx="6660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二、衡量谈判的三个标准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49F4EF55-9358-4AAB-AD14-024094B29949}"/>
              </a:ext>
            </a:extLst>
          </p:cNvPr>
          <p:cNvGrpSpPr/>
          <p:nvPr/>
        </p:nvGrpSpPr>
        <p:grpSpPr>
          <a:xfrm>
            <a:off x="1987120" y="2412367"/>
            <a:ext cx="900000" cy="900000"/>
            <a:chOff x="4082473" y="3528291"/>
            <a:chExt cx="900000" cy="900000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3B9B1B64-0C17-4285-A74F-AA9BB981CB31}"/>
                </a:ext>
              </a:extLst>
            </p:cNvPr>
            <p:cNvSpPr/>
            <p:nvPr/>
          </p:nvSpPr>
          <p:spPr>
            <a:xfrm>
              <a:off x="4082473" y="3528291"/>
              <a:ext cx="900000" cy="900000"/>
            </a:xfrm>
            <a:prstGeom prst="roundRect">
              <a:avLst/>
            </a:prstGeom>
            <a:solidFill>
              <a:srgbClr val="0078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human-resources_90527">
              <a:extLst>
                <a:ext uri="{FF2B5EF4-FFF2-40B4-BE49-F238E27FC236}">
                  <a16:creationId xmlns:a16="http://schemas.microsoft.com/office/drawing/2014/main" id="{22E5789F-4F73-4511-A776-9DF6A2AB6B65}"/>
                </a:ext>
              </a:extLst>
            </p:cNvPr>
            <p:cNvSpPr/>
            <p:nvPr/>
          </p:nvSpPr>
          <p:spPr>
            <a:xfrm>
              <a:off x="4308326" y="3673449"/>
              <a:ext cx="448295" cy="609685"/>
            </a:xfrm>
            <a:custGeom>
              <a:avLst/>
              <a:gdLst>
                <a:gd name="connsiteX0" fmla="*/ 121763 h 600884"/>
                <a:gd name="connsiteY0" fmla="*/ 121763 h 600884"/>
                <a:gd name="connsiteX1" fmla="*/ 121763 h 600884"/>
                <a:gd name="connsiteY1" fmla="*/ 121763 h 600884"/>
                <a:gd name="connsiteX2" fmla="*/ 121763 h 600884"/>
                <a:gd name="connsiteY2" fmla="*/ 121763 h 600884"/>
                <a:gd name="connsiteX3" fmla="*/ 121763 h 600884"/>
                <a:gd name="connsiteY3" fmla="*/ 121763 h 600884"/>
                <a:gd name="connsiteX4" fmla="*/ 121763 h 600884"/>
                <a:gd name="connsiteY4" fmla="*/ 121763 h 600884"/>
                <a:gd name="connsiteX5" fmla="*/ 121763 h 600884"/>
                <a:gd name="connsiteY5" fmla="*/ 121763 h 600884"/>
                <a:gd name="connsiteX6" fmla="*/ 121763 h 600884"/>
                <a:gd name="connsiteY6" fmla="*/ 121763 h 600884"/>
                <a:gd name="connsiteX7" fmla="*/ 121763 h 600884"/>
                <a:gd name="connsiteY7" fmla="*/ 121763 h 600884"/>
                <a:gd name="connsiteX8" fmla="*/ 121763 h 600884"/>
                <a:gd name="connsiteY8" fmla="*/ 121763 h 600884"/>
                <a:gd name="connsiteX9" fmla="*/ 121763 h 600884"/>
                <a:gd name="connsiteY9" fmla="*/ 121763 h 600884"/>
                <a:gd name="connsiteX10" fmla="*/ 121763 h 600884"/>
                <a:gd name="connsiteY10" fmla="*/ 121763 h 600884"/>
                <a:gd name="connsiteX11" fmla="*/ 121763 h 600884"/>
                <a:gd name="connsiteY11" fmla="*/ 121763 h 600884"/>
                <a:gd name="connsiteX12" fmla="*/ 121763 h 600884"/>
                <a:gd name="connsiteY12" fmla="*/ 121763 h 600884"/>
                <a:gd name="connsiteX13" fmla="*/ 121763 h 600884"/>
                <a:gd name="connsiteY13" fmla="*/ 121763 h 600884"/>
                <a:gd name="connsiteX14" fmla="*/ 121763 h 600884"/>
                <a:gd name="connsiteY14" fmla="*/ 121763 h 600884"/>
                <a:gd name="connsiteX15" fmla="*/ 121763 h 600884"/>
                <a:gd name="connsiteY15" fmla="*/ 121763 h 600884"/>
                <a:gd name="connsiteX16" fmla="*/ 121763 h 600884"/>
                <a:gd name="connsiteY16" fmla="*/ 121763 h 600884"/>
                <a:gd name="connsiteX17" fmla="*/ 121763 h 600884"/>
                <a:gd name="connsiteY17" fmla="*/ 121763 h 600884"/>
                <a:gd name="connsiteX18" fmla="*/ 121763 h 600884"/>
                <a:gd name="connsiteY18" fmla="*/ 121763 h 600884"/>
                <a:gd name="connsiteX19" fmla="*/ 121763 h 600884"/>
                <a:gd name="connsiteY19" fmla="*/ 121763 h 600884"/>
                <a:gd name="connsiteX20" fmla="*/ 121763 h 600884"/>
                <a:gd name="connsiteY20" fmla="*/ 121763 h 600884"/>
                <a:gd name="connsiteX21" fmla="*/ 121763 h 600884"/>
                <a:gd name="connsiteY21" fmla="*/ 121763 h 600884"/>
                <a:gd name="connsiteX22" fmla="*/ 121763 h 600884"/>
                <a:gd name="connsiteY22" fmla="*/ 121763 h 600884"/>
                <a:gd name="connsiteX23" fmla="*/ 121763 h 600884"/>
                <a:gd name="connsiteY23" fmla="*/ 121763 h 600884"/>
                <a:gd name="connsiteX24" fmla="*/ 121763 h 600884"/>
                <a:gd name="connsiteY24" fmla="*/ 121763 h 600884"/>
                <a:gd name="connsiteX25" fmla="*/ 121763 h 600884"/>
                <a:gd name="connsiteY25" fmla="*/ 121763 h 600884"/>
                <a:gd name="connsiteX26" fmla="*/ 121763 h 600884"/>
                <a:gd name="connsiteY26" fmla="*/ 121763 h 600884"/>
                <a:gd name="connsiteX27" fmla="*/ 121763 h 600884"/>
                <a:gd name="connsiteY27" fmla="*/ 121763 h 600884"/>
                <a:gd name="connsiteX28" fmla="*/ 121763 h 600884"/>
                <a:gd name="connsiteY28" fmla="*/ 121763 h 600884"/>
                <a:gd name="connsiteX29" fmla="*/ 121763 h 600884"/>
                <a:gd name="connsiteY29" fmla="*/ 121763 h 600884"/>
                <a:gd name="connsiteX30" fmla="*/ 121763 h 600884"/>
                <a:gd name="connsiteY30" fmla="*/ 121763 h 600884"/>
                <a:gd name="connsiteX31" fmla="*/ 121763 h 600884"/>
                <a:gd name="connsiteY31" fmla="*/ 121763 h 600884"/>
                <a:gd name="connsiteX32" fmla="*/ 121763 h 600884"/>
                <a:gd name="connsiteY32" fmla="*/ 121763 h 600884"/>
                <a:gd name="connsiteX33" fmla="*/ 121763 h 600884"/>
                <a:gd name="connsiteY33" fmla="*/ 121763 h 600884"/>
                <a:gd name="connsiteX34" fmla="*/ 121763 h 600884"/>
                <a:gd name="connsiteY34" fmla="*/ 121763 h 600884"/>
                <a:gd name="connsiteX35" fmla="*/ 121763 h 600884"/>
                <a:gd name="connsiteY35" fmla="*/ 121763 h 600884"/>
                <a:gd name="connsiteX36" fmla="*/ 121763 h 600884"/>
                <a:gd name="connsiteY36" fmla="*/ 121763 h 600884"/>
                <a:gd name="connsiteX37" fmla="*/ 121763 h 600884"/>
                <a:gd name="connsiteY37" fmla="*/ 121763 h 600884"/>
                <a:gd name="connsiteX38" fmla="*/ 121763 h 600884"/>
                <a:gd name="connsiteY38" fmla="*/ 121763 h 600884"/>
                <a:gd name="connsiteX39" fmla="*/ 121763 h 600884"/>
                <a:gd name="connsiteY39" fmla="*/ 121763 h 600884"/>
                <a:gd name="connsiteX40" fmla="*/ 121763 h 600884"/>
                <a:gd name="connsiteY40" fmla="*/ 121763 h 600884"/>
                <a:gd name="connsiteX41" fmla="*/ 121763 h 600884"/>
                <a:gd name="connsiteY41" fmla="*/ 121763 h 600884"/>
                <a:gd name="connsiteX42" fmla="*/ 121763 h 600884"/>
                <a:gd name="connsiteY42" fmla="*/ 121763 h 600884"/>
                <a:gd name="connsiteX43" fmla="*/ 121763 h 600884"/>
                <a:gd name="connsiteY43" fmla="*/ 121763 h 600884"/>
                <a:gd name="connsiteX44" fmla="*/ 121763 h 600884"/>
                <a:gd name="connsiteY44" fmla="*/ 121763 h 600884"/>
                <a:gd name="connsiteX45" fmla="*/ 121763 h 600884"/>
                <a:gd name="connsiteY45" fmla="*/ 121763 h 600884"/>
                <a:gd name="connsiteX46" fmla="*/ 121763 h 600884"/>
                <a:gd name="connsiteY46" fmla="*/ 121763 h 600884"/>
                <a:gd name="connsiteX47" fmla="*/ 121763 h 600884"/>
                <a:gd name="connsiteY47" fmla="*/ 121763 h 600884"/>
                <a:gd name="connsiteX48" fmla="*/ 121763 h 600884"/>
                <a:gd name="connsiteY48" fmla="*/ 121763 h 600884"/>
                <a:gd name="connsiteX49" fmla="*/ 121763 h 600884"/>
                <a:gd name="connsiteY49" fmla="*/ 121763 h 600884"/>
                <a:gd name="connsiteX50" fmla="*/ 121763 h 600884"/>
                <a:gd name="connsiteY50" fmla="*/ 121763 h 600884"/>
                <a:gd name="connsiteX51" fmla="*/ 121763 h 600884"/>
                <a:gd name="connsiteY51" fmla="*/ 121763 h 600884"/>
                <a:gd name="connsiteX52" fmla="*/ 121763 h 600884"/>
                <a:gd name="connsiteY52" fmla="*/ 121763 h 600884"/>
                <a:gd name="connsiteX53" fmla="*/ 121763 h 600884"/>
                <a:gd name="connsiteY53" fmla="*/ 121763 h 600884"/>
                <a:gd name="connsiteX54" fmla="*/ 121763 h 600884"/>
                <a:gd name="connsiteY54" fmla="*/ 121763 h 600884"/>
                <a:gd name="connsiteX55" fmla="*/ 121763 h 600884"/>
                <a:gd name="connsiteY55" fmla="*/ 121763 h 600884"/>
                <a:gd name="connsiteX56" fmla="*/ 121763 h 600884"/>
                <a:gd name="connsiteY56" fmla="*/ 121763 h 600884"/>
                <a:gd name="connsiteX57" fmla="*/ 121763 h 600884"/>
                <a:gd name="connsiteY57" fmla="*/ 121763 h 600884"/>
                <a:gd name="connsiteX58" fmla="*/ 121763 h 600884"/>
                <a:gd name="connsiteY58" fmla="*/ 121763 h 600884"/>
                <a:gd name="connsiteX59" fmla="*/ 121763 h 600884"/>
                <a:gd name="connsiteY59" fmla="*/ 121763 h 600884"/>
                <a:gd name="connsiteX60" fmla="*/ 121763 h 600884"/>
                <a:gd name="connsiteY60" fmla="*/ 121763 h 600884"/>
                <a:gd name="connsiteX61" fmla="*/ 121763 h 600884"/>
                <a:gd name="connsiteY61" fmla="*/ 121763 h 600884"/>
                <a:gd name="connsiteX62" fmla="*/ 121763 h 600884"/>
                <a:gd name="connsiteY62" fmla="*/ 121763 h 600884"/>
                <a:gd name="connsiteX63" fmla="*/ 121763 h 600884"/>
                <a:gd name="connsiteY63" fmla="*/ 121763 h 600884"/>
                <a:gd name="connsiteX64" fmla="*/ 121763 h 600884"/>
                <a:gd name="connsiteY64" fmla="*/ 121763 h 600884"/>
                <a:gd name="connsiteX65" fmla="*/ 121763 h 600884"/>
                <a:gd name="connsiteY65" fmla="*/ 121763 h 600884"/>
                <a:gd name="connsiteX66" fmla="*/ 121763 h 600884"/>
                <a:gd name="connsiteY66" fmla="*/ 121763 h 600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447102" h="608062">
                  <a:moveTo>
                    <a:pt x="374083" y="129981"/>
                  </a:moveTo>
                  <a:lnTo>
                    <a:pt x="395933" y="129981"/>
                  </a:lnTo>
                  <a:cubicBezTo>
                    <a:pt x="424238" y="129981"/>
                    <a:pt x="447102" y="152900"/>
                    <a:pt x="447102" y="181066"/>
                  </a:cubicBezTo>
                  <a:cubicBezTo>
                    <a:pt x="447102" y="321802"/>
                    <a:pt x="446826" y="577687"/>
                    <a:pt x="446826" y="577687"/>
                  </a:cubicBezTo>
                  <a:cubicBezTo>
                    <a:pt x="446826" y="594439"/>
                    <a:pt x="433181" y="608062"/>
                    <a:pt x="416401" y="608062"/>
                  </a:cubicBezTo>
                  <a:cubicBezTo>
                    <a:pt x="399529" y="608062"/>
                    <a:pt x="385884" y="594439"/>
                    <a:pt x="385884" y="577687"/>
                  </a:cubicBezTo>
                  <a:lnTo>
                    <a:pt x="385884" y="396267"/>
                  </a:lnTo>
                  <a:lnTo>
                    <a:pt x="365601" y="396267"/>
                  </a:lnTo>
                  <a:lnTo>
                    <a:pt x="365601" y="577687"/>
                  </a:lnTo>
                  <a:cubicBezTo>
                    <a:pt x="365601" y="586431"/>
                    <a:pt x="367998" y="594531"/>
                    <a:pt x="371962" y="601803"/>
                  </a:cubicBezTo>
                  <a:cubicBezTo>
                    <a:pt x="366799" y="605669"/>
                    <a:pt x="360438" y="608062"/>
                    <a:pt x="353523" y="608062"/>
                  </a:cubicBezTo>
                  <a:cubicBezTo>
                    <a:pt x="336651" y="608062"/>
                    <a:pt x="323006" y="594439"/>
                    <a:pt x="323006" y="577687"/>
                  </a:cubicBezTo>
                  <a:lnTo>
                    <a:pt x="323006" y="280198"/>
                  </a:lnTo>
                  <a:lnTo>
                    <a:pt x="332226" y="276332"/>
                  </a:lnTo>
                  <a:lnTo>
                    <a:pt x="335729" y="274768"/>
                  </a:lnTo>
                  <a:cubicBezTo>
                    <a:pt x="338772" y="273479"/>
                    <a:pt x="341538" y="271546"/>
                    <a:pt x="343750" y="268877"/>
                  </a:cubicBezTo>
                  <a:lnTo>
                    <a:pt x="421933" y="176464"/>
                  </a:lnTo>
                  <a:cubicBezTo>
                    <a:pt x="422025" y="176372"/>
                    <a:pt x="422025" y="176280"/>
                    <a:pt x="422117" y="176188"/>
                  </a:cubicBezTo>
                  <a:cubicBezTo>
                    <a:pt x="422025" y="176188"/>
                    <a:pt x="422025" y="176372"/>
                    <a:pt x="421933" y="176372"/>
                  </a:cubicBezTo>
                  <a:lnTo>
                    <a:pt x="333425" y="257647"/>
                  </a:lnTo>
                  <a:cubicBezTo>
                    <a:pt x="331304" y="259580"/>
                    <a:pt x="328907" y="261145"/>
                    <a:pt x="326233" y="262342"/>
                  </a:cubicBezTo>
                  <a:lnTo>
                    <a:pt x="234775" y="301184"/>
                  </a:lnTo>
                  <a:cubicBezTo>
                    <a:pt x="231548" y="302565"/>
                    <a:pt x="228137" y="303209"/>
                    <a:pt x="224818" y="303209"/>
                  </a:cubicBezTo>
                  <a:cubicBezTo>
                    <a:pt x="214953" y="303209"/>
                    <a:pt x="205549" y="297411"/>
                    <a:pt x="201400" y="287746"/>
                  </a:cubicBezTo>
                  <a:cubicBezTo>
                    <a:pt x="195960" y="274860"/>
                    <a:pt x="201953" y="259948"/>
                    <a:pt x="214860" y="254518"/>
                  </a:cubicBezTo>
                  <a:lnTo>
                    <a:pt x="302262" y="217332"/>
                  </a:lnTo>
                  <a:lnTo>
                    <a:pt x="387544" y="139093"/>
                  </a:lnTo>
                  <a:lnTo>
                    <a:pt x="323006" y="184840"/>
                  </a:lnTo>
                  <a:lnTo>
                    <a:pt x="323006" y="181066"/>
                  </a:lnTo>
                  <a:cubicBezTo>
                    <a:pt x="323006" y="152900"/>
                    <a:pt x="345871" y="129981"/>
                    <a:pt x="374083" y="129981"/>
                  </a:cubicBezTo>
                  <a:close/>
                  <a:moveTo>
                    <a:pt x="51156" y="129981"/>
                  </a:moveTo>
                  <a:lnTo>
                    <a:pt x="73000" y="129981"/>
                  </a:lnTo>
                  <a:cubicBezTo>
                    <a:pt x="101205" y="129981"/>
                    <a:pt x="124156" y="152900"/>
                    <a:pt x="124156" y="181066"/>
                  </a:cubicBezTo>
                  <a:lnTo>
                    <a:pt x="124156" y="190639"/>
                  </a:lnTo>
                  <a:lnTo>
                    <a:pt x="68945" y="148022"/>
                  </a:lnTo>
                  <a:lnTo>
                    <a:pt x="136691" y="213374"/>
                  </a:lnTo>
                  <a:lnTo>
                    <a:pt x="198077" y="247522"/>
                  </a:lnTo>
                  <a:cubicBezTo>
                    <a:pt x="185265" y="258752"/>
                    <a:pt x="180380" y="277161"/>
                    <a:pt x="187385" y="293729"/>
                  </a:cubicBezTo>
                  <a:cubicBezTo>
                    <a:pt x="188860" y="297042"/>
                    <a:pt x="190704" y="299896"/>
                    <a:pt x="192823" y="302657"/>
                  </a:cubicBezTo>
                  <a:lnTo>
                    <a:pt x="109132" y="256082"/>
                  </a:lnTo>
                  <a:cubicBezTo>
                    <a:pt x="107196" y="254978"/>
                    <a:pt x="105445" y="253689"/>
                    <a:pt x="103786" y="252125"/>
                  </a:cubicBezTo>
                  <a:lnTo>
                    <a:pt x="33643" y="184564"/>
                  </a:lnTo>
                  <a:lnTo>
                    <a:pt x="96320" y="259856"/>
                  </a:lnTo>
                  <a:cubicBezTo>
                    <a:pt x="96596" y="260224"/>
                    <a:pt x="96965" y="260593"/>
                    <a:pt x="97334" y="260869"/>
                  </a:cubicBezTo>
                  <a:lnTo>
                    <a:pt x="103878" y="265471"/>
                  </a:lnTo>
                  <a:lnTo>
                    <a:pt x="124156" y="279830"/>
                  </a:lnTo>
                  <a:lnTo>
                    <a:pt x="124063" y="577687"/>
                  </a:lnTo>
                  <a:cubicBezTo>
                    <a:pt x="124063" y="594439"/>
                    <a:pt x="110422" y="608062"/>
                    <a:pt x="93647" y="608062"/>
                  </a:cubicBezTo>
                  <a:cubicBezTo>
                    <a:pt x="86642" y="608062"/>
                    <a:pt x="80282" y="605669"/>
                    <a:pt x="75212" y="601803"/>
                  </a:cubicBezTo>
                  <a:cubicBezTo>
                    <a:pt x="79084" y="594531"/>
                    <a:pt x="81572" y="586431"/>
                    <a:pt x="81572" y="577687"/>
                  </a:cubicBezTo>
                  <a:lnTo>
                    <a:pt x="81572" y="396267"/>
                  </a:lnTo>
                  <a:lnTo>
                    <a:pt x="61202" y="396267"/>
                  </a:lnTo>
                  <a:lnTo>
                    <a:pt x="61202" y="577687"/>
                  </a:lnTo>
                  <a:cubicBezTo>
                    <a:pt x="61202" y="594439"/>
                    <a:pt x="47561" y="608062"/>
                    <a:pt x="30786" y="608062"/>
                  </a:cubicBezTo>
                  <a:cubicBezTo>
                    <a:pt x="13918" y="608062"/>
                    <a:pt x="277" y="594439"/>
                    <a:pt x="277" y="577687"/>
                  </a:cubicBezTo>
                  <a:cubicBezTo>
                    <a:pt x="277" y="577687"/>
                    <a:pt x="0" y="326313"/>
                    <a:pt x="0" y="181066"/>
                  </a:cubicBezTo>
                  <a:cubicBezTo>
                    <a:pt x="0" y="152900"/>
                    <a:pt x="22951" y="129981"/>
                    <a:pt x="51156" y="129981"/>
                  </a:cubicBezTo>
                  <a:close/>
                  <a:moveTo>
                    <a:pt x="385040" y="0"/>
                  </a:moveTo>
                  <a:cubicBezTo>
                    <a:pt x="417835" y="0"/>
                    <a:pt x="444421" y="26538"/>
                    <a:pt x="444421" y="59275"/>
                  </a:cubicBezTo>
                  <a:cubicBezTo>
                    <a:pt x="444421" y="92012"/>
                    <a:pt x="417835" y="118550"/>
                    <a:pt x="385040" y="118550"/>
                  </a:cubicBezTo>
                  <a:cubicBezTo>
                    <a:pt x="352245" y="118550"/>
                    <a:pt x="325659" y="92012"/>
                    <a:pt x="325659" y="59275"/>
                  </a:cubicBezTo>
                  <a:cubicBezTo>
                    <a:pt x="325659" y="26538"/>
                    <a:pt x="352245" y="0"/>
                    <a:pt x="385040" y="0"/>
                  </a:cubicBezTo>
                  <a:close/>
                  <a:moveTo>
                    <a:pt x="62097" y="0"/>
                  </a:moveTo>
                  <a:cubicBezTo>
                    <a:pt x="94912" y="0"/>
                    <a:pt x="121513" y="26538"/>
                    <a:pt x="121513" y="59275"/>
                  </a:cubicBezTo>
                  <a:cubicBezTo>
                    <a:pt x="121513" y="92012"/>
                    <a:pt x="94912" y="118550"/>
                    <a:pt x="62097" y="118550"/>
                  </a:cubicBezTo>
                  <a:cubicBezTo>
                    <a:pt x="29282" y="118550"/>
                    <a:pt x="2681" y="92012"/>
                    <a:pt x="2681" y="59275"/>
                  </a:cubicBezTo>
                  <a:cubicBezTo>
                    <a:pt x="2681" y="26538"/>
                    <a:pt x="29282" y="0"/>
                    <a:pt x="6209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B98D1A55-05EB-447C-8AF3-F551CBA77363}"/>
              </a:ext>
            </a:extLst>
          </p:cNvPr>
          <p:cNvSpPr/>
          <p:nvPr/>
        </p:nvSpPr>
        <p:spPr>
          <a:xfrm>
            <a:off x="1321120" y="3544504"/>
            <a:ext cx="2232000" cy="179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buFontTx/>
              <a:buNone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明智性</a:t>
            </a:r>
          </a:p>
          <a:p>
            <a:pPr algn="ctr">
              <a:lnSpc>
                <a:spcPct val="120000"/>
              </a:lnSpc>
              <a:buFontTx/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不要为一个不明智的结果坐下来耗很长的时间和精力去交流，沟通，讨价还价。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23A143F-163F-4452-9AE9-B03D1C356994}"/>
              </a:ext>
            </a:extLst>
          </p:cNvPr>
          <p:cNvSpPr/>
          <p:nvPr/>
        </p:nvSpPr>
        <p:spPr>
          <a:xfrm>
            <a:off x="4656000" y="3509614"/>
            <a:ext cx="2880000" cy="2388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buFontTx/>
              <a:buNone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有效性</a:t>
            </a:r>
          </a:p>
          <a:p>
            <a:pPr algn="ctr">
              <a:lnSpc>
                <a:spcPct val="120000"/>
              </a:lnSpc>
              <a:buFontTx/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不要为一个遥遥无期的结果去谈判，这样对方就不会认认真真和你去谈判，如果长期去谈一些没有结果的事情，这样会给我司和自己带来很大的影响。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76FA439-1938-4C7E-9380-AC4F4AFABFE2}"/>
              </a:ext>
            </a:extLst>
          </p:cNvPr>
          <p:cNvSpPr/>
          <p:nvPr/>
        </p:nvSpPr>
        <p:spPr>
          <a:xfrm>
            <a:off x="8638880" y="3509614"/>
            <a:ext cx="2232000" cy="2388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buFontTx/>
              <a:buNone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友善性</a:t>
            </a:r>
          </a:p>
          <a:p>
            <a:pPr algn="ctr">
              <a:lnSpc>
                <a:spcPct val="120000"/>
              </a:lnSpc>
              <a:buFontTx/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尊重或者不损害双方的利益，不是要你死我活，而是要增进双方的利益，重点要强调对方支持我司后可得到的利益。</a:t>
            </a:r>
          </a:p>
        </p:txBody>
      </p:sp>
      <p:sp>
        <p:nvSpPr>
          <p:cNvPr id="9" name="human-resources_90527">
            <a:extLst>
              <a:ext uri="{FF2B5EF4-FFF2-40B4-BE49-F238E27FC236}">
                <a16:creationId xmlns:a16="http://schemas.microsoft.com/office/drawing/2014/main" id="{00187F51-43DA-4DFD-BCCA-4B7E31394DDD}"/>
              </a:ext>
            </a:extLst>
          </p:cNvPr>
          <p:cNvSpPr/>
          <p:nvPr/>
        </p:nvSpPr>
        <p:spPr>
          <a:xfrm>
            <a:off x="4308326" y="3673449"/>
            <a:ext cx="448295" cy="609685"/>
          </a:xfrm>
          <a:custGeom>
            <a:avLst/>
            <a:gdLst>
              <a:gd name="connsiteX0" fmla="*/ 121763 h 600884"/>
              <a:gd name="connsiteY0" fmla="*/ 121763 h 600884"/>
              <a:gd name="connsiteX1" fmla="*/ 121763 h 600884"/>
              <a:gd name="connsiteY1" fmla="*/ 121763 h 600884"/>
              <a:gd name="connsiteX2" fmla="*/ 121763 h 600884"/>
              <a:gd name="connsiteY2" fmla="*/ 121763 h 600884"/>
              <a:gd name="connsiteX3" fmla="*/ 121763 h 600884"/>
              <a:gd name="connsiteY3" fmla="*/ 121763 h 600884"/>
              <a:gd name="connsiteX4" fmla="*/ 121763 h 600884"/>
              <a:gd name="connsiteY4" fmla="*/ 121763 h 600884"/>
              <a:gd name="connsiteX5" fmla="*/ 121763 h 600884"/>
              <a:gd name="connsiteY5" fmla="*/ 121763 h 600884"/>
              <a:gd name="connsiteX6" fmla="*/ 121763 h 600884"/>
              <a:gd name="connsiteY6" fmla="*/ 121763 h 600884"/>
              <a:gd name="connsiteX7" fmla="*/ 121763 h 600884"/>
              <a:gd name="connsiteY7" fmla="*/ 121763 h 600884"/>
              <a:gd name="connsiteX8" fmla="*/ 121763 h 600884"/>
              <a:gd name="connsiteY8" fmla="*/ 121763 h 600884"/>
              <a:gd name="connsiteX9" fmla="*/ 121763 h 600884"/>
              <a:gd name="connsiteY9" fmla="*/ 121763 h 600884"/>
              <a:gd name="connsiteX10" fmla="*/ 121763 h 600884"/>
              <a:gd name="connsiteY10" fmla="*/ 121763 h 600884"/>
              <a:gd name="connsiteX11" fmla="*/ 121763 h 600884"/>
              <a:gd name="connsiteY11" fmla="*/ 121763 h 600884"/>
              <a:gd name="connsiteX12" fmla="*/ 121763 h 600884"/>
              <a:gd name="connsiteY12" fmla="*/ 121763 h 600884"/>
              <a:gd name="connsiteX13" fmla="*/ 121763 h 600884"/>
              <a:gd name="connsiteY13" fmla="*/ 121763 h 600884"/>
              <a:gd name="connsiteX14" fmla="*/ 121763 h 600884"/>
              <a:gd name="connsiteY14" fmla="*/ 121763 h 600884"/>
              <a:gd name="connsiteX15" fmla="*/ 121763 h 600884"/>
              <a:gd name="connsiteY15" fmla="*/ 121763 h 600884"/>
              <a:gd name="connsiteX16" fmla="*/ 121763 h 600884"/>
              <a:gd name="connsiteY16" fmla="*/ 121763 h 600884"/>
              <a:gd name="connsiteX17" fmla="*/ 121763 h 600884"/>
              <a:gd name="connsiteY17" fmla="*/ 121763 h 600884"/>
              <a:gd name="connsiteX18" fmla="*/ 121763 h 600884"/>
              <a:gd name="connsiteY18" fmla="*/ 121763 h 600884"/>
              <a:gd name="connsiteX19" fmla="*/ 121763 h 600884"/>
              <a:gd name="connsiteY19" fmla="*/ 121763 h 600884"/>
              <a:gd name="connsiteX20" fmla="*/ 121763 h 600884"/>
              <a:gd name="connsiteY20" fmla="*/ 121763 h 600884"/>
              <a:gd name="connsiteX21" fmla="*/ 121763 h 600884"/>
              <a:gd name="connsiteY21" fmla="*/ 121763 h 600884"/>
              <a:gd name="connsiteX22" fmla="*/ 121763 h 600884"/>
              <a:gd name="connsiteY22" fmla="*/ 121763 h 600884"/>
              <a:gd name="connsiteX23" fmla="*/ 121763 h 600884"/>
              <a:gd name="connsiteY23" fmla="*/ 121763 h 600884"/>
              <a:gd name="connsiteX24" fmla="*/ 121763 h 600884"/>
              <a:gd name="connsiteY24" fmla="*/ 121763 h 600884"/>
              <a:gd name="connsiteX25" fmla="*/ 121763 h 600884"/>
              <a:gd name="connsiteY25" fmla="*/ 121763 h 600884"/>
              <a:gd name="connsiteX26" fmla="*/ 121763 h 600884"/>
              <a:gd name="connsiteY26" fmla="*/ 121763 h 600884"/>
              <a:gd name="connsiteX27" fmla="*/ 121763 h 600884"/>
              <a:gd name="connsiteY27" fmla="*/ 121763 h 600884"/>
              <a:gd name="connsiteX28" fmla="*/ 121763 h 600884"/>
              <a:gd name="connsiteY28" fmla="*/ 121763 h 600884"/>
              <a:gd name="connsiteX29" fmla="*/ 121763 h 600884"/>
              <a:gd name="connsiteY29" fmla="*/ 121763 h 600884"/>
              <a:gd name="connsiteX30" fmla="*/ 121763 h 600884"/>
              <a:gd name="connsiteY30" fmla="*/ 121763 h 600884"/>
              <a:gd name="connsiteX31" fmla="*/ 121763 h 600884"/>
              <a:gd name="connsiteY31" fmla="*/ 121763 h 600884"/>
              <a:gd name="connsiteX32" fmla="*/ 121763 h 600884"/>
              <a:gd name="connsiteY32" fmla="*/ 121763 h 600884"/>
              <a:gd name="connsiteX33" fmla="*/ 121763 h 600884"/>
              <a:gd name="connsiteY33" fmla="*/ 121763 h 600884"/>
              <a:gd name="connsiteX34" fmla="*/ 121763 h 600884"/>
              <a:gd name="connsiteY34" fmla="*/ 121763 h 600884"/>
              <a:gd name="connsiteX35" fmla="*/ 121763 h 600884"/>
              <a:gd name="connsiteY35" fmla="*/ 121763 h 600884"/>
              <a:gd name="connsiteX36" fmla="*/ 121763 h 600884"/>
              <a:gd name="connsiteY36" fmla="*/ 121763 h 600884"/>
              <a:gd name="connsiteX37" fmla="*/ 121763 h 600884"/>
              <a:gd name="connsiteY37" fmla="*/ 121763 h 600884"/>
              <a:gd name="connsiteX38" fmla="*/ 121763 h 600884"/>
              <a:gd name="connsiteY38" fmla="*/ 121763 h 600884"/>
              <a:gd name="connsiteX39" fmla="*/ 121763 h 600884"/>
              <a:gd name="connsiteY39" fmla="*/ 121763 h 600884"/>
              <a:gd name="connsiteX40" fmla="*/ 121763 h 600884"/>
              <a:gd name="connsiteY40" fmla="*/ 121763 h 600884"/>
              <a:gd name="connsiteX41" fmla="*/ 121763 h 600884"/>
              <a:gd name="connsiteY41" fmla="*/ 121763 h 600884"/>
              <a:gd name="connsiteX42" fmla="*/ 121763 h 600884"/>
              <a:gd name="connsiteY42" fmla="*/ 121763 h 600884"/>
              <a:gd name="connsiteX43" fmla="*/ 121763 h 600884"/>
              <a:gd name="connsiteY43" fmla="*/ 121763 h 600884"/>
              <a:gd name="connsiteX44" fmla="*/ 121763 h 600884"/>
              <a:gd name="connsiteY44" fmla="*/ 121763 h 600884"/>
              <a:gd name="connsiteX45" fmla="*/ 121763 h 600884"/>
              <a:gd name="connsiteY45" fmla="*/ 121763 h 600884"/>
              <a:gd name="connsiteX46" fmla="*/ 121763 h 600884"/>
              <a:gd name="connsiteY46" fmla="*/ 121763 h 600884"/>
              <a:gd name="connsiteX47" fmla="*/ 121763 h 600884"/>
              <a:gd name="connsiteY47" fmla="*/ 121763 h 600884"/>
              <a:gd name="connsiteX48" fmla="*/ 121763 h 600884"/>
              <a:gd name="connsiteY48" fmla="*/ 121763 h 600884"/>
              <a:gd name="connsiteX49" fmla="*/ 121763 h 600884"/>
              <a:gd name="connsiteY49" fmla="*/ 121763 h 600884"/>
              <a:gd name="connsiteX50" fmla="*/ 121763 h 600884"/>
              <a:gd name="connsiteY50" fmla="*/ 121763 h 600884"/>
              <a:gd name="connsiteX51" fmla="*/ 121763 h 600884"/>
              <a:gd name="connsiteY51" fmla="*/ 121763 h 600884"/>
              <a:gd name="connsiteX52" fmla="*/ 121763 h 600884"/>
              <a:gd name="connsiteY52" fmla="*/ 121763 h 600884"/>
              <a:gd name="connsiteX53" fmla="*/ 121763 h 600884"/>
              <a:gd name="connsiteY53" fmla="*/ 121763 h 600884"/>
              <a:gd name="connsiteX54" fmla="*/ 121763 h 600884"/>
              <a:gd name="connsiteY54" fmla="*/ 121763 h 600884"/>
              <a:gd name="connsiteX55" fmla="*/ 121763 h 600884"/>
              <a:gd name="connsiteY55" fmla="*/ 121763 h 600884"/>
              <a:gd name="connsiteX56" fmla="*/ 121763 h 600884"/>
              <a:gd name="connsiteY56" fmla="*/ 121763 h 600884"/>
              <a:gd name="connsiteX57" fmla="*/ 121763 h 600884"/>
              <a:gd name="connsiteY57" fmla="*/ 121763 h 600884"/>
              <a:gd name="connsiteX58" fmla="*/ 121763 h 600884"/>
              <a:gd name="connsiteY58" fmla="*/ 121763 h 600884"/>
              <a:gd name="connsiteX59" fmla="*/ 121763 h 600884"/>
              <a:gd name="connsiteY59" fmla="*/ 121763 h 600884"/>
              <a:gd name="connsiteX60" fmla="*/ 121763 h 600884"/>
              <a:gd name="connsiteY60" fmla="*/ 121763 h 600884"/>
              <a:gd name="connsiteX61" fmla="*/ 121763 h 600884"/>
              <a:gd name="connsiteY61" fmla="*/ 121763 h 600884"/>
              <a:gd name="connsiteX62" fmla="*/ 121763 h 600884"/>
              <a:gd name="connsiteY62" fmla="*/ 121763 h 600884"/>
              <a:gd name="connsiteX63" fmla="*/ 121763 h 600884"/>
              <a:gd name="connsiteY63" fmla="*/ 121763 h 600884"/>
              <a:gd name="connsiteX64" fmla="*/ 121763 h 600884"/>
              <a:gd name="connsiteY64" fmla="*/ 121763 h 600884"/>
              <a:gd name="connsiteX65" fmla="*/ 121763 h 600884"/>
              <a:gd name="connsiteY65" fmla="*/ 121763 h 600884"/>
              <a:gd name="connsiteX66" fmla="*/ 121763 h 600884"/>
              <a:gd name="connsiteY66" fmla="*/ 121763 h 6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447102" h="608062">
                <a:moveTo>
                  <a:pt x="374083" y="129981"/>
                </a:moveTo>
                <a:lnTo>
                  <a:pt x="395933" y="129981"/>
                </a:lnTo>
                <a:cubicBezTo>
                  <a:pt x="424238" y="129981"/>
                  <a:pt x="447102" y="152900"/>
                  <a:pt x="447102" y="181066"/>
                </a:cubicBezTo>
                <a:cubicBezTo>
                  <a:pt x="447102" y="321802"/>
                  <a:pt x="446826" y="577687"/>
                  <a:pt x="446826" y="577687"/>
                </a:cubicBezTo>
                <a:cubicBezTo>
                  <a:pt x="446826" y="594439"/>
                  <a:pt x="433181" y="608062"/>
                  <a:pt x="416401" y="608062"/>
                </a:cubicBezTo>
                <a:cubicBezTo>
                  <a:pt x="399529" y="608062"/>
                  <a:pt x="385884" y="594439"/>
                  <a:pt x="385884" y="577687"/>
                </a:cubicBezTo>
                <a:lnTo>
                  <a:pt x="385884" y="396267"/>
                </a:lnTo>
                <a:lnTo>
                  <a:pt x="365601" y="396267"/>
                </a:lnTo>
                <a:lnTo>
                  <a:pt x="365601" y="577687"/>
                </a:lnTo>
                <a:cubicBezTo>
                  <a:pt x="365601" y="586431"/>
                  <a:pt x="367998" y="594531"/>
                  <a:pt x="371962" y="601803"/>
                </a:cubicBezTo>
                <a:cubicBezTo>
                  <a:pt x="366799" y="605669"/>
                  <a:pt x="360438" y="608062"/>
                  <a:pt x="353523" y="608062"/>
                </a:cubicBezTo>
                <a:cubicBezTo>
                  <a:pt x="336651" y="608062"/>
                  <a:pt x="323006" y="594439"/>
                  <a:pt x="323006" y="577687"/>
                </a:cubicBezTo>
                <a:lnTo>
                  <a:pt x="323006" y="280198"/>
                </a:lnTo>
                <a:lnTo>
                  <a:pt x="332226" y="276332"/>
                </a:lnTo>
                <a:lnTo>
                  <a:pt x="335729" y="274768"/>
                </a:lnTo>
                <a:cubicBezTo>
                  <a:pt x="338772" y="273479"/>
                  <a:pt x="341538" y="271546"/>
                  <a:pt x="343750" y="268877"/>
                </a:cubicBezTo>
                <a:lnTo>
                  <a:pt x="421933" y="176464"/>
                </a:lnTo>
                <a:cubicBezTo>
                  <a:pt x="422025" y="176372"/>
                  <a:pt x="422025" y="176280"/>
                  <a:pt x="422117" y="176188"/>
                </a:cubicBezTo>
                <a:cubicBezTo>
                  <a:pt x="422025" y="176188"/>
                  <a:pt x="422025" y="176372"/>
                  <a:pt x="421933" y="176372"/>
                </a:cubicBezTo>
                <a:lnTo>
                  <a:pt x="333425" y="257647"/>
                </a:lnTo>
                <a:cubicBezTo>
                  <a:pt x="331304" y="259580"/>
                  <a:pt x="328907" y="261145"/>
                  <a:pt x="326233" y="262342"/>
                </a:cubicBezTo>
                <a:lnTo>
                  <a:pt x="234775" y="301184"/>
                </a:lnTo>
                <a:cubicBezTo>
                  <a:pt x="231548" y="302565"/>
                  <a:pt x="228137" y="303209"/>
                  <a:pt x="224818" y="303209"/>
                </a:cubicBezTo>
                <a:cubicBezTo>
                  <a:pt x="214953" y="303209"/>
                  <a:pt x="205549" y="297411"/>
                  <a:pt x="201400" y="287746"/>
                </a:cubicBezTo>
                <a:cubicBezTo>
                  <a:pt x="195960" y="274860"/>
                  <a:pt x="201953" y="259948"/>
                  <a:pt x="214860" y="254518"/>
                </a:cubicBezTo>
                <a:lnTo>
                  <a:pt x="302262" y="217332"/>
                </a:lnTo>
                <a:lnTo>
                  <a:pt x="387544" y="139093"/>
                </a:lnTo>
                <a:lnTo>
                  <a:pt x="323006" y="184840"/>
                </a:lnTo>
                <a:lnTo>
                  <a:pt x="323006" y="181066"/>
                </a:lnTo>
                <a:cubicBezTo>
                  <a:pt x="323006" y="152900"/>
                  <a:pt x="345871" y="129981"/>
                  <a:pt x="374083" y="129981"/>
                </a:cubicBezTo>
                <a:close/>
                <a:moveTo>
                  <a:pt x="51156" y="129981"/>
                </a:moveTo>
                <a:lnTo>
                  <a:pt x="73000" y="129981"/>
                </a:lnTo>
                <a:cubicBezTo>
                  <a:pt x="101205" y="129981"/>
                  <a:pt x="124156" y="152900"/>
                  <a:pt x="124156" y="181066"/>
                </a:cubicBezTo>
                <a:lnTo>
                  <a:pt x="124156" y="190639"/>
                </a:lnTo>
                <a:lnTo>
                  <a:pt x="68945" y="148022"/>
                </a:lnTo>
                <a:lnTo>
                  <a:pt x="136691" y="213374"/>
                </a:lnTo>
                <a:lnTo>
                  <a:pt x="198077" y="247522"/>
                </a:lnTo>
                <a:cubicBezTo>
                  <a:pt x="185265" y="258752"/>
                  <a:pt x="180380" y="277161"/>
                  <a:pt x="187385" y="293729"/>
                </a:cubicBezTo>
                <a:cubicBezTo>
                  <a:pt x="188860" y="297042"/>
                  <a:pt x="190704" y="299896"/>
                  <a:pt x="192823" y="302657"/>
                </a:cubicBezTo>
                <a:lnTo>
                  <a:pt x="109132" y="256082"/>
                </a:lnTo>
                <a:cubicBezTo>
                  <a:pt x="107196" y="254978"/>
                  <a:pt x="105445" y="253689"/>
                  <a:pt x="103786" y="252125"/>
                </a:cubicBezTo>
                <a:lnTo>
                  <a:pt x="33643" y="184564"/>
                </a:lnTo>
                <a:lnTo>
                  <a:pt x="96320" y="259856"/>
                </a:lnTo>
                <a:cubicBezTo>
                  <a:pt x="96596" y="260224"/>
                  <a:pt x="96965" y="260593"/>
                  <a:pt x="97334" y="260869"/>
                </a:cubicBezTo>
                <a:lnTo>
                  <a:pt x="103878" y="265471"/>
                </a:lnTo>
                <a:lnTo>
                  <a:pt x="124156" y="279830"/>
                </a:lnTo>
                <a:lnTo>
                  <a:pt x="124063" y="577687"/>
                </a:lnTo>
                <a:cubicBezTo>
                  <a:pt x="124063" y="594439"/>
                  <a:pt x="110422" y="608062"/>
                  <a:pt x="93647" y="608062"/>
                </a:cubicBezTo>
                <a:cubicBezTo>
                  <a:pt x="86642" y="608062"/>
                  <a:pt x="80282" y="605669"/>
                  <a:pt x="75212" y="601803"/>
                </a:cubicBezTo>
                <a:cubicBezTo>
                  <a:pt x="79084" y="594531"/>
                  <a:pt x="81572" y="586431"/>
                  <a:pt x="81572" y="577687"/>
                </a:cubicBezTo>
                <a:lnTo>
                  <a:pt x="81572" y="396267"/>
                </a:lnTo>
                <a:lnTo>
                  <a:pt x="61202" y="396267"/>
                </a:lnTo>
                <a:lnTo>
                  <a:pt x="61202" y="577687"/>
                </a:lnTo>
                <a:cubicBezTo>
                  <a:pt x="61202" y="594439"/>
                  <a:pt x="47561" y="608062"/>
                  <a:pt x="30786" y="608062"/>
                </a:cubicBezTo>
                <a:cubicBezTo>
                  <a:pt x="13918" y="608062"/>
                  <a:pt x="277" y="594439"/>
                  <a:pt x="277" y="577687"/>
                </a:cubicBezTo>
                <a:cubicBezTo>
                  <a:pt x="277" y="577687"/>
                  <a:pt x="0" y="326313"/>
                  <a:pt x="0" y="181066"/>
                </a:cubicBezTo>
                <a:cubicBezTo>
                  <a:pt x="0" y="152900"/>
                  <a:pt x="22951" y="129981"/>
                  <a:pt x="51156" y="129981"/>
                </a:cubicBezTo>
                <a:close/>
                <a:moveTo>
                  <a:pt x="385040" y="0"/>
                </a:moveTo>
                <a:cubicBezTo>
                  <a:pt x="417835" y="0"/>
                  <a:pt x="444421" y="26538"/>
                  <a:pt x="444421" y="59275"/>
                </a:cubicBezTo>
                <a:cubicBezTo>
                  <a:pt x="444421" y="92012"/>
                  <a:pt x="417835" y="118550"/>
                  <a:pt x="385040" y="118550"/>
                </a:cubicBezTo>
                <a:cubicBezTo>
                  <a:pt x="352245" y="118550"/>
                  <a:pt x="325659" y="92012"/>
                  <a:pt x="325659" y="59275"/>
                </a:cubicBezTo>
                <a:cubicBezTo>
                  <a:pt x="325659" y="26538"/>
                  <a:pt x="352245" y="0"/>
                  <a:pt x="385040" y="0"/>
                </a:cubicBezTo>
                <a:close/>
                <a:moveTo>
                  <a:pt x="62097" y="0"/>
                </a:moveTo>
                <a:cubicBezTo>
                  <a:pt x="94912" y="0"/>
                  <a:pt x="121513" y="26538"/>
                  <a:pt x="121513" y="59275"/>
                </a:cubicBezTo>
                <a:cubicBezTo>
                  <a:pt x="121513" y="92012"/>
                  <a:pt x="94912" y="118550"/>
                  <a:pt x="62097" y="118550"/>
                </a:cubicBezTo>
                <a:cubicBezTo>
                  <a:pt x="29282" y="118550"/>
                  <a:pt x="2681" y="92012"/>
                  <a:pt x="2681" y="59275"/>
                </a:cubicBezTo>
                <a:cubicBezTo>
                  <a:pt x="2681" y="26538"/>
                  <a:pt x="29282" y="0"/>
                  <a:pt x="6209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BDEE4609-1039-40DE-91AE-8B51A72AFE09}"/>
              </a:ext>
            </a:extLst>
          </p:cNvPr>
          <p:cNvGrpSpPr/>
          <p:nvPr/>
        </p:nvGrpSpPr>
        <p:grpSpPr>
          <a:xfrm>
            <a:off x="9079027" y="2448386"/>
            <a:ext cx="900000" cy="900000"/>
            <a:chOff x="4082473" y="3528291"/>
            <a:chExt cx="900000" cy="900000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54ABAD67-591B-4230-8C76-1C967DB64018}"/>
                </a:ext>
              </a:extLst>
            </p:cNvPr>
            <p:cNvSpPr/>
            <p:nvPr/>
          </p:nvSpPr>
          <p:spPr>
            <a:xfrm>
              <a:off x="4082473" y="3528291"/>
              <a:ext cx="900000" cy="900000"/>
            </a:xfrm>
            <a:prstGeom prst="roundRect">
              <a:avLst/>
            </a:prstGeom>
            <a:solidFill>
              <a:srgbClr val="0078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men-couple_10626">
              <a:extLst>
                <a:ext uri="{FF2B5EF4-FFF2-40B4-BE49-F238E27FC236}">
                  <a16:creationId xmlns:a16="http://schemas.microsoft.com/office/drawing/2014/main" id="{C1E72AE5-FC0F-4B40-A9CD-3826B051FE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07473" y="3653253"/>
              <a:ext cx="450000" cy="650077"/>
            </a:xfrm>
            <a:custGeom>
              <a:avLst/>
              <a:gdLst>
                <a:gd name="connsiteX0" fmla="*/ 68282 w 420987"/>
                <a:gd name="connsiteY0" fmla="*/ 122566 h 608162"/>
                <a:gd name="connsiteX1" fmla="*/ 120120 w 420987"/>
                <a:gd name="connsiteY1" fmla="*/ 151677 h 608162"/>
                <a:gd name="connsiteX2" fmla="*/ 123158 w 420987"/>
                <a:gd name="connsiteY2" fmla="*/ 156229 h 608162"/>
                <a:gd name="connsiteX3" fmla="*/ 210503 w 420987"/>
                <a:gd name="connsiteY3" fmla="*/ 265467 h 608162"/>
                <a:gd name="connsiteX4" fmla="*/ 297848 w 420987"/>
                <a:gd name="connsiteY4" fmla="*/ 156229 h 608162"/>
                <a:gd name="connsiteX5" fmla="*/ 300886 w 420987"/>
                <a:gd name="connsiteY5" fmla="*/ 152436 h 608162"/>
                <a:gd name="connsiteX6" fmla="*/ 396587 w 420987"/>
                <a:gd name="connsiteY6" fmla="*/ 160780 h 608162"/>
                <a:gd name="connsiteX7" fmla="*/ 420891 w 420987"/>
                <a:gd name="connsiteY7" fmla="*/ 362567 h 608162"/>
                <a:gd name="connsiteX8" fmla="*/ 412537 w 420987"/>
                <a:gd name="connsiteY8" fmla="*/ 392152 h 608162"/>
                <a:gd name="connsiteX9" fmla="*/ 413296 w 420987"/>
                <a:gd name="connsiteY9" fmla="*/ 398980 h 608162"/>
                <a:gd name="connsiteX10" fmla="*/ 413296 w 420987"/>
                <a:gd name="connsiteY10" fmla="*/ 578008 h 608162"/>
                <a:gd name="connsiteX11" fmla="*/ 351775 w 420987"/>
                <a:gd name="connsiteY11" fmla="*/ 578008 h 608162"/>
                <a:gd name="connsiteX12" fmla="*/ 351775 w 420987"/>
                <a:gd name="connsiteY12" fmla="*/ 408841 h 608162"/>
                <a:gd name="connsiteX13" fmla="*/ 316837 w 420987"/>
                <a:gd name="connsiteY13" fmla="*/ 361808 h 608162"/>
                <a:gd name="connsiteX14" fmla="*/ 306963 w 420987"/>
                <a:gd name="connsiteY14" fmla="*/ 252570 h 608162"/>
                <a:gd name="connsiteX15" fmla="*/ 239365 w 420987"/>
                <a:gd name="connsiteY15" fmla="*/ 320844 h 608162"/>
                <a:gd name="connsiteX16" fmla="*/ 210503 w 420987"/>
                <a:gd name="connsiteY16" fmla="*/ 339809 h 608162"/>
                <a:gd name="connsiteX17" fmla="*/ 181641 w 420987"/>
                <a:gd name="connsiteY17" fmla="*/ 320844 h 608162"/>
                <a:gd name="connsiteX18" fmla="*/ 114043 w 420987"/>
                <a:gd name="connsiteY18" fmla="*/ 252570 h 608162"/>
                <a:gd name="connsiteX19" fmla="*/ 104169 w 420987"/>
                <a:gd name="connsiteY19" fmla="*/ 362567 h 608162"/>
                <a:gd name="connsiteX20" fmla="*/ 68472 w 420987"/>
                <a:gd name="connsiteY20" fmla="*/ 409600 h 608162"/>
                <a:gd name="connsiteX21" fmla="*/ 68472 w 420987"/>
                <a:gd name="connsiteY21" fmla="*/ 578008 h 608162"/>
                <a:gd name="connsiteX22" fmla="*/ 6950 w 420987"/>
                <a:gd name="connsiteY22" fmla="*/ 578008 h 608162"/>
                <a:gd name="connsiteX23" fmla="*/ 6950 w 420987"/>
                <a:gd name="connsiteY23" fmla="*/ 398980 h 608162"/>
                <a:gd name="connsiteX24" fmla="*/ 7710 w 420987"/>
                <a:gd name="connsiteY24" fmla="*/ 391394 h 608162"/>
                <a:gd name="connsiteX25" fmla="*/ 115 w 420987"/>
                <a:gd name="connsiteY25" fmla="*/ 361808 h 608162"/>
                <a:gd name="connsiteX26" fmla="*/ 24419 w 420987"/>
                <a:gd name="connsiteY26" fmla="*/ 160022 h 608162"/>
                <a:gd name="connsiteX27" fmla="*/ 68282 w 420987"/>
                <a:gd name="connsiteY27" fmla="*/ 122566 h 608162"/>
                <a:gd name="connsiteX28" fmla="*/ 325520 w 420987"/>
                <a:gd name="connsiteY28" fmla="*/ 0 h 608162"/>
                <a:gd name="connsiteX29" fmla="*/ 384369 w 420987"/>
                <a:gd name="connsiteY29" fmla="*/ 58788 h 608162"/>
                <a:gd name="connsiteX30" fmla="*/ 325520 w 420987"/>
                <a:gd name="connsiteY30" fmla="*/ 117576 h 608162"/>
                <a:gd name="connsiteX31" fmla="*/ 266671 w 420987"/>
                <a:gd name="connsiteY31" fmla="*/ 58788 h 608162"/>
                <a:gd name="connsiteX32" fmla="*/ 325520 w 420987"/>
                <a:gd name="connsiteY32" fmla="*/ 0 h 608162"/>
                <a:gd name="connsiteX33" fmla="*/ 94999 w 420987"/>
                <a:gd name="connsiteY33" fmla="*/ 0 h 608162"/>
                <a:gd name="connsiteX34" fmla="*/ 153482 w 420987"/>
                <a:gd name="connsiteY34" fmla="*/ 58788 h 608162"/>
                <a:gd name="connsiteX35" fmla="*/ 94999 w 420987"/>
                <a:gd name="connsiteY35" fmla="*/ 117576 h 608162"/>
                <a:gd name="connsiteX36" fmla="*/ 36516 w 420987"/>
                <a:gd name="connsiteY36" fmla="*/ 58788 h 608162"/>
                <a:gd name="connsiteX37" fmla="*/ 94999 w 420987"/>
                <a:gd name="connsiteY37" fmla="*/ 0 h 608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20987" h="608162">
                  <a:moveTo>
                    <a:pt x="68282" y="122566"/>
                  </a:moveTo>
                  <a:cubicBezTo>
                    <a:pt x="88409" y="122282"/>
                    <a:pt x="109866" y="133092"/>
                    <a:pt x="120120" y="151677"/>
                  </a:cubicBezTo>
                  <a:cubicBezTo>
                    <a:pt x="120879" y="153194"/>
                    <a:pt x="121639" y="154711"/>
                    <a:pt x="123158" y="156229"/>
                  </a:cubicBezTo>
                  <a:cubicBezTo>
                    <a:pt x="145943" y="197951"/>
                    <a:pt x="174805" y="234364"/>
                    <a:pt x="210503" y="265467"/>
                  </a:cubicBezTo>
                  <a:cubicBezTo>
                    <a:pt x="245441" y="234364"/>
                    <a:pt x="274303" y="197951"/>
                    <a:pt x="297848" y="156229"/>
                  </a:cubicBezTo>
                  <a:cubicBezTo>
                    <a:pt x="298608" y="154711"/>
                    <a:pt x="299367" y="153953"/>
                    <a:pt x="300886" y="152436"/>
                  </a:cubicBezTo>
                  <a:cubicBezTo>
                    <a:pt x="320634" y="114506"/>
                    <a:pt x="385953" y="108437"/>
                    <a:pt x="396587" y="160780"/>
                  </a:cubicBezTo>
                  <a:cubicBezTo>
                    <a:pt x="409499" y="226778"/>
                    <a:pt x="418613" y="294293"/>
                    <a:pt x="420891" y="362567"/>
                  </a:cubicBezTo>
                  <a:cubicBezTo>
                    <a:pt x="421651" y="374704"/>
                    <a:pt x="417853" y="384566"/>
                    <a:pt x="412537" y="392152"/>
                  </a:cubicBezTo>
                  <a:cubicBezTo>
                    <a:pt x="413296" y="394428"/>
                    <a:pt x="413296" y="396704"/>
                    <a:pt x="413296" y="398980"/>
                  </a:cubicBezTo>
                  <a:lnTo>
                    <a:pt x="413296" y="578008"/>
                  </a:lnTo>
                  <a:cubicBezTo>
                    <a:pt x="413296" y="618214"/>
                    <a:pt x="351775" y="618214"/>
                    <a:pt x="351775" y="578008"/>
                  </a:cubicBezTo>
                  <a:lnTo>
                    <a:pt x="351775" y="408841"/>
                  </a:lnTo>
                  <a:cubicBezTo>
                    <a:pt x="332787" y="402773"/>
                    <a:pt x="317596" y="386842"/>
                    <a:pt x="316837" y="361808"/>
                  </a:cubicBezTo>
                  <a:cubicBezTo>
                    <a:pt x="315317" y="324637"/>
                    <a:pt x="311520" y="288983"/>
                    <a:pt x="306963" y="252570"/>
                  </a:cubicBezTo>
                  <a:cubicBezTo>
                    <a:pt x="286456" y="277604"/>
                    <a:pt x="264429" y="300362"/>
                    <a:pt x="239365" y="320844"/>
                  </a:cubicBezTo>
                  <a:cubicBezTo>
                    <a:pt x="234808" y="333740"/>
                    <a:pt x="223415" y="342085"/>
                    <a:pt x="210503" y="339809"/>
                  </a:cubicBezTo>
                  <a:cubicBezTo>
                    <a:pt x="197591" y="342085"/>
                    <a:pt x="186198" y="333740"/>
                    <a:pt x="181641" y="320844"/>
                  </a:cubicBezTo>
                  <a:cubicBezTo>
                    <a:pt x="156577" y="300362"/>
                    <a:pt x="133791" y="277604"/>
                    <a:pt x="114043" y="252570"/>
                  </a:cubicBezTo>
                  <a:cubicBezTo>
                    <a:pt x="108727" y="288983"/>
                    <a:pt x="105689" y="325396"/>
                    <a:pt x="104169" y="362567"/>
                  </a:cubicBezTo>
                  <a:cubicBezTo>
                    <a:pt x="103410" y="387601"/>
                    <a:pt x="87460" y="403531"/>
                    <a:pt x="68472" y="409600"/>
                  </a:cubicBezTo>
                  <a:lnTo>
                    <a:pt x="68472" y="578008"/>
                  </a:lnTo>
                  <a:cubicBezTo>
                    <a:pt x="68472" y="618214"/>
                    <a:pt x="6950" y="618214"/>
                    <a:pt x="6950" y="578008"/>
                  </a:cubicBezTo>
                  <a:lnTo>
                    <a:pt x="6950" y="398980"/>
                  </a:lnTo>
                  <a:cubicBezTo>
                    <a:pt x="6950" y="396704"/>
                    <a:pt x="7710" y="394428"/>
                    <a:pt x="7710" y="391394"/>
                  </a:cubicBezTo>
                  <a:cubicBezTo>
                    <a:pt x="2393" y="383808"/>
                    <a:pt x="-645" y="373946"/>
                    <a:pt x="115" y="361808"/>
                  </a:cubicBezTo>
                  <a:cubicBezTo>
                    <a:pt x="2393" y="293535"/>
                    <a:pt x="11507" y="226778"/>
                    <a:pt x="24419" y="160022"/>
                  </a:cubicBezTo>
                  <a:cubicBezTo>
                    <a:pt x="29356" y="134230"/>
                    <a:pt x="48154" y="122851"/>
                    <a:pt x="68282" y="122566"/>
                  </a:cubicBezTo>
                  <a:close/>
                  <a:moveTo>
                    <a:pt x="325520" y="0"/>
                  </a:moveTo>
                  <a:cubicBezTo>
                    <a:pt x="358021" y="0"/>
                    <a:pt x="384369" y="26320"/>
                    <a:pt x="384369" y="58788"/>
                  </a:cubicBezTo>
                  <a:cubicBezTo>
                    <a:pt x="384369" y="91256"/>
                    <a:pt x="358021" y="117576"/>
                    <a:pt x="325520" y="117576"/>
                  </a:cubicBezTo>
                  <a:cubicBezTo>
                    <a:pt x="293019" y="117576"/>
                    <a:pt x="266671" y="91256"/>
                    <a:pt x="266671" y="58788"/>
                  </a:cubicBezTo>
                  <a:cubicBezTo>
                    <a:pt x="266671" y="26320"/>
                    <a:pt x="293019" y="0"/>
                    <a:pt x="325520" y="0"/>
                  </a:cubicBezTo>
                  <a:close/>
                  <a:moveTo>
                    <a:pt x="94999" y="0"/>
                  </a:moveTo>
                  <a:cubicBezTo>
                    <a:pt x="127298" y="0"/>
                    <a:pt x="153482" y="26320"/>
                    <a:pt x="153482" y="58788"/>
                  </a:cubicBezTo>
                  <a:cubicBezTo>
                    <a:pt x="153482" y="91256"/>
                    <a:pt x="127298" y="117576"/>
                    <a:pt x="94999" y="117576"/>
                  </a:cubicBezTo>
                  <a:cubicBezTo>
                    <a:pt x="62700" y="117576"/>
                    <a:pt x="36516" y="91256"/>
                    <a:pt x="36516" y="58788"/>
                  </a:cubicBezTo>
                  <a:cubicBezTo>
                    <a:pt x="36516" y="26320"/>
                    <a:pt x="62700" y="0"/>
                    <a:pt x="9499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E10241B2-2AFF-4F9C-BAA1-AA22024A0381}"/>
              </a:ext>
            </a:extLst>
          </p:cNvPr>
          <p:cNvGrpSpPr/>
          <p:nvPr/>
        </p:nvGrpSpPr>
        <p:grpSpPr>
          <a:xfrm>
            <a:off x="5649664" y="2412367"/>
            <a:ext cx="900000" cy="900000"/>
            <a:chOff x="4082473" y="3528291"/>
            <a:chExt cx="900000" cy="900000"/>
          </a:xfrm>
        </p:grpSpPr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89D68CA2-8447-46A1-8C4A-7F86A6D1990A}"/>
                </a:ext>
              </a:extLst>
            </p:cNvPr>
            <p:cNvSpPr/>
            <p:nvPr/>
          </p:nvSpPr>
          <p:spPr>
            <a:xfrm>
              <a:off x="4082473" y="3528291"/>
              <a:ext cx="900000" cy="900000"/>
            </a:xfrm>
            <a:prstGeom prst="roundRect">
              <a:avLst/>
            </a:prstGeom>
            <a:solidFill>
              <a:srgbClr val="0078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agreement_243300">
              <a:extLst>
                <a:ext uri="{FF2B5EF4-FFF2-40B4-BE49-F238E27FC236}">
                  <a16:creationId xmlns:a16="http://schemas.microsoft.com/office/drawing/2014/main" id="{DCF50E8B-0014-4795-939C-9DE867D80C7E}"/>
                </a:ext>
              </a:extLst>
            </p:cNvPr>
            <p:cNvSpPr/>
            <p:nvPr/>
          </p:nvSpPr>
          <p:spPr>
            <a:xfrm>
              <a:off x="4227631" y="3673894"/>
              <a:ext cx="609685" cy="608795"/>
            </a:xfrm>
            <a:custGeom>
              <a:avLst/>
              <a:gdLst>
                <a:gd name="connsiteX0" fmla="*/ 479981 w 607608"/>
                <a:gd name="connsiteY0" fmla="*/ 415570 h 606722"/>
                <a:gd name="connsiteX1" fmla="*/ 479981 w 607608"/>
                <a:gd name="connsiteY1" fmla="*/ 485330 h 606722"/>
                <a:gd name="connsiteX2" fmla="*/ 577170 w 607608"/>
                <a:gd name="connsiteY2" fmla="*/ 485330 h 606722"/>
                <a:gd name="connsiteX3" fmla="*/ 577170 w 607608"/>
                <a:gd name="connsiteY3" fmla="*/ 415570 h 606722"/>
                <a:gd name="connsiteX4" fmla="*/ 394895 w 607608"/>
                <a:gd name="connsiteY4" fmla="*/ 242724 h 606722"/>
                <a:gd name="connsiteX5" fmla="*/ 318977 w 607608"/>
                <a:gd name="connsiteY5" fmla="*/ 303331 h 606722"/>
                <a:gd name="connsiteX6" fmla="*/ 318977 w 607608"/>
                <a:gd name="connsiteY6" fmla="*/ 333724 h 606722"/>
                <a:gd name="connsiteX7" fmla="*/ 400414 w 607608"/>
                <a:gd name="connsiteY7" fmla="*/ 295867 h 606722"/>
                <a:gd name="connsiteX8" fmla="*/ 411984 w 607608"/>
                <a:gd name="connsiteY8" fmla="*/ 409527 h 606722"/>
                <a:gd name="connsiteX9" fmla="*/ 425334 w 607608"/>
                <a:gd name="connsiteY9" fmla="*/ 576330 h 606722"/>
                <a:gd name="connsiteX10" fmla="*/ 486033 w 607608"/>
                <a:gd name="connsiteY10" fmla="*/ 576330 h 606722"/>
                <a:gd name="connsiteX11" fmla="*/ 490928 w 607608"/>
                <a:gd name="connsiteY11" fmla="*/ 515723 h 606722"/>
                <a:gd name="connsiteX12" fmla="*/ 479981 w 607608"/>
                <a:gd name="connsiteY12" fmla="*/ 515723 h 606722"/>
                <a:gd name="connsiteX13" fmla="*/ 449631 w 607608"/>
                <a:gd name="connsiteY13" fmla="*/ 485330 h 606722"/>
                <a:gd name="connsiteX14" fmla="*/ 449631 w 607608"/>
                <a:gd name="connsiteY14" fmla="*/ 415570 h 606722"/>
                <a:gd name="connsiteX15" fmla="*/ 479981 w 607608"/>
                <a:gd name="connsiteY15" fmla="*/ 385266 h 606722"/>
                <a:gd name="connsiteX16" fmla="*/ 542370 w 607608"/>
                <a:gd name="connsiteY16" fmla="*/ 385266 h 606722"/>
                <a:gd name="connsiteX17" fmla="*/ 516471 w 607608"/>
                <a:gd name="connsiteY17" fmla="*/ 242724 h 606722"/>
                <a:gd name="connsiteX18" fmla="*/ 470902 w 607608"/>
                <a:gd name="connsiteY18" fmla="*/ 242724 h 606722"/>
                <a:gd name="connsiteX19" fmla="*/ 470902 w 607608"/>
                <a:gd name="connsiteY19" fmla="*/ 334968 h 606722"/>
                <a:gd name="connsiteX20" fmla="*/ 455683 w 607608"/>
                <a:gd name="connsiteY20" fmla="*/ 350164 h 606722"/>
                <a:gd name="connsiteX21" fmla="*/ 440464 w 607608"/>
                <a:gd name="connsiteY21" fmla="*/ 334968 h 606722"/>
                <a:gd name="connsiteX22" fmla="*/ 440464 w 607608"/>
                <a:gd name="connsiteY22" fmla="*/ 242724 h 606722"/>
                <a:gd name="connsiteX23" fmla="*/ 60785 w 607608"/>
                <a:gd name="connsiteY23" fmla="*/ 242724 h 606722"/>
                <a:gd name="connsiteX24" fmla="*/ 30347 w 607608"/>
                <a:gd name="connsiteY24" fmla="*/ 409527 h 606722"/>
                <a:gd name="connsiteX25" fmla="*/ 77873 w 607608"/>
                <a:gd name="connsiteY25" fmla="*/ 409527 h 606722"/>
                <a:gd name="connsiteX26" fmla="*/ 91134 w 607608"/>
                <a:gd name="connsiteY26" fmla="*/ 576330 h 606722"/>
                <a:gd name="connsiteX27" fmla="*/ 151922 w 607608"/>
                <a:gd name="connsiteY27" fmla="*/ 576330 h 606722"/>
                <a:gd name="connsiteX28" fmla="*/ 165183 w 607608"/>
                <a:gd name="connsiteY28" fmla="*/ 409527 h 606722"/>
                <a:gd name="connsiteX29" fmla="*/ 176843 w 607608"/>
                <a:gd name="connsiteY29" fmla="*/ 295867 h 606722"/>
                <a:gd name="connsiteX30" fmla="*/ 288628 w 607608"/>
                <a:gd name="connsiteY30" fmla="*/ 333724 h 606722"/>
                <a:gd name="connsiteX31" fmla="*/ 288628 w 607608"/>
                <a:gd name="connsiteY31" fmla="*/ 303331 h 606722"/>
                <a:gd name="connsiteX32" fmla="*/ 182272 w 607608"/>
                <a:gd name="connsiteY32" fmla="*/ 242724 h 606722"/>
                <a:gd name="connsiteX33" fmla="*/ 136703 w 607608"/>
                <a:gd name="connsiteY33" fmla="*/ 242724 h 606722"/>
                <a:gd name="connsiteX34" fmla="*/ 136703 w 607608"/>
                <a:gd name="connsiteY34" fmla="*/ 334968 h 606722"/>
                <a:gd name="connsiteX35" fmla="*/ 121484 w 607608"/>
                <a:gd name="connsiteY35" fmla="*/ 350164 h 606722"/>
                <a:gd name="connsiteX36" fmla="*/ 106354 w 607608"/>
                <a:gd name="connsiteY36" fmla="*/ 334968 h 606722"/>
                <a:gd name="connsiteX37" fmla="*/ 106354 w 607608"/>
                <a:gd name="connsiteY37" fmla="*/ 242724 h 606722"/>
                <a:gd name="connsiteX38" fmla="*/ 60785 w 607608"/>
                <a:gd name="connsiteY38" fmla="*/ 212332 h 606722"/>
                <a:gd name="connsiteX39" fmla="*/ 182272 w 607608"/>
                <a:gd name="connsiteY39" fmla="*/ 212332 h 606722"/>
                <a:gd name="connsiteX40" fmla="*/ 197313 w 607608"/>
                <a:gd name="connsiteY40" fmla="*/ 216331 h 606722"/>
                <a:gd name="connsiteX41" fmla="*/ 303491 w 607608"/>
                <a:gd name="connsiteY41" fmla="*/ 276938 h 606722"/>
                <a:gd name="connsiteX42" fmla="*/ 375938 w 607608"/>
                <a:gd name="connsiteY42" fmla="*/ 218997 h 606722"/>
                <a:gd name="connsiteX43" fmla="*/ 394895 w 607608"/>
                <a:gd name="connsiteY43" fmla="*/ 212332 h 606722"/>
                <a:gd name="connsiteX44" fmla="*/ 516471 w 607608"/>
                <a:gd name="connsiteY44" fmla="*/ 212332 h 606722"/>
                <a:gd name="connsiteX45" fmla="*/ 546375 w 607608"/>
                <a:gd name="connsiteY45" fmla="*/ 237304 h 606722"/>
                <a:gd name="connsiteX46" fmla="*/ 573254 w 607608"/>
                <a:gd name="connsiteY46" fmla="*/ 385266 h 606722"/>
                <a:gd name="connsiteX47" fmla="*/ 577170 w 607608"/>
                <a:gd name="connsiteY47" fmla="*/ 385266 h 606722"/>
                <a:gd name="connsiteX48" fmla="*/ 607608 w 607608"/>
                <a:gd name="connsiteY48" fmla="*/ 415570 h 606722"/>
                <a:gd name="connsiteX49" fmla="*/ 607608 w 607608"/>
                <a:gd name="connsiteY49" fmla="*/ 485330 h 606722"/>
                <a:gd name="connsiteX50" fmla="*/ 577170 w 607608"/>
                <a:gd name="connsiteY50" fmla="*/ 515723 h 606722"/>
                <a:gd name="connsiteX51" fmla="*/ 521366 w 607608"/>
                <a:gd name="connsiteY51" fmla="*/ 515723 h 606722"/>
                <a:gd name="connsiteX52" fmla="*/ 516382 w 607608"/>
                <a:gd name="connsiteY52" fmla="*/ 578729 h 606722"/>
                <a:gd name="connsiteX53" fmla="*/ 486033 w 607608"/>
                <a:gd name="connsiteY53" fmla="*/ 606722 h 606722"/>
                <a:gd name="connsiteX54" fmla="*/ 425334 w 607608"/>
                <a:gd name="connsiteY54" fmla="*/ 606722 h 606722"/>
                <a:gd name="connsiteX55" fmla="*/ 394984 w 607608"/>
                <a:gd name="connsiteY55" fmla="*/ 578729 h 606722"/>
                <a:gd name="connsiteX56" fmla="*/ 381812 w 607608"/>
                <a:gd name="connsiteY56" fmla="*/ 412637 h 606722"/>
                <a:gd name="connsiteX57" fmla="*/ 374514 w 607608"/>
                <a:gd name="connsiteY57" fmla="*/ 341366 h 606722"/>
                <a:gd name="connsiteX58" fmla="*/ 331794 w 607608"/>
                <a:gd name="connsiteY58" fmla="*/ 361184 h 606722"/>
                <a:gd name="connsiteX59" fmla="*/ 318977 w 607608"/>
                <a:gd name="connsiteY59" fmla="*/ 364027 h 606722"/>
                <a:gd name="connsiteX60" fmla="*/ 303580 w 607608"/>
                <a:gd name="connsiteY60" fmla="*/ 359673 h 606722"/>
                <a:gd name="connsiteX61" fmla="*/ 288628 w 607608"/>
                <a:gd name="connsiteY61" fmla="*/ 364027 h 606722"/>
                <a:gd name="connsiteX62" fmla="*/ 278838 w 607608"/>
                <a:gd name="connsiteY62" fmla="*/ 362428 h 606722"/>
                <a:gd name="connsiteX63" fmla="*/ 203187 w 607608"/>
                <a:gd name="connsiteY63" fmla="*/ 336834 h 606722"/>
                <a:gd name="connsiteX64" fmla="*/ 195444 w 607608"/>
                <a:gd name="connsiteY64" fmla="*/ 411926 h 606722"/>
                <a:gd name="connsiteX65" fmla="*/ 182183 w 607608"/>
                <a:gd name="connsiteY65" fmla="*/ 578729 h 606722"/>
                <a:gd name="connsiteX66" fmla="*/ 151922 w 607608"/>
                <a:gd name="connsiteY66" fmla="*/ 606722 h 606722"/>
                <a:gd name="connsiteX67" fmla="*/ 91134 w 607608"/>
                <a:gd name="connsiteY67" fmla="*/ 606722 h 606722"/>
                <a:gd name="connsiteX68" fmla="*/ 60874 w 607608"/>
                <a:gd name="connsiteY68" fmla="*/ 578729 h 606722"/>
                <a:gd name="connsiteX69" fmla="*/ 49749 w 607608"/>
                <a:gd name="connsiteY69" fmla="*/ 439831 h 606722"/>
                <a:gd name="connsiteX70" fmla="*/ 30347 w 607608"/>
                <a:gd name="connsiteY70" fmla="*/ 439831 h 606722"/>
                <a:gd name="connsiteX71" fmla="*/ 7028 w 607608"/>
                <a:gd name="connsiteY71" fmla="*/ 428989 h 606722"/>
                <a:gd name="connsiteX72" fmla="*/ 531 w 607608"/>
                <a:gd name="connsiteY72" fmla="*/ 404106 h 606722"/>
                <a:gd name="connsiteX73" fmla="*/ 30881 w 607608"/>
                <a:gd name="connsiteY73" fmla="*/ 237304 h 606722"/>
                <a:gd name="connsiteX74" fmla="*/ 60785 w 607608"/>
                <a:gd name="connsiteY74" fmla="*/ 212332 h 606722"/>
                <a:gd name="connsiteX75" fmla="*/ 455646 w 607608"/>
                <a:gd name="connsiteY75" fmla="*/ 30302 h 606722"/>
                <a:gd name="connsiteX76" fmla="*/ 394859 w 607608"/>
                <a:gd name="connsiteY76" fmla="*/ 90994 h 606722"/>
                <a:gd name="connsiteX77" fmla="*/ 455646 w 607608"/>
                <a:gd name="connsiteY77" fmla="*/ 151686 h 606722"/>
                <a:gd name="connsiteX78" fmla="*/ 516432 w 607608"/>
                <a:gd name="connsiteY78" fmla="*/ 90994 h 606722"/>
                <a:gd name="connsiteX79" fmla="*/ 455646 w 607608"/>
                <a:gd name="connsiteY79" fmla="*/ 30302 h 606722"/>
                <a:gd name="connsiteX80" fmla="*/ 121448 w 607608"/>
                <a:gd name="connsiteY80" fmla="*/ 30302 h 606722"/>
                <a:gd name="connsiteX81" fmla="*/ 60750 w 607608"/>
                <a:gd name="connsiteY81" fmla="*/ 90994 h 606722"/>
                <a:gd name="connsiteX82" fmla="*/ 121448 w 607608"/>
                <a:gd name="connsiteY82" fmla="*/ 151686 h 606722"/>
                <a:gd name="connsiteX83" fmla="*/ 182234 w 607608"/>
                <a:gd name="connsiteY83" fmla="*/ 90994 h 606722"/>
                <a:gd name="connsiteX84" fmla="*/ 121448 w 607608"/>
                <a:gd name="connsiteY84" fmla="*/ 30302 h 606722"/>
                <a:gd name="connsiteX85" fmla="*/ 455646 w 607608"/>
                <a:gd name="connsiteY85" fmla="*/ 0 h 606722"/>
                <a:gd name="connsiteX86" fmla="*/ 546781 w 607608"/>
                <a:gd name="connsiteY86" fmla="*/ 90994 h 606722"/>
                <a:gd name="connsiteX87" fmla="*/ 455646 w 607608"/>
                <a:gd name="connsiteY87" fmla="*/ 181988 h 606722"/>
                <a:gd name="connsiteX88" fmla="*/ 364510 w 607608"/>
                <a:gd name="connsiteY88" fmla="*/ 90994 h 606722"/>
                <a:gd name="connsiteX89" fmla="*/ 455646 w 607608"/>
                <a:gd name="connsiteY89" fmla="*/ 0 h 606722"/>
                <a:gd name="connsiteX90" fmla="*/ 121448 w 607608"/>
                <a:gd name="connsiteY90" fmla="*/ 0 h 606722"/>
                <a:gd name="connsiteX91" fmla="*/ 212583 w 607608"/>
                <a:gd name="connsiteY91" fmla="*/ 90994 h 606722"/>
                <a:gd name="connsiteX92" fmla="*/ 121448 w 607608"/>
                <a:gd name="connsiteY92" fmla="*/ 181988 h 606722"/>
                <a:gd name="connsiteX93" fmla="*/ 30312 w 607608"/>
                <a:gd name="connsiteY93" fmla="*/ 90994 h 606722"/>
                <a:gd name="connsiteX94" fmla="*/ 121448 w 607608"/>
                <a:gd name="connsiteY94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607608" h="606722">
                  <a:moveTo>
                    <a:pt x="479981" y="415570"/>
                  </a:moveTo>
                  <a:lnTo>
                    <a:pt x="479981" y="485330"/>
                  </a:lnTo>
                  <a:lnTo>
                    <a:pt x="577170" y="485330"/>
                  </a:lnTo>
                  <a:lnTo>
                    <a:pt x="577170" y="415570"/>
                  </a:lnTo>
                  <a:close/>
                  <a:moveTo>
                    <a:pt x="394895" y="242724"/>
                  </a:moveTo>
                  <a:lnTo>
                    <a:pt x="318977" y="303331"/>
                  </a:lnTo>
                  <a:lnTo>
                    <a:pt x="318977" y="333724"/>
                  </a:lnTo>
                  <a:lnTo>
                    <a:pt x="400414" y="295867"/>
                  </a:lnTo>
                  <a:lnTo>
                    <a:pt x="411984" y="409527"/>
                  </a:lnTo>
                  <a:lnTo>
                    <a:pt x="425334" y="576330"/>
                  </a:lnTo>
                  <a:lnTo>
                    <a:pt x="486033" y="576330"/>
                  </a:lnTo>
                  <a:lnTo>
                    <a:pt x="490928" y="515723"/>
                  </a:lnTo>
                  <a:lnTo>
                    <a:pt x="479981" y="515723"/>
                  </a:lnTo>
                  <a:cubicBezTo>
                    <a:pt x="463248" y="515723"/>
                    <a:pt x="449631" y="502126"/>
                    <a:pt x="449631" y="485330"/>
                  </a:cubicBezTo>
                  <a:lnTo>
                    <a:pt x="449631" y="415570"/>
                  </a:lnTo>
                  <a:cubicBezTo>
                    <a:pt x="449631" y="398863"/>
                    <a:pt x="463248" y="385266"/>
                    <a:pt x="479981" y="385266"/>
                  </a:cubicBezTo>
                  <a:lnTo>
                    <a:pt x="542370" y="385266"/>
                  </a:lnTo>
                  <a:lnTo>
                    <a:pt x="516471" y="242724"/>
                  </a:lnTo>
                  <a:lnTo>
                    <a:pt x="470902" y="242724"/>
                  </a:lnTo>
                  <a:lnTo>
                    <a:pt x="470902" y="334968"/>
                  </a:lnTo>
                  <a:cubicBezTo>
                    <a:pt x="470902" y="343321"/>
                    <a:pt x="464049" y="350164"/>
                    <a:pt x="455683" y="350164"/>
                  </a:cubicBezTo>
                  <a:cubicBezTo>
                    <a:pt x="447317" y="350164"/>
                    <a:pt x="440464" y="343321"/>
                    <a:pt x="440464" y="334968"/>
                  </a:cubicBezTo>
                  <a:lnTo>
                    <a:pt x="440464" y="242724"/>
                  </a:lnTo>
                  <a:close/>
                  <a:moveTo>
                    <a:pt x="60785" y="242724"/>
                  </a:moveTo>
                  <a:lnTo>
                    <a:pt x="30347" y="409527"/>
                  </a:lnTo>
                  <a:lnTo>
                    <a:pt x="77873" y="409527"/>
                  </a:lnTo>
                  <a:lnTo>
                    <a:pt x="91134" y="576330"/>
                  </a:lnTo>
                  <a:lnTo>
                    <a:pt x="151922" y="576330"/>
                  </a:lnTo>
                  <a:lnTo>
                    <a:pt x="165183" y="409527"/>
                  </a:lnTo>
                  <a:lnTo>
                    <a:pt x="176843" y="295867"/>
                  </a:lnTo>
                  <a:lnTo>
                    <a:pt x="288628" y="333724"/>
                  </a:lnTo>
                  <a:lnTo>
                    <a:pt x="288628" y="303331"/>
                  </a:lnTo>
                  <a:lnTo>
                    <a:pt x="182272" y="242724"/>
                  </a:lnTo>
                  <a:lnTo>
                    <a:pt x="136703" y="242724"/>
                  </a:lnTo>
                  <a:lnTo>
                    <a:pt x="136703" y="334968"/>
                  </a:lnTo>
                  <a:cubicBezTo>
                    <a:pt x="136703" y="343321"/>
                    <a:pt x="129939" y="350164"/>
                    <a:pt x="121484" y="350164"/>
                  </a:cubicBezTo>
                  <a:cubicBezTo>
                    <a:pt x="113118" y="350164"/>
                    <a:pt x="106354" y="343321"/>
                    <a:pt x="106354" y="334968"/>
                  </a:cubicBezTo>
                  <a:lnTo>
                    <a:pt x="106354" y="242724"/>
                  </a:lnTo>
                  <a:close/>
                  <a:moveTo>
                    <a:pt x="60785" y="212332"/>
                  </a:moveTo>
                  <a:lnTo>
                    <a:pt x="182272" y="212332"/>
                  </a:lnTo>
                  <a:cubicBezTo>
                    <a:pt x="187523" y="212332"/>
                    <a:pt x="192774" y="213754"/>
                    <a:pt x="197313" y="216331"/>
                  </a:cubicBezTo>
                  <a:lnTo>
                    <a:pt x="303491" y="276938"/>
                  </a:lnTo>
                  <a:lnTo>
                    <a:pt x="375938" y="218997"/>
                  </a:lnTo>
                  <a:cubicBezTo>
                    <a:pt x="381367" y="214731"/>
                    <a:pt x="388042" y="212332"/>
                    <a:pt x="394895" y="212332"/>
                  </a:cubicBezTo>
                  <a:lnTo>
                    <a:pt x="516471" y="212332"/>
                  </a:lnTo>
                  <a:cubicBezTo>
                    <a:pt x="531156" y="212332"/>
                    <a:pt x="543705" y="222818"/>
                    <a:pt x="546375" y="237304"/>
                  </a:cubicBezTo>
                  <a:lnTo>
                    <a:pt x="573254" y="385266"/>
                  </a:lnTo>
                  <a:lnTo>
                    <a:pt x="577170" y="385266"/>
                  </a:lnTo>
                  <a:cubicBezTo>
                    <a:pt x="593991" y="385266"/>
                    <a:pt x="607608" y="398863"/>
                    <a:pt x="607608" y="415570"/>
                  </a:cubicBezTo>
                  <a:lnTo>
                    <a:pt x="607608" y="485330"/>
                  </a:lnTo>
                  <a:cubicBezTo>
                    <a:pt x="607608" y="502126"/>
                    <a:pt x="593991" y="515723"/>
                    <a:pt x="577170" y="515723"/>
                  </a:cubicBezTo>
                  <a:lnTo>
                    <a:pt x="521366" y="515723"/>
                  </a:lnTo>
                  <a:lnTo>
                    <a:pt x="516382" y="578729"/>
                  </a:lnTo>
                  <a:cubicBezTo>
                    <a:pt x="515136" y="594547"/>
                    <a:pt x="501875" y="606722"/>
                    <a:pt x="486033" y="606722"/>
                  </a:cubicBezTo>
                  <a:lnTo>
                    <a:pt x="425334" y="606722"/>
                  </a:lnTo>
                  <a:cubicBezTo>
                    <a:pt x="409492" y="606722"/>
                    <a:pt x="396319" y="594547"/>
                    <a:pt x="394984" y="578729"/>
                  </a:cubicBezTo>
                  <a:lnTo>
                    <a:pt x="381812" y="412637"/>
                  </a:lnTo>
                  <a:lnTo>
                    <a:pt x="374514" y="341366"/>
                  </a:lnTo>
                  <a:lnTo>
                    <a:pt x="331794" y="361184"/>
                  </a:lnTo>
                  <a:cubicBezTo>
                    <a:pt x="327700" y="363050"/>
                    <a:pt x="323338" y="364027"/>
                    <a:pt x="318977" y="364027"/>
                  </a:cubicBezTo>
                  <a:cubicBezTo>
                    <a:pt x="313637" y="364027"/>
                    <a:pt x="308297" y="362517"/>
                    <a:pt x="303580" y="359673"/>
                  </a:cubicBezTo>
                  <a:cubicBezTo>
                    <a:pt x="298952" y="362339"/>
                    <a:pt x="293879" y="364027"/>
                    <a:pt x="288628" y="364027"/>
                  </a:cubicBezTo>
                  <a:cubicBezTo>
                    <a:pt x="285335" y="364027"/>
                    <a:pt x="282042" y="363494"/>
                    <a:pt x="278838" y="362428"/>
                  </a:cubicBezTo>
                  <a:lnTo>
                    <a:pt x="203187" y="336834"/>
                  </a:lnTo>
                  <a:lnTo>
                    <a:pt x="195444" y="411926"/>
                  </a:lnTo>
                  <a:lnTo>
                    <a:pt x="182183" y="578729"/>
                  </a:lnTo>
                  <a:cubicBezTo>
                    <a:pt x="180937" y="594547"/>
                    <a:pt x="167764" y="606722"/>
                    <a:pt x="151922" y="606722"/>
                  </a:cubicBezTo>
                  <a:lnTo>
                    <a:pt x="91134" y="606722"/>
                  </a:lnTo>
                  <a:cubicBezTo>
                    <a:pt x="75292" y="606722"/>
                    <a:pt x="62120" y="594547"/>
                    <a:pt x="60874" y="578729"/>
                  </a:cubicBezTo>
                  <a:lnTo>
                    <a:pt x="49749" y="439831"/>
                  </a:lnTo>
                  <a:lnTo>
                    <a:pt x="30347" y="439831"/>
                  </a:lnTo>
                  <a:cubicBezTo>
                    <a:pt x="21358" y="439831"/>
                    <a:pt x="12813" y="435832"/>
                    <a:pt x="7028" y="428989"/>
                  </a:cubicBezTo>
                  <a:cubicBezTo>
                    <a:pt x="1243" y="422057"/>
                    <a:pt x="-1160" y="412993"/>
                    <a:pt x="531" y="404106"/>
                  </a:cubicBezTo>
                  <a:lnTo>
                    <a:pt x="30881" y="237304"/>
                  </a:lnTo>
                  <a:cubicBezTo>
                    <a:pt x="33462" y="222818"/>
                    <a:pt x="46100" y="212332"/>
                    <a:pt x="60785" y="212332"/>
                  </a:cubicBezTo>
                  <a:close/>
                  <a:moveTo>
                    <a:pt x="455646" y="30302"/>
                  </a:moveTo>
                  <a:cubicBezTo>
                    <a:pt x="422093" y="30302"/>
                    <a:pt x="394859" y="57493"/>
                    <a:pt x="394859" y="90994"/>
                  </a:cubicBezTo>
                  <a:cubicBezTo>
                    <a:pt x="394859" y="124495"/>
                    <a:pt x="422093" y="151686"/>
                    <a:pt x="455646" y="151686"/>
                  </a:cubicBezTo>
                  <a:cubicBezTo>
                    <a:pt x="489199" y="151686"/>
                    <a:pt x="516432" y="124495"/>
                    <a:pt x="516432" y="90994"/>
                  </a:cubicBezTo>
                  <a:cubicBezTo>
                    <a:pt x="516432" y="57493"/>
                    <a:pt x="489199" y="30302"/>
                    <a:pt x="455646" y="30302"/>
                  </a:cubicBezTo>
                  <a:close/>
                  <a:moveTo>
                    <a:pt x="121448" y="30302"/>
                  </a:moveTo>
                  <a:cubicBezTo>
                    <a:pt x="87895" y="30302"/>
                    <a:pt x="60750" y="57493"/>
                    <a:pt x="60750" y="90994"/>
                  </a:cubicBezTo>
                  <a:cubicBezTo>
                    <a:pt x="60750" y="124495"/>
                    <a:pt x="87895" y="151686"/>
                    <a:pt x="121448" y="151686"/>
                  </a:cubicBezTo>
                  <a:cubicBezTo>
                    <a:pt x="155001" y="151686"/>
                    <a:pt x="182234" y="124495"/>
                    <a:pt x="182234" y="90994"/>
                  </a:cubicBezTo>
                  <a:cubicBezTo>
                    <a:pt x="182234" y="57493"/>
                    <a:pt x="155001" y="30302"/>
                    <a:pt x="121448" y="30302"/>
                  </a:cubicBezTo>
                  <a:close/>
                  <a:moveTo>
                    <a:pt x="455646" y="0"/>
                  </a:moveTo>
                  <a:cubicBezTo>
                    <a:pt x="505930" y="0"/>
                    <a:pt x="546781" y="40787"/>
                    <a:pt x="546781" y="90994"/>
                  </a:cubicBezTo>
                  <a:cubicBezTo>
                    <a:pt x="546781" y="141201"/>
                    <a:pt x="505930" y="181988"/>
                    <a:pt x="455646" y="181988"/>
                  </a:cubicBezTo>
                  <a:cubicBezTo>
                    <a:pt x="405361" y="181988"/>
                    <a:pt x="364510" y="141201"/>
                    <a:pt x="364510" y="90994"/>
                  </a:cubicBezTo>
                  <a:cubicBezTo>
                    <a:pt x="364510" y="40787"/>
                    <a:pt x="405361" y="0"/>
                    <a:pt x="455646" y="0"/>
                  </a:cubicBezTo>
                  <a:close/>
                  <a:moveTo>
                    <a:pt x="121448" y="0"/>
                  </a:moveTo>
                  <a:cubicBezTo>
                    <a:pt x="171732" y="0"/>
                    <a:pt x="212583" y="40787"/>
                    <a:pt x="212583" y="90994"/>
                  </a:cubicBezTo>
                  <a:cubicBezTo>
                    <a:pt x="212583" y="141201"/>
                    <a:pt x="171732" y="181988"/>
                    <a:pt x="121448" y="181988"/>
                  </a:cubicBezTo>
                  <a:cubicBezTo>
                    <a:pt x="71252" y="181988"/>
                    <a:pt x="30312" y="141201"/>
                    <a:pt x="30312" y="90994"/>
                  </a:cubicBezTo>
                  <a:cubicBezTo>
                    <a:pt x="30312" y="40787"/>
                    <a:pt x="71252" y="0"/>
                    <a:pt x="1214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733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05FF6CE-958C-4C54-A3EC-433E93F705B8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四、如何判别谈判风格？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4E8A50B-BE86-4667-9A49-7AC7A2ADF96A}"/>
              </a:ext>
            </a:extLst>
          </p:cNvPr>
          <p:cNvSpPr txBox="1">
            <a:spLocks noChangeArrowheads="1"/>
          </p:cNvSpPr>
          <p:nvPr/>
        </p:nvSpPr>
        <p:spPr>
          <a:xfrm>
            <a:off x="1407160" y="2360295"/>
            <a:ext cx="9360000" cy="326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阿里巴巴普惠体" panose="00020600040101010101" pitchFamily="18" charset="-12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阿里巴巴普惠体" panose="00020600040101010101" pitchFamily="18" charset="-12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阿里巴巴普惠体" panose="00020600040101010101" pitchFamily="18" charset="-12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阿里巴巴普惠体" panose="00020600040101010101" pitchFamily="18" charset="-12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阿里巴巴普惠体" panose="00020600040101010101" pitchFamily="18" charset="-12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特征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：愿意发表意见，发号施令，不容忍错误，不在乎别人情绪和建议，是 决策者，喜欢控制整个局面，一切都是为了赢，冷静，独立，以自我为中心；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需求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：直接的回答，需要大量新的想法，比较务实，单刀直入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恐惧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：犯错和没有结果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对策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：准备充分，以事实来说话，注意不要挑战他的权威和地位，因为他是领导，是一个决策者和权威者，喜欢聪明人，但不喜欢别人告诉他怎么做，我们采取哀兵政策，我们是弱方，请求协助，可提供两三个方案供他选择，给他选择是对他的尊重，是他权威和地位的保障。我们要特别强调，我们是如何来帮他达到目标的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36E2C8C-2E0A-4748-92A3-BA1BE3FE0477}"/>
              </a:ext>
            </a:extLst>
          </p:cNvPr>
          <p:cNvSpPr txBox="1"/>
          <p:nvPr/>
        </p:nvSpPr>
        <p:spPr>
          <a:xfrm>
            <a:off x="1407160" y="1747041"/>
            <a:ext cx="1233403" cy="430887"/>
          </a:xfrm>
          <a:prstGeom prst="rect">
            <a:avLst/>
          </a:prstGeom>
          <a:solidFill>
            <a:srgbClr val="007CC8"/>
          </a:solidFill>
        </p:spPr>
        <p:txBody>
          <a:bodyPr wrap="square">
            <a:spAutoFit/>
          </a:bodyPr>
          <a:lstStyle/>
          <a:p>
            <a:r>
              <a:rPr kumimoji="0" lang="en-US" altLang="zh-CN" sz="2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2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支配型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007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05FF6CE-958C-4C54-A3EC-433E93F705B8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四、如何判别谈判风格？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36E2C8C-2E0A-4748-92A3-BA1BE3FE0477}"/>
              </a:ext>
            </a:extLst>
          </p:cNvPr>
          <p:cNvSpPr txBox="1"/>
          <p:nvPr/>
        </p:nvSpPr>
        <p:spPr>
          <a:xfrm>
            <a:off x="1407160" y="1747041"/>
            <a:ext cx="1233403" cy="430887"/>
          </a:xfrm>
          <a:prstGeom prst="rect">
            <a:avLst/>
          </a:prstGeom>
          <a:solidFill>
            <a:srgbClr val="007CC8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200" dirty="0">
                <a:solidFill>
                  <a:schemeClr val="bg1"/>
                </a:solidFill>
                <a:cs typeface="+mn-ea"/>
                <a:sym typeface="+mn-lt"/>
              </a:rPr>
              <a:t>表达型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0BB3EC73-0182-4747-A76E-7043FE540BA8}"/>
              </a:ext>
            </a:extLst>
          </p:cNvPr>
          <p:cNvGrpSpPr/>
          <p:nvPr/>
        </p:nvGrpSpPr>
        <p:grpSpPr>
          <a:xfrm>
            <a:off x="1407160" y="2575136"/>
            <a:ext cx="6264000" cy="978729"/>
            <a:chOff x="1407160" y="2575136"/>
            <a:chExt cx="6264000" cy="978729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13DCEA1D-ECBB-43E2-8203-3AB217D17D1D}"/>
                </a:ext>
              </a:extLst>
            </p:cNvPr>
            <p:cNvSpPr/>
            <p:nvPr/>
          </p:nvSpPr>
          <p:spPr>
            <a:xfrm>
              <a:off x="1407160" y="2695233"/>
              <a:ext cx="648000" cy="4173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特征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CC66A51A-5E6F-4305-B6CF-FD33C8C657A6}"/>
                </a:ext>
              </a:extLst>
            </p:cNvPr>
            <p:cNvSpPr/>
            <p:nvPr/>
          </p:nvSpPr>
          <p:spPr>
            <a:xfrm>
              <a:off x="2055160" y="2575136"/>
              <a:ext cx="5616000" cy="97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充满激情，有创造力，重感情，很乐观，对任何事情喜欢理想化，喜欢参与，不喜欢孤独，喜欢帮助别人，做事没有条里；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F8EE4937-BABC-4BDC-8F14-43133E1C93A0}"/>
              </a:ext>
            </a:extLst>
          </p:cNvPr>
          <p:cNvGrpSpPr/>
          <p:nvPr/>
        </p:nvGrpSpPr>
        <p:grpSpPr>
          <a:xfrm>
            <a:off x="1407160" y="3411858"/>
            <a:ext cx="6264001" cy="683264"/>
            <a:chOff x="1407160" y="3439705"/>
            <a:chExt cx="6264001" cy="683264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3B2A595-888B-4816-BE1F-882E31FF7684}"/>
                </a:ext>
              </a:extLst>
            </p:cNvPr>
            <p:cNvSpPr/>
            <p:nvPr/>
          </p:nvSpPr>
          <p:spPr>
            <a:xfrm>
              <a:off x="1407160" y="3586924"/>
              <a:ext cx="6480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需求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AC2965C9-E6E4-4A84-B5D8-27F85F5250E9}"/>
                </a:ext>
              </a:extLst>
            </p:cNvPr>
            <p:cNvSpPr/>
            <p:nvPr/>
          </p:nvSpPr>
          <p:spPr>
            <a:xfrm>
              <a:off x="2055161" y="3439705"/>
              <a:ext cx="5616000" cy="68326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公众认可，民主关系，一起来做决定，希望表达自己，希望别人来帮他实现他的创意，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49B3C41C-2AD1-459F-858D-9924FB7AFB87}"/>
              </a:ext>
            </a:extLst>
          </p:cNvPr>
          <p:cNvGrpSpPr/>
          <p:nvPr/>
        </p:nvGrpSpPr>
        <p:grpSpPr>
          <a:xfrm>
            <a:off x="1407160" y="4248580"/>
            <a:ext cx="6264001" cy="369332"/>
            <a:chOff x="1407160" y="4212833"/>
            <a:chExt cx="6264001" cy="369332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6C6581C2-2099-4465-B933-36A62C39DC2B}"/>
                </a:ext>
              </a:extLst>
            </p:cNvPr>
            <p:cNvSpPr/>
            <p:nvPr/>
          </p:nvSpPr>
          <p:spPr>
            <a:xfrm>
              <a:off x="1407160" y="4212833"/>
              <a:ext cx="6480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恐惧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6649BF8B-E97B-42A5-AF44-184B4E4560A9}"/>
                </a:ext>
              </a:extLst>
            </p:cNvPr>
            <p:cNvSpPr/>
            <p:nvPr/>
          </p:nvSpPr>
          <p:spPr>
            <a:xfrm>
              <a:off x="2055161" y="4213346"/>
              <a:ext cx="5616000" cy="3627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失去赞同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36E5E9B7-9E59-431F-868F-54702C7E5B43}"/>
              </a:ext>
            </a:extLst>
          </p:cNvPr>
          <p:cNvGrpSpPr/>
          <p:nvPr/>
        </p:nvGrpSpPr>
        <p:grpSpPr>
          <a:xfrm>
            <a:off x="1407160" y="4790862"/>
            <a:ext cx="6264001" cy="684000"/>
            <a:chOff x="1407160" y="4790862"/>
            <a:chExt cx="6264001" cy="684000"/>
          </a:xfrm>
        </p:grpSpPr>
        <p:sp>
          <p:nvSpPr>
            <p:cNvPr id="3" name="Rectangle 3">
              <a:extLst>
                <a:ext uri="{FF2B5EF4-FFF2-40B4-BE49-F238E27FC236}">
                  <a16:creationId xmlns:a16="http://schemas.microsoft.com/office/drawing/2014/main" id="{04E8A50B-BE86-4667-9A49-7AC7A2ADF96A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2055161" y="4790862"/>
              <a:ext cx="5616000" cy="6840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阿里巴巴普惠体" panose="00020600040101010101" pitchFamily="18" charset="-122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阿里巴巴普惠体" panose="00020600040101010101" pitchFamily="18" charset="-122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阿里巴巴普惠体" panose="00020600040101010101" pitchFamily="18" charset="-122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阿里巴巴普惠体" panose="00020600040101010101" pitchFamily="18" charset="-122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阿里巴巴普惠体" panose="00020600040101010101" pitchFamily="18" charset="-122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提出新观点并用例子来说明，给他更多时间表达，以书面形式和他确认，因为他说的不一定能做到。</a:t>
              </a: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58DEB7B7-5953-4AB3-B76D-E50CFE7856EA}"/>
                </a:ext>
              </a:extLst>
            </p:cNvPr>
            <p:cNvSpPr/>
            <p:nvPr/>
          </p:nvSpPr>
          <p:spPr>
            <a:xfrm>
              <a:off x="1407160" y="4948196"/>
              <a:ext cx="6480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对策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611C843D-4A18-4F78-AE14-EA7659752C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1160" y="2402977"/>
            <a:ext cx="3113680" cy="334530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9464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899DFFD-9B03-467B-9EDF-99C59B316B99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四、如何判别谈判风格？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350FF4D-3D61-408A-82D7-77BF1CCBC925}"/>
              </a:ext>
            </a:extLst>
          </p:cNvPr>
          <p:cNvSpPr txBox="1"/>
          <p:nvPr/>
        </p:nvSpPr>
        <p:spPr>
          <a:xfrm>
            <a:off x="5340220" y="2075557"/>
            <a:ext cx="1233403" cy="430887"/>
          </a:xfrm>
          <a:prstGeom prst="rect">
            <a:avLst/>
          </a:prstGeom>
          <a:solidFill>
            <a:srgbClr val="007CC8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200" dirty="0">
                <a:solidFill>
                  <a:schemeClr val="bg1"/>
                </a:solidFill>
                <a:cs typeface="+mn-ea"/>
                <a:sym typeface="+mn-lt"/>
              </a:rPr>
              <a:t>和蔼型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CC29F82-C780-49B3-B64C-1F5D9E483033}"/>
              </a:ext>
            </a:extLst>
          </p:cNvPr>
          <p:cNvSpPr/>
          <p:nvPr/>
        </p:nvSpPr>
        <p:spPr>
          <a:xfrm>
            <a:off x="5340220" y="300262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07CC8"/>
                </a:solidFill>
                <a:cs typeface="+mn-ea"/>
                <a:sym typeface="+mn-lt"/>
              </a:rPr>
              <a:t>特征</a:t>
            </a:r>
            <a:endParaRPr lang="zh-CN" altLang="en-US" dirty="0">
              <a:solidFill>
                <a:srgbClr val="007CC8"/>
              </a:solidFill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95D12E0-7634-4ABF-A436-FC9931836891}"/>
              </a:ext>
            </a:extLst>
          </p:cNvPr>
          <p:cNvSpPr/>
          <p:nvPr/>
        </p:nvSpPr>
        <p:spPr>
          <a:xfrm>
            <a:off x="6217012" y="2707668"/>
            <a:ext cx="4788000" cy="9787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cs typeface="+mn-ea"/>
                <a:sym typeface="+mn-lt"/>
              </a:rPr>
              <a:t>善于保持人际关系，老好人，忠诚，关心别人，喜欢和别人打交道，有耐心，不喜欢行动，喜欢停留在老地方，不喜欢人际间的矛盾；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059F71F-2629-4737-994A-A5A816C80CE6}"/>
              </a:ext>
            </a:extLst>
          </p:cNvPr>
          <p:cNvSpPr/>
          <p:nvPr/>
        </p:nvSpPr>
        <p:spPr>
          <a:xfrm>
            <a:off x="5340220" y="3906197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07CC8"/>
                </a:solidFill>
                <a:cs typeface="+mn-ea"/>
                <a:sym typeface="+mn-lt"/>
              </a:rPr>
              <a:t>需求</a:t>
            </a:r>
            <a:endParaRPr lang="zh-CN" altLang="en-US" dirty="0">
              <a:solidFill>
                <a:srgbClr val="007CC8"/>
              </a:solidFill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01C7335-E4CA-4A42-96F1-C82A8D859826}"/>
              </a:ext>
            </a:extLst>
          </p:cNvPr>
          <p:cNvSpPr/>
          <p:nvPr/>
        </p:nvSpPr>
        <p:spPr>
          <a:xfrm>
            <a:off x="6217012" y="3758978"/>
            <a:ext cx="4788000" cy="6832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cs typeface="+mn-ea"/>
                <a:sym typeface="+mn-lt"/>
              </a:rPr>
              <a:t>安全感，真诚的赞赏，喜欢传统方式和程序，不喜欢大改变，喜欢稳定；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D54E62C-30B3-4706-9D5C-8407F9ED4E2A}"/>
              </a:ext>
            </a:extLst>
          </p:cNvPr>
          <p:cNvSpPr/>
          <p:nvPr/>
        </p:nvSpPr>
        <p:spPr>
          <a:xfrm>
            <a:off x="5340220" y="4545775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07CC8"/>
                </a:solidFill>
                <a:cs typeface="+mn-ea"/>
                <a:sym typeface="+mn-lt"/>
              </a:rPr>
              <a:t>恐惧</a:t>
            </a:r>
            <a:endParaRPr lang="zh-CN" altLang="en-US" dirty="0">
              <a:solidFill>
                <a:srgbClr val="007CC8"/>
              </a:solidFill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51B7261-2D58-43BD-AC32-986940394769}"/>
              </a:ext>
            </a:extLst>
          </p:cNvPr>
          <p:cNvSpPr/>
          <p:nvPr/>
        </p:nvSpPr>
        <p:spPr>
          <a:xfrm>
            <a:off x="6217012" y="4564066"/>
            <a:ext cx="2236510" cy="3627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cs typeface="+mn-ea"/>
                <a:sym typeface="+mn-lt"/>
              </a:rPr>
              <a:t>失去安全感和稳定感；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D430C80-412F-4688-BB8C-D2F833E7B757}"/>
              </a:ext>
            </a:extLst>
          </p:cNvPr>
          <p:cNvSpPr/>
          <p:nvPr/>
        </p:nvSpPr>
        <p:spPr>
          <a:xfrm>
            <a:off x="5340220" y="512190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07CC8"/>
                </a:solidFill>
                <a:cs typeface="+mn-ea"/>
                <a:sym typeface="+mn-lt"/>
              </a:rPr>
              <a:t>对策</a:t>
            </a:r>
            <a:endParaRPr lang="zh-CN" altLang="en-US" dirty="0">
              <a:solidFill>
                <a:srgbClr val="007CC8"/>
              </a:solidFill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2000DB7-7A84-49D1-9F54-2EA0B104C50D}"/>
              </a:ext>
            </a:extLst>
          </p:cNvPr>
          <p:cNvSpPr/>
          <p:nvPr/>
        </p:nvSpPr>
        <p:spPr>
          <a:xfrm>
            <a:off x="6217012" y="5122932"/>
            <a:ext cx="5314275" cy="3627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cs typeface="+mn-ea"/>
                <a:sym typeface="+mn-lt"/>
              </a:rPr>
              <a:t>放慢语速，友好沟通，建议信任关系，注意到每个细节。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44B0BEF2-7324-4C9B-9B42-28F09EAF29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6988" y="2075557"/>
            <a:ext cx="3991502" cy="341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95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D4AF588-3152-415F-A05B-50D5BE7FE4AE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四、如何判别谈判风格？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1659D38-E0FA-478D-ABD7-3D92AA734301}"/>
              </a:ext>
            </a:extLst>
          </p:cNvPr>
          <p:cNvSpPr txBox="1"/>
          <p:nvPr/>
        </p:nvSpPr>
        <p:spPr>
          <a:xfrm>
            <a:off x="1407160" y="1747041"/>
            <a:ext cx="1233403" cy="430887"/>
          </a:xfrm>
          <a:prstGeom prst="rect">
            <a:avLst/>
          </a:prstGeom>
          <a:solidFill>
            <a:srgbClr val="007CC8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200" dirty="0">
                <a:solidFill>
                  <a:schemeClr val="bg1"/>
                </a:solidFill>
                <a:cs typeface="+mn-ea"/>
                <a:sym typeface="+mn-lt"/>
              </a:rPr>
              <a:t>分析型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60EA0C81-D8D8-47BB-8D3B-1FBAEF977B74}"/>
              </a:ext>
            </a:extLst>
          </p:cNvPr>
          <p:cNvGrpSpPr/>
          <p:nvPr/>
        </p:nvGrpSpPr>
        <p:grpSpPr>
          <a:xfrm>
            <a:off x="2020137" y="2305433"/>
            <a:ext cx="5184000" cy="1258036"/>
            <a:chOff x="2020137" y="2305433"/>
            <a:chExt cx="5184000" cy="1258036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8A9E9D35-6669-4ECE-896E-7BA297372E0B}"/>
                </a:ext>
              </a:extLst>
            </p:cNvPr>
            <p:cNvSpPr/>
            <p:nvPr/>
          </p:nvSpPr>
          <p:spPr>
            <a:xfrm>
              <a:off x="2020137" y="2584740"/>
              <a:ext cx="5184000" cy="9787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喜欢数据，喜欢分析，喜欢问具体细节的东西，喜欢个人空间，不喜欢被打扰，对每一件事情追求准确和完美；</a:t>
              </a: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B0D12375-6A63-482F-B3BD-FA7E6C68EE3C}"/>
                </a:ext>
              </a:extLst>
            </p:cNvPr>
            <p:cNvSpPr/>
            <p:nvPr/>
          </p:nvSpPr>
          <p:spPr>
            <a:xfrm>
              <a:off x="2020137" y="2305433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特征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5F8AD1C1-6A1B-47F6-A299-701AE70B72FE}"/>
              </a:ext>
            </a:extLst>
          </p:cNvPr>
          <p:cNvGrpSpPr/>
          <p:nvPr/>
        </p:nvGrpSpPr>
        <p:grpSpPr>
          <a:xfrm>
            <a:off x="2020137" y="3338146"/>
            <a:ext cx="4083169" cy="652569"/>
            <a:chOff x="2020137" y="3369747"/>
            <a:chExt cx="4083169" cy="652569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7C8D005A-DFD2-4F8A-B419-568B036D57CB}"/>
                </a:ext>
              </a:extLst>
            </p:cNvPr>
            <p:cNvSpPr/>
            <p:nvPr/>
          </p:nvSpPr>
          <p:spPr>
            <a:xfrm>
              <a:off x="2020137" y="3659524"/>
              <a:ext cx="4083169" cy="3627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安全感，不希望有突然的改变，希望被重视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3DCE1FD3-4540-4D05-A96E-62657684632A}"/>
                </a:ext>
              </a:extLst>
            </p:cNvPr>
            <p:cNvSpPr/>
            <p:nvPr/>
          </p:nvSpPr>
          <p:spPr>
            <a:xfrm>
              <a:off x="2020137" y="3369747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需求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6E76F6B9-9B3C-4D10-A669-550C6EB4FE55}"/>
              </a:ext>
            </a:extLst>
          </p:cNvPr>
          <p:cNvGrpSpPr/>
          <p:nvPr/>
        </p:nvGrpSpPr>
        <p:grpSpPr>
          <a:xfrm>
            <a:off x="2020137" y="4085864"/>
            <a:ext cx="6048000" cy="638675"/>
            <a:chOff x="2020137" y="4069834"/>
            <a:chExt cx="6048000" cy="638675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DE05E581-12B1-4DFA-8819-A8ED8D2720F0}"/>
                </a:ext>
              </a:extLst>
            </p:cNvPr>
            <p:cNvSpPr/>
            <p:nvPr/>
          </p:nvSpPr>
          <p:spPr>
            <a:xfrm>
              <a:off x="2020137" y="4345717"/>
              <a:ext cx="6048000" cy="36279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被别人批评和指责，怕混乱局面，没有条理清晰的信息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70A17A3C-9221-4F3E-B1BE-1FBCF8F6A244}"/>
                </a:ext>
              </a:extLst>
            </p:cNvPr>
            <p:cNvSpPr/>
            <p:nvPr/>
          </p:nvSpPr>
          <p:spPr>
            <a:xfrm>
              <a:off x="2020137" y="4069834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恐惧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A533FAD4-E431-4993-9A9D-7388E2FA9D23}"/>
              </a:ext>
            </a:extLst>
          </p:cNvPr>
          <p:cNvGrpSpPr/>
          <p:nvPr/>
        </p:nvGrpSpPr>
        <p:grpSpPr>
          <a:xfrm>
            <a:off x="2020137" y="4819688"/>
            <a:ext cx="5184000" cy="1282336"/>
            <a:chOff x="2020137" y="4821428"/>
            <a:chExt cx="5184000" cy="1282336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0CF01B5-952B-41E2-BF4D-EC41EF52BB7E}"/>
                </a:ext>
              </a:extLst>
            </p:cNvPr>
            <p:cNvSpPr/>
            <p:nvPr/>
          </p:nvSpPr>
          <p:spPr>
            <a:xfrm>
              <a:off x="2020137" y="5125035"/>
              <a:ext cx="5184000" cy="9787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尊重他对个人空间的需求，我们要公事公办，摆事实并保证正确性，给更多正确信息，注意不要过于友好，不要讨好他，否则他会反感。</a:t>
              </a: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CD50DF64-0C99-4166-B227-4F03682B4FB1}"/>
                </a:ext>
              </a:extLst>
            </p:cNvPr>
            <p:cNvSpPr/>
            <p:nvPr/>
          </p:nvSpPr>
          <p:spPr>
            <a:xfrm>
              <a:off x="2020137" y="4821428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对策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6" name="Group 984">
            <a:extLst>
              <a:ext uri="{FF2B5EF4-FFF2-40B4-BE49-F238E27FC236}">
                <a16:creationId xmlns:a16="http://schemas.microsoft.com/office/drawing/2014/main" id="{B1AB85C1-785E-41EF-B17F-903C17C0EA21}"/>
              </a:ext>
            </a:extLst>
          </p:cNvPr>
          <p:cNvGrpSpPr>
            <a:grpSpLocks noChangeAspect="1"/>
          </p:cNvGrpSpPr>
          <p:nvPr/>
        </p:nvGrpSpPr>
        <p:grpSpPr>
          <a:xfrm>
            <a:off x="1429976" y="2497877"/>
            <a:ext cx="473943" cy="468000"/>
            <a:chOff x="0" y="0"/>
            <a:chExt cx="735012" cy="725795"/>
          </a:xfrm>
          <a:solidFill>
            <a:schemeClr val="bg1">
              <a:lumMod val="50000"/>
            </a:schemeClr>
          </a:solidFill>
        </p:grpSpPr>
        <p:sp>
          <p:nvSpPr>
            <p:cNvPr id="17" name="Shape 982">
              <a:extLst>
                <a:ext uri="{FF2B5EF4-FFF2-40B4-BE49-F238E27FC236}">
                  <a16:creationId xmlns:a16="http://schemas.microsoft.com/office/drawing/2014/main" id="{1A1BCDF7-4280-48E7-B256-C037CE69E664}"/>
                </a:ext>
              </a:extLst>
            </p:cNvPr>
            <p:cNvSpPr/>
            <p:nvPr/>
          </p:nvSpPr>
          <p:spPr>
            <a:xfrm>
              <a:off x="91678" y="-1"/>
              <a:ext cx="643335" cy="551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488" extrusionOk="0">
                  <a:moveTo>
                    <a:pt x="21228" y="3295"/>
                  </a:moveTo>
                  <a:cubicBezTo>
                    <a:pt x="18690" y="335"/>
                    <a:pt x="18690" y="335"/>
                    <a:pt x="18690" y="335"/>
                  </a:cubicBezTo>
                  <a:cubicBezTo>
                    <a:pt x="18318" y="-112"/>
                    <a:pt x="17720" y="-112"/>
                    <a:pt x="17338" y="335"/>
                  </a:cubicBezTo>
                  <a:cubicBezTo>
                    <a:pt x="6636" y="12862"/>
                    <a:pt x="6636" y="12862"/>
                    <a:pt x="6636" y="12862"/>
                  </a:cubicBezTo>
                  <a:cubicBezTo>
                    <a:pt x="4169" y="9963"/>
                    <a:pt x="4169" y="9963"/>
                    <a:pt x="4169" y="9963"/>
                  </a:cubicBezTo>
                  <a:cubicBezTo>
                    <a:pt x="3983" y="9746"/>
                    <a:pt x="3746" y="9637"/>
                    <a:pt x="3488" y="9637"/>
                  </a:cubicBezTo>
                  <a:cubicBezTo>
                    <a:pt x="3240" y="9637"/>
                    <a:pt x="2993" y="9746"/>
                    <a:pt x="2817" y="9963"/>
                  </a:cubicBezTo>
                  <a:cubicBezTo>
                    <a:pt x="279" y="12923"/>
                    <a:pt x="279" y="12923"/>
                    <a:pt x="279" y="12923"/>
                  </a:cubicBezTo>
                  <a:cubicBezTo>
                    <a:pt x="-93" y="13370"/>
                    <a:pt x="-93" y="14071"/>
                    <a:pt x="279" y="14505"/>
                  </a:cubicBezTo>
                  <a:cubicBezTo>
                    <a:pt x="3395" y="18154"/>
                    <a:pt x="3395" y="18154"/>
                    <a:pt x="3395" y="18154"/>
                  </a:cubicBezTo>
                  <a:cubicBezTo>
                    <a:pt x="3406" y="18166"/>
                    <a:pt x="3416" y="18178"/>
                    <a:pt x="3426" y="18202"/>
                  </a:cubicBezTo>
                  <a:cubicBezTo>
                    <a:pt x="5965" y="21162"/>
                    <a:pt x="5965" y="21162"/>
                    <a:pt x="5965" y="21162"/>
                  </a:cubicBezTo>
                  <a:cubicBezTo>
                    <a:pt x="6140" y="21367"/>
                    <a:pt x="6388" y="21488"/>
                    <a:pt x="6636" y="21488"/>
                  </a:cubicBezTo>
                  <a:cubicBezTo>
                    <a:pt x="6894" y="21488"/>
                    <a:pt x="7131" y="21367"/>
                    <a:pt x="7317" y="21162"/>
                  </a:cubicBezTo>
                  <a:cubicBezTo>
                    <a:pt x="21228" y="4877"/>
                    <a:pt x="21228" y="4877"/>
                    <a:pt x="21228" y="4877"/>
                  </a:cubicBezTo>
                  <a:cubicBezTo>
                    <a:pt x="21404" y="4672"/>
                    <a:pt x="21507" y="4382"/>
                    <a:pt x="21507" y="4092"/>
                  </a:cubicBezTo>
                  <a:cubicBezTo>
                    <a:pt x="21507" y="3790"/>
                    <a:pt x="21404" y="3512"/>
                    <a:pt x="21228" y="3295"/>
                  </a:cubicBezTo>
                  <a:close/>
                </a:path>
              </a:pathLst>
            </a:custGeom>
            <a:solidFill>
              <a:srgbClr val="007CC8"/>
            </a:solidFill>
            <a:ln w="12700" cap="flat">
              <a:solidFill>
                <a:srgbClr val="007CC8"/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Shape 983">
              <a:extLst>
                <a:ext uri="{FF2B5EF4-FFF2-40B4-BE49-F238E27FC236}">
                  <a16:creationId xmlns:a16="http://schemas.microsoft.com/office/drawing/2014/main" id="{2866EA54-32B6-4869-BA09-4CE8BD795E6D}"/>
                </a:ext>
              </a:extLst>
            </p:cNvPr>
            <p:cNvSpPr/>
            <p:nvPr/>
          </p:nvSpPr>
          <p:spPr>
            <a:xfrm>
              <a:off x="0" y="33645"/>
              <a:ext cx="690563" cy="692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14" y="7689"/>
                  </a:moveTo>
                  <a:cubicBezTo>
                    <a:pt x="19214" y="19214"/>
                    <a:pt x="19214" y="19214"/>
                    <a:pt x="19214" y="19214"/>
                  </a:cubicBezTo>
                  <a:cubicBezTo>
                    <a:pt x="2386" y="19214"/>
                    <a:pt x="2386" y="19214"/>
                    <a:pt x="2386" y="19214"/>
                  </a:cubicBezTo>
                  <a:cubicBezTo>
                    <a:pt x="2386" y="2386"/>
                    <a:pt x="2386" y="2386"/>
                    <a:pt x="2386" y="2386"/>
                  </a:cubicBezTo>
                  <a:cubicBezTo>
                    <a:pt x="14616" y="2386"/>
                    <a:pt x="14616" y="2386"/>
                    <a:pt x="14616" y="2386"/>
                  </a:cubicBezTo>
                  <a:cubicBezTo>
                    <a:pt x="17002" y="0"/>
                    <a:pt x="17002" y="0"/>
                    <a:pt x="17002" y="0"/>
                  </a:cubicBezTo>
                  <a:cubicBezTo>
                    <a:pt x="1188" y="0"/>
                    <a:pt x="1188" y="0"/>
                    <a:pt x="1188" y="0"/>
                  </a:cubicBezTo>
                  <a:cubicBezTo>
                    <a:pt x="531" y="0"/>
                    <a:pt x="0" y="531"/>
                    <a:pt x="0" y="1188"/>
                  </a:cubicBezTo>
                  <a:cubicBezTo>
                    <a:pt x="0" y="20402"/>
                    <a:pt x="0" y="20402"/>
                    <a:pt x="0" y="20402"/>
                  </a:cubicBezTo>
                  <a:cubicBezTo>
                    <a:pt x="0" y="21059"/>
                    <a:pt x="531" y="21600"/>
                    <a:pt x="1188" y="21600"/>
                  </a:cubicBezTo>
                  <a:cubicBezTo>
                    <a:pt x="20402" y="21600"/>
                    <a:pt x="20402" y="21600"/>
                    <a:pt x="20402" y="21600"/>
                  </a:cubicBezTo>
                  <a:cubicBezTo>
                    <a:pt x="21069" y="21600"/>
                    <a:pt x="21600" y="21059"/>
                    <a:pt x="21600" y="20402"/>
                  </a:cubicBezTo>
                  <a:cubicBezTo>
                    <a:pt x="21600" y="5303"/>
                    <a:pt x="21600" y="5303"/>
                    <a:pt x="21600" y="5303"/>
                  </a:cubicBezTo>
                  <a:lnTo>
                    <a:pt x="19214" y="768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Group 984">
            <a:extLst>
              <a:ext uri="{FF2B5EF4-FFF2-40B4-BE49-F238E27FC236}">
                <a16:creationId xmlns:a16="http://schemas.microsoft.com/office/drawing/2014/main" id="{D06A69B5-2E28-47B7-A236-9DEFA5822D4C}"/>
              </a:ext>
            </a:extLst>
          </p:cNvPr>
          <p:cNvGrpSpPr>
            <a:grpSpLocks noChangeAspect="1"/>
          </p:cNvGrpSpPr>
          <p:nvPr/>
        </p:nvGrpSpPr>
        <p:grpSpPr>
          <a:xfrm>
            <a:off x="1429976" y="3416612"/>
            <a:ext cx="473943" cy="468000"/>
            <a:chOff x="0" y="0"/>
            <a:chExt cx="735012" cy="725795"/>
          </a:xfrm>
          <a:solidFill>
            <a:schemeClr val="bg1">
              <a:lumMod val="50000"/>
            </a:schemeClr>
          </a:solidFill>
        </p:grpSpPr>
        <p:sp>
          <p:nvSpPr>
            <p:cNvPr id="20" name="Shape 982">
              <a:extLst>
                <a:ext uri="{FF2B5EF4-FFF2-40B4-BE49-F238E27FC236}">
                  <a16:creationId xmlns:a16="http://schemas.microsoft.com/office/drawing/2014/main" id="{6762ACF7-592F-4FC7-900F-A297E9EBAE6C}"/>
                </a:ext>
              </a:extLst>
            </p:cNvPr>
            <p:cNvSpPr/>
            <p:nvPr/>
          </p:nvSpPr>
          <p:spPr>
            <a:xfrm>
              <a:off x="91678" y="-1"/>
              <a:ext cx="643335" cy="551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488" extrusionOk="0">
                  <a:moveTo>
                    <a:pt x="21228" y="3295"/>
                  </a:moveTo>
                  <a:cubicBezTo>
                    <a:pt x="18690" y="335"/>
                    <a:pt x="18690" y="335"/>
                    <a:pt x="18690" y="335"/>
                  </a:cubicBezTo>
                  <a:cubicBezTo>
                    <a:pt x="18318" y="-112"/>
                    <a:pt x="17720" y="-112"/>
                    <a:pt x="17338" y="335"/>
                  </a:cubicBezTo>
                  <a:cubicBezTo>
                    <a:pt x="6636" y="12862"/>
                    <a:pt x="6636" y="12862"/>
                    <a:pt x="6636" y="12862"/>
                  </a:cubicBezTo>
                  <a:cubicBezTo>
                    <a:pt x="4169" y="9963"/>
                    <a:pt x="4169" y="9963"/>
                    <a:pt x="4169" y="9963"/>
                  </a:cubicBezTo>
                  <a:cubicBezTo>
                    <a:pt x="3983" y="9746"/>
                    <a:pt x="3746" y="9637"/>
                    <a:pt x="3488" y="9637"/>
                  </a:cubicBezTo>
                  <a:cubicBezTo>
                    <a:pt x="3240" y="9637"/>
                    <a:pt x="2993" y="9746"/>
                    <a:pt x="2817" y="9963"/>
                  </a:cubicBezTo>
                  <a:cubicBezTo>
                    <a:pt x="279" y="12923"/>
                    <a:pt x="279" y="12923"/>
                    <a:pt x="279" y="12923"/>
                  </a:cubicBezTo>
                  <a:cubicBezTo>
                    <a:pt x="-93" y="13370"/>
                    <a:pt x="-93" y="14071"/>
                    <a:pt x="279" y="14505"/>
                  </a:cubicBezTo>
                  <a:cubicBezTo>
                    <a:pt x="3395" y="18154"/>
                    <a:pt x="3395" y="18154"/>
                    <a:pt x="3395" y="18154"/>
                  </a:cubicBezTo>
                  <a:cubicBezTo>
                    <a:pt x="3406" y="18166"/>
                    <a:pt x="3416" y="18178"/>
                    <a:pt x="3426" y="18202"/>
                  </a:cubicBezTo>
                  <a:cubicBezTo>
                    <a:pt x="5965" y="21162"/>
                    <a:pt x="5965" y="21162"/>
                    <a:pt x="5965" y="21162"/>
                  </a:cubicBezTo>
                  <a:cubicBezTo>
                    <a:pt x="6140" y="21367"/>
                    <a:pt x="6388" y="21488"/>
                    <a:pt x="6636" y="21488"/>
                  </a:cubicBezTo>
                  <a:cubicBezTo>
                    <a:pt x="6894" y="21488"/>
                    <a:pt x="7131" y="21367"/>
                    <a:pt x="7317" y="21162"/>
                  </a:cubicBezTo>
                  <a:cubicBezTo>
                    <a:pt x="21228" y="4877"/>
                    <a:pt x="21228" y="4877"/>
                    <a:pt x="21228" y="4877"/>
                  </a:cubicBezTo>
                  <a:cubicBezTo>
                    <a:pt x="21404" y="4672"/>
                    <a:pt x="21507" y="4382"/>
                    <a:pt x="21507" y="4092"/>
                  </a:cubicBezTo>
                  <a:cubicBezTo>
                    <a:pt x="21507" y="3790"/>
                    <a:pt x="21404" y="3512"/>
                    <a:pt x="21228" y="3295"/>
                  </a:cubicBezTo>
                  <a:close/>
                </a:path>
              </a:pathLst>
            </a:custGeom>
            <a:solidFill>
              <a:srgbClr val="007CC8"/>
            </a:solidFill>
            <a:ln w="12700" cap="flat">
              <a:solidFill>
                <a:srgbClr val="007CC8"/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Shape 983">
              <a:extLst>
                <a:ext uri="{FF2B5EF4-FFF2-40B4-BE49-F238E27FC236}">
                  <a16:creationId xmlns:a16="http://schemas.microsoft.com/office/drawing/2014/main" id="{1438FF5E-06A9-4F4E-B7AD-7BEC48CE066A}"/>
                </a:ext>
              </a:extLst>
            </p:cNvPr>
            <p:cNvSpPr/>
            <p:nvPr/>
          </p:nvSpPr>
          <p:spPr>
            <a:xfrm>
              <a:off x="0" y="33645"/>
              <a:ext cx="690563" cy="692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14" y="7689"/>
                  </a:moveTo>
                  <a:cubicBezTo>
                    <a:pt x="19214" y="19214"/>
                    <a:pt x="19214" y="19214"/>
                    <a:pt x="19214" y="19214"/>
                  </a:cubicBezTo>
                  <a:cubicBezTo>
                    <a:pt x="2386" y="19214"/>
                    <a:pt x="2386" y="19214"/>
                    <a:pt x="2386" y="19214"/>
                  </a:cubicBezTo>
                  <a:cubicBezTo>
                    <a:pt x="2386" y="2386"/>
                    <a:pt x="2386" y="2386"/>
                    <a:pt x="2386" y="2386"/>
                  </a:cubicBezTo>
                  <a:cubicBezTo>
                    <a:pt x="14616" y="2386"/>
                    <a:pt x="14616" y="2386"/>
                    <a:pt x="14616" y="2386"/>
                  </a:cubicBezTo>
                  <a:cubicBezTo>
                    <a:pt x="17002" y="0"/>
                    <a:pt x="17002" y="0"/>
                    <a:pt x="17002" y="0"/>
                  </a:cubicBezTo>
                  <a:cubicBezTo>
                    <a:pt x="1188" y="0"/>
                    <a:pt x="1188" y="0"/>
                    <a:pt x="1188" y="0"/>
                  </a:cubicBezTo>
                  <a:cubicBezTo>
                    <a:pt x="531" y="0"/>
                    <a:pt x="0" y="531"/>
                    <a:pt x="0" y="1188"/>
                  </a:cubicBezTo>
                  <a:cubicBezTo>
                    <a:pt x="0" y="20402"/>
                    <a:pt x="0" y="20402"/>
                    <a:pt x="0" y="20402"/>
                  </a:cubicBezTo>
                  <a:cubicBezTo>
                    <a:pt x="0" y="21059"/>
                    <a:pt x="531" y="21600"/>
                    <a:pt x="1188" y="21600"/>
                  </a:cubicBezTo>
                  <a:cubicBezTo>
                    <a:pt x="20402" y="21600"/>
                    <a:pt x="20402" y="21600"/>
                    <a:pt x="20402" y="21600"/>
                  </a:cubicBezTo>
                  <a:cubicBezTo>
                    <a:pt x="21069" y="21600"/>
                    <a:pt x="21600" y="21059"/>
                    <a:pt x="21600" y="20402"/>
                  </a:cubicBezTo>
                  <a:cubicBezTo>
                    <a:pt x="21600" y="5303"/>
                    <a:pt x="21600" y="5303"/>
                    <a:pt x="21600" y="5303"/>
                  </a:cubicBezTo>
                  <a:lnTo>
                    <a:pt x="19214" y="768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Group 984">
            <a:extLst>
              <a:ext uri="{FF2B5EF4-FFF2-40B4-BE49-F238E27FC236}">
                <a16:creationId xmlns:a16="http://schemas.microsoft.com/office/drawing/2014/main" id="{17488F68-0E3C-4BC4-B806-8EF502E43F9B}"/>
              </a:ext>
            </a:extLst>
          </p:cNvPr>
          <p:cNvGrpSpPr>
            <a:grpSpLocks noChangeAspect="1"/>
          </p:cNvGrpSpPr>
          <p:nvPr/>
        </p:nvGrpSpPr>
        <p:grpSpPr>
          <a:xfrm>
            <a:off x="1429976" y="4123042"/>
            <a:ext cx="473943" cy="468000"/>
            <a:chOff x="0" y="0"/>
            <a:chExt cx="735012" cy="725795"/>
          </a:xfrm>
          <a:solidFill>
            <a:schemeClr val="bg1">
              <a:lumMod val="50000"/>
            </a:schemeClr>
          </a:solidFill>
        </p:grpSpPr>
        <p:sp>
          <p:nvSpPr>
            <p:cNvPr id="23" name="Shape 982">
              <a:extLst>
                <a:ext uri="{FF2B5EF4-FFF2-40B4-BE49-F238E27FC236}">
                  <a16:creationId xmlns:a16="http://schemas.microsoft.com/office/drawing/2014/main" id="{2C401B50-E0B0-477D-A046-534DD313D95D}"/>
                </a:ext>
              </a:extLst>
            </p:cNvPr>
            <p:cNvSpPr/>
            <p:nvPr/>
          </p:nvSpPr>
          <p:spPr>
            <a:xfrm>
              <a:off x="91678" y="-1"/>
              <a:ext cx="643335" cy="551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488" extrusionOk="0">
                  <a:moveTo>
                    <a:pt x="21228" y="3295"/>
                  </a:moveTo>
                  <a:cubicBezTo>
                    <a:pt x="18690" y="335"/>
                    <a:pt x="18690" y="335"/>
                    <a:pt x="18690" y="335"/>
                  </a:cubicBezTo>
                  <a:cubicBezTo>
                    <a:pt x="18318" y="-112"/>
                    <a:pt x="17720" y="-112"/>
                    <a:pt x="17338" y="335"/>
                  </a:cubicBezTo>
                  <a:cubicBezTo>
                    <a:pt x="6636" y="12862"/>
                    <a:pt x="6636" y="12862"/>
                    <a:pt x="6636" y="12862"/>
                  </a:cubicBezTo>
                  <a:cubicBezTo>
                    <a:pt x="4169" y="9963"/>
                    <a:pt x="4169" y="9963"/>
                    <a:pt x="4169" y="9963"/>
                  </a:cubicBezTo>
                  <a:cubicBezTo>
                    <a:pt x="3983" y="9746"/>
                    <a:pt x="3746" y="9637"/>
                    <a:pt x="3488" y="9637"/>
                  </a:cubicBezTo>
                  <a:cubicBezTo>
                    <a:pt x="3240" y="9637"/>
                    <a:pt x="2993" y="9746"/>
                    <a:pt x="2817" y="9963"/>
                  </a:cubicBezTo>
                  <a:cubicBezTo>
                    <a:pt x="279" y="12923"/>
                    <a:pt x="279" y="12923"/>
                    <a:pt x="279" y="12923"/>
                  </a:cubicBezTo>
                  <a:cubicBezTo>
                    <a:pt x="-93" y="13370"/>
                    <a:pt x="-93" y="14071"/>
                    <a:pt x="279" y="14505"/>
                  </a:cubicBezTo>
                  <a:cubicBezTo>
                    <a:pt x="3395" y="18154"/>
                    <a:pt x="3395" y="18154"/>
                    <a:pt x="3395" y="18154"/>
                  </a:cubicBezTo>
                  <a:cubicBezTo>
                    <a:pt x="3406" y="18166"/>
                    <a:pt x="3416" y="18178"/>
                    <a:pt x="3426" y="18202"/>
                  </a:cubicBezTo>
                  <a:cubicBezTo>
                    <a:pt x="5965" y="21162"/>
                    <a:pt x="5965" y="21162"/>
                    <a:pt x="5965" y="21162"/>
                  </a:cubicBezTo>
                  <a:cubicBezTo>
                    <a:pt x="6140" y="21367"/>
                    <a:pt x="6388" y="21488"/>
                    <a:pt x="6636" y="21488"/>
                  </a:cubicBezTo>
                  <a:cubicBezTo>
                    <a:pt x="6894" y="21488"/>
                    <a:pt x="7131" y="21367"/>
                    <a:pt x="7317" y="21162"/>
                  </a:cubicBezTo>
                  <a:cubicBezTo>
                    <a:pt x="21228" y="4877"/>
                    <a:pt x="21228" y="4877"/>
                    <a:pt x="21228" y="4877"/>
                  </a:cubicBezTo>
                  <a:cubicBezTo>
                    <a:pt x="21404" y="4672"/>
                    <a:pt x="21507" y="4382"/>
                    <a:pt x="21507" y="4092"/>
                  </a:cubicBezTo>
                  <a:cubicBezTo>
                    <a:pt x="21507" y="3790"/>
                    <a:pt x="21404" y="3512"/>
                    <a:pt x="21228" y="3295"/>
                  </a:cubicBezTo>
                  <a:close/>
                </a:path>
              </a:pathLst>
            </a:custGeom>
            <a:solidFill>
              <a:srgbClr val="007CC8"/>
            </a:solidFill>
            <a:ln w="12700" cap="flat">
              <a:solidFill>
                <a:srgbClr val="007CC8"/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Shape 983">
              <a:extLst>
                <a:ext uri="{FF2B5EF4-FFF2-40B4-BE49-F238E27FC236}">
                  <a16:creationId xmlns:a16="http://schemas.microsoft.com/office/drawing/2014/main" id="{EED82CE8-23CE-4243-B8F4-3C1E3D255F9D}"/>
                </a:ext>
              </a:extLst>
            </p:cNvPr>
            <p:cNvSpPr/>
            <p:nvPr/>
          </p:nvSpPr>
          <p:spPr>
            <a:xfrm>
              <a:off x="0" y="33645"/>
              <a:ext cx="690563" cy="692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14" y="7689"/>
                  </a:moveTo>
                  <a:cubicBezTo>
                    <a:pt x="19214" y="19214"/>
                    <a:pt x="19214" y="19214"/>
                    <a:pt x="19214" y="19214"/>
                  </a:cubicBezTo>
                  <a:cubicBezTo>
                    <a:pt x="2386" y="19214"/>
                    <a:pt x="2386" y="19214"/>
                    <a:pt x="2386" y="19214"/>
                  </a:cubicBezTo>
                  <a:cubicBezTo>
                    <a:pt x="2386" y="2386"/>
                    <a:pt x="2386" y="2386"/>
                    <a:pt x="2386" y="2386"/>
                  </a:cubicBezTo>
                  <a:cubicBezTo>
                    <a:pt x="14616" y="2386"/>
                    <a:pt x="14616" y="2386"/>
                    <a:pt x="14616" y="2386"/>
                  </a:cubicBezTo>
                  <a:cubicBezTo>
                    <a:pt x="17002" y="0"/>
                    <a:pt x="17002" y="0"/>
                    <a:pt x="17002" y="0"/>
                  </a:cubicBezTo>
                  <a:cubicBezTo>
                    <a:pt x="1188" y="0"/>
                    <a:pt x="1188" y="0"/>
                    <a:pt x="1188" y="0"/>
                  </a:cubicBezTo>
                  <a:cubicBezTo>
                    <a:pt x="531" y="0"/>
                    <a:pt x="0" y="531"/>
                    <a:pt x="0" y="1188"/>
                  </a:cubicBezTo>
                  <a:cubicBezTo>
                    <a:pt x="0" y="20402"/>
                    <a:pt x="0" y="20402"/>
                    <a:pt x="0" y="20402"/>
                  </a:cubicBezTo>
                  <a:cubicBezTo>
                    <a:pt x="0" y="21059"/>
                    <a:pt x="531" y="21600"/>
                    <a:pt x="1188" y="21600"/>
                  </a:cubicBezTo>
                  <a:cubicBezTo>
                    <a:pt x="20402" y="21600"/>
                    <a:pt x="20402" y="21600"/>
                    <a:pt x="20402" y="21600"/>
                  </a:cubicBezTo>
                  <a:cubicBezTo>
                    <a:pt x="21069" y="21600"/>
                    <a:pt x="21600" y="21059"/>
                    <a:pt x="21600" y="20402"/>
                  </a:cubicBezTo>
                  <a:cubicBezTo>
                    <a:pt x="21600" y="5303"/>
                    <a:pt x="21600" y="5303"/>
                    <a:pt x="21600" y="5303"/>
                  </a:cubicBezTo>
                  <a:lnTo>
                    <a:pt x="19214" y="768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Group 984">
            <a:extLst>
              <a:ext uri="{FF2B5EF4-FFF2-40B4-BE49-F238E27FC236}">
                <a16:creationId xmlns:a16="http://schemas.microsoft.com/office/drawing/2014/main" id="{924DCFA5-BE14-4343-8206-6B3DF095A633}"/>
              </a:ext>
            </a:extLst>
          </p:cNvPr>
          <p:cNvGrpSpPr>
            <a:grpSpLocks noChangeAspect="1"/>
          </p:cNvGrpSpPr>
          <p:nvPr/>
        </p:nvGrpSpPr>
        <p:grpSpPr>
          <a:xfrm>
            <a:off x="1429976" y="5146720"/>
            <a:ext cx="473943" cy="468000"/>
            <a:chOff x="0" y="0"/>
            <a:chExt cx="735012" cy="725795"/>
          </a:xfrm>
          <a:solidFill>
            <a:schemeClr val="bg1">
              <a:lumMod val="50000"/>
            </a:schemeClr>
          </a:solidFill>
        </p:grpSpPr>
        <p:sp>
          <p:nvSpPr>
            <p:cNvPr id="26" name="Shape 982">
              <a:extLst>
                <a:ext uri="{FF2B5EF4-FFF2-40B4-BE49-F238E27FC236}">
                  <a16:creationId xmlns:a16="http://schemas.microsoft.com/office/drawing/2014/main" id="{33311A29-53D4-48CD-90C1-373692867A25}"/>
                </a:ext>
              </a:extLst>
            </p:cNvPr>
            <p:cNvSpPr/>
            <p:nvPr/>
          </p:nvSpPr>
          <p:spPr>
            <a:xfrm>
              <a:off x="91678" y="-1"/>
              <a:ext cx="643335" cy="551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488" extrusionOk="0">
                  <a:moveTo>
                    <a:pt x="21228" y="3295"/>
                  </a:moveTo>
                  <a:cubicBezTo>
                    <a:pt x="18690" y="335"/>
                    <a:pt x="18690" y="335"/>
                    <a:pt x="18690" y="335"/>
                  </a:cubicBezTo>
                  <a:cubicBezTo>
                    <a:pt x="18318" y="-112"/>
                    <a:pt x="17720" y="-112"/>
                    <a:pt x="17338" y="335"/>
                  </a:cubicBezTo>
                  <a:cubicBezTo>
                    <a:pt x="6636" y="12862"/>
                    <a:pt x="6636" y="12862"/>
                    <a:pt x="6636" y="12862"/>
                  </a:cubicBezTo>
                  <a:cubicBezTo>
                    <a:pt x="4169" y="9963"/>
                    <a:pt x="4169" y="9963"/>
                    <a:pt x="4169" y="9963"/>
                  </a:cubicBezTo>
                  <a:cubicBezTo>
                    <a:pt x="3983" y="9746"/>
                    <a:pt x="3746" y="9637"/>
                    <a:pt x="3488" y="9637"/>
                  </a:cubicBezTo>
                  <a:cubicBezTo>
                    <a:pt x="3240" y="9637"/>
                    <a:pt x="2993" y="9746"/>
                    <a:pt x="2817" y="9963"/>
                  </a:cubicBezTo>
                  <a:cubicBezTo>
                    <a:pt x="279" y="12923"/>
                    <a:pt x="279" y="12923"/>
                    <a:pt x="279" y="12923"/>
                  </a:cubicBezTo>
                  <a:cubicBezTo>
                    <a:pt x="-93" y="13370"/>
                    <a:pt x="-93" y="14071"/>
                    <a:pt x="279" y="14505"/>
                  </a:cubicBezTo>
                  <a:cubicBezTo>
                    <a:pt x="3395" y="18154"/>
                    <a:pt x="3395" y="18154"/>
                    <a:pt x="3395" y="18154"/>
                  </a:cubicBezTo>
                  <a:cubicBezTo>
                    <a:pt x="3406" y="18166"/>
                    <a:pt x="3416" y="18178"/>
                    <a:pt x="3426" y="18202"/>
                  </a:cubicBezTo>
                  <a:cubicBezTo>
                    <a:pt x="5965" y="21162"/>
                    <a:pt x="5965" y="21162"/>
                    <a:pt x="5965" y="21162"/>
                  </a:cubicBezTo>
                  <a:cubicBezTo>
                    <a:pt x="6140" y="21367"/>
                    <a:pt x="6388" y="21488"/>
                    <a:pt x="6636" y="21488"/>
                  </a:cubicBezTo>
                  <a:cubicBezTo>
                    <a:pt x="6894" y="21488"/>
                    <a:pt x="7131" y="21367"/>
                    <a:pt x="7317" y="21162"/>
                  </a:cubicBezTo>
                  <a:cubicBezTo>
                    <a:pt x="21228" y="4877"/>
                    <a:pt x="21228" y="4877"/>
                    <a:pt x="21228" y="4877"/>
                  </a:cubicBezTo>
                  <a:cubicBezTo>
                    <a:pt x="21404" y="4672"/>
                    <a:pt x="21507" y="4382"/>
                    <a:pt x="21507" y="4092"/>
                  </a:cubicBezTo>
                  <a:cubicBezTo>
                    <a:pt x="21507" y="3790"/>
                    <a:pt x="21404" y="3512"/>
                    <a:pt x="21228" y="3295"/>
                  </a:cubicBezTo>
                  <a:close/>
                </a:path>
              </a:pathLst>
            </a:custGeom>
            <a:solidFill>
              <a:srgbClr val="007CC8"/>
            </a:solidFill>
            <a:ln w="12700" cap="flat">
              <a:solidFill>
                <a:srgbClr val="007CC8"/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Shape 983">
              <a:extLst>
                <a:ext uri="{FF2B5EF4-FFF2-40B4-BE49-F238E27FC236}">
                  <a16:creationId xmlns:a16="http://schemas.microsoft.com/office/drawing/2014/main" id="{D1E29CCA-BCBB-4A31-BBAA-AF2E85629561}"/>
                </a:ext>
              </a:extLst>
            </p:cNvPr>
            <p:cNvSpPr/>
            <p:nvPr/>
          </p:nvSpPr>
          <p:spPr>
            <a:xfrm>
              <a:off x="0" y="33645"/>
              <a:ext cx="690563" cy="692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14" y="7689"/>
                  </a:moveTo>
                  <a:cubicBezTo>
                    <a:pt x="19214" y="19214"/>
                    <a:pt x="19214" y="19214"/>
                    <a:pt x="19214" y="19214"/>
                  </a:cubicBezTo>
                  <a:cubicBezTo>
                    <a:pt x="2386" y="19214"/>
                    <a:pt x="2386" y="19214"/>
                    <a:pt x="2386" y="19214"/>
                  </a:cubicBezTo>
                  <a:cubicBezTo>
                    <a:pt x="2386" y="2386"/>
                    <a:pt x="2386" y="2386"/>
                    <a:pt x="2386" y="2386"/>
                  </a:cubicBezTo>
                  <a:cubicBezTo>
                    <a:pt x="14616" y="2386"/>
                    <a:pt x="14616" y="2386"/>
                    <a:pt x="14616" y="2386"/>
                  </a:cubicBezTo>
                  <a:cubicBezTo>
                    <a:pt x="17002" y="0"/>
                    <a:pt x="17002" y="0"/>
                    <a:pt x="17002" y="0"/>
                  </a:cubicBezTo>
                  <a:cubicBezTo>
                    <a:pt x="1188" y="0"/>
                    <a:pt x="1188" y="0"/>
                    <a:pt x="1188" y="0"/>
                  </a:cubicBezTo>
                  <a:cubicBezTo>
                    <a:pt x="531" y="0"/>
                    <a:pt x="0" y="531"/>
                    <a:pt x="0" y="1188"/>
                  </a:cubicBezTo>
                  <a:cubicBezTo>
                    <a:pt x="0" y="20402"/>
                    <a:pt x="0" y="20402"/>
                    <a:pt x="0" y="20402"/>
                  </a:cubicBezTo>
                  <a:cubicBezTo>
                    <a:pt x="0" y="21059"/>
                    <a:pt x="531" y="21600"/>
                    <a:pt x="1188" y="21600"/>
                  </a:cubicBezTo>
                  <a:cubicBezTo>
                    <a:pt x="20402" y="21600"/>
                    <a:pt x="20402" y="21600"/>
                    <a:pt x="20402" y="21600"/>
                  </a:cubicBezTo>
                  <a:cubicBezTo>
                    <a:pt x="21069" y="21600"/>
                    <a:pt x="21600" y="21059"/>
                    <a:pt x="21600" y="20402"/>
                  </a:cubicBezTo>
                  <a:cubicBezTo>
                    <a:pt x="21600" y="5303"/>
                    <a:pt x="21600" y="5303"/>
                    <a:pt x="21600" y="5303"/>
                  </a:cubicBezTo>
                  <a:lnTo>
                    <a:pt x="19214" y="768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2B4E861B-0B13-433D-BB33-91192A8752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7967" y="2075993"/>
            <a:ext cx="3386873" cy="384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78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 advAuto="0"/>
      <p:bldP spid="19" grpId="0" animBg="1" advAuto="0"/>
      <p:bldP spid="22" grpId="0" animBg="1" advAuto="0"/>
      <p:bldP spid="25" grpId="0" animBg="1" advAuto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F93480D-B8DE-489D-8328-2A2B614E147B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五、优秀谈判人员要具备哪些特质？</a:t>
            </a:r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AE8C0EA0-0004-42F8-B05F-5A332AF67DBF}"/>
              </a:ext>
            </a:extLst>
          </p:cNvPr>
          <p:cNvGrpSpPr/>
          <p:nvPr/>
        </p:nvGrpSpPr>
        <p:grpSpPr>
          <a:xfrm>
            <a:off x="2639055" y="2741467"/>
            <a:ext cx="6913889" cy="1958166"/>
            <a:chOff x="2723031" y="2480210"/>
            <a:chExt cx="6913889" cy="1958166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D5FB2998-62AA-495B-8EEB-44BE81ABDB40}"/>
                </a:ext>
              </a:extLst>
            </p:cNvPr>
            <p:cNvGrpSpPr/>
            <p:nvPr/>
          </p:nvGrpSpPr>
          <p:grpSpPr>
            <a:xfrm>
              <a:off x="2723031" y="2480210"/>
              <a:ext cx="6913889" cy="1958166"/>
              <a:chOff x="2078938" y="2434911"/>
              <a:chExt cx="6913889" cy="1958166"/>
            </a:xfrm>
          </p:grpSpPr>
          <p:grpSp>
            <p:nvGrpSpPr>
              <p:cNvPr id="12" name="组合 11">
                <a:extLst>
                  <a:ext uri="{FF2B5EF4-FFF2-40B4-BE49-F238E27FC236}">
                    <a16:creationId xmlns:a16="http://schemas.microsoft.com/office/drawing/2014/main" id="{982E9F24-927B-48E6-90A6-9142532CFDFF}"/>
                  </a:ext>
                </a:extLst>
              </p:cNvPr>
              <p:cNvGrpSpPr/>
              <p:nvPr/>
            </p:nvGrpSpPr>
            <p:grpSpPr>
              <a:xfrm>
                <a:off x="2078938" y="2649422"/>
                <a:ext cx="1199242" cy="1688166"/>
                <a:chOff x="1295167" y="2697970"/>
                <a:chExt cx="1199242" cy="1688166"/>
              </a:xfrm>
            </p:grpSpPr>
            <p:sp>
              <p:nvSpPr>
                <p:cNvPr id="7" name="五边形 6">
                  <a:extLst>
                    <a:ext uri="{FF2B5EF4-FFF2-40B4-BE49-F238E27FC236}">
                      <a16:creationId xmlns:a16="http://schemas.microsoft.com/office/drawing/2014/main" id="{48F8EB1E-5F77-4126-8AB6-6E8B43CDB2D0}"/>
                    </a:ext>
                  </a:extLst>
                </p:cNvPr>
                <p:cNvSpPr/>
                <p:nvPr/>
              </p:nvSpPr>
              <p:spPr>
                <a:xfrm>
                  <a:off x="1295167" y="2697970"/>
                  <a:ext cx="1199242" cy="1016191"/>
                </a:xfrm>
                <a:prstGeom prst="pentagon">
                  <a:avLst/>
                </a:prstGeom>
                <a:solidFill>
                  <a:srgbClr val="007CC8"/>
                </a:solidFill>
                <a:ln>
                  <a:solidFill>
                    <a:srgbClr val="007C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9" name="直接连接符 8">
                  <a:extLst>
                    <a:ext uri="{FF2B5EF4-FFF2-40B4-BE49-F238E27FC236}">
                      <a16:creationId xmlns:a16="http://schemas.microsoft.com/office/drawing/2014/main" id="{7C9E3855-3716-41BF-ACE3-0A0F447A72B9}"/>
                    </a:ext>
                  </a:extLst>
                </p:cNvPr>
                <p:cNvCxnSpPr/>
                <p:nvPr/>
              </p:nvCxnSpPr>
              <p:spPr>
                <a:xfrm>
                  <a:off x="1509593" y="3846136"/>
                  <a:ext cx="756000" cy="0"/>
                </a:xfrm>
                <a:prstGeom prst="line">
                  <a:avLst/>
                </a:prstGeom>
                <a:ln>
                  <a:solidFill>
                    <a:srgbClr val="007CC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直接连接符 10">
                  <a:extLst>
                    <a:ext uri="{FF2B5EF4-FFF2-40B4-BE49-F238E27FC236}">
                      <a16:creationId xmlns:a16="http://schemas.microsoft.com/office/drawing/2014/main" id="{2ADCDAC1-3326-4B98-994A-91CE54428E77}"/>
                    </a:ext>
                  </a:extLst>
                </p:cNvPr>
                <p:cNvCxnSpPr/>
                <p:nvPr/>
              </p:nvCxnSpPr>
              <p:spPr>
                <a:xfrm>
                  <a:off x="1894788" y="3846136"/>
                  <a:ext cx="0" cy="540000"/>
                </a:xfrm>
                <a:prstGeom prst="line">
                  <a:avLst/>
                </a:prstGeom>
                <a:ln>
                  <a:solidFill>
                    <a:srgbClr val="007CC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96458110-CE01-4B4E-BAED-7C6A98CAE31C}"/>
                  </a:ext>
                </a:extLst>
              </p:cNvPr>
              <p:cNvGrpSpPr/>
              <p:nvPr/>
            </p:nvGrpSpPr>
            <p:grpSpPr>
              <a:xfrm flipV="1">
                <a:off x="3221867" y="2434911"/>
                <a:ext cx="1199242" cy="1688166"/>
                <a:chOff x="1295167" y="2697970"/>
                <a:chExt cx="1199242" cy="1688166"/>
              </a:xfrm>
            </p:grpSpPr>
            <p:sp>
              <p:nvSpPr>
                <p:cNvPr id="14" name="五边形 13">
                  <a:extLst>
                    <a:ext uri="{FF2B5EF4-FFF2-40B4-BE49-F238E27FC236}">
                      <a16:creationId xmlns:a16="http://schemas.microsoft.com/office/drawing/2014/main" id="{51368831-8720-4193-9238-F8A3FCE4F124}"/>
                    </a:ext>
                  </a:extLst>
                </p:cNvPr>
                <p:cNvSpPr/>
                <p:nvPr/>
              </p:nvSpPr>
              <p:spPr>
                <a:xfrm>
                  <a:off x="1295167" y="2697970"/>
                  <a:ext cx="1199242" cy="1016191"/>
                </a:xfrm>
                <a:prstGeom prst="pentagon">
                  <a:avLst/>
                </a:prstGeom>
                <a:solidFill>
                  <a:srgbClr val="00A0E9"/>
                </a:solidFill>
                <a:ln>
                  <a:solidFill>
                    <a:srgbClr val="00A0E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15" name="直接连接符 14">
                  <a:extLst>
                    <a:ext uri="{FF2B5EF4-FFF2-40B4-BE49-F238E27FC236}">
                      <a16:creationId xmlns:a16="http://schemas.microsoft.com/office/drawing/2014/main" id="{B9CC41E0-FAB1-42DF-8DD4-47C0D69528D7}"/>
                    </a:ext>
                  </a:extLst>
                </p:cNvPr>
                <p:cNvCxnSpPr/>
                <p:nvPr/>
              </p:nvCxnSpPr>
              <p:spPr>
                <a:xfrm>
                  <a:off x="1509593" y="3846136"/>
                  <a:ext cx="756000" cy="0"/>
                </a:xfrm>
                <a:prstGeom prst="line">
                  <a:avLst/>
                </a:prstGeom>
                <a:ln>
                  <a:solidFill>
                    <a:srgbClr val="00A0E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接连接符 15">
                  <a:extLst>
                    <a:ext uri="{FF2B5EF4-FFF2-40B4-BE49-F238E27FC236}">
                      <a16:creationId xmlns:a16="http://schemas.microsoft.com/office/drawing/2014/main" id="{4DDE4DCC-BD1C-412F-8F55-B95D14608E6D}"/>
                    </a:ext>
                  </a:extLst>
                </p:cNvPr>
                <p:cNvCxnSpPr/>
                <p:nvPr/>
              </p:nvCxnSpPr>
              <p:spPr>
                <a:xfrm>
                  <a:off x="1894788" y="3846136"/>
                  <a:ext cx="0" cy="540000"/>
                </a:xfrm>
                <a:prstGeom prst="line">
                  <a:avLst/>
                </a:prstGeom>
                <a:ln>
                  <a:solidFill>
                    <a:srgbClr val="00A0E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FAC29598-B448-4A53-B3DF-5A5FBD95253D}"/>
                  </a:ext>
                </a:extLst>
              </p:cNvPr>
              <p:cNvGrpSpPr/>
              <p:nvPr/>
            </p:nvGrpSpPr>
            <p:grpSpPr>
              <a:xfrm flipV="1">
                <a:off x="5507725" y="2434911"/>
                <a:ext cx="1199242" cy="1688166"/>
                <a:chOff x="1295167" y="2697970"/>
                <a:chExt cx="1199242" cy="1688166"/>
              </a:xfrm>
            </p:grpSpPr>
            <p:sp>
              <p:nvSpPr>
                <p:cNvPr id="18" name="五边形 17">
                  <a:extLst>
                    <a:ext uri="{FF2B5EF4-FFF2-40B4-BE49-F238E27FC236}">
                      <a16:creationId xmlns:a16="http://schemas.microsoft.com/office/drawing/2014/main" id="{9BC6DC97-1AF7-4EB8-8613-C3A2E807FF59}"/>
                    </a:ext>
                  </a:extLst>
                </p:cNvPr>
                <p:cNvSpPr/>
                <p:nvPr/>
              </p:nvSpPr>
              <p:spPr>
                <a:xfrm>
                  <a:off x="1295167" y="2697970"/>
                  <a:ext cx="1199242" cy="1016191"/>
                </a:xfrm>
                <a:prstGeom prst="pentagon">
                  <a:avLst/>
                </a:prstGeom>
                <a:solidFill>
                  <a:srgbClr val="00A0E9"/>
                </a:solidFill>
                <a:ln>
                  <a:solidFill>
                    <a:srgbClr val="00A0E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19" name="直接连接符 18">
                  <a:extLst>
                    <a:ext uri="{FF2B5EF4-FFF2-40B4-BE49-F238E27FC236}">
                      <a16:creationId xmlns:a16="http://schemas.microsoft.com/office/drawing/2014/main" id="{B25D00D4-3D52-46C2-965F-15BC06740D76}"/>
                    </a:ext>
                  </a:extLst>
                </p:cNvPr>
                <p:cNvCxnSpPr/>
                <p:nvPr/>
              </p:nvCxnSpPr>
              <p:spPr>
                <a:xfrm>
                  <a:off x="1509593" y="3846136"/>
                  <a:ext cx="756000" cy="0"/>
                </a:xfrm>
                <a:prstGeom prst="line">
                  <a:avLst/>
                </a:prstGeom>
                <a:ln>
                  <a:solidFill>
                    <a:srgbClr val="00A0E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>
                  <a:extLst>
                    <a:ext uri="{FF2B5EF4-FFF2-40B4-BE49-F238E27FC236}">
                      <a16:creationId xmlns:a16="http://schemas.microsoft.com/office/drawing/2014/main" id="{E295587C-9E5B-4A09-812A-74D293329B0A}"/>
                    </a:ext>
                  </a:extLst>
                </p:cNvPr>
                <p:cNvCxnSpPr/>
                <p:nvPr/>
              </p:nvCxnSpPr>
              <p:spPr>
                <a:xfrm>
                  <a:off x="1894788" y="3846136"/>
                  <a:ext cx="0" cy="540000"/>
                </a:xfrm>
                <a:prstGeom prst="line">
                  <a:avLst/>
                </a:prstGeom>
                <a:ln>
                  <a:solidFill>
                    <a:srgbClr val="00A0E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组合 20">
                <a:extLst>
                  <a:ext uri="{FF2B5EF4-FFF2-40B4-BE49-F238E27FC236}">
                    <a16:creationId xmlns:a16="http://schemas.microsoft.com/office/drawing/2014/main" id="{AAB56948-9EA2-4C64-90A3-8E0DA5F1E678}"/>
                  </a:ext>
                </a:extLst>
              </p:cNvPr>
              <p:cNvGrpSpPr/>
              <p:nvPr/>
            </p:nvGrpSpPr>
            <p:grpSpPr>
              <a:xfrm flipV="1">
                <a:off x="7793585" y="2495560"/>
                <a:ext cx="1199242" cy="1688166"/>
                <a:chOff x="1295167" y="2697970"/>
                <a:chExt cx="1199242" cy="1688166"/>
              </a:xfrm>
            </p:grpSpPr>
            <p:sp>
              <p:nvSpPr>
                <p:cNvPr id="22" name="五边形 21">
                  <a:extLst>
                    <a:ext uri="{FF2B5EF4-FFF2-40B4-BE49-F238E27FC236}">
                      <a16:creationId xmlns:a16="http://schemas.microsoft.com/office/drawing/2014/main" id="{B5B5D862-AC14-4D22-ABD5-1F91C4F2D3F2}"/>
                    </a:ext>
                  </a:extLst>
                </p:cNvPr>
                <p:cNvSpPr/>
                <p:nvPr/>
              </p:nvSpPr>
              <p:spPr>
                <a:xfrm>
                  <a:off x="1295167" y="2697970"/>
                  <a:ext cx="1199242" cy="1016191"/>
                </a:xfrm>
                <a:prstGeom prst="pentagon">
                  <a:avLst/>
                </a:prstGeom>
                <a:solidFill>
                  <a:srgbClr val="00A0E9"/>
                </a:solidFill>
                <a:ln>
                  <a:solidFill>
                    <a:srgbClr val="00A0E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23" name="直接连接符 22">
                  <a:extLst>
                    <a:ext uri="{FF2B5EF4-FFF2-40B4-BE49-F238E27FC236}">
                      <a16:creationId xmlns:a16="http://schemas.microsoft.com/office/drawing/2014/main" id="{06D5422B-6FF8-42F5-82C1-274707369DE0}"/>
                    </a:ext>
                  </a:extLst>
                </p:cNvPr>
                <p:cNvCxnSpPr/>
                <p:nvPr/>
              </p:nvCxnSpPr>
              <p:spPr>
                <a:xfrm>
                  <a:off x="1509593" y="3846136"/>
                  <a:ext cx="756000" cy="0"/>
                </a:xfrm>
                <a:prstGeom prst="line">
                  <a:avLst/>
                </a:prstGeom>
                <a:ln>
                  <a:solidFill>
                    <a:srgbClr val="00A0E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接连接符 23">
                  <a:extLst>
                    <a:ext uri="{FF2B5EF4-FFF2-40B4-BE49-F238E27FC236}">
                      <a16:creationId xmlns:a16="http://schemas.microsoft.com/office/drawing/2014/main" id="{86685834-1DD7-4DC5-9570-A1DCD8BBBF0C}"/>
                    </a:ext>
                  </a:extLst>
                </p:cNvPr>
                <p:cNvCxnSpPr/>
                <p:nvPr/>
              </p:nvCxnSpPr>
              <p:spPr>
                <a:xfrm>
                  <a:off x="1894788" y="3846136"/>
                  <a:ext cx="0" cy="540000"/>
                </a:xfrm>
                <a:prstGeom prst="line">
                  <a:avLst/>
                </a:prstGeom>
                <a:ln>
                  <a:solidFill>
                    <a:srgbClr val="00A0E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组合 24">
                <a:extLst>
                  <a:ext uri="{FF2B5EF4-FFF2-40B4-BE49-F238E27FC236}">
                    <a16:creationId xmlns:a16="http://schemas.microsoft.com/office/drawing/2014/main" id="{CBBBD5DF-8657-4CEB-989B-C3BF2D81B62D}"/>
                  </a:ext>
                </a:extLst>
              </p:cNvPr>
              <p:cNvGrpSpPr/>
              <p:nvPr/>
            </p:nvGrpSpPr>
            <p:grpSpPr>
              <a:xfrm>
                <a:off x="4364796" y="2670060"/>
                <a:ext cx="1199242" cy="1688166"/>
                <a:chOff x="1295167" y="2697970"/>
                <a:chExt cx="1199242" cy="1688166"/>
              </a:xfrm>
            </p:grpSpPr>
            <p:sp>
              <p:nvSpPr>
                <p:cNvPr id="26" name="五边形 25">
                  <a:extLst>
                    <a:ext uri="{FF2B5EF4-FFF2-40B4-BE49-F238E27FC236}">
                      <a16:creationId xmlns:a16="http://schemas.microsoft.com/office/drawing/2014/main" id="{362F2E6C-9A8A-42D0-9512-97626F882A25}"/>
                    </a:ext>
                  </a:extLst>
                </p:cNvPr>
                <p:cNvSpPr/>
                <p:nvPr/>
              </p:nvSpPr>
              <p:spPr>
                <a:xfrm>
                  <a:off x="1295167" y="2697970"/>
                  <a:ext cx="1199242" cy="1016191"/>
                </a:xfrm>
                <a:prstGeom prst="pentagon">
                  <a:avLst/>
                </a:prstGeom>
                <a:solidFill>
                  <a:srgbClr val="007CC8"/>
                </a:solidFill>
                <a:ln>
                  <a:solidFill>
                    <a:srgbClr val="007C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27" name="直接连接符 26">
                  <a:extLst>
                    <a:ext uri="{FF2B5EF4-FFF2-40B4-BE49-F238E27FC236}">
                      <a16:creationId xmlns:a16="http://schemas.microsoft.com/office/drawing/2014/main" id="{09AF691F-6036-4C9F-92CF-4C4F48A91C7C}"/>
                    </a:ext>
                  </a:extLst>
                </p:cNvPr>
                <p:cNvCxnSpPr/>
                <p:nvPr/>
              </p:nvCxnSpPr>
              <p:spPr>
                <a:xfrm>
                  <a:off x="1509593" y="3846136"/>
                  <a:ext cx="756000" cy="0"/>
                </a:xfrm>
                <a:prstGeom prst="line">
                  <a:avLst/>
                </a:prstGeom>
                <a:ln>
                  <a:solidFill>
                    <a:srgbClr val="007CC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7">
                  <a:extLst>
                    <a:ext uri="{FF2B5EF4-FFF2-40B4-BE49-F238E27FC236}">
                      <a16:creationId xmlns:a16="http://schemas.microsoft.com/office/drawing/2014/main" id="{F8148A39-4F6A-41D8-8179-54E56A4C20A7}"/>
                    </a:ext>
                  </a:extLst>
                </p:cNvPr>
                <p:cNvCxnSpPr/>
                <p:nvPr/>
              </p:nvCxnSpPr>
              <p:spPr>
                <a:xfrm>
                  <a:off x="1894788" y="3846136"/>
                  <a:ext cx="0" cy="540000"/>
                </a:xfrm>
                <a:prstGeom prst="line">
                  <a:avLst/>
                </a:prstGeom>
                <a:ln>
                  <a:solidFill>
                    <a:srgbClr val="007CC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C4F1C49F-D7C6-4606-9608-B5928F2FB7D9}"/>
                  </a:ext>
                </a:extLst>
              </p:cNvPr>
              <p:cNvGrpSpPr/>
              <p:nvPr/>
            </p:nvGrpSpPr>
            <p:grpSpPr>
              <a:xfrm>
                <a:off x="6650654" y="2704911"/>
                <a:ext cx="1199242" cy="1688166"/>
                <a:chOff x="1295167" y="2697970"/>
                <a:chExt cx="1199242" cy="1688166"/>
              </a:xfrm>
            </p:grpSpPr>
            <p:sp>
              <p:nvSpPr>
                <p:cNvPr id="30" name="五边形 29">
                  <a:extLst>
                    <a:ext uri="{FF2B5EF4-FFF2-40B4-BE49-F238E27FC236}">
                      <a16:creationId xmlns:a16="http://schemas.microsoft.com/office/drawing/2014/main" id="{E42599B1-B606-40AA-83A1-B8CEC87BFD33}"/>
                    </a:ext>
                  </a:extLst>
                </p:cNvPr>
                <p:cNvSpPr/>
                <p:nvPr/>
              </p:nvSpPr>
              <p:spPr>
                <a:xfrm>
                  <a:off x="1295167" y="2697970"/>
                  <a:ext cx="1199242" cy="1016191"/>
                </a:xfrm>
                <a:prstGeom prst="pentagon">
                  <a:avLst/>
                </a:prstGeom>
                <a:solidFill>
                  <a:srgbClr val="007CC8"/>
                </a:solidFill>
                <a:ln>
                  <a:solidFill>
                    <a:srgbClr val="007C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31" name="直接连接符 30">
                  <a:extLst>
                    <a:ext uri="{FF2B5EF4-FFF2-40B4-BE49-F238E27FC236}">
                      <a16:creationId xmlns:a16="http://schemas.microsoft.com/office/drawing/2014/main" id="{9E892038-D761-41D8-AE94-A9A07E51A54F}"/>
                    </a:ext>
                  </a:extLst>
                </p:cNvPr>
                <p:cNvCxnSpPr/>
                <p:nvPr/>
              </p:nvCxnSpPr>
              <p:spPr>
                <a:xfrm>
                  <a:off x="1509593" y="3846136"/>
                  <a:ext cx="756000" cy="0"/>
                </a:xfrm>
                <a:prstGeom prst="line">
                  <a:avLst/>
                </a:prstGeom>
                <a:ln>
                  <a:solidFill>
                    <a:srgbClr val="007CC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>
                  <a:extLst>
                    <a:ext uri="{FF2B5EF4-FFF2-40B4-BE49-F238E27FC236}">
                      <a16:creationId xmlns:a16="http://schemas.microsoft.com/office/drawing/2014/main" id="{37C5A42C-1DB9-4EC3-B448-7ABB30DA4D35}"/>
                    </a:ext>
                  </a:extLst>
                </p:cNvPr>
                <p:cNvCxnSpPr/>
                <p:nvPr/>
              </p:nvCxnSpPr>
              <p:spPr>
                <a:xfrm>
                  <a:off x="1894788" y="3846136"/>
                  <a:ext cx="0" cy="540000"/>
                </a:xfrm>
                <a:prstGeom prst="line">
                  <a:avLst/>
                </a:prstGeom>
                <a:ln>
                  <a:solidFill>
                    <a:srgbClr val="007CC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47419271-EEE1-40A9-91D1-1273E114D7A0}"/>
                </a:ext>
              </a:extLst>
            </p:cNvPr>
            <p:cNvSpPr/>
            <p:nvPr/>
          </p:nvSpPr>
          <p:spPr>
            <a:xfrm>
              <a:off x="3030356" y="2997628"/>
              <a:ext cx="5469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A63C406A-94B3-45B3-993E-F358CDAE5B32}"/>
                </a:ext>
              </a:extLst>
            </p:cNvPr>
            <p:cNvSpPr/>
            <p:nvPr/>
          </p:nvSpPr>
          <p:spPr>
            <a:xfrm>
              <a:off x="4161920" y="3487381"/>
              <a:ext cx="5469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F527C7DC-891D-409E-9A42-A7EC713FBC68}"/>
                </a:ext>
              </a:extLst>
            </p:cNvPr>
            <p:cNvSpPr/>
            <p:nvPr/>
          </p:nvSpPr>
          <p:spPr>
            <a:xfrm>
              <a:off x="5328923" y="2997628"/>
              <a:ext cx="5469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C26ACA0A-9F87-4D1D-9041-0E4BE3040C18}"/>
                </a:ext>
              </a:extLst>
            </p:cNvPr>
            <p:cNvSpPr/>
            <p:nvPr/>
          </p:nvSpPr>
          <p:spPr>
            <a:xfrm>
              <a:off x="6472287" y="3487381"/>
              <a:ext cx="5469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82C78EF2-23F7-4C3D-9672-C160A42D8E77}"/>
                </a:ext>
              </a:extLst>
            </p:cNvPr>
            <p:cNvSpPr/>
            <p:nvPr/>
          </p:nvSpPr>
          <p:spPr>
            <a:xfrm>
              <a:off x="7643520" y="2997628"/>
              <a:ext cx="5469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A4245089-1D40-4B9D-9280-6681FE4F63F6}"/>
                </a:ext>
              </a:extLst>
            </p:cNvPr>
            <p:cNvSpPr/>
            <p:nvPr/>
          </p:nvSpPr>
          <p:spPr>
            <a:xfrm>
              <a:off x="8781852" y="3487381"/>
              <a:ext cx="5469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06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1" name="矩形 40">
            <a:extLst>
              <a:ext uri="{FF2B5EF4-FFF2-40B4-BE49-F238E27FC236}">
                <a16:creationId xmlns:a16="http://schemas.microsoft.com/office/drawing/2014/main" id="{D86DBE07-9F97-42F1-8DBC-5EF7F4BDBDD4}"/>
              </a:ext>
            </a:extLst>
          </p:cNvPr>
          <p:cNvSpPr/>
          <p:nvPr/>
        </p:nvSpPr>
        <p:spPr>
          <a:xfrm>
            <a:off x="2163424" y="4683524"/>
            <a:ext cx="21600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与谈判小组成员有效沟通并赢得信任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F0B212FF-0FB9-4F2A-9F9E-10DC581CC8A8}"/>
              </a:ext>
            </a:extLst>
          </p:cNvPr>
          <p:cNvSpPr/>
          <p:nvPr/>
        </p:nvSpPr>
        <p:spPr>
          <a:xfrm>
            <a:off x="3262344" y="2184791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了解产品和游戏规则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BC44AAF9-DE1F-4E60-9C38-68810B7185EB}"/>
              </a:ext>
            </a:extLst>
          </p:cNvPr>
          <p:cNvSpPr/>
          <p:nvPr/>
        </p:nvSpPr>
        <p:spPr>
          <a:xfrm>
            <a:off x="4437339" y="4727959"/>
            <a:ext cx="216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具备良好的商业判断力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DA77B661-62F6-4D08-B97D-E09D00240C91}"/>
              </a:ext>
            </a:extLst>
          </p:cNvPr>
          <p:cNvSpPr/>
          <p:nvPr/>
        </p:nvSpPr>
        <p:spPr>
          <a:xfrm>
            <a:off x="5645451" y="2184791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容得下冲突和矛盾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424C4D31-EEE7-49BD-8160-F6D5DAF014E3}"/>
              </a:ext>
            </a:extLst>
          </p:cNvPr>
          <p:cNvSpPr/>
          <p:nvPr/>
        </p:nvSpPr>
        <p:spPr>
          <a:xfrm>
            <a:off x="6740994" y="4866458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富有进取和冒险精神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C22AE054-FBA7-46DC-8C4C-9E914C456160}"/>
              </a:ext>
            </a:extLst>
          </p:cNvPr>
          <p:cNvSpPr/>
          <p:nvPr/>
        </p:nvSpPr>
        <p:spPr>
          <a:xfrm>
            <a:off x="7804252" y="2184791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训练有素，沉稳内敛</a:t>
            </a:r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47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组合 93">
            <a:extLst>
              <a:ext uri="{FF2B5EF4-FFF2-40B4-BE49-F238E27FC236}">
                <a16:creationId xmlns:a16="http://schemas.microsoft.com/office/drawing/2014/main" id="{C7C49CF3-BD24-4963-9D0F-1F036A802D40}"/>
              </a:ext>
            </a:extLst>
          </p:cNvPr>
          <p:cNvGrpSpPr/>
          <p:nvPr/>
        </p:nvGrpSpPr>
        <p:grpSpPr>
          <a:xfrm>
            <a:off x="1487797" y="2344272"/>
            <a:ext cx="9216406" cy="2540136"/>
            <a:chOff x="722310" y="2194980"/>
            <a:chExt cx="9216406" cy="2540136"/>
          </a:xfrm>
        </p:grpSpPr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C34FB962-0DD0-46DF-ABE9-C303F04EAC4E}"/>
                </a:ext>
              </a:extLst>
            </p:cNvPr>
            <p:cNvGrpSpPr/>
            <p:nvPr/>
          </p:nvGrpSpPr>
          <p:grpSpPr>
            <a:xfrm>
              <a:off x="722310" y="2194980"/>
              <a:ext cx="864000" cy="1407898"/>
              <a:chOff x="722310" y="2194980"/>
              <a:chExt cx="864000" cy="1407898"/>
            </a:xfrm>
          </p:grpSpPr>
          <p:grpSp>
            <p:nvGrpSpPr>
              <p:cNvPr id="25" name="组合 24">
                <a:extLst>
                  <a:ext uri="{FF2B5EF4-FFF2-40B4-BE49-F238E27FC236}">
                    <a16:creationId xmlns:a16="http://schemas.microsoft.com/office/drawing/2014/main" id="{A89943F1-D7BC-4E2C-BB6E-FC27D697A9B2}"/>
                  </a:ext>
                </a:extLst>
              </p:cNvPr>
              <p:cNvGrpSpPr/>
              <p:nvPr/>
            </p:nvGrpSpPr>
            <p:grpSpPr>
              <a:xfrm>
                <a:off x="980432" y="3255122"/>
                <a:ext cx="347756" cy="347756"/>
                <a:chOff x="979220" y="3255122"/>
                <a:chExt cx="347756" cy="347756"/>
              </a:xfrm>
            </p:grpSpPr>
            <p:sp>
              <p:nvSpPr>
                <p:cNvPr id="6" name="Google Shape;656;p27">
                  <a:extLst>
                    <a:ext uri="{FF2B5EF4-FFF2-40B4-BE49-F238E27FC236}">
                      <a16:creationId xmlns:a16="http://schemas.microsoft.com/office/drawing/2014/main" id="{4BB1A6B6-CB9D-467D-AAD9-B8AC4CAF4BB0}"/>
                    </a:ext>
                  </a:extLst>
                </p:cNvPr>
                <p:cNvSpPr/>
                <p:nvPr/>
              </p:nvSpPr>
              <p:spPr>
                <a:xfrm>
                  <a:off x="979220" y="3255122"/>
                  <a:ext cx="347756" cy="347756"/>
                </a:xfrm>
                <a:prstGeom prst="ellipse">
                  <a:avLst/>
                </a:prstGeom>
                <a:solidFill>
                  <a:srgbClr val="00A0E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0" name="Google Shape;660;p27">
                  <a:extLst>
                    <a:ext uri="{FF2B5EF4-FFF2-40B4-BE49-F238E27FC236}">
                      <a16:creationId xmlns:a16="http://schemas.microsoft.com/office/drawing/2014/main" id="{0000B75E-C133-4060-90C4-971D47A1A899}"/>
                    </a:ext>
                  </a:extLst>
                </p:cNvPr>
                <p:cNvSpPr/>
                <p:nvPr/>
              </p:nvSpPr>
              <p:spPr>
                <a:xfrm>
                  <a:off x="1061710" y="3337581"/>
                  <a:ext cx="183030" cy="183029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solidFill>
                    <a:srgbClr val="00A0E9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2" name="组合 21">
                <a:extLst>
                  <a:ext uri="{FF2B5EF4-FFF2-40B4-BE49-F238E27FC236}">
                    <a16:creationId xmlns:a16="http://schemas.microsoft.com/office/drawing/2014/main" id="{248955DF-1D8C-4990-AAD5-ABF9072ACA97}"/>
                  </a:ext>
                </a:extLst>
              </p:cNvPr>
              <p:cNvGrpSpPr/>
              <p:nvPr/>
            </p:nvGrpSpPr>
            <p:grpSpPr>
              <a:xfrm>
                <a:off x="722310" y="2194980"/>
                <a:ext cx="864000" cy="864000"/>
                <a:chOff x="644698" y="1859044"/>
                <a:chExt cx="1043650" cy="989885"/>
              </a:xfrm>
            </p:grpSpPr>
            <p:sp>
              <p:nvSpPr>
                <p:cNvPr id="14" name="Google Shape;664;p27">
                  <a:extLst>
                    <a:ext uri="{FF2B5EF4-FFF2-40B4-BE49-F238E27FC236}">
                      <a16:creationId xmlns:a16="http://schemas.microsoft.com/office/drawing/2014/main" id="{53C97453-939A-44A7-8C00-C60767B18736}"/>
                    </a:ext>
                  </a:extLst>
                </p:cNvPr>
                <p:cNvSpPr/>
                <p:nvPr/>
              </p:nvSpPr>
              <p:spPr>
                <a:xfrm>
                  <a:off x="644698" y="1859044"/>
                  <a:ext cx="1043650" cy="989885"/>
                </a:xfrm>
                <a:prstGeom prst="wedgeEllipseCallout">
                  <a:avLst>
                    <a:gd name="adj1" fmla="val -1288"/>
                    <a:gd name="adj2" fmla="val 65328"/>
                  </a:avLst>
                </a:prstGeom>
                <a:noFill/>
                <a:ln w="38100" cap="flat" cmpd="sng">
                  <a:solidFill>
                    <a:srgbClr val="00A0E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Google Shape;668;p27">
                  <a:extLst>
                    <a:ext uri="{FF2B5EF4-FFF2-40B4-BE49-F238E27FC236}">
                      <a16:creationId xmlns:a16="http://schemas.microsoft.com/office/drawing/2014/main" id="{693E15E4-C335-49B8-A4A5-C78626B043DB}"/>
                    </a:ext>
                  </a:extLst>
                </p:cNvPr>
                <p:cNvSpPr/>
                <p:nvPr/>
              </p:nvSpPr>
              <p:spPr>
                <a:xfrm>
                  <a:off x="907040" y="2094489"/>
                  <a:ext cx="518965" cy="518965"/>
                </a:xfrm>
                <a:prstGeom prst="ellipse">
                  <a:avLst/>
                </a:prstGeom>
                <a:solidFill>
                  <a:srgbClr val="00A0E9"/>
                </a:solidFill>
                <a:ln>
                  <a:noFill/>
                </a:ln>
              </p:spPr>
              <p:txBody>
                <a:bodyPr spcFirstLastPara="1" wrap="square" lIns="0" tIns="91425" rIns="0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lang="es" dirty="0">
                      <a:solidFill>
                        <a:schemeClr val="lt1"/>
                      </a:solidFill>
                      <a:cs typeface="+mn-ea"/>
                      <a:sym typeface="+mn-lt"/>
                    </a:rPr>
                    <a:t>07</a:t>
                  </a:r>
                  <a:endParaRPr sz="1400" dirty="0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3" name="Google Shape;653;p27">
              <a:extLst>
                <a:ext uri="{FF2B5EF4-FFF2-40B4-BE49-F238E27FC236}">
                  <a16:creationId xmlns:a16="http://schemas.microsoft.com/office/drawing/2014/main" id="{5C465A7F-55CA-4655-B205-75CFDB6CDCB8}"/>
                </a:ext>
              </a:extLst>
            </p:cNvPr>
            <p:cNvSpPr/>
            <p:nvPr/>
          </p:nvSpPr>
          <p:spPr>
            <a:xfrm>
              <a:off x="1452554" y="3374282"/>
              <a:ext cx="720000" cy="109436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4ABAA1C4-6E1C-47B6-8357-E04512C27EB3}"/>
                </a:ext>
              </a:extLst>
            </p:cNvPr>
            <p:cNvGrpSpPr/>
            <p:nvPr/>
          </p:nvGrpSpPr>
          <p:grpSpPr>
            <a:xfrm>
              <a:off x="2114378" y="3281822"/>
              <a:ext cx="864000" cy="1416402"/>
              <a:chOff x="2756303" y="3271377"/>
              <a:chExt cx="864000" cy="1416402"/>
            </a:xfrm>
          </p:grpSpPr>
          <p:grpSp>
            <p:nvGrpSpPr>
              <p:cNvPr id="24" name="组合 23">
                <a:extLst>
                  <a:ext uri="{FF2B5EF4-FFF2-40B4-BE49-F238E27FC236}">
                    <a16:creationId xmlns:a16="http://schemas.microsoft.com/office/drawing/2014/main" id="{4771502F-D4F0-481E-B3C8-A21D58B7129D}"/>
                  </a:ext>
                </a:extLst>
              </p:cNvPr>
              <p:cNvGrpSpPr/>
              <p:nvPr/>
            </p:nvGrpSpPr>
            <p:grpSpPr>
              <a:xfrm>
                <a:off x="3014425" y="3271377"/>
                <a:ext cx="347756" cy="347756"/>
                <a:chOff x="3553827" y="3255122"/>
                <a:chExt cx="347756" cy="347756"/>
              </a:xfrm>
            </p:grpSpPr>
            <p:sp>
              <p:nvSpPr>
                <p:cNvPr id="7" name="Google Shape;657;p27">
                  <a:extLst>
                    <a:ext uri="{FF2B5EF4-FFF2-40B4-BE49-F238E27FC236}">
                      <a16:creationId xmlns:a16="http://schemas.microsoft.com/office/drawing/2014/main" id="{6E2A5B64-5913-4F95-997F-BBC44087D411}"/>
                    </a:ext>
                  </a:extLst>
                </p:cNvPr>
                <p:cNvSpPr/>
                <p:nvPr/>
              </p:nvSpPr>
              <p:spPr>
                <a:xfrm>
                  <a:off x="3553827" y="3255122"/>
                  <a:ext cx="347756" cy="347756"/>
                </a:xfrm>
                <a:prstGeom prst="ellipse">
                  <a:avLst/>
                </a:prstGeom>
                <a:solidFill>
                  <a:srgbClr val="007CC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Google Shape;661;p27">
                  <a:extLst>
                    <a:ext uri="{FF2B5EF4-FFF2-40B4-BE49-F238E27FC236}">
                      <a16:creationId xmlns:a16="http://schemas.microsoft.com/office/drawing/2014/main" id="{9B439098-74A2-42A1-9DC5-F5AF9BB4C8F2}"/>
                    </a:ext>
                  </a:extLst>
                </p:cNvPr>
                <p:cNvSpPr/>
                <p:nvPr/>
              </p:nvSpPr>
              <p:spPr>
                <a:xfrm>
                  <a:off x="3636185" y="3337581"/>
                  <a:ext cx="183030" cy="183029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3" name="组合 22">
                <a:extLst>
                  <a:ext uri="{FF2B5EF4-FFF2-40B4-BE49-F238E27FC236}">
                    <a16:creationId xmlns:a16="http://schemas.microsoft.com/office/drawing/2014/main" id="{0DED5284-F13A-4213-91C9-7950328EA188}"/>
                  </a:ext>
                </a:extLst>
              </p:cNvPr>
              <p:cNvGrpSpPr/>
              <p:nvPr/>
            </p:nvGrpSpPr>
            <p:grpSpPr>
              <a:xfrm>
                <a:off x="2756303" y="3823779"/>
                <a:ext cx="864000" cy="864000"/>
                <a:chOff x="3227047" y="4029052"/>
                <a:chExt cx="1043650" cy="972000"/>
              </a:xfrm>
            </p:grpSpPr>
            <p:sp>
              <p:nvSpPr>
                <p:cNvPr id="16" name="Google Shape;666;p27">
                  <a:extLst>
                    <a:ext uri="{FF2B5EF4-FFF2-40B4-BE49-F238E27FC236}">
                      <a16:creationId xmlns:a16="http://schemas.microsoft.com/office/drawing/2014/main" id="{17DF91FC-97C7-4E9C-B3C4-2C4672AFD930}"/>
                    </a:ext>
                  </a:extLst>
                </p:cNvPr>
                <p:cNvSpPr/>
                <p:nvPr/>
              </p:nvSpPr>
              <p:spPr>
                <a:xfrm rot="10800000" flipH="1">
                  <a:off x="3227047" y="4029052"/>
                  <a:ext cx="1043650" cy="972000"/>
                </a:xfrm>
                <a:prstGeom prst="wedgeEllipseCallout">
                  <a:avLst>
                    <a:gd name="adj1" fmla="val -1288"/>
                    <a:gd name="adj2" fmla="val 65328"/>
                  </a:avLst>
                </a:prstGeom>
                <a:noFill/>
                <a:ln w="38100" cap="flat" cmpd="sng">
                  <a:solidFill>
                    <a:srgbClr val="007CC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Google Shape;669;p27">
                  <a:extLst>
                    <a:ext uri="{FF2B5EF4-FFF2-40B4-BE49-F238E27FC236}">
                      <a16:creationId xmlns:a16="http://schemas.microsoft.com/office/drawing/2014/main" id="{8217B506-B68E-499C-8BE3-4E88A79ADB5F}"/>
                    </a:ext>
                  </a:extLst>
                </p:cNvPr>
                <p:cNvSpPr/>
                <p:nvPr/>
              </p:nvSpPr>
              <p:spPr>
                <a:xfrm>
                  <a:off x="3489389" y="4246612"/>
                  <a:ext cx="518965" cy="518965"/>
                </a:xfrm>
                <a:prstGeom prst="ellipse">
                  <a:avLst/>
                </a:prstGeom>
                <a:solidFill>
                  <a:srgbClr val="007CC8"/>
                </a:solidFill>
                <a:ln>
                  <a:noFill/>
                </a:ln>
              </p:spPr>
              <p:txBody>
                <a:bodyPr spcFirstLastPara="1" wrap="square" lIns="0" tIns="91425" rIns="0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lang="es" dirty="0">
                      <a:solidFill>
                        <a:schemeClr val="lt1"/>
                      </a:solidFill>
                      <a:cs typeface="+mn-ea"/>
                      <a:sym typeface="+mn-lt"/>
                    </a:rPr>
                    <a:t>08</a:t>
                  </a:r>
                  <a:endParaRPr dirty="0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id="{3F819ABC-50A0-4263-8447-78D1C65F4EDD}"/>
                </a:ext>
              </a:extLst>
            </p:cNvPr>
            <p:cNvGrpSpPr/>
            <p:nvPr/>
          </p:nvGrpSpPr>
          <p:grpSpPr>
            <a:xfrm>
              <a:off x="3506446" y="2221680"/>
              <a:ext cx="864000" cy="1407898"/>
              <a:chOff x="722310" y="2194980"/>
              <a:chExt cx="864000" cy="1407898"/>
            </a:xfrm>
          </p:grpSpPr>
          <p:grpSp>
            <p:nvGrpSpPr>
              <p:cNvPr id="54" name="组合 53">
                <a:extLst>
                  <a:ext uri="{FF2B5EF4-FFF2-40B4-BE49-F238E27FC236}">
                    <a16:creationId xmlns:a16="http://schemas.microsoft.com/office/drawing/2014/main" id="{DCA563ED-586E-4E81-9EBF-4327442C4E3D}"/>
                  </a:ext>
                </a:extLst>
              </p:cNvPr>
              <p:cNvGrpSpPr/>
              <p:nvPr/>
            </p:nvGrpSpPr>
            <p:grpSpPr>
              <a:xfrm>
                <a:off x="980432" y="3255122"/>
                <a:ext cx="347756" cy="347756"/>
                <a:chOff x="979220" y="3255122"/>
                <a:chExt cx="347756" cy="347756"/>
              </a:xfrm>
            </p:grpSpPr>
            <p:sp>
              <p:nvSpPr>
                <p:cNvPr id="58" name="Google Shape;656;p27">
                  <a:extLst>
                    <a:ext uri="{FF2B5EF4-FFF2-40B4-BE49-F238E27FC236}">
                      <a16:creationId xmlns:a16="http://schemas.microsoft.com/office/drawing/2014/main" id="{1A8F1B39-858D-4674-AF28-9DD85A454FAE}"/>
                    </a:ext>
                  </a:extLst>
                </p:cNvPr>
                <p:cNvSpPr/>
                <p:nvPr/>
              </p:nvSpPr>
              <p:spPr>
                <a:xfrm>
                  <a:off x="979220" y="3255122"/>
                  <a:ext cx="347756" cy="347756"/>
                </a:xfrm>
                <a:prstGeom prst="ellipse">
                  <a:avLst/>
                </a:prstGeom>
                <a:solidFill>
                  <a:srgbClr val="00A0E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Google Shape;660;p27">
                  <a:extLst>
                    <a:ext uri="{FF2B5EF4-FFF2-40B4-BE49-F238E27FC236}">
                      <a16:creationId xmlns:a16="http://schemas.microsoft.com/office/drawing/2014/main" id="{87A4EB53-254F-4180-A964-AE2FC5EAC679}"/>
                    </a:ext>
                  </a:extLst>
                </p:cNvPr>
                <p:cNvSpPr/>
                <p:nvPr/>
              </p:nvSpPr>
              <p:spPr>
                <a:xfrm>
                  <a:off x="1061710" y="3337581"/>
                  <a:ext cx="183030" cy="183029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solidFill>
                    <a:srgbClr val="00A0E9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5" name="组合 54">
                <a:extLst>
                  <a:ext uri="{FF2B5EF4-FFF2-40B4-BE49-F238E27FC236}">
                    <a16:creationId xmlns:a16="http://schemas.microsoft.com/office/drawing/2014/main" id="{0B3A1FDB-CF5F-44DC-B0B7-13EF6FA21759}"/>
                  </a:ext>
                </a:extLst>
              </p:cNvPr>
              <p:cNvGrpSpPr/>
              <p:nvPr/>
            </p:nvGrpSpPr>
            <p:grpSpPr>
              <a:xfrm>
                <a:off x="722310" y="2194980"/>
                <a:ext cx="864000" cy="864000"/>
                <a:chOff x="644698" y="1859044"/>
                <a:chExt cx="1043650" cy="989885"/>
              </a:xfrm>
            </p:grpSpPr>
            <p:sp>
              <p:nvSpPr>
                <p:cNvPr id="56" name="Google Shape;664;p27">
                  <a:extLst>
                    <a:ext uri="{FF2B5EF4-FFF2-40B4-BE49-F238E27FC236}">
                      <a16:creationId xmlns:a16="http://schemas.microsoft.com/office/drawing/2014/main" id="{5C1F108C-80FC-42DB-B707-BE6F9E899005}"/>
                    </a:ext>
                  </a:extLst>
                </p:cNvPr>
                <p:cNvSpPr/>
                <p:nvPr/>
              </p:nvSpPr>
              <p:spPr>
                <a:xfrm>
                  <a:off x="644698" y="1859044"/>
                  <a:ext cx="1043650" cy="989885"/>
                </a:xfrm>
                <a:prstGeom prst="wedgeEllipseCallout">
                  <a:avLst>
                    <a:gd name="adj1" fmla="val -1288"/>
                    <a:gd name="adj2" fmla="val 65328"/>
                  </a:avLst>
                </a:prstGeom>
                <a:noFill/>
                <a:ln w="38100" cap="flat" cmpd="sng">
                  <a:solidFill>
                    <a:srgbClr val="00A0E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Google Shape;668;p27">
                  <a:extLst>
                    <a:ext uri="{FF2B5EF4-FFF2-40B4-BE49-F238E27FC236}">
                      <a16:creationId xmlns:a16="http://schemas.microsoft.com/office/drawing/2014/main" id="{E2F3BE24-34B6-4953-809D-C4C4850682AB}"/>
                    </a:ext>
                  </a:extLst>
                </p:cNvPr>
                <p:cNvSpPr/>
                <p:nvPr/>
              </p:nvSpPr>
              <p:spPr>
                <a:xfrm>
                  <a:off x="907040" y="2094489"/>
                  <a:ext cx="518965" cy="518965"/>
                </a:xfrm>
                <a:prstGeom prst="ellipse">
                  <a:avLst/>
                </a:prstGeom>
                <a:solidFill>
                  <a:srgbClr val="00A0E9"/>
                </a:solidFill>
                <a:ln>
                  <a:noFill/>
                </a:ln>
              </p:spPr>
              <p:txBody>
                <a:bodyPr spcFirstLastPara="1" wrap="square" lIns="0" tIns="91425" rIns="0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lang="es" dirty="0">
                      <a:solidFill>
                        <a:schemeClr val="lt1"/>
                      </a:solidFill>
                      <a:cs typeface="+mn-ea"/>
                      <a:sym typeface="+mn-lt"/>
                    </a:rPr>
                    <a:t>09</a:t>
                  </a:r>
                  <a:endParaRPr sz="1400" dirty="0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60" name="Google Shape;653;p27">
              <a:extLst>
                <a:ext uri="{FF2B5EF4-FFF2-40B4-BE49-F238E27FC236}">
                  <a16:creationId xmlns:a16="http://schemas.microsoft.com/office/drawing/2014/main" id="{CDBED0BC-825D-4EFE-B390-16AAF8B5F507}"/>
                </a:ext>
              </a:extLst>
            </p:cNvPr>
            <p:cNvSpPr/>
            <p:nvPr/>
          </p:nvSpPr>
          <p:spPr>
            <a:xfrm>
              <a:off x="4260164" y="3374282"/>
              <a:ext cx="720000" cy="109436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  <p:sp>
          <p:nvSpPr>
            <p:cNvPr id="61" name="Google Shape;653;p27">
              <a:extLst>
                <a:ext uri="{FF2B5EF4-FFF2-40B4-BE49-F238E27FC236}">
                  <a16:creationId xmlns:a16="http://schemas.microsoft.com/office/drawing/2014/main" id="{4C182088-0DD5-4AAF-9394-A259357BF225}"/>
                </a:ext>
              </a:extLst>
            </p:cNvPr>
            <p:cNvSpPr/>
            <p:nvPr/>
          </p:nvSpPr>
          <p:spPr>
            <a:xfrm>
              <a:off x="2856359" y="3374282"/>
              <a:ext cx="720000" cy="109436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62" name="组合 61">
              <a:extLst>
                <a:ext uri="{FF2B5EF4-FFF2-40B4-BE49-F238E27FC236}">
                  <a16:creationId xmlns:a16="http://schemas.microsoft.com/office/drawing/2014/main" id="{17A8C3F0-D0C1-4ED9-8F92-F896FCB28366}"/>
                </a:ext>
              </a:extLst>
            </p:cNvPr>
            <p:cNvGrpSpPr/>
            <p:nvPr/>
          </p:nvGrpSpPr>
          <p:grpSpPr>
            <a:xfrm>
              <a:off x="9074716" y="2203854"/>
              <a:ext cx="864000" cy="1407898"/>
              <a:chOff x="722310" y="2194980"/>
              <a:chExt cx="864000" cy="1407898"/>
            </a:xfrm>
          </p:grpSpPr>
          <p:grpSp>
            <p:nvGrpSpPr>
              <p:cNvPr id="63" name="组合 62">
                <a:extLst>
                  <a:ext uri="{FF2B5EF4-FFF2-40B4-BE49-F238E27FC236}">
                    <a16:creationId xmlns:a16="http://schemas.microsoft.com/office/drawing/2014/main" id="{57D9C11D-4630-4978-81AF-2EE659C10FEE}"/>
                  </a:ext>
                </a:extLst>
              </p:cNvPr>
              <p:cNvGrpSpPr/>
              <p:nvPr/>
            </p:nvGrpSpPr>
            <p:grpSpPr>
              <a:xfrm>
                <a:off x="980432" y="3255122"/>
                <a:ext cx="347756" cy="347756"/>
                <a:chOff x="979220" y="3255122"/>
                <a:chExt cx="347756" cy="347756"/>
              </a:xfrm>
            </p:grpSpPr>
            <p:sp>
              <p:nvSpPr>
                <p:cNvPr id="67" name="Google Shape;656;p27">
                  <a:extLst>
                    <a:ext uri="{FF2B5EF4-FFF2-40B4-BE49-F238E27FC236}">
                      <a16:creationId xmlns:a16="http://schemas.microsoft.com/office/drawing/2014/main" id="{7CD2AA4D-61CB-4183-93AE-DFFB2E19579F}"/>
                    </a:ext>
                  </a:extLst>
                </p:cNvPr>
                <p:cNvSpPr/>
                <p:nvPr/>
              </p:nvSpPr>
              <p:spPr>
                <a:xfrm>
                  <a:off x="979220" y="3255122"/>
                  <a:ext cx="347756" cy="347756"/>
                </a:xfrm>
                <a:prstGeom prst="ellipse">
                  <a:avLst/>
                </a:prstGeom>
                <a:solidFill>
                  <a:srgbClr val="00A0E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Google Shape;660;p27">
                  <a:extLst>
                    <a:ext uri="{FF2B5EF4-FFF2-40B4-BE49-F238E27FC236}">
                      <a16:creationId xmlns:a16="http://schemas.microsoft.com/office/drawing/2014/main" id="{E42590AE-991D-4320-9090-B4BADE3F1647}"/>
                    </a:ext>
                  </a:extLst>
                </p:cNvPr>
                <p:cNvSpPr/>
                <p:nvPr/>
              </p:nvSpPr>
              <p:spPr>
                <a:xfrm>
                  <a:off x="1061710" y="3337581"/>
                  <a:ext cx="183030" cy="183029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solidFill>
                    <a:srgbClr val="00A0E9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4" name="组合 63">
                <a:extLst>
                  <a:ext uri="{FF2B5EF4-FFF2-40B4-BE49-F238E27FC236}">
                    <a16:creationId xmlns:a16="http://schemas.microsoft.com/office/drawing/2014/main" id="{06A5B10C-83B9-4F80-98F4-3643EA588095}"/>
                  </a:ext>
                </a:extLst>
              </p:cNvPr>
              <p:cNvGrpSpPr/>
              <p:nvPr/>
            </p:nvGrpSpPr>
            <p:grpSpPr>
              <a:xfrm>
                <a:off x="722310" y="2194980"/>
                <a:ext cx="864000" cy="864000"/>
                <a:chOff x="644698" y="1859044"/>
                <a:chExt cx="1043650" cy="989885"/>
              </a:xfrm>
            </p:grpSpPr>
            <p:sp>
              <p:nvSpPr>
                <p:cNvPr id="65" name="Google Shape;664;p27">
                  <a:extLst>
                    <a:ext uri="{FF2B5EF4-FFF2-40B4-BE49-F238E27FC236}">
                      <a16:creationId xmlns:a16="http://schemas.microsoft.com/office/drawing/2014/main" id="{53E57043-FD2C-4EC1-8BA7-72447F7DEB2B}"/>
                    </a:ext>
                  </a:extLst>
                </p:cNvPr>
                <p:cNvSpPr/>
                <p:nvPr/>
              </p:nvSpPr>
              <p:spPr>
                <a:xfrm>
                  <a:off x="644698" y="1859044"/>
                  <a:ext cx="1043650" cy="989885"/>
                </a:xfrm>
                <a:prstGeom prst="wedgeEllipseCallout">
                  <a:avLst>
                    <a:gd name="adj1" fmla="val -1288"/>
                    <a:gd name="adj2" fmla="val 65328"/>
                  </a:avLst>
                </a:prstGeom>
                <a:noFill/>
                <a:ln w="38100" cap="flat" cmpd="sng">
                  <a:solidFill>
                    <a:srgbClr val="00A0E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Google Shape;668;p27">
                  <a:extLst>
                    <a:ext uri="{FF2B5EF4-FFF2-40B4-BE49-F238E27FC236}">
                      <a16:creationId xmlns:a16="http://schemas.microsoft.com/office/drawing/2014/main" id="{32A5CC8E-4841-4BD9-8E9E-A8D49512D78A}"/>
                    </a:ext>
                  </a:extLst>
                </p:cNvPr>
                <p:cNvSpPr/>
                <p:nvPr/>
              </p:nvSpPr>
              <p:spPr>
                <a:xfrm>
                  <a:off x="907040" y="2094489"/>
                  <a:ext cx="518965" cy="518965"/>
                </a:xfrm>
                <a:prstGeom prst="ellipse">
                  <a:avLst/>
                </a:prstGeom>
                <a:solidFill>
                  <a:srgbClr val="00A0E9"/>
                </a:solidFill>
                <a:ln>
                  <a:noFill/>
                </a:ln>
              </p:spPr>
              <p:txBody>
                <a:bodyPr spcFirstLastPara="1" wrap="square" lIns="0" tIns="91425" rIns="0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lang="en-US" altLang="zh-CN" dirty="0">
                      <a:solidFill>
                        <a:schemeClr val="lt1"/>
                      </a:solidFill>
                      <a:cs typeface="+mn-ea"/>
                      <a:sym typeface="+mn-lt"/>
                    </a:rPr>
                    <a:t>13</a:t>
                  </a:r>
                  <a:endParaRPr dirty="0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70" name="组合 69">
              <a:extLst>
                <a:ext uri="{FF2B5EF4-FFF2-40B4-BE49-F238E27FC236}">
                  <a16:creationId xmlns:a16="http://schemas.microsoft.com/office/drawing/2014/main" id="{01EB5767-8333-4261-BAB2-253A91D129AD}"/>
                </a:ext>
              </a:extLst>
            </p:cNvPr>
            <p:cNvGrpSpPr/>
            <p:nvPr/>
          </p:nvGrpSpPr>
          <p:grpSpPr>
            <a:xfrm>
              <a:off x="4898514" y="3318714"/>
              <a:ext cx="864000" cy="1416402"/>
              <a:chOff x="2756303" y="3271377"/>
              <a:chExt cx="864000" cy="1416402"/>
            </a:xfrm>
          </p:grpSpPr>
          <p:grpSp>
            <p:nvGrpSpPr>
              <p:cNvPr id="71" name="组合 70">
                <a:extLst>
                  <a:ext uri="{FF2B5EF4-FFF2-40B4-BE49-F238E27FC236}">
                    <a16:creationId xmlns:a16="http://schemas.microsoft.com/office/drawing/2014/main" id="{8C4EA989-EDB9-4A93-847C-FCC7BF78BA6C}"/>
                  </a:ext>
                </a:extLst>
              </p:cNvPr>
              <p:cNvGrpSpPr/>
              <p:nvPr/>
            </p:nvGrpSpPr>
            <p:grpSpPr>
              <a:xfrm>
                <a:off x="3014425" y="3271377"/>
                <a:ext cx="347756" cy="347756"/>
                <a:chOff x="3553827" y="3255122"/>
                <a:chExt cx="347756" cy="347756"/>
              </a:xfrm>
            </p:grpSpPr>
            <p:sp>
              <p:nvSpPr>
                <p:cNvPr id="75" name="Google Shape;657;p27">
                  <a:extLst>
                    <a:ext uri="{FF2B5EF4-FFF2-40B4-BE49-F238E27FC236}">
                      <a16:creationId xmlns:a16="http://schemas.microsoft.com/office/drawing/2014/main" id="{12558682-9146-42B7-8343-3883DE383D30}"/>
                    </a:ext>
                  </a:extLst>
                </p:cNvPr>
                <p:cNvSpPr/>
                <p:nvPr/>
              </p:nvSpPr>
              <p:spPr>
                <a:xfrm>
                  <a:off x="3553827" y="3255122"/>
                  <a:ext cx="347756" cy="347756"/>
                </a:xfrm>
                <a:prstGeom prst="ellipse">
                  <a:avLst/>
                </a:prstGeom>
                <a:solidFill>
                  <a:srgbClr val="007CC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Google Shape;661;p27">
                  <a:extLst>
                    <a:ext uri="{FF2B5EF4-FFF2-40B4-BE49-F238E27FC236}">
                      <a16:creationId xmlns:a16="http://schemas.microsoft.com/office/drawing/2014/main" id="{FEE5E7B9-F98F-4DBD-BCB0-0F4596D59A15}"/>
                    </a:ext>
                  </a:extLst>
                </p:cNvPr>
                <p:cNvSpPr/>
                <p:nvPr/>
              </p:nvSpPr>
              <p:spPr>
                <a:xfrm>
                  <a:off x="3636185" y="3337581"/>
                  <a:ext cx="183030" cy="183029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72" name="组合 71">
                <a:extLst>
                  <a:ext uri="{FF2B5EF4-FFF2-40B4-BE49-F238E27FC236}">
                    <a16:creationId xmlns:a16="http://schemas.microsoft.com/office/drawing/2014/main" id="{FB034435-605A-4D0C-A6C3-385EC46CB7E3}"/>
                  </a:ext>
                </a:extLst>
              </p:cNvPr>
              <p:cNvGrpSpPr/>
              <p:nvPr/>
            </p:nvGrpSpPr>
            <p:grpSpPr>
              <a:xfrm>
                <a:off x="2756303" y="3823779"/>
                <a:ext cx="864000" cy="864000"/>
                <a:chOff x="3227047" y="4029052"/>
                <a:chExt cx="1043650" cy="972000"/>
              </a:xfrm>
            </p:grpSpPr>
            <p:sp>
              <p:nvSpPr>
                <p:cNvPr id="73" name="Google Shape;666;p27">
                  <a:extLst>
                    <a:ext uri="{FF2B5EF4-FFF2-40B4-BE49-F238E27FC236}">
                      <a16:creationId xmlns:a16="http://schemas.microsoft.com/office/drawing/2014/main" id="{616846AE-37F6-4B74-8FC0-082051BF09FC}"/>
                    </a:ext>
                  </a:extLst>
                </p:cNvPr>
                <p:cNvSpPr/>
                <p:nvPr/>
              </p:nvSpPr>
              <p:spPr>
                <a:xfrm rot="10800000" flipH="1">
                  <a:off x="3227047" y="4029052"/>
                  <a:ext cx="1043650" cy="972000"/>
                </a:xfrm>
                <a:prstGeom prst="wedgeEllipseCallout">
                  <a:avLst>
                    <a:gd name="adj1" fmla="val -1288"/>
                    <a:gd name="adj2" fmla="val 65328"/>
                  </a:avLst>
                </a:prstGeom>
                <a:noFill/>
                <a:ln w="38100" cap="flat" cmpd="sng">
                  <a:solidFill>
                    <a:srgbClr val="007CC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Google Shape;669;p27">
                  <a:extLst>
                    <a:ext uri="{FF2B5EF4-FFF2-40B4-BE49-F238E27FC236}">
                      <a16:creationId xmlns:a16="http://schemas.microsoft.com/office/drawing/2014/main" id="{45A3904B-9794-472B-A680-1675A7F9731D}"/>
                    </a:ext>
                  </a:extLst>
                </p:cNvPr>
                <p:cNvSpPr/>
                <p:nvPr/>
              </p:nvSpPr>
              <p:spPr>
                <a:xfrm>
                  <a:off x="3489389" y="4246612"/>
                  <a:ext cx="518965" cy="518965"/>
                </a:xfrm>
                <a:prstGeom prst="ellipse">
                  <a:avLst/>
                </a:prstGeom>
                <a:solidFill>
                  <a:srgbClr val="007CC8"/>
                </a:solidFill>
                <a:ln>
                  <a:noFill/>
                </a:ln>
              </p:spPr>
              <p:txBody>
                <a:bodyPr spcFirstLastPara="1" wrap="square" lIns="0" tIns="91425" rIns="0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lang="en-US" altLang="zh-CN" dirty="0">
                      <a:solidFill>
                        <a:schemeClr val="lt1"/>
                      </a:solidFill>
                      <a:cs typeface="+mn-ea"/>
                      <a:sym typeface="+mn-lt"/>
                    </a:rPr>
                    <a:t>10</a:t>
                  </a:r>
                  <a:endParaRPr dirty="0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77" name="组合 76">
              <a:extLst>
                <a:ext uri="{FF2B5EF4-FFF2-40B4-BE49-F238E27FC236}">
                  <a16:creationId xmlns:a16="http://schemas.microsoft.com/office/drawing/2014/main" id="{8EEFD08F-98D8-4DD6-8F72-E06D6F682F27}"/>
                </a:ext>
              </a:extLst>
            </p:cNvPr>
            <p:cNvGrpSpPr/>
            <p:nvPr/>
          </p:nvGrpSpPr>
          <p:grpSpPr>
            <a:xfrm>
              <a:off x="6290582" y="2258572"/>
              <a:ext cx="864000" cy="1407898"/>
              <a:chOff x="722310" y="2194980"/>
              <a:chExt cx="864000" cy="1407898"/>
            </a:xfrm>
          </p:grpSpPr>
          <p:grpSp>
            <p:nvGrpSpPr>
              <p:cNvPr id="78" name="组合 77">
                <a:extLst>
                  <a:ext uri="{FF2B5EF4-FFF2-40B4-BE49-F238E27FC236}">
                    <a16:creationId xmlns:a16="http://schemas.microsoft.com/office/drawing/2014/main" id="{83A2389D-4D22-427A-A8E4-AC4F152FC62C}"/>
                  </a:ext>
                </a:extLst>
              </p:cNvPr>
              <p:cNvGrpSpPr/>
              <p:nvPr/>
            </p:nvGrpSpPr>
            <p:grpSpPr>
              <a:xfrm>
                <a:off x="980432" y="3255122"/>
                <a:ext cx="347756" cy="347756"/>
                <a:chOff x="979220" y="3255122"/>
                <a:chExt cx="347756" cy="347756"/>
              </a:xfrm>
            </p:grpSpPr>
            <p:sp>
              <p:nvSpPr>
                <p:cNvPr id="82" name="Google Shape;656;p27">
                  <a:extLst>
                    <a:ext uri="{FF2B5EF4-FFF2-40B4-BE49-F238E27FC236}">
                      <a16:creationId xmlns:a16="http://schemas.microsoft.com/office/drawing/2014/main" id="{0BFF64F8-1B16-4F2A-AECE-C2FC7F77E26A}"/>
                    </a:ext>
                  </a:extLst>
                </p:cNvPr>
                <p:cNvSpPr/>
                <p:nvPr/>
              </p:nvSpPr>
              <p:spPr>
                <a:xfrm>
                  <a:off x="979220" y="3255122"/>
                  <a:ext cx="347756" cy="347756"/>
                </a:xfrm>
                <a:prstGeom prst="ellipse">
                  <a:avLst/>
                </a:prstGeom>
                <a:solidFill>
                  <a:srgbClr val="00A0E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Google Shape;660;p27">
                  <a:extLst>
                    <a:ext uri="{FF2B5EF4-FFF2-40B4-BE49-F238E27FC236}">
                      <a16:creationId xmlns:a16="http://schemas.microsoft.com/office/drawing/2014/main" id="{305574B0-346E-4697-A8F6-26E3D130AF95}"/>
                    </a:ext>
                  </a:extLst>
                </p:cNvPr>
                <p:cNvSpPr/>
                <p:nvPr/>
              </p:nvSpPr>
              <p:spPr>
                <a:xfrm>
                  <a:off x="1061710" y="3337581"/>
                  <a:ext cx="183030" cy="183029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solidFill>
                    <a:srgbClr val="00A0E9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79" name="组合 78">
                <a:extLst>
                  <a:ext uri="{FF2B5EF4-FFF2-40B4-BE49-F238E27FC236}">
                    <a16:creationId xmlns:a16="http://schemas.microsoft.com/office/drawing/2014/main" id="{83DE6714-5C5B-4462-B7B0-80C8A074A011}"/>
                  </a:ext>
                </a:extLst>
              </p:cNvPr>
              <p:cNvGrpSpPr/>
              <p:nvPr/>
            </p:nvGrpSpPr>
            <p:grpSpPr>
              <a:xfrm>
                <a:off x="722310" y="2194980"/>
                <a:ext cx="864000" cy="864000"/>
                <a:chOff x="644698" y="1859044"/>
                <a:chExt cx="1043650" cy="989885"/>
              </a:xfrm>
            </p:grpSpPr>
            <p:sp>
              <p:nvSpPr>
                <p:cNvPr id="80" name="Google Shape;664;p27">
                  <a:extLst>
                    <a:ext uri="{FF2B5EF4-FFF2-40B4-BE49-F238E27FC236}">
                      <a16:creationId xmlns:a16="http://schemas.microsoft.com/office/drawing/2014/main" id="{B8644CB0-C98D-41F4-A0B5-EAACB3875A1B}"/>
                    </a:ext>
                  </a:extLst>
                </p:cNvPr>
                <p:cNvSpPr/>
                <p:nvPr/>
              </p:nvSpPr>
              <p:spPr>
                <a:xfrm>
                  <a:off x="644698" y="1859044"/>
                  <a:ext cx="1043650" cy="989885"/>
                </a:xfrm>
                <a:prstGeom prst="wedgeEllipseCallout">
                  <a:avLst>
                    <a:gd name="adj1" fmla="val -1288"/>
                    <a:gd name="adj2" fmla="val 65328"/>
                  </a:avLst>
                </a:prstGeom>
                <a:noFill/>
                <a:ln w="38100" cap="flat" cmpd="sng">
                  <a:solidFill>
                    <a:srgbClr val="00A0E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Google Shape;668;p27">
                  <a:extLst>
                    <a:ext uri="{FF2B5EF4-FFF2-40B4-BE49-F238E27FC236}">
                      <a16:creationId xmlns:a16="http://schemas.microsoft.com/office/drawing/2014/main" id="{ED251FF8-267A-42AA-AA96-E82B99743505}"/>
                    </a:ext>
                  </a:extLst>
                </p:cNvPr>
                <p:cNvSpPr/>
                <p:nvPr/>
              </p:nvSpPr>
              <p:spPr>
                <a:xfrm>
                  <a:off x="907040" y="2094489"/>
                  <a:ext cx="518965" cy="518965"/>
                </a:xfrm>
                <a:prstGeom prst="ellipse">
                  <a:avLst/>
                </a:prstGeom>
                <a:solidFill>
                  <a:srgbClr val="00A0E9"/>
                </a:solidFill>
                <a:ln>
                  <a:noFill/>
                </a:ln>
              </p:spPr>
              <p:txBody>
                <a:bodyPr spcFirstLastPara="1" wrap="square" lIns="0" tIns="91425" rIns="0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lang="es" dirty="0">
                      <a:solidFill>
                        <a:schemeClr val="lt1"/>
                      </a:solidFill>
                      <a:cs typeface="+mn-ea"/>
                      <a:sym typeface="+mn-lt"/>
                    </a:rPr>
                    <a:t>11</a:t>
                  </a:r>
                  <a:endParaRPr sz="1400" dirty="0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84" name="Google Shape;653;p27">
              <a:extLst>
                <a:ext uri="{FF2B5EF4-FFF2-40B4-BE49-F238E27FC236}">
                  <a16:creationId xmlns:a16="http://schemas.microsoft.com/office/drawing/2014/main" id="{DA89D948-C6A3-462C-B3B8-8AF75DA226B5}"/>
                </a:ext>
              </a:extLst>
            </p:cNvPr>
            <p:cNvSpPr/>
            <p:nvPr/>
          </p:nvSpPr>
          <p:spPr>
            <a:xfrm>
              <a:off x="7067774" y="3374282"/>
              <a:ext cx="720000" cy="109436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  <p:sp>
          <p:nvSpPr>
            <p:cNvPr id="85" name="Google Shape;653;p27">
              <a:extLst>
                <a:ext uri="{FF2B5EF4-FFF2-40B4-BE49-F238E27FC236}">
                  <a16:creationId xmlns:a16="http://schemas.microsoft.com/office/drawing/2014/main" id="{F6396761-92DB-4523-AC57-D67A7172FA68}"/>
                </a:ext>
              </a:extLst>
            </p:cNvPr>
            <p:cNvSpPr/>
            <p:nvPr/>
          </p:nvSpPr>
          <p:spPr>
            <a:xfrm>
              <a:off x="5663969" y="3374282"/>
              <a:ext cx="720000" cy="109436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86" name="组合 85">
              <a:extLst>
                <a:ext uri="{FF2B5EF4-FFF2-40B4-BE49-F238E27FC236}">
                  <a16:creationId xmlns:a16="http://schemas.microsoft.com/office/drawing/2014/main" id="{99B5E189-47F1-4188-BA41-00AB60DDB124}"/>
                </a:ext>
              </a:extLst>
            </p:cNvPr>
            <p:cNvGrpSpPr/>
            <p:nvPr/>
          </p:nvGrpSpPr>
          <p:grpSpPr>
            <a:xfrm>
              <a:off x="7682650" y="3318714"/>
              <a:ext cx="864000" cy="1416402"/>
              <a:chOff x="2756303" y="3271377"/>
              <a:chExt cx="864000" cy="1416402"/>
            </a:xfrm>
          </p:grpSpPr>
          <p:grpSp>
            <p:nvGrpSpPr>
              <p:cNvPr id="87" name="组合 86">
                <a:extLst>
                  <a:ext uri="{FF2B5EF4-FFF2-40B4-BE49-F238E27FC236}">
                    <a16:creationId xmlns:a16="http://schemas.microsoft.com/office/drawing/2014/main" id="{33C01853-662F-46C3-B938-9DB732948227}"/>
                  </a:ext>
                </a:extLst>
              </p:cNvPr>
              <p:cNvGrpSpPr/>
              <p:nvPr/>
            </p:nvGrpSpPr>
            <p:grpSpPr>
              <a:xfrm>
                <a:off x="3014425" y="3271377"/>
                <a:ext cx="347756" cy="347756"/>
                <a:chOff x="3553827" y="3255122"/>
                <a:chExt cx="347756" cy="347756"/>
              </a:xfrm>
            </p:grpSpPr>
            <p:sp>
              <p:nvSpPr>
                <p:cNvPr id="91" name="Google Shape;657;p27">
                  <a:extLst>
                    <a:ext uri="{FF2B5EF4-FFF2-40B4-BE49-F238E27FC236}">
                      <a16:creationId xmlns:a16="http://schemas.microsoft.com/office/drawing/2014/main" id="{86933270-954F-4927-A14B-3C48897C7F02}"/>
                    </a:ext>
                  </a:extLst>
                </p:cNvPr>
                <p:cNvSpPr/>
                <p:nvPr/>
              </p:nvSpPr>
              <p:spPr>
                <a:xfrm>
                  <a:off x="3553827" y="3255122"/>
                  <a:ext cx="347756" cy="347756"/>
                </a:xfrm>
                <a:prstGeom prst="ellipse">
                  <a:avLst/>
                </a:prstGeom>
                <a:solidFill>
                  <a:srgbClr val="007CC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92" name="Google Shape;661;p27">
                  <a:extLst>
                    <a:ext uri="{FF2B5EF4-FFF2-40B4-BE49-F238E27FC236}">
                      <a16:creationId xmlns:a16="http://schemas.microsoft.com/office/drawing/2014/main" id="{53BA474D-475C-4C3E-8C4E-0554F0DFB175}"/>
                    </a:ext>
                  </a:extLst>
                </p:cNvPr>
                <p:cNvSpPr/>
                <p:nvPr/>
              </p:nvSpPr>
              <p:spPr>
                <a:xfrm>
                  <a:off x="3636185" y="3337581"/>
                  <a:ext cx="183030" cy="183029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88" name="组合 87">
                <a:extLst>
                  <a:ext uri="{FF2B5EF4-FFF2-40B4-BE49-F238E27FC236}">
                    <a16:creationId xmlns:a16="http://schemas.microsoft.com/office/drawing/2014/main" id="{80F9FFF0-7134-4774-A21D-832FB30B690C}"/>
                  </a:ext>
                </a:extLst>
              </p:cNvPr>
              <p:cNvGrpSpPr/>
              <p:nvPr/>
            </p:nvGrpSpPr>
            <p:grpSpPr>
              <a:xfrm>
                <a:off x="2756303" y="3823779"/>
                <a:ext cx="864000" cy="864000"/>
                <a:chOff x="3227047" y="4029052"/>
                <a:chExt cx="1043650" cy="972000"/>
              </a:xfrm>
            </p:grpSpPr>
            <p:sp>
              <p:nvSpPr>
                <p:cNvPr id="89" name="Google Shape;666;p27">
                  <a:extLst>
                    <a:ext uri="{FF2B5EF4-FFF2-40B4-BE49-F238E27FC236}">
                      <a16:creationId xmlns:a16="http://schemas.microsoft.com/office/drawing/2014/main" id="{5A6C09F9-3245-4D2D-85BB-5DE11514BBDA}"/>
                    </a:ext>
                  </a:extLst>
                </p:cNvPr>
                <p:cNvSpPr/>
                <p:nvPr/>
              </p:nvSpPr>
              <p:spPr>
                <a:xfrm rot="10800000" flipH="1">
                  <a:off x="3227047" y="4029052"/>
                  <a:ext cx="1043650" cy="972000"/>
                </a:xfrm>
                <a:prstGeom prst="wedgeEllipseCallout">
                  <a:avLst>
                    <a:gd name="adj1" fmla="val -1288"/>
                    <a:gd name="adj2" fmla="val 65328"/>
                  </a:avLst>
                </a:prstGeom>
                <a:noFill/>
                <a:ln w="38100" cap="flat" cmpd="sng">
                  <a:solidFill>
                    <a:srgbClr val="007CC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Google Shape;669;p27">
                  <a:extLst>
                    <a:ext uri="{FF2B5EF4-FFF2-40B4-BE49-F238E27FC236}">
                      <a16:creationId xmlns:a16="http://schemas.microsoft.com/office/drawing/2014/main" id="{81AB829E-5C97-4400-A120-4F0A432DF37D}"/>
                    </a:ext>
                  </a:extLst>
                </p:cNvPr>
                <p:cNvSpPr/>
                <p:nvPr/>
              </p:nvSpPr>
              <p:spPr>
                <a:xfrm>
                  <a:off x="3489389" y="4246612"/>
                  <a:ext cx="518965" cy="518965"/>
                </a:xfrm>
                <a:prstGeom prst="ellipse">
                  <a:avLst/>
                </a:prstGeom>
                <a:solidFill>
                  <a:srgbClr val="007CC8"/>
                </a:solidFill>
                <a:ln>
                  <a:noFill/>
                </a:ln>
              </p:spPr>
              <p:txBody>
                <a:bodyPr spcFirstLastPara="1" wrap="square" lIns="0" tIns="91425" rIns="0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lang="es" dirty="0">
                      <a:solidFill>
                        <a:schemeClr val="lt1"/>
                      </a:solidFill>
                      <a:cs typeface="+mn-ea"/>
                      <a:sym typeface="+mn-lt"/>
                    </a:rPr>
                    <a:t>12</a:t>
                  </a:r>
                  <a:endParaRPr dirty="0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93" name="Google Shape;653;p27">
              <a:extLst>
                <a:ext uri="{FF2B5EF4-FFF2-40B4-BE49-F238E27FC236}">
                  <a16:creationId xmlns:a16="http://schemas.microsoft.com/office/drawing/2014/main" id="{DBE287E4-407F-4B9A-B906-A6B942056139}"/>
                </a:ext>
              </a:extLst>
            </p:cNvPr>
            <p:cNvSpPr/>
            <p:nvPr/>
          </p:nvSpPr>
          <p:spPr>
            <a:xfrm>
              <a:off x="8471577" y="3374282"/>
              <a:ext cx="720000" cy="109436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</p:grpSp>
      <p:sp>
        <p:nvSpPr>
          <p:cNvPr id="95" name="矩形 94">
            <a:extLst>
              <a:ext uri="{FF2B5EF4-FFF2-40B4-BE49-F238E27FC236}">
                <a16:creationId xmlns:a16="http://schemas.microsoft.com/office/drawing/2014/main" id="{45D8F527-1D69-4EB4-A530-5EBA0A83674C}"/>
              </a:ext>
            </a:extLst>
          </p:cNvPr>
          <p:cNvSpPr/>
          <p:nvPr/>
        </p:nvSpPr>
        <p:spPr>
          <a:xfrm>
            <a:off x="947796" y="3885770"/>
            <a:ext cx="194400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富有对内对外沟通的能力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id="{073EB6DB-62D3-463D-AFE9-11B6F339932F}"/>
              </a:ext>
            </a:extLst>
          </p:cNvPr>
          <p:cNvSpPr/>
          <p:nvPr/>
        </p:nvSpPr>
        <p:spPr>
          <a:xfrm>
            <a:off x="2305492" y="2328430"/>
            <a:ext cx="194400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诚恳，廉洁，不好私利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97" name="矩形 96">
            <a:extLst>
              <a:ext uri="{FF2B5EF4-FFF2-40B4-BE49-F238E27FC236}">
                <a16:creationId xmlns:a16="http://schemas.microsoft.com/office/drawing/2014/main" id="{95471207-5156-4FF1-B87C-60CF14B90667}"/>
              </a:ext>
            </a:extLst>
          </p:cNvPr>
          <p:cNvSpPr/>
          <p:nvPr/>
        </p:nvSpPr>
        <p:spPr>
          <a:xfrm>
            <a:off x="3743863" y="4068590"/>
            <a:ext cx="194400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胸襟开阔，喜欢聆听，不主观判断</a:t>
            </a:r>
          </a:p>
        </p:txBody>
      </p:sp>
      <p:sp>
        <p:nvSpPr>
          <p:cNvPr id="98" name="矩形 97">
            <a:extLst>
              <a:ext uri="{FF2B5EF4-FFF2-40B4-BE49-F238E27FC236}">
                <a16:creationId xmlns:a16="http://schemas.microsoft.com/office/drawing/2014/main" id="{03E4C6DF-96D4-43CE-8C54-EF8E4DD53B4B}"/>
              </a:ext>
            </a:extLst>
          </p:cNvPr>
          <p:cNvSpPr/>
          <p:nvPr/>
        </p:nvSpPr>
        <p:spPr>
          <a:xfrm>
            <a:off x="5122372" y="2225042"/>
            <a:ext cx="194400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有能力看穿隐藏在谈判背后足以影响谈判结果的个人因素</a:t>
            </a:r>
          </a:p>
        </p:txBody>
      </p:sp>
      <p:sp>
        <p:nvSpPr>
          <p:cNvPr id="99" name="矩形 98">
            <a:extLst>
              <a:ext uri="{FF2B5EF4-FFF2-40B4-BE49-F238E27FC236}">
                <a16:creationId xmlns:a16="http://schemas.microsoft.com/office/drawing/2014/main" id="{BBF48586-A432-4F7A-83B2-F880707E3269}"/>
              </a:ext>
            </a:extLst>
          </p:cNvPr>
          <p:cNvSpPr/>
          <p:nvPr/>
        </p:nvSpPr>
        <p:spPr>
          <a:xfrm>
            <a:off x="6516069" y="4294535"/>
            <a:ext cx="1944000" cy="362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知识规划的能力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00" name="矩形 99">
            <a:extLst>
              <a:ext uri="{FF2B5EF4-FFF2-40B4-BE49-F238E27FC236}">
                <a16:creationId xmlns:a16="http://schemas.microsoft.com/office/drawing/2014/main" id="{350B87E0-4C47-4D36-B7FB-1768B2CA2A4E}"/>
              </a:ext>
            </a:extLst>
          </p:cNvPr>
          <p:cNvSpPr/>
          <p:nvPr/>
        </p:nvSpPr>
        <p:spPr>
          <a:xfrm>
            <a:off x="7896201" y="2514920"/>
            <a:ext cx="1944000" cy="362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善于应用专家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01" name="矩形 100">
            <a:extLst>
              <a:ext uri="{FF2B5EF4-FFF2-40B4-BE49-F238E27FC236}">
                <a16:creationId xmlns:a16="http://schemas.microsoft.com/office/drawing/2014/main" id="{47A5BB8F-3A1B-4C63-AE07-62BC723952E4}"/>
              </a:ext>
            </a:extLst>
          </p:cNvPr>
          <p:cNvSpPr/>
          <p:nvPr/>
        </p:nvSpPr>
        <p:spPr>
          <a:xfrm>
            <a:off x="9281541" y="4010420"/>
            <a:ext cx="208800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情绪稳定，很好的情商，在谈判中不要失态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02" name="矩形 101">
            <a:extLst>
              <a:ext uri="{FF2B5EF4-FFF2-40B4-BE49-F238E27FC236}">
                <a16:creationId xmlns:a16="http://schemas.microsoft.com/office/drawing/2014/main" id="{269142B7-719D-4228-B294-79E8C700BB8A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五、优秀谈判人员要具备哪些特质？</a:t>
            </a:r>
          </a:p>
        </p:txBody>
      </p:sp>
    </p:spTree>
    <p:extLst>
      <p:ext uri="{BB962C8B-B14F-4D97-AF65-F5344CB8AC3E}">
        <p14:creationId xmlns:p14="http://schemas.microsoft.com/office/powerpoint/2010/main" val="35141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885C3FB4-5AC0-4591-B913-BE82C9C4CC04}"/>
              </a:ext>
            </a:extLst>
          </p:cNvPr>
          <p:cNvGrpSpPr>
            <a:grpSpLocks noChangeAspect="1"/>
          </p:cNvGrpSpPr>
          <p:nvPr/>
        </p:nvGrpSpPr>
        <p:grpSpPr>
          <a:xfrm>
            <a:off x="1084703" y="2240755"/>
            <a:ext cx="1944000" cy="1944000"/>
            <a:chOff x="709126" y="806120"/>
            <a:chExt cx="2520000" cy="2520000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F9491C10-8CC7-4D83-B5CE-E3948D636682}"/>
                </a:ext>
              </a:extLst>
            </p:cNvPr>
            <p:cNvSpPr/>
            <p:nvPr/>
          </p:nvSpPr>
          <p:spPr>
            <a:xfrm>
              <a:off x="709126" y="806120"/>
              <a:ext cx="2520000" cy="2520000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CF7C002E-F3E9-4775-8A77-2C18B22F8D44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7126" y="1004120"/>
              <a:ext cx="2124000" cy="2124000"/>
            </a:xfrm>
            <a:prstGeom prst="ellipse">
              <a:avLst/>
            </a:prstGeom>
          </p:spPr>
        </p:pic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5CF7C90E-0948-4888-9A89-C0231FCBBD24}"/>
              </a:ext>
            </a:extLst>
          </p:cNvPr>
          <p:cNvSpPr/>
          <p:nvPr/>
        </p:nvSpPr>
        <p:spPr>
          <a:xfrm>
            <a:off x="3101273" y="1525587"/>
            <a:ext cx="77118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8000" b="1" spc="600" dirty="0" smtClean="0">
                <a:solidFill>
                  <a:srgbClr val="0078C6"/>
                </a:solidFill>
                <a:cs typeface="+mn-ea"/>
                <a:sym typeface="+mn-lt"/>
              </a:rPr>
              <a:t>谢谢观看</a:t>
            </a:r>
            <a:endParaRPr lang="zh-CN" altLang="en-US" sz="8000" b="1" spc="600" dirty="0">
              <a:solidFill>
                <a:srgbClr val="0078C6"/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29DBCF9-738C-4CD5-970E-3417F47FA5C9}"/>
              </a:ext>
            </a:extLst>
          </p:cNvPr>
          <p:cNvSpPr txBox="1"/>
          <p:nvPr/>
        </p:nvSpPr>
        <p:spPr>
          <a:xfrm>
            <a:off x="4618228" y="1041478"/>
            <a:ext cx="4608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000" spc="3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企业培训</a:t>
            </a:r>
            <a:r>
              <a:rPr lang="en-US" altLang="zh-CN" dirty="0">
                <a:sym typeface="+mn-lt"/>
              </a:rPr>
              <a:t>/</a:t>
            </a:r>
            <a:r>
              <a:rPr lang="zh-CN" altLang="en-US" dirty="0">
                <a:sym typeface="+mn-lt"/>
              </a:rPr>
              <a:t>团队管理</a:t>
            </a:r>
            <a:r>
              <a:rPr lang="en-US" altLang="zh-CN" dirty="0">
                <a:sym typeface="+mn-lt"/>
              </a:rPr>
              <a:t>/</a:t>
            </a:r>
            <a:r>
              <a:rPr lang="zh-CN" altLang="en-US" dirty="0">
                <a:sym typeface="+mn-lt"/>
              </a:rPr>
              <a:t>商务谈判培训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3A63326-01C1-4D18-A914-C556D7D19097}"/>
              </a:ext>
            </a:extLst>
          </p:cNvPr>
          <p:cNvSpPr/>
          <p:nvPr/>
        </p:nvSpPr>
        <p:spPr>
          <a:xfrm>
            <a:off x="3618981" y="3481330"/>
            <a:ext cx="6624000" cy="4814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5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THE SKILL OF COMMERCIAL NEGOTIATIONS IS NOT ALWAYS IN ACCORDANCE WITH WHAT TEXTBOOKS TEACH US</a:t>
            </a:r>
            <a:endParaRPr lang="zh-CN" altLang="en-US" sz="105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4695A097-363D-46DB-A132-E5D05EC13E81}"/>
              </a:ext>
            </a:extLst>
          </p:cNvPr>
          <p:cNvSpPr/>
          <p:nvPr/>
        </p:nvSpPr>
        <p:spPr>
          <a:xfrm>
            <a:off x="3708812" y="2886082"/>
            <a:ext cx="6480219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2800" dirty="0">
                <a:solidFill>
                  <a:prstClr val="black"/>
                </a:solidFill>
                <a:cs typeface="+mn-ea"/>
                <a:sym typeface="+mn-lt"/>
              </a:rPr>
              <a:t>商务谈判的技巧不总是和书上教的一样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47B93E73-FE0A-4F23-BA0B-EF307AEEEBC2}"/>
              </a:ext>
            </a:extLst>
          </p:cNvPr>
          <p:cNvGrpSpPr/>
          <p:nvPr/>
        </p:nvGrpSpPr>
        <p:grpSpPr>
          <a:xfrm>
            <a:off x="5783160" y="4153421"/>
            <a:ext cx="2502430" cy="432000"/>
            <a:chOff x="5021137" y="4045133"/>
            <a:chExt cx="2502430" cy="432000"/>
          </a:xfrm>
        </p:grpSpPr>
        <p:sp>
          <p:nvSpPr>
            <p:cNvPr id="10" name="real-estate-agreement_69908">
              <a:extLst>
                <a:ext uri="{FF2B5EF4-FFF2-40B4-BE49-F238E27FC236}">
                  <a16:creationId xmlns:a16="http://schemas.microsoft.com/office/drawing/2014/main" id="{D08B5D4A-5DAC-4640-B969-C2C0E483BB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21137" y="4045133"/>
              <a:ext cx="464334" cy="432000"/>
            </a:xfrm>
            <a:custGeom>
              <a:avLst/>
              <a:gdLst>
                <a:gd name="connsiteX0" fmla="*/ 246460 w 605410"/>
                <a:gd name="connsiteY0" fmla="*/ 428006 h 563253"/>
                <a:gd name="connsiteX1" fmla="*/ 235466 w 605410"/>
                <a:gd name="connsiteY1" fmla="*/ 440098 h 563253"/>
                <a:gd name="connsiteX2" fmla="*/ 227340 w 605410"/>
                <a:gd name="connsiteY2" fmla="*/ 443121 h 563253"/>
                <a:gd name="connsiteX3" fmla="*/ 222719 w 605410"/>
                <a:gd name="connsiteY3" fmla="*/ 435802 h 563253"/>
                <a:gd name="connsiteX4" fmla="*/ 220966 w 605410"/>
                <a:gd name="connsiteY4" fmla="*/ 432302 h 563253"/>
                <a:gd name="connsiteX5" fmla="*/ 211725 w 605410"/>
                <a:gd name="connsiteY5" fmla="*/ 429119 h 563253"/>
                <a:gd name="connsiteX6" fmla="*/ 200252 w 605410"/>
                <a:gd name="connsiteY6" fmla="*/ 445985 h 563253"/>
                <a:gd name="connsiteX7" fmla="*/ 202164 w 605410"/>
                <a:gd name="connsiteY7" fmla="*/ 449167 h 563253"/>
                <a:gd name="connsiteX8" fmla="*/ 215230 w 605410"/>
                <a:gd name="connsiteY8" fmla="*/ 452031 h 563253"/>
                <a:gd name="connsiteX9" fmla="*/ 223356 w 605410"/>
                <a:gd name="connsiteY9" fmla="*/ 451872 h 563253"/>
                <a:gd name="connsiteX10" fmla="*/ 226065 w 605410"/>
                <a:gd name="connsiteY10" fmla="*/ 459509 h 563253"/>
                <a:gd name="connsiteX11" fmla="*/ 227180 w 605410"/>
                <a:gd name="connsiteY11" fmla="*/ 464918 h 563253"/>
                <a:gd name="connsiteX12" fmla="*/ 238971 w 605410"/>
                <a:gd name="connsiteY12" fmla="*/ 470646 h 563253"/>
                <a:gd name="connsiteX13" fmla="*/ 243592 w 605410"/>
                <a:gd name="connsiteY13" fmla="*/ 469214 h 563253"/>
                <a:gd name="connsiteX14" fmla="*/ 251399 w 605410"/>
                <a:gd name="connsiteY14" fmla="*/ 468896 h 563253"/>
                <a:gd name="connsiteX15" fmla="*/ 254427 w 605410"/>
                <a:gd name="connsiteY15" fmla="*/ 476056 h 563253"/>
                <a:gd name="connsiteX16" fmla="*/ 256498 w 605410"/>
                <a:gd name="connsiteY16" fmla="*/ 482261 h 563253"/>
                <a:gd name="connsiteX17" fmla="*/ 273866 w 605410"/>
                <a:gd name="connsiteY17" fmla="*/ 486875 h 563253"/>
                <a:gd name="connsiteX18" fmla="*/ 277212 w 605410"/>
                <a:gd name="connsiteY18" fmla="*/ 486079 h 563253"/>
                <a:gd name="connsiteX19" fmla="*/ 281354 w 605410"/>
                <a:gd name="connsiteY19" fmla="*/ 487352 h 563253"/>
                <a:gd name="connsiteX20" fmla="*/ 283904 w 605410"/>
                <a:gd name="connsiteY20" fmla="*/ 494353 h 563253"/>
                <a:gd name="connsiteX21" fmla="*/ 285338 w 605410"/>
                <a:gd name="connsiteY21" fmla="*/ 500717 h 563253"/>
                <a:gd name="connsiteX22" fmla="*/ 293305 w 605410"/>
                <a:gd name="connsiteY22" fmla="*/ 504695 h 563253"/>
                <a:gd name="connsiteX23" fmla="*/ 295695 w 605410"/>
                <a:gd name="connsiteY23" fmla="*/ 503899 h 563253"/>
                <a:gd name="connsiteX24" fmla="*/ 317524 w 605410"/>
                <a:gd name="connsiteY24" fmla="*/ 466828 h 563253"/>
                <a:gd name="connsiteX25" fmla="*/ 318002 w 605410"/>
                <a:gd name="connsiteY25" fmla="*/ 459509 h 563253"/>
                <a:gd name="connsiteX26" fmla="*/ 306370 w 605410"/>
                <a:gd name="connsiteY26" fmla="*/ 455372 h 563253"/>
                <a:gd name="connsiteX27" fmla="*/ 297766 w 605410"/>
                <a:gd name="connsiteY27" fmla="*/ 456008 h 563253"/>
                <a:gd name="connsiteX28" fmla="*/ 295376 w 605410"/>
                <a:gd name="connsiteY28" fmla="*/ 447735 h 563253"/>
                <a:gd name="connsiteX29" fmla="*/ 294261 w 605410"/>
                <a:gd name="connsiteY29" fmla="*/ 443280 h 563253"/>
                <a:gd name="connsiteX30" fmla="*/ 273547 w 605410"/>
                <a:gd name="connsiteY30" fmla="*/ 441848 h 563253"/>
                <a:gd name="connsiteX31" fmla="*/ 265740 w 605410"/>
                <a:gd name="connsiteY31" fmla="*/ 444871 h 563253"/>
                <a:gd name="connsiteX32" fmla="*/ 260800 w 605410"/>
                <a:gd name="connsiteY32" fmla="*/ 438029 h 563253"/>
                <a:gd name="connsiteX33" fmla="*/ 257773 w 605410"/>
                <a:gd name="connsiteY33" fmla="*/ 432142 h 563253"/>
                <a:gd name="connsiteX34" fmla="*/ 246460 w 605410"/>
                <a:gd name="connsiteY34" fmla="*/ 428006 h 563253"/>
                <a:gd name="connsiteX35" fmla="*/ 315293 w 605410"/>
                <a:gd name="connsiteY35" fmla="*/ 292129 h 563253"/>
                <a:gd name="connsiteX36" fmla="*/ 276096 w 605410"/>
                <a:gd name="connsiteY36" fmla="*/ 317109 h 563253"/>
                <a:gd name="connsiteX37" fmla="*/ 269245 w 605410"/>
                <a:gd name="connsiteY37" fmla="*/ 349885 h 563253"/>
                <a:gd name="connsiteX38" fmla="*/ 266218 w 605410"/>
                <a:gd name="connsiteY38" fmla="*/ 364682 h 563253"/>
                <a:gd name="connsiteX39" fmla="*/ 290118 w 605410"/>
                <a:gd name="connsiteY39" fmla="*/ 375023 h 563253"/>
                <a:gd name="connsiteX40" fmla="*/ 300634 w 605410"/>
                <a:gd name="connsiteY40" fmla="*/ 335883 h 563253"/>
                <a:gd name="connsiteX41" fmla="*/ 317046 w 605410"/>
                <a:gd name="connsiteY41" fmla="*/ 321882 h 563253"/>
                <a:gd name="connsiteX42" fmla="*/ 319754 w 605410"/>
                <a:gd name="connsiteY42" fmla="*/ 321087 h 563253"/>
                <a:gd name="connsiteX43" fmla="*/ 332342 w 605410"/>
                <a:gd name="connsiteY43" fmla="*/ 320609 h 563253"/>
                <a:gd name="connsiteX44" fmla="*/ 336007 w 605410"/>
                <a:gd name="connsiteY44" fmla="*/ 321723 h 563253"/>
                <a:gd name="connsiteX45" fmla="*/ 428740 w 605410"/>
                <a:gd name="connsiteY45" fmla="*/ 375978 h 563253"/>
                <a:gd name="connsiteX46" fmla="*/ 437345 w 605410"/>
                <a:gd name="connsiteY46" fmla="*/ 406526 h 563253"/>
                <a:gd name="connsiteX47" fmla="*/ 430493 w 605410"/>
                <a:gd name="connsiteY47" fmla="*/ 417664 h 563253"/>
                <a:gd name="connsiteX48" fmla="*/ 459970 w 605410"/>
                <a:gd name="connsiteY48" fmla="*/ 409390 h 563253"/>
                <a:gd name="connsiteX49" fmla="*/ 444355 w 605410"/>
                <a:gd name="connsiteY49" fmla="*/ 313131 h 563253"/>
                <a:gd name="connsiteX50" fmla="*/ 386835 w 605410"/>
                <a:gd name="connsiteY50" fmla="*/ 327610 h 563253"/>
                <a:gd name="connsiteX51" fmla="*/ 338078 w 605410"/>
                <a:gd name="connsiteY51" fmla="*/ 304699 h 563253"/>
                <a:gd name="connsiteX52" fmla="*/ 315293 w 605410"/>
                <a:gd name="connsiteY52" fmla="*/ 292129 h 563253"/>
                <a:gd name="connsiteX53" fmla="*/ 316249 w 605410"/>
                <a:gd name="connsiteY53" fmla="*/ 272241 h 563253"/>
                <a:gd name="connsiteX54" fmla="*/ 348435 w 605410"/>
                <a:gd name="connsiteY54" fmla="*/ 287674 h 563253"/>
                <a:gd name="connsiteX55" fmla="*/ 385242 w 605410"/>
                <a:gd name="connsiteY55" fmla="*/ 307722 h 563253"/>
                <a:gd name="connsiteX56" fmla="*/ 453438 w 605410"/>
                <a:gd name="connsiteY56" fmla="*/ 290379 h 563253"/>
                <a:gd name="connsiteX57" fmla="*/ 458855 w 605410"/>
                <a:gd name="connsiteY57" fmla="*/ 291175 h 563253"/>
                <a:gd name="connsiteX58" fmla="*/ 461882 w 605410"/>
                <a:gd name="connsiteY58" fmla="*/ 295948 h 563253"/>
                <a:gd name="connsiteX59" fmla="*/ 481481 w 605410"/>
                <a:gd name="connsiteY59" fmla="*/ 417823 h 563253"/>
                <a:gd name="connsiteX60" fmla="*/ 476541 w 605410"/>
                <a:gd name="connsiteY60" fmla="*/ 425460 h 563253"/>
                <a:gd name="connsiteX61" fmla="*/ 394164 w 605410"/>
                <a:gd name="connsiteY61" fmla="*/ 448530 h 563253"/>
                <a:gd name="connsiteX62" fmla="*/ 392730 w 605410"/>
                <a:gd name="connsiteY62" fmla="*/ 460145 h 563253"/>
                <a:gd name="connsiteX63" fmla="*/ 362457 w 605410"/>
                <a:gd name="connsiteY63" fmla="*/ 473669 h 563253"/>
                <a:gd name="connsiteX64" fmla="*/ 360863 w 605410"/>
                <a:gd name="connsiteY64" fmla="*/ 480033 h 563253"/>
                <a:gd name="connsiteX65" fmla="*/ 333298 w 605410"/>
                <a:gd name="connsiteY65" fmla="*/ 493716 h 563253"/>
                <a:gd name="connsiteX66" fmla="*/ 326606 w 605410"/>
                <a:gd name="connsiteY66" fmla="*/ 490853 h 563253"/>
                <a:gd name="connsiteX67" fmla="*/ 312266 w 605410"/>
                <a:gd name="connsiteY67" fmla="*/ 515037 h 563253"/>
                <a:gd name="connsiteX68" fmla="*/ 293305 w 605410"/>
                <a:gd name="connsiteY68" fmla="*/ 524583 h 563253"/>
                <a:gd name="connsiteX69" fmla="*/ 269882 w 605410"/>
                <a:gd name="connsiteY69" fmla="*/ 513446 h 563253"/>
                <a:gd name="connsiteX70" fmla="*/ 266536 w 605410"/>
                <a:gd name="connsiteY70" fmla="*/ 508036 h 563253"/>
                <a:gd name="connsiteX71" fmla="*/ 241361 w 605410"/>
                <a:gd name="connsiteY71" fmla="*/ 495148 h 563253"/>
                <a:gd name="connsiteX72" fmla="*/ 238015 w 605410"/>
                <a:gd name="connsiteY72" fmla="*/ 490534 h 563253"/>
                <a:gd name="connsiteX73" fmla="*/ 211087 w 605410"/>
                <a:gd name="connsiteY73" fmla="*/ 476692 h 563253"/>
                <a:gd name="connsiteX74" fmla="*/ 208857 w 605410"/>
                <a:gd name="connsiteY74" fmla="*/ 473192 h 563253"/>
                <a:gd name="connsiteX75" fmla="*/ 183044 w 605410"/>
                <a:gd name="connsiteY75" fmla="*/ 456327 h 563253"/>
                <a:gd name="connsiteX76" fmla="*/ 184000 w 605410"/>
                <a:gd name="connsiteY76" fmla="*/ 434529 h 563253"/>
                <a:gd name="connsiteX77" fmla="*/ 128870 w 605410"/>
                <a:gd name="connsiteY77" fmla="*/ 419732 h 563253"/>
                <a:gd name="connsiteX78" fmla="*/ 123930 w 605410"/>
                <a:gd name="connsiteY78" fmla="*/ 411936 h 563253"/>
                <a:gd name="connsiteX79" fmla="*/ 140661 w 605410"/>
                <a:gd name="connsiteY79" fmla="*/ 304380 h 563253"/>
                <a:gd name="connsiteX80" fmla="*/ 143688 w 605410"/>
                <a:gd name="connsiteY80" fmla="*/ 299766 h 563253"/>
                <a:gd name="connsiteX81" fmla="*/ 149105 w 605410"/>
                <a:gd name="connsiteY81" fmla="*/ 298812 h 563253"/>
                <a:gd name="connsiteX82" fmla="*/ 219373 w 605410"/>
                <a:gd name="connsiteY82" fmla="*/ 316950 h 563253"/>
                <a:gd name="connsiteX83" fmla="*/ 243114 w 605410"/>
                <a:gd name="connsiteY83" fmla="*/ 302948 h 563253"/>
                <a:gd name="connsiteX84" fmla="*/ 277212 w 605410"/>
                <a:gd name="connsiteY84" fmla="*/ 284969 h 563253"/>
                <a:gd name="connsiteX85" fmla="*/ 283585 w 605410"/>
                <a:gd name="connsiteY85" fmla="*/ 286401 h 563253"/>
                <a:gd name="connsiteX86" fmla="*/ 316249 w 605410"/>
                <a:gd name="connsiteY86" fmla="*/ 272241 h 563253"/>
                <a:gd name="connsiteX87" fmla="*/ 302670 w 605410"/>
                <a:gd name="connsiteY87" fmla="*/ 130759 h 563253"/>
                <a:gd name="connsiteX88" fmla="*/ 109082 w 605410"/>
                <a:gd name="connsiteY88" fmla="*/ 297519 h 563253"/>
                <a:gd name="connsiteX89" fmla="*/ 109082 w 605410"/>
                <a:gd name="connsiteY89" fmla="*/ 535884 h 563253"/>
                <a:gd name="connsiteX90" fmla="*/ 496258 w 605410"/>
                <a:gd name="connsiteY90" fmla="*/ 535884 h 563253"/>
                <a:gd name="connsiteX91" fmla="*/ 496258 w 605410"/>
                <a:gd name="connsiteY91" fmla="*/ 297519 h 563253"/>
                <a:gd name="connsiteX92" fmla="*/ 293747 w 605410"/>
                <a:gd name="connsiteY92" fmla="*/ 102117 h 563253"/>
                <a:gd name="connsiteX93" fmla="*/ 311593 w 605410"/>
                <a:gd name="connsiteY93" fmla="*/ 102117 h 563253"/>
                <a:gd name="connsiteX94" fmla="*/ 519042 w 605410"/>
                <a:gd name="connsiteY94" fmla="*/ 280811 h 563253"/>
                <a:gd name="connsiteX95" fmla="*/ 523822 w 605410"/>
                <a:gd name="connsiteY95" fmla="*/ 291154 h 563253"/>
                <a:gd name="connsiteX96" fmla="*/ 523822 w 605410"/>
                <a:gd name="connsiteY96" fmla="*/ 549568 h 563253"/>
                <a:gd name="connsiteX97" fmla="*/ 510120 w 605410"/>
                <a:gd name="connsiteY97" fmla="*/ 563253 h 563253"/>
                <a:gd name="connsiteX98" fmla="*/ 95221 w 605410"/>
                <a:gd name="connsiteY98" fmla="*/ 563253 h 563253"/>
                <a:gd name="connsiteX99" fmla="*/ 81518 w 605410"/>
                <a:gd name="connsiteY99" fmla="*/ 549568 h 563253"/>
                <a:gd name="connsiteX100" fmla="*/ 81518 w 605410"/>
                <a:gd name="connsiteY100" fmla="*/ 291154 h 563253"/>
                <a:gd name="connsiteX101" fmla="*/ 86298 w 605410"/>
                <a:gd name="connsiteY101" fmla="*/ 280811 h 563253"/>
                <a:gd name="connsiteX102" fmla="*/ 302706 w 605410"/>
                <a:gd name="connsiteY102" fmla="*/ 0 h 563253"/>
                <a:gd name="connsiteX103" fmla="*/ 320711 w 605410"/>
                <a:gd name="connsiteY103" fmla="*/ 6563 h 563253"/>
                <a:gd name="connsiteX104" fmla="*/ 595895 w 605410"/>
                <a:gd name="connsiteY104" fmla="*/ 242990 h 563253"/>
                <a:gd name="connsiteX105" fmla="*/ 598763 w 605410"/>
                <a:gd name="connsiteY105" fmla="*/ 281653 h 563253"/>
                <a:gd name="connsiteX106" fmla="*/ 577889 w 605410"/>
                <a:gd name="connsiteY106" fmla="*/ 291199 h 563253"/>
                <a:gd name="connsiteX107" fmla="*/ 560043 w 605410"/>
                <a:gd name="connsiteY107" fmla="*/ 284676 h 563253"/>
                <a:gd name="connsiteX108" fmla="*/ 302706 w 605410"/>
                <a:gd name="connsiteY108" fmla="*/ 63681 h 563253"/>
                <a:gd name="connsiteX109" fmla="*/ 45368 w 605410"/>
                <a:gd name="connsiteY109" fmla="*/ 284676 h 563253"/>
                <a:gd name="connsiteX110" fmla="*/ 6648 w 605410"/>
                <a:gd name="connsiteY110" fmla="*/ 281653 h 563253"/>
                <a:gd name="connsiteX111" fmla="*/ 9516 w 605410"/>
                <a:gd name="connsiteY111" fmla="*/ 242990 h 563253"/>
                <a:gd name="connsiteX112" fmla="*/ 284700 w 605410"/>
                <a:gd name="connsiteY112" fmla="*/ 6563 h 563253"/>
                <a:gd name="connsiteX113" fmla="*/ 302706 w 605410"/>
                <a:gd name="connsiteY113" fmla="*/ 0 h 56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605410" h="563253">
                  <a:moveTo>
                    <a:pt x="246460" y="428006"/>
                  </a:moveTo>
                  <a:cubicBezTo>
                    <a:pt x="243751" y="428642"/>
                    <a:pt x="239927" y="432620"/>
                    <a:pt x="235466" y="440098"/>
                  </a:cubicBezTo>
                  <a:cubicBezTo>
                    <a:pt x="233872" y="442962"/>
                    <a:pt x="230367" y="444234"/>
                    <a:pt x="227340" y="443121"/>
                  </a:cubicBezTo>
                  <a:cubicBezTo>
                    <a:pt x="224312" y="442007"/>
                    <a:pt x="222400" y="438984"/>
                    <a:pt x="222719" y="435802"/>
                  </a:cubicBezTo>
                  <a:cubicBezTo>
                    <a:pt x="222878" y="435165"/>
                    <a:pt x="222400" y="433893"/>
                    <a:pt x="220966" y="432302"/>
                  </a:cubicBezTo>
                  <a:cubicBezTo>
                    <a:pt x="218098" y="428960"/>
                    <a:pt x="213477" y="426415"/>
                    <a:pt x="211725" y="429119"/>
                  </a:cubicBezTo>
                  <a:lnTo>
                    <a:pt x="200252" y="445985"/>
                  </a:lnTo>
                  <a:cubicBezTo>
                    <a:pt x="200252" y="446144"/>
                    <a:pt x="200571" y="447417"/>
                    <a:pt x="202164" y="449167"/>
                  </a:cubicBezTo>
                  <a:cubicBezTo>
                    <a:pt x="205829" y="452985"/>
                    <a:pt x="211565" y="454736"/>
                    <a:pt x="215230" y="452031"/>
                  </a:cubicBezTo>
                  <a:cubicBezTo>
                    <a:pt x="217620" y="450281"/>
                    <a:pt x="220966" y="450121"/>
                    <a:pt x="223356" y="451872"/>
                  </a:cubicBezTo>
                  <a:cubicBezTo>
                    <a:pt x="225746" y="453463"/>
                    <a:pt x="226861" y="456645"/>
                    <a:pt x="226065" y="459509"/>
                  </a:cubicBezTo>
                  <a:cubicBezTo>
                    <a:pt x="225746" y="460145"/>
                    <a:pt x="225268" y="462213"/>
                    <a:pt x="227180" y="464918"/>
                  </a:cubicBezTo>
                  <a:cubicBezTo>
                    <a:pt x="229570" y="468100"/>
                    <a:pt x="234669" y="470646"/>
                    <a:pt x="238971" y="470646"/>
                  </a:cubicBezTo>
                  <a:cubicBezTo>
                    <a:pt x="240246" y="470646"/>
                    <a:pt x="242158" y="470328"/>
                    <a:pt x="243592" y="469214"/>
                  </a:cubicBezTo>
                  <a:cubicBezTo>
                    <a:pt x="245822" y="467623"/>
                    <a:pt x="248850" y="467464"/>
                    <a:pt x="251399" y="468896"/>
                  </a:cubicBezTo>
                  <a:cubicBezTo>
                    <a:pt x="253789" y="470487"/>
                    <a:pt x="254905" y="473192"/>
                    <a:pt x="254427" y="476056"/>
                  </a:cubicBezTo>
                  <a:cubicBezTo>
                    <a:pt x="253949" y="478601"/>
                    <a:pt x="255383" y="480829"/>
                    <a:pt x="256498" y="482261"/>
                  </a:cubicBezTo>
                  <a:cubicBezTo>
                    <a:pt x="260641" y="487193"/>
                    <a:pt x="268926" y="489580"/>
                    <a:pt x="273866" y="486875"/>
                  </a:cubicBezTo>
                  <a:cubicBezTo>
                    <a:pt x="274822" y="486238"/>
                    <a:pt x="276096" y="486079"/>
                    <a:pt x="277212" y="486079"/>
                  </a:cubicBezTo>
                  <a:cubicBezTo>
                    <a:pt x="278646" y="486079"/>
                    <a:pt x="280080" y="486557"/>
                    <a:pt x="281354" y="487352"/>
                  </a:cubicBezTo>
                  <a:cubicBezTo>
                    <a:pt x="283426" y="488943"/>
                    <a:pt x="284541" y="491807"/>
                    <a:pt x="283904" y="494353"/>
                  </a:cubicBezTo>
                  <a:cubicBezTo>
                    <a:pt x="283426" y="496739"/>
                    <a:pt x="283904" y="498808"/>
                    <a:pt x="285338" y="500717"/>
                  </a:cubicBezTo>
                  <a:cubicBezTo>
                    <a:pt x="287250" y="502945"/>
                    <a:pt x="290596" y="504695"/>
                    <a:pt x="293305" y="504695"/>
                  </a:cubicBezTo>
                  <a:cubicBezTo>
                    <a:pt x="294101" y="504695"/>
                    <a:pt x="295217" y="504536"/>
                    <a:pt x="295695" y="503899"/>
                  </a:cubicBezTo>
                  <a:cubicBezTo>
                    <a:pt x="298244" y="500081"/>
                    <a:pt x="315293" y="470487"/>
                    <a:pt x="317524" y="466828"/>
                  </a:cubicBezTo>
                  <a:cubicBezTo>
                    <a:pt x="319117" y="464123"/>
                    <a:pt x="319276" y="461736"/>
                    <a:pt x="318002" y="459509"/>
                  </a:cubicBezTo>
                  <a:cubicBezTo>
                    <a:pt x="315771" y="455531"/>
                    <a:pt x="309079" y="452985"/>
                    <a:pt x="306370" y="455372"/>
                  </a:cubicBezTo>
                  <a:cubicBezTo>
                    <a:pt x="303980" y="457599"/>
                    <a:pt x="300475" y="457918"/>
                    <a:pt x="297766" y="456008"/>
                  </a:cubicBezTo>
                  <a:cubicBezTo>
                    <a:pt x="295217" y="454099"/>
                    <a:pt x="294261" y="450599"/>
                    <a:pt x="295376" y="447735"/>
                  </a:cubicBezTo>
                  <a:cubicBezTo>
                    <a:pt x="295854" y="446621"/>
                    <a:pt x="295376" y="445030"/>
                    <a:pt x="294261" y="443280"/>
                  </a:cubicBezTo>
                  <a:cubicBezTo>
                    <a:pt x="290437" y="437393"/>
                    <a:pt x="279124" y="432620"/>
                    <a:pt x="273547" y="441848"/>
                  </a:cubicBezTo>
                  <a:cubicBezTo>
                    <a:pt x="271954" y="444553"/>
                    <a:pt x="268767" y="445826"/>
                    <a:pt x="265740" y="444871"/>
                  </a:cubicBezTo>
                  <a:cubicBezTo>
                    <a:pt x="262712" y="443916"/>
                    <a:pt x="260641" y="441212"/>
                    <a:pt x="260800" y="438029"/>
                  </a:cubicBezTo>
                  <a:cubicBezTo>
                    <a:pt x="260800" y="436757"/>
                    <a:pt x="259844" y="434370"/>
                    <a:pt x="257773" y="432142"/>
                  </a:cubicBezTo>
                  <a:cubicBezTo>
                    <a:pt x="254586" y="428960"/>
                    <a:pt x="250762" y="427369"/>
                    <a:pt x="246460" y="428006"/>
                  </a:cubicBezTo>
                  <a:close/>
                  <a:moveTo>
                    <a:pt x="315293" y="292129"/>
                  </a:moveTo>
                  <a:cubicBezTo>
                    <a:pt x="309876" y="293084"/>
                    <a:pt x="279283" y="311222"/>
                    <a:pt x="276096" y="317109"/>
                  </a:cubicBezTo>
                  <a:cubicBezTo>
                    <a:pt x="274662" y="322200"/>
                    <a:pt x="271635" y="337474"/>
                    <a:pt x="269245" y="349885"/>
                  </a:cubicBezTo>
                  <a:cubicBezTo>
                    <a:pt x="268130" y="355613"/>
                    <a:pt x="267014" y="361022"/>
                    <a:pt x="266218" y="364682"/>
                  </a:cubicBezTo>
                  <a:cubicBezTo>
                    <a:pt x="268608" y="369614"/>
                    <a:pt x="282788" y="376296"/>
                    <a:pt x="290118" y="375023"/>
                  </a:cubicBezTo>
                  <a:cubicBezTo>
                    <a:pt x="293145" y="363250"/>
                    <a:pt x="299359" y="340657"/>
                    <a:pt x="300634" y="335883"/>
                  </a:cubicBezTo>
                  <a:cubicBezTo>
                    <a:pt x="301112" y="334133"/>
                    <a:pt x="302706" y="328564"/>
                    <a:pt x="317046" y="321882"/>
                  </a:cubicBezTo>
                  <a:cubicBezTo>
                    <a:pt x="318002" y="321405"/>
                    <a:pt x="318798" y="321246"/>
                    <a:pt x="319754" y="321087"/>
                  </a:cubicBezTo>
                  <a:cubicBezTo>
                    <a:pt x="319754" y="321087"/>
                    <a:pt x="332342" y="320609"/>
                    <a:pt x="332342" y="320609"/>
                  </a:cubicBezTo>
                  <a:cubicBezTo>
                    <a:pt x="333617" y="320609"/>
                    <a:pt x="334891" y="321087"/>
                    <a:pt x="336007" y="321723"/>
                  </a:cubicBezTo>
                  <a:cubicBezTo>
                    <a:pt x="376637" y="346703"/>
                    <a:pt x="428422" y="375819"/>
                    <a:pt x="428740" y="375978"/>
                  </a:cubicBezTo>
                  <a:cubicBezTo>
                    <a:pt x="438141" y="383297"/>
                    <a:pt x="441328" y="395071"/>
                    <a:pt x="437345" y="406526"/>
                  </a:cubicBezTo>
                  <a:cubicBezTo>
                    <a:pt x="435911" y="410822"/>
                    <a:pt x="433520" y="414482"/>
                    <a:pt x="430493" y="417664"/>
                  </a:cubicBezTo>
                  <a:lnTo>
                    <a:pt x="459970" y="409390"/>
                  </a:lnTo>
                  <a:lnTo>
                    <a:pt x="444355" y="313131"/>
                  </a:lnTo>
                  <a:cubicBezTo>
                    <a:pt x="429537" y="316950"/>
                    <a:pt x="391137" y="327610"/>
                    <a:pt x="386835" y="327610"/>
                  </a:cubicBezTo>
                  <a:cubicBezTo>
                    <a:pt x="377115" y="327610"/>
                    <a:pt x="361182" y="318541"/>
                    <a:pt x="338078" y="304699"/>
                  </a:cubicBezTo>
                  <a:cubicBezTo>
                    <a:pt x="329155" y="299448"/>
                    <a:pt x="318161" y="292925"/>
                    <a:pt x="315293" y="292129"/>
                  </a:cubicBezTo>
                  <a:close/>
                  <a:moveTo>
                    <a:pt x="316249" y="272241"/>
                  </a:moveTo>
                  <a:cubicBezTo>
                    <a:pt x="322145" y="272241"/>
                    <a:pt x="327881" y="275423"/>
                    <a:pt x="348435" y="287674"/>
                  </a:cubicBezTo>
                  <a:cubicBezTo>
                    <a:pt x="372813" y="302312"/>
                    <a:pt x="382055" y="306767"/>
                    <a:pt x="385242" y="307722"/>
                  </a:cubicBezTo>
                  <a:lnTo>
                    <a:pt x="453438" y="290379"/>
                  </a:lnTo>
                  <a:cubicBezTo>
                    <a:pt x="455350" y="289902"/>
                    <a:pt x="457262" y="290220"/>
                    <a:pt x="458855" y="291175"/>
                  </a:cubicBezTo>
                  <a:cubicBezTo>
                    <a:pt x="460448" y="292288"/>
                    <a:pt x="461564" y="294039"/>
                    <a:pt x="461882" y="295948"/>
                  </a:cubicBezTo>
                  <a:lnTo>
                    <a:pt x="481481" y="417823"/>
                  </a:lnTo>
                  <a:cubicBezTo>
                    <a:pt x="482118" y="421164"/>
                    <a:pt x="479887" y="424505"/>
                    <a:pt x="476541" y="425460"/>
                  </a:cubicBezTo>
                  <a:cubicBezTo>
                    <a:pt x="476541" y="425460"/>
                    <a:pt x="396236" y="448053"/>
                    <a:pt x="394164" y="448530"/>
                  </a:cubicBezTo>
                  <a:cubicBezTo>
                    <a:pt x="394802" y="452349"/>
                    <a:pt x="394324" y="456327"/>
                    <a:pt x="392730" y="460145"/>
                  </a:cubicBezTo>
                  <a:cubicBezTo>
                    <a:pt x="388110" y="471760"/>
                    <a:pt x="374407" y="478124"/>
                    <a:pt x="362457" y="473669"/>
                  </a:cubicBezTo>
                  <a:cubicBezTo>
                    <a:pt x="362138" y="475737"/>
                    <a:pt x="361660" y="477806"/>
                    <a:pt x="360863" y="480033"/>
                  </a:cubicBezTo>
                  <a:cubicBezTo>
                    <a:pt x="356242" y="492125"/>
                    <a:pt x="344611" y="498012"/>
                    <a:pt x="333298" y="493716"/>
                  </a:cubicBezTo>
                  <a:cubicBezTo>
                    <a:pt x="332979" y="493557"/>
                    <a:pt x="330749" y="492603"/>
                    <a:pt x="326606" y="490853"/>
                  </a:cubicBezTo>
                  <a:cubicBezTo>
                    <a:pt x="326606" y="490853"/>
                    <a:pt x="314656" y="511536"/>
                    <a:pt x="312266" y="515037"/>
                  </a:cubicBezTo>
                  <a:cubicBezTo>
                    <a:pt x="307964" y="521083"/>
                    <a:pt x="301112" y="524583"/>
                    <a:pt x="293305" y="524583"/>
                  </a:cubicBezTo>
                  <a:cubicBezTo>
                    <a:pt x="284382" y="524583"/>
                    <a:pt x="275618" y="520446"/>
                    <a:pt x="269882" y="513446"/>
                  </a:cubicBezTo>
                  <a:cubicBezTo>
                    <a:pt x="268448" y="511695"/>
                    <a:pt x="267333" y="509786"/>
                    <a:pt x="266536" y="508036"/>
                  </a:cubicBezTo>
                  <a:cubicBezTo>
                    <a:pt x="256976" y="507240"/>
                    <a:pt x="247575" y="502467"/>
                    <a:pt x="241361" y="495148"/>
                  </a:cubicBezTo>
                  <a:cubicBezTo>
                    <a:pt x="240086" y="493716"/>
                    <a:pt x="238971" y="492125"/>
                    <a:pt x="238015" y="490534"/>
                  </a:cubicBezTo>
                  <a:cubicBezTo>
                    <a:pt x="227658" y="490216"/>
                    <a:pt x="217142" y="484966"/>
                    <a:pt x="211087" y="476692"/>
                  </a:cubicBezTo>
                  <a:cubicBezTo>
                    <a:pt x="210291" y="475578"/>
                    <a:pt x="209494" y="474465"/>
                    <a:pt x="208857" y="473192"/>
                  </a:cubicBezTo>
                  <a:cubicBezTo>
                    <a:pt x="198340" y="472396"/>
                    <a:pt x="187824" y="465714"/>
                    <a:pt x="183044" y="456327"/>
                  </a:cubicBezTo>
                  <a:cubicBezTo>
                    <a:pt x="179220" y="449167"/>
                    <a:pt x="179698" y="440734"/>
                    <a:pt x="184000" y="434529"/>
                  </a:cubicBezTo>
                  <a:lnTo>
                    <a:pt x="128870" y="419732"/>
                  </a:lnTo>
                  <a:cubicBezTo>
                    <a:pt x="125524" y="418778"/>
                    <a:pt x="123293" y="415436"/>
                    <a:pt x="123930" y="411936"/>
                  </a:cubicBezTo>
                  <a:lnTo>
                    <a:pt x="140661" y="304380"/>
                  </a:lnTo>
                  <a:cubicBezTo>
                    <a:pt x="140979" y="302471"/>
                    <a:pt x="141935" y="300880"/>
                    <a:pt x="143688" y="299766"/>
                  </a:cubicBezTo>
                  <a:cubicBezTo>
                    <a:pt x="145281" y="298653"/>
                    <a:pt x="147193" y="298334"/>
                    <a:pt x="149105" y="298812"/>
                  </a:cubicBezTo>
                  <a:cubicBezTo>
                    <a:pt x="149105" y="298812"/>
                    <a:pt x="211565" y="315040"/>
                    <a:pt x="219373" y="316950"/>
                  </a:cubicBezTo>
                  <a:cubicBezTo>
                    <a:pt x="221922" y="316472"/>
                    <a:pt x="234669" y="308358"/>
                    <a:pt x="243114" y="302948"/>
                  </a:cubicBezTo>
                  <a:cubicBezTo>
                    <a:pt x="258888" y="292925"/>
                    <a:pt x="269882" y="286242"/>
                    <a:pt x="277212" y="284969"/>
                  </a:cubicBezTo>
                  <a:cubicBezTo>
                    <a:pt x="279602" y="284969"/>
                    <a:pt x="281514" y="285288"/>
                    <a:pt x="283585" y="286401"/>
                  </a:cubicBezTo>
                  <a:cubicBezTo>
                    <a:pt x="293783" y="280037"/>
                    <a:pt x="308920" y="272241"/>
                    <a:pt x="316249" y="272241"/>
                  </a:cubicBezTo>
                  <a:close/>
                  <a:moveTo>
                    <a:pt x="302670" y="130759"/>
                  </a:moveTo>
                  <a:lnTo>
                    <a:pt x="109082" y="297519"/>
                  </a:lnTo>
                  <a:lnTo>
                    <a:pt x="109082" y="535884"/>
                  </a:lnTo>
                  <a:lnTo>
                    <a:pt x="496258" y="535884"/>
                  </a:lnTo>
                  <a:lnTo>
                    <a:pt x="496258" y="297519"/>
                  </a:lnTo>
                  <a:close/>
                  <a:moveTo>
                    <a:pt x="293747" y="102117"/>
                  </a:moveTo>
                  <a:cubicBezTo>
                    <a:pt x="298846" y="97662"/>
                    <a:pt x="306494" y="97662"/>
                    <a:pt x="311593" y="102117"/>
                  </a:cubicBezTo>
                  <a:lnTo>
                    <a:pt x="519042" y="280811"/>
                  </a:lnTo>
                  <a:cubicBezTo>
                    <a:pt x="522069" y="283357"/>
                    <a:pt x="523822" y="287176"/>
                    <a:pt x="523822" y="291154"/>
                  </a:cubicBezTo>
                  <a:lnTo>
                    <a:pt x="523822" y="549568"/>
                  </a:lnTo>
                  <a:cubicBezTo>
                    <a:pt x="523822" y="557206"/>
                    <a:pt x="517608" y="563253"/>
                    <a:pt x="510120" y="563253"/>
                  </a:cubicBezTo>
                  <a:lnTo>
                    <a:pt x="95221" y="563253"/>
                  </a:lnTo>
                  <a:cubicBezTo>
                    <a:pt x="87732" y="563253"/>
                    <a:pt x="81518" y="557206"/>
                    <a:pt x="81518" y="549568"/>
                  </a:cubicBezTo>
                  <a:lnTo>
                    <a:pt x="81518" y="291154"/>
                  </a:lnTo>
                  <a:cubicBezTo>
                    <a:pt x="81518" y="287176"/>
                    <a:pt x="83271" y="283357"/>
                    <a:pt x="86298" y="280811"/>
                  </a:cubicBezTo>
                  <a:close/>
                  <a:moveTo>
                    <a:pt x="302706" y="0"/>
                  </a:moveTo>
                  <a:cubicBezTo>
                    <a:pt x="309119" y="0"/>
                    <a:pt x="315532" y="2188"/>
                    <a:pt x="320711" y="6563"/>
                  </a:cubicBezTo>
                  <a:lnTo>
                    <a:pt x="595895" y="242990"/>
                  </a:lnTo>
                  <a:cubicBezTo>
                    <a:pt x="607367" y="252855"/>
                    <a:pt x="608642" y="270197"/>
                    <a:pt x="598763" y="281653"/>
                  </a:cubicBezTo>
                  <a:cubicBezTo>
                    <a:pt x="593345" y="288017"/>
                    <a:pt x="585697" y="291199"/>
                    <a:pt x="577889" y="291199"/>
                  </a:cubicBezTo>
                  <a:cubicBezTo>
                    <a:pt x="571515" y="291199"/>
                    <a:pt x="565142" y="289130"/>
                    <a:pt x="560043" y="284676"/>
                  </a:cubicBezTo>
                  <a:lnTo>
                    <a:pt x="302706" y="63681"/>
                  </a:lnTo>
                  <a:lnTo>
                    <a:pt x="45368" y="284676"/>
                  </a:lnTo>
                  <a:cubicBezTo>
                    <a:pt x="33896" y="294540"/>
                    <a:pt x="16527" y="293267"/>
                    <a:pt x="6648" y="281653"/>
                  </a:cubicBezTo>
                  <a:cubicBezTo>
                    <a:pt x="-3231" y="270197"/>
                    <a:pt x="-1956" y="252855"/>
                    <a:pt x="9516" y="242990"/>
                  </a:cubicBezTo>
                  <a:lnTo>
                    <a:pt x="284700" y="6563"/>
                  </a:lnTo>
                  <a:cubicBezTo>
                    <a:pt x="289879" y="2188"/>
                    <a:pt x="296292" y="0"/>
                    <a:pt x="302706" y="0"/>
                  </a:cubicBezTo>
                  <a:close/>
                </a:path>
              </a:pathLst>
            </a:custGeom>
            <a:solidFill>
              <a:srgbClr val="0078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FD7AC0C8-0503-4630-8E3E-251DE8000F84}"/>
                </a:ext>
              </a:extLst>
            </p:cNvPr>
            <p:cNvSpPr txBox="1"/>
            <p:nvPr/>
          </p:nvSpPr>
          <p:spPr>
            <a:xfrm>
              <a:off x="5538728" y="4076467"/>
              <a:ext cx="19848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主讲人：</a:t>
              </a:r>
              <a:r>
                <a:rPr lang="en-US" altLang="zh-CN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PPT818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B5E625EC-F8CA-4C68-8509-1756FE215ECA}"/>
              </a:ext>
            </a:extLst>
          </p:cNvPr>
          <p:cNvGrpSpPr/>
          <p:nvPr/>
        </p:nvGrpSpPr>
        <p:grpSpPr>
          <a:xfrm>
            <a:off x="8148658" y="-632739"/>
            <a:ext cx="4055374" cy="1631353"/>
            <a:chOff x="8148658" y="-632739"/>
            <a:chExt cx="4055374" cy="1631353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655A4ECC-D7D9-4ABB-A200-8D23E8B70A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 flipV="1">
              <a:off x="8148658" y="-632739"/>
              <a:ext cx="4055374" cy="1298910"/>
            </a:xfrm>
            <a:prstGeom prst="rect">
              <a:avLst/>
            </a:prstGeom>
          </p:spPr>
        </p:pic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77861C5E-8C1D-4635-B699-C2A8F87F68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 flipV="1">
              <a:off x="9898640" y="-529396"/>
              <a:ext cx="2305392" cy="1528010"/>
            </a:xfrm>
            <a:prstGeom prst="rect">
              <a:avLst/>
            </a:prstGeom>
          </p:spPr>
        </p:pic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24AE672A-1328-42B4-98A9-3444B0B75E4C}"/>
              </a:ext>
            </a:extLst>
          </p:cNvPr>
          <p:cNvGrpSpPr>
            <a:grpSpLocks noChangeAspect="1"/>
          </p:cNvGrpSpPr>
          <p:nvPr/>
        </p:nvGrpSpPr>
        <p:grpSpPr>
          <a:xfrm>
            <a:off x="375378" y="2031175"/>
            <a:ext cx="1188000" cy="1188000"/>
            <a:chOff x="5546558" y="1457466"/>
            <a:chExt cx="2016000" cy="2016000"/>
          </a:xfrm>
        </p:grpSpPr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146BE1A6-D08D-4BC9-9131-C6496C0D9221}"/>
                </a:ext>
              </a:extLst>
            </p:cNvPr>
            <p:cNvSpPr/>
            <p:nvPr/>
          </p:nvSpPr>
          <p:spPr>
            <a:xfrm>
              <a:off x="5546558" y="1457466"/>
              <a:ext cx="2016000" cy="2016000"/>
            </a:xfrm>
            <a:prstGeom prst="ellipse">
              <a:avLst/>
            </a:prstGeom>
            <a:blipFill>
              <a:blip r:embed="rId8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6C9AE455-EC45-43A1-B816-DBB5E22497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09000" y="1619466"/>
              <a:ext cx="1691116" cy="1692000"/>
            </a:xfrm>
            <a:prstGeom prst="ellipse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45325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FE9B384-4AA5-4D78-857C-1403DD4D7617}"/>
              </a:ext>
            </a:extLst>
          </p:cNvPr>
          <p:cNvSpPr/>
          <p:nvPr/>
        </p:nvSpPr>
        <p:spPr>
          <a:xfrm>
            <a:off x="2766000" y="1093627"/>
            <a:ext cx="6660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三、谈判的二个层次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E0CF4F8-5859-4403-B9CB-4CB32D87D3A3}"/>
              </a:ext>
            </a:extLst>
          </p:cNvPr>
          <p:cNvSpPr txBox="1"/>
          <p:nvPr/>
        </p:nvSpPr>
        <p:spPr>
          <a:xfrm>
            <a:off x="5435897" y="4242172"/>
            <a:ext cx="5760000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不是你死我活，你争我抢，而是大家一起来合作为一个共同的目标来探讨相应的解决方案，双方通过交换条件从而得到自己想要的东西，而且对方很愿意很乐意支持你。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9B3F27B-89D7-4122-9A51-622C04570355}"/>
              </a:ext>
            </a:extLst>
          </p:cNvPr>
          <p:cNvSpPr txBox="1"/>
          <p:nvPr/>
        </p:nvSpPr>
        <p:spPr>
          <a:xfrm>
            <a:off x="5435897" y="3857164"/>
            <a:ext cx="576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zh-CN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：双赢型谈判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5692E2C-5BC0-4AC2-8054-83F9145C7823}"/>
              </a:ext>
            </a:extLst>
          </p:cNvPr>
          <p:cNvSpPr txBox="1"/>
          <p:nvPr/>
        </p:nvSpPr>
        <p:spPr>
          <a:xfrm>
            <a:off x="5435897" y="2537077"/>
            <a:ext cx="576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zh-CN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：竞争型谈判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91CF3C5-F63E-40DD-9284-CFE82C60E73F}"/>
              </a:ext>
            </a:extLst>
          </p:cNvPr>
          <p:cNvSpPr txBox="1"/>
          <p:nvPr/>
        </p:nvSpPr>
        <p:spPr>
          <a:xfrm>
            <a:off x="5435897" y="2981077"/>
            <a:ext cx="5760000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Tx/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当资源有限的时候就会产生竞争，如果对方抢到了，我们也就没有了。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451FC0C-DFA1-4DB3-879C-B6EA3CF5BD9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103" y="2456694"/>
            <a:ext cx="4125164" cy="275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5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D4318E60-CF80-4719-814A-8D31EBD7AD5A}"/>
              </a:ext>
            </a:extLst>
          </p:cNvPr>
          <p:cNvSpPr/>
          <p:nvPr/>
        </p:nvSpPr>
        <p:spPr>
          <a:xfrm>
            <a:off x="2766000" y="1093627"/>
            <a:ext cx="6660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四、谈判的两个类型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D88F29E-D2A7-4B75-9F77-541EB544E356}"/>
              </a:ext>
            </a:extLst>
          </p:cNvPr>
          <p:cNvSpPr/>
          <p:nvPr/>
        </p:nvSpPr>
        <p:spPr>
          <a:xfrm>
            <a:off x="3073512" y="2938537"/>
            <a:ext cx="1467068" cy="4534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阵地式谈判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5ED5CAE-E91C-406E-871F-EA1F931CC481}"/>
              </a:ext>
            </a:extLst>
          </p:cNvPr>
          <p:cNvSpPr/>
          <p:nvPr/>
        </p:nvSpPr>
        <p:spPr>
          <a:xfrm>
            <a:off x="7492374" y="2938537"/>
            <a:ext cx="1467068" cy="4534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双赢式谈判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279B01B-B11E-4F96-962F-314B753A3168}"/>
              </a:ext>
            </a:extLst>
          </p:cNvPr>
          <p:cNvSpPr/>
          <p:nvPr/>
        </p:nvSpPr>
        <p:spPr>
          <a:xfrm>
            <a:off x="1747626" y="3429000"/>
            <a:ext cx="2952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站在自己的立场去考虑问题和自身的利益，从不顾及他人的感受和利益，不信任对方，给对方压力，我一定要赢，要求对方无条件让步。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DE242A8-B6D1-458D-B0FD-4E36455B93E1}"/>
              </a:ext>
            </a:extLst>
          </p:cNvPr>
          <p:cNvSpPr/>
          <p:nvPr/>
        </p:nvSpPr>
        <p:spPr>
          <a:xfrm>
            <a:off x="7492374" y="3502134"/>
            <a:ext cx="2952000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站在双方的利益上去考虑问题，通过各种方案来达到双方的利益。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8E489645-2657-489C-8E85-0D66BFC30121}"/>
              </a:ext>
            </a:extLst>
          </p:cNvPr>
          <p:cNvGrpSpPr>
            <a:grpSpLocks noChangeAspect="1"/>
          </p:cNvGrpSpPr>
          <p:nvPr/>
        </p:nvGrpSpPr>
        <p:grpSpPr>
          <a:xfrm>
            <a:off x="5003756" y="2525580"/>
            <a:ext cx="2184488" cy="2664000"/>
            <a:chOff x="5304000" y="2678561"/>
            <a:chExt cx="1584000" cy="1931698"/>
          </a:xfrm>
          <a:blipFill>
            <a:blip r:embed="rId2"/>
            <a:stretch>
              <a:fillRect/>
            </a:stretch>
          </a:blipFill>
        </p:grpSpPr>
        <p:sp>
          <p:nvSpPr>
            <p:cNvPr id="10" name="菱形 9">
              <a:extLst>
                <a:ext uri="{FF2B5EF4-FFF2-40B4-BE49-F238E27FC236}">
                  <a16:creationId xmlns:a16="http://schemas.microsoft.com/office/drawing/2014/main" id="{7C500AB7-B8C9-413C-A3B3-1B617AF05443}"/>
                </a:ext>
              </a:extLst>
            </p:cNvPr>
            <p:cNvSpPr/>
            <p:nvPr/>
          </p:nvSpPr>
          <p:spPr>
            <a:xfrm>
              <a:off x="5304000" y="2678561"/>
              <a:ext cx="1584000" cy="1584000"/>
            </a:xfrm>
            <a:prstGeom prst="diamond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菱形 10">
              <a:extLst>
                <a:ext uri="{FF2B5EF4-FFF2-40B4-BE49-F238E27FC236}">
                  <a16:creationId xmlns:a16="http://schemas.microsoft.com/office/drawing/2014/main" id="{1FFB5A8C-BA0C-4C78-B293-EEC5C1531A86}"/>
                </a:ext>
              </a:extLst>
            </p:cNvPr>
            <p:cNvSpPr/>
            <p:nvPr/>
          </p:nvSpPr>
          <p:spPr>
            <a:xfrm>
              <a:off x="5304000" y="3026259"/>
              <a:ext cx="1584000" cy="1584000"/>
            </a:xfrm>
            <a:prstGeom prst="diamond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36961" y="6605067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186447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0DEE678-E629-41D6-B31A-A2D8D3D89101}"/>
              </a:ext>
            </a:extLst>
          </p:cNvPr>
          <p:cNvSpPr/>
          <p:nvPr/>
        </p:nvSpPr>
        <p:spPr>
          <a:xfrm>
            <a:off x="2766000" y="1093627"/>
            <a:ext cx="6660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dirty="0">
                <a:solidFill>
                  <a:srgbClr val="0078C6"/>
                </a:solidFill>
                <a:cs typeface="+mn-ea"/>
                <a:sym typeface="+mn-lt"/>
              </a:rPr>
              <a:t>1.</a:t>
            </a:r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阵地式谈判三个特点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D16825A-EACD-4C14-9F8E-54B691693E55}"/>
              </a:ext>
            </a:extLst>
          </p:cNvPr>
          <p:cNvSpPr/>
          <p:nvPr/>
        </p:nvSpPr>
        <p:spPr>
          <a:xfrm>
            <a:off x="2281238" y="2664634"/>
            <a:ext cx="45325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Tx/>
              <a:buNone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在没有给到对方信心的情况下就抛出我们的进场费，对方反感，结果不理想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5E52EE7-024A-49A9-A59C-939E3E5D7B85}"/>
              </a:ext>
            </a:extLst>
          </p:cNvPr>
          <p:cNvSpPr/>
          <p:nvPr/>
        </p:nvSpPr>
        <p:spPr>
          <a:xfrm>
            <a:off x="2281238" y="3868975"/>
            <a:ext cx="2492990" cy="4303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FontTx/>
              <a:buNone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没有效率，成交率低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96C7B3A-8CB4-466D-BA26-FA05DB462148}"/>
              </a:ext>
            </a:extLst>
          </p:cNvPr>
          <p:cNvSpPr/>
          <p:nvPr/>
        </p:nvSpPr>
        <p:spPr>
          <a:xfrm>
            <a:off x="2281238" y="4844611"/>
            <a:ext cx="2749471" cy="4303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FontTx/>
              <a:buNone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对方不放心，损害友谊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CAC79CED-20E1-4E4B-9100-8A5004A1A7A6}"/>
              </a:ext>
            </a:extLst>
          </p:cNvPr>
          <p:cNvGrpSpPr/>
          <p:nvPr/>
        </p:nvGrpSpPr>
        <p:grpSpPr>
          <a:xfrm>
            <a:off x="1476875" y="2779949"/>
            <a:ext cx="637656" cy="576000"/>
            <a:chOff x="1533968" y="2844459"/>
            <a:chExt cx="637656" cy="576000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942B11C9-2316-4E9C-A061-673592B823C2}"/>
                </a:ext>
              </a:extLst>
            </p:cNvPr>
            <p:cNvSpPr/>
            <p:nvPr/>
          </p:nvSpPr>
          <p:spPr>
            <a:xfrm>
              <a:off x="1533968" y="2844459"/>
              <a:ext cx="576000" cy="576000"/>
            </a:xfrm>
            <a:prstGeom prst="ellipse">
              <a:avLst/>
            </a:prstGeom>
            <a:solidFill>
              <a:srgbClr val="0078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20F2DEB7-7F1B-4BCF-BF6A-E64C33FC8294}"/>
                </a:ext>
              </a:extLst>
            </p:cNvPr>
            <p:cNvSpPr txBox="1"/>
            <p:nvPr/>
          </p:nvSpPr>
          <p:spPr>
            <a:xfrm>
              <a:off x="1566971" y="2870710"/>
              <a:ext cx="60465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F3DE1DC6-DD84-43DD-9BEF-BBD83EB4770A}"/>
              </a:ext>
            </a:extLst>
          </p:cNvPr>
          <p:cNvGrpSpPr/>
          <p:nvPr/>
        </p:nvGrpSpPr>
        <p:grpSpPr>
          <a:xfrm>
            <a:off x="1476875" y="3799764"/>
            <a:ext cx="604653" cy="576000"/>
            <a:chOff x="1517811" y="2844459"/>
            <a:chExt cx="604653" cy="576000"/>
          </a:xfrm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F3CCDA19-1C28-43C4-B8A3-6E8238462272}"/>
                </a:ext>
              </a:extLst>
            </p:cNvPr>
            <p:cNvSpPr/>
            <p:nvPr/>
          </p:nvSpPr>
          <p:spPr>
            <a:xfrm>
              <a:off x="1533968" y="2844459"/>
              <a:ext cx="576000" cy="576000"/>
            </a:xfrm>
            <a:prstGeom prst="ellipse">
              <a:avLst/>
            </a:prstGeom>
            <a:solidFill>
              <a:srgbClr val="0078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E401D4D6-144B-4B11-928B-92AA4BDDE008}"/>
                </a:ext>
              </a:extLst>
            </p:cNvPr>
            <p:cNvSpPr txBox="1"/>
            <p:nvPr/>
          </p:nvSpPr>
          <p:spPr>
            <a:xfrm>
              <a:off x="1517811" y="2870710"/>
              <a:ext cx="60465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81CF11CE-ECDE-4766-89D1-C064DE51A2C2}"/>
              </a:ext>
            </a:extLst>
          </p:cNvPr>
          <p:cNvGrpSpPr/>
          <p:nvPr/>
        </p:nvGrpSpPr>
        <p:grpSpPr>
          <a:xfrm>
            <a:off x="1476875" y="4755070"/>
            <a:ext cx="608160" cy="576000"/>
            <a:chOff x="1533968" y="2844459"/>
            <a:chExt cx="608160" cy="576000"/>
          </a:xfrm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28BAC04F-5AF4-4B25-AEEE-36EAA6272286}"/>
                </a:ext>
              </a:extLst>
            </p:cNvPr>
            <p:cNvSpPr/>
            <p:nvPr/>
          </p:nvSpPr>
          <p:spPr>
            <a:xfrm>
              <a:off x="1533968" y="2844459"/>
              <a:ext cx="576000" cy="576000"/>
            </a:xfrm>
            <a:prstGeom prst="ellipse">
              <a:avLst/>
            </a:prstGeom>
            <a:solidFill>
              <a:srgbClr val="0078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E5B3BD3F-D979-4166-A95A-9D171C4241DF}"/>
                </a:ext>
              </a:extLst>
            </p:cNvPr>
            <p:cNvSpPr txBox="1"/>
            <p:nvPr/>
          </p:nvSpPr>
          <p:spPr>
            <a:xfrm>
              <a:off x="1537475" y="2870710"/>
              <a:ext cx="60465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5" name="图片 24">
            <a:extLst>
              <a:ext uri="{FF2B5EF4-FFF2-40B4-BE49-F238E27FC236}">
                <a16:creationId xmlns:a16="http://schemas.microsoft.com/office/drawing/2014/main" id="{F05729E1-2E1B-4287-A5BA-025E241EE9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5986" y="2806200"/>
            <a:ext cx="3718626" cy="295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26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e61b5e7b-5426-489c-9576-16291a60cde7&quot;,&quot;Name&quot;:null,&quot;Kind&quot;:&quot;Custom&quot;,&quot;OldGuidesSetting&quot;:{&quot;HeaderHeight&quot;:0.0,&quot;FooterHeight&quot;:0.0,&quot;SideMargin&quot;:0.0,&quot;TopMargin&quot;:0.0,&quot;BottomMargin&quot;:0.0,&quot;IntervalMargin&quot;:0.0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13923;#143225;#57562;#23484;#9258;#133659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13923;#143225;#57562;#23484;#9258;#133659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58208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13923;#143225;#57562;#23484;#9258;#133659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656;#33371;#9244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13923;#143225;#57562;#23484;#9258;#133659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81158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13923;#143225;#57562;#23484;#9258;#133659;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lnuprr3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1773</TotalTime>
  <Words>5269</Words>
  <Application>Microsoft Office PowerPoint</Application>
  <PresentationFormat>宽屏</PresentationFormat>
  <Paragraphs>640</Paragraphs>
  <Slides>66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66</vt:i4>
      </vt:variant>
    </vt:vector>
  </HeadingPairs>
  <TitlesOfParts>
    <vt:vector size="73" baseType="lpstr">
      <vt:lpstr>阿里巴巴普惠体</vt:lpstr>
      <vt:lpstr>宋体</vt:lpstr>
      <vt:lpstr>微软雅黑</vt:lpstr>
      <vt:lpstr>Arial</vt:lpstr>
      <vt:lpstr>Calibri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285</cp:revision>
  <dcterms:created xsi:type="dcterms:W3CDTF">2022-05-16T08:01:04Z</dcterms:created>
  <dcterms:modified xsi:type="dcterms:W3CDTF">2023-04-17T04:31:47Z</dcterms:modified>
</cp:coreProperties>
</file>