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68" r:id="rId3"/>
  </p:sldMasterIdLst>
  <p:notesMasterIdLst>
    <p:notesMasterId r:id="rId24"/>
  </p:notesMasterIdLst>
  <p:handoutMasterIdLst>
    <p:handoutMasterId r:id="rId25"/>
  </p:handoutMasterIdLst>
  <p:sldIdLst>
    <p:sldId id="256" r:id="rId4"/>
    <p:sldId id="360" r:id="rId5"/>
    <p:sldId id="385" r:id="rId6"/>
    <p:sldId id="431" r:id="rId7"/>
    <p:sldId id="432" r:id="rId8"/>
    <p:sldId id="316" r:id="rId9"/>
    <p:sldId id="451" r:id="rId10"/>
    <p:sldId id="466" r:id="rId11"/>
    <p:sldId id="406" r:id="rId12"/>
    <p:sldId id="453" r:id="rId13"/>
    <p:sldId id="454" r:id="rId14"/>
    <p:sldId id="455" r:id="rId15"/>
    <p:sldId id="467" r:id="rId16"/>
    <p:sldId id="420" r:id="rId17"/>
    <p:sldId id="436" r:id="rId18"/>
    <p:sldId id="437" r:id="rId19"/>
    <p:sldId id="438" r:id="rId20"/>
    <p:sldId id="439" r:id="rId21"/>
    <p:sldId id="468" r:id="rId22"/>
    <p:sldId id="4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7B6AE"/>
    <a:srgbClr val="B1DDD8"/>
    <a:srgbClr val="ED7D31"/>
    <a:srgbClr val="C4431E"/>
    <a:srgbClr val="000000"/>
    <a:srgbClr val="FF2F28"/>
    <a:srgbClr val="70DE63"/>
    <a:srgbClr val="F7B34C"/>
    <a:srgbClr val="05B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9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824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74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48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2023-04-17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8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8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53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99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90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8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0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44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kern="0" dirty="0" smtClean="0">
                <a:solidFill>
                  <a:prstClr val="black"/>
                </a:solidFill>
                <a:hlinkClick r:id="rId2"/>
              </a:rPr>
              <a:t>PPT</a:t>
            </a:r>
            <a:r>
              <a:rPr lang="zh-CN" altLang="en-US" sz="100" kern="0" dirty="0" smtClean="0">
                <a:solidFill>
                  <a:prstClr val="black"/>
                </a:solidFill>
                <a:hlinkClick r:id="rId2"/>
              </a:rPr>
              <a:t>下载</a:t>
            </a:r>
            <a:r>
              <a:rPr lang="zh-CN" altLang="en-US" sz="100" kern="0" dirty="0" smtClean="0">
                <a:solidFill>
                  <a:prstClr val="black"/>
                </a:solidFill>
              </a:rPr>
              <a:t> </a:t>
            </a:r>
            <a:r>
              <a:rPr lang="en-US" altLang="zh-CN" sz="100" kern="0" dirty="0" smtClean="0">
                <a:solidFill>
                  <a:prstClr val="black"/>
                </a:solidFill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4691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6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26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28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89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48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72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BB962C8B-B14F-4D97-AF65-F5344CB8AC3E}" type="datetime1">
              <a:rPr lang="zh-CN" altLang="en-US" noProof="1" dirty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pPr fontAlgn="base"/>
              <a:t>2023-04-17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9A0DB2DC-4C9A-4742-B13C-FB6460FD3503}" type="slidenum">
              <a:rPr lang="en-US" altLang="zh-CN" noProof="1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pPr fontAlgn="base"/>
              <a:t>‹#›</a:t>
            </a:fld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1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98903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76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svg"/><Relationship Id="rId5" Type="http://schemas.openxmlformats.org/officeDocument/2006/relationships/image" Target="../media/image9.png"/><Relationship Id="rId4" Type="http://schemas.openxmlformats.org/officeDocument/2006/relationships/image" Target="../media/image1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12" Type="http://schemas.openxmlformats.org/officeDocument/2006/relationships/image" Target="../media/image16.png"/><Relationship Id="rId17" Type="http://schemas.openxmlformats.org/officeDocument/2006/relationships/image" Target="../media/image11.svg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image" Target="../media/image8.svg"/><Relationship Id="rId5" Type="http://schemas.openxmlformats.org/officeDocument/2006/relationships/image" Target="../media/image5.svg"/><Relationship Id="rId1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7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小</a:t>
                </a: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学</a:t>
                </a: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生</a:t>
                </a: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主题班会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Theme Education Of Legal Consciousness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汇报人：</a:t>
                </a:r>
                <a:r>
                  <a:rPr kumimoji="0" lang="en-US" altLang="zh-CN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PPT818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20XX.X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666875" y="2233930"/>
            <a:ext cx="8460740" cy="3501390"/>
            <a:chOff x="2625" y="3518"/>
            <a:chExt cx="13324" cy="5514"/>
          </a:xfrm>
        </p:grpSpPr>
        <p:sp>
          <p:nvSpPr>
            <p:cNvPr id="39" name="矩形 38"/>
            <p:cNvSpPr/>
            <p:nvPr/>
          </p:nvSpPr>
          <p:spPr>
            <a:xfrm>
              <a:off x="2625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阴雨天，生雷电,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避雨别在树下站,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铁塔线杆要离远;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打雷家中也防患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关好门窗切电源。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避免雷火屋里窜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3326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五、雷击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6081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暴雪天，人慢跑,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背着风向别停脚,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身体冻僵无知觉,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千万不能用火烤,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冰雪搓洗血循环,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慢慢温暖才见好。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6835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六、暴雪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9540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龙卷风，强风暴,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一旦袭来进地窖,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室内躲避离门窗,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电源水源全关掉,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室外趴在低洼地,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汽车里面不可靠。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0103" y="6101"/>
              <a:ext cx="188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七、龙卷风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12979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对疫情，别麻痹，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预防传染做仔细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发现患者即隔离,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通风消毒餐用具,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人受感染早就医，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公共场所要少去。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13680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八、疫情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163" y="3565"/>
              <a:ext cx="1894" cy="1894"/>
              <a:chOff x="640711" y="1486176"/>
              <a:chExt cx="1202782" cy="1202782"/>
            </a:xfrm>
            <a:solidFill>
              <a:schemeClr val="accent2"/>
            </a:solidFill>
          </p:grpSpPr>
          <p:sp>
            <p:nvSpPr>
              <p:cNvPr id="10" name="泪滴形 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6614" y="3533"/>
              <a:ext cx="1894" cy="1894"/>
              <a:chOff x="640711" y="1486176"/>
              <a:chExt cx="1202782" cy="1202782"/>
            </a:xfrm>
          </p:grpSpPr>
          <p:sp>
            <p:nvSpPr>
              <p:cNvPr id="57" name="泪滴形 56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10066" y="3556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0" name="泪滴形 5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3517" y="3518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3" name="泪滴形 62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112"/>
            <p:cNvGrpSpPr/>
            <p:nvPr/>
          </p:nvGrpSpPr>
          <p:grpSpPr>
            <a:xfrm>
              <a:off x="14181" y="4199"/>
              <a:ext cx="567" cy="53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7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AutoShape 112"/>
            <p:cNvSpPr/>
            <p:nvPr/>
          </p:nvSpPr>
          <p:spPr bwMode="auto">
            <a:xfrm>
              <a:off x="10741" y="4230"/>
              <a:ext cx="568" cy="565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7374" y="4230"/>
              <a:ext cx="389" cy="567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33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flipH="1">
              <a:off x="3827" y="4230"/>
              <a:ext cx="566" cy="566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36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1028700" y="1861185"/>
            <a:ext cx="10133965" cy="3552190"/>
            <a:chOff x="1620" y="2931"/>
            <a:chExt cx="15959" cy="5594"/>
          </a:xfrm>
        </p:grpSpPr>
        <p:sp>
          <p:nvSpPr>
            <p:cNvPr id="22" name="矩形 21"/>
            <p:cNvSpPr/>
            <p:nvPr/>
          </p:nvSpPr>
          <p:spPr>
            <a:xfrm>
              <a:off x="1620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化学品，有危险，遗弃物品不要捡,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预防烟火燃毒气,报警说明出事点,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运输泄漏别围观,人在风头要离远。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4574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九、防化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620" y="6855"/>
              <a:ext cx="4953" cy="1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蜂与蛇，毒性大，田头地边都有它，</a:t>
              </a: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被它叮咬真可怕,从事活动细观察。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414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十一、蜂蛇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2626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水库边, 池塘里,没有要事须少去,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危险水域勿接近,一旦失足悔晚矣,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特殊情况需下水,大人陪同方可以。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2626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十、溺水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2626" y="6855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红灯停，绿灯行,小心过街不抢行,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过街要走斑马线,勿要打闹来回跑,</a:t>
              </a: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小心车辆不要慌,避让车辆不抢行。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262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十二、交通</a:t>
              </a:r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6801" y="2931"/>
              <a:ext cx="5598" cy="5593"/>
            </a:xfrm>
            <a:custGeom>
              <a:avLst/>
              <a:gdLst>
                <a:gd name="T0" fmla="*/ 870 w 935"/>
                <a:gd name="T1" fmla="*/ 608 h 935"/>
                <a:gd name="T2" fmla="*/ 870 w 935"/>
                <a:gd name="T3" fmla="*/ 608 h 935"/>
                <a:gd name="T4" fmla="*/ 806 w 935"/>
                <a:gd name="T5" fmla="*/ 468 h 935"/>
                <a:gd name="T6" fmla="*/ 870 w 935"/>
                <a:gd name="T7" fmla="*/ 327 h 935"/>
                <a:gd name="T8" fmla="*/ 870 w 935"/>
                <a:gd name="T9" fmla="*/ 327 h 935"/>
                <a:gd name="T10" fmla="*/ 935 w 935"/>
                <a:gd name="T11" fmla="*/ 186 h 935"/>
                <a:gd name="T12" fmla="*/ 750 w 935"/>
                <a:gd name="T13" fmla="*/ 0 h 935"/>
                <a:gd name="T14" fmla="*/ 608 w 935"/>
                <a:gd name="T15" fmla="*/ 65 h 935"/>
                <a:gd name="T16" fmla="*/ 608 w 935"/>
                <a:gd name="T17" fmla="*/ 65 h 935"/>
                <a:gd name="T18" fmla="*/ 468 w 935"/>
                <a:gd name="T19" fmla="*/ 129 h 935"/>
                <a:gd name="T20" fmla="*/ 328 w 935"/>
                <a:gd name="T21" fmla="*/ 65 h 935"/>
                <a:gd name="T22" fmla="*/ 328 w 935"/>
                <a:gd name="T23" fmla="*/ 65 h 935"/>
                <a:gd name="T24" fmla="*/ 186 w 935"/>
                <a:gd name="T25" fmla="*/ 0 h 935"/>
                <a:gd name="T26" fmla="*/ 0 w 935"/>
                <a:gd name="T27" fmla="*/ 186 h 935"/>
                <a:gd name="T28" fmla="*/ 66 w 935"/>
                <a:gd name="T29" fmla="*/ 327 h 935"/>
                <a:gd name="T30" fmla="*/ 66 w 935"/>
                <a:gd name="T31" fmla="*/ 327 h 935"/>
                <a:gd name="T32" fmla="*/ 130 w 935"/>
                <a:gd name="T33" fmla="*/ 468 h 935"/>
                <a:gd name="T34" fmla="*/ 66 w 935"/>
                <a:gd name="T35" fmla="*/ 608 h 935"/>
                <a:gd name="T36" fmla="*/ 66 w 935"/>
                <a:gd name="T37" fmla="*/ 608 h 935"/>
                <a:gd name="T38" fmla="*/ 0 w 935"/>
                <a:gd name="T39" fmla="*/ 749 h 935"/>
                <a:gd name="T40" fmla="*/ 186 w 935"/>
                <a:gd name="T41" fmla="*/ 935 h 935"/>
                <a:gd name="T42" fmla="*/ 328 w 935"/>
                <a:gd name="T43" fmla="*/ 870 h 935"/>
                <a:gd name="T44" fmla="*/ 328 w 935"/>
                <a:gd name="T45" fmla="*/ 870 h 935"/>
                <a:gd name="T46" fmla="*/ 468 w 935"/>
                <a:gd name="T47" fmla="*/ 806 h 935"/>
                <a:gd name="T48" fmla="*/ 608 w 935"/>
                <a:gd name="T49" fmla="*/ 870 h 935"/>
                <a:gd name="T50" fmla="*/ 608 w 935"/>
                <a:gd name="T51" fmla="*/ 870 h 935"/>
                <a:gd name="T52" fmla="*/ 750 w 935"/>
                <a:gd name="T53" fmla="*/ 935 h 935"/>
                <a:gd name="T54" fmla="*/ 935 w 935"/>
                <a:gd name="T55" fmla="*/ 749 h 935"/>
                <a:gd name="T56" fmla="*/ 870 w 935"/>
                <a:gd name="T57" fmla="*/ 608 h 935"/>
                <a:gd name="T58" fmla="*/ 468 w 935"/>
                <a:gd name="T59" fmla="*/ 681 h 935"/>
                <a:gd name="T60" fmla="*/ 255 w 935"/>
                <a:gd name="T61" fmla="*/ 468 h 935"/>
                <a:gd name="T62" fmla="*/ 468 w 935"/>
                <a:gd name="T63" fmla="*/ 255 h 935"/>
                <a:gd name="T64" fmla="*/ 681 w 935"/>
                <a:gd name="T65" fmla="*/ 468 h 935"/>
                <a:gd name="T66" fmla="*/ 468 w 935"/>
                <a:gd name="T67" fmla="*/ 681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5" h="935">
                  <a:moveTo>
                    <a:pt x="870" y="608"/>
                  </a:moveTo>
                  <a:cubicBezTo>
                    <a:pt x="870" y="608"/>
                    <a:pt x="870" y="608"/>
                    <a:pt x="870" y="608"/>
                  </a:cubicBezTo>
                  <a:cubicBezTo>
                    <a:pt x="831" y="574"/>
                    <a:pt x="806" y="524"/>
                    <a:pt x="806" y="468"/>
                  </a:cubicBezTo>
                  <a:cubicBezTo>
                    <a:pt x="806" y="412"/>
                    <a:pt x="831" y="362"/>
                    <a:pt x="870" y="327"/>
                  </a:cubicBezTo>
                  <a:cubicBezTo>
                    <a:pt x="870" y="327"/>
                    <a:pt x="870" y="327"/>
                    <a:pt x="870" y="327"/>
                  </a:cubicBezTo>
                  <a:cubicBezTo>
                    <a:pt x="910" y="293"/>
                    <a:pt x="935" y="243"/>
                    <a:pt x="935" y="186"/>
                  </a:cubicBezTo>
                  <a:cubicBezTo>
                    <a:pt x="935" y="83"/>
                    <a:pt x="852" y="0"/>
                    <a:pt x="750" y="0"/>
                  </a:cubicBezTo>
                  <a:cubicBezTo>
                    <a:pt x="693" y="0"/>
                    <a:pt x="642" y="25"/>
                    <a:pt x="608" y="65"/>
                  </a:cubicBezTo>
                  <a:cubicBezTo>
                    <a:pt x="608" y="65"/>
                    <a:pt x="608" y="65"/>
                    <a:pt x="608" y="65"/>
                  </a:cubicBezTo>
                  <a:cubicBezTo>
                    <a:pt x="574" y="105"/>
                    <a:pt x="524" y="129"/>
                    <a:pt x="468" y="129"/>
                  </a:cubicBezTo>
                  <a:cubicBezTo>
                    <a:pt x="412" y="129"/>
                    <a:pt x="362" y="105"/>
                    <a:pt x="328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294" y="25"/>
                    <a:pt x="243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cubicBezTo>
                    <a:pt x="0" y="243"/>
                    <a:pt x="26" y="293"/>
                    <a:pt x="66" y="327"/>
                  </a:cubicBezTo>
                  <a:cubicBezTo>
                    <a:pt x="66" y="327"/>
                    <a:pt x="66" y="327"/>
                    <a:pt x="66" y="327"/>
                  </a:cubicBezTo>
                  <a:cubicBezTo>
                    <a:pt x="105" y="362"/>
                    <a:pt x="130" y="412"/>
                    <a:pt x="130" y="468"/>
                  </a:cubicBezTo>
                  <a:cubicBezTo>
                    <a:pt x="130" y="524"/>
                    <a:pt x="105" y="574"/>
                    <a:pt x="66" y="608"/>
                  </a:cubicBezTo>
                  <a:cubicBezTo>
                    <a:pt x="66" y="608"/>
                    <a:pt x="66" y="608"/>
                    <a:pt x="66" y="608"/>
                  </a:cubicBezTo>
                  <a:cubicBezTo>
                    <a:pt x="26" y="642"/>
                    <a:pt x="0" y="693"/>
                    <a:pt x="0" y="749"/>
                  </a:cubicBezTo>
                  <a:cubicBezTo>
                    <a:pt x="0" y="852"/>
                    <a:pt x="83" y="935"/>
                    <a:pt x="186" y="935"/>
                  </a:cubicBezTo>
                  <a:cubicBezTo>
                    <a:pt x="243" y="935"/>
                    <a:pt x="294" y="910"/>
                    <a:pt x="328" y="870"/>
                  </a:cubicBezTo>
                  <a:cubicBezTo>
                    <a:pt x="328" y="870"/>
                    <a:pt x="328" y="870"/>
                    <a:pt x="328" y="870"/>
                  </a:cubicBezTo>
                  <a:cubicBezTo>
                    <a:pt x="362" y="831"/>
                    <a:pt x="412" y="806"/>
                    <a:pt x="468" y="806"/>
                  </a:cubicBezTo>
                  <a:cubicBezTo>
                    <a:pt x="524" y="806"/>
                    <a:pt x="574" y="831"/>
                    <a:pt x="608" y="870"/>
                  </a:cubicBezTo>
                  <a:cubicBezTo>
                    <a:pt x="608" y="870"/>
                    <a:pt x="608" y="870"/>
                    <a:pt x="608" y="870"/>
                  </a:cubicBezTo>
                  <a:cubicBezTo>
                    <a:pt x="642" y="910"/>
                    <a:pt x="693" y="935"/>
                    <a:pt x="750" y="935"/>
                  </a:cubicBezTo>
                  <a:cubicBezTo>
                    <a:pt x="852" y="935"/>
                    <a:pt x="935" y="852"/>
                    <a:pt x="935" y="749"/>
                  </a:cubicBezTo>
                  <a:cubicBezTo>
                    <a:pt x="935" y="693"/>
                    <a:pt x="910" y="642"/>
                    <a:pt x="870" y="608"/>
                  </a:cubicBezTo>
                  <a:close/>
                  <a:moveTo>
                    <a:pt x="468" y="681"/>
                  </a:moveTo>
                  <a:cubicBezTo>
                    <a:pt x="350" y="681"/>
                    <a:pt x="255" y="585"/>
                    <a:pt x="255" y="468"/>
                  </a:cubicBezTo>
                  <a:cubicBezTo>
                    <a:pt x="255" y="350"/>
                    <a:pt x="350" y="255"/>
                    <a:pt x="468" y="255"/>
                  </a:cubicBezTo>
                  <a:cubicBezTo>
                    <a:pt x="585" y="255"/>
                    <a:pt x="681" y="350"/>
                    <a:pt x="681" y="468"/>
                  </a:cubicBezTo>
                  <a:cubicBezTo>
                    <a:pt x="681" y="585"/>
                    <a:pt x="585" y="681"/>
                    <a:pt x="468" y="681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0477" y="6618"/>
              <a:ext cx="1623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7106" y="3250"/>
              <a:ext cx="1617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0477" y="3250"/>
              <a:ext cx="1623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7106" y="6618"/>
              <a:ext cx="1617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AutoShape 112"/>
            <p:cNvSpPr/>
            <p:nvPr/>
          </p:nvSpPr>
          <p:spPr bwMode="auto">
            <a:xfrm>
              <a:off x="10909" y="7052"/>
              <a:ext cx="757" cy="753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7655" y="7040"/>
              <a:ext cx="518" cy="755"/>
              <a:chOff x="2528974" y="2863357"/>
              <a:chExt cx="246811" cy="359779"/>
            </a:xfrm>
            <a:solidFill>
              <a:sysClr val="window" lastClr="FFFFFF"/>
            </a:solidFill>
          </p:grpSpPr>
          <p:sp>
            <p:nvSpPr>
              <p:cNvPr id="61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10911" y="3680"/>
              <a:ext cx="754" cy="754"/>
              <a:chOff x="319143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4" name="AutoShape 123"/>
              <p:cNvSpPr/>
              <p:nvPr/>
            </p:nvSpPr>
            <p:spPr bwMode="auto">
              <a:xfrm>
                <a:off x="319143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AutoShape 124"/>
              <p:cNvSpPr/>
              <p:nvPr/>
            </p:nvSpPr>
            <p:spPr bwMode="auto">
              <a:xfrm>
                <a:off x="3292736" y="2245717"/>
                <a:ext cx="157173" cy="15717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AutoShape 125"/>
              <p:cNvSpPr/>
              <p:nvPr/>
            </p:nvSpPr>
            <p:spPr bwMode="auto">
              <a:xfrm>
                <a:off x="3325891" y="2279484"/>
                <a:ext cx="90253" cy="902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 flipH="1">
              <a:off x="7501" y="3680"/>
              <a:ext cx="754" cy="754"/>
              <a:chOff x="247310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8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46785" y="2117725"/>
            <a:ext cx="2563495" cy="2980055"/>
            <a:chOff x="1791" y="2736"/>
            <a:chExt cx="4037" cy="4693"/>
          </a:xfrm>
        </p:grpSpPr>
        <p:sp>
          <p:nvSpPr>
            <p:cNvPr id="5" name="文本框 4"/>
            <p:cNvSpPr txBox="1"/>
            <p:nvPr/>
          </p:nvSpPr>
          <p:spPr>
            <a:xfrm>
              <a:off x="2576" y="3199"/>
              <a:ext cx="3251" cy="40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用电器，需谨记，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湿手去摸使不得,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电源插头不能摸,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电线落地还西界，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电器若是着了火,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千万不要用水泼。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2131" y="3102"/>
              <a:ext cx="3697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十三、用电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55415" y="2117725"/>
            <a:ext cx="2562860" cy="3295015"/>
            <a:chOff x="1791" y="2736"/>
            <a:chExt cx="4036" cy="5189"/>
          </a:xfrm>
        </p:grpSpPr>
        <p:sp>
          <p:nvSpPr>
            <p:cNvPr id="7" name="文本框 6"/>
            <p:cNvSpPr txBox="1"/>
            <p:nvPr/>
          </p:nvSpPr>
          <p:spPr>
            <a:xfrm>
              <a:off x="2576" y="3199"/>
              <a:ext cx="3123" cy="47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互联网,资源多,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有用信息可浏览,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有害信息需远离,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网络游戏别入迷,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结交网友要谨慎,</a:t>
              </a: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上网时间要控制。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131" y="3102"/>
              <a:ext cx="3696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十四、上网</a:t>
              </a:r>
            </a:p>
          </p:txBody>
        </p:sp>
      </p:grpSp>
      <p:pic>
        <p:nvPicPr>
          <p:cNvPr id="9" name="图片 8" descr="51miz-E997993-356CA72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4045" y="1732915"/>
            <a:ext cx="3696335" cy="3696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80"/>
              <a:ext cx="12765" cy="22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88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小学生急救常识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PAST.03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Elementary school students' first aid knowledge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31495" y="348425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1、异物入眼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71270" y="1442085"/>
            <a:ext cx="98291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600" dirty="0">
                <a:effectLst/>
                <a:cs typeface="+mn-ea"/>
                <a:sym typeface="+mn-lt"/>
              </a:rPr>
              <a:t>任何细小的物体或液体，哪怕是一粒沙子或是一滴洗涤剂进入眼中，都会引起眼部疼痛</a:t>
            </a:r>
            <a:r>
              <a:rPr lang="en-US" altLang="zh-CN" sz="1600" dirty="0">
                <a:effectLst/>
                <a:cs typeface="+mn-ea"/>
                <a:sym typeface="+mn-lt"/>
              </a:rPr>
              <a:t>,</a:t>
            </a:r>
            <a:r>
              <a:rPr lang="zh-CN" altLang="en-US" sz="1600" dirty="0">
                <a:effectLst/>
                <a:cs typeface="+mn-ea"/>
                <a:sym typeface="+mn-lt"/>
              </a:rPr>
              <a:t>甚至损伤眼角膜。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18235" y="1943100"/>
            <a:ext cx="9173210" cy="1978025"/>
            <a:chOff x="1827" y="3696"/>
            <a:chExt cx="14446" cy="3115"/>
          </a:xfrm>
        </p:grpSpPr>
        <p:sp>
          <p:nvSpPr>
            <p:cNvPr id="15" name="文本框 14" descr="7b0a20202020227461726765744964223a202270726f636573734f6e6c696e6554657874426f78220a7d0a"/>
            <p:cNvSpPr txBox="1"/>
            <p:nvPr/>
          </p:nvSpPr>
          <p:spPr>
            <a:xfrm>
              <a:off x="2381" y="5434"/>
              <a:ext cx="13892" cy="13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dirty="0">
                  <a:cs typeface="+mn-ea"/>
                  <a:sym typeface="+mn-lt"/>
                </a:rPr>
                <a:t>首先是用力且频繁地眨眼，用泪水将异物冲刷出去。如果不奏效，就将眼皮捏起，然后在水龙头下冲洗眼睛。注意一定要将隐形眼镜摘掉。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2" name="文本框 1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3" name="图片 2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1118235" y="47669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5537835" y="48336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684655" y="4686300"/>
            <a:ext cx="3561080" cy="818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不能揉眼睛，无论多么细小的异物都会划伤眼角膜并导致感染。如果异物进入眼部较深的位置，那么务必立即就医，请医生来处理。</a:t>
            </a:r>
          </a:p>
        </p:txBody>
      </p:sp>
      <p:sp>
        <p:nvSpPr>
          <p:cNvPr id="56" name="矩形 55"/>
          <p:cNvSpPr/>
          <p:nvPr/>
        </p:nvSpPr>
        <p:spPr>
          <a:xfrm>
            <a:off x="6104255" y="47669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如果是腐蚀性液体溅入眼中，必须马上去医院进行诊治;倘若经过自我处理后眼部仍旧不适，出现灼烧、水肿或是视力模糊的情况，也需要请医生借助专业仪器来治疗，切不可鲁莽行事。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5643245" y="49110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1223645" y="48723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700292" y="43986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122124" y="43986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</a:p>
        </p:txBody>
      </p:sp>
      <p:pic>
        <p:nvPicPr>
          <p:cNvPr id="38" name="图片 37" descr="51miz-E1195522-8EC5CA6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839325" y="4242435"/>
            <a:ext cx="2898775" cy="2245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53" grpId="0" animBg="1"/>
      <p:bldP spid="54" grpId="0" animBg="1"/>
      <p:bldP spid="55" grpId="0"/>
      <p:bldP spid="56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9944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2、流鼻血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61745" y="1485900"/>
            <a:ext cx="97910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 dirty="0">
                <a:effectLst/>
                <a:cs typeface="+mn-ea"/>
                <a:sym typeface="+mn-lt"/>
              </a:rPr>
              <a:t>鼻子流血是由于鼻腔中的血管破裂造成的，鼻部的血管都很脆弱，因此流鼻血也是比较常见的小意外。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55980" y="1985010"/>
            <a:ext cx="10141585" cy="1779270"/>
            <a:chOff x="1827" y="3696"/>
            <a:chExt cx="15971" cy="280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58"/>
              <a:ext cx="153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sz="1600" dirty="0">
                  <a:cs typeface="+mn-ea"/>
                  <a:sym typeface="+mn-lt"/>
                </a:rPr>
                <a:t>身体微微前倾，并用手指捏住鼻梁下方的软骨部位，持续约5-15分钟。如果有条件的话，放一个小冰袋在鼻梁上也有迅速止血的效果。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671320"/>
            <a:chOff x="1621" y="7367"/>
            <a:chExt cx="15656" cy="2632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用力将头向后仰起的姿势会使鼻血流进口中，慌乱中势必还会有一部分血液被吸进肺里，这样做既不安全也不卫生。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20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鼻血持续流上20分钟仍旧止不住的话，患者应该马上去医院求助于医生。如果流鼻血的次数过于频繁且毫无原因，或是伴随着头疼、耳鸣、视力下降以及眩晕等其他症状，那么也务必去医院诊治，因为这有可能是大脑受到了震荡或是重创。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</a:p>
          </p:txBody>
        </p:sp>
      </p:grpSp>
      <p:pic>
        <p:nvPicPr>
          <p:cNvPr id="11" name="图片 10" descr="51miz-E894740-D8789DC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060" y="3845560"/>
            <a:ext cx="1301750" cy="1301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23240" y="430789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3、烫伤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45540" y="1132840"/>
            <a:ext cx="9734550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烫伤分为三级:一级烫伤会造成皮肤发红有刺痛感;二级烫伤发生后会看到明显的水泡;三级烫伤则会导致皮肤破溃变黑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03275" y="2054860"/>
            <a:ext cx="9811385" cy="1677670"/>
            <a:chOff x="1827" y="3696"/>
            <a:chExt cx="15451" cy="26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098"/>
              <a:ext cx="1481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一旦发生烫伤后，立即将被烫部位放置在流动的水下冲洗或是用凉毛巾冷敷，如果烫伤面积较大，伤者应该将整个身体浸泡在放满冷水的浴棚中。可以将纱布或是绷带松松地缠绕在烫伤处以保护伤口。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2794635" y="47415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7214235" y="48082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361055" y="4660900"/>
            <a:ext cx="356108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不能采用冰敷的方式治疗烫伤，冰会损伤已经破损的皮肤导致伤口恶化。不要弄破水泡，否则会留下疤痕。也不要随便将抗生素药膏或油脂涂抹在伤口处，这些黏糊糊的物质很容易沾染脏东西。</a:t>
            </a:r>
          </a:p>
        </p:txBody>
      </p:sp>
      <p:sp>
        <p:nvSpPr>
          <p:cNvPr id="56" name="矩形 55"/>
          <p:cNvSpPr/>
          <p:nvPr/>
        </p:nvSpPr>
        <p:spPr>
          <a:xfrm>
            <a:off x="7780655" y="47415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三级烫伤、触电灼伤以及被化学品烧伤务必到医院就医。另外，如果病人出现咳嗽、眼睛流泪或者呼吸困难，则需要专业医生的帮助。二级烫伤如果面积大于手掌的话，患者也应去医院看看，专业的处理方式可以避免留下疤痕。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7319645" y="48856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2900045" y="48469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376692" y="43732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798524" y="43732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</a:p>
        </p:txBody>
      </p:sp>
      <p:pic>
        <p:nvPicPr>
          <p:cNvPr id="10" name="图片 9" descr="51miz-E1050331-FB6B520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6255" y="4665345"/>
            <a:ext cx="1986280" cy="1738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3" grpId="0" bldLvl="0" animBg="1"/>
      <p:bldP spid="54" grpId="0" bldLvl="0" animBg="1"/>
      <p:bldP spid="55" grpId="0"/>
      <p:bldP spid="56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3550" y="3627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4、扭伤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02690" y="1374140"/>
            <a:ext cx="10205085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当关节周围的韧带被拉伸得过于严重，超出了其所能承受的程度，就会发生扭伤，扭伤通常还伴随着青紫与水肿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58495" y="2004060"/>
            <a:ext cx="10586085" cy="1804670"/>
            <a:chOff x="1827" y="3696"/>
            <a:chExt cx="16671" cy="28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98"/>
              <a:ext cx="160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在扭伤发生的24小时之内，尽量做到每隔一小时用冰袋冷敷一次，每次半小时。将受伤处用弹性压缩绷带包好，并将受伤部位垫高。24小时之后，开始给患处换为热敷,促进受伤部位的血液流通。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186815"/>
            <a:chOff x="1621" y="7367"/>
            <a:chExt cx="15656" cy="1869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不能随意活动受伤的关节，否则容易造成韧带撕裂,恢复起来相对比较困难。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如果经过几日的自我治疗和休息之后，患处仍旧疼痛且行动不便,那么有可能是骨折、肌肉拉伤或者韧带断裂，需要立即到医院就医。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</a:p>
          </p:txBody>
        </p:sp>
      </p:grpSp>
      <p:pic>
        <p:nvPicPr>
          <p:cNvPr id="11" name="图片 10" descr="G:\PPT\小学生防灾减灾\51miz-E1211766-258F565B.png51miz-E1211766-258F565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69485" y="4147185"/>
            <a:ext cx="1936750" cy="1936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450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5、手指切伤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94335" y="1404620"/>
            <a:ext cx="10426065" cy="4368165"/>
            <a:chOff x="621" y="2212"/>
            <a:chExt cx="16419" cy="6879"/>
          </a:xfrm>
        </p:grpSpPr>
        <p:grpSp>
          <p:nvGrpSpPr>
            <p:cNvPr id="2" name="组合 1"/>
            <p:cNvGrpSpPr/>
            <p:nvPr/>
          </p:nvGrpSpPr>
          <p:grpSpPr>
            <a:xfrm>
              <a:off x="621" y="2212"/>
              <a:ext cx="7630" cy="4262"/>
              <a:chOff x="1761" y="2186"/>
              <a:chExt cx="7630" cy="4262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400" y="3687"/>
                <a:ext cx="6991" cy="2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如果出血较少且伤势并不严重，可在清洗之后，以创可贴覆于伤口。不主张在伤口上涂抹红药水或止血粉之类的药物，只要保持伤口干净即可。</a:t>
                </a: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2400" y="2850"/>
                <a:ext cx="2735" cy="642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出血较少</a:t>
                </a: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  <p:grpSp>
          <p:nvGrpSpPr>
            <p:cNvPr id="4" name="组合 3"/>
            <p:cNvGrpSpPr/>
            <p:nvPr/>
          </p:nvGrpSpPr>
          <p:grpSpPr>
            <a:xfrm>
              <a:off x="9051" y="2212"/>
              <a:ext cx="7989" cy="6879"/>
              <a:chOff x="1761" y="2186"/>
              <a:chExt cx="7989" cy="6879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2400" y="3687"/>
                <a:ext cx="7350" cy="5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若伤口大且出血不止，应先止住流血，然后立刻赶往医院。具体止血方法是:伤口处用干净纱布包扎，捏住手指根部两侧并且高举过心脏，因为此处的血管是分布在左右两侧的，采取这种手势能有效止住出血。使用橡皮止血带效果会更加好，但要注意，每隔20-30分钟必须将止血带放松几分钟，否则容易引起手指缺血坏死。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400" y="2850"/>
                <a:ext cx="273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出血不止</a:t>
                </a:r>
              </a:p>
            </p:txBody>
          </p:sp>
          <p:pic>
            <p:nvPicPr>
              <p:cNvPr id="11" name="图片 10" descr="51miz-E1016692-81D727AB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</p:grpSp>
      <p:pic>
        <p:nvPicPr>
          <p:cNvPr id="13" name="图片 12" descr="51miz-E1218254-1764D64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3300" y="3606800"/>
            <a:ext cx="2438400" cy="325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349954" y="2398607"/>
            <a:ext cx="7440177" cy="1823812"/>
          </a:xfrm>
          <a:prstGeom prst="rect">
            <a:avLst/>
          </a:prstGeom>
          <a:noFill/>
        </p:spPr>
        <p:txBody>
          <a:bodyPr wrap="square" rtlCol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>
                <a:solidFill>
                  <a:srgbClr val="ED7D31"/>
                </a:solidFill>
                <a:cs typeface="+mn-ea"/>
                <a:sym typeface="+mn-lt"/>
              </a:rPr>
              <a:t>        当发生意外，不要轻易自己施救，第一时间告诉老师。如果不是在校内，呼叫寻找大人帮助，或立刻拨打120。</a:t>
            </a:r>
          </a:p>
          <a:p>
            <a:pPr algn="l" fontAlgn="auto">
              <a:lnSpc>
                <a:spcPts val="1700"/>
              </a:lnSpc>
            </a:pPr>
            <a:endParaRPr lang="zh-CN" altLang="en-US" sz="2800">
              <a:solidFill>
                <a:srgbClr val="ED7D31"/>
              </a:solidFill>
              <a:cs typeface="+mn-ea"/>
              <a:sym typeface="+mn-lt"/>
            </a:endParaRPr>
          </a:p>
        </p:txBody>
      </p:sp>
      <p:pic>
        <p:nvPicPr>
          <p:cNvPr id="11" name="图片 10" descr="51miz-E1127885-08B255A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1405" y="5212775"/>
            <a:ext cx="10386695" cy="499624"/>
          </a:xfrm>
          <a:prstGeom prst="rect">
            <a:avLst/>
          </a:prstGeom>
          <a:solidFill>
            <a:srgbClr val="ED7D31"/>
          </a:solidFill>
        </p:spPr>
        <p:txBody>
          <a:bodyPr wrap="square" rtlCol="0" anchor="ctr" anchorCtr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整个标识体现出积极向上的思想和保障人民群众生命财产安全之意。</a:t>
            </a:r>
          </a:p>
        </p:txBody>
      </p:sp>
      <p:pic>
        <p:nvPicPr>
          <p:cNvPr id="2" name="图片 1" descr="G:\PPT\小学生防灾减灾\51miz-E1019023-A5D3F97D.png51miz-E1019023-A5D3F97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08545" y="1522095"/>
            <a:ext cx="3014345" cy="295402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492250" y="1069975"/>
            <a:ext cx="5024120" cy="3569970"/>
            <a:chOff x="1330" y="1685"/>
            <a:chExt cx="7912" cy="5622"/>
          </a:xfrm>
        </p:grpSpPr>
        <p:sp>
          <p:nvSpPr>
            <p:cNvPr id="5" name="文本框 4"/>
            <p:cNvSpPr txBox="1"/>
            <p:nvPr/>
          </p:nvSpPr>
          <p:spPr>
            <a:xfrm>
              <a:off x="1600" y="1685"/>
              <a:ext cx="7642" cy="9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图标以</a:t>
              </a:r>
              <a:r>
                <a:rPr lang="zh-CN" altLang="en-US" sz="2400" b="1" dirty="0">
                  <a:solidFill>
                    <a:srgbClr val="ED7D31"/>
                  </a:solidFill>
                  <a:cs typeface="+mn-ea"/>
                  <a:sym typeface="+mn-lt"/>
                </a:rPr>
                <a:t>彩虹、伞、人</a:t>
              </a:r>
              <a:r>
                <a:rPr lang="zh-CN" altLang="en-US" sz="2000" dirty="0">
                  <a:cs typeface="+mn-ea"/>
                  <a:sym typeface="+mn-lt"/>
                </a:rPr>
                <a:t>为基本构图元素。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330" y="3169"/>
              <a:ext cx="7889" cy="4138"/>
              <a:chOff x="1330" y="3169"/>
              <a:chExt cx="7889" cy="4138"/>
            </a:xfrm>
          </p:grpSpPr>
          <p:pic>
            <p:nvPicPr>
              <p:cNvPr id="7" name="图片 6" descr="32313535323331393b32313535323332363bb2cabae7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>
                <a:off x="1482" y="3203"/>
                <a:ext cx="658" cy="658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2309" y="3169"/>
                <a:ext cx="6910" cy="659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其中,雨后天晴的彩虹寓意着美好、未来和希望;</a:t>
                </a:r>
              </a:p>
            </p:txBody>
          </p:sp>
          <p:pic>
            <p:nvPicPr>
              <p:cNvPr id="9" name="图片 8" descr="343435383133353b333635363732313bc9a1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1485" y="4650"/>
                <a:ext cx="660" cy="660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2309" y="432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l">
                  <a:lnSpc>
                    <a:spcPct val="150000"/>
                  </a:lnSpc>
                  <a:buClrTx/>
                  <a:buSzTx/>
                  <a:buFontTx/>
                </a:pPr>
                <a:r>
                  <a:rPr lang="zh-CN" altLang="en-US" sz="1600" dirty="0">
                    <a:cs typeface="+mn-ea"/>
                    <a:sym typeface="+mn-lt"/>
                  </a:rPr>
                  <a:t>伞是人们防雨的最常用工具,其弧形形象代表着保护、呵护之意;</a:t>
                </a:r>
              </a:p>
            </p:txBody>
          </p:sp>
          <p:pic>
            <p:nvPicPr>
              <p:cNvPr id="11" name="图片 10" descr="303b333635393330333bc4d0c5ae"/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1330" y="6392"/>
                <a:ext cx="658" cy="658"/>
              </a:xfrm>
              <a:prstGeom prst="rect">
                <a:avLst/>
              </a:prstGeom>
            </p:spPr>
          </p:pic>
          <p:sp>
            <p:nvSpPr>
              <p:cNvPr id="12" name="文本框 11"/>
              <p:cNvSpPr txBox="1"/>
              <p:nvPr/>
            </p:nvSpPr>
            <p:spPr>
              <a:xfrm>
                <a:off x="2309" y="606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两个人代表着一男一女、一老一少……大家携手,共同防灾减灾。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小</a:t>
                </a: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学</a:t>
                </a: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生</a:t>
                </a: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主题班会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Theme Education Of Legal Consciousness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smtClean="0">
                    <a:solidFill>
                      <a:prstClr val="white"/>
                    </a:solidFill>
                    <a:cs typeface="+mn-ea"/>
                    <a:sym typeface="+mn-lt"/>
                  </a:rPr>
                  <a:t>汇报人：</a:t>
                </a:r>
                <a:r>
                  <a:rPr lang="en-US" altLang="zh-CN" sz="1400" smtClean="0">
                    <a:solidFill>
                      <a:prstClr val="white"/>
                    </a:solidFill>
                    <a:cs typeface="+mn-ea"/>
                    <a:sym typeface="+mn-lt"/>
                  </a:rPr>
                  <a:t>PPT818</a:t>
                </a:r>
                <a:endParaRPr lang="zh-CN" altLang="en-US" sz="1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20XX.X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84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9"/>
          <p:cNvSpPr txBox="1"/>
          <p:nvPr/>
        </p:nvSpPr>
        <p:spPr>
          <a:xfrm>
            <a:off x="547689" y="347345"/>
            <a:ext cx="8886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防灾减灾主要指哪些灾害？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2442210" y="2023110"/>
            <a:ext cx="6278880" cy="3571240"/>
            <a:chOff x="7296" y="2946"/>
            <a:chExt cx="9888" cy="5624"/>
          </a:xfrm>
        </p:grpSpPr>
        <p:pic>
          <p:nvPicPr>
            <p:cNvPr id="4" name="图片 3" descr="333438303936353b333635383633323bcfc2d3eaccec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470" y="3243"/>
              <a:ext cx="1440" cy="144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13208" y="3243"/>
              <a:ext cx="2264" cy="1440"/>
              <a:chOff x="8499" y="4874"/>
              <a:chExt cx="2264" cy="1440"/>
            </a:xfrm>
          </p:grpSpPr>
          <p:pic>
            <p:nvPicPr>
              <p:cNvPr id="6" name="图片 5" descr="343435333331343b333634323735303bb7bfd7d3"/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 rot="20880000">
                <a:off x="8880" y="4874"/>
                <a:ext cx="1440" cy="1440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 rot="780000">
                <a:off x="8499" y="5179"/>
                <a:ext cx="574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 rot="20820000" flipV="1">
                <a:off x="10189" y="4909"/>
                <a:ext cx="574" cy="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729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水旱灾害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32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气象灾害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347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地震灾害</a:t>
              </a:r>
            </a:p>
          </p:txBody>
        </p:sp>
        <p:pic>
          <p:nvPicPr>
            <p:cNvPr id="14" name="图片 13" descr="343439383332373b343531363335393bbaa3d1f3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7532" y="6330"/>
              <a:ext cx="1440" cy="144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7440" y="2946"/>
              <a:ext cx="1532" cy="2034"/>
              <a:chOff x="7440" y="2706"/>
              <a:chExt cx="1532" cy="2034"/>
            </a:xfrm>
          </p:grpSpPr>
          <p:pic>
            <p:nvPicPr>
              <p:cNvPr id="5" name="图片 4" descr="303b32313536383535343bcbae"/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7440" y="3300"/>
                <a:ext cx="1440" cy="1440"/>
              </a:xfrm>
              <a:prstGeom prst="rect">
                <a:avLst/>
              </a:prstGeom>
            </p:spPr>
          </p:pic>
          <p:pic>
            <p:nvPicPr>
              <p:cNvPr id="15" name="图片 14" descr="303b32313537343332303bb3b5d7d3"/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 rot="20580000">
                <a:off x="7532" y="2706"/>
                <a:ext cx="1440" cy="1440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7388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海洋灾害</a:t>
              </a:r>
            </a:p>
          </p:txBody>
        </p:sp>
        <p:pic>
          <p:nvPicPr>
            <p:cNvPr id="18" name="图片 17" descr="32313534333534323b32313534333534303bb5d8c7f2"/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0470" y="6330"/>
              <a:ext cx="1440" cy="1440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1032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地质灾害</a:t>
              </a:r>
            </a:p>
          </p:txBody>
        </p:sp>
        <p:pic>
          <p:nvPicPr>
            <p:cNvPr id="20" name="图片 19" descr="32303236373538383b32303238303031393bd7d4c8bbc9faceefbafbb5fb"/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2947" y="6330"/>
              <a:ext cx="1440" cy="1440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2803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生物灾害</a:t>
              </a:r>
            </a:p>
          </p:txBody>
        </p:sp>
        <p:pic>
          <p:nvPicPr>
            <p:cNvPr id="22" name="图片 21" descr="32313538313739363b32313538313739353bbba7cde2c9adc1d6"/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15568" y="6330"/>
              <a:ext cx="1440" cy="1440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1545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森林火灾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33965" y="843379"/>
            <a:ext cx="173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4180" y="372110"/>
            <a:ext cx="11383645" cy="6075045"/>
            <a:chOff x="916" y="865"/>
            <a:chExt cx="17348" cy="8708"/>
          </a:xfrm>
        </p:grpSpPr>
        <p:sp>
          <p:nvSpPr>
            <p:cNvPr id="3" name="矩形 2"/>
            <p:cNvSpPr/>
            <p:nvPr/>
          </p:nvSpPr>
          <p:spPr>
            <a:xfrm>
              <a:off x="916" y="865"/>
              <a:ext cx="17349" cy="8709"/>
            </a:xfrm>
            <a:prstGeom prst="rect">
              <a:avLst/>
            </a:prstGeom>
            <a:solidFill>
              <a:srgbClr val="47B6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98" y="1273"/>
              <a:ext cx="16585" cy="7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7820" y="1568768"/>
            <a:ext cx="5759450" cy="3200400"/>
            <a:chOff x="9172" y="2965"/>
            <a:chExt cx="9070" cy="5040"/>
          </a:xfrm>
        </p:grpSpPr>
        <p:sp>
          <p:nvSpPr>
            <p:cNvPr id="44" name="椭圆 43"/>
            <p:cNvSpPr/>
            <p:nvPr/>
          </p:nvSpPr>
          <p:spPr>
            <a:xfrm>
              <a:off x="9172" y="2965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5" name="椭圆 44"/>
            <p:cNvSpPr/>
            <p:nvPr/>
          </p:nvSpPr>
          <p:spPr>
            <a:xfrm>
              <a:off x="9172" y="4851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46" name="椭圆 45"/>
            <p:cNvSpPr/>
            <p:nvPr/>
          </p:nvSpPr>
          <p:spPr>
            <a:xfrm>
              <a:off x="9172" y="6737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996" y="3105"/>
              <a:ext cx="2848" cy="91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普法教育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996" y="5010"/>
              <a:ext cx="4128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避灾防灾</a:t>
              </a:r>
              <a:r>
                <a:rPr lang="zh-CN" altLang="en-US" sz="3200" dirty="0" smtClean="0">
                  <a:cs typeface="+mn-ea"/>
                  <a:sym typeface="+mn-lt"/>
                </a:rPr>
                <a:t>知识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996" y="6915"/>
              <a:ext cx="7247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200" dirty="0">
                  <a:cs typeface="+mn-ea"/>
                  <a:sym typeface="+mn-lt"/>
                </a:rPr>
                <a:t>小学生急救知识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411605" y="2538095"/>
            <a:ext cx="3663182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800" b="1" dirty="0">
                <a:solidFill>
                  <a:srgbClr val="ED7D31"/>
                </a:solidFill>
                <a:cs typeface="+mn-ea"/>
                <a:sym typeface="+mn-lt"/>
              </a:rPr>
              <a:t>目录</a:t>
            </a:r>
            <a:r>
              <a:rPr lang="en-US" altLang="zh-CN" sz="4000" b="1" dirty="0">
                <a:solidFill>
                  <a:srgbClr val="ED7D31"/>
                </a:solidFill>
                <a:cs typeface="+mn-ea"/>
                <a:sym typeface="+mn-lt"/>
              </a:rPr>
              <a:t>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CONTENTS</a:t>
            </a:r>
          </a:p>
        </p:txBody>
      </p:sp>
      <p:pic>
        <p:nvPicPr>
          <p:cNvPr id="9" name="图片 8" descr="组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918585"/>
            <a:ext cx="4133850" cy="2939415"/>
          </a:xfrm>
          <a:prstGeom prst="rect">
            <a:avLst/>
          </a:prstGeom>
        </p:spPr>
      </p:pic>
      <p:pic>
        <p:nvPicPr>
          <p:cNvPr id="13" name="图片 12" descr="51miz-E336593-EEB5C74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459085" y="5073015"/>
            <a:ext cx="1349375" cy="1697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785110" y="1809115"/>
            <a:ext cx="6621145" cy="2819400"/>
            <a:chOff x="4446" y="1620"/>
            <a:chExt cx="10427" cy="4440"/>
          </a:xfrm>
        </p:grpSpPr>
        <p:sp>
          <p:nvSpPr>
            <p:cNvPr id="4" name="文本框 3"/>
            <p:cNvSpPr txBox="1"/>
            <p:nvPr/>
          </p:nvSpPr>
          <p:spPr>
            <a:xfrm>
              <a:off x="4446" y="2860"/>
              <a:ext cx="10427" cy="29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115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普法教育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PAST.01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307" y="5480"/>
              <a:ext cx="8706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Law popularization education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950" y="511809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我国防灾减灾主要有哪些法律法规？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2025" y="2306320"/>
            <a:ext cx="566039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突发事件应对法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环境保护法</a:t>
            </a:r>
            <a:r>
              <a:rPr lang="zh-CN" altLang="en-US" sz="2000">
                <a:cs typeface="+mn-ea"/>
                <a:sym typeface="+mn-lt"/>
              </a:rPr>
              <a:t>》、《气象法》、《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防震减灾法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消防法</a:t>
            </a:r>
            <a:r>
              <a:rPr lang="zh-CN" altLang="en-US" sz="2000">
                <a:cs typeface="+mn-ea"/>
                <a:sym typeface="+mn-lt"/>
              </a:rPr>
              <a:t>》、《防洪法》、《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森林法</a:t>
            </a:r>
            <a:r>
              <a:rPr lang="zh-CN" altLang="en-US" sz="2000">
                <a:cs typeface="+mn-ea"/>
                <a:sym typeface="+mn-lt"/>
              </a:rPr>
              <a:t>》、《水土保持法》及国务院《地质灾害防治条例》、《防洪条例》、《抗旱条例》、《森林防火条例》等法律法规。</a:t>
            </a:r>
          </a:p>
        </p:txBody>
      </p:sp>
      <p:pic>
        <p:nvPicPr>
          <p:cNvPr id="4" name="图片 3" descr="51miz-E1226199-7C78DA8C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2415" y="1257935"/>
            <a:ext cx="4495800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小学生应该知道的防灾减灾条例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07490" y="1603375"/>
            <a:ext cx="9559925" cy="3879215"/>
            <a:chOff x="2374" y="2525"/>
            <a:chExt cx="15055" cy="6109"/>
          </a:xfrm>
        </p:grpSpPr>
        <p:sp>
          <p:nvSpPr>
            <p:cNvPr id="3" name="文本框 2"/>
            <p:cNvSpPr txBox="1"/>
            <p:nvPr/>
          </p:nvSpPr>
          <p:spPr>
            <a:xfrm>
              <a:off x="11737" y="6798"/>
              <a:ext cx="5287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5.</a:t>
              </a:r>
              <a:r>
                <a:rPr lang="zh-CN" altLang="en-US" dirty="0">
                  <a:cs typeface="+mn-ea"/>
                  <a:sym typeface="+mn-lt"/>
                </a:rPr>
                <a:t>遇到突发性灾害，听从安排，一切行动听指挥。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257" y="3858"/>
              <a:ext cx="4298" cy="4134"/>
              <a:chOff x="6627" y="3080"/>
              <a:chExt cx="5937" cy="5709"/>
            </a:xfrm>
          </p:grpSpPr>
          <p:sp>
            <p:nvSpPr>
              <p:cNvPr id="49" name="Freeform 97"/>
              <p:cNvSpPr>
                <a:spLocks noChangeAspect="1"/>
              </p:cNvSpPr>
              <p:nvPr>
                <p:custDataLst>
                  <p:tags r:id="rId1"/>
                </p:custDataLst>
              </p:nvPr>
            </p:nvSpPr>
            <p:spPr>
              <a:xfrm>
                <a:off x="7026" y="3600"/>
                <a:ext cx="5140" cy="5140"/>
              </a:xfrm>
              <a:custGeom>
                <a:avLst/>
                <a:gdLst>
                  <a:gd name="connsiteX0" fmla="*/ 1879092 w 3758184"/>
                  <a:gd name="connsiteY0" fmla="*/ 202639 h 3758184"/>
                  <a:gd name="connsiteX1" fmla="*/ 202639 w 3758184"/>
                  <a:gd name="connsiteY1" fmla="*/ 1879092 h 3758184"/>
                  <a:gd name="connsiteX2" fmla="*/ 1879092 w 3758184"/>
                  <a:gd name="connsiteY2" fmla="*/ 3555545 h 3758184"/>
                  <a:gd name="connsiteX3" fmla="*/ 3555545 w 3758184"/>
                  <a:gd name="connsiteY3" fmla="*/ 1879092 h 3758184"/>
                  <a:gd name="connsiteX4" fmla="*/ 1879092 w 3758184"/>
                  <a:gd name="connsiteY4" fmla="*/ 202639 h 3758184"/>
                  <a:gd name="connsiteX5" fmla="*/ 1879092 w 3758184"/>
                  <a:gd name="connsiteY5" fmla="*/ 0 h 3758184"/>
                  <a:gd name="connsiteX6" fmla="*/ 3758184 w 3758184"/>
                  <a:gd name="connsiteY6" fmla="*/ 1879092 h 3758184"/>
                  <a:gd name="connsiteX7" fmla="*/ 1879092 w 3758184"/>
                  <a:gd name="connsiteY7" fmla="*/ 3758184 h 3758184"/>
                  <a:gd name="connsiteX8" fmla="*/ 0 w 3758184"/>
                  <a:gd name="connsiteY8" fmla="*/ 1879092 h 3758184"/>
                  <a:gd name="connsiteX9" fmla="*/ 1879092 w 3758184"/>
                  <a:gd name="connsiteY9" fmla="*/ 0 h 375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58184" h="3758184">
                    <a:moveTo>
                      <a:pt x="1879092" y="202639"/>
                    </a:moveTo>
                    <a:cubicBezTo>
                      <a:pt x="953213" y="202639"/>
                      <a:pt x="202639" y="953213"/>
                      <a:pt x="202639" y="1879092"/>
                    </a:cubicBezTo>
                    <a:cubicBezTo>
                      <a:pt x="202639" y="2804971"/>
                      <a:pt x="953213" y="3555545"/>
                      <a:pt x="1879092" y="3555545"/>
                    </a:cubicBezTo>
                    <a:cubicBezTo>
                      <a:pt x="2804971" y="3555545"/>
                      <a:pt x="3555545" y="2804971"/>
                      <a:pt x="3555545" y="1879092"/>
                    </a:cubicBezTo>
                    <a:cubicBezTo>
                      <a:pt x="3555545" y="953213"/>
                      <a:pt x="2804971" y="202639"/>
                      <a:pt x="1879092" y="202639"/>
                    </a:cubicBezTo>
                    <a:close/>
                    <a:moveTo>
                      <a:pt x="1879092" y="0"/>
                    </a:moveTo>
                    <a:cubicBezTo>
                      <a:pt x="2916886" y="0"/>
                      <a:pt x="3758184" y="841298"/>
                      <a:pt x="3758184" y="1879092"/>
                    </a:cubicBezTo>
                    <a:cubicBezTo>
                      <a:pt x="3758184" y="2916886"/>
                      <a:pt x="2916886" y="3758184"/>
                      <a:pt x="1879092" y="3758184"/>
                    </a:cubicBezTo>
                    <a:cubicBezTo>
                      <a:pt x="841298" y="3758184"/>
                      <a:pt x="0" y="2916886"/>
                      <a:pt x="0" y="1879092"/>
                    </a:cubicBezTo>
                    <a:cubicBezTo>
                      <a:pt x="0" y="841298"/>
                      <a:pt x="841298" y="0"/>
                      <a:pt x="1879092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>
                <a:noFill/>
              </a:ln>
            </p:spPr>
            <p:style>
              <a:lnRef idx="2">
                <a:srgbClr val="1F74AD">
                  <a:shade val="50000"/>
                </a:srgbClr>
              </a:lnRef>
              <a:fillRef idx="1">
                <a:srgbClr val="1F74AD"/>
              </a:fillRef>
              <a:effectRef idx="0">
                <a:srgbClr val="1F74AD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Oval 491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 rot="9716170">
                <a:off x="11323" y="4784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2" name="Oval 491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 rot="9716170">
                <a:off x="10429" y="7545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3" name="Oval 491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9716170">
                <a:off x="7527" y="7548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49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 rot="9716170">
                <a:off x="6627" y="4789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491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21600000">
                <a:off x="8976" y="3080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7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1630" y="5129"/>
                <a:ext cx="628" cy="550"/>
              </a:xfrm>
              <a:custGeom>
                <a:avLst/>
                <a:gdLst>
                  <a:gd name="T0" fmla="*/ 212060 w 602"/>
                  <a:gd name="T1" fmla="*/ 103681 h 531"/>
                  <a:gd name="T2" fmla="*/ 112352 w 602"/>
                  <a:gd name="T3" fmla="*/ 144579 h 531"/>
                  <a:gd name="T4" fmla="*/ 112352 w 602"/>
                  <a:gd name="T5" fmla="*/ 144579 h 531"/>
                  <a:gd name="T6" fmla="*/ 109823 w 602"/>
                  <a:gd name="T7" fmla="*/ 147090 h 531"/>
                  <a:gd name="T8" fmla="*/ 104766 w 602"/>
                  <a:gd name="T9" fmla="*/ 144579 h 531"/>
                  <a:gd name="T10" fmla="*/ 104766 w 602"/>
                  <a:gd name="T11" fmla="*/ 144579 h 531"/>
                  <a:gd name="T12" fmla="*/ 5419 w 602"/>
                  <a:gd name="T13" fmla="*/ 103681 h 531"/>
                  <a:gd name="T14" fmla="*/ 10477 w 602"/>
                  <a:gd name="T15" fmla="*/ 86102 h 531"/>
                  <a:gd name="T16" fmla="*/ 15534 w 602"/>
                  <a:gd name="T17" fmla="*/ 86102 h 531"/>
                  <a:gd name="T18" fmla="*/ 15534 w 602"/>
                  <a:gd name="T19" fmla="*/ 86102 h 531"/>
                  <a:gd name="T20" fmla="*/ 204474 w 602"/>
                  <a:gd name="T21" fmla="*/ 86102 h 531"/>
                  <a:gd name="T22" fmla="*/ 204474 w 602"/>
                  <a:gd name="T23" fmla="*/ 86102 h 531"/>
                  <a:gd name="T24" fmla="*/ 207002 w 602"/>
                  <a:gd name="T25" fmla="*/ 86102 h 531"/>
                  <a:gd name="T26" fmla="*/ 212060 w 602"/>
                  <a:gd name="T27" fmla="*/ 103681 h 531"/>
                  <a:gd name="T28" fmla="*/ 212060 w 602"/>
                  <a:gd name="T29" fmla="*/ 60630 h 531"/>
                  <a:gd name="T30" fmla="*/ 112352 w 602"/>
                  <a:gd name="T31" fmla="*/ 101169 h 531"/>
                  <a:gd name="T32" fmla="*/ 112352 w 602"/>
                  <a:gd name="T33" fmla="*/ 101169 h 531"/>
                  <a:gd name="T34" fmla="*/ 109823 w 602"/>
                  <a:gd name="T35" fmla="*/ 101169 h 531"/>
                  <a:gd name="T36" fmla="*/ 104766 w 602"/>
                  <a:gd name="T37" fmla="*/ 101169 h 531"/>
                  <a:gd name="T38" fmla="*/ 104766 w 602"/>
                  <a:gd name="T39" fmla="*/ 101169 h 531"/>
                  <a:gd name="T40" fmla="*/ 5419 w 602"/>
                  <a:gd name="T41" fmla="*/ 60630 h 531"/>
                  <a:gd name="T42" fmla="*/ 5419 w 602"/>
                  <a:gd name="T43" fmla="*/ 43051 h 531"/>
                  <a:gd name="T44" fmla="*/ 104766 w 602"/>
                  <a:gd name="T45" fmla="*/ 2511 h 531"/>
                  <a:gd name="T46" fmla="*/ 104766 w 602"/>
                  <a:gd name="T47" fmla="*/ 2511 h 531"/>
                  <a:gd name="T48" fmla="*/ 109823 w 602"/>
                  <a:gd name="T49" fmla="*/ 0 h 531"/>
                  <a:gd name="T50" fmla="*/ 112352 w 602"/>
                  <a:gd name="T51" fmla="*/ 2511 h 531"/>
                  <a:gd name="T52" fmla="*/ 112352 w 602"/>
                  <a:gd name="T53" fmla="*/ 2511 h 531"/>
                  <a:gd name="T54" fmla="*/ 212060 w 602"/>
                  <a:gd name="T55" fmla="*/ 43051 h 531"/>
                  <a:gd name="T56" fmla="*/ 212060 w 602"/>
                  <a:gd name="T57" fmla="*/ 60630 h 531"/>
                  <a:gd name="T58" fmla="*/ 10477 w 602"/>
                  <a:gd name="T59" fmla="*/ 129153 h 531"/>
                  <a:gd name="T60" fmla="*/ 15534 w 602"/>
                  <a:gd name="T61" fmla="*/ 129153 h 531"/>
                  <a:gd name="T62" fmla="*/ 15534 w 602"/>
                  <a:gd name="T63" fmla="*/ 129153 h 531"/>
                  <a:gd name="T64" fmla="*/ 204474 w 602"/>
                  <a:gd name="T65" fmla="*/ 129153 h 531"/>
                  <a:gd name="T66" fmla="*/ 204474 w 602"/>
                  <a:gd name="T67" fmla="*/ 129153 h 531"/>
                  <a:gd name="T68" fmla="*/ 207002 w 602"/>
                  <a:gd name="T69" fmla="*/ 129153 h 531"/>
                  <a:gd name="T70" fmla="*/ 212060 w 602"/>
                  <a:gd name="T71" fmla="*/ 149602 h 531"/>
                  <a:gd name="T72" fmla="*/ 112352 w 602"/>
                  <a:gd name="T73" fmla="*/ 190141 h 531"/>
                  <a:gd name="T74" fmla="*/ 112352 w 602"/>
                  <a:gd name="T75" fmla="*/ 190141 h 531"/>
                  <a:gd name="T76" fmla="*/ 109823 w 602"/>
                  <a:gd name="T77" fmla="*/ 190141 h 531"/>
                  <a:gd name="T78" fmla="*/ 104766 w 602"/>
                  <a:gd name="T79" fmla="*/ 190141 h 531"/>
                  <a:gd name="T80" fmla="*/ 104766 w 602"/>
                  <a:gd name="T81" fmla="*/ 190141 h 531"/>
                  <a:gd name="T82" fmla="*/ 5419 w 602"/>
                  <a:gd name="T83" fmla="*/ 149602 h 531"/>
                  <a:gd name="T84" fmla="*/ 10477 w 602"/>
                  <a:gd name="T85" fmla="*/ 129153 h 5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02" h="531">
                    <a:moveTo>
                      <a:pt x="587" y="289"/>
                    </a:moveTo>
                    <a:lnTo>
                      <a:pt x="587" y="289"/>
                    </a:lnTo>
                    <a:cubicBezTo>
                      <a:pt x="311" y="403"/>
                      <a:pt x="311" y="403"/>
                      <a:pt x="311" y="403"/>
                    </a:cubicBezTo>
                    <a:cubicBezTo>
                      <a:pt x="311" y="410"/>
                      <a:pt x="304" y="410"/>
                      <a:pt x="304" y="410"/>
                    </a:cubicBezTo>
                    <a:cubicBezTo>
                      <a:pt x="297" y="410"/>
                      <a:pt x="297" y="410"/>
                      <a:pt x="290" y="403"/>
                    </a:cubicBezTo>
                    <a:cubicBezTo>
                      <a:pt x="15" y="289"/>
                      <a:pt x="15" y="289"/>
                      <a:pt x="15" y="289"/>
                    </a:cubicBezTo>
                    <a:cubicBezTo>
                      <a:pt x="7" y="289"/>
                      <a:pt x="0" y="275"/>
                      <a:pt x="0" y="268"/>
                    </a:cubicBezTo>
                    <a:cubicBezTo>
                      <a:pt x="0" y="247"/>
                      <a:pt x="15" y="240"/>
                      <a:pt x="29" y="240"/>
                    </a:cubicBezTo>
                    <a:cubicBezTo>
                      <a:pt x="36" y="240"/>
                      <a:pt x="36" y="240"/>
                      <a:pt x="43" y="240"/>
                    </a:cubicBezTo>
                    <a:cubicBezTo>
                      <a:pt x="304" y="346"/>
                      <a:pt x="304" y="346"/>
                      <a:pt x="304" y="346"/>
                    </a:cubicBezTo>
                    <a:cubicBezTo>
                      <a:pt x="566" y="240"/>
                      <a:pt x="566" y="240"/>
                      <a:pt x="566" y="240"/>
                    </a:cubicBezTo>
                    <a:lnTo>
                      <a:pt x="573" y="240"/>
                    </a:lnTo>
                    <a:cubicBezTo>
                      <a:pt x="594" y="240"/>
                      <a:pt x="601" y="247"/>
                      <a:pt x="601" y="268"/>
                    </a:cubicBezTo>
                    <a:cubicBezTo>
                      <a:pt x="601" y="275"/>
                      <a:pt x="594" y="289"/>
                      <a:pt x="587" y="289"/>
                    </a:cubicBezTo>
                    <a:close/>
                    <a:moveTo>
                      <a:pt x="587" y="169"/>
                    </a:moveTo>
                    <a:lnTo>
                      <a:pt x="587" y="169"/>
                    </a:lnTo>
                    <a:cubicBezTo>
                      <a:pt x="311" y="282"/>
                      <a:pt x="311" y="282"/>
                      <a:pt x="311" y="282"/>
                    </a:cubicBezTo>
                    <a:lnTo>
                      <a:pt x="304" y="282"/>
                    </a:lnTo>
                    <a:cubicBezTo>
                      <a:pt x="297" y="282"/>
                      <a:pt x="297" y="282"/>
                      <a:pt x="290" y="282"/>
                    </a:cubicBezTo>
                    <a:cubicBezTo>
                      <a:pt x="15" y="169"/>
                      <a:pt x="15" y="169"/>
                      <a:pt x="15" y="169"/>
                    </a:cubicBezTo>
                    <a:cubicBezTo>
                      <a:pt x="7" y="162"/>
                      <a:pt x="0" y="155"/>
                      <a:pt x="0" y="141"/>
                    </a:cubicBezTo>
                    <a:cubicBezTo>
                      <a:pt x="0" y="134"/>
                      <a:pt x="7" y="120"/>
                      <a:pt x="15" y="120"/>
                    </a:cubicBezTo>
                    <a:cubicBezTo>
                      <a:pt x="290" y="7"/>
                      <a:pt x="290" y="7"/>
                      <a:pt x="290" y="7"/>
                    </a:cubicBezTo>
                    <a:cubicBezTo>
                      <a:pt x="297" y="0"/>
                      <a:pt x="297" y="0"/>
                      <a:pt x="304" y="0"/>
                    </a:cubicBezTo>
                    <a:cubicBezTo>
                      <a:pt x="304" y="0"/>
                      <a:pt x="311" y="0"/>
                      <a:pt x="311" y="7"/>
                    </a:cubicBezTo>
                    <a:cubicBezTo>
                      <a:pt x="587" y="120"/>
                      <a:pt x="587" y="120"/>
                      <a:pt x="587" y="120"/>
                    </a:cubicBezTo>
                    <a:cubicBezTo>
                      <a:pt x="594" y="120"/>
                      <a:pt x="601" y="134"/>
                      <a:pt x="601" y="141"/>
                    </a:cubicBezTo>
                    <a:cubicBezTo>
                      <a:pt x="601" y="155"/>
                      <a:pt x="594" y="162"/>
                      <a:pt x="587" y="169"/>
                    </a:cubicBezTo>
                    <a:close/>
                    <a:moveTo>
                      <a:pt x="29" y="360"/>
                    </a:moveTo>
                    <a:lnTo>
                      <a:pt x="29" y="360"/>
                    </a:lnTo>
                    <a:cubicBezTo>
                      <a:pt x="36" y="360"/>
                      <a:pt x="36" y="360"/>
                      <a:pt x="43" y="360"/>
                    </a:cubicBezTo>
                    <a:cubicBezTo>
                      <a:pt x="304" y="473"/>
                      <a:pt x="304" y="473"/>
                      <a:pt x="304" y="473"/>
                    </a:cubicBezTo>
                    <a:cubicBezTo>
                      <a:pt x="566" y="360"/>
                      <a:pt x="566" y="360"/>
                      <a:pt x="566" y="360"/>
                    </a:cubicBezTo>
                    <a:lnTo>
                      <a:pt x="573" y="360"/>
                    </a:lnTo>
                    <a:cubicBezTo>
                      <a:pt x="594" y="360"/>
                      <a:pt x="601" y="374"/>
                      <a:pt x="601" y="388"/>
                    </a:cubicBezTo>
                    <a:cubicBezTo>
                      <a:pt x="601" y="403"/>
                      <a:pt x="594" y="410"/>
                      <a:pt x="587" y="417"/>
                    </a:cubicBezTo>
                    <a:cubicBezTo>
                      <a:pt x="311" y="530"/>
                      <a:pt x="311" y="530"/>
                      <a:pt x="311" y="530"/>
                    </a:cubicBezTo>
                    <a:lnTo>
                      <a:pt x="304" y="530"/>
                    </a:lnTo>
                    <a:cubicBezTo>
                      <a:pt x="297" y="530"/>
                      <a:pt x="297" y="530"/>
                      <a:pt x="290" y="530"/>
                    </a:cubicBezTo>
                    <a:cubicBezTo>
                      <a:pt x="15" y="417"/>
                      <a:pt x="15" y="417"/>
                      <a:pt x="15" y="417"/>
                    </a:cubicBezTo>
                    <a:cubicBezTo>
                      <a:pt x="7" y="410"/>
                      <a:pt x="0" y="403"/>
                      <a:pt x="0" y="388"/>
                    </a:cubicBezTo>
                    <a:cubicBezTo>
                      <a:pt x="0" y="374"/>
                      <a:pt x="15" y="360"/>
                      <a:pt x="29" y="36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10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0807" y="7900"/>
                <a:ext cx="486" cy="531"/>
              </a:xfrm>
              <a:custGeom>
                <a:avLst/>
                <a:gdLst>
                  <a:gd name="T0" fmla="*/ 165386 w 467"/>
                  <a:gd name="T1" fmla="*/ 89186 h 510"/>
                  <a:gd name="T2" fmla="*/ 165386 w 467"/>
                  <a:gd name="T3" fmla="*/ 89186 h 510"/>
                  <a:gd name="T4" fmla="*/ 165386 w 467"/>
                  <a:gd name="T5" fmla="*/ 89186 h 510"/>
                  <a:gd name="T6" fmla="*/ 165386 w 467"/>
                  <a:gd name="T7" fmla="*/ 89186 h 510"/>
                  <a:gd name="T8" fmla="*/ 83954 w 467"/>
                  <a:gd name="T9" fmla="*/ 10110 h 510"/>
                  <a:gd name="T10" fmla="*/ 22700 w 467"/>
                  <a:gd name="T11" fmla="*/ 10110 h 510"/>
                  <a:gd name="T12" fmla="*/ 10089 w 467"/>
                  <a:gd name="T13" fmla="*/ 10110 h 510"/>
                  <a:gd name="T14" fmla="*/ 20178 w 467"/>
                  <a:gd name="T15" fmla="*/ 0 h 510"/>
                  <a:gd name="T16" fmla="*/ 20178 w 467"/>
                  <a:gd name="T17" fmla="*/ 0 h 510"/>
                  <a:gd name="T18" fmla="*/ 83954 w 467"/>
                  <a:gd name="T19" fmla="*/ 0 h 510"/>
                  <a:gd name="T20" fmla="*/ 83954 w 467"/>
                  <a:gd name="T21" fmla="*/ 0 h 510"/>
                  <a:gd name="T22" fmla="*/ 83954 w 467"/>
                  <a:gd name="T23" fmla="*/ 0 h 510"/>
                  <a:gd name="T24" fmla="*/ 91521 w 467"/>
                  <a:gd name="T25" fmla="*/ 5055 h 510"/>
                  <a:gd name="T26" fmla="*/ 147731 w 467"/>
                  <a:gd name="T27" fmla="*/ 58856 h 510"/>
                  <a:gd name="T28" fmla="*/ 147731 w 467"/>
                  <a:gd name="T29" fmla="*/ 58856 h 510"/>
                  <a:gd name="T30" fmla="*/ 165386 w 467"/>
                  <a:gd name="T31" fmla="*/ 74021 h 510"/>
                  <a:gd name="T32" fmla="*/ 167909 w 467"/>
                  <a:gd name="T33" fmla="*/ 81604 h 510"/>
                  <a:gd name="T34" fmla="*/ 165386 w 467"/>
                  <a:gd name="T35" fmla="*/ 89186 h 510"/>
                  <a:gd name="T36" fmla="*/ 73865 w 467"/>
                  <a:gd name="T37" fmla="*/ 20581 h 510"/>
                  <a:gd name="T38" fmla="*/ 73865 w 467"/>
                  <a:gd name="T39" fmla="*/ 20581 h 510"/>
                  <a:gd name="T40" fmla="*/ 73865 w 467"/>
                  <a:gd name="T41" fmla="*/ 20581 h 510"/>
                  <a:gd name="T42" fmla="*/ 73865 w 467"/>
                  <a:gd name="T43" fmla="*/ 20581 h 510"/>
                  <a:gd name="T44" fmla="*/ 81432 w 467"/>
                  <a:gd name="T45" fmla="*/ 25637 h 510"/>
                  <a:gd name="T46" fmla="*/ 157820 w 467"/>
                  <a:gd name="T47" fmla="*/ 99658 h 510"/>
                  <a:gd name="T48" fmla="*/ 162864 w 467"/>
                  <a:gd name="T49" fmla="*/ 104713 h 510"/>
                  <a:gd name="T50" fmla="*/ 162864 w 467"/>
                  <a:gd name="T51" fmla="*/ 104713 h 510"/>
                  <a:gd name="T52" fmla="*/ 162864 w 467"/>
                  <a:gd name="T53" fmla="*/ 104713 h 510"/>
                  <a:gd name="T54" fmla="*/ 162864 w 467"/>
                  <a:gd name="T55" fmla="*/ 104713 h 510"/>
                  <a:gd name="T56" fmla="*/ 162864 w 467"/>
                  <a:gd name="T57" fmla="*/ 107240 h 510"/>
                  <a:gd name="T58" fmla="*/ 162864 w 467"/>
                  <a:gd name="T59" fmla="*/ 107240 h 510"/>
                  <a:gd name="T60" fmla="*/ 162864 w 467"/>
                  <a:gd name="T61" fmla="*/ 107240 h 510"/>
                  <a:gd name="T62" fmla="*/ 162864 w 467"/>
                  <a:gd name="T63" fmla="*/ 107240 h 510"/>
                  <a:gd name="T64" fmla="*/ 160342 w 467"/>
                  <a:gd name="T65" fmla="*/ 112295 h 510"/>
                  <a:gd name="T66" fmla="*/ 160342 w 467"/>
                  <a:gd name="T67" fmla="*/ 112295 h 510"/>
                  <a:gd name="T68" fmla="*/ 101970 w 467"/>
                  <a:gd name="T69" fmla="*/ 181261 h 510"/>
                  <a:gd name="T70" fmla="*/ 101970 w 467"/>
                  <a:gd name="T71" fmla="*/ 181261 h 510"/>
                  <a:gd name="T72" fmla="*/ 94043 w 467"/>
                  <a:gd name="T73" fmla="*/ 183789 h 510"/>
                  <a:gd name="T74" fmla="*/ 94043 w 467"/>
                  <a:gd name="T75" fmla="*/ 183789 h 510"/>
                  <a:gd name="T76" fmla="*/ 94043 w 467"/>
                  <a:gd name="T77" fmla="*/ 183789 h 510"/>
                  <a:gd name="T78" fmla="*/ 94043 w 467"/>
                  <a:gd name="T79" fmla="*/ 183789 h 510"/>
                  <a:gd name="T80" fmla="*/ 91521 w 467"/>
                  <a:gd name="T81" fmla="*/ 183789 h 510"/>
                  <a:gd name="T82" fmla="*/ 91521 w 467"/>
                  <a:gd name="T83" fmla="*/ 183789 h 510"/>
                  <a:gd name="T84" fmla="*/ 86477 w 467"/>
                  <a:gd name="T85" fmla="*/ 181261 h 510"/>
                  <a:gd name="T86" fmla="*/ 86477 w 467"/>
                  <a:gd name="T87" fmla="*/ 181261 h 510"/>
                  <a:gd name="T88" fmla="*/ 2522 w 467"/>
                  <a:gd name="T89" fmla="*/ 104713 h 510"/>
                  <a:gd name="T90" fmla="*/ 2522 w 467"/>
                  <a:gd name="T91" fmla="*/ 104713 h 510"/>
                  <a:gd name="T92" fmla="*/ 0 w 467"/>
                  <a:gd name="T93" fmla="*/ 97130 h 510"/>
                  <a:gd name="T94" fmla="*/ 0 w 467"/>
                  <a:gd name="T95" fmla="*/ 97130 h 510"/>
                  <a:gd name="T96" fmla="*/ 0 w 467"/>
                  <a:gd name="T97" fmla="*/ 40802 h 510"/>
                  <a:gd name="T98" fmla="*/ 0 w 467"/>
                  <a:gd name="T99" fmla="*/ 30692 h 510"/>
                  <a:gd name="T100" fmla="*/ 0 w 467"/>
                  <a:gd name="T101" fmla="*/ 30692 h 510"/>
                  <a:gd name="T102" fmla="*/ 0 w 467"/>
                  <a:gd name="T103" fmla="*/ 30692 h 510"/>
                  <a:gd name="T104" fmla="*/ 10089 w 467"/>
                  <a:gd name="T105" fmla="*/ 20581 h 510"/>
                  <a:gd name="T106" fmla="*/ 10089 w 467"/>
                  <a:gd name="T107" fmla="*/ 20581 h 510"/>
                  <a:gd name="T108" fmla="*/ 73865 w 467"/>
                  <a:gd name="T109" fmla="*/ 20581 h 510"/>
                  <a:gd name="T110" fmla="*/ 25222 w 467"/>
                  <a:gd name="T111" fmla="*/ 61383 h 510"/>
                  <a:gd name="T112" fmla="*/ 25222 w 467"/>
                  <a:gd name="T113" fmla="*/ 61383 h 510"/>
                  <a:gd name="T114" fmla="*/ 40716 w 467"/>
                  <a:gd name="T115" fmla="*/ 48385 h 510"/>
                  <a:gd name="T116" fmla="*/ 25222 w 467"/>
                  <a:gd name="T117" fmla="*/ 35747 h 510"/>
                  <a:gd name="T118" fmla="*/ 12611 w 467"/>
                  <a:gd name="T119" fmla="*/ 48385 h 510"/>
                  <a:gd name="T120" fmla="*/ 25222 w 467"/>
                  <a:gd name="T121" fmla="*/ 61383 h 51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67" h="510">
                    <a:moveTo>
                      <a:pt x="459" y="247"/>
                    </a:moveTo>
                    <a:lnTo>
                      <a:pt x="459" y="247"/>
                    </a:lnTo>
                    <a:cubicBezTo>
                      <a:pt x="233" y="28"/>
                      <a:pt x="233" y="28"/>
                      <a:pt x="23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14"/>
                      <a:pt x="35" y="0"/>
                      <a:pt x="56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40" y="0"/>
                      <a:pt x="247" y="7"/>
                      <a:pt x="254" y="14"/>
                    </a:cubicBezTo>
                    <a:cubicBezTo>
                      <a:pt x="410" y="163"/>
                      <a:pt x="410" y="163"/>
                      <a:pt x="410" y="163"/>
                    </a:cubicBezTo>
                    <a:cubicBezTo>
                      <a:pt x="459" y="205"/>
                      <a:pt x="459" y="205"/>
                      <a:pt x="459" y="205"/>
                    </a:cubicBezTo>
                    <a:cubicBezTo>
                      <a:pt x="466" y="212"/>
                      <a:pt x="466" y="219"/>
                      <a:pt x="466" y="226"/>
                    </a:cubicBezTo>
                    <a:cubicBezTo>
                      <a:pt x="466" y="233"/>
                      <a:pt x="466" y="240"/>
                      <a:pt x="459" y="247"/>
                    </a:cubicBezTo>
                    <a:close/>
                    <a:moveTo>
                      <a:pt x="205" y="57"/>
                    </a:moveTo>
                    <a:lnTo>
                      <a:pt x="205" y="57"/>
                    </a:lnTo>
                    <a:cubicBezTo>
                      <a:pt x="212" y="57"/>
                      <a:pt x="219" y="64"/>
                      <a:pt x="226" y="71"/>
                    </a:cubicBezTo>
                    <a:cubicBezTo>
                      <a:pt x="438" y="276"/>
                      <a:pt x="438" y="276"/>
                      <a:pt x="438" y="276"/>
                    </a:cubicBezTo>
                    <a:cubicBezTo>
                      <a:pt x="445" y="276"/>
                      <a:pt x="445" y="283"/>
                      <a:pt x="452" y="290"/>
                    </a:cubicBezTo>
                    <a:cubicBezTo>
                      <a:pt x="452" y="290"/>
                      <a:pt x="452" y="290"/>
                      <a:pt x="452" y="297"/>
                    </a:cubicBezTo>
                    <a:cubicBezTo>
                      <a:pt x="452" y="304"/>
                      <a:pt x="445" y="311"/>
                      <a:pt x="445" y="311"/>
                    </a:cubicBezTo>
                    <a:cubicBezTo>
                      <a:pt x="283" y="502"/>
                      <a:pt x="283" y="502"/>
                      <a:pt x="283" y="502"/>
                    </a:cubicBezTo>
                    <a:cubicBezTo>
                      <a:pt x="275" y="509"/>
                      <a:pt x="268" y="509"/>
                      <a:pt x="261" y="509"/>
                    </a:cubicBezTo>
                    <a:lnTo>
                      <a:pt x="254" y="509"/>
                    </a:lnTo>
                    <a:cubicBezTo>
                      <a:pt x="254" y="509"/>
                      <a:pt x="247" y="509"/>
                      <a:pt x="240" y="502"/>
                    </a:cubicBezTo>
                    <a:cubicBezTo>
                      <a:pt x="7" y="290"/>
                      <a:pt x="7" y="290"/>
                      <a:pt x="7" y="290"/>
                    </a:cubicBezTo>
                    <a:cubicBezTo>
                      <a:pt x="0" y="283"/>
                      <a:pt x="0" y="276"/>
                      <a:pt x="0" y="269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71"/>
                      <a:pt x="7" y="57"/>
                      <a:pt x="28" y="57"/>
                    </a:cubicBezTo>
                    <a:lnTo>
                      <a:pt x="205" y="57"/>
                    </a:lnTo>
                    <a:close/>
                    <a:moveTo>
                      <a:pt x="70" y="170"/>
                    </a:moveTo>
                    <a:lnTo>
                      <a:pt x="70" y="170"/>
                    </a:lnTo>
                    <a:cubicBezTo>
                      <a:pt x="92" y="170"/>
                      <a:pt x="113" y="156"/>
                      <a:pt x="113" y="134"/>
                    </a:cubicBezTo>
                    <a:cubicBezTo>
                      <a:pt x="113" y="113"/>
                      <a:pt x="92" y="99"/>
                      <a:pt x="70" y="99"/>
                    </a:cubicBezTo>
                    <a:cubicBezTo>
                      <a:pt x="49" y="99"/>
                      <a:pt x="35" y="113"/>
                      <a:pt x="35" y="134"/>
                    </a:cubicBezTo>
                    <a:cubicBezTo>
                      <a:pt x="35" y="156"/>
                      <a:pt x="49" y="170"/>
                      <a:pt x="70" y="17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115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9285" y="3414"/>
                <a:ext cx="623" cy="573"/>
              </a:xfrm>
              <a:custGeom>
                <a:avLst/>
                <a:gdLst>
                  <a:gd name="T0" fmla="*/ 215533 w 601"/>
                  <a:gd name="T1" fmla="*/ 81245 h 552"/>
                  <a:gd name="T2" fmla="*/ 215533 w 601"/>
                  <a:gd name="T3" fmla="*/ 81245 h 552"/>
                  <a:gd name="T4" fmla="*/ 187514 w 601"/>
                  <a:gd name="T5" fmla="*/ 109285 h 552"/>
                  <a:gd name="T6" fmla="*/ 162368 w 601"/>
                  <a:gd name="T7" fmla="*/ 81245 h 552"/>
                  <a:gd name="T8" fmla="*/ 162368 w 601"/>
                  <a:gd name="T9" fmla="*/ 81245 h 552"/>
                  <a:gd name="T10" fmla="*/ 162368 w 601"/>
                  <a:gd name="T11" fmla="*/ 81245 h 552"/>
                  <a:gd name="T12" fmla="*/ 162368 w 601"/>
                  <a:gd name="T13" fmla="*/ 81245 h 552"/>
                  <a:gd name="T14" fmla="*/ 134349 w 601"/>
                  <a:gd name="T15" fmla="*/ 109285 h 552"/>
                  <a:gd name="T16" fmla="*/ 106330 w 601"/>
                  <a:gd name="T17" fmla="*/ 81245 h 552"/>
                  <a:gd name="T18" fmla="*/ 106330 w 601"/>
                  <a:gd name="T19" fmla="*/ 81245 h 552"/>
                  <a:gd name="T20" fmla="*/ 106330 w 601"/>
                  <a:gd name="T21" fmla="*/ 81245 h 552"/>
                  <a:gd name="T22" fmla="*/ 106330 w 601"/>
                  <a:gd name="T23" fmla="*/ 81245 h 552"/>
                  <a:gd name="T24" fmla="*/ 106330 w 601"/>
                  <a:gd name="T25" fmla="*/ 81245 h 552"/>
                  <a:gd name="T26" fmla="*/ 81184 w 601"/>
                  <a:gd name="T27" fmla="*/ 109285 h 552"/>
                  <a:gd name="T28" fmla="*/ 53165 w 601"/>
                  <a:gd name="T29" fmla="*/ 81245 h 552"/>
                  <a:gd name="T30" fmla="*/ 53165 w 601"/>
                  <a:gd name="T31" fmla="*/ 81245 h 552"/>
                  <a:gd name="T32" fmla="*/ 53165 w 601"/>
                  <a:gd name="T33" fmla="*/ 81245 h 552"/>
                  <a:gd name="T34" fmla="*/ 53165 w 601"/>
                  <a:gd name="T35" fmla="*/ 81245 h 552"/>
                  <a:gd name="T36" fmla="*/ 53165 w 601"/>
                  <a:gd name="T37" fmla="*/ 81245 h 552"/>
                  <a:gd name="T38" fmla="*/ 25145 w 601"/>
                  <a:gd name="T39" fmla="*/ 109285 h 552"/>
                  <a:gd name="T40" fmla="*/ 0 w 601"/>
                  <a:gd name="T41" fmla="*/ 81245 h 552"/>
                  <a:gd name="T42" fmla="*/ 0 w 601"/>
                  <a:gd name="T43" fmla="*/ 81245 h 552"/>
                  <a:gd name="T44" fmla="*/ 0 w 601"/>
                  <a:gd name="T45" fmla="*/ 81245 h 552"/>
                  <a:gd name="T46" fmla="*/ 0 w 601"/>
                  <a:gd name="T47" fmla="*/ 81245 h 552"/>
                  <a:gd name="T48" fmla="*/ 17602 w 601"/>
                  <a:gd name="T49" fmla="*/ 30197 h 552"/>
                  <a:gd name="T50" fmla="*/ 197931 w 601"/>
                  <a:gd name="T51" fmla="*/ 30197 h 552"/>
                  <a:gd name="T52" fmla="*/ 215533 w 601"/>
                  <a:gd name="T53" fmla="*/ 81245 h 552"/>
                  <a:gd name="T54" fmla="*/ 182484 w 601"/>
                  <a:gd name="T55" fmla="*/ 20131 h 552"/>
                  <a:gd name="T56" fmla="*/ 182484 w 601"/>
                  <a:gd name="T57" fmla="*/ 20131 h 552"/>
                  <a:gd name="T58" fmla="*/ 32689 w 601"/>
                  <a:gd name="T59" fmla="*/ 20131 h 552"/>
                  <a:gd name="T60" fmla="*/ 22631 w 601"/>
                  <a:gd name="T61" fmla="*/ 10066 h 552"/>
                  <a:gd name="T62" fmla="*/ 32689 w 601"/>
                  <a:gd name="T63" fmla="*/ 0 h 552"/>
                  <a:gd name="T64" fmla="*/ 182484 w 601"/>
                  <a:gd name="T65" fmla="*/ 0 h 552"/>
                  <a:gd name="T66" fmla="*/ 192902 w 601"/>
                  <a:gd name="T67" fmla="*/ 10066 h 552"/>
                  <a:gd name="T68" fmla="*/ 182484 w 601"/>
                  <a:gd name="T69" fmla="*/ 20131 h 552"/>
                  <a:gd name="T70" fmla="*/ 30175 w 601"/>
                  <a:gd name="T71" fmla="*/ 119350 h 552"/>
                  <a:gd name="T72" fmla="*/ 30175 w 601"/>
                  <a:gd name="T73" fmla="*/ 119350 h 552"/>
                  <a:gd name="T74" fmla="*/ 30175 w 601"/>
                  <a:gd name="T75" fmla="*/ 119350 h 552"/>
                  <a:gd name="T76" fmla="*/ 32689 w 601"/>
                  <a:gd name="T77" fmla="*/ 119350 h 552"/>
                  <a:gd name="T78" fmla="*/ 32689 w 601"/>
                  <a:gd name="T79" fmla="*/ 119350 h 552"/>
                  <a:gd name="T80" fmla="*/ 35204 w 601"/>
                  <a:gd name="T81" fmla="*/ 119350 h 552"/>
                  <a:gd name="T82" fmla="*/ 40592 w 601"/>
                  <a:gd name="T83" fmla="*/ 116834 h 552"/>
                  <a:gd name="T84" fmla="*/ 40592 w 601"/>
                  <a:gd name="T85" fmla="*/ 116834 h 552"/>
                  <a:gd name="T86" fmla="*/ 40592 w 601"/>
                  <a:gd name="T87" fmla="*/ 116834 h 552"/>
                  <a:gd name="T88" fmla="*/ 40592 w 601"/>
                  <a:gd name="T89" fmla="*/ 167522 h 552"/>
                  <a:gd name="T90" fmla="*/ 174941 w 601"/>
                  <a:gd name="T91" fmla="*/ 167522 h 552"/>
                  <a:gd name="T92" fmla="*/ 174941 w 601"/>
                  <a:gd name="T93" fmla="*/ 116834 h 552"/>
                  <a:gd name="T94" fmla="*/ 174941 w 601"/>
                  <a:gd name="T95" fmla="*/ 116834 h 552"/>
                  <a:gd name="T96" fmla="*/ 174941 w 601"/>
                  <a:gd name="T97" fmla="*/ 116834 h 552"/>
                  <a:gd name="T98" fmla="*/ 179970 w 601"/>
                  <a:gd name="T99" fmla="*/ 119350 h 552"/>
                  <a:gd name="T100" fmla="*/ 182484 w 601"/>
                  <a:gd name="T101" fmla="*/ 119350 h 552"/>
                  <a:gd name="T102" fmla="*/ 182484 w 601"/>
                  <a:gd name="T103" fmla="*/ 119350 h 552"/>
                  <a:gd name="T104" fmla="*/ 184999 w 601"/>
                  <a:gd name="T105" fmla="*/ 119350 h 552"/>
                  <a:gd name="T106" fmla="*/ 184999 w 601"/>
                  <a:gd name="T107" fmla="*/ 119350 h 552"/>
                  <a:gd name="T108" fmla="*/ 187514 w 601"/>
                  <a:gd name="T109" fmla="*/ 119350 h 552"/>
                  <a:gd name="T110" fmla="*/ 195416 w 601"/>
                  <a:gd name="T111" fmla="*/ 119350 h 552"/>
                  <a:gd name="T112" fmla="*/ 195416 w 601"/>
                  <a:gd name="T113" fmla="*/ 188013 h 552"/>
                  <a:gd name="T114" fmla="*/ 184999 w 601"/>
                  <a:gd name="T115" fmla="*/ 198079 h 552"/>
                  <a:gd name="T116" fmla="*/ 30175 w 601"/>
                  <a:gd name="T117" fmla="*/ 198079 h 552"/>
                  <a:gd name="T118" fmla="*/ 20116 w 601"/>
                  <a:gd name="T119" fmla="*/ 188013 h 552"/>
                  <a:gd name="T120" fmla="*/ 20116 w 601"/>
                  <a:gd name="T121" fmla="*/ 119350 h 552"/>
                  <a:gd name="T122" fmla="*/ 25145 w 601"/>
                  <a:gd name="T123" fmla="*/ 119350 h 552"/>
                  <a:gd name="T124" fmla="*/ 30175 w 601"/>
                  <a:gd name="T125" fmla="*/ 119350 h 5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01" h="552">
                    <a:moveTo>
                      <a:pt x="600" y="226"/>
                    </a:moveTo>
                    <a:lnTo>
                      <a:pt x="600" y="226"/>
                    </a:lnTo>
                    <a:cubicBezTo>
                      <a:pt x="600" y="268"/>
                      <a:pt x="565" y="304"/>
                      <a:pt x="522" y="304"/>
                    </a:cubicBezTo>
                    <a:cubicBezTo>
                      <a:pt x="480" y="304"/>
                      <a:pt x="452" y="268"/>
                      <a:pt x="452" y="226"/>
                    </a:cubicBezTo>
                    <a:cubicBezTo>
                      <a:pt x="452" y="268"/>
                      <a:pt x="417" y="304"/>
                      <a:pt x="374" y="304"/>
                    </a:cubicBezTo>
                    <a:cubicBezTo>
                      <a:pt x="332" y="304"/>
                      <a:pt x="296" y="268"/>
                      <a:pt x="296" y="226"/>
                    </a:cubicBezTo>
                    <a:cubicBezTo>
                      <a:pt x="296" y="268"/>
                      <a:pt x="268" y="304"/>
                      <a:pt x="226" y="304"/>
                    </a:cubicBezTo>
                    <a:cubicBezTo>
                      <a:pt x="183" y="304"/>
                      <a:pt x="148" y="268"/>
                      <a:pt x="148" y="226"/>
                    </a:cubicBezTo>
                    <a:cubicBezTo>
                      <a:pt x="148" y="268"/>
                      <a:pt x="113" y="304"/>
                      <a:pt x="70" y="304"/>
                    </a:cubicBezTo>
                    <a:cubicBezTo>
                      <a:pt x="28" y="304"/>
                      <a:pt x="0" y="268"/>
                      <a:pt x="0" y="226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551" y="84"/>
                      <a:pt x="551" y="84"/>
                      <a:pt x="551" y="84"/>
                    </a:cubicBezTo>
                    <a:cubicBezTo>
                      <a:pt x="600" y="226"/>
                      <a:pt x="600" y="226"/>
                      <a:pt x="600" y="226"/>
                    </a:cubicBezTo>
                    <a:close/>
                    <a:moveTo>
                      <a:pt x="508" y="56"/>
                    </a:moveTo>
                    <a:lnTo>
                      <a:pt x="508" y="56"/>
                    </a:lnTo>
                    <a:cubicBezTo>
                      <a:pt x="91" y="56"/>
                      <a:pt x="91" y="56"/>
                      <a:pt x="91" y="56"/>
                    </a:cubicBezTo>
                    <a:cubicBezTo>
                      <a:pt x="77" y="56"/>
                      <a:pt x="63" y="49"/>
                      <a:pt x="63" y="28"/>
                    </a:cubicBezTo>
                    <a:cubicBezTo>
                      <a:pt x="63" y="14"/>
                      <a:pt x="77" y="0"/>
                      <a:pt x="91" y="0"/>
                    </a:cubicBezTo>
                    <a:cubicBezTo>
                      <a:pt x="508" y="0"/>
                      <a:pt x="508" y="0"/>
                      <a:pt x="508" y="0"/>
                    </a:cubicBezTo>
                    <a:cubicBezTo>
                      <a:pt x="522" y="0"/>
                      <a:pt x="537" y="14"/>
                      <a:pt x="537" y="28"/>
                    </a:cubicBezTo>
                    <a:cubicBezTo>
                      <a:pt x="537" y="49"/>
                      <a:pt x="522" y="56"/>
                      <a:pt x="508" y="56"/>
                    </a:cubicBezTo>
                    <a:close/>
                    <a:moveTo>
                      <a:pt x="84" y="332"/>
                    </a:moveTo>
                    <a:lnTo>
                      <a:pt x="84" y="332"/>
                    </a:lnTo>
                    <a:cubicBezTo>
                      <a:pt x="84" y="332"/>
                      <a:pt x="84" y="332"/>
                      <a:pt x="91" y="332"/>
                    </a:cubicBezTo>
                    <a:cubicBezTo>
                      <a:pt x="91" y="332"/>
                      <a:pt x="91" y="332"/>
                      <a:pt x="98" y="332"/>
                    </a:cubicBezTo>
                    <a:cubicBezTo>
                      <a:pt x="98" y="325"/>
                      <a:pt x="106" y="325"/>
                      <a:pt x="113" y="325"/>
                    </a:cubicBezTo>
                    <a:cubicBezTo>
                      <a:pt x="113" y="466"/>
                      <a:pt x="113" y="466"/>
                      <a:pt x="113" y="466"/>
                    </a:cubicBezTo>
                    <a:cubicBezTo>
                      <a:pt x="487" y="466"/>
                      <a:pt x="487" y="466"/>
                      <a:pt x="487" y="466"/>
                    </a:cubicBezTo>
                    <a:cubicBezTo>
                      <a:pt x="487" y="325"/>
                      <a:pt x="487" y="325"/>
                      <a:pt x="487" y="325"/>
                    </a:cubicBezTo>
                    <a:cubicBezTo>
                      <a:pt x="494" y="325"/>
                      <a:pt x="494" y="325"/>
                      <a:pt x="501" y="332"/>
                    </a:cubicBezTo>
                    <a:cubicBezTo>
                      <a:pt x="501" y="332"/>
                      <a:pt x="501" y="332"/>
                      <a:pt x="508" y="332"/>
                    </a:cubicBezTo>
                    <a:lnTo>
                      <a:pt x="515" y="332"/>
                    </a:lnTo>
                    <a:lnTo>
                      <a:pt x="522" y="332"/>
                    </a:lnTo>
                    <a:cubicBezTo>
                      <a:pt x="530" y="332"/>
                      <a:pt x="537" y="332"/>
                      <a:pt x="544" y="332"/>
                    </a:cubicBezTo>
                    <a:cubicBezTo>
                      <a:pt x="544" y="523"/>
                      <a:pt x="544" y="523"/>
                      <a:pt x="544" y="523"/>
                    </a:cubicBezTo>
                    <a:cubicBezTo>
                      <a:pt x="544" y="537"/>
                      <a:pt x="530" y="551"/>
                      <a:pt x="515" y="551"/>
                    </a:cubicBezTo>
                    <a:cubicBezTo>
                      <a:pt x="84" y="551"/>
                      <a:pt x="84" y="551"/>
                      <a:pt x="84" y="551"/>
                    </a:cubicBezTo>
                    <a:cubicBezTo>
                      <a:pt x="63" y="551"/>
                      <a:pt x="56" y="537"/>
                      <a:pt x="56" y="523"/>
                    </a:cubicBezTo>
                    <a:cubicBezTo>
                      <a:pt x="56" y="332"/>
                      <a:pt x="56" y="332"/>
                      <a:pt x="56" y="332"/>
                    </a:cubicBezTo>
                    <a:cubicBezTo>
                      <a:pt x="63" y="332"/>
                      <a:pt x="63" y="332"/>
                      <a:pt x="70" y="332"/>
                    </a:cubicBezTo>
                    <a:cubicBezTo>
                      <a:pt x="77" y="332"/>
                      <a:pt x="77" y="332"/>
                      <a:pt x="84" y="33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06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834" y="7884"/>
                <a:ext cx="628" cy="568"/>
              </a:xfrm>
              <a:custGeom>
                <a:avLst/>
                <a:gdLst>
                  <a:gd name="T0" fmla="*/ 207003 w 602"/>
                  <a:gd name="T1" fmla="*/ 196489 h 545"/>
                  <a:gd name="T2" fmla="*/ 207003 w 602"/>
                  <a:gd name="T3" fmla="*/ 196489 h 545"/>
                  <a:gd name="T4" fmla="*/ 188940 w 602"/>
                  <a:gd name="T5" fmla="*/ 196489 h 545"/>
                  <a:gd name="T6" fmla="*/ 188940 w 602"/>
                  <a:gd name="T7" fmla="*/ 114859 h 545"/>
                  <a:gd name="T8" fmla="*/ 188940 w 602"/>
                  <a:gd name="T9" fmla="*/ 50928 h 545"/>
                  <a:gd name="T10" fmla="*/ 207003 w 602"/>
                  <a:gd name="T11" fmla="*/ 50928 h 545"/>
                  <a:gd name="T12" fmla="*/ 217119 w 602"/>
                  <a:gd name="T13" fmla="*/ 61403 h 545"/>
                  <a:gd name="T14" fmla="*/ 217119 w 602"/>
                  <a:gd name="T15" fmla="*/ 124973 h 545"/>
                  <a:gd name="T16" fmla="*/ 217119 w 602"/>
                  <a:gd name="T17" fmla="*/ 165787 h 545"/>
                  <a:gd name="T18" fmla="*/ 217119 w 602"/>
                  <a:gd name="T19" fmla="*/ 186375 h 545"/>
                  <a:gd name="T20" fmla="*/ 207003 w 602"/>
                  <a:gd name="T21" fmla="*/ 196489 h 545"/>
                  <a:gd name="T22" fmla="*/ 35765 w 602"/>
                  <a:gd name="T23" fmla="*/ 196489 h 545"/>
                  <a:gd name="T24" fmla="*/ 35765 w 602"/>
                  <a:gd name="T25" fmla="*/ 196489 h 545"/>
                  <a:gd name="T26" fmla="*/ 35765 w 602"/>
                  <a:gd name="T27" fmla="*/ 114859 h 545"/>
                  <a:gd name="T28" fmla="*/ 35765 w 602"/>
                  <a:gd name="T29" fmla="*/ 112331 h 545"/>
                  <a:gd name="T30" fmla="*/ 35765 w 602"/>
                  <a:gd name="T31" fmla="*/ 50928 h 545"/>
                  <a:gd name="T32" fmla="*/ 56357 w 602"/>
                  <a:gd name="T33" fmla="*/ 50928 h 545"/>
                  <a:gd name="T34" fmla="*/ 107295 w 602"/>
                  <a:gd name="T35" fmla="*/ 0 h 545"/>
                  <a:gd name="T36" fmla="*/ 158233 w 602"/>
                  <a:gd name="T37" fmla="*/ 50928 h 545"/>
                  <a:gd name="T38" fmla="*/ 178825 w 602"/>
                  <a:gd name="T39" fmla="*/ 50928 h 545"/>
                  <a:gd name="T40" fmla="*/ 178825 w 602"/>
                  <a:gd name="T41" fmla="*/ 114859 h 545"/>
                  <a:gd name="T42" fmla="*/ 178825 w 602"/>
                  <a:gd name="T43" fmla="*/ 196489 h 545"/>
                  <a:gd name="T44" fmla="*/ 35765 w 602"/>
                  <a:gd name="T45" fmla="*/ 196489 h 545"/>
                  <a:gd name="T46" fmla="*/ 107295 w 602"/>
                  <a:gd name="T47" fmla="*/ 20588 h 545"/>
                  <a:gd name="T48" fmla="*/ 107295 w 602"/>
                  <a:gd name="T49" fmla="*/ 20588 h 545"/>
                  <a:gd name="T50" fmla="*/ 76588 w 602"/>
                  <a:gd name="T51" fmla="*/ 50928 h 545"/>
                  <a:gd name="T52" fmla="*/ 138002 w 602"/>
                  <a:gd name="T53" fmla="*/ 50928 h 545"/>
                  <a:gd name="T54" fmla="*/ 107295 w 602"/>
                  <a:gd name="T55" fmla="*/ 20588 h 545"/>
                  <a:gd name="T56" fmla="*/ 0 w 602"/>
                  <a:gd name="T57" fmla="*/ 186375 h 545"/>
                  <a:gd name="T58" fmla="*/ 0 w 602"/>
                  <a:gd name="T59" fmla="*/ 186375 h 545"/>
                  <a:gd name="T60" fmla="*/ 0 w 602"/>
                  <a:gd name="T61" fmla="*/ 165787 h 545"/>
                  <a:gd name="T62" fmla="*/ 0 w 602"/>
                  <a:gd name="T63" fmla="*/ 124973 h 545"/>
                  <a:gd name="T64" fmla="*/ 0 w 602"/>
                  <a:gd name="T65" fmla="*/ 61403 h 545"/>
                  <a:gd name="T66" fmla="*/ 10477 w 602"/>
                  <a:gd name="T67" fmla="*/ 50928 h 545"/>
                  <a:gd name="T68" fmla="*/ 25650 w 602"/>
                  <a:gd name="T69" fmla="*/ 50928 h 545"/>
                  <a:gd name="T70" fmla="*/ 25650 w 602"/>
                  <a:gd name="T71" fmla="*/ 112331 h 545"/>
                  <a:gd name="T72" fmla="*/ 25650 w 602"/>
                  <a:gd name="T73" fmla="*/ 114859 h 545"/>
                  <a:gd name="T74" fmla="*/ 25650 w 602"/>
                  <a:gd name="T75" fmla="*/ 196489 h 545"/>
                  <a:gd name="T76" fmla="*/ 10477 w 602"/>
                  <a:gd name="T77" fmla="*/ 196489 h 545"/>
                  <a:gd name="T78" fmla="*/ 0 w 602"/>
                  <a:gd name="T79" fmla="*/ 186375 h 5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45">
                    <a:moveTo>
                      <a:pt x="573" y="544"/>
                    </a:moveTo>
                    <a:lnTo>
                      <a:pt x="573" y="544"/>
                    </a:lnTo>
                    <a:cubicBezTo>
                      <a:pt x="523" y="544"/>
                      <a:pt x="523" y="544"/>
                      <a:pt x="523" y="544"/>
                    </a:cubicBezTo>
                    <a:cubicBezTo>
                      <a:pt x="523" y="318"/>
                      <a:pt x="523" y="318"/>
                      <a:pt x="523" y="318"/>
                    </a:cubicBezTo>
                    <a:cubicBezTo>
                      <a:pt x="523" y="141"/>
                      <a:pt x="523" y="141"/>
                      <a:pt x="523" y="141"/>
                    </a:cubicBezTo>
                    <a:cubicBezTo>
                      <a:pt x="573" y="141"/>
                      <a:pt x="573" y="141"/>
                      <a:pt x="573" y="141"/>
                    </a:cubicBezTo>
                    <a:cubicBezTo>
                      <a:pt x="587" y="141"/>
                      <a:pt x="601" y="148"/>
                      <a:pt x="601" y="170"/>
                    </a:cubicBezTo>
                    <a:cubicBezTo>
                      <a:pt x="601" y="346"/>
                      <a:pt x="601" y="346"/>
                      <a:pt x="601" y="346"/>
                    </a:cubicBezTo>
                    <a:cubicBezTo>
                      <a:pt x="601" y="459"/>
                      <a:pt x="601" y="459"/>
                      <a:pt x="601" y="459"/>
                    </a:cubicBezTo>
                    <a:cubicBezTo>
                      <a:pt x="601" y="516"/>
                      <a:pt x="601" y="516"/>
                      <a:pt x="601" y="516"/>
                    </a:cubicBezTo>
                    <a:cubicBezTo>
                      <a:pt x="601" y="530"/>
                      <a:pt x="587" y="544"/>
                      <a:pt x="573" y="544"/>
                    </a:cubicBezTo>
                    <a:close/>
                    <a:moveTo>
                      <a:pt x="99" y="544"/>
                    </a:moveTo>
                    <a:lnTo>
                      <a:pt x="99" y="544"/>
                    </a:lnTo>
                    <a:cubicBezTo>
                      <a:pt x="99" y="318"/>
                      <a:pt x="99" y="318"/>
                      <a:pt x="99" y="318"/>
                    </a:cubicBezTo>
                    <a:cubicBezTo>
                      <a:pt x="99" y="311"/>
                      <a:pt x="99" y="311"/>
                      <a:pt x="99" y="311"/>
                    </a:cubicBezTo>
                    <a:cubicBezTo>
                      <a:pt x="99" y="141"/>
                      <a:pt x="99" y="141"/>
                      <a:pt x="99" y="141"/>
                    </a:cubicBezTo>
                    <a:cubicBezTo>
                      <a:pt x="156" y="141"/>
                      <a:pt x="156" y="141"/>
                      <a:pt x="156" y="141"/>
                    </a:cubicBezTo>
                    <a:cubicBezTo>
                      <a:pt x="156" y="64"/>
                      <a:pt x="219" y="0"/>
                      <a:pt x="297" y="0"/>
                    </a:cubicBezTo>
                    <a:cubicBezTo>
                      <a:pt x="375" y="0"/>
                      <a:pt x="438" y="64"/>
                      <a:pt x="438" y="141"/>
                    </a:cubicBezTo>
                    <a:cubicBezTo>
                      <a:pt x="495" y="141"/>
                      <a:pt x="495" y="141"/>
                      <a:pt x="495" y="141"/>
                    </a:cubicBezTo>
                    <a:cubicBezTo>
                      <a:pt x="495" y="318"/>
                      <a:pt x="495" y="318"/>
                      <a:pt x="495" y="318"/>
                    </a:cubicBezTo>
                    <a:cubicBezTo>
                      <a:pt x="495" y="544"/>
                      <a:pt x="495" y="544"/>
                      <a:pt x="495" y="544"/>
                    </a:cubicBezTo>
                    <a:lnTo>
                      <a:pt x="99" y="544"/>
                    </a:ln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255" y="57"/>
                      <a:pt x="212" y="92"/>
                      <a:pt x="212" y="141"/>
                    </a:cubicBezTo>
                    <a:cubicBezTo>
                      <a:pt x="382" y="141"/>
                      <a:pt x="382" y="141"/>
                      <a:pt x="382" y="141"/>
                    </a:cubicBezTo>
                    <a:cubicBezTo>
                      <a:pt x="382" y="92"/>
                      <a:pt x="347" y="57"/>
                      <a:pt x="297" y="57"/>
                    </a:cubicBezTo>
                    <a:close/>
                    <a:moveTo>
                      <a:pt x="0" y="516"/>
                    </a:moveTo>
                    <a:lnTo>
                      <a:pt x="0" y="5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170"/>
                      <a:pt x="0" y="170"/>
                      <a:pt x="0" y="170"/>
                    </a:cubicBezTo>
                    <a:cubicBezTo>
                      <a:pt x="0" y="148"/>
                      <a:pt x="7" y="141"/>
                      <a:pt x="29" y="141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71" y="311"/>
                      <a:pt x="71" y="311"/>
                      <a:pt x="71" y="311"/>
                    </a:cubicBezTo>
                    <a:cubicBezTo>
                      <a:pt x="71" y="318"/>
                      <a:pt x="71" y="318"/>
                      <a:pt x="71" y="318"/>
                    </a:cubicBezTo>
                    <a:cubicBezTo>
                      <a:pt x="71" y="544"/>
                      <a:pt x="71" y="544"/>
                      <a:pt x="71" y="544"/>
                    </a:cubicBezTo>
                    <a:cubicBezTo>
                      <a:pt x="29" y="544"/>
                      <a:pt x="29" y="544"/>
                      <a:pt x="29" y="544"/>
                    </a:cubicBezTo>
                    <a:cubicBezTo>
                      <a:pt x="7" y="544"/>
                      <a:pt x="0" y="530"/>
                      <a:pt x="0" y="5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0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934" y="5111"/>
                <a:ext cx="628" cy="596"/>
              </a:xfrm>
              <a:custGeom>
                <a:avLst/>
                <a:gdLst>
                  <a:gd name="T0" fmla="*/ 217118 w 602"/>
                  <a:gd name="T1" fmla="*/ 109490 h 573"/>
                  <a:gd name="T2" fmla="*/ 217118 w 602"/>
                  <a:gd name="T3" fmla="*/ 109490 h 573"/>
                  <a:gd name="T4" fmla="*/ 207002 w 602"/>
                  <a:gd name="T5" fmla="*/ 119575 h 573"/>
                  <a:gd name="T6" fmla="*/ 201945 w 602"/>
                  <a:gd name="T7" fmla="*/ 117054 h 573"/>
                  <a:gd name="T8" fmla="*/ 201945 w 602"/>
                  <a:gd name="T9" fmla="*/ 117054 h 573"/>
                  <a:gd name="T10" fmla="*/ 109823 w 602"/>
                  <a:gd name="T11" fmla="*/ 25572 h 573"/>
                  <a:gd name="T12" fmla="*/ 109823 w 602"/>
                  <a:gd name="T13" fmla="*/ 25572 h 573"/>
                  <a:gd name="T14" fmla="*/ 109823 w 602"/>
                  <a:gd name="T15" fmla="*/ 25572 h 573"/>
                  <a:gd name="T16" fmla="*/ 109823 w 602"/>
                  <a:gd name="T17" fmla="*/ 25572 h 573"/>
                  <a:gd name="T18" fmla="*/ 18063 w 602"/>
                  <a:gd name="T19" fmla="*/ 117054 h 573"/>
                  <a:gd name="T20" fmla="*/ 18063 w 602"/>
                  <a:gd name="T21" fmla="*/ 117054 h 573"/>
                  <a:gd name="T22" fmla="*/ 10477 w 602"/>
                  <a:gd name="T23" fmla="*/ 119575 h 573"/>
                  <a:gd name="T24" fmla="*/ 0 w 602"/>
                  <a:gd name="T25" fmla="*/ 109490 h 573"/>
                  <a:gd name="T26" fmla="*/ 2529 w 602"/>
                  <a:gd name="T27" fmla="*/ 101567 h 573"/>
                  <a:gd name="T28" fmla="*/ 102237 w 602"/>
                  <a:gd name="T29" fmla="*/ 2521 h 573"/>
                  <a:gd name="T30" fmla="*/ 109823 w 602"/>
                  <a:gd name="T31" fmla="*/ 0 h 573"/>
                  <a:gd name="T32" fmla="*/ 109823 w 602"/>
                  <a:gd name="T33" fmla="*/ 0 h 573"/>
                  <a:gd name="T34" fmla="*/ 109823 w 602"/>
                  <a:gd name="T35" fmla="*/ 0 h 573"/>
                  <a:gd name="T36" fmla="*/ 109823 w 602"/>
                  <a:gd name="T37" fmla="*/ 0 h 573"/>
                  <a:gd name="T38" fmla="*/ 109823 w 602"/>
                  <a:gd name="T39" fmla="*/ 0 h 573"/>
                  <a:gd name="T40" fmla="*/ 109823 w 602"/>
                  <a:gd name="T41" fmla="*/ 0 h 573"/>
                  <a:gd name="T42" fmla="*/ 109823 w 602"/>
                  <a:gd name="T43" fmla="*/ 0 h 573"/>
                  <a:gd name="T44" fmla="*/ 109823 w 602"/>
                  <a:gd name="T45" fmla="*/ 0 h 573"/>
                  <a:gd name="T46" fmla="*/ 117410 w 602"/>
                  <a:gd name="T47" fmla="*/ 2521 h 573"/>
                  <a:gd name="T48" fmla="*/ 117410 w 602"/>
                  <a:gd name="T49" fmla="*/ 2521 h 573"/>
                  <a:gd name="T50" fmla="*/ 155703 w 602"/>
                  <a:gd name="T51" fmla="*/ 43220 h 573"/>
                  <a:gd name="T52" fmla="*/ 155703 w 602"/>
                  <a:gd name="T53" fmla="*/ 33135 h 573"/>
                  <a:gd name="T54" fmla="*/ 166180 w 602"/>
                  <a:gd name="T55" fmla="*/ 22690 h 573"/>
                  <a:gd name="T56" fmla="*/ 176295 w 602"/>
                  <a:gd name="T57" fmla="*/ 33135 h 573"/>
                  <a:gd name="T58" fmla="*/ 176295 w 602"/>
                  <a:gd name="T59" fmla="*/ 63389 h 573"/>
                  <a:gd name="T60" fmla="*/ 214589 w 602"/>
                  <a:gd name="T61" fmla="*/ 101567 h 573"/>
                  <a:gd name="T62" fmla="*/ 214589 w 602"/>
                  <a:gd name="T63" fmla="*/ 101567 h 573"/>
                  <a:gd name="T64" fmla="*/ 217118 w 602"/>
                  <a:gd name="T65" fmla="*/ 109490 h 573"/>
                  <a:gd name="T66" fmla="*/ 196526 w 602"/>
                  <a:gd name="T67" fmla="*/ 124617 h 573"/>
                  <a:gd name="T68" fmla="*/ 196526 w 602"/>
                  <a:gd name="T69" fmla="*/ 124617 h 573"/>
                  <a:gd name="T70" fmla="*/ 196526 w 602"/>
                  <a:gd name="T71" fmla="*/ 155231 h 573"/>
                  <a:gd name="T72" fmla="*/ 196526 w 602"/>
                  <a:gd name="T73" fmla="*/ 170358 h 573"/>
                  <a:gd name="T74" fmla="*/ 196526 w 602"/>
                  <a:gd name="T75" fmla="*/ 195930 h 573"/>
                  <a:gd name="T76" fmla="*/ 186411 w 602"/>
                  <a:gd name="T77" fmla="*/ 206015 h 573"/>
                  <a:gd name="T78" fmla="*/ 166180 w 602"/>
                  <a:gd name="T79" fmla="*/ 206015 h 573"/>
                  <a:gd name="T80" fmla="*/ 166180 w 602"/>
                  <a:gd name="T81" fmla="*/ 124617 h 573"/>
                  <a:gd name="T82" fmla="*/ 125357 w 602"/>
                  <a:gd name="T83" fmla="*/ 124617 h 573"/>
                  <a:gd name="T84" fmla="*/ 125357 w 602"/>
                  <a:gd name="T85" fmla="*/ 206015 h 573"/>
                  <a:gd name="T86" fmla="*/ 30707 w 602"/>
                  <a:gd name="T87" fmla="*/ 206015 h 573"/>
                  <a:gd name="T88" fmla="*/ 20592 w 602"/>
                  <a:gd name="T89" fmla="*/ 195930 h 573"/>
                  <a:gd name="T90" fmla="*/ 20592 w 602"/>
                  <a:gd name="T91" fmla="*/ 170358 h 573"/>
                  <a:gd name="T92" fmla="*/ 20592 w 602"/>
                  <a:gd name="T93" fmla="*/ 155231 h 573"/>
                  <a:gd name="T94" fmla="*/ 20592 w 602"/>
                  <a:gd name="T95" fmla="*/ 124617 h 573"/>
                  <a:gd name="T96" fmla="*/ 109823 w 602"/>
                  <a:gd name="T97" fmla="*/ 38178 h 573"/>
                  <a:gd name="T98" fmla="*/ 196526 w 602"/>
                  <a:gd name="T99" fmla="*/ 124617 h 573"/>
                  <a:gd name="T100" fmla="*/ 92122 w 602"/>
                  <a:gd name="T101" fmla="*/ 124617 h 573"/>
                  <a:gd name="T102" fmla="*/ 92122 w 602"/>
                  <a:gd name="T103" fmla="*/ 124617 h 573"/>
                  <a:gd name="T104" fmla="*/ 51299 w 602"/>
                  <a:gd name="T105" fmla="*/ 124617 h 573"/>
                  <a:gd name="T106" fmla="*/ 51299 w 602"/>
                  <a:gd name="T107" fmla="*/ 165316 h 573"/>
                  <a:gd name="T108" fmla="*/ 92122 w 602"/>
                  <a:gd name="T109" fmla="*/ 165316 h 573"/>
                  <a:gd name="T110" fmla="*/ 92122 w 602"/>
                  <a:gd name="T111" fmla="*/ 124617 h 5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2" h="573">
                    <a:moveTo>
                      <a:pt x="601" y="304"/>
                    </a:moveTo>
                    <a:lnTo>
                      <a:pt x="601" y="304"/>
                    </a:lnTo>
                    <a:cubicBezTo>
                      <a:pt x="601" y="318"/>
                      <a:pt x="594" y="332"/>
                      <a:pt x="573" y="332"/>
                    </a:cubicBezTo>
                    <a:cubicBezTo>
                      <a:pt x="566" y="332"/>
                      <a:pt x="559" y="325"/>
                      <a:pt x="559" y="325"/>
                    </a:cubicBezTo>
                    <a:cubicBezTo>
                      <a:pt x="304" y="71"/>
                      <a:pt x="304" y="71"/>
                      <a:pt x="304" y="71"/>
                    </a:cubicBezTo>
                    <a:cubicBezTo>
                      <a:pt x="50" y="325"/>
                      <a:pt x="50" y="325"/>
                      <a:pt x="50" y="325"/>
                    </a:cubicBezTo>
                    <a:cubicBezTo>
                      <a:pt x="43" y="325"/>
                      <a:pt x="36" y="332"/>
                      <a:pt x="29" y="332"/>
                    </a:cubicBezTo>
                    <a:cubicBezTo>
                      <a:pt x="15" y="332"/>
                      <a:pt x="0" y="318"/>
                      <a:pt x="0" y="304"/>
                    </a:cubicBezTo>
                    <a:cubicBezTo>
                      <a:pt x="0" y="297"/>
                      <a:pt x="0" y="289"/>
                      <a:pt x="7" y="282"/>
                    </a:cubicBezTo>
                    <a:cubicBezTo>
                      <a:pt x="283" y="7"/>
                      <a:pt x="283" y="7"/>
                      <a:pt x="283" y="7"/>
                    </a:cubicBezTo>
                    <a:cubicBezTo>
                      <a:pt x="290" y="0"/>
                      <a:pt x="297" y="0"/>
                      <a:pt x="304" y="0"/>
                    </a:cubicBezTo>
                    <a:cubicBezTo>
                      <a:pt x="311" y="0"/>
                      <a:pt x="318" y="7"/>
                      <a:pt x="325" y="7"/>
                    </a:cubicBezTo>
                    <a:cubicBezTo>
                      <a:pt x="431" y="120"/>
                      <a:pt x="431" y="120"/>
                      <a:pt x="431" y="120"/>
                    </a:cubicBezTo>
                    <a:cubicBezTo>
                      <a:pt x="431" y="92"/>
                      <a:pt x="431" y="92"/>
                      <a:pt x="431" y="92"/>
                    </a:cubicBezTo>
                    <a:cubicBezTo>
                      <a:pt x="431" y="78"/>
                      <a:pt x="446" y="63"/>
                      <a:pt x="460" y="63"/>
                    </a:cubicBezTo>
                    <a:cubicBezTo>
                      <a:pt x="481" y="63"/>
                      <a:pt x="488" y="78"/>
                      <a:pt x="488" y="92"/>
                    </a:cubicBezTo>
                    <a:cubicBezTo>
                      <a:pt x="488" y="176"/>
                      <a:pt x="488" y="176"/>
                      <a:pt x="488" y="176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601" y="289"/>
                      <a:pt x="601" y="297"/>
                      <a:pt x="601" y="304"/>
                    </a:cubicBezTo>
                    <a:close/>
                    <a:moveTo>
                      <a:pt x="544" y="346"/>
                    </a:moveTo>
                    <a:lnTo>
                      <a:pt x="544" y="346"/>
                    </a:lnTo>
                    <a:cubicBezTo>
                      <a:pt x="544" y="431"/>
                      <a:pt x="544" y="431"/>
                      <a:pt x="544" y="431"/>
                    </a:cubicBezTo>
                    <a:cubicBezTo>
                      <a:pt x="544" y="473"/>
                      <a:pt x="544" y="473"/>
                      <a:pt x="544" y="473"/>
                    </a:cubicBezTo>
                    <a:cubicBezTo>
                      <a:pt x="544" y="544"/>
                      <a:pt x="544" y="544"/>
                      <a:pt x="544" y="544"/>
                    </a:cubicBezTo>
                    <a:cubicBezTo>
                      <a:pt x="544" y="565"/>
                      <a:pt x="537" y="572"/>
                      <a:pt x="516" y="572"/>
                    </a:cubicBezTo>
                    <a:cubicBezTo>
                      <a:pt x="460" y="572"/>
                      <a:pt x="460" y="572"/>
                      <a:pt x="460" y="572"/>
                    </a:cubicBezTo>
                    <a:cubicBezTo>
                      <a:pt x="460" y="346"/>
                      <a:pt x="460" y="346"/>
                      <a:pt x="460" y="346"/>
                    </a:cubicBezTo>
                    <a:cubicBezTo>
                      <a:pt x="347" y="346"/>
                      <a:pt x="347" y="346"/>
                      <a:pt x="347" y="346"/>
                    </a:cubicBezTo>
                    <a:cubicBezTo>
                      <a:pt x="347" y="572"/>
                      <a:pt x="347" y="572"/>
                      <a:pt x="347" y="572"/>
                    </a:cubicBezTo>
                    <a:cubicBezTo>
                      <a:pt x="85" y="572"/>
                      <a:pt x="85" y="572"/>
                      <a:pt x="85" y="572"/>
                    </a:cubicBezTo>
                    <a:cubicBezTo>
                      <a:pt x="71" y="572"/>
                      <a:pt x="57" y="565"/>
                      <a:pt x="57" y="544"/>
                    </a:cubicBezTo>
                    <a:cubicBezTo>
                      <a:pt x="57" y="473"/>
                      <a:pt x="57" y="473"/>
                      <a:pt x="57" y="473"/>
                    </a:cubicBezTo>
                    <a:cubicBezTo>
                      <a:pt x="57" y="431"/>
                      <a:pt x="57" y="431"/>
                      <a:pt x="57" y="431"/>
                    </a:cubicBezTo>
                    <a:cubicBezTo>
                      <a:pt x="57" y="346"/>
                      <a:pt x="57" y="346"/>
                      <a:pt x="57" y="346"/>
                    </a:cubicBezTo>
                    <a:cubicBezTo>
                      <a:pt x="304" y="106"/>
                      <a:pt x="304" y="106"/>
                      <a:pt x="304" y="106"/>
                    </a:cubicBezTo>
                    <a:lnTo>
                      <a:pt x="544" y="346"/>
                    </a:lnTo>
                    <a:close/>
                    <a:moveTo>
                      <a:pt x="255" y="346"/>
                    </a:moveTo>
                    <a:lnTo>
                      <a:pt x="255" y="346"/>
                    </a:lnTo>
                    <a:cubicBezTo>
                      <a:pt x="142" y="346"/>
                      <a:pt x="142" y="346"/>
                      <a:pt x="142" y="346"/>
                    </a:cubicBezTo>
                    <a:cubicBezTo>
                      <a:pt x="142" y="459"/>
                      <a:pt x="142" y="459"/>
                      <a:pt x="142" y="459"/>
                    </a:cubicBezTo>
                    <a:cubicBezTo>
                      <a:pt x="255" y="459"/>
                      <a:pt x="255" y="459"/>
                      <a:pt x="255" y="459"/>
                    </a:cubicBezTo>
                    <a:lnTo>
                      <a:pt x="255" y="34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6778" y="2525"/>
              <a:ext cx="5317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1.</a:t>
              </a:r>
              <a:r>
                <a:rPr lang="zh-CN" altLang="en-US" dirty="0">
                  <a:cs typeface="+mn-ea"/>
                  <a:sym typeface="+mn-lt"/>
                </a:rPr>
                <a:t>要爱护环境，做好垃圾分类。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74" y="4515"/>
              <a:ext cx="4590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2.</a:t>
              </a:r>
              <a:r>
                <a:rPr lang="zh-CN" altLang="en-US" dirty="0">
                  <a:cs typeface="+mn-ea"/>
                  <a:sym typeface="+mn-lt"/>
                </a:rPr>
                <a:t>要注意用火、用电安全。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887" y="4515"/>
              <a:ext cx="5542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3.</a:t>
              </a:r>
              <a:r>
                <a:rPr lang="zh-CN" altLang="en-US" dirty="0">
                  <a:cs typeface="+mn-ea"/>
                  <a:sym typeface="+mn-lt"/>
                </a:rPr>
                <a:t>不能破坏消防设施，不能占用消防通道。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4" y="7748"/>
              <a:ext cx="4953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4.</a:t>
              </a:r>
              <a:r>
                <a:rPr lang="zh-CN" altLang="en-US" dirty="0">
                  <a:cs typeface="+mn-ea"/>
                  <a:sym typeface="+mn-lt"/>
                </a:rPr>
                <a:t>要保护水土，不滥砍滥伐。</a:t>
              </a:r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00"/>
              <a:ext cx="12765" cy="247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96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避灾防灾知识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PAST.02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Disaster avoidance and prevention knowledge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1351280" y="1631315"/>
            <a:ext cx="9112250" cy="3759835"/>
            <a:chOff x="2128" y="2569"/>
            <a:chExt cx="14350" cy="5921"/>
          </a:xfrm>
        </p:grpSpPr>
        <p:grpSp>
          <p:nvGrpSpPr>
            <p:cNvPr id="9" name="组合 8"/>
            <p:cNvGrpSpPr/>
            <p:nvPr/>
          </p:nvGrpSpPr>
          <p:grpSpPr>
            <a:xfrm>
              <a:off x="2128" y="2570"/>
              <a:ext cx="6492" cy="2321"/>
              <a:chOff x="2128" y="2831"/>
              <a:chExt cx="6492" cy="2321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7" name="菱形 2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菱形 2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0" name="矩形 39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遇地震，先躲避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桌子床下找空隙,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靠在墙角曲身体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抓住机会逃出去,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远离所有建筑物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余震蹲在开阔地。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一、地震</a:t>
                </a: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65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0" name="直接箭头连接符 9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9986" y="2569"/>
              <a:ext cx="6492" cy="2321"/>
              <a:chOff x="2128" y="2831"/>
              <a:chExt cx="6492" cy="2321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4" name="菱形 23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菱形 24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矩形 2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火灾起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怕烟熏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鼻口捂住湿毛巾,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身上起火地上滚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不乘电梯往下奔,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阳台滑下捆绳索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盲目跳楼会伤身。</a:t>
                </a: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二、火灾</a:t>
                </a: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32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34" name="直接箭头连接符 33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2128" y="6169"/>
              <a:ext cx="6492" cy="2321"/>
              <a:chOff x="2128" y="2831"/>
              <a:chExt cx="6492" cy="232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37" name="菱形 3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菱形 3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矩形 3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洪水猛，高处行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土房顶上待不成,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睡床桌子扎木筏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大树能拴救命绳，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准备食物手电筒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穿暖衣服度险情。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三、洪水</a:t>
                </a: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4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46" name="直接箭头连接符 4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9986" y="6169"/>
              <a:ext cx="6492" cy="2321"/>
              <a:chOff x="2128" y="2831"/>
              <a:chExt cx="6492" cy="2321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49" name="菱形 48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菱形 49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1" name="矩形 50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台风来，听预报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加固堤坝通水道，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煤气电路检修好，临时建筑整牢靠，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船进港口深抛锚，减少出行看信号。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四、台风</a:t>
                </a: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5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56" name="直接箭头连接符 5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530225" y="632616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200127_4*q_i*1_1"/>
  <p:tag name="KSO_WM_TEMPLATE_CATEGORY" val="diagram"/>
  <p:tag name="KSO_WM_TEMPLATE_INDEX" val="20200127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0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4_1"/>
  <p:tag name="KSO_WM_UNIT_ID" val="diagram20200127_4*q_h_x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5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5_1"/>
  <p:tag name="KSO_WM_UNIT_ID" val="diagram20200127_4*q_h_x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1"/>
  <p:tag name="KSO_WM_UNIT_ID" val="diagram20200127_4*q_h_i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1"/>
  <p:tag name="KSO_WM_UNIT_ID" val="diagram20200127_4*q_h_i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4_1"/>
  <p:tag name="KSO_WM_UNIT_ID" val="diagram20200127_4*q_h_i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5_1"/>
  <p:tag name="KSO_WM_UNIT_ID" val="diagram20200127_4*q_h_i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1"/>
  <p:tag name="KSO_WM_UNIT_ID" val="diagram20200127_4*q_h_i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7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2_1"/>
  <p:tag name="KSO_WM_UNIT_ID" val="diagram20200127_4*q_h_x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4*86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3_1"/>
  <p:tag name="KSO_WM_UNIT_ID" val="diagram20200127_4*q_h_x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1*11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1_1"/>
  <p:tag name="KSO_WM_UNIT_ID" val="diagram20200127_4*q_h_x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1087</Words>
  <Application>Microsoft Office PowerPoint</Application>
  <PresentationFormat>宽屏</PresentationFormat>
  <Paragraphs>172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Garamond</vt:lpstr>
      <vt:lpstr>第一PPT，www.1ppt.com</vt:lpstr>
      <vt:lpstr>自定义设计方案</vt:lpstr>
      <vt:lpstr>1_第一PPT，www.1ppt.com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26</cp:revision>
  <dcterms:created xsi:type="dcterms:W3CDTF">2022-04-06T08:15:00Z</dcterms:created>
  <dcterms:modified xsi:type="dcterms:W3CDTF">2023-04-17T04:33:05Z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D0F5CD2353EF449DAF9B10452B836FA2</vt:lpwstr>
  </property>
  <property fmtid="{D5CDD505-2E9C-101B-9397-08002B2CF9AE}" pid="3" name="KSOProductBuildVer">
    <vt:lpwstr>2052-11.1.0.11365</vt:lpwstr>
  </property>
</Properties>
</file>