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305" r:id="rId3"/>
    <p:sldId id="257" r:id="rId4"/>
    <p:sldId id="306" r:id="rId5"/>
    <p:sldId id="259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9A26"/>
    <a:srgbClr val="595959"/>
    <a:srgbClr val="FF9900"/>
    <a:srgbClr val="E7AD4B"/>
    <a:srgbClr val="D28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52F0-38EC-4A29-8F93-8661674485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9E390-8A57-45F9-B35C-F7FD06EC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7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9E390-8A57-45F9-B35C-F7FD06EC4E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2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23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9704" y="6728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1059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FC28AF-2740-4225-81AF-0D6F4AFB0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5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6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6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9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0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6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85191" y="158998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8767" y="5061605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主讲：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PPT818                      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075332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6406" y="4668316"/>
            <a:ext cx="1413600" cy="214542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78" y="4839286"/>
            <a:ext cx="2237513" cy="1928743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EC7EBB-9EDC-47B0-B160-295EE466A7C6}"/>
              </a:ext>
            </a:extLst>
          </p:cNvPr>
          <p:cNvSpPr/>
          <p:nvPr/>
        </p:nvSpPr>
        <p:spPr>
          <a:xfrm>
            <a:off x="2873446" y="4145096"/>
            <a:ext cx="607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优秀管理者的有效沟通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823958-E568-4896-9A73-152A6BDE2CEE}"/>
              </a:ext>
            </a:extLst>
          </p:cNvPr>
          <p:cNvGrpSpPr/>
          <p:nvPr/>
        </p:nvGrpSpPr>
        <p:grpSpPr>
          <a:xfrm>
            <a:off x="1967024" y="2192055"/>
            <a:ext cx="1725968" cy="1752056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C13937-BADB-4BB6-A84C-809F0768667F}"/>
                </a:ext>
              </a:extLst>
            </p:cNvPr>
            <p:cNvSpPr/>
            <p:nvPr/>
          </p:nvSpPr>
          <p:spPr>
            <a:xfrm>
              <a:off x="8369028" y="2178090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E1204E8-01E1-4AB5-89D0-6408EF9365FA}"/>
              </a:ext>
            </a:extLst>
          </p:cNvPr>
          <p:cNvGrpSpPr/>
          <p:nvPr/>
        </p:nvGrpSpPr>
        <p:grpSpPr>
          <a:xfrm>
            <a:off x="3504311" y="2192055"/>
            <a:ext cx="1725968" cy="1752056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639AA-AD68-47F8-92A2-121C497EC510}"/>
                </a:ext>
              </a:extLst>
            </p:cNvPr>
            <p:cNvSpPr/>
            <p:nvPr/>
          </p:nvSpPr>
          <p:spPr>
            <a:xfrm>
              <a:off x="8431355" y="2162508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效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7AC947-2254-4DB3-BB07-170E8F234BAD}"/>
              </a:ext>
            </a:extLst>
          </p:cNvPr>
          <p:cNvGrpSpPr/>
          <p:nvPr/>
        </p:nvGrpSpPr>
        <p:grpSpPr>
          <a:xfrm>
            <a:off x="6863650" y="2192055"/>
            <a:ext cx="1725968" cy="1752056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088BD1F-A97B-4AB3-8F84-C0B5E7B1F8F5}"/>
                </a:ext>
              </a:extLst>
            </p:cNvPr>
            <p:cNvSpPr/>
            <p:nvPr/>
          </p:nvSpPr>
          <p:spPr>
            <a:xfrm>
              <a:off x="8369028" y="2131345"/>
              <a:ext cx="1378271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沟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6055B4-6D82-4D27-BC88-3BB38AB1A020}"/>
              </a:ext>
            </a:extLst>
          </p:cNvPr>
          <p:cNvGrpSpPr/>
          <p:nvPr/>
        </p:nvGrpSpPr>
        <p:grpSpPr>
          <a:xfrm>
            <a:off x="8480566" y="2192055"/>
            <a:ext cx="1725968" cy="1752056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476E43-4EE3-42D3-881B-3668C60658DA}"/>
                </a:ext>
              </a:extLst>
            </p:cNvPr>
            <p:cNvSpPr/>
            <p:nvPr/>
          </p:nvSpPr>
          <p:spPr>
            <a:xfrm>
              <a:off x="8396361" y="2138701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通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768" y="2295381"/>
            <a:ext cx="1430305" cy="1430305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id="{E3349B34-EB6F-4F4A-B3D3-A561F861153D}"/>
              </a:ext>
            </a:extLst>
          </p:cNvPr>
          <p:cNvSpPr txBox="1"/>
          <p:nvPr/>
        </p:nvSpPr>
        <p:spPr>
          <a:xfrm>
            <a:off x="4001544" y="3044402"/>
            <a:ext cx="1582738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id="{6774D502-72EE-49B1-A4B6-D224E44CFD3E}"/>
              </a:ext>
            </a:extLst>
          </p:cNvPr>
          <p:cNvSpPr txBox="1"/>
          <p:nvPr/>
        </p:nvSpPr>
        <p:spPr>
          <a:xfrm>
            <a:off x="6090694" y="3044402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48">
            <a:extLst>
              <a:ext uri="{FF2B5EF4-FFF2-40B4-BE49-F238E27FC236}">
                <a16:creationId xmlns:a16="http://schemas.microsoft.com/office/drawing/2014/main" id="{D619273C-85CF-4901-8A71-CFF0985A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910" y="1940054"/>
            <a:ext cx="395922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FB83C82-D6E2-48A1-86C7-85D2AE4B2E15}"/>
              </a:ext>
            </a:extLst>
          </p:cNvPr>
          <p:cNvGrpSpPr/>
          <p:nvPr/>
        </p:nvGrpSpPr>
        <p:grpSpPr>
          <a:xfrm>
            <a:off x="3236168" y="3092708"/>
            <a:ext cx="6258561" cy="1142876"/>
            <a:chOff x="3236168" y="2857562"/>
            <a:chExt cx="6258561" cy="114287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DFB5A2B-9C05-44B7-ABCC-17FA70CB25A3}"/>
                </a:ext>
              </a:extLst>
            </p:cNvPr>
            <p:cNvGrpSpPr/>
            <p:nvPr/>
          </p:nvGrpSpPr>
          <p:grpSpPr>
            <a:xfrm>
              <a:off x="3236168" y="2857562"/>
              <a:ext cx="6258561" cy="1142876"/>
              <a:chOff x="2772705" y="2348869"/>
              <a:chExt cx="7301687" cy="2178756"/>
            </a:xfrm>
          </p:grpSpPr>
          <p:sp>
            <p:nvSpPr>
              <p:cNvPr id="19" name="平行四边形 18">
                <a:extLst>
                  <a:ext uri="{FF2B5EF4-FFF2-40B4-BE49-F238E27FC236}">
                    <a16:creationId xmlns:a16="http://schemas.microsoft.com/office/drawing/2014/main" id="{E867ABE3-0D66-4638-B162-B7EFF226A02D}"/>
                  </a:ext>
                </a:extLst>
              </p:cNvPr>
              <p:cNvSpPr/>
              <p:nvPr/>
            </p:nvSpPr>
            <p:spPr>
              <a:xfrm>
                <a:off x="2772705" y="2348869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平行四边形 19">
                <a:extLst>
                  <a:ext uri="{FF2B5EF4-FFF2-40B4-BE49-F238E27FC236}">
                    <a16:creationId xmlns:a16="http://schemas.microsoft.com/office/drawing/2014/main" id="{D38AE1B3-62FD-47F0-B182-E71D4A67568B}"/>
                  </a:ext>
                </a:extLst>
              </p:cNvPr>
              <p:cNvSpPr/>
              <p:nvPr/>
            </p:nvSpPr>
            <p:spPr>
              <a:xfrm>
                <a:off x="2934961" y="2518128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rgbClr val="E29A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48">
              <a:extLst>
                <a:ext uri="{FF2B5EF4-FFF2-40B4-BE49-F238E27FC236}">
                  <a16:creationId xmlns:a16="http://schemas.microsoft.com/office/drawing/2014/main" id="{09E8C544-D852-43B0-92BC-8904F4DDB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944" y="3167620"/>
              <a:ext cx="3519954" cy="4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、沟通管理要关注有效性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C651B6-67E0-45AA-9046-2BC509239D10}"/>
              </a:ext>
            </a:extLst>
          </p:cNvPr>
          <p:cNvGrpSpPr/>
          <p:nvPr/>
        </p:nvGrpSpPr>
        <p:grpSpPr>
          <a:xfrm>
            <a:off x="3236168" y="4534329"/>
            <a:ext cx="6258561" cy="1142876"/>
            <a:chOff x="3236168" y="4534329"/>
            <a:chExt cx="6258561" cy="114287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8FA37E9-4AA6-430F-A13C-C4CFDB571EA2}"/>
                </a:ext>
              </a:extLst>
            </p:cNvPr>
            <p:cNvGrpSpPr/>
            <p:nvPr/>
          </p:nvGrpSpPr>
          <p:grpSpPr>
            <a:xfrm>
              <a:off x="3236168" y="4534329"/>
              <a:ext cx="6258561" cy="1142876"/>
              <a:chOff x="2772705" y="2348869"/>
              <a:chExt cx="7301687" cy="2178756"/>
            </a:xfrm>
          </p:grpSpPr>
          <p:sp>
            <p:nvSpPr>
              <p:cNvPr id="23" name="平行四边形 22">
                <a:extLst>
                  <a:ext uri="{FF2B5EF4-FFF2-40B4-BE49-F238E27FC236}">
                    <a16:creationId xmlns:a16="http://schemas.microsoft.com/office/drawing/2014/main" id="{45EB3723-A6A8-47DD-9375-652AD2E04C83}"/>
                  </a:ext>
                </a:extLst>
              </p:cNvPr>
              <p:cNvSpPr/>
              <p:nvPr/>
            </p:nvSpPr>
            <p:spPr>
              <a:xfrm>
                <a:off x="2772705" y="2348869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平行四边形 26">
                <a:extLst>
                  <a:ext uri="{FF2B5EF4-FFF2-40B4-BE49-F238E27FC236}">
                    <a16:creationId xmlns:a16="http://schemas.microsoft.com/office/drawing/2014/main" id="{FC895E84-6031-4E0C-A7E4-DE3C74A9EB63}"/>
                  </a:ext>
                </a:extLst>
              </p:cNvPr>
              <p:cNvSpPr/>
              <p:nvPr/>
            </p:nvSpPr>
            <p:spPr>
              <a:xfrm>
                <a:off x="2934961" y="2518128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MH_PageTitle">
              <a:extLst>
                <a:ext uri="{FF2B5EF4-FFF2-40B4-BE49-F238E27FC236}">
                  <a16:creationId xmlns:a16="http://schemas.microsoft.com/office/drawing/2014/main" id="{9139254B-7CD9-48F6-BCF5-DA249250BB44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4934201" y="4752491"/>
              <a:ext cx="3359606" cy="795338"/>
            </a:xfrm>
            <a:prstGeom prst="rect">
              <a:avLst/>
            </a:prstGeom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 fontAlgn="base"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 </a:t>
              </a: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沟通管理要聚焦目的性</a:t>
              </a:r>
              <a:endPara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流程图: 过程 8">
            <a:extLst>
              <a:ext uri="{FF2B5EF4-FFF2-40B4-BE49-F238E27FC236}">
                <a16:creationId xmlns:a16="http://schemas.microsoft.com/office/drawing/2014/main" id="{2725DE5C-921C-4E00-9AEF-E6D2A7AF3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331" y="1880054"/>
            <a:ext cx="3940026" cy="431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0AD3DA0-9CD2-4A02-BC6F-9C5E86EA24EA}"/>
              </a:ext>
            </a:extLst>
          </p:cNvPr>
          <p:cNvGrpSpPr/>
          <p:nvPr/>
        </p:nvGrpSpPr>
        <p:grpSpPr>
          <a:xfrm>
            <a:off x="2222654" y="2051325"/>
            <a:ext cx="3824271" cy="569956"/>
            <a:chOff x="1746351" y="2142146"/>
            <a:chExt cx="3824271" cy="56995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BF4B43E-839E-470A-A2E8-5486150546A5}"/>
                </a:ext>
              </a:extLst>
            </p:cNvPr>
            <p:cNvSpPr/>
            <p:nvPr/>
          </p:nvSpPr>
          <p:spPr>
            <a:xfrm>
              <a:off x="1746351" y="2435791"/>
              <a:ext cx="374400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流程图: 过程 8">
              <a:extLst>
                <a:ext uri="{FF2B5EF4-FFF2-40B4-BE49-F238E27FC236}">
                  <a16:creationId xmlns:a16="http://schemas.microsoft.com/office/drawing/2014/main" id="{B0D3CE6A-A943-47B8-ACA0-BEFB24AD3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51" y="2142146"/>
              <a:ext cx="3824271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倾听要设计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如何设计？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9882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3" name="MH_SubTitle_3">
            <a:extLst>
              <a:ext uri="{FF2B5EF4-FFF2-40B4-BE49-F238E27FC236}">
                <a16:creationId xmlns:a16="http://schemas.microsoft.com/office/drawing/2014/main" id="{CFA90401-48BE-42A0-B00D-539885D6DDD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506" y="4182108"/>
            <a:ext cx="1570042" cy="4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环境的影响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</a:p>
        </p:txBody>
      </p:sp>
      <p:sp>
        <p:nvSpPr>
          <p:cNvPr id="34" name="MH_SubTitle_2">
            <a:extLst>
              <a:ext uri="{FF2B5EF4-FFF2-40B4-BE49-F238E27FC236}">
                <a16:creationId xmlns:a16="http://schemas.microsoft.com/office/drawing/2014/main" id="{60816ED3-53F2-41A0-81CB-DF5CA126733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5286" y="4182109"/>
            <a:ext cx="1789134" cy="4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性格的差异</a:t>
            </a:r>
          </a:p>
        </p:txBody>
      </p:sp>
      <p:sp>
        <p:nvSpPr>
          <p:cNvPr id="35" name="MH_SubTitle_1">
            <a:extLst>
              <a:ext uri="{FF2B5EF4-FFF2-40B4-BE49-F238E27FC236}">
                <a16:creationId xmlns:a16="http://schemas.microsoft.com/office/drawing/2014/main" id="{88DE4101-6FA9-48C2-80DA-7CC9A177FB5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92506" y="2570603"/>
            <a:ext cx="3448050" cy="3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地位的影响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E2A016F-8CFE-42BB-9824-56A3B2A39ED8}"/>
              </a:ext>
            </a:extLst>
          </p:cNvPr>
          <p:cNvGrpSpPr/>
          <p:nvPr/>
        </p:nvGrpSpPr>
        <p:grpSpPr>
          <a:xfrm>
            <a:off x="5684223" y="3690419"/>
            <a:ext cx="1570042" cy="1467465"/>
            <a:chOff x="5570081" y="3825434"/>
            <a:chExt cx="1751013" cy="1312863"/>
          </a:xfrm>
        </p:grpSpPr>
        <p:sp>
          <p:nvSpPr>
            <p:cNvPr id="21" name="MH_Other_3">
              <a:extLst>
                <a:ext uri="{FF2B5EF4-FFF2-40B4-BE49-F238E27FC236}">
                  <a16:creationId xmlns:a16="http://schemas.microsoft.com/office/drawing/2014/main" id="{403A1259-6576-4399-A455-9DBDF47408E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70081" y="3825434"/>
              <a:ext cx="1751013" cy="1312863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6DB0840B-2037-4EF9-9FA7-98B9D6F77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181" y="4223473"/>
              <a:ext cx="1010449" cy="46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障碍</a:t>
              </a: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BE15F6DF-CEEE-431B-8DD1-FAA22B0F1F06}"/>
              </a:ext>
            </a:extLst>
          </p:cNvPr>
          <p:cNvGrpSpPr/>
          <p:nvPr/>
        </p:nvGrpSpPr>
        <p:grpSpPr>
          <a:xfrm rot="-1730431">
            <a:off x="7598916" y="3989185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38" name="MH_Other_7">
              <a:extLst>
                <a:ext uri="{FF2B5EF4-FFF2-40B4-BE49-F238E27FC236}">
                  <a16:creationId xmlns:a16="http://schemas.microsoft.com/office/drawing/2014/main" id="{6E2FBE74-0062-43BE-90B0-BF43C8FB790D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MH_Other_9">
              <a:extLst>
                <a:ext uri="{FF2B5EF4-FFF2-40B4-BE49-F238E27FC236}">
                  <a16:creationId xmlns:a16="http://schemas.microsoft.com/office/drawing/2014/main" id="{2D9A8612-F21F-4E4C-BA89-80903A8BD74C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8000000">
              <a:off x="4579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43" name="MH_SubTitle_2">
            <a:extLst>
              <a:ext uri="{FF2B5EF4-FFF2-40B4-BE49-F238E27FC236}">
                <a16:creationId xmlns:a16="http://schemas.microsoft.com/office/drawing/2014/main" id="{3C653EC7-AC0C-49BD-94BB-89E327E5C3A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5282" y="5773094"/>
            <a:ext cx="1955311" cy="34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时间的压力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id="{BE0B2BED-EC81-4E55-AD05-5BBEBC6A1B1E}"/>
              </a:ext>
            </a:extLst>
          </p:cNvPr>
          <p:cNvGrpSpPr/>
          <p:nvPr/>
        </p:nvGrpSpPr>
        <p:grpSpPr>
          <a:xfrm rot="1730431" flipH="1">
            <a:off x="4051885" y="3983549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45" name="MH_Other_7">
              <a:extLst>
                <a:ext uri="{FF2B5EF4-FFF2-40B4-BE49-F238E27FC236}">
                  <a16:creationId xmlns:a16="http://schemas.microsoft.com/office/drawing/2014/main" id="{82C9B18D-FA0D-4DBB-8E18-1BB5B43A7B9F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MH_Other_9">
              <a:extLst>
                <a:ext uri="{FF2B5EF4-FFF2-40B4-BE49-F238E27FC236}">
                  <a16:creationId xmlns:a16="http://schemas.microsoft.com/office/drawing/2014/main" id="{929DCDE8-88CC-4D63-85DA-1EE5B4C473BF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8000000">
              <a:off x="4579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3315996D-BCEE-4326-8519-8A0D064FD9AB}"/>
              </a:ext>
            </a:extLst>
          </p:cNvPr>
          <p:cNvGrpSpPr/>
          <p:nvPr/>
        </p:nvGrpSpPr>
        <p:grpSpPr>
          <a:xfrm rot="7155689" flipH="1">
            <a:off x="5908297" y="2661960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48" name="MH_Other_7">
              <a:extLst>
                <a:ext uri="{FF2B5EF4-FFF2-40B4-BE49-F238E27FC236}">
                  <a16:creationId xmlns:a16="http://schemas.microsoft.com/office/drawing/2014/main" id="{67951F53-645F-4AEF-900B-4AE81D2AF97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MH_Other_9">
              <a:extLst>
                <a:ext uri="{FF2B5EF4-FFF2-40B4-BE49-F238E27FC236}">
                  <a16:creationId xmlns:a16="http://schemas.microsoft.com/office/drawing/2014/main" id="{3D82DB66-87C2-43B5-8969-69EC434A8762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000000">
              <a:off x="4578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:a16="http://schemas.microsoft.com/office/drawing/2014/main" id="{09850A90-E733-428B-9CC9-1AC896BB08C2}"/>
              </a:ext>
            </a:extLst>
          </p:cNvPr>
          <p:cNvGrpSpPr/>
          <p:nvPr/>
        </p:nvGrpSpPr>
        <p:grpSpPr>
          <a:xfrm rot="18047445" flipH="1">
            <a:off x="5908297" y="5331079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51" name="MH_Other_7">
              <a:extLst>
                <a:ext uri="{FF2B5EF4-FFF2-40B4-BE49-F238E27FC236}">
                  <a16:creationId xmlns:a16="http://schemas.microsoft.com/office/drawing/2014/main" id="{3ECCE47D-3F4C-4D52-89E4-5566D5EB0E26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MH_Other_9">
              <a:extLst>
                <a:ext uri="{FF2B5EF4-FFF2-40B4-BE49-F238E27FC236}">
                  <a16:creationId xmlns:a16="http://schemas.microsoft.com/office/drawing/2014/main" id="{06BE1C28-EED3-441D-9090-C95B45990BB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8000000">
              <a:off x="4579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5" name="流程图: 过程 8">
            <a:extLst>
              <a:ext uri="{FF2B5EF4-FFF2-40B4-BE49-F238E27FC236}">
                <a16:creationId xmlns:a16="http://schemas.microsoft.com/office/drawing/2014/main" id="{5DD036D2-0ABA-4086-BAF2-B7F71127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201" y="1779220"/>
            <a:ext cx="2369125" cy="431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 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沟通障碍分析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34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三、有效沟通的关键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A2BEB6-0BCA-45FD-AA19-15C83D8115FD}"/>
              </a:ext>
            </a:extLst>
          </p:cNvPr>
          <p:cNvGrpSpPr/>
          <p:nvPr/>
        </p:nvGrpSpPr>
        <p:grpSpPr>
          <a:xfrm>
            <a:off x="2600699" y="3349298"/>
            <a:ext cx="2818122" cy="435632"/>
            <a:chOff x="3000698" y="3470598"/>
            <a:chExt cx="2818122" cy="435632"/>
          </a:xfrm>
        </p:grpSpPr>
        <p:sp>
          <p:nvSpPr>
            <p:cNvPr id="28" name="MH_Other_3">
              <a:extLst>
                <a:ext uri="{FF2B5EF4-FFF2-40B4-BE49-F238E27FC236}">
                  <a16:creationId xmlns:a16="http://schemas.microsoft.com/office/drawing/2014/main" id="{6E7C1780-1725-44CA-84E2-F2CB7068BA9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5400000">
              <a:off x="3000698" y="3474230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28C838D-9337-420D-AD45-BBAA93EAD09F}"/>
                </a:ext>
              </a:extLst>
            </p:cNvPr>
            <p:cNvSpPr/>
            <p:nvPr/>
          </p:nvSpPr>
          <p:spPr>
            <a:xfrm>
              <a:off x="3603149" y="3470598"/>
              <a:ext cx="2215671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595959"/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b="1" dirty="0">
                  <a:solidFill>
                    <a:srgbClr val="595959"/>
                  </a:solidFill>
                  <a:cs typeface="+mn-ea"/>
                  <a:sym typeface="+mn-lt"/>
                </a:rPr>
                <a:t>、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发出倾听信号：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D56BD8-5BAF-402E-ABEB-8C707B7B1626}"/>
              </a:ext>
            </a:extLst>
          </p:cNvPr>
          <p:cNvGrpSpPr/>
          <p:nvPr/>
        </p:nvGrpSpPr>
        <p:grpSpPr>
          <a:xfrm>
            <a:off x="2600699" y="2657689"/>
            <a:ext cx="2383708" cy="432000"/>
            <a:chOff x="3000698" y="2769543"/>
            <a:chExt cx="2383708" cy="432000"/>
          </a:xfrm>
        </p:grpSpPr>
        <p:sp>
          <p:nvSpPr>
            <p:cNvPr id="27" name="MH_Other_3">
              <a:extLst>
                <a:ext uri="{FF2B5EF4-FFF2-40B4-BE49-F238E27FC236}">
                  <a16:creationId xmlns:a16="http://schemas.microsoft.com/office/drawing/2014/main" id="{4A8DC6AD-6071-497A-8827-CB6456E9549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3000698" y="2769543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A6DD6C3-E452-4E6C-93E9-80FAE3EFC3B7}"/>
                </a:ext>
              </a:extLst>
            </p:cNvPr>
            <p:cNvSpPr/>
            <p:nvPr/>
          </p:nvSpPr>
          <p:spPr>
            <a:xfrm>
              <a:off x="3603149" y="2769543"/>
              <a:ext cx="1781257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 准备倾听：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09A294-9EA7-4D90-8133-43E9F867CF04}"/>
              </a:ext>
            </a:extLst>
          </p:cNvPr>
          <p:cNvGrpSpPr/>
          <p:nvPr/>
        </p:nvGrpSpPr>
        <p:grpSpPr>
          <a:xfrm>
            <a:off x="2600699" y="4044539"/>
            <a:ext cx="4542477" cy="439269"/>
            <a:chOff x="3000698" y="4163335"/>
            <a:chExt cx="4542477" cy="439269"/>
          </a:xfrm>
        </p:grpSpPr>
        <p:sp>
          <p:nvSpPr>
            <p:cNvPr id="31" name="MH_Other_3">
              <a:extLst>
                <a:ext uri="{FF2B5EF4-FFF2-40B4-BE49-F238E27FC236}">
                  <a16:creationId xmlns:a16="http://schemas.microsoft.com/office/drawing/2014/main" id="{12F3494B-7246-4D7B-B2EB-330EA236077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3000698" y="4163335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E484125-6468-4AAA-BC14-C8C88AE192D0}"/>
                </a:ext>
              </a:extLst>
            </p:cNvPr>
            <p:cNvSpPr/>
            <p:nvPr/>
          </p:nvSpPr>
          <p:spPr>
            <a:xfrm>
              <a:off x="3603149" y="4206021"/>
              <a:ext cx="394002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：倾听时要互动：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按照倾听技巧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98D59DE-0F45-4CD5-9F20-33D5446A2A17}"/>
              </a:ext>
            </a:extLst>
          </p:cNvPr>
          <p:cNvGrpSpPr/>
          <p:nvPr/>
        </p:nvGrpSpPr>
        <p:grpSpPr>
          <a:xfrm>
            <a:off x="2600699" y="4748098"/>
            <a:ext cx="2776444" cy="439913"/>
            <a:chOff x="3000698" y="4863746"/>
            <a:chExt cx="2776444" cy="439913"/>
          </a:xfrm>
        </p:grpSpPr>
        <p:sp>
          <p:nvSpPr>
            <p:cNvPr id="32" name="MH_Other_3">
              <a:extLst>
                <a:ext uri="{FF2B5EF4-FFF2-40B4-BE49-F238E27FC236}">
                  <a16:creationId xmlns:a16="http://schemas.microsoft.com/office/drawing/2014/main" id="{D36EC6C6-2AEF-43C4-8644-B9604FB451F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5400000">
              <a:off x="3000698" y="4863746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6DB469-2528-4B88-A27D-5EEC876B5C6A}"/>
                </a:ext>
              </a:extLst>
            </p:cNvPr>
            <p:cNvSpPr/>
            <p:nvPr/>
          </p:nvSpPr>
          <p:spPr>
            <a:xfrm>
              <a:off x="3603149" y="4907076"/>
              <a:ext cx="21739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、理解对方的信息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245F205-0D50-4190-A48C-9A7159E8A744}"/>
              </a:ext>
            </a:extLst>
          </p:cNvPr>
          <p:cNvGrpSpPr/>
          <p:nvPr/>
        </p:nvGrpSpPr>
        <p:grpSpPr>
          <a:xfrm>
            <a:off x="2600699" y="5452303"/>
            <a:ext cx="8075955" cy="440555"/>
            <a:chOff x="3000698" y="5564157"/>
            <a:chExt cx="8075955" cy="440555"/>
          </a:xfrm>
        </p:grpSpPr>
        <p:sp>
          <p:nvSpPr>
            <p:cNvPr id="40" name="MH_Other_3">
              <a:extLst>
                <a:ext uri="{FF2B5EF4-FFF2-40B4-BE49-F238E27FC236}">
                  <a16:creationId xmlns:a16="http://schemas.microsoft.com/office/drawing/2014/main" id="{1234B84A-F861-4B71-8C40-518AF57AD8C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5400000">
              <a:off x="3000698" y="5564157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8DC6A7-CCE8-4657-8B26-9A09613F8DDE}"/>
                </a:ext>
              </a:extLst>
            </p:cNvPr>
            <p:cNvSpPr/>
            <p:nvPr/>
          </p:nvSpPr>
          <p:spPr>
            <a:xfrm>
              <a:off x="3603149" y="5608129"/>
              <a:ext cx="7473504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5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、确认你的理解是否正确（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依照有效沟通五步法之确认需求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382E87E-73F9-42A9-A7A1-AEBF6E889D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240" y="2856045"/>
            <a:ext cx="2789266" cy="2418480"/>
          </a:xfrm>
          <a:prstGeom prst="ellipse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47FFFFE1-D852-4D12-B387-1AB3DB84FDAB}"/>
              </a:ext>
            </a:extLst>
          </p:cNvPr>
          <p:cNvGrpSpPr/>
          <p:nvPr/>
        </p:nvGrpSpPr>
        <p:grpSpPr>
          <a:xfrm>
            <a:off x="1599770" y="1850613"/>
            <a:ext cx="4234390" cy="543836"/>
            <a:chOff x="1746351" y="2142146"/>
            <a:chExt cx="4234390" cy="543836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0C0F969-93F7-40E8-8CEB-51C6D209FB06}"/>
                </a:ext>
              </a:extLst>
            </p:cNvPr>
            <p:cNvSpPr/>
            <p:nvPr/>
          </p:nvSpPr>
          <p:spPr>
            <a:xfrm>
              <a:off x="1746351" y="2435792"/>
              <a:ext cx="4234390" cy="25019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流程图: 过程 8">
              <a:extLst>
                <a:ext uri="{FF2B5EF4-FFF2-40B4-BE49-F238E27FC236}">
                  <a16:creationId xmlns:a16="http://schemas.microsoft.com/office/drawing/2014/main" id="{ABC2343E-253C-4974-9FBB-6086DAD3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715" y="2142146"/>
              <a:ext cx="3940026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倾听要设计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如何设计？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513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三、有效沟通的关键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A2BEB6-0BCA-45FD-AA19-15C83D8115FD}"/>
              </a:ext>
            </a:extLst>
          </p:cNvPr>
          <p:cNvGrpSpPr/>
          <p:nvPr/>
        </p:nvGrpSpPr>
        <p:grpSpPr>
          <a:xfrm>
            <a:off x="1383770" y="3954737"/>
            <a:ext cx="3095441" cy="1126462"/>
            <a:chOff x="3000698" y="3470598"/>
            <a:chExt cx="3095441" cy="1126462"/>
          </a:xfrm>
        </p:grpSpPr>
        <p:sp>
          <p:nvSpPr>
            <p:cNvPr id="28" name="MH_Other_3">
              <a:extLst>
                <a:ext uri="{FF2B5EF4-FFF2-40B4-BE49-F238E27FC236}">
                  <a16:creationId xmlns:a16="http://schemas.microsoft.com/office/drawing/2014/main" id="{6E7C1780-1725-44CA-84E2-F2CB7068BA9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5400000">
              <a:off x="3000698" y="3474230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28C838D-9337-420D-AD45-BBAA93EAD09F}"/>
                </a:ext>
              </a:extLst>
            </p:cNvPr>
            <p:cNvSpPr/>
            <p:nvPr/>
          </p:nvSpPr>
          <p:spPr>
            <a:xfrm>
              <a:off x="3603149" y="3470598"/>
              <a:ext cx="2492990" cy="1126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595959"/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b="1" dirty="0">
                  <a:solidFill>
                    <a:srgbClr val="595959"/>
                  </a:solidFill>
                  <a:cs typeface="+mn-ea"/>
                  <a:sym typeface="+mn-lt"/>
                </a:rPr>
                <a:t>、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恰当提问题：</a:t>
              </a:r>
              <a:endParaRPr lang="en-US" altLang="zh-CN" b="1" dirty="0">
                <a:solidFill>
                  <a:srgbClr val="595959"/>
                </a:solidFill>
                <a:cs typeface="+mn-ea"/>
                <a:sym typeface="+mn-lt"/>
              </a:endParaRP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让对方产生讲话的兴趣</a:t>
              </a: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D56BD8-5BAF-402E-ABEB-8C707B7B1626}"/>
              </a:ext>
            </a:extLst>
          </p:cNvPr>
          <p:cNvGrpSpPr/>
          <p:nvPr/>
        </p:nvGrpSpPr>
        <p:grpSpPr>
          <a:xfrm>
            <a:off x="1383770" y="2830980"/>
            <a:ext cx="4461200" cy="432000"/>
            <a:chOff x="3000698" y="2769543"/>
            <a:chExt cx="4461200" cy="432000"/>
          </a:xfrm>
        </p:grpSpPr>
        <p:sp>
          <p:nvSpPr>
            <p:cNvPr id="27" name="MH_Other_3">
              <a:extLst>
                <a:ext uri="{FF2B5EF4-FFF2-40B4-BE49-F238E27FC236}">
                  <a16:creationId xmlns:a16="http://schemas.microsoft.com/office/drawing/2014/main" id="{4A8DC6AD-6071-497A-8827-CB6456E9549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5400000">
              <a:off x="3000698" y="2769543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A6DD6C3-E452-4E6C-93E9-80FAE3EFC3B7}"/>
                </a:ext>
              </a:extLst>
            </p:cNvPr>
            <p:cNvSpPr/>
            <p:nvPr/>
          </p:nvSpPr>
          <p:spPr>
            <a:xfrm>
              <a:off x="3603149" y="2769543"/>
              <a:ext cx="3858749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 、专注：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目光要接触，神态要专注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09A294-9EA7-4D90-8133-43E9F867CF04}"/>
              </a:ext>
            </a:extLst>
          </p:cNvPr>
          <p:cNvGrpSpPr/>
          <p:nvPr/>
        </p:nvGrpSpPr>
        <p:grpSpPr>
          <a:xfrm>
            <a:off x="1383770" y="5082126"/>
            <a:ext cx="4542477" cy="439269"/>
            <a:chOff x="3000698" y="4163335"/>
            <a:chExt cx="4542477" cy="439269"/>
          </a:xfrm>
        </p:grpSpPr>
        <p:sp>
          <p:nvSpPr>
            <p:cNvPr id="31" name="MH_Other_3">
              <a:extLst>
                <a:ext uri="{FF2B5EF4-FFF2-40B4-BE49-F238E27FC236}">
                  <a16:creationId xmlns:a16="http://schemas.microsoft.com/office/drawing/2014/main" id="{12F3494B-7246-4D7B-B2EB-330EA236077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3000698" y="4163335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E484125-6468-4AAA-BC14-C8C88AE192D0}"/>
                </a:ext>
              </a:extLst>
            </p:cNvPr>
            <p:cNvSpPr/>
            <p:nvPr/>
          </p:nvSpPr>
          <p:spPr>
            <a:xfrm>
              <a:off x="3603149" y="4206021"/>
              <a:ext cx="394002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：忘我：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交流时最好不要用“我”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DCF94AB-37F4-45F0-BFA9-B8002550E29F}"/>
              </a:ext>
            </a:extLst>
          </p:cNvPr>
          <p:cNvGrpSpPr/>
          <p:nvPr/>
        </p:nvGrpSpPr>
        <p:grpSpPr>
          <a:xfrm>
            <a:off x="6202331" y="3954737"/>
            <a:ext cx="3972284" cy="435632"/>
            <a:chOff x="3000698" y="3470598"/>
            <a:chExt cx="3972284" cy="435632"/>
          </a:xfrm>
        </p:grpSpPr>
        <p:sp>
          <p:nvSpPr>
            <p:cNvPr id="24" name="MH_Other_3">
              <a:extLst>
                <a:ext uri="{FF2B5EF4-FFF2-40B4-BE49-F238E27FC236}">
                  <a16:creationId xmlns:a16="http://schemas.microsoft.com/office/drawing/2014/main" id="{A4016C64-E361-44D8-B4D4-0BDDC60A03C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3000698" y="3474230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70B18F4-E354-4FF9-BFF7-BDA9D8F931DD}"/>
                </a:ext>
              </a:extLst>
            </p:cNvPr>
            <p:cNvSpPr/>
            <p:nvPr/>
          </p:nvSpPr>
          <p:spPr>
            <a:xfrm>
              <a:off x="3603149" y="3470598"/>
              <a:ext cx="3369833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595959"/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b="1" dirty="0">
                  <a:solidFill>
                    <a:srgbClr val="595959"/>
                  </a:solidFill>
                  <a:cs typeface="+mn-ea"/>
                  <a:sym typeface="+mn-lt"/>
                </a:rPr>
                <a:t>、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集中精神：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产生讲话的兴趣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A8A724E-91FB-473D-B027-33BF1FF85A01}"/>
              </a:ext>
            </a:extLst>
          </p:cNvPr>
          <p:cNvGrpSpPr/>
          <p:nvPr/>
        </p:nvGrpSpPr>
        <p:grpSpPr>
          <a:xfrm>
            <a:off x="6202331" y="2830980"/>
            <a:ext cx="4623103" cy="432000"/>
            <a:chOff x="3000698" y="2769543"/>
            <a:chExt cx="4623103" cy="432000"/>
          </a:xfrm>
        </p:grpSpPr>
        <p:sp>
          <p:nvSpPr>
            <p:cNvPr id="29" name="MH_Other_3">
              <a:extLst>
                <a:ext uri="{FF2B5EF4-FFF2-40B4-BE49-F238E27FC236}">
                  <a16:creationId xmlns:a16="http://schemas.microsoft.com/office/drawing/2014/main" id="{E01D66E7-252D-4FE0-A698-CB267748E4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5400000">
              <a:off x="3000698" y="2769543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B5A4C8D-4F5B-4A4A-A592-F061A2BAB0AA}"/>
                </a:ext>
              </a:extLst>
            </p:cNvPr>
            <p:cNvSpPr/>
            <p:nvPr/>
          </p:nvSpPr>
          <p:spPr>
            <a:xfrm>
              <a:off x="3603149" y="2769543"/>
              <a:ext cx="4020652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、不乱插话：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让对方产生讲话的兴趣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0BD3882-02AC-418F-B488-9014F486640F}"/>
              </a:ext>
            </a:extLst>
          </p:cNvPr>
          <p:cNvGrpSpPr/>
          <p:nvPr/>
        </p:nvGrpSpPr>
        <p:grpSpPr>
          <a:xfrm>
            <a:off x="6202331" y="5082126"/>
            <a:ext cx="4542477" cy="439269"/>
            <a:chOff x="3000698" y="4163335"/>
            <a:chExt cx="4542477" cy="439269"/>
          </a:xfrm>
        </p:grpSpPr>
        <p:sp>
          <p:nvSpPr>
            <p:cNvPr id="34" name="MH_Other_3">
              <a:extLst>
                <a:ext uri="{FF2B5EF4-FFF2-40B4-BE49-F238E27FC236}">
                  <a16:creationId xmlns:a16="http://schemas.microsoft.com/office/drawing/2014/main" id="{F784C89E-A16B-48AF-85E1-1794A171DA9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5400000">
              <a:off x="3000698" y="4163335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89A70ED-2948-4FFD-985D-46D78E0EE5EC}"/>
                </a:ext>
              </a:extLst>
            </p:cNvPr>
            <p:cNvSpPr/>
            <p:nvPr/>
          </p:nvSpPr>
          <p:spPr>
            <a:xfrm>
              <a:off x="3603149" y="4206021"/>
              <a:ext cx="394002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6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：缓情绪：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不咆哮，用威严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4695D4C-E00D-4530-AE90-02FB7D97132B}"/>
              </a:ext>
            </a:extLst>
          </p:cNvPr>
          <p:cNvGrpSpPr/>
          <p:nvPr/>
        </p:nvGrpSpPr>
        <p:grpSpPr>
          <a:xfrm>
            <a:off x="1599770" y="1850613"/>
            <a:ext cx="2796206" cy="569956"/>
            <a:chOff x="1746351" y="2142146"/>
            <a:chExt cx="2796206" cy="56995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A593BFE-740D-4B53-9343-61D9A09D1C83}"/>
                </a:ext>
              </a:extLst>
            </p:cNvPr>
            <p:cNvSpPr/>
            <p:nvPr/>
          </p:nvSpPr>
          <p:spPr>
            <a:xfrm>
              <a:off x="1746351" y="2435791"/>
              <a:ext cx="279620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流程图: 过程 8">
              <a:extLst>
                <a:ext uri="{FF2B5EF4-FFF2-40B4-BE49-F238E27FC236}">
                  <a16:creationId xmlns:a16="http://schemas.microsoft.com/office/drawing/2014/main" id="{0FDC6743-73B5-4403-8451-3FA5A7F20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715" y="2142146"/>
              <a:ext cx="2369125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倾听六大技巧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3814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01CFA5A-490E-4089-8079-81C1A22DD4B6}"/>
              </a:ext>
            </a:extLst>
          </p:cNvPr>
          <p:cNvGrpSpPr/>
          <p:nvPr/>
        </p:nvGrpSpPr>
        <p:grpSpPr>
          <a:xfrm>
            <a:off x="4800045" y="3429000"/>
            <a:ext cx="1661212" cy="1564245"/>
            <a:chOff x="4800045" y="3429000"/>
            <a:chExt cx="1661212" cy="1564245"/>
          </a:xfrm>
        </p:grpSpPr>
        <p:sp>
          <p:nvSpPr>
            <p:cNvPr id="32" name="MH_SubTitle_3">
              <a:extLst>
                <a:ext uri="{FF2B5EF4-FFF2-40B4-BE49-F238E27FC236}">
                  <a16:creationId xmlns:a16="http://schemas.microsoft.com/office/drawing/2014/main" id="{350A22FD-C112-44B0-B60E-72C5F7D9FA60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6298" y="3865367"/>
              <a:ext cx="1281276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问</a:t>
              </a:r>
              <a:endParaRPr lang="zh-CN" altLang="en-US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id="{7F4E22CC-9BB4-410D-B47B-93B5A57FB2C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800045" y="3429000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三、有效沟通的关键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id="{5B69F1E7-C8B4-4CB7-9199-0F7DF8666278}"/>
              </a:ext>
            </a:extLst>
          </p:cNvPr>
          <p:cNvSpPr/>
          <p:nvPr/>
        </p:nvSpPr>
        <p:spPr>
          <a:xfrm>
            <a:off x="2329841" y="3429000"/>
            <a:ext cx="1628384" cy="1628384"/>
          </a:xfrm>
          <a:prstGeom prst="flowChartMagneticTape">
            <a:avLst/>
          </a:prstGeom>
          <a:solidFill>
            <a:srgbClr val="E29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大诀窍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BAA8E3A-208C-4E08-8F16-214F93B33C3E}"/>
              </a:ext>
            </a:extLst>
          </p:cNvPr>
          <p:cNvGrpSpPr/>
          <p:nvPr/>
        </p:nvGrpSpPr>
        <p:grpSpPr>
          <a:xfrm>
            <a:off x="8852014" y="3429000"/>
            <a:ext cx="1661212" cy="1564245"/>
            <a:chOff x="8852014" y="3429000"/>
            <a:chExt cx="1661212" cy="1564245"/>
          </a:xfrm>
        </p:grpSpPr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2F3B5882-2243-49B2-865F-3EC16CB0817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8852014" y="3429000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id="{5EA6A2C0-4E80-44FB-A274-CD0DCF6DF9B8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979183" y="3865367"/>
              <a:ext cx="1406873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望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F134898-F537-4200-B99B-5D769784A9E1}"/>
              </a:ext>
            </a:extLst>
          </p:cNvPr>
          <p:cNvGrpSpPr/>
          <p:nvPr/>
        </p:nvGrpSpPr>
        <p:grpSpPr>
          <a:xfrm>
            <a:off x="6826029" y="3429000"/>
            <a:ext cx="1661212" cy="1564245"/>
            <a:chOff x="6826029" y="3429000"/>
            <a:chExt cx="1661212" cy="1564245"/>
          </a:xfrm>
        </p:grpSpPr>
        <p:sp>
          <p:nvSpPr>
            <p:cNvPr id="39" name="MH_SubTitle_1">
              <a:extLst>
                <a:ext uri="{FF2B5EF4-FFF2-40B4-BE49-F238E27FC236}">
                  <a16:creationId xmlns:a16="http://schemas.microsoft.com/office/drawing/2014/main" id="{357C4B02-5F42-4C8B-AE40-FFAAB0A48B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6826029" y="3429000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MH_SubTitle_1">
              <a:extLst>
                <a:ext uri="{FF2B5EF4-FFF2-40B4-BE49-F238E27FC236}">
                  <a16:creationId xmlns:a16="http://schemas.microsoft.com/office/drawing/2014/main" id="{B53D7193-B781-430A-8D3B-A951D0A2DFF0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952712" y="3865367"/>
              <a:ext cx="1407846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闻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DF68D1E-C92A-4AFA-9C92-6BFCD2B3B6AB}"/>
              </a:ext>
            </a:extLst>
          </p:cNvPr>
          <p:cNvGrpSpPr/>
          <p:nvPr/>
        </p:nvGrpSpPr>
        <p:grpSpPr>
          <a:xfrm>
            <a:off x="2222654" y="2051325"/>
            <a:ext cx="2652546" cy="569956"/>
            <a:chOff x="1746351" y="2142146"/>
            <a:chExt cx="3935786" cy="56995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F820847-054C-489D-BE0A-D87B7679CFE0}"/>
                </a:ext>
              </a:extLst>
            </p:cNvPr>
            <p:cNvSpPr/>
            <p:nvPr/>
          </p:nvSpPr>
          <p:spPr>
            <a:xfrm>
              <a:off x="1746351" y="2435791"/>
              <a:ext cx="374400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流程图: 过程 8">
              <a:extLst>
                <a:ext uri="{FF2B5EF4-FFF2-40B4-BE49-F238E27FC236}">
                  <a16:creationId xmlns:a16="http://schemas.microsoft.com/office/drawing/2014/main" id="{06CC9660-6ED7-4C01-BA6F-3F71DF74C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866" y="2142146"/>
              <a:ext cx="3824271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倾听“三大诀窍”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299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5973E2-8BB7-4338-A053-72B2018D5AE2}"/>
              </a:ext>
            </a:extLst>
          </p:cNvPr>
          <p:cNvGrpSpPr/>
          <p:nvPr/>
        </p:nvGrpSpPr>
        <p:grpSpPr>
          <a:xfrm>
            <a:off x="2491085" y="2724825"/>
            <a:ext cx="7979866" cy="3523720"/>
            <a:chOff x="334963" y="887601"/>
            <a:chExt cx="11923779" cy="5265258"/>
          </a:xfrm>
        </p:grpSpPr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79196783-CF4E-4DB9-BF98-C9D88C115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63" y="3429000"/>
              <a:ext cx="10753725" cy="0"/>
            </a:xfrm>
            <a:prstGeom prst="line">
              <a:avLst/>
            </a:prstGeom>
            <a:noFill/>
            <a:ln w="22225">
              <a:solidFill>
                <a:srgbClr val="595959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2F32D78F-A28C-4E8F-A8CB-0F8EA632B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3913" y="981075"/>
              <a:ext cx="0" cy="4824413"/>
            </a:xfrm>
            <a:prstGeom prst="line">
              <a:avLst/>
            </a:prstGeom>
            <a:noFill/>
            <a:ln w="22225">
              <a:solidFill>
                <a:srgbClr val="595959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D301D6AF-6FE0-4D8C-89EC-78BB37F38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9202" y="3427601"/>
              <a:ext cx="879540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130</a:t>
              </a: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D7AA7C8D-FF18-4CE0-A523-429E4C61C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000" y="887601"/>
              <a:ext cx="879540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130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8EA1DCB1-54A7-42F6-B9B7-045983E5D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737" y="5600991"/>
              <a:ext cx="477135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71A7C4C6-6895-4FE4-8759-031D57A68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64" y="3695889"/>
              <a:ext cx="477135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C677E1F1-B5B4-45A9-A0F9-30C767A1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163" y="3695889"/>
              <a:ext cx="678337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65</a:t>
              </a: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53E984AC-D073-46DB-8F3E-A6FDB2700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1" y="3722688"/>
              <a:ext cx="276031" cy="55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sng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CA737568-5450-490C-832E-CC617A4FF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442" y="2115860"/>
              <a:ext cx="3768222" cy="12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表现型（孔雀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426D65DE-3D9B-426C-BEBE-2BC179564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442" y="4029151"/>
              <a:ext cx="3768222" cy="6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果断型（老虎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A8F51956-C5F3-46F7-BAFC-486A1F752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267" y="4003472"/>
              <a:ext cx="4228113" cy="6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分析型（猫头鹰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id="{BAA444E9-A52E-4991-A986-B9B2C93E4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211" y="2107012"/>
              <a:ext cx="3768222" cy="6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温柔型（绵羊</a:t>
              </a:r>
              <a:r>
                <a:rPr kumimoji="0" lang="zh-CN" altLang="en-US" sz="2400" b="0" i="0" u="sng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742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9893B8A-3690-49C8-B1E1-BCAC5D25C8BF}"/>
              </a:ext>
            </a:extLst>
          </p:cNvPr>
          <p:cNvGrpSpPr/>
          <p:nvPr/>
        </p:nvGrpSpPr>
        <p:grpSpPr>
          <a:xfrm>
            <a:off x="2511398" y="2881964"/>
            <a:ext cx="2652546" cy="569956"/>
            <a:chOff x="1746351" y="2142146"/>
            <a:chExt cx="3935786" cy="56995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866" y="2142146"/>
              <a:ext cx="3824271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猫头鹰型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6272E72-4BE5-470D-A14A-6A63CEA9E44B}"/>
              </a:ext>
            </a:extLst>
          </p:cNvPr>
          <p:cNvSpPr/>
          <p:nvPr/>
        </p:nvSpPr>
        <p:spPr>
          <a:xfrm>
            <a:off x="2837036" y="3691058"/>
            <a:ext cx="531740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特点：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典型是做事非常有方法：仔细、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合理、喜欢非常合逻辑的态度去达成目标。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CF045F2-4C88-4CD2-8A62-53D30CC91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330" y="2881964"/>
            <a:ext cx="2804591" cy="24765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137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9893B8A-3690-49C8-B1E1-BCAC5D25C8BF}"/>
              </a:ext>
            </a:extLst>
          </p:cNvPr>
          <p:cNvGrpSpPr/>
          <p:nvPr/>
        </p:nvGrpSpPr>
        <p:grpSpPr>
          <a:xfrm>
            <a:off x="2511398" y="2881964"/>
            <a:ext cx="1548000" cy="569956"/>
            <a:chOff x="1746351" y="2142146"/>
            <a:chExt cx="2296886" cy="56995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866" y="2142146"/>
              <a:ext cx="1812222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老虎型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6272E72-4BE5-470D-A14A-6A63CEA9E44B}"/>
              </a:ext>
            </a:extLst>
          </p:cNvPr>
          <p:cNvSpPr/>
          <p:nvPr/>
        </p:nvSpPr>
        <p:spPr>
          <a:xfrm>
            <a:off x="2837036" y="3691058"/>
            <a:ext cx="5317408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描述：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做什么事都比较暴躁，   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喜欢独立、冒险，经常要做决策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不喜欢对事情 做出评断 </a:t>
            </a:r>
            <a:endParaRPr kumimoji="1" lang="zh-CN" altLang="en-US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0BF02E9-AA5A-4B56-A9CD-0D16E9C98D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4" r="18705"/>
          <a:stretch/>
        </p:blipFill>
        <p:spPr>
          <a:xfrm>
            <a:off x="6987506" y="3009328"/>
            <a:ext cx="2693096" cy="24765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917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9893B8A-3690-49C8-B1E1-BCAC5D25C8BF}"/>
              </a:ext>
            </a:extLst>
          </p:cNvPr>
          <p:cNvGrpSpPr/>
          <p:nvPr/>
        </p:nvGrpSpPr>
        <p:grpSpPr>
          <a:xfrm>
            <a:off x="2511398" y="2890244"/>
            <a:ext cx="1548000" cy="561676"/>
            <a:chOff x="1746351" y="2150426"/>
            <a:chExt cx="2296886" cy="56167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440" y="2150426"/>
              <a:ext cx="1812222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绵羊型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6272E72-4BE5-470D-A14A-6A63CEA9E44B}"/>
              </a:ext>
            </a:extLst>
          </p:cNvPr>
          <p:cNvSpPr/>
          <p:nvPr/>
        </p:nvSpPr>
        <p:spPr>
          <a:xfrm>
            <a:off x="2837036" y="3691058"/>
            <a:ext cx="336334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描述：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人属于行事稳健，不夸张，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强调事实。有礼貌、  温顺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1E1AC3-950A-4B71-A925-E4B43C7A0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65"/>
          <a:stretch/>
        </p:blipFill>
        <p:spPr>
          <a:xfrm>
            <a:off x="6695597" y="2874450"/>
            <a:ext cx="2784106" cy="24765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21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9893B8A-3690-49C8-B1E1-BCAC5D25C8BF}"/>
              </a:ext>
            </a:extLst>
          </p:cNvPr>
          <p:cNvGrpSpPr/>
          <p:nvPr/>
        </p:nvGrpSpPr>
        <p:grpSpPr>
          <a:xfrm>
            <a:off x="2511398" y="2890244"/>
            <a:ext cx="1548000" cy="561676"/>
            <a:chOff x="1746351" y="2150426"/>
            <a:chExt cx="2296886" cy="56167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440" y="2150426"/>
              <a:ext cx="1812222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孔雀型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6272E72-4BE5-470D-A14A-6A63CEA9E44B}"/>
              </a:ext>
            </a:extLst>
          </p:cNvPr>
          <p:cNvSpPr/>
          <p:nvPr/>
        </p:nvSpPr>
        <p:spPr>
          <a:xfrm>
            <a:off x="2533928" y="3737285"/>
            <a:ext cx="36263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描述：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热心急切、激情洋溢、善于表现和表达，期望 密切 关系的建立。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B4750A-4929-4691-9600-973A6E2DD6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375" y="2894979"/>
            <a:ext cx="2578703" cy="23354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67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91E704C-BEA1-4EED-9C47-BC64CDD07D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53AE99E-4DA4-454D-887A-321089CD3C5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2724" y="804383"/>
            <a:ext cx="1231221" cy="1022352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41A6DE2-E4C4-402F-A52F-3121E2F0C9F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334" y="4562465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B5C04CC-ED80-49E5-A56F-8194995EAD3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55" y="5440604"/>
            <a:ext cx="1404759" cy="1210907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5122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416051" y="552450"/>
            <a:ext cx="2366810" cy="7953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课程目录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D99912A-653B-4301-B559-B9803D0A182B}"/>
              </a:ext>
            </a:extLst>
          </p:cNvPr>
          <p:cNvGrpSpPr/>
          <p:nvPr/>
        </p:nvGrpSpPr>
        <p:grpSpPr>
          <a:xfrm>
            <a:off x="3254408" y="1609936"/>
            <a:ext cx="5790415" cy="1090496"/>
            <a:chOff x="3254408" y="1609936"/>
            <a:chExt cx="5790415" cy="109049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D1124F4-13E1-490E-AAD2-2D7E31992048}"/>
                </a:ext>
              </a:extLst>
            </p:cNvPr>
            <p:cNvGrpSpPr/>
            <p:nvPr/>
          </p:nvGrpSpPr>
          <p:grpSpPr>
            <a:xfrm>
              <a:off x="3254408" y="1694369"/>
              <a:ext cx="1535900" cy="887414"/>
              <a:chOff x="1985236" y="1659665"/>
              <a:chExt cx="1535900" cy="88741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CA8AC201-D736-4C3C-B676-124C6A97C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826377" y="1852686"/>
                <a:ext cx="694759" cy="486624"/>
              </a:xfrm>
              <a:custGeom>
                <a:avLst/>
                <a:gdLst>
                  <a:gd name="connsiteX0" fmla="*/ 0 w 694759"/>
                  <a:gd name="connsiteY0" fmla="*/ 0 h 486624"/>
                  <a:gd name="connsiteX1" fmla="*/ 694759 w 694759"/>
                  <a:gd name="connsiteY1" fmla="*/ 0 h 486624"/>
                  <a:gd name="connsiteX2" fmla="*/ 694759 w 694759"/>
                  <a:gd name="connsiteY2" fmla="*/ 486624 h 486624"/>
                  <a:gd name="connsiteX3" fmla="*/ 0 w 694759"/>
                  <a:gd name="connsiteY3" fmla="*/ 486624 h 486624"/>
                  <a:gd name="connsiteX4" fmla="*/ 0 w 694759"/>
                  <a:gd name="connsiteY4" fmla="*/ 0 h 4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759" h="486624">
                    <a:moveTo>
                      <a:pt x="0" y="0"/>
                    </a:moveTo>
                    <a:lnTo>
                      <a:pt x="694759" y="0"/>
                    </a:lnTo>
                    <a:lnTo>
                      <a:pt x="694759" y="486624"/>
                    </a:lnTo>
                    <a:lnTo>
                      <a:pt x="0" y="4866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4CDDBC6A-5EAC-4F94-BA08-E89B6FA63D25}"/>
                  </a:ext>
                </a:extLst>
              </p:cNvPr>
              <p:cNvGrpSpPr/>
              <p:nvPr/>
            </p:nvGrpSpPr>
            <p:grpSpPr>
              <a:xfrm flipH="1">
                <a:off x="1985236" y="1659665"/>
                <a:ext cx="874200" cy="887414"/>
                <a:chOff x="8102024" y="1895895"/>
                <a:chExt cx="2146986" cy="2179438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630A0DBA-CD1A-44B6-A8BA-3CABFDF99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02024" y="1895895"/>
                  <a:ext cx="2146986" cy="2179438"/>
                </a:xfrm>
                <a:custGeom>
                  <a:avLst/>
                  <a:gdLst>
                    <a:gd name="connsiteX0" fmla="*/ 1073493 w 2146986"/>
                    <a:gd name="connsiteY0" fmla="*/ 0 h 2179438"/>
                    <a:gd name="connsiteX1" fmla="*/ 1183251 w 2146986"/>
                    <a:gd name="connsiteY1" fmla="*/ 5626 h 2179438"/>
                    <a:gd name="connsiteX2" fmla="*/ 1274969 w 2146986"/>
                    <a:gd name="connsiteY2" fmla="*/ 19835 h 2179438"/>
                    <a:gd name="connsiteX3" fmla="*/ 1286795 w 2146986"/>
                    <a:gd name="connsiteY3" fmla="*/ 67273 h 2179438"/>
                    <a:gd name="connsiteX4" fmla="*/ 1940562 w 2146986"/>
                    <a:gd name="connsiteY4" fmla="*/ 665485 h 2179438"/>
                    <a:gd name="connsiteX5" fmla="*/ 2030491 w 2146986"/>
                    <a:gd name="connsiteY5" fmla="*/ 688204 h 2179438"/>
                    <a:gd name="connsiteX6" fmla="*/ 2073363 w 2146986"/>
                    <a:gd name="connsiteY6" fmla="*/ 695329 h 2179438"/>
                    <a:gd name="connsiteX7" fmla="*/ 2098724 w 2146986"/>
                    <a:gd name="connsiteY7" fmla="*/ 765670 h 2179438"/>
                    <a:gd name="connsiteX8" fmla="*/ 2146986 w 2146986"/>
                    <a:gd name="connsiteY8" fmla="*/ 1089719 h 2179438"/>
                    <a:gd name="connsiteX9" fmla="*/ 1073493 w 2146986"/>
                    <a:gd name="connsiteY9" fmla="*/ 2179438 h 2179438"/>
                    <a:gd name="connsiteX10" fmla="*/ 0 w 2146986"/>
                    <a:gd name="connsiteY10" fmla="*/ 1089719 h 2179438"/>
                    <a:gd name="connsiteX11" fmla="*/ 1073493 w 2146986"/>
                    <a:gd name="connsiteY11" fmla="*/ 0 h 2179438"/>
                    <a:gd name="connsiteX12" fmla="*/ 725892 w 2146986"/>
                    <a:gd name="connsiteY12" fmla="*/ 655881 h 2179438"/>
                    <a:gd name="connsiteX13" fmla="*/ 223526 w 2146986"/>
                    <a:gd name="connsiteY13" fmla="*/ 869286 h 2179438"/>
                    <a:gd name="connsiteX14" fmla="*/ 947910 w 2146986"/>
                    <a:gd name="connsiteY14" fmla="*/ 1267553 h 2179438"/>
                    <a:gd name="connsiteX15" fmla="*/ 1750542 w 2146986"/>
                    <a:gd name="connsiteY15" fmla="*/ 1069739 h 2179438"/>
                    <a:gd name="connsiteX16" fmla="*/ 1026158 w 2146986"/>
                    <a:gd name="connsiteY16" fmla="*/ 671473 h 2179438"/>
                    <a:gd name="connsiteX17" fmla="*/ 725892 w 2146986"/>
                    <a:gd name="connsiteY17" fmla="*/ 655881 h 21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6986" h="2179438">
                      <a:moveTo>
                        <a:pt x="1073493" y="0"/>
                      </a:moveTo>
                      <a:cubicBezTo>
                        <a:pt x="1110548" y="0"/>
                        <a:pt x="1147164" y="1906"/>
                        <a:pt x="1183251" y="5626"/>
                      </a:cubicBezTo>
                      <a:lnTo>
                        <a:pt x="1274969" y="19835"/>
                      </a:lnTo>
                      <a:lnTo>
                        <a:pt x="1286795" y="67273"/>
                      </a:lnTo>
                      <a:cubicBezTo>
                        <a:pt x="1368255" y="332144"/>
                        <a:pt x="1610642" y="567511"/>
                        <a:pt x="1940562" y="665485"/>
                      </a:cubicBezTo>
                      <a:cubicBezTo>
                        <a:pt x="1970555" y="674392"/>
                        <a:pt x="2000561" y="681952"/>
                        <a:pt x="2030491" y="688204"/>
                      </a:cubicBezTo>
                      <a:lnTo>
                        <a:pt x="2073363" y="695329"/>
                      </a:lnTo>
                      <a:lnTo>
                        <a:pt x="2098724" y="765670"/>
                      </a:lnTo>
                      <a:cubicBezTo>
                        <a:pt x="2130089" y="868037"/>
                        <a:pt x="2146986" y="976875"/>
                        <a:pt x="2146986" y="1089719"/>
                      </a:cubicBezTo>
                      <a:cubicBezTo>
                        <a:pt x="2146986" y="1691554"/>
                        <a:pt x="1666367" y="2179438"/>
                        <a:pt x="1073493" y="2179438"/>
                      </a:cubicBezTo>
                      <a:cubicBezTo>
                        <a:pt x="480619" y="2179438"/>
                        <a:pt x="0" y="1691554"/>
                        <a:pt x="0" y="1089719"/>
                      </a:cubicBezTo>
                      <a:cubicBezTo>
                        <a:pt x="0" y="487884"/>
                        <a:pt x="480619" y="0"/>
                        <a:pt x="1073493" y="0"/>
                      </a:cubicBezTo>
                      <a:close/>
                      <a:moveTo>
                        <a:pt x="725892" y="655881"/>
                      </a:moveTo>
                      <a:cubicBezTo>
                        <a:pt x="445918" y="665153"/>
                        <a:pt x="239732" y="745833"/>
                        <a:pt x="223526" y="869286"/>
                      </a:cubicBezTo>
                      <a:cubicBezTo>
                        <a:pt x="201919" y="1033889"/>
                        <a:pt x="526236" y="1212200"/>
                        <a:pt x="947910" y="1267553"/>
                      </a:cubicBezTo>
                      <a:cubicBezTo>
                        <a:pt x="1369584" y="1322907"/>
                        <a:pt x="1728934" y="1234343"/>
                        <a:pt x="1750542" y="1069739"/>
                      </a:cubicBezTo>
                      <a:cubicBezTo>
                        <a:pt x="1772150" y="905136"/>
                        <a:pt x="1447832" y="726826"/>
                        <a:pt x="1026158" y="671473"/>
                      </a:cubicBezTo>
                      <a:cubicBezTo>
                        <a:pt x="920740" y="657634"/>
                        <a:pt x="819216" y="652791"/>
                        <a:pt x="725892" y="655881"/>
                      </a:cubicBezTo>
                      <a:close/>
                    </a:path>
                  </a:pathLst>
                </a:custGeom>
                <a:effectLst>
                  <a:outerShdw blurRad="101600" dist="635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612F918A-6765-4143-AF33-82C7EE29B155}"/>
                    </a:ext>
                  </a:extLst>
                </p:cNvPr>
                <p:cNvSpPr/>
                <p:nvPr/>
              </p:nvSpPr>
              <p:spPr>
                <a:xfrm>
                  <a:off x="8536129" y="2178090"/>
                  <a:ext cx="1044063" cy="14361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n w="19050"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1</a:t>
                  </a:r>
                  <a:endParaRPr lang="zh-CN" altLang="en-US" sz="3200" dirty="0">
                    <a:ln w="19050"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D676962-7FFB-4B15-ABC0-AD9C5FF9ADF0}"/>
                </a:ext>
              </a:extLst>
            </p:cNvPr>
            <p:cNvGrpSpPr/>
            <p:nvPr/>
          </p:nvGrpSpPr>
          <p:grpSpPr>
            <a:xfrm>
              <a:off x="5127822" y="1609936"/>
              <a:ext cx="3917001" cy="1090496"/>
              <a:chOff x="3686298" y="1569503"/>
              <a:chExt cx="3917001" cy="1090496"/>
            </a:xfrm>
          </p:grpSpPr>
          <p:sp>
            <p:nvSpPr>
              <p:cNvPr id="5125" name="MH_SubTitle_1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713779" y="1569503"/>
                <a:ext cx="3095625" cy="49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A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第一讲：原理篇</a:t>
                </a:r>
              </a:p>
            </p:txBody>
          </p:sp>
          <p:sp>
            <p:nvSpPr>
              <p:cNvPr id="5126" name="MH_Text_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86298" y="2078039"/>
                <a:ext cx="3917001" cy="581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有效沟通的知识与原理</a:t>
                </a:r>
              </a:p>
            </p:txBody>
          </p:sp>
        </p:grpSp>
      </p:grpSp>
      <p:sp>
        <p:nvSpPr>
          <p:cNvPr id="24" name="MH_Other_9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187575" y="4795838"/>
            <a:ext cx="531813" cy="398463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4330ED-7D97-4C1F-A897-1E19E02939D5}"/>
              </a:ext>
            </a:extLst>
          </p:cNvPr>
          <p:cNvGrpSpPr/>
          <p:nvPr/>
        </p:nvGrpSpPr>
        <p:grpSpPr>
          <a:xfrm>
            <a:off x="3216830" y="3040455"/>
            <a:ext cx="5619697" cy="1097018"/>
            <a:chOff x="3216830" y="3040455"/>
            <a:chExt cx="5619697" cy="109701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2ACE73C-C757-4669-8243-DFF0FED1F032}"/>
                </a:ext>
              </a:extLst>
            </p:cNvPr>
            <p:cNvGrpSpPr/>
            <p:nvPr/>
          </p:nvGrpSpPr>
          <p:grpSpPr>
            <a:xfrm>
              <a:off x="5127822" y="3040455"/>
              <a:ext cx="3708705" cy="1097018"/>
              <a:chOff x="3355975" y="2924175"/>
              <a:chExt cx="3708705" cy="1097018"/>
            </a:xfrm>
          </p:grpSpPr>
          <p:sp>
            <p:nvSpPr>
              <p:cNvPr id="5129" name="MH_SubTitle_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355975" y="2924175"/>
                <a:ext cx="3082403" cy="49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A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第二讲：策略篇</a:t>
                </a:r>
              </a:p>
            </p:txBody>
          </p:sp>
          <p:sp>
            <p:nvSpPr>
              <p:cNvPr id="5134" name="MH_Text_3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55976" y="3470516"/>
                <a:ext cx="3708704" cy="550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与上级领导有效的沟通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EDFC952-D554-45ED-BF28-8D30D9383CA9}"/>
                </a:ext>
              </a:extLst>
            </p:cNvPr>
            <p:cNvGrpSpPr/>
            <p:nvPr/>
          </p:nvGrpSpPr>
          <p:grpSpPr>
            <a:xfrm>
              <a:off x="3216830" y="3170907"/>
              <a:ext cx="1573478" cy="887414"/>
              <a:chOff x="1947658" y="3136203"/>
              <a:chExt cx="1573478" cy="887414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8FEB3B5C-1F73-4AE1-9332-A6D46E6FDB73}"/>
                  </a:ext>
                </a:extLst>
              </p:cNvPr>
              <p:cNvGrpSpPr/>
              <p:nvPr/>
            </p:nvGrpSpPr>
            <p:grpSpPr>
              <a:xfrm flipH="1">
                <a:off x="1947658" y="3136203"/>
                <a:ext cx="874200" cy="887414"/>
                <a:chOff x="8194313" y="1895895"/>
                <a:chExt cx="2146986" cy="2179438"/>
              </a:xfrm>
            </p:grpSpPr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id="{05F065D8-A9D7-4FF8-AEAC-AFDA93E3E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94313" y="1895895"/>
                  <a:ext cx="2146986" cy="2179438"/>
                </a:xfrm>
                <a:custGeom>
                  <a:avLst/>
                  <a:gdLst>
                    <a:gd name="connsiteX0" fmla="*/ 1073493 w 2146986"/>
                    <a:gd name="connsiteY0" fmla="*/ 0 h 2179438"/>
                    <a:gd name="connsiteX1" fmla="*/ 1183251 w 2146986"/>
                    <a:gd name="connsiteY1" fmla="*/ 5626 h 2179438"/>
                    <a:gd name="connsiteX2" fmla="*/ 1274969 w 2146986"/>
                    <a:gd name="connsiteY2" fmla="*/ 19835 h 2179438"/>
                    <a:gd name="connsiteX3" fmla="*/ 1286795 w 2146986"/>
                    <a:gd name="connsiteY3" fmla="*/ 67273 h 2179438"/>
                    <a:gd name="connsiteX4" fmla="*/ 1940562 w 2146986"/>
                    <a:gd name="connsiteY4" fmla="*/ 665485 h 2179438"/>
                    <a:gd name="connsiteX5" fmla="*/ 2030491 w 2146986"/>
                    <a:gd name="connsiteY5" fmla="*/ 688204 h 2179438"/>
                    <a:gd name="connsiteX6" fmla="*/ 2073363 w 2146986"/>
                    <a:gd name="connsiteY6" fmla="*/ 695329 h 2179438"/>
                    <a:gd name="connsiteX7" fmla="*/ 2098724 w 2146986"/>
                    <a:gd name="connsiteY7" fmla="*/ 765670 h 2179438"/>
                    <a:gd name="connsiteX8" fmla="*/ 2146986 w 2146986"/>
                    <a:gd name="connsiteY8" fmla="*/ 1089719 h 2179438"/>
                    <a:gd name="connsiteX9" fmla="*/ 1073493 w 2146986"/>
                    <a:gd name="connsiteY9" fmla="*/ 2179438 h 2179438"/>
                    <a:gd name="connsiteX10" fmla="*/ 0 w 2146986"/>
                    <a:gd name="connsiteY10" fmla="*/ 1089719 h 2179438"/>
                    <a:gd name="connsiteX11" fmla="*/ 1073493 w 2146986"/>
                    <a:gd name="connsiteY11" fmla="*/ 0 h 2179438"/>
                    <a:gd name="connsiteX12" fmla="*/ 725892 w 2146986"/>
                    <a:gd name="connsiteY12" fmla="*/ 655881 h 2179438"/>
                    <a:gd name="connsiteX13" fmla="*/ 223526 w 2146986"/>
                    <a:gd name="connsiteY13" fmla="*/ 869286 h 2179438"/>
                    <a:gd name="connsiteX14" fmla="*/ 947910 w 2146986"/>
                    <a:gd name="connsiteY14" fmla="*/ 1267553 h 2179438"/>
                    <a:gd name="connsiteX15" fmla="*/ 1750542 w 2146986"/>
                    <a:gd name="connsiteY15" fmla="*/ 1069739 h 2179438"/>
                    <a:gd name="connsiteX16" fmla="*/ 1026158 w 2146986"/>
                    <a:gd name="connsiteY16" fmla="*/ 671473 h 2179438"/>
                    <a:gd name="connsiteX17" fmla="*/ 725892 w 2146986"/>
                    <a:gd name="connsiteY17" fmla="*/ 655881 h 21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6986" h="2179438">
                      <a:moveTo>
                        <a:pt x="1073493" y="0"/>
                      </a:moveTo>
                      <a:cubicBezTo>
                        <a:pt x="1110548" y="0"/>
                        <a:pt x="1147164" y="1906"/>
                        <a:pt x="1183251" y="5626"/>
                      </a:cubicBezTo>
                      <a:lnTo>
                        <a:pt x="1274969" y="19835"/>
                      </a:lnTo>
                      <a:lnTo>
                        <a:pt x="1286795" y="67273"/>
                      </a:lnTo>
                      <a:cubicBezTo>
                        <a:pt x="1368255" y="332144"/>
                        <a:pt x="1610642" y="567511"/>
                        <a:pt x="1940562" y="665485"/>
                      </a:cubicBezTo>
                      <a:cubicBezTo>
                        <a:pt x="1970555" y="674392"/>
                        <a:pt x="2000561" y="681952"/>
                        <a:pt x="2030491" y="688204"/>
                      </a:cubicBezTo>
                      <a:lnTo>
                        <a:pt x="2073363" y="695329"/>
                      </a:lnTo>
                      <a:lnTo>
                        <a:pt x="2098724" y="765670"/>
                      </a:lnTo>
                      <a:cubicBezTo>
                        <a:pt x="2130089" y="868037"/>
                        <a:pt x="2146986" y="976875"/>
                        <a:pt x="2146986" y="1089719"/>
                      </a:cubicBezTo>
                      <a:cubicBezTo>
                        <a:pt x="2146986" y="1691554"/>
                        <a:pt x="1666367" y="2179438"/>
                        <a:pt x="1073493" y="2179438"/>
                      </a:cubicBezTo>
                      <a:cubicBezTo>
                        <a:pt x="480619" y="2179438"/>
                        <a:pt x="0" y="1691554"/>
                        <a:pt x="0" y="1089719"/>
                      </a:cubicBezTo>
                      <a:cubicBezTo>
                        <a:pt x="0" y="487884"/>
                        <a:pt x="480619" y="0"/>
                        <a:pt x="1073493" y="0"/>
                      </a:cubicBezTo>
                      <a:close/>
                      <a:moveTo>
                        <a:pt x="725892" y="655881"/>
                      </a:moveTo>
                      <a:cubicBezTo>
                        <a:pt x="445918" y="665153"/>
                        <a:pt x="239732" y="745833"/>
                        <a:pt x="223526" y="869286"/>
                      </a:cubicBezTo>
                      <a:cubicBezTo>
                        <a:pt x="201919" y="1033889"/>
                        <a:pt x="526236" y="1212200"/>
                        <a:pt x="947910" y="1267553"/>
                      </a:cubicBezTo>
                      <a:cubicBezTo>
                        <a:pt x="1369584" y="1322907"/>
                        <a:pt x="1728934" y="1234343"/>
                        <a:pt x="1750542" y="1069739"/>
                      </a:cubicBezTo>
                      <a:cubicBezTo>
                        <a:pt x="1772150" y="905136"/>
                        <a:pt x="1447832" y="726826"/>
                        <a:pt x="1026158" y="671473"/>
                      </a:cubicBezTo>
                      <a:cubicBezTo>
                        <a:pt x="920740" y="657634"/>
                        <a:pt x="819216" y="652791"/>
                        <a:pt x="725892" y="655881"/>
                      </a:cubicBezTo>
                      <a:close/>
                    </a:path>
                  </a:pathLst>
                </a:custGeom>
                <a:effectLst>
                  <a:outerShdw blurRad="101600" dist="635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B4363EEE-CE0B-457F-8EDA-7A58809BB11B}"/>
                    </a:ext>
                  </a:extLst>
                </p:cNvPr>
                <p:cNvSpPr/>
                <p:nvPr/>
              </p:nvSpPr>
              <p:spPr>
                <a:xfrm>
                  <a:off x="8628421" y="2178090"/>
                  <a:ext cx="1044063" cy="14361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n w="19050"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2</a:t>
                  </a:r>
                  <a:endParaRPr lang="zh-CN" altLang="en-US" sz="3200" dirty="0">
                    <a:ln w="19050"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1DF7D20C-90C8-4089-9714-77352FE37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826377" y="3279351"/>
                <a:ext cx="694759" cy="486624"/>
              </a:xfrm>
              <a:custGeom>
                <a:avLst/>
                <a:gdLst>
                  <a:gd name="connsiteX0" fmla="*/ 0 w 694759"/>
                  <a:gd name="connsiteY0" fmla="*/ 0 h 486624"/>
                  <a:gd name="connsiteX1" fmla="*/ 694759 w 694759"/>
                  <a:gd name="connsiteY1" fmla="*/ 0 h 486624"/>
                  <a:gd name="connsiteX2" fmla="*/ 694759 w 694759"/>
                  <a:gd name="connsiteY2" fmla="*/ 486624 h 486624"/>
                  <a:gd name="connsiteX3" fmla="*/ 0 w 694759"/>
                  <a:gd name="connsiteY3" fmla="*/ 486624 h 486624"/>
                  <a:gd name="connsiteX4" fmla="*/ 0 w 694759"/>
                  <a:gd name="connsiteY4" fmla="*/ 0 h 4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759" h="486624">
                    <a:moveTo>
                      <a:pt x="0" y="0"/>
                    </a:moveTo>
                    <a:lnTo>
                      <a:pt x="694759" y="0"/>
                    </a:lnTo>
                    <a:lnTo>
                      <a:pt x="694759" y="486624"/>
                    </a:lnTo>
                    <a:lnTo>
                      <a:pt x="0" y="4866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812FA36-2EA2-47B7-9C33-695141477EE0}"/>
              </a:ext>
            </a:extLst>
          </p:cNvPr>
          <p:cNvGrpSpPr/>
          <p:nvPr/>
        </p:nvGrpSpPr>
        <p:grpSpPr>
          <a:xfrm>
            <a:off x="3255648" y="4477496"/>
            <a:ext cx="6347913" cy="1097268"/>
            <a:chOff x="3255648" y="4477496"/>
            <a:chExt cx="6347913" cy="109726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05E7189-11AF-4595-B884-62176628515D}"/>
                </a:ext>
              </a:extLst>
            </p:cNvPr>
            <p:cNvGrpSpPr/>
            <p:nvPr/>
          </p:nvGrpSpPr>
          <p:grpSpPr>
            <a:xfrm>
              <a:off x="5127822" y="4477496"/>
              <a:ext cx="4475739" cy="1097268"/>
              <a:chOff x="3290398" y="4437063"/>
              <a:chExt cx="4475739" cy="1097268"/>
            </a:xfrm>
          </p:grpSpPr>
          <p:sp>
            <p:nvSpPr>
              <p:cNvPr id="5133" name="MH_SubTitle_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371851" y="4437063"/>
                <a:ext cx="2026868" cy="493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A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第三讲 方法篇</a:t>
                </a:r>
              </a:p>
            </p:txBody>
          </p:sp>
          <p:sp>
            <p:nvSpPr>
              <p:cNvPr id="27" name="MH_Text_3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290398" y="4983654"/>
                <a:ext cx="4475739" cy="550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与下级员工有效沟通的方法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FDBE463-DA76-4CEF-8C4F-0E8C849FA95A}"/>
                </a:ext>
              </a:extLst>
            </p:cNvPr>
            <p:cNvGrpSpPr/>
            <p:nvPr/>
          </p:nvGrpSpPr>
          <p:grpSpPr>
            <a:xfrm>
              <a:off x="3255648" y="4644805"/>
              <a:ext cx="1535900" cy="887414"/>
              <a:chOff x="1985236" y="4395579"/>
              <a:chExt cx="1535900" cy="887414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74B57B1B-E22A-48DA-9E24-5895B94C6FBF}"/>
                  </a:ext>
                </a:extLst>
              </p:cNvPr>
              <p:cNvGrpSpPr/>
              <p:nvPr/>
            </p:nvGrpSpPr>
            <p:grpSpPr>
              <a:xfrm flipH="1">
                <a:off x="1985236" y="4395579"/>
                <a:ext cx="874200" cy="887414"/>
                <a:chOff x="8102024" y="1895895"/>
                <a:chExt cx="2146986" cy="2179438"/>
              </a:xfrm>
            </p:grpSpPr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id="{81C79984-5AF8-450A-A369-75BC995EA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02024" y="1895895"/>
                  <a:ext cx="2146986" cy="2179438"/>
                </a:xfrm>
                <a:custGeom>
                  <a:avLst/>
                  <a:gdLst>
                    <a:gd name="connsiteX0" fmla="*/ 1073493 w 2146986"/>
                    <a:gd name="connsiteY0" fmla="*/ 0 h 2179438"/>
                    <a:gd name="connsiteX1" fmla="*/ 1183251 w 2146986"/>
                    <a:gd name="connsiteY1" fmla="*/ 5626 h 2179438"/>
                    <a:gd name="connsiteX2" fmla="*/ 1274969 w 2146986"/>
                    <a:gd name="connsiteY2" fmla="*/ 19835 h 2179438"/>
                    <a:gd name="connsiteX3" fmla="*/ 1286795 w 2146986"/>
                    <a:gd name="connsiteY3" fmla="*/ 67273 h 2179438"/>
                    <a:gd name="connsiteX4" fmla="*/ 1940562 w 2146986"/>
                    <a:gd name="connsiteY4" fmla="*/ 665485 h 2179438"/>
                    <a:gd name="connsiteX5" fmla="*/ 2030491 w 2146986"/>
                    <a:gd name="connsiteY5" fmla="*/ 688204 h 2179438"/>
                    <a:gd name="connsiteX6" fmla="*/ 2073363 w 2146986"/>
                    <a:gd name="connsiteY6" fmla="*/ 695329 h 2179438"/>
                    <a:gd name="connsiteX7" fmla="*/ 2098724 w 2146986"/>
                    <a:gd name="connsiteY7" fmla="*/ 765670 h 2179438"/>
                    <a:gd name="connsiteX8" fmla="*/ 2146986 w 2146986"/>
                    <a:gd name="connsiteY8" fmla="*/ 1089719 h 2179438"/>
                    <a:gd name="connsiteX9" fmla="*/ 1073493 w 2146986"/>
                    <a:gd name="connsiteY9" fmla="*/ 2179438 h 2179438"/>
                    <a:gd name="connsiteX10" fmla="*/ 0 w 2146986"/>
                    <a:gd name="connsiteY10" fmla="*/ 1089719 h 2179438"/>
                    <a:gd name="connsiteX11" fmla="*/ 1073493 w 2146986"/>
                    <a:gd name="connsiteY11" fmla="*/ 0 h 2179438"/>
                    <a:gd name="connsiteX12" fmla="*/ 725892 w 2146986"/>
                    <a:gd name="connsiteY12" fmla="*/ 655881 h 2179438"/>
                    <a:gd name="connsiteX13" fmla="*/ 223526 w 2146986"/>
                    <a:gd name="connsiteY13" fmla="*/ 869286 h 2179438"/>
                    <a:gd name="connsiteX14" fmla="*/ 947910 w 2146986"/>
                    <a:gd name="connsiteY14" fmla="*/ 1267553 h 2179438"/>
                    <a:gd name="connsiteX15" fmla="*/ 1750542 w 2146986"/>
                    <a:gd name="connsiteY15" fmla="*/ 1069739 h 2179438"/>
                    <a:gd name="connsiteX16" fmla="*/ 1026158 w 2146986"/>
                    <a:gd name="connsiteY16" fmla="*/ 671473 h 2179438"/>
                    <a:gd name="connsiteX17" fmla="*/ 725892 w 2146986"/>
                    <a:gd name="connsiteY17" fmla="*/ 655881 h 21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6986" h="2179438">
                      <a:moveTo>
                        <a:pt x="1073493" y="0"/>
                      </a:moveTo>
                      <a:cubicBezTo>
                        <a:pt x="1110548" y="0"/>
                        <a:pt x="1147164" y="1906"/>
                        <a:pt x="1183251" y="5626"/>
                      </a:cubicBezTo>
                      <a:lnTo>
                        <a:pt x="1274969" y="19835"/>
                      </a:lnTo>
                      <a:lnTo>
                        <a:pt x="1286795" y="67273"/>
                      </a:lnTo>
                      <a:cubicBezTo>
                        <a:pt x="1368255" y="332144"/>
                        <a:pt x="1610642" y="567511"/>
                        <a:pt x="1940562" y="665485"/>
                      </a:cubicBezTo>
                      <a:cubicBezTo>
                        <a:pt x="1970555" y="674392"/>
                        <a:pt x="2000561" y="681952"/>
                        <a:pt x="2030491" y="688204"/>
                      </a:cubicBezTo>
                      <a:lnTo>
                        <a:pt x="2073363" y="695329"/>
                      </a:lnTo>
                      <a:lnTo>
                        <a:pt x="2098724" y="765670"/>
                      </a:lnTo>
                      <a:cubicBezTo>
                        <a:pt x="2130089" y="868037"/>
                        <a:pt x="2146986" y="976875"/>
                        <a:pt x="2146986" y="1089719"/>
                      </a:cubicBezTo>
                      <a:cubicBezTo>
                        <a:pt x="2146986" y="1691554"/>
                        <a:pt x="1666367" y="2179438"/>
                        <a:pt x="1073493" y="2179438"/>
                      </a:cubicBezTo>
                      <a:cubicBezTo>
                        <a:pt x="480619" y="2179438"/>
                        <a:pt x="0" y="1691554"/>
                        <a:pt x="0" y="1089719"/>
                      </a:cubicBezTo>
                      <a:cubicBezTo>
                        <a:pt x="0" y="487884"/>
                        <a:pt x="480619" y="0"/>
                        <a:pt x="1073493" y="0"/>
                      </a:cubicBezTo>
                      <a:close/>
                      <a:moveTo>
                        <a:pt x="725892" y="655881"/>
                      </a:moveTo>
                      <a:cubicBezTo>
                        <a:pt x="445918" y="665153"/>
                        <a:pt x="239732" y="745833"/>
                        <a:pt x="223526" y="869286"/>
                      </a:cubicBezTo>
                      <a:cubicBezTo>
                        <a:pt x="201919" y="1033889"/>
                        <a:pt x="526236" y="1212200"/>
                        <a:pt x="947910" y="1267553"/>
                      </a:cubicBezTo>
                      <a:cubicBezTo>
                        <a:pt x="1369584" y="1322907"/>
                        <a:pt x="1728934" y="1234343"/>
                        <a:pt x="1750542" y="1069739"/>
                      </a:cubicBezTo>
                      <a:cubicBezTo>
                        <a:pt x="1772150" y="905136"/>
                        <a:pt x="1447832" y="726826"/>
                        <a:pt x="1026158" y="671473"/>
                      </a:cubicBezTo>
                      <a:cubicBezTo>
                        <a:pt x="920740" y="657634"/>
                        <a:pt x="819216" y="652791"/>
                        <a:pt x="725892" y="655881"/>
                      </a:cubicBezTo>
                      <a:close/>
                    </a:path>
                  </a:pathLst>
                </a:custGeom>
                <a:effectLst>
                  <a:outerShdw blurRad="101600" dist="635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C5834BC4-68FE-4F20-B563-8E00058605CB}"/>
                    </a:ext>
                  </a:extLst>
                </p:cNvPr>
                <p:cNvSpPr/>
                <p:nvPr/>
              </p:nvSpPr>
              <p:spPr>
                <a:xfrm>
                  <a:off x="8536129" y="2178090"/>
                  <a:ext cx="1044063" cy="14361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n w="19050"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3</a:t>
                  </a:r>
                  <a:endParaRPr lang="zh-CN" altLang="en-US" sz="3200" dirty="0">
                    <a:ln w="19050"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653F216B-B66D-4D7F-849F-566147BE1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826377" y="4542207"/>
                <a:ext cx="694759" cy="486624"/>
              </a:xfrm>
              <a:custGeom>
                <a:avLst/>
                <a:gdLst>
                  <a:gd name="connsiteX0" fmla="*/ 0 w 694759"/>
                  <a:gd name="connsiteY0" fmla="*/ 0 h 486624"/>
                  <a:gd name="connsiteX1" fmla="*/ 694759 w 694759"/>
                  <a:gd name="connsiteY1" fmla="*/ 0 h 486624"/>
                  <a:gd name="connsiteX2" fmla="*/ 694759 w 694759"/>
                  <a:gd name="connsiteY2" fmla="*/ 486624 h 486624"/>
                  <a:gd name="connsiteX3" fmla="*/ 0 w 694759"/>
                  <a:gd name="connsiteY3" fmla="*/ 486624 h 486624"/>
                  <a:gd name="connsiteX4" fmla="*/ 0 w 694759"/>
                  <a:gd name="connsiteY4" fmla="*/ 0 h 4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759" h="486624">
                    <a:moveTo>
                      <a:pt x="0" y="0"/>
                    </a:moveTo>
                    <a:lnTo>
                      <a:pt x="694759" y="0"/>
                    </a:lnTo>
                    <a:lnTo>
                      <a:pt x="694759" y="486624"/>
                    </a:lnTo>
                    <a:lnTo>
                      <a:pt x="0" y="4866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4790308" y="452761"/>
            <a:ext cx="1814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9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639AA-AD68-47F8-92A2-121C497EC510}"/>
                </a:ext>
              </a:extLst>
            </p:cNvPr>
            <p:cNvSpPr/>
            <p:nvPr/>
          </p:nvSpPr>
          <p:spPr>
            <a:xfrm>
              <a:off x="8649058" y="2162508"/>
              <a:ext cx="942868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917569" y="4210473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300" y="4452232"/>
            <a:ext cx="4049713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一、与上级有效沟通的原则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二、上级与下级的认识差异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三、与上级有效沟通的“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125”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62246B-BA84-45C2-8CFD-6CB8CF525897}"/>
              </a:ext>
            </a:extLst>
          </p:cNvPr>
          <p:cNvSpPr/>
          <p:nvPr/>
        </p:nvSpPr>
        <p:spPr>
          <a:xfrm>
            <a:off x="3595699" y="3369269"/>
            <a:ext cx="4801314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如何与上级有效沟通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5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BB4B0A41-F811-4F85-AA76-B5E0090C08F8}"/>
              </a:ext>
            </a:extLst>
          </p:cNvPr>
          <p:cNvGrpSpPr/>
          <p:nvPr/>
        </p:nvGrpSpPr>
        <p:grpSpPr>
          <a:xfrm>
            <a:off x="3524162" y="2795695"/>
            <a:ext cx="1539875" cy="2937685"/>
            <a:chOff x="2797961" y="2844711"/>
            <a:chExt cx="3186066" cy="2937685"/>
          </a:xfrm>
        </p:grpSpPr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D0E8519E-5FA9-471C-82BC-A2641B498471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797961" y="2844711"/>
              <a:ext cx="2959090" cy="1168577"/>
            </a:xfrm>
            <a:prstGeom prst="line">
              <a:avLst/>
            </a:prstGeom>
            <a:noFill/>
            <a:ln w="28575" cap="rnd">
              <a:solidFill>
                <a:srgbClr val="595959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MH_Other_3">
              <a:extLst>
                <a:ext uri="{FF2B5EF4-FFF2-40B4-BE49-F238E27FC236}">
                  <a16:creationId xmlns:a16="http://schemas.microsoft.com/office/drawing/2014/main" id="{2EC3F300-2189-48A1-AC9B-0AF4A0C3F91B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024927" y="4545733"/>
              <a:ext cx="2959100" cy="1236663"/>
            </a:xfrm>
            <a:prstGeom prst="line">
              <a:avLst/>
            </a:prstGeom>
            <a:noFill/>
            <a:ln w="28575" cap="rnd">
              <a:solidFill>
                <a:srgbClr val="595959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MH_Other_1">
              <a:extLst>
                <a:ext uri="{FF2B5EF4-FFF2-40B4-BE49-F238E27FC236}">
                  <a16:creationId xmlns:a16="http://schemas.microsoft.com/office/drawing/2014/main" id="{2156962A-A0C7-4FC8-9DCB-257DBCCC44E6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024927" y="4348884"/>
              <a:ext cx="2959090" cy="0"/>
            </a:xfrm>
            <a:prstGeom prst="line">
              <a:avLst/>
            </a:prstGeom>
            <a:noFill/>
            <a:ln w="28575" cap="rnd">
              <a:solidFill>
                <a:srgbClr val="595959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70937" y="984553"/>
              <a:ext cx="5211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一、如何与上级有效沟通的原则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15" name="MH_SubTitle_1">
            <a:extLst>
              <a:ext uri="{FF2B5EF4-FFF2-40B4-BE49-F238E27FC236}">
                <a16:creationId xmlns:a16="http://schemas.microsoft.com/office/drawing/2014/main" id="{676FA965-4792-4B0D-BF4D-BF47E93931D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317785" y="2587899"/>
            <a:ext cx="3482693" cy="461665"/>
          </a:xfrm>
          <a:prstGeom prst="roundRect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坦诚、主动</a:t>
            </a:r>
          </a:p>
        </p:txBody>
      </p:sp>
      <p:sp>
        <p:nvSpPr>
          <p:cNvPr id="16" name="MH_SubTitle_2">
            <a:extLst>
              <a:ext uri="{FF2B5EF4-FFF2-40B4-BE49-F238E27FC236}">
                <a16:creationId xmlns:a16="http://schemas.microsoft.com/office/drawing/2014/main" id="{C10FE9ED-476D-4809-A3D4-6DFE55F5E50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17785" y="3999274"/>
            <a:ext cx="3482693" cy="461665"/>
          </a:xfrm>
          <a:prstGeom prst="roundRect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详细、随时</a:t>
            </a:r>
          </a:p>
        </p:txBody>
      </p:sp>
      <p:sp>
        <p:nvSpPr>
          <p:cNvPr id="17" name="MH_SubTitle_3">
            <a:extLst>
              <a:ext uri="{FF2B5EF4-FFF2-40B4-BE49-F238E27FC236}">
                <a16:creationId xmlns:a16="http://schemas.microsoft.com/office/drawing/2014/main" id="{34114805-EFA0-4901-9416-E103B2C1E75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17785" y="5410648"/>
            <a:ext cx="3482693" cy="462799"/>
          </a:xfrm>
          <a:prstGeom prst="roundRect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尊重、理解</a:t>
            </a:r>
          </a:p>
        </p:txBody>
      </p:sp>
      <p:sp>
        <p:nvSpPr>
          <p:cNvPr id="18" name="MH_Title_1">
            <a:extLst>
              <a:ext uri="{FF2B5EF4-FFF2-40B4-BE49-F238E27FC236}">
                <a16:creationId xmlns:a16="http://schemas.microsoft.com/office/drawing/2014/main" id="{6373871F-1644-4E2E-85D0-62E23C402C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87134" y="3524763"/>
            <a:ext cx="1539875" cy="1479550"/>
          </a:xfrm>
          <a:prstGeom prst="ellipse">
            <a:avLst/>
          </a:prstGeom>
          <a:solidFill>
            <a:srgbClr val="E29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310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二、向上级沟通汇报的最大误区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0" name="矩形 62468">
            <a:extLst>
              <a:ext uri="{FF2B5EF4-FFF2-40B4-BE49-F238E27FC236}">
                <a16:creationId xmlns:a16="http://schemas.microsoft.com/office/drawing/2014/main" id="{54F985EF-E16A-40B6-A6EA-8DB7604F95C5}"/>
              </a:ext>
            </a:extLst>
          </p:cNvPr>
          <p:cNvSpPr>
            <a:spLocks noTextEdit="1"/>
          </p:cNvSpPr>
          <p:nvPr/>
        </p:nvSpPr>
        <p:spPr>
          <a:xfrm>
            <a:off x="8284459" y="2778060"/>
            <a:ext cx="1371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endParaRPr lang="zh-CN" altLang="en-US" sz="4000" b="1" dirty="0">
              <a:ln w="9525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1" name="矩形 62469">
            <a:extLst>
              <a:ext uri="{FF2B5EF4-FFF2-40B4-BE49-F238E27FC236}">
                <a16:creationId xmlns:a16="http://schemas.microsoft.com/office/drawing/2014/main" id="{83407091-12DF-4BB9-A410-C0002E22F6EC}"/>
              </a:ext>
            </a:extLst>
          </p:cNvPr>
          <p:cNvSpPr>
            <a:spLocks noTextEdit="1"/>
          </p:cNvSpPr>
          <p:nvPr/>
        </p:nvSpPr>
        <p:spPr>
          <a:xfrm>
            <a:off x="8092371" y="5354572"/>
            <a:ext cx="18240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endParaRPr lang="zh-CN" altLang="en-US" sz="4000" b="1" dirty="0">
              <a:ln w="9525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矩形 62472">
            <a:extLst>
              <a:ext uri="{FF2B5EF4-FFF2-40B4-BE49-F238E27FC236}">
                <a16:creationId xmlns:a16="http://schemas.microsoft.com/office/drawing/2014/main" id="{1382D056-E208-4AD3-A472-C8C5CD8A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671" y="2730711"/>
            <a:ext cx="576263" cy="3225524"/>
          </a:xfrm>
          <a:prstGeom prst="rect">
            <a:avLst/>
          </a:prstGeom>
          <a:solidFill>
            <a:srgbClr val="E29A26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公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及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上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待</a:t>
            </a:r>
          </a:p>
        </p:txBody>
      </p:sp>
      <p:sp>
        <p:nvSpPr>
          <p:cNvPr id="23" name="矩形 62473">
            <a:extLst>
              <a:ext uri="{FF2B5EF4-FFF2-40B4-BE49-F238E27FC236}">
                <a16:creationId xmlns:a16="http://schemas.microsoft.com/office/drawing/2014/main" id="{5F9D9F1C-6735-4CCF-90B3-A91D6893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193" y="4510769"/>
            <a:ext cx="669925" cy="1512888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认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识</a:t>
            </a:r>
          </a:p>
        </p:txBody>
      </p:sp>
      <p:sp>
        <p:nvSpPr>
          <p:cNvPr id="25" name="上下箭头 62475">
            <a:extLst>
              <a:ext uri="{FF2B5EF4-FFF2-40B4-BE49-F238E27FC236}">
                <a16:creationId xmlns:a16="http://schemas.microsoft.com/office/drawing/2014/main" id="{4415B080-A589-4457-BE92-5C001587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778" y="2730711"/>
            <a:ext cx="669925" cy="1636390"/>
          </a:xfrm>
          <a:prstGeom prst="upDownArrow">
            <a:avLst>
              <a:gd name="adj1" fmla="val 50000"/>
              <a:gd name="adj2" fmla="val 58719"/>
            </a:avLst>
          </a:prstGeom>
          <a:solidFill>
            <a:srgbClr val="E29A26"/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07A7C8-A1F3-46EE-B8FC-B2973D329861}"/>
              </a:ext>
            </a:extLst>
          </p:cNvPr>
          <p:cNvSpPr/>
          <p:nvPr/>
        </p:nvSpPr>
        <p:spPr>
          <a:xfrm>
            <a:off x="3356058" y="3292410"/>
            <a:ext cx="1249363" cy="433388"/>
          </a:xfrm>
          <a:prstGeom prst="rect">
            <a:avLst/>
          </a:prstGeom>
          <a:solidFill>
            <a:srgbClr val="59595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差距</a:t>
            </a:r>
          </a:p>
        </p:txBody>
      </p:sp>
      <p:sp>
        <p:nvSpPr>
          <p:cNvPr id="27" name="上下箭头 62477">
            <a:extLst>
              <a:ext uri="{FF2B5EF4-FFF2-40B4-BE49-F238E27FC236}">
                <a16:creationId xmlns:a16="http://schemas.microsoft.com/office/drawing/2014/main" id="{6D88D442-9B80-4EF2-B1E4-E31C97B4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471" y="3363847"/>
            <a:ext cx="576263" cy="1871663"/>
          </a:xfrm>
          <a:prstGeom prst="upDownArrow">
            <a:avLst>
              <a:gd name="adj1" fmla="val 50000"/>
              <a:gd name="adj2" fmla="val 54503"/>
            </a:avLst>
          </a:prstGeom>
          <a:solidFill>
            <a:srgbClr val="E29A26"/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C3CD83C-B8BD-494B-830C-8F97FFCBE5EC}"/>
              </a:ext>
            </a:extLst>
          </p:cNvPr>
          <p:cNvSpPr/>
          <p:nvPr/>
        </p:nvSpPr>
        <p:spPr>
          <a:xfrm>
            <a:off x="8527336" y="535457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cs typeface="+mn-ea"/>
                <a:sym typeface="+mn-lt"/>
              </a:rPr>
              <a:t>没必要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C6AAA7-93D6-41F7-AE6F-80A539500DBA}"/>
              </a:ext>
            </a:extLst>
          </p:cNvPr>
          <p:cNvSpPr/>
          <p:nvPr/>
        </p:nvSpPr>
        <p:spPr>
          <a:xfrm>
            <a:off x="8739823" y="292307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cs typeface="+mn-ea"/>
                <a:sym typeface="+mn-lt"/>
              </a:rPr>
              <a:t>期待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08AF06E-E137-4E32-A490-0608A9D0DE66}"/>
              </a:ext>
            </a:extLst>
          </p:cNvPr>
          <p:cNvGrpSpPr/>
          <p:nvPr/>
        </p:nvGrpSpPr>
        <p:grpSpPr>
          <a:xfrm>
            <a:off x="1582738" y="2392297"/>
            <a:ext cx="9121775" cy="3916428"/>
            <a:chOff x="1582738" y="2392297"/>
            <a:chExt cx="9121775" cy="3916428"/>
          </a:xfrm>
        </p:grpSpPr>
        <p:sp>
          <p:nvSpPr>
            <p:cNvPr id="24" name="直接连接符 62474">
              <a:extLst>
                <a:ext uri="{FF2B5EF4-FFF2-40B4-BE49-F238E27FC236}">
                  <a16:creationId xmlns:a16="http://schemas.microsoft.com/office/drawing/2014/main" id="{1287C5A7-C14E-4DAD-A496-4CFACF27F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671" y="2392297"/>
              <a:ext cx="4416425" cy="0"/>
            </a:xfrm>
            <a:prstGeom prst="line">
              <a:avLst/>
            </a:prstGeom>
            <a:noFill/>
            <a:ln w="9525">
              <a:solidFill>
                <a:srgbClr val="59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直接连接符 62470">
              <a:extLst>
                <a:ext uri="{FF2B5EF4-FFF2-40B4-BE49-F238E27FC236}">
                  <a16:creationId xmlns:a16="http://schemas.microsoft.com/office/drawing/2014/main" id="{5A3F7388-C365-4F6F-A779-DFD5C761B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2492375"/>
              <a:ext cx="0" cy="3816350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直接连接符 62471">
              <a:extLst>
                <a:ext uri="{FF2B5EF4-FFF2-40B4-BE49-F238E27FC236}">
                  <a16:creationId xmlns:a16="http://schemas.microsoft.com/office/drawing/2014/main" id="{4DF70AB9-0E12-48DA-B69D-907AD9477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6308725"/>
              <a:ext cx="9121775" cy="0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60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639AA-AD68-47F8-92A2-121C497EC510}"/>
                </a:ext>
              </a:extLst>
            </p:cNvPr>
            <p:cNvSpPr/>
            <p:nvPr/>
          </p:nvSpPr>
          <p:spPr>
            <a:xfrm>
              <a:off x="8649058" y="2162508"/>
              <a:ext cx="942868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3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917569" y="4210473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194" y="4450009"/>
            <a:ext cx="192824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、一个核心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、二种心态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、五种方法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62246B-BA84-45C2-8CFD-6CB8CF525897}"/>
              </a:ext>
            </a:extLst>
          </p:cNvPr>
          <p:cNvSpPr/>
          <p:nvPr/>
        </p:nvSpPr>
        <p:spPr>
          <a:xfrm>
            <a:off x="3163580" y="3476275"/>
            <a:ext cx="6186309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三、有效与上级领导沟通汇报</a:t>
            </a:r>
          </a:p>
        </p:txBody>
      </p:sp>
    </p:spTree>
    <p:extLst>
      <p:ext uri="{BB962C8B-B14F-4D97-AF65-F5344CB8AC3E}">
        <p14:creationId xmlns:p14="http://schemas.microsoft.com/office/powerpoint/2010/main" val="29346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AC12F15-8443-4825-B289-C8B91D1C67B8}"/>
              </a:ext>
            </a:extLst>
          </p:cNvPr>
          <p:cNvSpPr/>
          <p:nvPr/>
        </p:nvSpPr>
        <p:spPr>
          <a:xfrm>
            <a:off x="5528233" y="203054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、一个核心：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6F5E54-CC97-4B7A-B7C1-0008A3C24744}"/>
              </a:ext>
            </a:extLst>
          </p:cNvPr>
          <p:cNvSpPr/>
          <p:nvPr/>
        </p:nvSpPr>
        <p:spPr>
          <a:xfrm>
            <a:off x="3574563" y="5586903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站在领导的角度去理解领导，才能使你们更加融合！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2DB221-B4EC-4F9D-9225-18CE7630C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59" y="2896025"/>
            <a:ext cx="379095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44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AC12F15-8443-4825-B289-C8B91D1C67B8}"/>
              </a:ext>
            </a:extLst>
          </p:cNvPr>
          <p:cNvSpPr/>
          <p:nvPr/>
        </p:nvSpPr>
        <p:spPr>
          <a:xfrm>
            <a:off x="5528233" y="2030544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、二个心态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1556F7-28D7-427C-A8D7-EA88C0BD3980}"/>
              </a:ext>
            </a:extLst>
          </p:cNvPr>
          <p:cNvSpPr txBox="1"/>
          <p:nvPr/>
        </p:nvSpPr>
        <p:spPr>
          <a:xfrm>
            <a:off x="5100485" y="55916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全局观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0E5E32-3CA8-4947-BF2E-E60296E0FD1F}"/>
              </a:ext>
            </a:extLst>
          </p:cNvPr>
          <p:cNvSpPr txBox="1"/>
          <p:nvPr/>
        </p:nvSpPr>
        <p:spPr>
          <a:xfrm>
            <a:off x="6681763" y="5591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见微知著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B305F9C-EE37-4A0F-AC6E-CCC96F5A0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79" y="2742138"/>
            <a:ext cx="371475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95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AC12F15-8443-4825-B289-C8B91D1C67B8}"/>
              </a:ext>
            </a:extLst>
          </p:cNvPr>
          <p:cNvSpPr/>
          <p:nvPr/>
        </p:nvSpPr>
        <p:spPr>
          <a:xfrm>
            <a:off x="5764014" y="1787822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、五种方法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9C5659-4436-4621-AD7D-8C3BD1321BEF}"/>
              </a:ext>
            </a:extLst>
          </p:cNvPr>
          <p:cNvGrpSpPr/>
          <p:nvPr/>
        </p:nvGrpSpPr>
        <p:grpSpPr>
          <a:xfrm>
            <a:off x="2021038" y="5278353"/>
            <a:ext cx="3622522" cy="892552"/>
            <a:chOff x="6974497" y="3170575"/>
            <a:chExt cx="3622522" cy="89255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978EC24-CD80-4371-9C7B-8FEA91D47BED}"/>
                </a:ext>
              </a:extLst>
            </p:cNvPr>
            <p:cNvSpPr/>
            <p:nvPr/>
          </p:nvSpPr>
          <p:spPr>
            <a:xfrm>
              <a:off x="6974497" y="3256295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简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7FA23A7-80AE-4534-8481-04B091275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874" y="3170575"/>
              <a:ext cx="2766145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高度总结概括，浓缩为一句话，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秒，不能再多了。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849D6F6-7559-438C-B9CC-BB3B5D26DB16}"/>
              </a:ext>
            </a:extLst>
          </p:cNvPr>
          <p:cNvGrpSpPr/>
          <p:nvPr/>
        </p:nvGrpSpPr>
        <p:grpSpPr>
          <a:xfrm>
            <a:off x="6583112" y="5029744"/>
            <a:ext cx="3857537" cy="892552"/>
            <a:chOff x="6974497" y="5104515"/>
            <a:chExt cx="3857537" cy="89255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4D87B0F-B164-412A-BE73-59A8DE7C93CB}"/>
                </a:ext>
              </a:extLst>
            </p:cNvPr>
            <p:cNvSpPr/>
            <p:nvPr/>
          </p:nvSpPr>
          <p:spPr>
            <a:xfrm>
              <a:off x="6974497" y="5194713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构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A605F62-213D-4F7A-A36D-258AD1AE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896" y="5104515"/>
              <a:ext cx="300513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提炼关键词，别把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当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Word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喋喋不休，没有重点。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46804A4-ADED-498B-AB2C-CB4D8372CD94}"/>
              </a:ext>
            </a:extLst>
          </p:cNvPr>
          <p:cNvGrpSpPr/>
          <p:nvPr/>
        </p:nvGrpSpPr>
        <p:grpSpPr>
          <a:xfrm>
            <a:off x="6548442" y="3031132"/>
            <a:ext cx="4779276" cy="1138773"/>
            <a:chOff x="2348033" y="5218638"/>
            <a:chExt cx="4779276" cy="1138773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26F0574-07AF-4F52-B400-E5524C12D74C}"/>
                </a:ext>
              </a:extLst>
            </p:cNvPr>
            <p:cNvSpPr/>
            <p:nvPr/>
          </p:nvSpPr>
          <p:spPr>
            <a:xfrm>
              <a:off x="2348033" y="5290236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专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4B21526-ADB2-45C9-8559-F46AA102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420" y="5218638"/>
              <a:ext cx="3874889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自己要成为专家，我是专业的，别人怎么提问，我都能给出最专业的回答。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、准备详细和充分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F42DCC6-C2B6-4C59-9AA0-7D8D51DFD24B}"/>
              </a:ext>
            </a:extLst>
          </p:cNvPr>
          <p:cNvGrpSpPr/>
          <p:nvPr/>
        </p:nvGrpSpPr>
        <p:grpSpPr>
          <a:xfrm>
            <a:off x="1981816" y="4231608"/>
            <a:ext cx="4115540" cy="744897"/>
            <a:chOff x="2348033" y="4359618"/>
            <a:chExt cx="4115540" cy="74489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869BCEB-A7A9-474A-80F3-78D0ACE31653}"/>
                </a:ext>
              </a:extLst>
            </p:cNvPr>
            <p:cNvSpPr/>
            <p:nvPr/>
          </p:nvSpPr>
          <p:spPr>
            <a:xfrm>
              <a:off x="2348033" y="4359618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礼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633EFFB-93B4-490D-8C1D-5ED9A3BAA12C}"/>
                </a:ext>
              </a:extLst>
            </p:cNvPr>
            <p:cNvSpPr/>
            <p:nvPr/>
          </p:nvSpPr>
          <p:spPr>
            <a:xfrm>
              <a:off x="3285398" y="4458184"/>
              <a:ext cx="317817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不卑不亢，谦虚有礼，学会赞美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99C0DF5-7CC8-4B06-A362-10BEB09C3EE2}"/>
              </a:ext>
            </a:extLst>
          </p:cNvPr>
          <p:cNvGrpSpPr/>
          <p:nvPr/>
        </p:nvGrpSpPr>
        <p:grpSpPr>
          <a:xfrm>
            <a:off x="1981816" y="2859613"/>
            <a:ext cx="4114684" cy="1138773"/>
            <a:chOff x="2348033" y="3256295"/>
            <a:chExt cx="4114684" cy="113877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FC2ABDC-A850-4AB6-912A-9F6DF2347DD5}"/>
                </a:ext>
              </a:extLst>
            </p:cNvPr>
            <p:cNvSpPr/>
            <p:nvPr/>
          </p:nvSpPr>
          <p:spPr>
            <a:xfrm>
              <a:off x="2348033" y="3429000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快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85EC8C9-60EC-443B-8271-0A43F40D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42" y="3256295"/>
              <a:ext cx="31781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给我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秒，我有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秒的讲法；给我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分钟，我有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分钟的讲法；给我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小时，我有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小时的讲法。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1764BAE-E13E-436D-B1C4-A5D7F175B2FE}"/>
              </a:ext>
            </a:extLst>
          </p:cNvPr>
          <p:cNvGrpSpPr/>
          <p:nvPr/>
        </p:nvGrpSpPr>
        <p:grpSpPr>
          <a:xfrm>
            <a:off x="1841494" y="2096827"/>
            <a:ext cx="3802066" cy="538186"/>
            <a:chOff x="1746351" y="2173916"/>
            <a:chExt cx="5641417" cy="5381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A0BE1AD-E0C3-420A-9521-C822E457310A}"/>
                </a:ext>
              </a:extLst>
            </p:cNvPr>
            <p:cNvSpPr/>
            <p:nvPr/>
          </p:nvSpPr>
          <p:spPr>
            <a:xfrm>
              <a:off x="1746351" y="2435791"/>
              <a:ext cx="528818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流程图: 过程 8">
              <a:extLst>
                <a:ext uri="{FF2B5EF4-FFF2-40B4-BE49-F238E27FC236}">
                  <a16:creationId xmlns:a16="http://schemas.microsoft.com/office/drawing/2014/main" id="{207096AE-2DEA-4FA9-8832-2DA400B4C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078" y="2173916"/>
              <a:ext cx="5462690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与上级沟通汇报“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字诀”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7349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E030B7C-40A8-4477-BB9C-55F21B72E1D9}"/>
              </a:ext>
            </a:extLst>
          </p:cNvPr>
          <p:cNvGrpSpPr/>
          <p:nvPr/>
        </p:nvGrpSpPr>
        <p:grpSpPr>
          <a:xfrm>
            <a:off x="1759836" y="2245424"/>
            <a:ext cx="3584601" cy="561676"/>
            <a:chOff x="1746351" y="2150426"/>
            <a:chExt cx="5318747" cy="56167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DC3CEB0-FA6A-4B86-A209-5AC4BEB9AE03}"/>
                </a:ext>
              </a:extLst>
            </p:cNvPr>
            <p:cNvSpPr/>
            <p:nvPr/>
          </p:nvSpPr>
          <p:spPr>
            <a:xfrm>
              <a:off x="1746351" y="2435791"/>
              <a:ext cx="528818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流程图: 过程 8">
              <a:extLst>
                <a:ext uri="{FF2B5EF4-FFF2-40B4-BE49-F238E27FC236}">
                  <a16:creationId xmlns:a16="http://schemas.microsoft.com/office/drawing/2014/main" id="{AC450AB9-BC69-4646-9733-A78E923AF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439" y="2150426"/>
              <a:ext cx="5020659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四类上级的模型的沟通</a:t>
              </a:r>
            </a:p>
          </p:txBody>
        </p:sp>
      </p:grpSp>
      <p:grpSp>
        <p:nvGrpSpPr>
          <p:cNvPr id="14336" name="组合 14335">
            <a:extLst>
              <a:ext uri="{FF2B5EF4-FFF2-40B4-BE49-F238E27FC236}">
                <a16:creationId xmlns:a16="http://schemas.microsoft.com/office/drawing/2014/main" id="{C64CC488-2A11-430D-9776-971B459263BA}"/>
              </a:ext>
            </a:extLst>
          </p:cNvPr>
          <p:cNvGrpSpPr/>
          <p:nvPr/>
        </p:nvGrpSpPr>
        <p:grpSpPr>
          <a:xfrm>
            <a:off x="2564204" y="3053180"/>
            <a:ext cx="7360881" cy="3058252"/>
            <a:chOff x="2564204" y="3053180"/>
            <a:chExt cx="7360881" cy="3058252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F71641F-C1EE-48D5-B2FD-CDA3F3E723C3}"/>
                </a:ext>
              </a:extLst>
            </p:cNvPr>
            <p:cNvGrpSpPr/>
            <p:nvPr/>
          </p:nvGrpSpPr>
          <p:grpSpPr>
            <a:xfrm>
              <a:off x="2564204" y="3053180"/>
              <a:ext cx="7360881" cy="3058252"/>
              <a:chOff x="1392971" y="1122613"/>
              <a:chExt cx="8831269" cy="4676722"/>
            </a:xfrm>
          </p:grpSpPr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433D534E-55E8-437F-8C62-B0D0BEA80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763" y="1392238"/>
                <a:ext cx="221632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F6E6BC77-DA9C-499B-A6A5-48C50CFCD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2382838"/>
                <a:ext cx="221632" cy="894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E4345479-7C2B-4B60-8B04-8A1481228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162" y="3602038"/>
                <a:ext cx="221632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id="{317872C8-959A-44A4-BFCA-6F436ADE9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2860675"/>
                <a:ext cx="294636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35" name="Text Box 7">
                <a:extLst>
                  <a:ext uri="{FF2B5EF4-FFF2-40B4-BE49-F238E27FC236}">
                    <a16:creationId xmlns:a16="http://schemas.microsoft.com/office/drawing/2014/main" id="{90749FAD-1D6D-4055-ACD2-E1AEF8CB7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964" y="1773238"/>
                <a:ext cx="636969" cy="800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AutoNum type="arabicPeriod"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E193ECAF-01DE-4B4A-912B-901010E9B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2000" y="1581464"/>
                <a:ext cx="0" cy="3578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id="{57DDDEDA-4176-47B6-9CE3-184DD30F8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000" y="5181600"/>
                <a:ext cx="802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DF00B559-E3DA-4A26-9A04-088493124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58400" y="1600200"/>
                <a:ext cx="0" cy="3581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id="{13251F28-946A-4035-A452-DE1705841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000" y="3505200"/>
                <a:ext cx="802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22E50854-BBED-4C25-8EB3-B11332E9F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0100" y="1585913"/>
                <a:ext cx="0" cy="3581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Text Box 14">
                <a:extLst>
                  <a:ext uri="{FF2B5EF4-FFF2-40B4-BE49-F238E27FC236}">
                    <a16:creationId xmlns:a16="http://schemas.microsoft.com/office/drawing/2014/main" id="{5A65F2F8-D4EA-4800-A4B4-2D390120A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179" y="2573339"/>
                <a:ext cx="516960" cy="1396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支持行为</a:t>
                </a:r>
              </a:p>
            </p:txBody>
          </p:sp>
          <p:sp>
            <p:nvSpPr>
              <p:cNvPr id="43" name="Text Box 15">
                <a:extLst>
                  <a:ext uri="{FF2B5EF4-FFF2-40B4-BE49-F238E27FC236}">
                    <a16:creationId xmlns:a16="http://schemas.microsoft.com/office/drawing/2014/main" id="{F218E875-712D-4744-9DBF-75FBEF1A4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102" y="5281613"/>
                <a:ext cx="1206239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控制行为</a:t>
                </a: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60251666-14D9-42CF-9D1C-0941B148E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5600" y="5486400"/>
                <a:ext cx="264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id="{B1A5D0E5-AFC6-4498-9188-AF66A6C84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0000" y="5486400"/>
                <a:ext cx="213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Text Box 18">
                <a:extLst>
                  <a:ext uri="{FF2B5EF4-FFF2-40B4-BE49-F238E27FC236}">
                    <a16:creationId xmlns:a16="http://schemas.microsoft.com/office/drawing/2014/main" id="{EEFD1281-D770-46E0-AC3A-C87BFB3F8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5373687"/>
                <a:ext cx="775440" cy="42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（低）</a:t>
                </a:r>
              </a:p>
            </p:txBody>
          </p:sp>
          <p:sp>
            <p:nvSpPr>
              <p:cNvPr id="47" name="Text Box 19">
                <a:extLst>
                  <a:ext uri="{FF2B5EF4-FFF2-40B4-BE49-F238E27FC236}">
                    <a16:creationId xmlns:a16="http://schemas.microsoft.com/office/drawing/2014/main" id="{79CAF46A-C4AB-44C8-9BED-C7FF2CD7E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8800" y="5275263"/>
                <a:ext cx="775440" cy="42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（高）</a:t>
                </a:r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C106891F-0430-445D-BF3C-23422AC1F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7200" y="3886200"/>
                <a:ext cx="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id="{890C0366-FCDC-4784-8C37-BA8BE4183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7200" y="1600200"/>
                <a:ext cx="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Text Box 22">
                <a:extLst>
                  <a:ext uri="{FF2B5EF4-FFF2-40B4-BE49-F238E27FC236}">
                    <a16:creationId xmlns:a16="http://schemas.microsoft.com/office/drawing/2014/main" id="{95C69D2B-D3D4-46E2-A368-B1592E7D6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971" y="1122613"/>
                <a:ext cx="775440" cy="42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（高）</a:t>
                </a:r>
              </a:p>
            </p:txBody>
          </p:sp>
          <p:sp>
            <p:nvSpPr>
              <p:cNvPr id="51" name="Text Box 23">
                <a:extLst>
                  <a:ext uri="{FF2B5EF4-FFF2-40B4-BE49-F238E27FC236}">
                    <a16:creationId xmlns:a16="http://schemas.microsoft.com/office/drawing/2014/main" id="{3CB4B4AA-31B1-4B40-B888-A25D7EE91BE4}"/>
                  </a:ext>
                </a:extLst>
              </p:cNvPr>
              <p:cNvSpPr txBox="1"/>
              <p:nvPr/>
            </p:nvSpPr>
            <p:spPr>
              <a:xfrm flipV="1">
                <a:off x="2640013" y="2205038"/>
                <a:ext cx="596900" cy="51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>
                <a:spAutoFit/>
              </a:bodyPr>
              <a:lstStyle/>
              <a:p>
                <a:endParaRPr lang="zh-CN" altLang="en-US" sz="16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Text Box 24">
                <a:extLst>
                  <a:ext uri="{FF2B5EF4-FFF2-40B4-BE49-F238E27FC236}">
                    <a16:creationId xmlns:a16="http://schemas.microsoft.com/office/drawing/2014/main" id="{8026EDCD-9A91-42AD-A27B-EAC484E02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1832" y="2184854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参与型</a:t>
                </a:r>
              </a:p>
            </p:txBody>
          </p:sp>
          <p:sp>
            <p:nvSpPr>
              <p:cNvPr id="53" name="Text Box 25">
                <a:extLst>
                  <a:ext uri="{FF2B5EF4-FFF2-40B4-BE49-F238E27FC236}">
                    <a16:creationId xmlns:a16="http://schemas.microsoft.com/office/drawing/2014/main" id="{583A4C14-F2FB-417A-9C42-E5DB59461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5818" y="2191205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监督型</a:t>
                </a:r>
              </a:p>
            </p:txBody>
          </p:sp>
          <p:sp>
            <p:nvSpPr>
              <p:cNvPr id="54" name="Text Box 26">
                <a:extLst>
                  <a:ext uri="{FF2B5EF4-FFF2-40B4-BE49-F238E27FC236}">
                    <a16:creationId xmlns:a16="http://schemas.microsoft.com/office/drawing/2014/main" id="{1A24BACD-DFD1-4C01-964D-C1224FBD5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0568" y="3978731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授权型</a:t>
                </a:r>
              </a:p>
            </p:txBody>
          </p:sp>
          <p:sp>
            <p:nvSpPr>
              <p:cNvPr id="55" name="Text Box 27">
                <a:extLst>
                  <a:ext uri="{FF2B5EF4-FFF2-40B4-BE49-F238E27FC236}">
                    <a16:creationId xmlns:a16="http://schemas.microsoft.com/office/drawing/2014/main" id="{2E488848-E02F-419E-95C2-B2ED70ACD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3918" y="3991429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专制型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B3CE218-C3DB-4DF2-A7D4-1D9222827F0B}"/>
                </a:ext>
              </a:extLst>
            </p:cNvPr>
            <p:cNvCxnSpPr>
              <a:cxnSpLocks/>
            </p:cNvCxnSpPr>
            <p:nvPr/>
          </p:nvCxnSpPr>
          <p:spPr>
            <a:xfrm>
              <a:off x="3088340" y="3356839"/>
              <a:ext cx="6698517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147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639AA-AD68-47F8-92A2-121C497EC510}"/>
                </a:ext>
              </a:extLst>
            </p:cNvPr>
            <p:cNvSpPr/>
            <p:nvPr/>
          </p:nvSpPr>
          <p:spPr>
            <a:xfrm>
              <a:off x="8598415" y="2162508"/>
              <a:ext cx="1044153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917569" y="4210473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03" y="4371842"/>
            <a:ext cx="4049713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、与下级有效沟通的原则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、认识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后员工的特质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、避免错误的领导方式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595959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、用</a:t>
            </a:r>
            <a:r>
              <a:rPr lang="en-US" altLang="zh-CN" dirty="0">
                <a:solidFill>
                  <a:srgbClr val="595959"/>
                </a:solidFill>
                <a:cs typeface="+mn-ea"/>
                <a:sym typeface="+mn-lt"/>
              </a:rPr>
              <a:t>90</a:t>
            </a:r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员工能接受的方式沟通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62246B-BA84-45C2-8CFD-6CB8CF525897}"/>
              </a:ext>
            </a:extLst>
          </p:cNvPr>
          <p:cNvSpPr/>
          <p:nvPr/>
        </p:nvSpPr>
        <p:spPr>
          <a:xfrm>
            <a:off x="3595699" y="3369269"/>
            <a:ext cx="4288353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如何下级有效沟通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8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一、与下级沟通的目标原则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8" name="MH_SubTitle_1">
            <a:extLst>
              <a:ext uri="{FF2B5EF4-FFF2-40B4-BE49-F238E27FC236}">
                <a16:creationId xmlns:a16="http://schemas.microsoft.com/office/drawing/2014/main" id="{B9BDDD7D-BB8F-4F21-86E8-6B67B4E1E3F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28068" y="2307694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伟大来源于小人物</a:t>
            </a:r>
          </a:p>
        </p:txBody>
      </p:sp>
      <p:sp>
        <p:nvSpPr>
          <p:cNvPr id="56" name="MH_SubTitle_3">
            <a:extLst>
              <a:ext uri="{FF2B5EF4-FFF2-40B4-BE49-F238E27FC236}">
                <a16:creationId xmlns:a16="http://schemas.microsoft.com/office/drawing/2014/main" id="{613DC4CA-BCB6-4CE1-A4F3-8C8B4D43759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85398" y="3854985"/>
            <a:ext cx="2947306" cy="539115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非正式场合多交流</a:t>
            </a:r>
          </a:p>
        </p:txBody>
      </p:sp>
      <p:sp>
        <p:nvSpPr>
          <p:cNvPr id="57" name="MH_SubTitle_2">
            <a:extLst>
              <a:ext uri="{FF2B5EF4-FFF2-40B4-BE49-F238E27FC236}">
                <a16:creationId xmlns:a16="http://schemas.microsoft.com/office/drawing/2014/main" id="{15D1C499-B714-46D0-B9A2-D9A7E2B36DB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275374" y="3059853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多激励少训斥</a:t>
            </a:r>
          </a:p>
        </p:txBody>
      </p:sp>
      <p:sp>
        <p:nvSpPr>
          <p:cNvPr id="58" name="MH_SubTitle_4">
            <a:extLst>
              <a:ext uri="{FF2B5EF4-FFF2-40B4-BE49-F238E27FC236}">
                <a16:creationId xmlns:a16="http://schemas.microsoft.com/office/drawing/2014/main" id="{07E32FA5-6803-4D8D-B08E-543542FD48B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275374" y="4620288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鼓励与支持并用</a:t>
            </a:r>
          </a:p>
        </p:txBody>
      </p:sp>
      <p:sp>
        <p:nvSpPr>
          <p:cNvPr id="59" name="MH_SubTitle_1">
            <a:extLst>
              <a:ext uri="{FF2B5EF4-FFF2-40B4-BE49-F238E27FC236}">
                <a16:creationId xmlns:a16="http://schemas.microsoft.com/office/drawing/2014/main" id="{E70404B3-310D-4FBA-AB1C-6FCEECC9F81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8068" y="5349948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培养成为工作能手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0252D6-969C-4DB7-81D2-A4E58665E22E}"/>
              </a:ext>
            </a:extLst>
          </p:cNvPr>
          <p:cNvGrpSpPr/>
          <p:nvPr/>
        </p:nvGrpSpPr>
        <p:grpSpPr>
          <a:xfrm>
            <a:off x="5688995" y="2216343"/>
            <a:ext cx="1150218" cy="3800931"/>
            <a:chOff x="5475071" y="1946275"/>
            <a:chExt cx="1431925" cy="4059238"/>
          </a:xfrm>
        </p:grpSpPr>
        <p:sp>
          <p:nvSpPr>
            <p:cNvPr id="60" name="MH_Other_1">
              <a:extLst>
                <a:ext uri="{FF2B5EF4-FFF2-40B4-BE49-F238E27FC236}">
                  <a16:creationId xmlns:a16="http://schemas.microsoft.com/office/drawing/2014/main" id="{FC8AE8D6-6C20-4C2D-BB42-F88B537C5D2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6170396" y="1946275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MH_Other_2">
              <a:extLst>
                <a:ext uri="{FF2B5EF4-FFF2-40B4-BE49-F238E27FC236}">
                  <a16:creationId xmlns:a16="http://schemas.microsoft.com/office/drawing/2014/main" id="{9B07B5FD-F643-434E-AB5C-5E7744C1700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6170396" y="3552825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MH_Other_3">
              <a:extLst>
                <a:ext uri="{FF2B5EF4-FFF2-40B4-BE49-F238E27FC236}">
                  <a16:creationId xmlns:a16="http://schemas.microsoft.com/office/drawing/2014/main" id="{811D4113-A370-4EE7-B073-A1757CF1F88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6170396" y="5157788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MH_Other_4">
              <a:extLst>
                <a:ext uri="{FF2B5EF4-FFF2-40B4-BE49-F238E27FC236}">
                  <a16:creationId xmlns:a16="http://schemas.microsoft.com/office/drawing/2014/main" id="{3465B02B-E19B-4914-A0E1-CF2255B47A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5475071" y="2749550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MH_Other_5">
              <a:extLst>
                <a:ext uri="{FF2B5EF4-FFF2-40B4-BE49-F238E27FC236}">
                  <a16:creationId xmlns:a16="http://schemas.microsoft.com/office/drawing/2014/main" id="{5AE466FB-C19C-449D-878C-4C39F5A2735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5475071" y="4354513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762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639AA-AD68-47F8-92A2-121C497EC510}"/>
                </a:ext>
              </a:extLst>
            </p:cNvPr>
            <p:cNvSpPr/>
            <p:nvPr/>
          </p:nvSpPr>
          <p:spPr>
            <a:xfrm>
              <a:off x="8649058" y="2162508"/>
              <a:ext cx="942868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752380" y="4377484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411" y="4583708"/>
            <a:ext cx="4049713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一、有效沟通的重要知识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二、有效沟通的原理原则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三、有效沟通的三大关键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62246B-BA84-45C2-8CFD-6CB8CF525897}"/>
              </a:ext>
            </a:extLst>
          </p:cNvPr>
          <p:cNvSpPr/>
          <p:nvPr/>
        </p:nvSpPr>
        <p:spPr>
          <a:xfrm>
            <a:off x="3438861" y="3429000"/>
            <a:ext cx="5314275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有效沟通的知识与原理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7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二、认识</a:t>
              </a: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90</a:t>
              </a: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员工的特质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19CF38F0-2ECA-4BAF-AA31-66FE26C3710C}"/>
              </a:ext>
            </a:extLst>
          </p:cNvPr>
          <p:cNvSpPr/>
          <p:nvPr/>
        </p:nvSpPr>
        <p:spPr>
          <a:xfrm>
            <a:off x="5972958" y="3769525"/>
            <a:ext cx="3560023" cy="605780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多面性</a:t>
            </a:r>
          </a:p>
        </p:txBody>
      </p:sp>
      <p:sp>
        <p:nvSpPr>
          <p:cNvPr id="18" name="圆角矩形 8">
            <a:extLst>
              <a:ext uri="{FF2B5EF4-FFF2-40B4-BE49-F238E27FC236}">
                <a16:creationId xmlns:a16="http://schemas.microsoft.com/office/drawing/2014/main" id="{F34FBE16-FA3D-4E62-A62F-AE1F463BC977}"/>
              </a:ext>
            </a:extLst>
          </p:cNvPr>
          <p:cNvSpPr/>
          <p:nvPr/>
        </p:nvSpPr>
        <p:spPr>
          <a:xfrm>
            <a:off x="5972958" y="2904271"/>
            <a:ext cx="3560023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专业能力不强，缺乏经验</a:t>
            </a:r>
          </a:p>
        </p:txBody>
      </p:sp>
      <p:sp>
        <p:nvSpPr>
          <p:cNvPr id="19" name="圆角矩形 9">
            <a:extLst>
              <a:ext uri="{FF2B5EF4-FFF2-40B4-BE49-F238E27FC236}">
                <a16:creationId xmlns:a16="http://schemas.microsoft.com/office/drawing/2014/main" id="{66AFA9EF-85E4-4920-BDED-E12048D9B20C}"/>
              </a:ext>
            </a:extLst>
          </p:cNvPr>
          <p:cNvSpPr/>
          <p:nvPr/>
        </p:nvSpPr>
        <p:spPr>
          <a:xfrm>
            <a:off x="5972958" y="4634778"/>
            <a:ext cx="3560023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受教育程度高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AA961C-04C8-4597-98A4-651523A4FB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607" y="2904271"/>
            <a:ext cx="3478979" cy="228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70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三、避免错误的领导方式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18" name="圆角矩形 8">
            <a:extLst>
              <a:ext uri="{FF2B5EF4-FFF2-40B4-BE49-F238E27FC236}">
                <a16:creationId xmlns:a16="http://schemas.microsoft.com/office/drawing/2014/main" id="{F34FBE16-FA3D-4E62-A62F-AE1F463BC977}"/>
              </a:ext>
            </a:extLst>
          </p:cNvPr>
          <p:cNvSpPr/>
          <p:nvPr/>
        </p:nvSpPr>
        <p:spPr>
          <a:xfrm>
            <a:off x="1979113" y="277748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01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用过来人的方式教导</a:t>
            </a: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90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后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8">
            <a:extLst>
              <a:ext uri="{FF2B5EF4-FFF2-40B4-BE49-F238E27FC236}">
                <a16:creationId xmlns:a16="http://schemas.microsoft.com/office/drawing/2014/main" id="{D40B379D-59FD-4A68-ADE4-748BD6565FEB}"/>
              </a:ext>
            </a:extLst>
          </p:cNvPr>
          <p:cNvSpPr/>
          <p:nvPr/>
        </p:nvSpPr>
        <p:spPr>
          <a:xfrm>
            <a:off x="1979113" y="374425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02 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强行组织参加集体活动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535E29B7-2F07-484E-B8BE-1844F0CC8BBF}"/>
              </a:ext>
            </a:extLst>
          </p:cNvPr>
          <p:cNvSpPr/>
          <p:nvPr/>
        </p:nvSpPr>
        <p:spPr>
          <a:xfrm>
            <a:off x="1979113" y="471102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03 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老拿梦想说事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8">
            <a:extLst>
              <a:ext uri="{FF2B5EF4-FFF2-40B4-BE49-F238E27FC236}">
                <a16:creationId xmlns:a16="http://schemas.microsoft.com/office/drawing/2014/main" id="{9A2EE951-BA1C-48CC-8140-20D5AFD75CD3}"/>
              </a:ext>
            </a:extLst>
          </p:cNvPr>
          <p:cNvSpPr/>
          <p:nvPr/>
        </p:nvSpPr>
        <p:spPr>
          <a:xfrm>
            <a:off x="6589062" y="2797542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04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不尊重</a:t>
            </a: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90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后的时间观念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8">
            <a:extLst>
              <a:ext uri="{FF2B5EF4-FFF2-40B4-BE49-F238E27FC236}">
                <a16:creationId xmlns:a16="http://schemas.microsoft.com/office/drawing/2014/main" id="{D34C9E89-43C0-4763-9933-C5BA0D161E1E}"/>
              </a:ext>
            </a:extLst>
          </p:cNvPr>
          <p:cNvSpPr/>
          <p:nvPr/>
        </p:nvSpPr>
        <p:spPr>
          <a:xfrm>
            <a:off x="6589062" y="3754282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05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用人唯亲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8">
            <a:extLst>
              <a:ext uri="{FF2B5EF4-FFF2-40B4-BE49-F238E27FC236}">
                <a16:creationId xmlns:a16="http://schemas.microsoft.com/office/drawing/2014/main" id="{0BA34854-E5C8-4201-8BA2-8E756040B753}"/>
              </a:ext>
            </a:extLst>
          </p:cNvPr>
          <p:cNvSpPr/>
          <p:nvPr/>
        </p:nvSpPr>
        <p:spPr>
          <a:xfrm>
            <a:off x="6589062" y="471102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06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因叛逆而采取强势管理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991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四、怎样表示“安慰”？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360D9CE-812A-419E-8FB3-8C2622CE98E7}"/>
              </a:ext>
            </a:extLst>
          </p:cNvPr>
          <p:cNvGrpSpPr/>
          <p:nvPr/>
        </p:nvGrpSpPr>
        <p:grpSpPr>
          <a:xfrm rot="16200000">
            <a:off x="2949123" y="1698438"/>
            <a:ext cx="846300" cy="2095500"/>
            <a:chOff x="1295636" y="2348881"/>
            <a:chExt cx="1188135" cy="1728192"/>
          </a:xfrm>
        </p:grpSpPr>
        <p:sp>
          <p:nvSpPr>
            <p:cNvPr id="16" name="燕尾形 2">
              <a:extLst>
                <a:ext uri="{FF2B5EF4-FFF2-40B4-BE49-F238E27FC236}">
                  <a16:creationId xmlns:a16="http://schemas.microsoft.com/office/drawing/2014/main" id="{746F69F2-CB60-4C21-8F6B-3030BEF23F97}"/>
                </a:ext>
              </a:extLst>
            </p:cNvPr>
            <p:cNvSpPr/>
            <p:nvPr/>
          </p:nvSpPr>
          <p:spPr>
            <a:xfrm rot="5400000">
              <a:off x="1025608" y="2618909"/>
              <a:ext cx="1728192" cy="1188135"/>
            </a:xfrm>
            <a:prstGeom prst="homePlate">
              <a:avLst/>
            </a:prstGeom>
            <a:solidFill>
              <a:srgbClr val="E29A2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9F05107F-5AFC-4DE7-9115-C2EBCE4E012E}"/>
                </a:ext>
              </a:extLst>
            </p:cNvPr>
            <p:cNvSpPr txBox="1"/>
            <p:nvPr/>
          </p:nvSpPr>
          <p:spPr>
            <a:xfrm rot="5400000">
              <a:off x="1136665" y="2767318"/>
              <a:ext cx="1499837" cy="993815"/>
            </a:xfrm>
            <a:prstGeom prst="homePlate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情况一情绪差发牢骚</a:t>
              </a:r>
            </a:p>
          </p:txBody>
        </p:sp>
      </p:grpSp>
      <p:sp>
        <p:nvSpPr>
          <p:cNvPr id="19" name="流程图: 过程 18">
            <a:extLst>
              <a:ext uri="{FF2B5EF4-FFF2-40B4-BE49-F238E27FC236}">
                <a16:creationId xmlns:a16="http://schemas.microsoft.com/office/drawing/2014/main" id="{6B7F16DB-15C8-4EA9-82F3-721868BF208A}"/>
              </a:ext>
            </a:extLst>
          </p:cNvPr>
          <p:cNvSpPr/>
          <p:nvPr/>
        </p:nvSpPr>
        <p:spPr>
          <a:xfrm>
            <a:off x="4676092" y="2323038"/>
            <a:ext cx="5481746" cy="584287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员工心情欠佳，发牢骚时</a:t>
            </a:r>
          </a:p>
        </p:txBody>
      </p:sp>
      <p:sp>
        <p:nvSpPr>
          <p:cNvPr id="23" name="流程图: 过程 22">
            <a:extLst>
              <a:ext uri="{FF2B5EF4-FFF2-40B4-BE49-F238E27FC236}">
                <a16:creationId xmlns:a16="http://schemas.microsoft.com/office/drawing/2014/main" id="{FDA022EF-7737-4B47-932B-E8CD39701531}"/>
              </a:ext>
            </a:extLst>
          </p:cNvPr>
          <p:cNvSpPr/>
          <p:nvPr/>
        </p:nvSpPr>
        <p:spPr>
          <a:xfrm>
            <a:off x="4676092" y="3770838"/>
            <a:ext cx="5481746" cy="584287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面临工作难题或客户久攻不下</a:t>
            </a:r>
          </a:p>
        </p:txBody>
      </p:sp>
      <p:sp>
        <p:nvSpPr>
          <p:cNvPr id="27" name="流程图: 过程 26">
            <a:extLst>
              <a:ext uri="{FF2B5EF4-FFF2-40B4-BE49-F238E27FC236}">
                <a16:creationId xmlns:a16="http://schemas.microsoft.com/office/drawing/2014/main" id="{A6A9F69E-E0D8-43A2-A6FB-CEEEBFB8F073}"/>
              </a:ext>
            </a:extLst>
          </p:cNvPr>
          <p:cNvSpPr/>
          <p:nvPr/>
        </p:nvSpPr>
        <p:spPr>
          <a:xfrm>
            <a:off x="4676092" y="5218638"/>
            <a:ext cx="5482887" cy="584287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与你讲诉失败经历时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0C8166B-BB62-4C44-A900-DD9C6504D202}"/>
              </a:ext>
            </a:extLst>
          </p:cNvPr>
          <p:cNvGrpSpPr/>
          <p:nvPr/>
        </p:nvGrpSpPr>
        <p:grpSpPr>
          <a:xfrm rot="16200000">
            <a:off x="2949122" y="3047658"/>
            <a:ext cx="846300" cy="2095500"/>
            <a:chOff x="1295636" y="2348881"/>
            <a:chExt cx="1188135" cy="1728192"/>
          </a:xfrm>
        </p:grpSpPr>
        <p:sp>
          <p:nvSpPr>
            <p:cNvPr id="29" name="燕尾形 2">
              <a:extLst>
                <a:ext uri="{FF2B5EF4-FFF2-40B4-BE49-F238E27FC236}">
                  <a16:creationId xmlns:a16="http://schemas.microsoft.com/office/drawing/2014/main" id="{7F4609CD-0CBA-412F-965F-6FA0F7D2639F}"/>
                </a:ext>
              </a:extLst>
            </p:cNvPr>
            <p:cNvSpPr/>
            <p:nvPr/>
          </p:nvSpPr>
          <p:spPr>
            <a:xfrm rot="5400000">
              <a:off x="1025608" y="2618909"/>
              <a:ext cx="1728192" cy="1188135"/>
            </a:xfrm>
            <a:prstGeom prst="homePlate">
              <a:avLst/>
            </a:prstGeom>
            <a:solidFill>
              <a:srgbClr val="E29A2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1CE9B0EE-AE00-4473-A7B7-A2A22220C9EC}"/>
                </a:ext>
              </a:extLst>
            </p:cNvPr>
            <p:cNvSpPr txBox="1"/>
            <p:nvPr/>
          </p:nvSpPr>
          <p:spPr>
            <a:xfrm rot="5400000">
              <a:off x="1128439" y="2716068"/>
              <a:ext cx="1499837" cy="993815"/>
            </a:xfrm>
            <a:prstGeom prst="homePlate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情况二有阻力遇困难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C13183D-D48D-4A21-AEFB-217FD8E20FEB}"/>
              </a:ext>
            </a:extLst>
          </p:cNvPr>
          <p:cNvGrpSpPr/>
          <p:nvPr/>
        </p:nvGrpSpPr>
        <p:grpSpPr>
          <a:xfrm rot="16200000">
            <a:off x="2949122" y="4396877"/>
            <a:ext cx="846300" cy="2095499"/>
            <a:chOff x="1295636" y="2348881"/>
            <a:chExt cx="1188135" cy="1728192"/>
          </a:xfrm>
        </p:grpSpPr>
        <p:sp>
          <p:nvSpPr>
            <p:cNvPr id="32" name="燕尾形 2">
              <a:extLst>
                <a:ext uri="{FF2B5EF4-FFF2-40B4-BE49-F238E27FC236}">
                  <a16:creationId xmlns:a16="http://schemas.microsoft.com/office/drawing/2014/main" id="{A4015CBA-86A1-4C09-8F04-79099925E3C3}"/>
                </a:ext>
              </a:extLst>
            </p:cNvPr>
            <p:cNvSpPr/>
            <p:nvPr/>
          </p:nvSpPr>
          <p:spPr>
            <a:xfrm rot="5400000">
              <a:off x="1025608" y="2618909"/>
              <a:ext cx="1728192" cy="1188135"/>
            </a:xfrm>
            <a:prstGeom prst="homePlate">
              <a:avLst/>
            </a:prstGeom>
            <a:solidFill>
              <a:srgbClr val="E29A2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A0B26237-B52F-4579-A055-6ECC6FB94D3B}"/>
                </a:ext>
              </a:extLst>
            </p:cNvPr>
            <p:cNvSpPr txBox="1"/>
            <p:nvPr/>
          </p:nvSpPr>
          <p:spPr>
            <a:xfrm rot="5400000">
              <a:off x="1218625" y="2574427"/>
              <a:ext cx="1433121" cy="993813"/>
            </a:xfrm>
            <a:prstGeom prst="homePlate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情况三 与你诉说 失败经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004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85191" y="158998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8767" y="5061605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主讲：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PPT818                      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075332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6406" y="4668316"/>
            <a:ext cx="1413600" cy="214542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78" y="4839286"/>
            <a:ext cx="2237513" cy="1928743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EC7EBB-9EDC-47B0-B160-295EE466A7C6}"/>
              </a:ext>
            </a:extLst>
          </p:cNvPr>
          <p:cNvSpPr/>
          <p:nvPr/>
        </p:nvSpPr>
        <p:spPr>
          <a:xfrm>
            <a:off x="2873446" y="4145096"/>
            <a:ext cx="607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优秀管理者的有效沟通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823958-E568-4896-9A73-152A6BDE2CEE}"/>
              </a:ext>
            </a:extLst>
          </p:cNvPr>
          <p:cNvGrpSpPr/>
          <p:nvPr/>
        </p:nvGrpSpPr>
        <p:grpSpPr>
          <a:xfrm>
            <a:off x="1967024" y="2192055"/>
            <a:ext cx="1725968" cy="1752056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C13937-BADB-4BB6-A84C-809F0768667F}"/>
                </a:ext>
              </a:extLst>
            </p:cNvPr>
            <p:cNvSpPr/>
            <p:nvPr/>
          </p:nvSpPr>
          <p:spPr>
            <a:xfrm>
              <a:off x="8369028" y="2178090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E1204E8-01E1-4AB5-89D0-6408EF9365FA}"/>
              </a:ext>
            </a:extLst>
          </p:cNvPr>
          <p:cNvGrpSpPr/>
          <p:nvPr/>
        </p:nvGrpSpPr>
        <p:grpSpPr>
          <a:xfrm>
            <a:off x="3504311" y="2192055"/>
            <a:ext cx="1725968" cy="1752056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8B639AA-AD68-47F8-92A2-121C497EC510}"/>
                </a:ext>
              </a:extLst>
            </p:cNvPr>
            <p:cNvSpPr/>
            <p:nvPr/>
          </p:nvSpPr>
          <p:spPr>
            <a:xfrm>
              <a:off x="8431355" y="2162508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效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27AC947-2254-4DB3-BB07-170E8F234BAD}"/>
              </a:ext>
            </a:extLst>
          </p:cNvPr>
          <p:cNvGrpSpPr/>
          <p:nvPr/>
        </p:nvGrpSpPr>
        <p:grpSpPr>
          <a:xfrm>
            <a:off x="6863650" y="2192055"/>
            <a:ext cx="1725968" cy="1752056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088BD1F-A97B-4AB3-8F84-C0B5E7B1F8F5}"/>
                </a:ext>
              </a:extLst>
            </p:cNvPr>
            <p:cNvSpPr/>
            <p:nvPr/>
          </p:nvSpPr>
          <p:spPr>
            <a:xfrm>
              <a:off x="8369028" y="2131345"/>
              <a:ext cx="1378271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沟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6055B4-6D82-4D27-BC88-3BB38AB1A020}"/>
              </a:ext>
            </a:extLst>
          </p:cNvPr>
          <p:cNvGrpSpPr/>
          <p:nvPr/>
        </p:nvGrpSpPr>
        <p:grpSpPr>
          <a:xfrm>
            <a:off x="8480566" y="2192055"/>
            <a:ext cx="1725968" cy="1752056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E476E43-4EE3-42D3-881B-3668C60658DA}"/>
                </a:ext>
              </a:extLst>
            </p:cNvPr>
            <p:cNvSpPr/>
            <p:nvPr/>
          </p:nvSpPr>
          <p:spPr>
            <a:xfrm>
              <a:off x="8396361" y="2138701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通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768" y="2295381"/>
            <a:ext cx="1430305" cy="1430305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4820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74824" y="2151063"/>
            <a:ext cx="2884857" cy="523220"/>
          </a:xfrm>
          <a:prstGeom prst="rect">
            <a:avLst/>
          </a:prstGeom>
          <a:solidFill>
            <a:srgbClr val="E29A2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、沟通的概念</a:t>
            </a:r>
          </a:p>
        </p:txBody>
      </p:sp>
      <p:sp>
        <p:nvSpPr>
          <p:cNvPr id="2" name="矩形 1"/>
          <p:cNvSpPr/>
          <p:nvPr/>
        </p:nvSpPr>
        <p:spPr>
          <a:xfrm>
            <a:off x="1747160" y="3015662"/>
            <a:ext cx="45659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沟通（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communication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）是人们分享信息、思想和情感的任何过程。这种过程不仅包含口头语言和书面语言，也包含形体语言、个人的习气和方式、物质环境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赋予信息含义的任何东西。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861224" y="562026"/>
            <a:ext cx="5026283" cy="1065584"/>
            <a:chOff x="3861224" y="562026"/>
            <a:chExt cx="5026283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03301B3-C298-4553-967D-7220903F0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82" y="3015662"/>
            <a:ext cx="3872045" cy="18426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DC4350C-51FD-4B1E-BFA5-B3276EED24AC}"/>
              </a:ext>
            </a:extLst>
          </p:cNvPr>
          <p:cNvSpPr/>
          <p:nvPr/>
        </p:nvSpPr>
        <p:spPr>
          <a:xfrm>
            <a:off x="1701046" y="5269688"/>
            <a:ext cx="898764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沟通是人与人之间、人与群体之间思想与感情的传递和反馈的过程，以求思想达成一致和感情的通畅。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3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C81B58B-D73F-462A-8213-6D4BAB40D258}"/>
              </a:ext>
            </a:extLst>
          </p:cNvPr>
          <p:cNvGrpSpPr/>
          <p:nvPr/>
        </p:nvGrpSpPr>
        <p:grpSpPr>
          <a:xfrm>
            <a:off x="2970765" y="2194293"/>
            <a:ext cx="6807200" cy="4267200"/>
            <a:chOff x="2814334" y="2043980"/>
            <a:chExt cx="6807200" cy="4267200"/>
          </a:xfrm>
        </p:grpSpPr>
        <p:sp>
          <p:nvSpPr>
            <p:cNvPr id="9" name="AutoShape 4" descr="你心里想的100">
              <a:extLst>
                <a:ext uri="{FF2B5EF4-FFF2-40B4-BE49-F238E27FC236}">
                  <a16:creationId xmlns:a16="http://schemas.microsoft.com/office/drawing/2014/main" id="{A09FB9D2-CCAB-4D85-A1C7-298E2168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334" y="2043980"/>
              <a:ext cx="6807200" cy="426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59595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70AE83BC-815B-4245-A0A8-90D47953F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734" y="3034580"/>
              <a:ext cx="59944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47866960-E6FA-4043-832D-60F98F130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309" y="3783880"/>
              <a:ext cx="53990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EE5BF755-E4E2-47A7-B21D-F36F0660F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0334" y="4634780"/>
              <a:ext cx="4775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1A6579FB-A591-4B52-BD97-870F7F0BB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6734" y="5549180"/>
              <a:ext cx="0" cy="76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4F38FECF-9CDE-42C6-8F42-AC6F6A017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3234" y="5439643"/>
              <a:ext cx="407511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143720E4-6230-459A-964D-93F89D2D0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334" y="2370796"/>
              <a:ext cx="4900742" cy="40008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你心里想的100%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5DF9B770-F7CC-4BA6-866D-5C0E54CDE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253" y="3199100"/>
              <a:ext cx="4267200" cy="40011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你嘴上说的80%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919393E4-F92B-4A87-A5CA-519261718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733" y="4001639"/>
              <a:ext cx="3457175" cy="40011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别人听到的60%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AFFDD1BC-BB46-49D0-8DE6-2FE8F2B1D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1358" y="4788966"/>
              <a:ext cx="2990466" cy="398312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别人听懂的40%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DBB4514F-E2AA-46B2-8C0B-7E3AED7C9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683" y="5657141"/>
              <a:ext cx="2430042" cy="40011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别人行动的20%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F46200A-439D-4518-8A42-D54361C67206}"/>
              </a:ext>
            </a:extLst>
          </p:cNvPr>
          <p:cNvGrpSpPr/>
          <p:nvPr/>
        </p:nvGrpSpPr>
        <p:grpSpPr>
          <a:xfrm>
            <a:off x="3861224" y="221268"/>
            <a:ext cx="5026283" cy="1065584"/>
            <a:chOff x="3861224" y="562026"/>
            <a:chExt cx="5026283" cy="1065584"/>
          </a:xfrm>
        </p:grpSpPr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F21AD83C-42A7-4CAF-B952-39DD32099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D80B64E-AD15-46E3-8536-9725FD4B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24" name="直接连接符 7">
              <a:extLst>
                <a:ext uri="{FF2B5EF4-FFF2-40B4-BE49-F238E27FC236}">
                  <a16:creationId xmlns:a16="http://schemas.microsoft.com/office/drawing/2014/main" id="{3F67935A-2DF2-497F-B69B-C47F73EE29CB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5" name="Text Box 3">
            <a:extLst>
              <a:ext uri="{FF2B5EF4-FFF2-40B4-BE49-F238E27FC236}">
                <a16:creationId xmlns:a16="http://schemas.microsoft.com/office/drawing/2014/main" id="{02C74D88-550E-4517-AF56-3B4EC64E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791" y="1580520"/>
            <a:ext cx="1904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、沟通漏斗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020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组合 14340">
            <a:extLst>
              <a:ext uri="{FF2B5EF4-FFF2-40B4-BE49-F238E27FC236}">
                <a16:creationId xmlns:a16="http://schemas.microsoft.com/office/drawing/2014/main" id="{E7F17158-6D64-4424-9911-2E55D774B501}"/>
              </a:ext>
            </a:extLst>
          </p:cNvPr>
          <p:cNvGrpSpPr/>
          <p:nvPr/>
        </p:nvGrpSpPr>
        <p:grpSpPr>
          <a:xfrm>
            <a:off x="1760011" y="2202533"/>
            <a:ext cx="2796206" cy="569956"/>
            <a:chOff x="1746351" y="2142146"/>
            <a:chExt cx="2796206" cy="569956"/>
          </a:xfrm>
        </p:grpSpPr>
        <p:sp>
          <p:nvSpPr>
            <p:cNvPr id="14340" name="矩形 14339">
              <a:extLst>
                <a:ext uri="{FF2B5EF4-FFF2-40B4-BE49-F238E27FC236}">
                  <a16:creationId xmlns:a16="http://schemas.microsoft.com/office/drawing/2014/main" id="{D684C7CB-9842-49FB-ABAB-B00231D54FC4}"/>
                </a:ext>
              </a:extLst>
            </p:cNvPr>
            <p:cNvSpPr/>
            <p:nvPr/>
          </p:nvSpPr>
          <p:spPr>
            <a:xfrm>
              <a:off x="1746351" y="2435791"/>
              <a:ext cx="279620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流程图: 过程 8">
              <a:extLst>
                <a:ext uri="{FF2B5EF4-FFF2-40B4-BE49-F238E27FC236}">
                  <a16:creationId xmlns:a16="http://schemas.microsoft.com/office/drawing/2014/main" id="{1549466D-541D-4A9D-A332-DFEB2C05D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51" y="2142146"/>
              <a:ext cx="2369125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管理就是沟通”</a:t>
              </a:r>
            </a:p>
          </p:txBody>
        </p:sp>
      </p:grpSp>
      <p:sp>
        <p:nvSpPr>
          <p:cNvPr id="22" name="Text Box 44">
            <a:extLst>
              <a:ext uri="{FF2B5EF4-FFF2-40B4-BE49-F238E27FC236}">
                <a16:creationId xmlns:a16="http://schemas.microsoft.com/office/drawing/2014/main" id="{60AC59B6-3DBC-4227-8936-FDD059DD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490" y="2806790"/>
            <a:ext cx="7693631" cy="8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457200" algn="l" defTabSz="720725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很多时候，我们抱怨下属或同事工作不利，问题往往不是出在水平上而是出在沟通上。研究表明：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336" name="组合 14335">
            <a:extLst>
              <a:ext uri="{FF2B5EF4-FFF2-40B4-BE49-F238E27FC236}">
                <a16:creationId xmlns:a16="http://schemas.microsoft.com/office/drawing/2014/main" id="{4BBC9E1E-AEC1-41C4-8C1B-41F9078FBBC0}"/>
              </a:ext>
            </a:extLst>
          </p:cNvPr>
          <p:cNvGrpSpPr/>
          <p:nvPr/>
        </p:nvGrpSpPr>
        <p:grpSpPr>
          <a:xfrm>
            <a:off x="1653148" y="3979476"/>
            <a:ext cx="3013283" cy="1460576"/>
            <a:chOff x="1932756" y="4050876"/>
            <a:chExt cx="3013283" cy="146057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CBFA318-25D7-49E2-8565-73916D73FA4B}"/>
                </a:ext>
              </a:extLst>
            </p:cNvPr>
            <p:cNvGrpSpPr/>
            <p:nvPr/>
          </p:nvGrpSpPr>
          <p:grpSpPr>
            <a:xfrm>
              <a:off x="1932756" y="4050876"/>
              <a:ext cx="3013283" cy="1460576"/>
              <a:chOff x="1932756" y="4050876"/>
              <a:chExt cx="3013283" cy="1460576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1484FE4-79A0-464B-AD2D-1EC535B2716F}"/>
                  </a:ext>
                </a:extLst>
              </p:cNvPr>
              <p:cNvSpPr/>
              <p:nvPr/>
            </p:nvSpPr>
            <p:spPr>
              <a:xfrm>
                <a:off x="1932756" y="4050876"/>
                <a:ext cx="3009932" cy="1460576"/>
              </a:xfrm>
              <a:prstGeom prst="rect">
                <a:avLst/>
              </a:prstGeom>
              <a:solidFill>
                <a:srgbClr val="59595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4088E92-53BB-40E2-952B-B9A3F94BF3F5}"/>
                  </a:ext>
                </a:extLst>
              </p:cNvPr>
              <p:cNvSpPr/>
              <p:nvPr/>
            </p:nvSpPr>
            <p:spPr>
              <a:xfrm>
                <a:off x="2025959" y="4119478"/>
                <a:ext cx="2920080" cy="129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Text Box 44">
              <a:extLst>
                <a:ext uri="{FF2B5EF4-FFF2-40B4-BE49-F238E27FC236}">
                  <a16:creationId xmlns:a16="http://schemas.microsoft.com/office/drawing/2014/main" id="{3E76F41D-D0DD-4C88-917E-FA5CD5D38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490" y="4425707"/>
              <a:ext cx="2733675" cy="72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管理就是沟通、沟通再沟通。</a:t>
              </a:r>
            </a:p>
            <a:p>
              <a:pPr marL="0" marR="0" lvl="0" indent="0" algn="r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杰克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·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韦尔奇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37" name="组合 14336">
            <a:extLst>
              <a:ext uri="{FF2B5EF4-FFF2-40B4-BE49-F238E27FC236}">
                <a16:creationId xmlns:a16="http://schemas.microsoft.com/office/drawing/2014/main" id="{71155CA6-33F4-4808-BCAE-06837C639283}"/>
              </a:ext>
            </a:extLst>
          </p:cNvPr>
          <p:cNvGrpSpPr/>
          <p:nvPr/>
        </p:nvGrpSpPr>
        <p:grpSpPr>
          <a:xfrm>
            <a:off x="4822834" y="3979476"/>
            <a:ext cx="3013283" cy="1460575"/>
            <a:chOff x="5102442" y="4050876"/>
            <a:chExt cx="3013283" cy="146057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572B8C72-6875-4E2A-A16E-41F26963D35E}"/>
                </a:ext>
              </a:extLst>
            </p:cNvPr>
            <p:cNvGrpSpPr/>
            <p:nvPr/>
          </p:nvGrpSpPr>
          <p:grpSpPr>
            <a:xfrm>
              <a:off x="5102442" y="4050876"/>
              <a:ext cx="3013283" cy="1460575"/>
              <a:chOff x="1932756" y="4050876"/>
              <a:chExt cx="3013283" cy="1460575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E8083FA-6C77-4AD5-A21A-84682655B5E0}"/>
                  </a:ext>
                </a:extLst>
              </p:cNvPr>
              <p:cNvSpPr/>
              <p:nvPr/>
            </p:nvSpPr>
            <p:spPr>
              <a:xfrm>
                <a:off x="1932756" y="4050876"/>
                <a:ext cx="2920080" cy="1460575"/>
              </a:xfrm>
              <a:prstGeom prst="rect">
                <a:avLst/>
              </a:prstGeom>
              <a:solidFill>
                <a:srgbClr val="59595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3D9CDF1-C6A9-424A-AAC9-239B3288521C}"/>
                  </a:ext>
                </a:extLst>
              </p:cNvPr>
              <p:cNvSpPr/>
              <p:nvPr/>
            </p:nvSpPr>
            <p:spPr>
              <a:xfrm>
                <a:off x="2025959" y="4119478"/>
                <a:ext cx="2920080" cy="129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 Box 44">
              <a:extLst>
                <a:ext uri="{FF2B5EF4-FFF2-40B4-BE49-F238E27FC236}">
                  <a16:creationId xmlns:a16="http://schemas.microsoft.com/office/drawing/2014/main" id="{AFE5F3A7-2726-4E82-80D9-50C992440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875" y="4190916"/>
              <a:ext cx="2736850" cy="96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最好的想法，最有创见的建议，最优秀的计划，不通过沟通都无法实现。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斯蒂芬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•P•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罗宾斯</a:t>
              </a:r>
              <a:endPara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38" name="组合 14337">
            <a:extLst>
              <a:ext uri="{FF2B5EF4-FFF2-40B4-BE49-F238E27FC236}">
                <a16:creationId xmlns:a16="http://schemas.microsoft.com/office/drawing/2014/main" id="{98196ADF-3DB8-45BD-BBEC-9AF90D44F323}"/>
              </a:ext>
            </a:extLst>
          </p:cNvPr>
          <p:cNvGrpSpPr/>
          <p:nvPr/>
        </p:nvGrpSpPr>
        <p:grpSpPr>
          <a:xfrm>
            <a:off x="7995871" y="3979477"/>
            <a:ext cx="3013283" cy="1460574"/>
            <a:chOff x="8275479" y="4050877"/>
            <a:chExt cx="3013283" cy="146057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154953C-7932-464F-816E-EF1E25EB4E1D}"/>
                </a:ext>
              </a:extLst>
            </p:cNvPr>
            <p:cNvGrpSpPr/>
            <p:nvPr/>
          </p:nvGrpSpPr>
          <p:grpSpPr>
            <a:xfrm>
              <a:off x="8275479" y="4050877"/>
              <a:ext cx="3013283" cy="1460574"/>
              <a:chOff x="1932756" y="4050877"/>
              <a:chExt cx="3013283" cy="1460574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120A04D-F7C9-45DE-A155-D2F119DC8F76}"/>
                  </a:ext>
                </a:extLst>
              </p:cNvPr>
              <p:cNvSpPr/>
              <p:nvPr/>
            </p:nvSpPr>
            <p:spPr>
              <a:xfrm>
                <a:off x="1932756" y="4050877"/>
                <a:ext cx="2920080" cy="1460574"/>
              </a:xfrm>
              <a:prstGeom prst="rect">
                <a:avLst/>
              </a:prstGeom>
              <a:solidFill>
                <a:srgbClr val="59595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1FE33DC-CDD8-4747-96F8-1AAE07FF9C90}"/>
                  </a:ext>
                </a:extLst>
              </p:cNvPr>
              <p:cNvSpPr/>
              <p:nvPr/>
            </p:nvSpPr>
            <p:spPr>
              <a:xfrm>
                <a:off x="2025959" y="4119478"/>
                <a:ext cx="2920080" cy="129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 Box 44">
              <a:extLst>
                <a:ext uri="{FF2B5EF4-FFF2-40B4-BE49-F238E27FC236}">
                  <a16:creationId xmlns:a16="http://schemas.microsoft.com/office/drawing/2014/main" id="{0043FDE3-BFF4-4431-9B58-E59D4C314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6897" y="4265488"/>
              <a:ext cx="273526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企业管理过去是沟通，现在是沟通，将来还是沟通。</a:t>
              </a:r>
            </a:p>
            <a:p>
              <a:pPr marL="0" marR="0" lvl="0" indent="0" algn="r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松下幸之助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C429FDB-E3E6-4B58-B038-71E7BB288811}"/>
              </a:ext>
            </a:extLst>
          </p:cNvPr>
          <p:cNvGrpSpPr/>
          <p:nvPr/>
        </p:nvGrpSpPr>
        <p:grpSpPr>
          <a:xfrm>
            <a:off x="3861224" y="221268"/>
            <a:ext cx="5026283" cy="1065584"/>
            <a:chOff x="3861224" y="562026"/>
            <a:chExt cx="5026283" cy="1065584"/>
          </a:xfrm>
        </p:grpSpPr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3821B7E1-0ADB-4F45-8396-DBFD56215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5276EB04-3008-4731-961D-6CFC184BC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52" name="直接连接符 7">
              <a:extLst>
                <a:ext uri="{FF2B5EF4-FFF2-40B4-BE49-F238E27FC236}">
                  <a16:creationId xmlns:a16="http://schemas.microsoft.com/office/drawing/2014/main" id="{567B5FA9-15B4-4C0B-BEEC-A69B03631731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53" name="Text Box 3">
            <a:extLst>
              <a:ext uri="{FF2B5EF4-FFF2-40B4-BE49-F238E27FC236}">
                <a16:creationId xmlns:a16="http://schemas.microsoft.com/office/drawing/2014/main" id="{9DA4B65C-D1E5-45E9-B30E-C48E4616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898" y="1534532"/>
            <a:ext cx="4059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、沟通对于管理者的重要性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98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D6168F-9467-4F25-A852-10CD7ABB2509}"/>
              </a:ext>
            </a:extLst>
          </p:cNvPr>
          <p:cNvGrpSpPr/>
          <p:nvPr/>
        </p:nvGrpSpPr>
        <p:grpSpPr>
          <a:xfrm>
            <a:off x="3603149" y="2196063"/>
            <a:ext cx="5413809" cy="3979634"/>
            <a:chOff x="3860009" y="2196063"/>
            <a:chExt cx="5413809" cy="397963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A8AF8CB7-096F-4558-9E65-CAEB94D43312}"/>
                </a:ext>
              </a:extLst>
            </p:cNvPr>
            <p:cNvSpPr/>
            <p:nvPr/>
          </p:nvSpPr>
          <p:spPr>
            <a:xfrm>
              <a:off x="4713911" y="2359413"/>
              <a:ext cx="3764141" cy="37641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688F4CF-C5CA-4203-99FA-7B48B463606A}"/>
                </a:ext>
              </a:extLst>
            </p:cNvPr>
            <p:cNvGrpSpPr/>
            <p:nvPr/>
          </p:nvGrpSpPr>
          <p:grpSpPr>
            <a:xfrm>
              <a:off x="4841399" y="2255051"/>
              <a:ext cx="3920646" cy="3920646"/>
              <a:chOff x="4841399" y="2255051"/>
              <a:chExt cx="3920646" cy="3920646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8F949B8-13F1-452C-9384-CFA8887130D1}"/>
                  </a:ext>
                </a:extLst>
              </p:cNvPr>
              <p:cNvCxnSpPr/>
              <p:nvPr/>
            </p:nvCxnSpPr>
            <p:spPr>
              <a:xfrm>
                <a:off x="4841399" y="4228487"/>
                <a:ext cx="3920646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FBA57518-8671-4C56-9F49-921403E5D6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56542" y="4215374"/>
                <a:ext cx="3920646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1820462-C1DF-4701-BBC3-15EE3679E4B8}"/>
                </a:ext>
              </a:extLst>
            </p:cNvPr>
            <p:cNvGrpSpPr/>
            <p:nvPr/>
          </p:nvGrpSpPr>
          <p:grpSpPr>
            <a:xfrm>
              <a:off x="3860009" y="2196063"/>
              <a:ext cx="5413809" cy="3979634"/>
              <a:chOff x="2084629" y="740866"/>
              <a:chExt cx="8074749" cy="5935660"/>
            </a:xfrm>
          </p:grpSpPr>
          <p:sp>
            <p:nvSpPr>
              <p:cNvPr id="24" name="Text Box 3">
                <a:extLst>
                  <a:ext uri="{FF2B5EF4-FFF2-40B4-BE49-F238E27FC236}">
                    <a16:creationId xmlns:a16="http://schemas.microsoft.com/office/drawing/2014/main" id="{8F1EDB8A-23AF-49FD-9884-856E599E9B38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5419631" y="740866"/>
                <a:ext cx="1852054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上级</a:t>
                </a:r>
              </a:p>
            </p:txBody>
          </p:sp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1D129EE8-38E1-48C1-9135-DCB8099971C5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5419631" y="6125664"/>
                <a:ext cx="1852054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下级</a:t>
                </a:r>
              </a:p>
            </p:txBody>
          </p:sp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B63E409E-5E0F-4B1E-A28D-105B52D4477F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5407545" y="3592448"/>
                <a:ext cx="1852054" cy="550862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中层</a:t>
                </a:r>
              </a:p>
            </p:txBody>
          </p: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46184EB9-37C5-4526-B003-6E4F06A81946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2084629" y="3444876"/>
                <a:ext cx="1652587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相关部门</a:t>
                </a:r>
              </a:p>
            </p:txBody>
          </p:sp>
          <p:sp>
            <p:nvSpPr>
              <p:cNvPr id="35" name="Text Box 11">
                <a:extLst>
                  <a:ext uri="{FF2B5EF4-FFF2-40B4-BE49-F238E27FC236}">
                    <a16:creationId xmlns:a16="http://schemas.microsoft.com/office/drawing/2014/main" id="{6C62067B-58FA-4AE9-80D2-10BA2200CA62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8506791" y="3516197"/>
                <a:ext cx="1652587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外部客户</a:t>
                </a: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500EBD87-DA4F-48C0-B595-5A40DFFD370D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8674449" y="4248151"/>
                <a:ext cx="275528" cy="459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0EB9D1-0663-498D-BFF4-700A732047DF}"/>
              </a:ext>
            </a:extLst>
          </p:cNvPr>
          <p:cNvGrpSpPr/>
          <p:nvPr/>
        </p:nvGrpSpPr>
        <p:grpSpPr>
          <a:xfrm>
            <a:off x="3861224" y="221268"/>
            <a:ext cx="5026283" cy="1065584"/>
            <a:chOff x="3861224" y="562026"/>
            <a:chExt cx="5026283" cy="1065584"/>
          </a:xfrm>
        </p:grpSpPr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351A7496-0483-4C94-8B19-273155C7E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DF0BA04A-C097-4677-B28B-E157C00C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50" name="直接连接符 7">
              <a:extLst>
                <a:ext uri="{FF2B5EF4-FFF2-40B4-BE49-F238E27FC236}">
                  <a16:creationId xmlns:a16="http://schemas.microsoft.com/office/drawing/2014/main" id="{6A29033F-8B0D-40A0-9FC8-3FF0057F17D8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51" name="Text Box 3">
            <a:extLst>
              <a:ext uri="{FF2B5EF4-FFF2-40B4-BE49-F238E27FC236}">
                <a16:creationId xmlns:a16="http://schemas.microsoft.com/office/drawing/2014/main" id="{EBBDFB1E-3394-4F24-ACA8-CCD76DB2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898" y="1534532"/>
            <a:ext cx="4059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、沟通对于管理者的重要性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532" y="654816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881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485444" y="501702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6A249F9-03C0-4BD5-B966-66E4E24EA48D}"/>
              </a:ext>
            </a:extLst>
          </p:cNvPr>
          <p:cNvGrpSpPr/>
          <p:nvPr/>
        </p:nvGrpSpPr>
        <p:grpSpPr>
          <a:xfrm>
            <a:off x="3961064" y="3129809"/>
            <a:ext cx="4610100" cy="359940"/>
            <a:chOff x="3860257" y="3128714"/>
            <a:chExt cx="4610100" cy="660226"/>
          </a:xfrm>
        </p:grpSpPr>
        <p:sp>
          <p:nvSpPr>
            <p:cNvPr id="20" name="矩形 5">
              <a:extLst>
                <a:ext uri="{FF2B5EF4-FFF2-40B4-BE49-F238E27FC236}">
                  <a16:creationId xmlns:a16="http://schemas.microsoft.com/office/drawing/2014/main" id="{BA377FCB-0B38-4C42-ACE2-EFAAFEB60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257" y="3428577"/>
              <a:ext cx="3959225" cy="36036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直角三角形 6">
              <a:extLst>
                <a:ext uri="{FF2B5EF4-FFF2-40B4-BE49-F238E27FC236}">
                  <a16:creationId xmlns:a16="http://schemas.microsoft.com/office/drawing/2014/main" id="{E3AB107D-6F87-437F-B4F2-B9F716E6E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169" y="3128714"/>
              <a:ext cx="865188" cy="649288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E14BF8-8246-49CD-9258-65A9B4C6D718}"/>
              </a:ext>
            </a:extLst>
          </p:cNvPr>
          <p:cNvGrpSpPr/>
          <p:nvPr/>
        </p:nvGrpSpPr>
        <p:grpSpPr>
          <a:xfrm>
            <a:off x="3961063" y="4170732"/>
            <a:ext cx="4610101" cy="353111"/>
            <a:chOff x="3858669" y="4241377"/>
            <a:chExt cx="4610101" cy="6477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644E9EC-ED49-4687-AC67-8D49639B2C9F}"/>
                </a:ext>
              </a:extLst>
            </p:cNvPr>
            <p:cNvSpPr/>
            <p:nvPr/>
          </p:nvSpPr>
          <p:spPr>
            <a:xfrm>
              <a:off x="4507957" y="4245792"/>
              <a:ext cx="3960813" cy="36036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直角三角形 8">
              <a:extLst>
                <a:ext uri="{FF2B5EF4-FFF2-40B4-BE49-F238E27FC236}">
                  <a16:creationId xmlns:a16="http://schemas.microsoft.com/office/drawing/2014/main" id="{5218A3C0-43B4-456D-8815-86ECD68463FB}"/>
                </a:ext>
              </a:extLst>
            </p:cNvPr>
            <p:cNvSpPr/>
            <p:nvPr/>
          </p:nvSpPr>
          <p:spPr>
            <a:xfrm flipH="1" flipV="1">
              <a:off x="3858669" y="4241377"/>
              <a:ext cx="863600" cy="647700"/>
            </a:xfrm>
            <a:prstGeom prst="rtTriangle">
              <a:avLst/>
            </a:prstGeom>
            <a:solidFill>
              <a:srgbClr val="595959"/>
            </a:solidFill>
            <a:ln w="25400">
              <a:noFill/>
            </a:ln>
          </p:spPr>
          <p:txBody>
            <a:bodyPr rot="10800000" anchor="ctr"/>
            <a:lstStyle/>
            <a:p>
              <a:pPr algn="ctr" eaLnBrk="1" hangingPunct="1"/>
              <a:endParaRPr lang="zh-CN" altLang="zh-CN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3937E41-B374-45CF-96F9-9ED0BF4C2C0C}"/>
              </a:ext>
            </a:extLst>
          </p:cNvPr>
          <p:cNvGrpSpPr/>
          <p:nvPr/>
        </p:nvGrpSpPr>
        <p:grpSpPr>
          <a:xfrm>
            <a:off x="1702050" y="2769764"/>
            <a:ext cx="2014538" cy="2520950"/>
            <a:chOff x="1844132" y="2709440"/>
            <a:chExt cx="2014538" cy="2520950"/>
          </a:xfrm>
        </p:grpSpPr>
        <p:sp>
          <p:nvSpPr>
            <p:cNvPr id="18" name="圆角矩形 1">
              <a:extLst>
                <a:ext uri="{FF2B5EF4-FFF2-40B4-BE49-F238E27FC236}">
                  <a16:creationId xmlns:a16="http://schemas.microsoft.com/office/drawing/2014/main" id="{4D55FA58-A820-49AB-9D83-328EF99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132" y="2709440"/>
              <a:ext cx="2014538" cy="2520950"/>
            </a:xfrm>
            <a:prstGeom prst="roundRect">
              <a:avLst>
                <a:gd name="adj" fmla="val 4356"/>
              </a:avLst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流程图: 过程 26">
              <a:extLst>
                <a:ext uri="{FF2B5EF4-FFF2-40B4-BE49-F238E27FC236}">
                  <a16:creationId xmlns:a16="http://schemas.microsoft.com/office/drawing/2014/main" id="{A491EB45-4CD1-4B86-B7C0-7EED1C38AD3E}"/>
                </a:ext>
              </a:extLst>
            </p:cNvPr>
            <p:cNvSpPr/>
            <p:nvPr/>
          </p:nvSpPr>
          <p:spPr>
            <a:xfrm>
              <a:off x="2131469" y="3136477"/>
              <a:ext cx="1403350" cy="1709738"/>
            </a:xfrm>
            <a:prstGeom prst="flowChartProcess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甲方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9BE665-EAD4-433F-8DCF-ECDD81D18B0F}"/>
              </a:ext>
            </a:extLst>
          </p:cNvPr>
          <p:cNvGrpSpPr/>
          <p:nvPr/>
        </p:nvGrpSpPr>
        <p:grpSpPr>
          <a:xfrm>
            <a:off x="9044238" y="2791195"/>
            <a:ext cx="2014538" cy="2520950"/>
            <a:chOff x="8541794" y="2636415"/>
            <a:chExt cx="2014538" cy="2520950"/>
          </a:xfrm>
        </p:grpSpPr>
        <p:sp>
          <p:nvSpPr>
            <p:cNvPr id="19" name="圆角矩形 3">
              <a:extLst>
                <a:ext uri="{FF2B5EF4-FFF2-40B4-BE49-F238E27FC236}">
                  <a16:creationId xmlns:a16="http://schemas.microsoft.com/office/drawing/2014/main" id="{BB416E81-D1D2-46BB-A6DA-6AE5B4BBC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1794" y="2636415"/>
              <a:ext cx="2014538" cy="2520950"/>
            </a:xfrm>
            <a:prstGeom prst="roundRect">
              <a:avLst>
                <a:gd name="adj" fmla="val 4356"/>
              </a:avLst>
            </a:prstGeom>
            <a:solidFill>
              <a:srgbClr val="E29A2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流程图: 过程 27">
              <a:extLst>
                <a:ext uri="{FF2B5EF4-FFF2-40B4-BE49-F238E27FC236}">
                  <a16:creationId xmlns:a16="http://schemas.microsoft.com/office/drawing/2014/main" id="{E2C4E9C9-2EDF-4C8D-B40E-64FE4CF709F1}"/>
                </a:ext>
              </a:extLst>
            </p:cNvPr>
            <p:cNvSpPr/>
            <p:nvPr/>
          </p:nvSpPr>
          <p:spPr>
            <a:xfrm>
              <a:off x="8791032" y="3160290"/>
              <a:ext cx="1401763" cy="1711325"/>
            </a:xfrm>
            <a:prstGeom prst="flowChartProcess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乙方</a:t>
              </a:r>
            </a:p>
          </p:txBody>
        </p: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id="{E3349B34-EB6F-4F4A-B3D3-A561F861153D}"/>
              </a:ext>
            </a:extLst>
          </p:cNvPr>
          <p:cNvSpPr txBox="1"/>
          <p:nvPr/>
        </p:nvSpPr>
        <p:spPr>
          <a:xfrm>
            <a:off x="4001544" y="3044402"/>
            <a:ext cx="1582738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id="{6774D502-72EE-49B1-A4B6-D224E44CFD3E}"/>
              </a:ext>
            </a:extLst>
          </p:cNvPr>
          <p:cNvSpPr txBox="1"/>
          <p:nvPr/>
        </p:nvSpPr>
        <p:spPr>
          <a:xfrm>
            <a:off x="6090694" y="3044402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19">
            <a:extLst>
              <a:ext uri="{FF2B5EF4-FFF2-40B4-BE49-F238E27FC236}">
                <a16:creationId xmlns:a16="http://schemas.microsoft.com/office/drawing/2014/main" id="{EEEFA42E-F763-498D-88BE-21B7B1EBF2ED}"/>
              </a:ext>
            </a:extLst>
          </p:cNvPr>
          <p:cNvSpPr txBox="1"/>
          <p:nvPr/>
        </p:nvSpPr>
        <p:spPr>
          <a:xfrm>
            <a:off x="4793707" y="4638252"/>
            <a:ext cx="1512888" cy="32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解码（接收）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0C569C0F-515E-469F-A2B6-ADA43D272CCE}"/>
              </a:ext>
            </a:extLst>
          </p:cNvPr>
          <p:cNvSpPr txBox="1"/>
          <p:nvPr/>
        </p:nvSpPr>
        <p:spPr>
          <a:xfrm>
            <a:off x="6809832" y="4638252"/>
            <a:ext cx="1582738" cy="32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编码（反馈）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20">
            <a:extLst>
              <a:ext uri="{FF2B5EF4-FFF2-40B4-BE49-F238E27FC236}">
                <a16:creationId xmlns:a16="http://schemas.microsoft.com/office/drawing/2014/main" id="{ECB6BC3C-DE17-41A7-A322-C282DB1E21AA}"/>
              </a:ext>
            </a:extLst>
          </p:cNvPr>
          <p:cNvSpPr txBox="1"/>
          <p:nvPr/>
        </p:nvSpPr>
        <p:spPr>
          <a:xfrm>
            <a:off x="3917536" y="3580899"/>
            <a:ext cx="4608513" cy="422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沟通渠道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06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id="{E3349B34-EB6F-4F4A-B3D3-A561F861153D}"/>
              </a:ext>
            </a:extLst>
          </p:cNvPr>
          <p:cNvSpPr txBox="1"/>
          <p:nvPr/>
        </p:nvSpPr>
        <p:spPr>
          <a:xfrm>
            <a:off x="4001544" y="3044402"/>
            <a:ext cx="1582738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id="{6774D502-72EE-49B1-A4B6-D224E44CFD3E}"/>
              </a:ext>
            </a:extLst>
          </p:cNvPr>
          <p:cNvSpPr txBox="1"/>
          <p:nvPr/>
        </p:nvSpPr>
        <p:spPr>
          <a:xfrm>
            <a:off x="6090694" y="3044402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48">
            <a:extLst>
              <a:ext uri="{FF2B5EF4-FFF2-40B4-BE49-F238E27FC236}">
                <a16:creationId xmlns:a16="http://schemas.microsoft.com/office/drawing/2014/main" id="{D619273C-85CF-4901-8A71-CFF0985A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201" y="1849721"/>
            <a:ext cx="395922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、沟通的二大主要类别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748869-9E1C-4308-AFC3-594136D763F0}"/>
              </a:ext>
            </a:extLst>
          </p:cNvPr>
          <p:cNvGrpSpPr/>
          <p:nvPr/>
        </p:nvGrpSpPr>
        <p:grpSpPr>
          <a:xfrm>
            <a:off x="2280391" y="3940617"/>
            <a:ext cx="8670857" cy="1779273"/>
            <a:chOff x="2280391" y="3940617"/>
            <a:chExt cx="8670857" cy="1779273"/>
          </a:xfrm>
        </p:grpSpPr>
        <p:sp>
          <p:nvSpPr>
            <p:cNvPr id="34" name="MH_SubTitle_1">
              <a:extLst>
                <a:ext uri="{FF2B5EF4-FFF2-40B4-BE49-F238E27FC236}">
                  <a16:creationId xmlns:a16="http://schemas.microsoft.com/office/drawing/2014/main" id="{490C4FE8-7E88-4063-A7E2-67DB6CECE63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280391" y="4092515"/>
              <a:ext cx="1661212" cy="1627375"/>
            </a:xfrm>
            <a:custGeom>
              <a:avLst/>
              <a:gdLst>
                <a:gd name="T0" fmla="*/ 1562778 w 1526969"/>
                <a:gd name="T1" fmla="*/ 2025866 h 1526969"/>
                <a:gd name="T2" fmla="*/ 1855711 w 1526969"/>
                <a:gd name="T3" fmla="*/ 2134344 h 1526969"/>
                <a:gd name="T4" fmla="*/ 1171873 w 1526969"/>
                <a:gd name="T5" fmla="*/ 2387589 h 1526969"/>
                <a:gd name="T6" fmla="*/ 5858728 w 1526969"/>
                <a:gd name="T7" fmla="*/ 4123267 h 1526969"/>
                <a:gd name="T8" fmla="*/ 11427163 w 1526969"/>
                <a:gd name="T9" fmla="*/ 2061121 h 1526969"/>
                <a:gd name="T10" fmla="*/ 11720088 w 1526969"/>
                <a:gd name="T11" fmla="*/ 2169599 h 1526969"/>
                <a:gd name="T12" fmla="*/ 6151661 w 1526969"/>
                <a:gd name="T13" fmla="*/ 4231747 h 1526969"/>
                <a:gd name="T14" fmla="*/ 5858579 w 1526969"/>
                <a:gd name="T15" fmla="*/ 4340283 h 1526969"/>
                <a:gd name="T16" fmla="*/ 5858573 w 1526969"/>
                <a:gd name="T17" fmla="*/ 4340288 h 1526969"/>
                <a:gd name="T18" fmla="*/ 5565650 w 1526969"/>
                <a:gd name="T19" fmla="*/ 4231807 h 1526969"/>
                <a:gd name="T20" fmla="*/ 5565650 w 1526969"/>
                <a:gd name="T21" fmla="*/ 4231803 h 1526969"/>
                <a:gd name="T22" fmla="*/ 878792 w 1526969"/>
                <a:gd name="T23" fmla="*/ 2496124 h 1526969"/>
                <a:gd name="T24" fmla="*/ 878783 w 1526969"/>
                <a:gd name="T25" fmla="*/ 2496126 h 1526969"/>
                <a:gd name="T26" fmla="*/ 585861 w 1526969"/>
                <a:gd name="T27" fmla="*/ 2387648 h 1526969"/>
                <a:gd name="T28" fmla="*/ 585861 w 1526969"/>
                <a:gd name="T29" fmla="*/ 2387643 h 1526969"/>
                <a:gd name="T30" fmla="*/ 878939 w 1526969"/>
                <a:gd name="T31" fmla="*/ 2279112 h 1526969"/>
                <a:gd name="T32" fmla="*/ 5861510 w 1526969"/>
                <a:gd name="T33" fmla="*/ 0 h 1526969"/>
                <a:gd name="T34" fmla="*/ 6154436 w 1526969"/>
                <a:gd name="T35" fmla="*/ 108476 h 1526969"/>
                <a:gd name="T36" fmla="*/ 6154430 w 1526969"/>
                <a:gd name="T37" fmla="*/ 108481 h 1526969"/>
                <a:gd name="T38" fmla="*/ 10841302 w 1526969"/>
                <a:gd name="T39" fmla="*/ 1844164 h 1526969"/>
                <a:gd name="T40" fmla="*/ 11134228 w 1526969"/>
                <a:gd name="T41" fmla="*/ 1952641 h 1526969"/>
                <a:gd name="T42" fmla="*/ 10841152 w 1526969"/>
                <a:gd name="T43" fmla="*/ 2061175 h 1526969"/>
                <a:gd name="T44" fmla="*/ 10157302 w 1526969"/>
                <a:gd name="T45" fmla="*/ 2314423 h 1526969"/>
                <a:gd name="T46" fmla="*/ 9864383 w 1526969"/>
                <a:gd name="T47" fmla="*/ 2205941 h 1526969"/>
                <a:gd name="T48" fmla="*/ 10548220 w 1526969"/>
                <a:gd name="T49" fmla="*/ 1952698 h 1526969"/>
                <a:gd name="T50" fmla="*/ 5861354 w 1526969"/>
                <a:gd name="T51" fmla="*/ 217017 h 1526969"/>
                <a:gd name="T52" fmla="*/ 292921 w 1526969"/>
                <a:gd name="T53" fmla="*/ 2279167 h 1526969"/>
                <a:gd name="T54" fmla="*/ 0 w 1526969"/>
                <a:gd name="T55" fmla="*/ 217068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管理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09D4E68-005F-4CE6-9F94-7E3A8184CB70}"/>
                </a:ext>
              </a:extLst>
            </p:cNvPr>
            <p:cNvGrpSpPr/>
            <p:nvPr/>
          </p:nvGrpSpPr>
          <p:grpSpPr>
            <a:xfrm>
              <a:off x="4252739" y="3940617"/>
              <a:ext cx="6698509" cy="1301750"/>
              <a:chOff x="4154973" y="4150603"/>
              <a:chExt cx="6698509" cy="1301750"/>
            </a:xfrm>
          </p:grpSpPr>
          <p:sp>
            <p:nvSpPr>
              <p:cNvPr id="26" name="MH_Text_2">
                <a:extLst>
                  <a:ext uri="{FF2B5EF4-FFF2-40B4-BE49-F238E27FC236}">
                    <a16:creationId xmlns:a16="http://schemas.microsoft.com/office/drawing/2014/main" id="{A5C6764A-31A9-4D53-AAF3-D2D13CD3FB1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50505" y="4150603"/>
                <a:ext cx="6502977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为完成组织目标，唤起对方，将讯息传递给目标人群而作的信息交流</a:t>
                </a:r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64359126-29CE-4CD6-8736-E77950C18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973" y="5437061"/>
                <a:ext cx="6504676" cy="0"/>
              </a:xfrm>
              <a:prstGeom prst="line">
                <a:avLst/>
              </a:prstGeom>
              <a:noFill/>
              <a:ln w="9525">
                <a:solidFill>
                  <a:srgbClr val="59595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959B253-1C54-4C2D-B9D2-7AAD21F65056}"/>
              </a:ext>
            </a:extLst>
          </p:cNvPr>
          <p:cNvGrpSpPr/>
          <p:nvPr/>
        </p:nvGrpSpPr>
        <p:grpSpPr>
          <a:xfrm>
            <a:off x="1449785" y="2353962"/>
            <a:ext cx="9114012" cy="1564245"/>
            <a:chOff x="1449785" y="2353962"/>
            <a:chExt cx="9114012" cy="1564245"/>
          </a:xfrm>
        </p:grpSpPr>
        <p:sp>
          <p:nvSpPr>
            <p:cNvPr id="25" name="MH_SubTitle_1">
              <a:extLst>
                <a:ext uri="{FF2B5EF4-FFF2-40B4-BE49-F238E27FC236}">
                  <a16:creationId xmlns:a16="http://schemas.microsoft.com/office/drawing/2014/main" id="{2D3BD5B3-43F9-450B-8568-0827E4E82A4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449785" y="2353962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人际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99A8EC5-C2CB-4E37-9D28-C1EFA671EA96}"/>
                </a:ext>
              </a:extLst>
            </p:cNvPr>
            <p:cNvGrpSpPr/>
            <p:nvPr/>
          </p:nvGrpSpPr>
          <p:grpSpPr>
            <a:xfrm>
              <a:off x="3338072" y="3008724"/>
              <a:ext cx="7225725" cy="568187"/>
              <a:chOff x="2970462" y="2800065"/>
              <a:chExt cx="7225725" cy="568187"/>
            </a:xfrm>
          </p:grpSpPr>
          <p:sp>
            <p:nvSpPr>
              <p:cNvPr id="35" name="Rectangle 4">
                <a:extLst>
                  <a:ext uri="{FF2B5EF4-FFF2-40B4-BE49-F238E27FC236}">
                    <a16:creationId xmlns:a16="http://schemas.microsoft.com/office/drawing/2014/main" id="{6DDFBFA1-017C-41C6-B2FF-CF2A5EE5E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499" y="2800065"/>
                <a:ext cx="7003688" cy="409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信息中增加了 等内容，分享彼此感情、消除误会、增进了解。</a:t>
                </a: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3E34E071-61C1-4BF7-A6E4-09A895463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0462" y="3368252"/>
                <a:ext cx="7225724" cy="0"/>
              </a:xfrm>
              <a:prstGeom prst="line">
                <a:avLst/>
              </a:prstGeom>
              <a:noFill/>
              <a:ln w="9525">
                <a:solidFill>
                  <a:srgbClr val="59595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83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06142928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Text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PageTitle"/>
  <p:tag name="MH_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730"/>
  <p:tag name="MH_LIBRARY" val="GRAPHIC"/>
  <p:tag name="MH_TYPE" val="PageTitle"/>
  <p:tag name="MH_ORDER" val="Page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Other"/>
  <p:tag name="MH_ORDER" val="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SubTitle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Text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SubTitle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SubTitle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SubTitle"/>
  <p:tag name="MH_ORDER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Other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Text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SubTitl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3sbk4c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1388</Words>
  <Application>Microsoft Office PowerPoint</Application>
  <PresentationFormat>宽屏</PresentationFormat>
  <Paragraphs>264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仓耳天群行楷 W01</vt:lpstr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课程目录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42</cp:revision>
  <dcterms:created xsi:type="dcterms:W3CDTF">2021-03-30T03:44:14Z</dcterms:created>
  <dcterms:modified xsi:type="dcterms:W3CDTF">2023-04-17T04:33:18Z</dcterms:modified>
</cp:coreProperties>
</file>