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0"/>
  </p:notesMasterIdLst>
  <p:handoutMasterIdLst>
    <p:handoutMasterId r:id="rId31"/>
  </p:handoutMasterIdLst>
  <p:sldIdLst>
    <p:sldId id="290" r:id="rId3"/>
    <p:sldId id="442" r:id="rId4"/>
    <p:sldId id="326" r:id="rId5"/>
    <p:sldId id="328" r:id="rId6"/>
    <p:sldId id="444" r:id="rId7"/>
    <p:sldId id="445" r:id="rId8"/>
    <p:sldId id="446" r:id="rId9"/>
    <p:sldId id="447" r:id="rId10"/>
    <p:sldId id="422" r:id="rId11"/>
    <p:sldId id="419" r:id="rId12"/>
    <p:sldId id="449" r:id="rId13"/>
    <p:sldId id="427" r:id="rId14"/>
    <p:sldId id="428" r:id="rId15"/>
    <p:sldId id="429" r:id="rId16"/>
    <p:sldId id="430" r:id="rId17"/>
    <p:sldId id="420" r:id="rId18"/>
    <p:sldId id="431" r:id="rId19"/>
    <p:sldId id="433" r:id="rId20"/>
    <p:sldId id="434" r:id="rId21"/>
    <p:sldId id="435" r:id="rId22"/>
    <p:sldId id="436" r:id="rId23"/>
    <p:sldId id="437" r:id="rId24"/>
    <p:sldId id="421" r:id="rId25"/>
    <p:sldId id="448" r:id="rId26"/>
    <p:sldId id="439" r:id="rId27"/>
    <p:sldId id="440" r:id="rId28"/>
    <p:sldId id="45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A800"/>
    <a:srgbClr val="D9F2F6"/>
    <a:srgbClr val="85BC00"/>
    <a:srgbClr val="0BA300"/>
    <a:srgbClr val="A3EE00"/>
    <a:srgbClr val="009E00"/>
    <a:srgbClr val="1D8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14" autoAdjust="0"/>
  </p:normalViewPr>
  <p:slideViewPr>
    <p:cSldViewPr snapToGrid="0">
      <p:cViewPr varScale="1">
        <p:scale>
          <a:sx n="108" d="100"/>
          <a:sy n="108" d="100"/>
        </p:scale>
        <p:origin x="6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Normal" panose="020B0400000000000000" charset="-122"/>
              </a:rPr>
              <a:t>2023-04-17</a:t>
            </a:fld>
            <a:endParaRPr lang="zh-CN" altLang="en-US">
              <a:ea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Normal" panose="020B0400000000000000" charset="-122"/>
              </a:rPr>
              <a:t>‹#›</a:t>
            </a:fld>
            <a:endParaRPr lang="zh-CN" altLang="en-US">
              <a:ea typeface="思源黑体 CN Normal" panose="020B0400000000000000" charset="-122"/>
            </a:endParaRPr>
          </a:p>
        </p:txBody>
      </p:sp>
    </p:spTree>
    <p:extLst>
      <p:ext uri="{BB962C8B-B14F-4D97-AF65-F5344CB8AC3E}">
        <p14:creationId xmlns:p14="http://schemas.microsoft.com/office/powerpoint/2010/main" val="174659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8272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C24BC1-63E7-44F6-BEE4-FE03522806BC}" type="slidenum">
              <a:rPr lang="zh-CN" altLang="en-US" smtClean="0"/>
              <a:t>13</a:t>
            </a:fld>
            <a:endParaRPr lang="zh-CN" altLang="en-US"/>
          </a:p>
        </p:txBody>
      </p:sp>
    </p:spTree>
    <p:extLst>
      <p:ext uri="{BB962C8B-B14F-4D97-AF65-F5344CB8AC3E}">
        <p14:creationId xmlns:p14="http://schemas.microsoft.com/office/powerpoint/2010/main" val="246879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17</a:t>
            </a:fld>
            <a:endParaRPr lang="zh-CN" altLang="en-US"/>
          </a:p>
        </p:txBody>
      </p:sp>
    </p:spTree>
    <p:extLst>
      <p:ext uri="{BB962C8B-B14F-4D97-AF65-F5344CB8AC3E}">
        <p14:creationId xmlns:p14="http://schemas.microsoft.com/office/powerpoint/2010/main" val="36529642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8109585" y="911860"/>
            <a:ext cx="4082415" cy="5946140"/>
          </a:xfrm>
          <a:prstGeom prst="rect">
            <a:avLst/>
          </a:prstGeom>
        </p:spPr>
      </p:pic>
      <p:pic>
        <p:nvPicPr>
          <p:cNvPr id="15" name="图片 14" descr="1"/>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84150" y="27686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5321571"/>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12" name="图片 11" descr="51miz-E1218252-DDA4C47B"/>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2525" y="142240"/>
            <a:ext cx="1743075" cy="1307465"/>
          </a:xfrm>
          <a:prstGeom prst="rect">
            <a:avLst/>
          </a:prstGeom>
        </p:spPr>
      </p:pic>
      <p:pic>
        <p:nvPicPr>
          <p:cNvPr id="3" name="图片 2" descr="4"/>
          <p:cNvPicPr>
            <a:picLocks noChangeAspect="1"/>
          </p:cNvPicPr>
          <p:nvPr userDrawn="1"/>
        </p:nvPicPr>
        <p:blipFill>
          <a:blip r:embed="rId3"/>
          <a:stretch>
            <a:fillRect/>
          </a:stretch>
        </p:blipFill>
        <p:spPr>
          <a:xfrm>
            <a:off x="0" y="0"/>
            <a:ext cx="12192000" cy="6858635"/>
          </a:xfrm>
          <a:prstGeom prst="rect">
            <a:avLst/>
          </a:prstGeom>
        </p:spPr>
      </p:pic>
      <p:pic>
        <p:nvPicPr>
          <p:cNvPr id="13" name="图片 12" descr="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723765"/>
            <a:ext cx="12192000" cy="2134235"/>
          </a:xfrm>
          <a:prstGeom prst="rect">
            <a:avLst/>
          </a:prstGeom>
        </p:spPr>
      </p:pic>
      <p:pic>
        <p:nvPicPr>
          <p:cNvPr id="14" name="图片 13" descr="1"/>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726295" y="3266440"/>
            <a:ext cx="2465705" cy="3591560"/>
          </a:xfrm>
          <a:prstGeom prst="rect">
            <a:avLst/>
          </a:prstGeom>
        </p:spPr>
      </p:pic>
      <p:pic>
        <p:nvPicPr>
          <p:cNvPr id="15" name="图片 14" descr="1"/>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39445" y="4190365"/>
            <a:ext cx="2459355" cy="2667635"/>
          </a:xfrm>
          <a:prstGeom prst="rect">
            <a:avLst/>
          </a:prstGeom>
        </p:spPr>
      </p:pic>
      <p:pic>
        <p:nvPicPr>
          <p:cNvPr id="16" name="图片 15" descr="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724650" y="5174615"/>
            <a:ext cx="1257935" cy="1415415"/>
          </a:xfrm>
          <a:prstGeom prst="rect">
            <a:avLst/>
          </a:prstGeom>
        </p:spPr>
      </p:pic>
      <p:pic>
        <p:nvPicPr>
          <p:cNvPr id="17" name="图片 16" descr="1"/>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84150" y="276860"/>
            <a:ext cx="1257935" cy="1172845"/>
          </a:xfrm>
          <a:prstGeom prst="rect">
            <a:avLst/>
          </a:prstGeom>
        </p:spPr>
      </p:pic>
      <p:pic>
        <p:nvPicPr>
          <p:cNvPr id="2" name="图片 1" descr="51miz-E1060734-2C801FC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32670" y="0"/>
            <a:ext cx="1786255" cy="178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150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4655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43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世界环境日介绍</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认识我们的地球</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保护环境的重要性</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54965" y="322580"/>
            <a:ext cx="11482070" cy="6213475"/>
          </a:xfrm>
          <a:prstGeom prst="rect">
            <a:avLst/>
          </a:prstGeom>
          <a:solidFill>
            <a:schemeClr val="bg1"/>
          </a:solidFill>
          <a:ln>
            <a:noFill/>
          </a:ln>
          <a:effectLst>
            <a:outerShdw blurRad="12700" dist="12700" algn="ctr" rotWithShape="0">
              <a:srgbClr val="D9F2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491615" y="695960"/>
            <a:ext cx="6134100" cy="768350"/>
          </a:xfrm>
          <a:prstGeom prst="rect">
            <a:avLst/>
          </a:prstGeom>
        </p:spPr>
        <p:txBody>
          <a:bodyPr wrap="square">
            <a:spAutoFit/>
          </a:bodyPr>
          <a:lstStyle/>
          <a:p>
            <a:pPr lvl="0" algn="just">
              <a:buClrTx/>
              <a:buSzTx/>
              <a:buFontTx/>
            </a:pPr>
            <a:r>
              <a:rPr sz="4400" b="0" dirty="0">
                <a:gradFill>
                  <a:gsLst>
                    <a:gs pos="0">
                      <a:srgbClr val="A3EE00"/>
                    </a:gs>
                    <a:gs pos="69000">
                      <a:srgbClr val="1D8F53"/>
                    </a:gs>
                    <a:gs pos="52000">
                      <a:srgbClr val="009E00"/>
                    </a:gs>
                  </a:gsLst>
                  <a:lin ang="5400000" scaled="0"/>
                </a:gradFill>
                <a:uFillTx/>
                <a:latin typeface="汉仪中圆简" panose="02010609000101010101" pitchFamily="49" charset="-122"/>
                <a:ea typeface="汉仪中圆简" panose="02010609000101010101" pitchFamily="49" charset="-122"/>
                <a:cs typeface="三极春联字体简" panose="00000500000000000000" pitchFamily="2" charset="-122"/>
                <a:sym typeface="+mn-ea"/>
              </a:rPr>
              <a:t>我们可以做些什么</a:t>
            </a:r>
          </a:p>
        </p:txBody>
      </p:sp>
      <p:pic>
        <p:nvPicPr>
          <p:cNvPr id="17" name="图片 1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99745" y="394970"/>
            <a:ext cx="1257935" cy="1172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810"/>
            <a:ext cx="12192000" cy="6865620"/>
          </a:xfrm>
          <a:prstGeom prst="rect">
            <a:avLst/>
          </a:prstGeom>
        </p:spPr>
      </p:pic>
      <p:sp>
        <p:nvSpPr>
          <p:cNvPr id="7" name="矩形 6"/>
          <p:cNvSpPr/>
          <p:nvPr userDrawn="1"/>
        </p:nvSpPr>
        <p:spPr>
          <a:xfrm>
            <a:off x="384175" y="322580"/>
            <a:ext cx="11424285" cy="621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思源黑体 CN Normal" panose="020B0400000000000000" charset="-122"/>
                <a:ea typeface="思源黑体 CN Normal" panose="020B0400000000000000" charset="-122"/>
              </a:defRPr>
            </a:lvl1pPr>
            <a:lvl2pPr marL="457200" indent="0">
              <a:buNone/>
              <a:defRPr sz="1600">
                <a:latin typeface="思源黑体 CN Normal" panose="020B0400000000000000" charset="-122"/>
                <a:ea typeface="思源黑体 CN Normal" panose="020B0400000000000000" charset="-122"/>
              </a:defRPr>
            </a:lvl2pPr>
            <a:lvl3pPr marL="914400" indent="0">
              <a:buNone/>
              <a:defRPr sz="1400">
                <a:latin typeface="思源黑体 CN Normal" panose="020B0400000000000000" charset="-122"/>
                <a:ea typeface="思源黑体 CN Normal" panose="020B0400000000000000" charset="-122"/>
              </a:defRPr>
            </a:lvl3pPr>
            <a:lvl4pPr marL="1371600" indent="0">
              <a:buNone/>
              <a:defRPr sz="1200">
                <a:latin typeface="思源黑体 CN Normal" panose="020B0400000000000000" charset="-122"/>
                <a:ea typeface="思源黑体 CN Normal" panose="020B0400000000000000" charset="-122"/>
              </a:defRPr>
            </a:lvl4pPr>
            <a:lvl5pPr marL="1828800" indent="0">
              <a:buNone/>
              <a:defRPr sz="1200">
                <a:latin typeface="思源黑体 CN Normal" panose="020B0400000000000000" charset="-122"/>
                <a:ea typeface="思源黑体 CN Normal" panose="020B04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58" r:id="rId11"/>
    <p:sldLayoutId id="2147483659" r:id="rId12"/>
    <p:sldLayoutId id="2147483663" r:id="rId13"/>
    <p:sldLayoutId id="2147483664" r:id="rId14"/>
    <p:sldLayoutId id="2147483665" r:id="rId15"/>
    <p:sldLayoutId id="2147483666" r:id="rId16"/>
    <p:sldLayoutId id="2147483667" r:id="rId17"/>
    <p:sldLayoutId id="2147483669" r:id="rId18"/>
    <p:sldLayoutId id="2147483670" r:id="rId19"/>
  </p:sldLayoutIdLst>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008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lvl="0" algn="ctr">
              <a:buClrTx/>
              <a:buSzTx/>
              <a:buFontTx/>
            </a:pPr>
            <a:r>
              <a:rPr lang="zh-CN" altLang="en-US" sz="10500" dirty="0">
                <a:ln w="22225">
                  <a:solidFill>
                    <a:schemeClr val="bg1"/>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sz="2000" dirty="0" smtClean="0">
                <a:solidFill>
                  <a:schemeClr val="bg1"/>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lvl="0" algn="ctr">
              <a:buClrTx/>
              <a:buSzTx/>
              <a:buFontTx/>
            </a:pPr>
            <a:r>
              <a:rPr lang="zh-CN" altLang="en-US" sz="3200" b="1" dirty="0">
                <a:ln w="12700">
                  <a:solidFill>
                    <a:schemeClr val="bg1"/>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pPr lvl="0">
                <a:buClrTx/>
                <a:buSzTx/>
                <a:buFontTx/>
              </a:pPr>
              <a:r>
                <a:rPr lang="en-US" altLang="zh-CN" smtClean="0">
                  <a:cs typeface="+mn-ea"/>
                  <a:sym typeface="+mn-lt"/>
                </a:rPr>
                <a:t>PPT818</a:t>
              </a:r>
              <a:endParaRPr lang="zh-CN" altLang="en-US" sz="1800" noProof="0" dirty="0">
                <a:ln>
                  <a:noFill/>
                </a:ln>
                <a:effectLst/>
                <a:uLnTx/>
                <a:uFillTx/>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lvl="0" algn="dist">
                  <a:buClrTx/>
                  <a:buSzTx/>
                  <a:buFontTx/>
                </a:pPr>
                <a:endParaRPr lang="en-US" sz="2400" dirty="0" smtClean="0">
                  <a:solidFill>
                    <a:schemeClr val="bg1"/>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lvl="0" algn="dist">
                    <a:buClrTx/>
                    <a:buSzTx/>
                    <a:buFontTx/>
                  </a:pPr>
                  <a:endParaRPr lang="en-US" sz="2400" dirty="0" smtClean="0">
                    <a:solidFill>
                      <a:schemeClr val="bg1"/>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pPr lvl="0">
                <a:buClrTx/>
                <a:buSzTx/>
                <a:buFontTx/>
              </a:pPr>
              <a:r>
                <a:rPr lang="en-US" altLang="zh-CN" sz="1800" noProof="0" dirty="0" smtClean="0">
                  <a:ln>
                    <a:noFill/>
                  </a:ln>
                  <a:effectLst/>
                  <a:uLnTx/>
                  <a:uFillTx/>
                  <a:cs typeface="+mn-ea"/>
                  <a:sym typeface="+mn-lt"/>
                </a:rPr>
                <a:t>20XX.6.5</a:t>
              </a:r>
              <a:endParaRPr lang="zh-CN" altLang="en-US" sz="1800" noProof="0" dirty="0">
                <a:ln>
                  <a:noFill/>
                </a:ln>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认识我们的地球</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第二部分</a:t>
            </a:r>
          </a:p>
        </p:txBody>
      </p:sp>
      <p:sp>
        <p:nvSpPr>
          <p:cNvPr id="3" name="文本框 2"/>
          <p:cNvSpPr txBox="1"/>
          <p:nvPr/>
        </p:nvSpPr>
        <p:spPr>
          <a:xfrm>
            <a:off x="3534410" y="3944620"/>
            <a:ext cx="54190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58950" y="2256155"/>
            <a:ext cx="287591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认识我们的地球</a:t>
            </a:r>
          </a:p>
        </p:txBody>
      </p:sp>
      <p:sp>
        <p:nvSpPr>
          <p:cNvPr id="3" name="文本框 2"/>
          <p:cNvSpPr txBox="1"/>
          <p:nvPr/>
        </p:nvSpPr>
        <p:spPr>
          <a:xfrm>
            <a:off x="5478145" y="3198495"/>
            <a:ext cx="2087880" cy="2553335"/>
          </a:xfrm>
          <a:prstGeom prst="rect">
            <a:avLst/>
          </a:prstGeom>
          <a:noFill/>
        </p:spPr>
        <p:txBody>
          <a:bodyPr wrap="square" rtlCol="0">
            <a:spAutoFit/>
          </a:bodyPr>
          <a:lstStyle/>
          <a:p>
            <a:pPr algn="just" fontAlgn="auto">
              <a:lnSpc>
                <a:spcPct val="200000"/>
              </a:lnSpc>
            </a:pPr>
            <a:r>
              <a:rPr lang="zh-CN" altLang="en-US" sz="1600">
                <a:cs typeface="+mn-ea"/>
                <a:sym typeface="+mn-lt"/>
              </a:rPr>
              <a:t>地球形成自46亿年前,大约在16亿年前地球每昼夜只有9个小时,比现在自转快的多,每年约有800多天；</a:t>
            </a:r>
          </a:p>
        </p:txBody>
      </p:sp>
      <p:sp>
        <p:nvSpPr>
          <p:cNvPr id="2" name="文本框 1"/>
          <p:cNvSpPr txBox="1"/>
          <p:nvPr/>
        </p:nvSpPr>
        <p:spPr>
          <a:xfrm>
            <a:off x="7858125" y="3198495"/>
            <a:ext cx="2598420" cy="2553335"/>
          </a:xfrm>
          <a:prstGeom prst="rect">
            <a:avLst/>
          </a:prstGeom>
          <a:noFill/>
        </p:spPr>
        <p:txBody>
          <a:bodyPr wrap="square" rtlCol="0">
            <a:spAutoFit/>
          </a:bodyPr>
          <a:lstStyle/>
          <a:p>
            <a:pPr lvl="0" algn="just">
              <a:lnSpc>
                <a:spcPct val="200000"/>
              </a:lnSpc>
              <a:buClrTx/>
              <a:buSzTx/>
              <a:buFontTx/>
            </a:pPr>
            <a:r>
              <a:rPr lang="zh-CN" altLang="en-US" sz="1600">
                <a:cs typeface="+mn-ea"/>
                <a:sym typeface="+mn-lt"/>
              </a:rPr>
              <a:t>到了6亿年前,每昼夜延长到了20个小时,年缩短到440天，地球正在逐渐放慢自转速度，原因可能主要是月球的潮汐引力作用。</a:t>
            </a:r>
          </a:p>
        </p:txBody>
      </p:sp>
      <p:sp>
        <p:nvSpPr>
          <p:cNvPr id="14" name="文本框 13"/>
          <p:cNvSpPr txBox="1"/>
          <p:nvPr/>
        </p:nvSpPr>
        <p:spPr>
          <a:xfrm>
            <a:off x="627507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1" name="文本框 10"/>
          <p:cNvSpPr txBox="1"/>
          <p:nvPr/>
        </p:nvSpPr>
        <p:spPr>
          <a:xfrm>
            <a:off x="8910320" y="274732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pic>
        <p:nvPicPr>
          <p:cNvPr id="18" name="图片 17" descr="51miz-E1165357-5A2998A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260" y="2414270"/>
            <a:ext cx="4121785" cy="4121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4"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1365" y="2825750"/>
            <a:ext cx="3676650" cy="3465179"/>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地壳平均厚度17千米，地幔厚度约3473千米，占地球体积的83.4％，地幔温度为1000～3000摄氏度,地核厚度约3473千米，占地球体积的16.3％，物质处于液体状态，内核温度高达6000摄氏度以上，与太阳表面温度差不多!</a:t>
            </a:r>
          </a:p>
        </p:txBody>
      </p:sp>
      <p:sp>
        <p:nvSpPr>
          <p:cNvPr id="7" name="文本框 6"/>
          <p:cNvSpPr txBox="1"/>
          <p:nvPr/>
        </p:nvSpPr>
        <p:spPr>
          <a:xfrm>
            <a:off x="1304925" y="2756535"/>
            <a:ext cx="1819910" cy="3046095"/>
          </a:xfrm>
          <a:prstGeom prst="rect">
            <a:avLst/>
          </a:prstGeom>
          <a:noFill/>
        </p:spPr>
        <p:txBody>
          <a:bodyPr wrap="square" rtlCol="0">
            <a:spAutoFit/>
          </a:bodyPr>
          <a:lstStyle/>
          <a:p>
            <a:pPr lvl="0" algn="just" fontAlgn="auto">
              <a:lnSpc>
                <a:spcPct val="200000"/>
              </a:lnSpc>
              <a:buClrTx/>
              <a:buSzTx/>
              <a:buFontTx/>
            </a:pPr>
            <a:r>
              <a:rPr lang="zh-CN" altLang="en-US" sz="1600">
                <a:cs typeface="+mn-ea"/>
                <a:sym typeface="+mn-lt"/>
              </a:rPr>
              <a:t>一般认为,地球的形成起源于太阳星云分化物.46亿年来,地球从一个均质的球体演变成现在的“圈层”结构。</a:t>
            </a:r>
          </a:p>
        </p:txBody>
      </p:sp>
      <p:sp>
        <p:nvSpPr>
          <p:cNvPr id="13" name="文本框 12"/>
          <p:cNvSpPr txBox="1"/>
          <p:nvPr/>
        </p:nvSpPr>
        <p:spPr>
          <a:xfrm>
            <a:off x="1967865"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sp>
        <p:nvSpPr>
          <p:cNvPr id="15" name="文本框 14"/>
          <p:cNvSpPr txBox="1"/>
          <p:nvPr/>
        </p:nvSpPr>
        <p:spPr>
          <a:xfrm>
            <a:off x="8784590" y="230536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4</a:t>
            </a:r>
          </a:p>
        </p:txBody>
      </p:sp>
      <p:pic>
        <p:nvPicPr>
          <p:cNvPr id="17" name="图片 16" descr="51miz-E798304-4B6376EB"/>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9160" y="2190115"/>
            <a:ext cx="3441065" cy="4340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3490" y="2747645"/>
            <a:ext cx="305054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从我们身处地球的视角看来，我们这个行星是非常巨大富饶，为似乎无穷尽的空气所包围的。</a:t>
            </a:r>
          </a:p>
        </p:txBody>
      </p:sp>
      <p:sp>
        <p:nvSpPr>
          <p:cNvPr id="4" name="文本框 3"/>
          <p:cNvSpPr txBox="1"/>
          <p:nvPr/>
        </p:nvSpPr>
        <p:spPr>
          <a:xfrm>
            <a:off x="4304030" y="4625340"/>
            <a:ext cx="2961005"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 宇航员从太空看来，地球只是个瘦小的球体，被一层薄薄的仿佛一吹就散的大气所围绕。</a:t>
            </a:r>
          </a:p>
        </p:txBody>
      </p:sp>
      <p:sp>
        <p:nvSpPr>
          <p:cNvPr id="6" name="文本框 5"/>
          <p:cNvSpPr txBox="1"/>
          <p:nvPr/>
        </p:nvSpPr>
        <p:spPr>
          <a:xfrm>
            <a:off x="7265035" y="2672080"/>
            <a:ext cx="3652520" cy="1495409"/>
          </a:xfrm>
          <a:prstGeom prst="rect">
            <a:avLst/>
          </a:prstGeom>
          <a:noFill/>
        </p:spPr>
        <p:txBody>
          <a:bodyPr wrap="square" rtlCol="0" anchor="t">
            <a:spAutoFit/>
          </a:bodyPr>
          <a:lstStyle/>
          <a:p>
            <a:pPr lvl="0" algn="just">
              <a:lnSpc>
                <a:spcPct val="200000"/>
              </a:lnSpc>
              <a:buClrTx/>
              <a:buSzTx/>
              <a:buFontTx/>
            </a:pPr>
            <a:r>
              <a:rPr lang="zh-CN" altLang="en-US" sz="1600">
                <a:cs typeface="+mn-ea"/>
                <a:sym typeface="+mn-lt"/>
              </a:rPr>
              <a:t>对一个空间旅行者来说，在深邃黑暗的空间里的地球，蓝色的海域、棕色或绿色的陆地与白皑的云是异常醒目的。</a:t>
            </a:r>
          </a:p>
        </p:txBody>
      </p:sp>
      <p:sp>
        <p:nvSpPr>
          <p:cNvPr id="13" name="文本框 12"/>
          <p:cNvSpPr txBox="1"/>
          <p:nvPr/>
        </p:nvSpPr>
        <p:spPr>
          <a:xfrm>
            <a:off x="2265045"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5</a:t>
            </a:r>
          </a:p>
        </p:txBody>
      </p:sp>
      <p:sp>
        <p:nvSpPr>
          <p:cNvPr id="7" name="文本框 6"/>
          <p:cNvSpPr txBox="1"/>
          <p:nvPr/>
        </p:nvSpPr>
        <p:spPr>
          <a:xfrm>
            <a:off x="8844280" y="2296478"/>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6</a:t>
            </a:r>
          </a:p>
        </p:txBody>
      </p:sp>
      <p:sp>
        <p:nvSpPr>
          <p:cNvPr id="10" name="文本框 9"/>
          <p:cNvSpPr txBox="1"/>
          <p:nvPr/>
        </p:nvSpPr>
        <p:spPr>
          <a:xfrm>
            <a:off x="5537200" y="417417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7</a:t>
            </a:r>
          </a:p>
        </p:txBody>
      </p:sp>
      <p:pic>
        <p:nvPicPr>
          <p:cNvPr id="11" name="图片 10" descr="51miz-E1135435-C43BCF9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2640" y="1690370"/>
            <a:ext cx="2343785" cy="2343785"/>
          </a:xfrm>
          <a:prstGeom prst="rect">
            <a:avLst/>
          </a:prstGeom>
        </p:spPr>
      </p:pic>
      <p:pic>
        <p:nvPicPr>
          <p:cNvPr id="12" name="图片 11" descr="51miz-E1158549-0CF24C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085" y="4316095"/>
            <a:ext cx="1938020" cy="1938020"/>
          </a:xfrm>
          <a:prstGeom prst="rect">
            <a:avLst/>
          </a:prstGeom>
        </p:spPr>
      </p:pic>
      <p:pic>
        <p:nvPicPr>
          <p:cNvPr id="14" name="图片 13" descr="51miz-E1158549-0CF24C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325" y="4316095"/>
            <a:ext cx="1938020" cy="1938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3" grpId="0" bldLvl="0" animBg="1"/>
      <p:bldP spid="7"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6710" y="2587625"/>
            <a:ext cx="6972300" cy="2768600"/>
          </a:xfrm>
          <a:prstGeom prst="rect">
            <a:avLst/>
          </a:prstGeom>
          <a:noFill/>
        </p:spPr>
        <p:txBody>
          <a:bodyPr wrap="square" rtlCol="0" anchor="t">
            <a:spAutoFit/>
          </a:bodyPr>
          <a:lstStyle/>
          <a:p>
            <a:pPr lvl="0" algn="just" fontAlgn="auto">
              <a:lnSpc>
                <a:spcPct val="200000"/>
              </a:lnSpc>
              <a:spcAft>
                <a:spcPts val="1200"/>
              </a:spcAft>
              <a:buClrTx/>
              <a:buSzTx/>
              <a:buFontTx/>
            </a:pPr>
            <a:r>
              <a:rPr lang="zh-CN" altLang="en-US">
                <a:cs typeface="+mn-ea"/>
                <a:sym typeface="+mn-lt"/>
              </a:rPr>
              <a:t>地球是距太阳第三颗行星，距离有1亿5千万千米（9320万英里)。</a:t>
            </a:r>
          </a:p>
          <a:p>
            <a:pPr lvl="0" algn="just" fontAlgn="auto">
              <a:lnSpc>
                <a:spcPct val="200000"/>
              </a:lnSpc>
              <a:spcAft>
                <a:spcPts val="1200"/>
              </a:spcAft>
              <a:buClrTx/>
              <a:buSzTx/>
              <a:buFontTx/>
            </a:pPr>
            <a:r>
              <a:rPr lang="zh-CN" altLang="en-US">
                <a:cs typeface="+mn-ea"/>
                <a:sym typeface="+mn-lt"/>
              </a:rPr>
              <a:t>地球绕太阳公转一天为365.256个地球日，自转一周为23.9345小时。</a:t>
            </a:r>
          </a:p>
          <a:p>
            <a:pPr lvl="0" algn="just" fontAlgn="auto">
              <a:lnSpc>
                <a:spcPct val="200000"/>
              </a:lnSpc>
              <a:spcAft>
                <a:spcPts val="1200"/>
              </a:spcAft>
              <a:buClrTx/>
              <a:buSzTx/>
              <a:buFontTx/>
            </a:pPr>
            <a:r>
              <a:rPr lang="zh-CN" altLang="en-US">
                <a:cs typeface="+mn-ea"/>
                <a:sym typeface="+mn-lt"/>
              </a:rPr>
              <a:t>地球的直径为12756千米（7973英里），只比金星大几百千米。</a:t>
            </a:r>
          </a:p>
          <a:p>
            <a:pPr lvl="0" algn="just" fontAlgn="auto">
              <a:lnSpc>
                <a:spcPct val="200000"/>
              </a:lnSpc>
              <a:spcAft>
                <a:spcPts val="1200"/>
              </a:spcAft>
              <a:buClrTx/>
              <a:buSzTx/>
              <a:buFontTx/>
            </a:pPr>
            <a:r>
              <a:rPr lang="zh-CN" altLang="en-US">
                <a:cs typeface="+mn-ea"/>
                <a:sym typeface="+mn-lt"/>
              </a:rPr>
              <a:t>我们的大气层由78％的氮,21％的氧及1％的其他成分组成。</a:t>
            </a:r>
          </a:p>
        </p:txBody>
      </p:sp>
      <p:pic>
        <p:nvPicPr>
          <p:cNvPr id="3" name="图片 2"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244600" y="2844800"/>
            <a:ext cx="337820" cy="337820"/>
          </a:xfrm>
          <a:prstGeom prst="rect">
            <a:avLst/>
          </a:prstGeom>
        </p:spPr>
      </p:pic>
      <p:pic>
        <p:nvPicPr>
          <p:cNvPr id="5" name="图片 4"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244600" y="3540760"/>
            <a:ext cx="337820" cy="337820"/>
          </a:xfrm>
          <a:prstGeom prst="rect">
            <a:avLst/>
          </a:prstGeom>
        </p:spPr>
      </p:pic>
      <p:pic>
        <p:nvPicPr>
          <p:cNvPr id="7" name="图片 6"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244600" y="4236720"/>
            <a:ext cx="337820" cy="337820"/>
          </a:xfrm>
          <a:prstGeom prst="rect">
            <a:avLst/>
          </a:prstGeom>
        </p:spPr>
      </p:pic>
      <p:pic>
        <p:nvPicPr>
          <p:cNvPr id="8" name="图片 7" descr="32303236373535383b32303238383030323bb5d8c7f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244600" y="4932680"/>
            <a:ext cx="337820" cy="337820"/>
          </a:xfrm>
          <a:prstGeom prst="rect">
            <a:avLst/>
          </a:prstGeom>
        </p:spPr>
      </p:pic>
      <p:pic>
        <p:nvPicPr>
          <p:cNvPr id="12" name="图片 11" descr="51miz-E1162211-2E7A89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2765" y="2263140"/>
            <a:ext cx="3418205" cy="34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477327" y="1910123"/>
            <a:ext cx="3971925" cy="2217338"/>
          </a:xfrm>
          <a:prstGeom prst="rect">
            <a:avLst/>
          </a:prstGeom>
          <a:noFill/>
        </p:spPr>
        <p:txBody>
          <a:bodyPr wrap="square" rtlCol="0">
            <a:spAutoFit/>
          </a:bodyPr>
          <a:lstStyle/>
          <a:p>
            <a:pPr lvl="0" algn="dist">
              <a:lnSpc>
                <a:spcPct val="168000"/>
              </a:lnSpc>
              <a:buClrTx/>
              <a:buSzTx/>
              <a:buFontTx/>
            </a:pPr>
            <a:r>
              <a:rPr sz="4400" dirty="0">
                <a:solidFill>
                  <a:srgbClr val="15A800"/>
                </a:solidFill>
                <a:cs typeface="+mn-ea"/>
                <a:sym typeface="+mn-lt"/>
              </a:rPr>
              <a:t>地球上有什么？</a:t>
            </a:r>
          </a:p>
        </p:txBody>
      </p:sp>
      <p:sp>
        <p:nvSpPr>
          <p:cNvPr id="5" name="箭头: 五边形 4"/>
          <p:cNvSpPr txBox="1"/>
          <p:nvPr/>
        </p:nvSpPr>
        <p:spPr>
          <a:xfrm>
            <a:off x="8375650" y="3361690"/>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植 物</a:t>
            </a:r>
          </a:p>
        </p:txBody>
      </p:sp>
      <p:sp>
        <p:nvSpPr>
          <p:cNvPr id="6" name="箭头: 五边形 5"/>
          <p:cNvSpPr txBox="1"/>
          <p:nvPr/>
        </p:nvSpPr>
        <p:spPr>
          <a:xfrm flipH="1">
            <a:off x="6055995" y="4052570"/>
            <a:ext cx="186817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动 物</a:t>
            </a:r>
          </a:p>
        </p:txBody>
      </p:sp>
      <p:sp>
        <p:nvSpPr>
          <p:cNvPr id="8" name="箭头: 五边形 7"/>
          <p:cNvSpPr txBox="1"/>
          <p:nvPr/>
        </p:nvSpPr>
        <p:spPr>
          <a:xfrm>
            <a:off x="8375650" y="2013585"/>
            <a:ext cx="1965960"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水</a:t>
            </a:r>
          </a:p>
        </p:txBody>
      </p:sp>
      <p:sp>
        <p:nvSpPr>
          <p:cNvPr id="9" name="箭头: 五边形 8"/>
          <p:cNvSpPr txBox="1"/>
          <p:nvPr/>
        </p:nvSpPr>
        <p:spPr>
          <a:xfrm flipH="1">
            <a:off x="6045200" y="2828290"/>
            <a:ext cx="1878965" cy="533400"/>
          </a:xfrm>
          <a:prstGeom prst="homePlat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空气</a:t>
            </a:r>
          </a:p>
        </p:txBody>
      </p:sp>
      <p:grpSp>
        <p:nvGrpSpPr>
          <p:cNvPr id="11" name="组合 10"/>
          <p:cNvGrpSpPr/>
          <p:nvPr/>
        </p:nvGrpSpPr>
        <p:grpSpPr>
          <a:xfrm>
            <a:off x="7145020" y="2048510"/>
            <a:ext cx="2009140" cy="4272280"/>
            <a:chOff x="11108" y="3028"/>
            <a:chExt cx="3164" cy="6728"/>
          </a:xfrm>
        </p:grpSpPr>
        <p:sp>
          <p:nvSpPr>
            <p:cNvPr id="7" name="椭圆 6"/>
            <p:cNvSpPr/>
            <p:nvPr/>
          </p:nvSpPr>
          <p:spPr>
            <a:xfrm>
              <a:off x="11108" y="9174"/>
              <a:ext cx="3164" cy="582"/>
            </a:xfrm>
            <a:prstGeom prst="ellipse">
              <a:avLst/>
            </a:prstGeom>
            <a:solidFill>
              <a:srgbClr val="0B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2410" y="9353"/>
              <a:ext cx="582" cy="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2527" y="3028"/>
              <a:ext cx="327" cy="6473"/>
            </a:xfrm>
            <a:prstGeom prst="rect">
              <a:avLst/>
            </a:prstGeom>
            <a:solidFill>
              <a:srgbClr val="15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6" name="图片 15" descr="51miz-E1158369-C97EB8F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7010" y="3086735"/>
            <a:ext cx="3234055" cy="3234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保护环境的重要性</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第三部分</a:t>
            </a:r>
          </a:p>
        </p:txBody>
      </p:sp>
      <p:sp>
        <p:nvSpPr>
          <p:cNvPr id="3" name="文本框 2"/>
          <p:cNvSpPr txBox="1"/>
          <p:nvPr/>
        </p:nvSpPr>
        <p:spPr>
          <a:xfrm>
            <a:off x="3534410" y="3944620"/>
            <a:ext cx="53174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575935" y="3432175"/>
            <a:ext cx="5324475" cy="1670778"/>
          </a:xfrm>
          <a:prstGeom prst="rect">
            <a:avLst/>
          </a:prstGeom>
          <a:noFill/>
        </p:spPr>
        <p:txBody>
          <a:bodyPr wrap="square" rtlCol="0" anchor="t">
            <a:spAutoFit/>
          </a:bodyPr>
          <a:lstStyle/>
          <a:p>
            <a:pPr lvl="0" algn="just" fontAlgn="auto">
              <a:lnSpc>
                <a:spcPct val="200000"/>
              </a:lnSpc>
              <a:buClrTx/>
              <a:buSzTx/>
              <a:buFontTx/>
            </a:pPr>
            <a:r>
              <a:rPr lang="zh-CN" altLang="en-US">
                <a:solidFill>
                  <a:schemeClr val="tx1"/>
                </a:solidFill>
                <a:cs typeface="+mn-ea"/>
                <a:sym typeface="+mn-lt"/>
              </a:rPr>
              <a:t>知名诗人、资深媒体人陈朝华表示，一个缺乏公德心与环保意识的群体，即使拥有再多的物质，也无异于群氓，在潜意识中还不是合格的现代公民。</a:t>
            </a:r>
          </a:p>
        </p:txBody>
      </p:sp>
      <p:sp>
        <p:nvSpPr>
          <p:cNvPr id="11" name="TextBox 9_1_1_1_1_1_1_1"/>
          <p:cNvSpPr txBox="1"/>
          <p:nvPr/>
        </p:nvSpPr>
        <p:spPr bwMode="auto">
          <a:xfrm>
            <a:off x="5575935" y="2649220"/>
            <a:ext cx="376491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大家如何理解保护环境</a:t>
            </a:r>
          </a:p>
        </p:txBody>
      </p:sp>
      <p:pic>
        <p:nvPicPr>
          <p:cNvPr id="2" name="图片 1" descr="51miz-E216215-8EBA56C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785" y="2357120"/>
            <a:ext cx="3267710" cy="3267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8865" y="3149600"/>
            <a:ext cx="6626860" cy="2306955"/>
          </a:xfrm>
          <a:prstGeom prst="rect">
            <a:avLst/>
          </a:prstGeom>
          <a:noFill/>
        </p:spPr>
        <p:txBody>
          <a:bodyPr wrap="square" rtlCol="0" anchor="t">
            <a:spAutoFit/>
          </a:bodyPr>
          <a:lstStyle/>
          <a:p>
            <a:pPr lvl="0" algn="just">
              <a:lnSpc>
                <a:spcPct val="200000"/>
              </a:lnSpc>
              <a:buClrTx/>
              <a:buSzTx/>
              <a:buFontTx/>
            </a:pPr>
            <a:r>
              <a:rPr lang="zh-CN" altLang="en-US">
                <a:cs typeface="+mn-ea"/>
                <a:sym typeface="+mn-lt"/>
              </a:rPr>
              <a:t>环境保护就是运用环境科学的理论和方法，在更好地利用自然资源的同时，深入认识污染和破坏环境的根源及危害，有计划地保护环境，预防环境质量恶化，控制环境污染，促进人类与环境协调发展，提高人类生活质量，保护人类健康，造福子孙后代。</a:t>
            </a:r>
          </a:p>
        </p:txBody>
      </p:sp>
      <p:sp>
        <p:nvSpPr>
          <p:cNvPr id="2" name="文本框 1"/>
          <p:cNvSpPr txBox="1"/>
          <p:nvPr/>
        </p:nvSpPr>
        <p:spPr bwMode="auto">
          <a:xfrm>
            <a:off x="2803525" y="2334895"/>
            <a:ext cx="3177540"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什么是环境保护？</a:t>
            </a:r>
          </a:p>
        </p:txBody>
      </p:sp>
      <p:pic>
        <p:nvPicPr>
          <p:cNvPr id="15" name="图片 14" descr="51miz-E1261368-9B84EB0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5725" y="2877820"/>
            <a:ext cx="3164205" cy="3164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4100195" y="1830070"/>
            <a:ext cx="3659505" cy="720775"/>
          </a:xfrm>
          <a:custGeom>
            <a:avLst/>
            <a:gdLst>
              <a:gd name="connsiteX0" fmla="*/ 0 w 6486525"/>
              <a:gd name="connsiteY0" fmla="*/ 0 h 1015663"/>
              <a:gd name="connsiteX1" fmla="*/ 6486525 w 6486525"/>
              <a:gd name="connsiteY1" fmla="*/ 0 h 1015663"/>
              <a:gd name="connsiteX2" fmla="*/ 6486525 w 6486525"/>
              <a:gd name="connsiteY2" fmla="*/ 1015663 h 1015663"/>
              <a:gd name="connsiteX3" fmla="*/ 0 w 6486525"/>
              <a:gd name="connsiteY3" fmla="*/ 1015663 h 1015663"/>
              <a:gd name="connsiteX4" fmla="*/ 0 w 6486525"/>
              <a:gd name="connsiteY4" fmla="*/ 0 h 1015663"/>
              <a:gd name="connsiteX0-1" fmla="*/ 0 w 6486525"/>
              <a:gd name="connsiteY0-2" fmla="*/ 0 h 1015663"/>
              <a:gd name="connsiteX1-3" fmla="*/ 6473825 w 6486525"/>
              <a:gd name="connsiteY1-4" fmla="*/ 0 h 1015663"/>
              <a:gd name="connsiteX2-5" fmla="*/ 6486525 w 6486525"/>
              <a:gd name="connsiteY2-6" fmla="*/ 1015663 h 1015663"/>
              <a:gd name="connsiteX3-7" fmla="*/ 0 w 6486525"/>
              <a:gd name="connsiteY3-8" fmla="*/ 1015663 h 1015663"/>
              <a:gd name="connsiteX4-9" fmla="*/ 0 w 6486525"/>
              <a:gd name="connsiteY4-10" fmla="*/ 0 h 1015663"/>
              <a:gd name="connsiteX0-11" fmla="*/ 0 w 6486525"/>
              <a:gd name="connsiteY0-12" fmla="*/ 0 h 1015663"/>
              <a:gd name="connsiteX1-13" fmla="*/ 6473825 w 6486525"/>
              <a:gd name="connsiteY1-14" fmla="*/ 0 h 1015663"/>
              <a:gd name="connsiteX2-15" fmla="*/ 6486525 w 6486525"/>
              <a:gd name="connsiteY2-16" fmla="*/ 1015663 h 1015663"/>
              <a:gd name="connsiteX3-17" fmla="*/ 0 w 6486525"/>
              <a:gd name="connsiteY3-18" fmla="*/ 1015663 h 1015663"/>
              <a:gd name="connsiteX4-19" fmla="*/ 0 w 6486525"/>
              <a:gd name="connsiteY4-20" fmla="*/ 0 h 1015663"/>
              <a:gd name="connsiteX0-21" fmla="*/ 0 w 6486525"/>
              <a:gd name="connsiteY0-22" fmla="*/ 45723 h 1061386"/>
              <a:gd name="connsiteX1-23" fmla="*/ 1516063 w 6486525"/>
              <a:gd name="connsiteY1-24" fmla="*/ 223523 h 1061386"/>
              <a:gd name="connsiteX2-25" fmla="*/ 6473825 w 6486525"/>
              <a:gd name="connsiteY2-26" fmla="*/ 45723 h 1061386"/>
              <a:gd name="connsiteX3-27" fmla="*/ 6486525 w 6486525"/>
              <a:gd name="connsiteY3-28" fmla="*/ 1061386 h 1061386"/>
              <a:gd name="connsiteX4-29" fmla="*/ 0 w 6486525"/>
              <a:gd name="connsiteY4-30" fmla="*/ 1061386 h 1061386"/>
              <a:gd name="connsiteX5" fmla="*/ 0 w 6486525"/>
              <a:gd name="connsiteY5" fmla="*/ 45723 h 10613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6486525" h="1061386">
                <a:moveTo>
                  <a:pt x="0" y="45723"/>
                </a:moveTo>
                <a:cubicBezTo>
                  <a:pt x="252677" y="-121437"/>
                  <a:pt x="437092" y="223523"/>
                  <a:pt x="1516063" y="223523"/>
                </a:cubicBezTo>
                <a:cubicBezTo>
                  <a:pt x="2595034" y="223523"/>
                  <a:pt x="5645415" y="-121437"/>
                  <a:pt x="6473825" y="45723"/>
                </a:cubicBezTo>
                <a:lnTo>
                  <a:pt x="6486525" y="1061386"/>
                </a:lnTo>
                <a:lnTo>
                  <a:pt x="0" y="1061386"/>
                </a:lnTo>
                <a:lnTo>
                  <a:pt x="0" y="45723"/>
                </a:lnTo>
                <a:close/>
              </a:path>
            </a:pathLst>
          </a:custGeom>
          <a:noFill/>
        </p:spPr>
        <p:txBody>
          <a:bodyPr wrap="square" rtlCol="0">
            <a:spAutoFit/>
          </a:bodyPr>
          <a:lstStyle/>
          <a:p>
            <a:pPr lvl="0" algn="dist">
              <a:lnSpc>
                <a:spcPct val="168000"/>
              </a:lnSpc>
              <a:buClrTx/>
              <a:buSzTx/>
              <a:buFontTx/>
            </a:pPr>
            <a:r>
              <a:rPr sz="2800" dirty="0">
                <a:solidFill>
                  <a:srgbClr val="15A800"/>
                </a:solidFill>
                <a:cs typeface="+mn-ea"/>
                <a:sym typeface="+mn-lt"/>
              </a:rPr>
              <a:t>保护环境的重要性</a:t>
            </a:r>
          </a:p>
        </p:txBody>
      </p:sp>
      <p:sp>
        <p:nvSpPr>
          <p:cNvPr id="14" name="文本框 13"/>
          <p:cNvSpPr txBox="1"/>
          <p:nvPr/>
        </p:nvSpPr>
        <p:spPr>
          <a:xfrm>
            <a:off x="243903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9" name="文本框 18"/>
          <p:cNvSpPr txBox="1"/>
          <p:nvPr/>
        </p:nvSpPr>
        <p:spPr>
          <a:xfrm>
            <a:off x="1655445" y="3458210"/>
            <a:ext cx="2062480" cy="2306955"/>
          </a:xfrm>
          <a:prstGeom prst="rect">
            <a:avLst/>
          </a:prstGeom>
          <a:noFill/>
        </p:spPr>
        <p:txBody>
          <a:bodyPr wrap="square">
            <a:spAutoFit/>
          </a:bodyPr>
          <a:lstStyle/>
          <a:p>
            <a:pPr algn="just" fontAlgn="auto">
              <a:lnSpc>
                <a:spcPct val="200000"/>
              </a:lnSpc>
            </a:pPr>
            <a:r>
              <a:rPr lang="zh-CN" altLang="en-US" sz="1800" dirty="0">
                <a:solidFill>
                  <a:schemeClr val="tx1"/>
                </a:solidFill>
                <a:cs typeface="+mn-ea"/>
                <a:sym typeface="+mn-lt"/>
              </a:rPr>
              <a:t>维护生态平衡，保护环境是关系到人类生存、社会发展的根本性问题。</a:t>
            </a:r>
          </a:p>
        </p:txBody>
      </p:sp>
      <p:sp>
        <p:nvSpPr>
          <p:cNvPr id="28" name="文本框 27"/>
          <p:cNvSpPr txBox="1"/>
          <p:nvPr/>
        </p:nvSpPr>
        <p:spPr>
          <a:xfrm>
            <a:off x="5069205"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31" name="文本框 30"/>
          <p:cNvSpPr txBox="1"/>
          <p:nvPr/>
        </p:nvSpPr>
        <p:spPr>
          <a:xfrm>
            <a:off x="4015740" y="3458210"/>
            <a:ext cx="2532380"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提升环保的政策力度，从而更好地采取治理和应对突发环境事故，是当前急不可待的任务。</a:t>
            </a:r>
          </a:p>
        </p:txBody>
      </p:sp>
      <p:sp>
        <p:nvSpPr>
          <p:cNvPr id="34" name="文本框 33"/>
          <p:cNvSpPr txBox="1"/>
          <p:nvPr/>
        </p:nvSpPr>
        <p:spPr>
          <a:xfrm>
            <a:off x="8468360" y="2995613"/>
            <a:ext cx="494030" cy="45085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41" name="文本框 40"/>
          <p:cNvSpPr txBox="1"/>
          <p:nvPr/>
        </p:nvSpPr>
        <p:spPr>
          <a:xfrm>
            <a:off x="6798945" y="3458210"/>
            <a:ext cx="3712845" cy="2306955"/>
          </a:xfrm>
          <a:prstGeom prst="rect">
            <a:avLst/>
          </a:prstGeom>
          <a:noFill/>
        </p:spPr>
        <p:txBody>
          <a:bodyPr wrap="square">
            <a:spAutoFit/>
          </a:bodyPr>
          <a:lstStyle/>
          <a:p>
            <a:pPr lvl="0" algn="just">
              <a:lnSpc>
                <a:spcPct val="200000"/>
              </a:lnSpc>
              <a:buClrTx/>
              <a:buSzTx/>
              <a:buFontTx/>
            </a:pPr>
            <a:r>
              <a:rPr lang="zh-CN" altLang="en-US" dirty="0">
                <a:cs typeface="+mn-ea"/>
                <a:sym typeface="+mn-lt"/>
              </a:rPr>
              <a:t>我们能够借鉴国际最佳实践和企业成功经验，从而进一步推动中国的可持续发展，发展国民经济建设时要把保护环境放在首要位置</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8" grpId="0" animBg="1"/>
      <p:bldP spid="31" grpId="0"/>
      <p:bldP spid="34"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nvSpPr>
        <p:spPr>
          <a:xfrm>
            <a:off x="1812925" y="1882140"/>
            <a:ext cx="8330565" cy="292227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zh-CN" altLang="en-US" sz="2000" dirty="0">
                <a:ln w="12700">
                  <a:noFill/>
                </a:ln>
                <a:gradFill>
                  <a:gsLst>
                    <a:gs pos="62000">
                      <a:srgbClr val="15A800"/>
                    </a:gs>
                    <a:gs pos="28000">
                      <a:srgbClr val="0BA300"/>
                    </a:gs>
                  </a:gsLst>
                  <a:lin ang="5400000" scaled="0"/>
                </a:gradFill>
                <a:effectLst/>
                <a:cs typeface="+mn-ea"/>
                <a:sym typeface="+mn-lt"/>
              </a:rPr>
              <a:t>生态环境部相关负责人介绍，在</a:t>
            </a:r>
            <a:r>
              <a:rPr lang="zh-CN" altLang="en-US" sz="2000" dirty="0" smtClean="0">
                <a:ln w="12700">
                  <a:noFill/>
                </a:ln>
                <a:gradFill>
                  <a:gsLst>
                    <a:gs pos="62000">
                      <a:srgbClr val="15A800"/>
                    </a:gs>
                    <a:gs pos="28000">
                      <a:srgbClr val="0BA300"/>
                    </a:gs>
                  </a:gsLst>
                  <a:lin ang="5400000" scaled="0"/>
                </a:gradFill>
                <a:effectLst/>
                <a:cs typeface="+mn-ea"/>
                <a:sym typeface="+mn-lt"/>
              </a:rPr>
              <a:t>联合国优品次</a:t>
            </a:r>
            <a:r>
              <a:rPr lang="zh-CN" altLang="en-US" sz="2000" dirty="0">
                <a:ln w="12700">
                  <a:noFill/>
                </a:ln>
                <a:gradFill>
                  <a:gsLst>
                    <a:gs pos="62000">
                      <a:srgbClr val="15A800"/>
                    </a:gs>
                    <a:gs pos="28000">
                      <a:srgbClr val="0BA300"/>
                    </a:gs>
                  </a:gsLst>
                  <a:lin ang="5400000" scaled="0"/>
                </a:gradFill>
                <a:effectLst/>
                <a:cs typeface="+mn-ea"/>
                <a:sym typeface="+mn-lt"/>
              </a:rPr>
              <a:t>人类环境会议召开50周年之际，中国将</a:t>
            </a:r>
            <a:r>
              <a:rPr lang="zh-CN" altLang="en-US" dirty="0">
                <a:ln w="12700">
                  <a:noFill/>
                </a:ln>
                <a:gradFill>
                  <a:gsLst>
                    <a:gs pos="62000">
                      <a:srgbClr val="15A800"/>
                    </a:gs>
                    <a:gs pos="28000">
                      <a:srgbClr val="0BA300"/>
                    </a:gs>
                  </a:gsLst>
                  <a:lin ang="5400000" scaled="0"/>
                </a:gradFill>
                <a:effectLst/>
                <a:cs typeface="+mn-ea"/>
                <a:sym typeface="+mn-lt"/>
              </a:rPr>
              <a:t>“共建清洁美丽世界”</a:t>
            </a:r>
            <a:r>
              <a:rPr lang="zh-CN" altLang="en-US" sz="2000" dirty="0">
                <a:ln w="12700">
                  <a:noFill/>
                </a:ln>
                <a:gradFill>
                  <a:gsLst>
                    <a:gs pos="62000">
                      <a:srgbClr val="15A800"/>
                    </a:gs>
                    <a:gs pos="28000">
                      <a:srgbClr val="0BA300"/>
                    </a:gs>
                  </a:gsLst>
                  <a:lin ang="5400000" scaled="0"/>
                </a:gradFill>
                <a:effectLst/>
                <a:cs typeface="+mn-ea"/>
                <a:sym typeface="+mn-lt"/>
              </a:rPr>
              <a:t>作为六五环境日的主题。在共建美丽中国的同时，进一步体现中国在全球生态文明建设中的重要参与者、贡献者、引领者作用。六五环境日国家主场活动将在沈阳举行。</a:t>
            </a:r>
          </a:p>
        </p:txBody>
      </p:sp>
      <p:sp>
        <p:nvSpPr>
          <p:cNvPr id="5" name="文本框 4"/>
          <p:cNvSpPr txBox="1"/>
          <p:nvPr/>
        </p:nvSpPr>
        <p:spPr>
          <a:xfrm>
            <a:off x="5188585" y="1022350"/>
            <a:ext cx="1579245" cy="923330"/>
          </a:xfrm>
          <a:prstGeom prst="rect">
            <a:avLst/>
          </a:prstGeom>
          <a:noFill/>
        </p:spPr>
        <p:txBody>
          <a:bodyPr wrap="square" rtlCol="0">
            <a:spAutoFit/>
          </a:bodyPr>
          <a:lstStyle/>
          <a:p>
            <a:pPr algn="ctr"/>
            <a:r>
              <a:rPr lang="zh-CN" altLang="en-US" sz="5400" b="1" dirty="0">
                <a:ln w="22225">
                  <a:solidFill>
                    <a:schemeClr val="bg1"/>
                  </a:solidFill>
                </a:ln>
                <a:gradFill>
                  <a:gsLst>
                    <a:gs pos="25000">
                      <a:srgbClr val="0BA300">
                        <a:alpha val="100000"/>
                      </a:srgbClr>
                    </a:gs>
                    <a:gs pos="100000">
                      <a:srgbClr val="A3EE00"/>
                    </a:gs>
                    <a:gs pos="80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前言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53460" y="2849880"/>
            <a:ext cx="7733665" cy="2966720"/>
          </a:xfrm>
          <a:prstGeom prst="rect">
            <a:avLst/>
          </a:prstGeom>
        </p:spPr>
        <p:txBody>
          <a:bodyPr wrap="square">
            <a:spAutoFit/>
          </a:bodyPr>
          <a:lstStyle/>
          <a:p>
            <a:pPr>
              <a:lnSpc>
                <a:spcPct val="200000"/>
              </a:lnSpc>
            </a:pPr>
            <a:r>
              <a:rPr lang="zh-CN" altLang="en-US" sz="1865" dirty="0">
                <a:solidFill>
                  <a:srgbClr val="15A800"/>
                </a:solidFill>
                <a:cs typeface="+mn-ea"/>
                <a:sym typeface="+mn-lt"/>
              </a:rPr>
              <a:t>■</a:t>
            </a:r>
            <a:r>
              <a:rPr lang="en-US" altLang="zh-CN" sz="1865" dirty="0">
                <a:solidFill>
                  <a:srgbClr val="15A800"/>
                </a:solidFill>
                <a:cs typeface="+mn-ea"/>
                <a:sym typeface="+mn-lt"/>
              </a:rPr>
              <a:t> </a:t>
            </a:r>
            <a:r>
              <a:rPr lang="zh-CN" altLang="en-US" sz="1865" dirty="0">
                <a:cs typeface="+mn-ea"/>
                <a:sym typeface="+mn-lt"/>
              </a:rPr>
              <a:t>城市中的人们每天会产生大量的生活垃圾(据说，上海每年的生活垃圾有5个金茂大厦的体积那么多)，而在太平洋中漂浮的规模庞大的塑料垃圾带形成了触目惊心的“第八大陆”。</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垃圾的去向，是个长久以来被忽视，却值得追问下去的问题。</a:t>
            </a:r>
          </a:p>
          <a:p>
            <a:pPr>
              <a:lnSpc>
                <a:spcPct val="200000"/>
              </a:lnSpc>
            </a:pPr>
            <a:r>
              <a:rPr lang="zh-CN" altLang="en-US" sz="1860" dirty="0">
                <a:solidFill>
                  <a:srgbClr val="15A800"/>
                </a:solidFill>
                <a:cs typeface="+mn-ea"/>
                <a:sym typeface="+mn-lt"/>
              </a:rPr>
              <a:t>■</a:t>
            </a:r>
            <a:r>
              <a:rPr lang="en-US" altLang="zh-CN" sz="1860" dirty="0">
                <a:solidFill>
                  <a:srgbClr val="15A800"/>
                </a:solidFill>
                <a:cs typeface="+mn-ea"/>
                <a:sym typeface="+mn-lt"/>
              </a:rPr>
              <a:t> </a:t>
            </a:r>
            <a:r>
              <a:rPr lang="zh-CN" altLang="en-US" sz="1865" dirty="0">
                <a:cs typeface="+mn-ea"/>
                <a:sym typeface="+mn-lt"/>
              </a:rPr>
              <a:t>用智能标签追踪垃圾去向的“垃圾追踪”计划就是为了解决这个问题。</a:t>
            </a:r>
            <a:endParaRPr lang="en-US" altLang="zh-CN" sz="1865" dirty="0">
              <a:solidFill>
                <a:schemeClr val="tx1">
                  <a:lumMod val="65000"/>
                  <a:lumOff val="35000"/>
                </a:schemeClr>
              </a:solidFill>
              <a:cs typeface="+mn-ea"/>
              <a:sym typeface="+mn-lt"/>
            </a:endParaRPr>
          </a:p>
        </p:txBody>
      </p:sp>
      <p:sp>
        <p:nvSpPr>
          <p:cNvPr id="60" name="TextBox 8"/>
          <p:cNvSpPr txBox="1"/>
          <p:nvPr/>
        </p:nvSpPr>
        <p:spPr bwMode="auto">
          <a:xfrm>
            <a:off x="3553460" y="2069465"/>
            <a:ext cx="228409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垃圾的现状</a:t>
            </a:r>
          </a:p>
        </p:txBody>
      </p:sp>
      <p:pic>
        <p:nvPicPr>
          <p:cNvPr id="16" name="图片 15" descr="51miz-E216320-3079FBDF"/>
          <p:cNvPicPr>
            <a:picLocks noChangeAspect="1"/>
          </p:cNvPicPr>
          <p:nvPr/>
        </p:nvPicPr>
        <p:blipFill>
          <a:blip r:embed="rId2"/>
          <a:stretch>
            <a:fillRect/>
          </a:stretch>
        </p:blipFill>
        <p:spPr>
          <a:xfrm>
            <a:off x="840740" y="2776855"/>
            <a:ext cx="2306320" cy="3039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3354070" y="1906905"/>
            <a:ext cx="2225675" cy="720775"/>
          </a:xfrm>
          <a:prstGeom prst="rect">
            <a:avLst/>
          </a:prstGeom>
          <a:noFill/>
        </p:spPr>
        <p:txBody>
          <a:bodyPr wrap="square" rtlCol="0">
            <a:spAutoFit/>
          </a:bodyPr>
          <a:lstStyle/>
          <a:p>
            <a:pPr lvl="0" algn="dist">
              <a:lnSpc>
                <a:spcPct val="168000"/>
              </a:lnSpc>
              <a:buClrTx/>
              <a:buSzTx/>
              <a:buFontTx/>
            </a:pPr>
            <a:r>
              <a:rPr sz="2800" dirty="0">
                <a:solidFill>
                  <a:srgbClr val="15A800"/>
                </a:solidFill>
                <a:cs typeface="+mn-ea"/>
                <a:sym typeface="+mn-lt"/>
              </a:rPr>
              <a:t>垃圾的去向</a:t>
            </a:r>
          </a:p>
        </p:txBody>
      </p:sp>
      <p:sp>
        <p:nvSpPr>
          <p:cNvPr id="2" name="文本框 1"/>
          <p:cNvSpPr txBox="1"/>
          <p:nvPr/>
        </p:nvSpPr>
        <p:spPr>
          <a:xfrm>
            <a:off x="201041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1</a:t>
            </a:r>
          </a:p>
        </p:txBody>
      </p:sp>
      <p:sp>
        <p:nvSpPr>
          <p:cNvPr id="11" name="文本框 10"/>
          <p:cNvSpPr txBox="1"/>
          <p:nvPr/>
        </p:nvSpPr>
        <p:spPr>
          <a:xfrm>
            <a:off x="1634490" y="3612515"/>
            <a:ext cx="14116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它们通常是先被送到堆放场，然后再送去填埋。</a:t>
            </a:r>
          </a:p>
        </p:txBody>
      </p:sp>
      <p:sp>
        <p:nvSpPr>
          <p:cNvPr id="13" name="文本框 12"/>
          <p:cNvSpPr txBox="1"/>
          <p:nvPr/>
        </p:nvSpPr>
        <p:spPr>
          <a:xfrm>
            <a:off x="3284855" y="3612515"/>
            <a:ext cx="236410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垃圾填埋的费用是非常高昂的，处理一吨垃圾的费用约为200元至300元人民币。</a:t>
            </a:r>
          </a:p>
        </p:txBody>
      </p:sp>
      <p:sp>
        <p:nvSpPr>
          <p:cNvPr id="14" name="文本框 13"/>
          <p:cNvSpPr txBox="1"/>
          <p:nvPr/>
        </p:nvSpPr>
        <p:spPr>
          <a:xfrm>
            <a:off x="5887720" y="3612515"/>
            <a:ext cx="2098675" cy="2306955"/>
          </a:xfrm>
          <a:prstGeom prst="rect">
            <a:avLst/>
          </a:prstGeom>
          <a:noFill/>
        </p:spPr>
        <p:txBody>
          <a:bodyPr wrap="square" rtlCol="0">
            <a:spAutoFit/>
          </a:bodyPr>
          <a:lstStyle/>
          <a:p>
            <a:pPr lvl="0" algn="just">
              <a:lnSpc>
                <a:spcPct val="200000"/>
              </a:lnSpc>
              <a:buClrTx/>
              <a:buSzTx/>
              <a:buFontTx/>
            </a:pPr>
            <a:r>
              <a:rPr lang="zh-CN" altLang="en-US" dirty="0">
                <a:cs typeface="+mn-ea"/>
                <a:sym typeface="+mn-lt"/>
              </a:rPr>
              <a:t>人们大量地消耗资源，大规模生产，大量地消费，又大量地产生着废弃物。</a:t>
            </a:r>
          </a:p>
        </p:txBody>
      </p:sp>
      <p:sp>
        <p:nvSpPr>
          <p:cNvPr id="15" name="文本框 14"/>
          <p:cNvSpPr txBox="1"/>
          <p:nvPr/>
        </p:nvSpPr>
        <p:spPr>
          <a:xfrm>
            <a:off x="4137660"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2</a:t>
            </a:r>
          </a:p>
        </p:txBody>
      </p:sp>
      <p:sp>
        <p:nvSpPr>
          <p:cNvPr id="16" name="文本框 15"/>
          <p:cNvSpPr txBox="1"/>
          <p:nvPr/>
        </p:nvSpPr>
        <p:spPr>
          <a:xfrm>
            <a:off x="6607175" y="3031490"/>
            <a:ext cx="659130" cy="48577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47" h="2747">
                <a:moveTo>
                  <a:pt x="0" y="1773"/>
                </a:moveTo>
                <a:cubicBezTo>
                  <a:pt x="-31" y="778"/>
                  <a:pt x="881" y="-24"/>
                  <a:pt x="1773" y="0"/>
                </a:cubicBezTo>
                <a:cubicBezTo>
                  <a:pt x="2768" y="-31"/>
                  <a:pt x="3570" y="881"/>
                  <a:pt x="3546" y="1773"/>
                </a:cubicBezTo>
                <a:lnTo>
                  <a:pt x="3546" y="2746"/>
                </a:lnTo>
                <a:lnTo>
                  <a:pt x="0" y="2746"/>
                </a:lnTo>
                <a:lnTo>
                  <a:pt x="0" y="1773"/>
                </a:lnTo>
                <a:close/>
              </a:path>
            </a:pathLst>
          </a:custGeom>
          <a:solidFill>
            <a:srgbClr val="15A800"/>
          </a:solidFill>
          <a:ln>
            <a:noFill/>
          </a:ln>
        </p:spPr>
        <p:txBody>
          <a:bodyPr wrap="square" bIns="36195" rtlCol="0" anchor="ctr" anchorCtr="0">
            <a:noAutofit/>
          </a:bodyPr>
          <a:lstStyle/>
          <a:p>
            <a:pPr lvl="0" algn="dist">
              <a:buClrTx/>
              <a:buSzTx/>
              <a:buFontTx/>
            </a:pPr>
            <a:r>
              <a:rPr lang="en-US" altLang="zh-CN" sz="2400" dirty="0">
                <a:solidFill>
                  <a:schemeClr val="bg1"/>
                </a:solidFill>
                <a:cs typeface="+mn-ea"/>
                <a:sym typeface="+mn-lt"/>
              </a:rPr>
              <a:t>3</a:t>
            </a:r>
          </a:p>
        </p:txBody>
      </p:sp>
      <p:pic>
        <p:nvPicPr>
          <p:cNvPr id="19" name="图片 18" descr="51miz-E1130730-ED03D88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986395" y="2600960"/>
            <a:ext cx="3231515" cy="3318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P spid="13" grpId="0"/>
      <p:bldP spid="14"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788795" y="3976370"/>
            <a:ext cx="3581400" cy="1458220"/>
          </a:xfrm>
          <a:prstGeom prst="rect">
            <a:avLst/>
          </a:prstGeom>
          <a:noFill/>
        </p:spPr>
        <p:txBody>
          <a:bodyPr wrap="square" rtlCol="0">
            <a:spAutoFit/>
          </a:bodyPr>
          <a:lstStyle/>
          <a:p>
            <a:pPr lvl="0" algn="just">
              <a:lnSpc>
                <a:spcPct val="200000"/>
              </a:lnSpc>
              <a:buClrTx/>
              <a:buSzTx/>
              <a:buFontTx/>
            </a:pPr>
            <a:r>
              <a:rPr lang="zh-CN" altLang="en-US" sz="2400" dirty="0">
                <a:cs typeface="+mn-ea"/>
                <a:sym typeface="+mn-lt"/>
              </a:rPr>
              <a:t>所以为了我们大家可以生存的家园我们要保护环境</a:t>
            </a:r>
          </a:p>
        </p:txBody>
      </p:sp>
      <p:sp>
        <p:nvSpPr>
          <p:cNvPr id="3" name="文本框 2"/>
          <p:cNvSpPr txBox="1"/>
          <p:nvPr/>
        </p:nvSpPr>
        <p:spPr bwMode="auto">
          <a:xfrm>
            <a:off x="2122170" y="2524760"/>
            <a:ext cx="2914650" cy="1444691"/>
          </a:xfrm>
          <a:prstGeom prst="rect">
            <a:avLst/>
          </a:prstGeom>
          <a:noFill/>
        </p:spPr>
        <p:txBody>
          <a:bodyPr wrap="square" rtlCol="0">
            <a:spAutoFit/>
          </a:bodyPr>
          <a:lstStyle/>
          <a:p>
            <a:pPr lvl="0" algn="ctr">
              <a:lnSpc>
                <a:spcPct val="168000"/>
              </a:lnSpc>
              <a:buClrTx/>
              <a:buSzTx/>
              <a:buFontTx/>
            </a:pPr>
            <a:r>
              <a:rPr sz="2800" dirty="0">
                <a:solidFill>
                  <a:srgbClr val="15A800"/>
                </a:solidFill>
                <a:cs typeface="+mn-ea"/>
                <a:sym typeface="+mn-lt"/>
              </a:rPr>
              <a:t>离开了自然环境</a:t>
            </a:r>
          </a:p>
          <a:p>
            <a:pPr lvl="0" algn="ctr">
              <a:lnSpc>
                <a:spcPct val="168000"/>
              </a:lnSpc>
              <a:buClrTx/>
              <a:buSzTx/>
              <a:buFontTx/>
            </a:pPr>
            <a:r>
              <a:rPr sz="2800" dirty="0">
                <a:solidFill>
                  <a:srgbClr val="15A800"/>
                </a:solidFill>
                <a:cs typeface="+mn-ea"/>
                <a:sym typeface="+mn-lt"/>
              </a:rPr>
              <a:t>人类就无法生存</a:t>
            </a:r>
          </a:p>
        </p:txBody>
      </p:sp>
      <p:pic>
        <p:nvPicPr>
          <p:cNvPr id="7" name="图片 6" descr="51miz-E1246254-1729015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0055" y="1482725"/>
            <a:ext cx="5126990" cy="5126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additive="base">
                                        <p:cTn id="14" dur="500" fill="hold"/>
                                        <p:tgtEl>
                                          <p:spTgt spid="5123"/>
                                        </p:tgtEl>
                                        <p:attrNameLst>
                                          <p:attrName>ppt_x</p:attrName>
                                        </p:attrNameLst>
                                      </p:cBhvr>
                                      <p:tavLst>
                                        <p:tav tm="0">
                                          <p:val>
                                            <p:strVal val="#ppt_x"/>
                                          </p:val>
                                        </p:tav>
                                        <p:tav tm="100000">
                                          <p:val>
                                            <p:strVal val="#ppt_x"/>
                                          </p:val>
                                        </p:tav>
                                      </p:tavLst>
                                    </p:anim>
                                    <p:anim calcmode="lin" valueType="num">
                                      <p:cBhvr additive="base">
                                        <p:cTn id="15" dur="500" fill="hold"/>
                                        <p:tgtEl>
                                          <p:spTgt spid="5123"/>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22550"/>
            <a:ext cx="9754235" cy="1322070"/>
          </a:xfrm>
          <a:prstGeom prst="rect">
            <a:avLst/>
          </a:prstGeom>
          <a:noFill/>
        </p:spPr>
        <p:txBody>
          <a:bodyPr wrap="square" rtlCol="0">
            <a:spAutoFit/>
          </a:bodyPr>
          <a:lstStyle>
            <a:defPPr>
              <a:defRPr lang="zh-CN"/>
            </a:defPPr>
            <a:lvl1pPr lvl="0" algn="ctr">
              <a:buClrTx/>
              <a:buSzTx/>
              <a:buFontTx/>
              <a:defRPr sz="8000" b="1">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defRPr>
            </a:lvl1pPr>
          </a:lstStyle>
          <a:p>
            <a:r>
              <a:rPr lang="zh-CN" altLang="en-US" dirty="0">
                <a:sym typeface="+mn-lt"/>
              </a:rPr>
              <a:t>我们可以做些什么</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第四部分</a:t>
            </a:r>
          </a:p>
        </p:txBody>
      </p:sp>
      <p:sp>
        <p:nvSpPr>
          <p:cNvPr id="3" name="文本框 2"/>
          <p:cNvSpPr txBox="1"/>
          <p:nvPr/>
        </p:nvSpPr>
        <p:spPr>
          <a:xfrm>
            <a:off x="3534410" y="3944620"/>
            <a:ext cx="53682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50975" y="3071495"/>
            <a:ext cx="3198495"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拒绝使用一次性餐具</a:t>
            </a:r>
          </a:p>
        </p:txBody>
      </p:sp>
      <p:sp>
        <p:nvSpPr>
          <p:cNvPr id="3" name="文本框 2"/>
          <p:cNvSpPr txBox="1"/>
          <p:nvPr/>
        </p:nvSpPr>
        <p:spPr>
          <a:xfrm>
            <a:off x="1336675" y="3561715"/>
            <a:ext cx="3393440" cy="1670778"/>
          </a:xfrm>
          <a:prstGeom prst="rect">
            <a:avLst/>
          </a:prstGeom>
          <a:noFill/>
        </p:spPr>
        <p:txBody>
          <a:bodyPr wrap="square" rtlCol="0">
            <a:spAutoFit/>
          </a:bodyPr>
          <a:lstStyle/>
          <a:p>
            <a:pPr algn="just" fontAlgn="auto">
              <a:lnSpc>
                <a:spcPct val="200000"/>
              </a:lnSpc>
            </a:pPr>
            <a:r>
              <a:rPr lang="zh-CN" altLang="en-US">
                <a:cs typeface="+mn-ea"/>
                <a:sym typeface="+mn-lt"/>
              </a:rPr>
              <a:t>一次性餐具用完废弃后难于回收利用，易着火，不安全，不易分解，污染环境，对人体有害。</a:t>
            </a:r>
          </a:p>
        </p:txBody>
      </p:sp>
      <p:sp>
        <p:nvSpPr>
          <p:cNvPr id="6" name="文本框 5"/>
          <p:cNvSpPr txBox="1"/>
          <p:nvPr/>
        </p:nvSpPr>
        <p:spPr>
          <a:xfrm>
            <a:off x="7399020" y="2517775"/>
            <a:ext cx="3359150" cy="45085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拒绝使用塑料袋</a:t>
            </a:r>
          </a:p>
        </p:txBody>
      </p:sp>
      <p:sp>
        <p:nvSpPr>
          <p:cNvPr id="7" name="文本框 6"/>
          <p:cNvSpPr txBox="1"/>
          <p:nvPr/>
        </p:nvSpPr>
        <p:spPr>
          <a:xfrm>
            <a:off x="7284720" y="3007995"/>
            <a:ext cx="3634740" cy="2306955"/>
          </a:xfrm>
          <a:prstGeom prst="rect">
            <a:avLst/>
          </a:prstGeom>
          <a:noFill/>
        </p:spPr>
        <p:txBody>
          <a:bodyPr wrap="square" rtlCol="0">
            <a:spAutoFit/>
          </a:bodyPr>
          <a:lstStyle/>
          <a:p>
            <a:pPr algn="just" fontAlgn="auto">
              <a:lnSpc>
                <a:spcPct val="200000"/>
              </a:lnSpc>
            </a:pPr>
            <a:r>
              <a:rPr lang="zh-CN" altLang="en-US">
                <a:cs typeface="+mn-ea"/>
                <a:sym typeface="+mn-lt"/>
              </a:rPr>
              <a:t>塑料袋回收价值较低，在使用过程中除了散落在城市街道、旅游区、水体中、公路和铁路两侧造成视觉污染外，还存在着潜在的危害。 </a:t>
            </a:r>
          </a:p>
        </p:txBody>
      </p:sp>
      <p:pic>
        <p:nvPicPr>
          <p:cNvPr id="18" name="图片 17" descr="51miz-E1258773-1AC8E005"/>
          <p:cNvPicPr>
            <a:picLocks noChangeAspect="1"/>
          </p:cNvPicPr>
          <p:nvPr/>
        </p:nvPicPr>
        <p:blipFill>
          <a:blip r:embed="rId2" cstate="screen">
            <a:lum contrast="36000"/>
            <a:extLst>
              <a:ext uri="{28A0092B-C50C-407E-A947-70E740481C1C}">
                <a14:useLocalDpi xmlns:a14="http://schemas.microsoft.com/office/drawing/2010/main"/>
              </a:ext>
            </a:extLst>
          </a:blip>
          <a:stretch>
            <a:fillRect/>
          </a:stretch>
        </p:blipFill>
        <p:spPr>
          <a:xfrm>
            <a:off x="4477385" y="2473325"/>
            <a:ext cx="2841625" cy="2841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6185" y="2827655"/>
            <a:ext cx="1466850" cy="106299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节约用水</a:t>
            </a:r>
          </a:p>
        </p:txBody>
      </p:sp>
      <p:sp>
        <p:nvSpPr>
          <p:cNvPr id="9" name="文本框 8"/>
          <p:cNvSpPr txBox="1"/>
          <p:nvPr/>
        </p:nvSpPr>
        <p:spPr>
          <a:xfrm>
            <a:off x="1226185" y="4500245"/>
            <a:ext cx="1466850" cy="623570"/>
          </a:xfrm>
          <a:prstGeom prst="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节约用电</a:t>
            </a:r>
          </a:p>
        </p:txBody>
      </p:sp>
      <p:sp>
        <p:nvSpPr>
          <p:cNvPr id="12" name="文本框 11"/>
          <p:cNvSpPr txBox="1"/>
          <p:nvPr/>
        </p:nvSpPr>
        <p:spPr>
          <a:xfrm>
            <a:off x="2776220" y="2485390"/>
            <a:ext cx="8559165" cy="1495409"/>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水作为一种物质虽然一直存在，污水、尿液也都可以净化成纯水，但不能便捷有效的利用。</a:t>
            </a:r>
          </a:p>
          <a:p>
            <a:pPr marL="285750" lvl="0" indent="-285750" algn="just">
              <a:lnSpc>
                <a:spcPct val="200000"/>
              </a:lnSpc>
              <a:buClrTx/>
              <a:buSzTx/>
              <a:buFont typeface="Arial" panose="020B0604020202020204" pitchFamily="34" charset="0"/>
              <a:buChar char="•"/>
            </a:pPr>
            <a:r>
              <a:rPr lang="zh-CN" altLang="en-US" sz="1600">
                <a:cs typeface="+mn-ea"/>
                <a:sym typeface="+mn-lt"/>
              </a:rPr>
              <a:t>净化水也要成本，减少浪费水某种程度上是减少了净化成本。</a:t>
            </a:r>
          </a:p>
          <a:p>
            <a:pPr marL="285750" lvl="0" indent="-285750" algn="just">
              <a:lnSpc>
                <a:spcPct val="200000"/>
              </a:lnSpc>
              <a:buClrTx/>
              <a:buSzTx/>
              <a:buFont typeface="Arial" panose="020B0604020202020204" pitchFamily="34" charset="0"/>
              <a:buChar char="•"/>
            </a:pPr>
            <a:r>
              <a:rPr lang="zh-CN" altLang="en-US" sz="1600">
                <a:cs typeface="+mn-ea"/>
                <a:sym typeface="+mn-lt"/>
              </a:rPr>
              <a:t>人的净水方式不能做到低廉化，浪费水要付出的成本是无法衡量的。</a:t>
            </a:r>
          </a:p>
        </p:txBody>
      </p:sp>
      <p:sp>
        <p:nvSpPr>
          <p:cNvPr id="13" name="文本框 12"/>
          <p:cNvSpPr txBox="1"/>
          <p:nvPr/>
        </p:nvSpPr>
        <p:spPr>
          <a:xfrm>
            <a:off x="2776220" y="4187858"/>
            <a:ext cx="7391400" cy="1002967"/>
          </a:xfrm>
          <a:prstGeom prst="rect">
            <a:avLst/>
          </a:prstGeom>
          <a:noFill/>
        </p:spPr>
        <p:txBody>
          <a:bodyPr wrap="square" rtlCol="0">
            <a:spAutoFit/>
          </a:bodyPr>
          <a:lstStyle/>
          <a:p>
            <a:pPr marL="285750" lvl="0" indent="-285750" algn="just">
              <a:lnSpc>
                <a:spcPct val="200000"/>
              </a:lnSpc>
              <a:buClrTx/>
              <a:buSzTx/>
              <a:buFont typeface="Arial" panose="020B0604020202020204" pitchFamily="34" charset="0"/>
              <a:buChar char="•"/>
            </a:pPr>
            <a:r>
              <a:rPr lang="zh-CN" altLang="en-US" sz="1600">
                <a:cs typeface="+mn-ea"/>
                <a:sym typeface="+mn-lt"/>
              </a:rPr>
              <a:t>目前我国的电力主要来源是煤炭和水利，煤炭发电是靠燃烧煤炭来完成的，</a:t>
            </a:r>
          </a:p>
          <a:p>
            <a:pPr marL="285750" lvl="0" indent="-285750" algn="just">
              <a:lnSpc>
                <a:spcPct val="200000"/>
              </a:lnSpc>
              <a:buClrTx/>
              <a:buSzTx/>
              <a:buFont typeface="Arial" panose="020B0604020202020204" pitchFamily="34" charset="0"/>
              <a:buChar char="•"/>
            </a:pPr>
            <a:r>
              <a:rPr lang="zh-CN" altLang="en-US" sz="1600">
                <a:cs typeface="+mn-ea"/>
                <a:sym typeface="+mn-lt"/>
              </a:rPr>
              <a:t>造成的污染可想而知，水力发电对河流流域的生态影响也十分巨大。</a:t>
            </a:r>
          </a:p>
        </p:txBody>
      </p:sp>
      <p:pic>
        <p:nvPicPr>
          <p:cNvPr id="6" name="图片 5" descr="51miz-E814873-6D500B9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1330" y="3220720"/>
            <a:ext cx="2201545" cy="2201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897463" y="25561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1</a:t>
            </a:r>
          </a:p>
        </p:txBody>
      </p:sp>
      <p:sp>
        <p:nvSpPr>
          <p:cNvPr id="12" name="文本框 11"/>
          <p:cNvSpPr txBox="1"/>
          <p:nvPr/>
        </p:nvSpPr>
        <p:spPr>
          <a:xfrm>
            <a:off x="2494305" y="2306674"/>
            <a:ext cx="7015269"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外出步行或选择乘公交:</a:t>
            </a:r>
            <a:r>
              <a:rPr lang="zh-CN" altLang="en-US" sz="1600">
                <a:cs typeface="+mn-ea"/>
                <a:sym typeface="+mn-lt"/>
              </a:rPr>
              <a:t>这样可以减少汽车尾气的排放</a:t>
            </a:r>
          </a:p>
        </p:txBody>
      </p:sp>
      <p:sp>
        <p:nvSpPr>
          <p:cNvPr id="14" name="文本框 13"/>
          <p:cNvSpPr txBox="1"/>
          <p:nvPr/>
        </p:nvSpPr>
        <p:spPr>
          <a:xfrm>
            <a:off x="2494375" y="3198217"/>
            <a:ext cx="8310057"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节约粮食，不浪费:</a:t>
            </a:r>
            <a:r>
              <a:rPr lang="zh-CN" altLang="en-US" sz="1600">
                <a:cs typeface="+mn-ea"/>
                <a:sym typeface="+mn-lt"/>
              </a:rPr>
              <a:t>当食物被人们丢弃处理过程同样将造成大量碳排放。</a:t>
            </a:r>
          </a:p>
        </p:txBody>
      </p:sp>
      <p:sp>
        <p:nvSpPr>
          <p:cNvPr id="15" name="文本框 14"/>
          <p:cNvSpPr txBox="1"/>
          <p:nvPr/>
        </p:nvSpPr>
        <p:spPr>
          <a:xfrm>
            <a:off x="1897463" y="34134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2</a:t>
            </a:r>
          </a:p>
        </p:txBody>
      </p:sp>
      <p:sp>
        <p:nvSpPr>
          <p:cNvPr id="16" name="文本框 15"/>
          <p:cNvSpPr txBox="1"/>
          <p:nvPr/>
        </p:nvSpPr>
        <p:spPr>
          <a:xfrm>
            <a:off x="1897463" y="427067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3</a:t>
            </a:r>
          </a:p>
        </p:txBody>
      </p:sp>
      <p:sp>
        <p:nvSpPr>
          <p:cNvPr id="17" name="文本框 16"/>
          <p:cNvSpPr txBox="1"/>
          <p:nvPr/>
        </p:nvSpPr>
        <p:spPr>
          <a:xfrm>
            <a:off x="1897463" y="5127920"/>
            <a:ext cx="468000" cy="468000"/>
          </a:xfrm>
          <a:prstGeom prst="ellipse">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4</a:t>
            </a:r>
          </a:p>
        </p:txBody>
      </p:sp>
      <p:sp>
        <p:nvSpPr>
          <p:cNvPr id="18" name="文本框 17"/>
          <p:cNvSpPr txBox="1"/>
          <p:nvPr/>
        </p:nvSpPr>
        <p:spPr>
          <a:xfrm>
            <a:off x="2333625" y="4051300"/>
            <a:ext cx="9460230"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垃圾分类:</a:t>
            </a:r>
            <a:r>
              <a:rPr lang="zh-CN" altLang="en-US" sz="1600">
                <a:cs typeface="+mn-ea"/>
                <a:sym typeface="+mn-lt"/>
              </a:rPr>
              <a:t>垃圾分类可以提高垃圾的资源价值和经济价值</a:t>
            </a:r>
          </a:p>
        </p:txBody>
      </p:sp>
      <p:sp>
        <p:nvSpPr>
          <p:cNvPr id="19" name="文本框 18"/>
          <p:cNvSpPr txBox="1"/>
          <p:nvPr/>
        </p:nvSpPr>
        <p:spPr>
          <a:xfrm>
            <a:off x="2493645" y="4892675"/>
            <a:ext cx="5972175" cy="615040"/>
          </a:xfrm>
          <a:prstGeom prst="rect">
            <a:avLst/>
          </a:prstGeom>
          <a:noFill/>
        </p:spPr>
        <p:txBody>
          <a:bodyPr wrap="square" rtlCol="0">
            <a:spAutoFit/>
          </a:bodyPr>
          <a:lstStyle/>
          <a:p>
            <a:pPr lvl="0" indent="0" algn="just">
              <a:lnSpc>
                <a:spcPct val="200000"/>
              </a:lnSpc>
              <a:buClrTx/>
              <a:buSzTx/>
              <a:buFont typeface="Arial" panose="020B0604020202020204" pitchFamily="34" charset="0"/>
              <a:buNone/>
            </a:pPr>
            <a:r>
              <a:rPr sz="2000" dirty="0">
                <a:solidFill>
                  <a:srgbClr val="15A800"/>
                </a:solidFill>
                <a:cs typeface="+mn-ea"/>
                <a:sym typeface="+mn-lt"/>
              </a:rPr>
              <a:t>参与环保方面的宣传:</a:t>
            </a:r>
            <a:r>
              <a:rPr lang="zh-CN" altLang="en-US" sz="1600">
                <a:cs typeface="+mn-ea"/>
                <a:sym typeface="+mn-lt"/>
              </a:rPr>
              <a:t>让更多的人参与到环保中来</a:t>
            </a:r>
          </a:p>
        </p:txBody>
      </p:sp>
      <p:pic>
        <p:nvPicPr>
          <p:cNvPr id="20" name="图片 19" descr="51miz-E1255928-ACC3E2A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5575" y="3625850"/>
            <a:ext cx="2446655" cy="2446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ppt_x-.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29"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P spid="14" grpId="0"/>
      <p:bldP spid="15" grpId="0" bldLvl="0" animBg="1"/>
      <p:bldP spid="16" grpId="0" bldLvl="0" animBg="1"/>
      <p:bldP spid="17" grpId="0" bldLvl="0" animBg="1"/>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6620" y="1890395"/>
            <a:ext cx="7084695" cy="1706880"/>
          </a:xfrm>
          <a:prstGeom prst="rect">
            <a:avLst/>
          </a:prstGeom>
          <a:noFill/>
        </p:spPr>
        <p:txBody>
          <a:bodyPr wrap="square" rtlCol="0">
            <a:spAutoFit/>
          </a:bodyPr>
          <a:lstStyle/>
          <a:p>
            <a:pPr algn="ctr"/>
            <a:r>
              <a:rPr lang="zh-CN" altLang="en-US" sz="10500" dirty="0">
                <a:ln w="22225">
                  <a:solidFill>
                    <a:prstClr val="white"/>
                  </a:solidFill>
                </a:ln>
                <a:gradFill>
                  <a:gsLst>
                    <a:gs pos="25000">
                      <a:srgbClr val="0BA300">
                        <a:alpha val="100000"/>
                      </a:srgbClr>
                    </a:gs>
                    <a:gs pos="88000">
                      <a:srgbClr val="A3EE00"/>
                    </a:gs>
                    <a:gs pos="59000">
                      <a:srgbClr val="15A800">
                        <a:alpha val="100000"/>
                      </a:srgbClr>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a:t>
            </a:r>
          </a:p>
        </p:txBody>
      </p:sp>
      <p:sp>
        <p:nvSpPr>
          <p:cNvPr id="7" name="文本框 6"/>
          <p:cNvSpPr txBox="1"/>
          <p:nvPr/>
        </p:nvSpPr>
        <p:spPr>
          <a:xfrm>
            <a:off x="1517015" y="3616325"/>
            <a:ext cx="5620385" cy="532130"/>
          </a:xfrm>
          <a:prstGeom prst="roundRect">
            <a:avLst>
              <a:gd name="adj" fmla="val 50000"/>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r>
              <a:rPr lang="zh-CN" altLang="en-US" sz="2000" dirty="0" smtClean="0">
                <a:solidFill>
                  <a:prstClr val="white"/>
                </a:solidFill>
                <a:cs typeface="+mn-ea"/>
                <a:sym typeface="+mn-lt"/>
              </a:rPr>
              <a:t>世界环境日保护环境主题班会</a:t>
            </a:r>
          </a:p>
        </p:txBody>
      </p:sp>
      <p:sp>
        <p:nvSpPr>
          <p:cNvPr id="3" name="文本框 2"/>
          <p:cNvSpPr txBox="1"/>
          <p:nvPr/>
        </p:nvSpPr>
        <p:spPr>
          <a:xfrm>
            <a:off x="2469652" y="1380490"/>
            <a:ext cx="3714478" cy="584775"/>
          </a:xfrm>
          <a:prstGeom prst="rect">
            <a:avLst/>
          </a:prstGeom>
          <a:noFill/>
        </p:spPr>
        <p:txBody>
          <a:bodyPr wrap="none" rtlCol="0">
            <a:spAutoFit/>
          </a:bodyPr>
          <a:lstStyle/>
          <a:p>
            <a:pPr algn="ctr"/>
            <a:r>
              <a:rPr lang="zh-CN" altLang="en-US" sz="3200" b="1" dirty="0">
                <a:ln w="12700">
                  <a:solidFill>
                    <a:prstClr val="white"/>
                  </a:solidFill>
                </a:ln>
                <a:gradFill>
                  <a:gsLst>
                    <a:gs pos="86000">
                      <a:srgbClr val="A3EE00"/>
                    </a:gs>
                    <a:gs pos="62000">
                      <a:srgbClr val="15A800"/>
                    </a:gs>
                    <a:gs pos="28000">
                      <a:srgbClr val="0BA300"/>
                    </a:gs>
                  </a:gsLst>
                  <a:lin ang="5400000" scaled="0"/>
                </a:gradFill>
                <a:effectLst>
                  <a:outerShdw blurRad="12700" dist="12700" algn="ctr" rotWithShape="0">
                    <a:srgbClr val="15A800">
                      <a:alpha val="40000"/>
                    </a:srgbClr>
                  </a:outerShdw>
                </a:effectLst>
                <a:latin typeface="汉仪中圆简" panose="02010609000101010101" pitchFamily="49" charset="-122"/>
                <a:ea typeface="汉仪中圆简" panose="02010609000101010101" pitchFamily="49" charset="-122"/>
                <a:cs typeface="+mn-ea"/>
                <a:sym typeface="+mn-lt"/>
              </a:rPr>
              <a:t>爱护环境 从我做起</a:t>
            </a:r>
          </a:p>
        </p:txBody>
      </p:sp>
      <p:grpSp>
        <p:nvGrpSpPr>
          <p:cNvPr id="12" name="组合 11"/>
          <p:cNvGrpSpPr/>
          <p:nvPr/>
        </p:nvGrpSpPr>
        <p:grpSpPr>
          <a:xfrm>
            <a:off x="2543175" y="4466590"/>
            <a:ext cx="3791585" cy="359410"/>
            <a:chOff x="6449" y="7271"/>
            <a:chExt cx="5971" cy="566"/>
          </a:xfrm>
        </p:grpSpPr>
        <p:sp>
          <p:nvSpPr>
            <p:cNvPr id="18" name="PA-10227"/>
            <p:cNvSpPr txBox="1"/>
            <p:nvPr>
              <p:custDataLst>
                <p:tags r:id="rId1"/>
              </p:custDataLst>
            </p:nvPr>
          </p:nvSpPr>
          <p:spPr>
            <a:xfrm>
              <a:off x="7013" y="7271"/>
              <a:ext cx="2183" cy="565"/>
            </a:xfrm>
            <a:prstGeom prst="roundRect">
              <a:avLst>
                <a:gd name="adj" fmla="val 0"/>
              </a:avLst>
            </a:prstGeom>
            <a:noFill/>
          </p:spPr>
          <p:txBody>
            <a:bodyPr wrap="square" tIns="107950" rtlCol="0" anchor="ctr" anchorCtr="0">
              <a:noAutofit/>
            </a:bodyPr>
            <a:lstStyle/>
            <a:p>
              <a:r>
                <a:rPr lang="en-US" altLang="zh-CN" smtClean="0">
                  <a:solidFill>
                    <a:prstClr val="black"/>
                  </a:solidFill>
                  <a:cs typeface="+mn-ea"/>
                  <a:sym typeface="+mn-lt"/>
                </a:rPr>
                <a:t>PPT818</a:t>
              </a:r>
              <a:endParaRPr lang="zh-CN" altLang="en-US" dirty="0">
                <a:solidFill>
                  <a:prstClr val="black"/>
                </a:solidFill>
                <a:cs typeface="+mn-ea"/>
                <a:sym typeface="+mn-lt"/>
              </a:endParaRPr>
            </a:p>
          </p:txBody>
        </p:sp>
        <p:grpSp>
          <p:nvGrpSpPr>
            <p:cNvPr id="19" name="PA-10228"/>
            <p:cNvGrpSpPr/>
            <p:nvPr>
              <p:custDataLst>
                <p:tags r:id="rId2"/>
              </p:custDataLst>
            </p:nvPr>
          </p:nvGrpSpPr>
          <p:grpSpPr>
            <a:xfrm>
              <a:off x="6449" y="7272"/>
              <a:ext cx="564" cy="564"/>
              <a:chOff x="801291" y="3535885"/>
              <a:chExt cx="219347" cy="219347"/>
            </a:xfrm>
            <a:effectLst/>
          </p:grpSpPr>
          <p:sp>
            <p:nvSpPr>
              <p:cNvPr id="20" name="PA-椭圆 10"/>
              <p:cNvSpPr txBox="1">
                <a:spLocks noChangeArrowheads="1"/>
              </p:cNvSpPr>
              <p:nvPr>
                <p:custDataLst>
                  <p:tags r:id="rId8"/>
                </p:custDataLst>
              </p:nvPr>
            </p:nvSpPr>
            <p:spPr bwMode="auto">
              <a:xfrm>
                <a:off x="801291" y="3535885"/>
                <a:ext cx="219347" cy="219347"/>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21" name="组合 20"/>
              <p:cNvGrpSpPr/>
              <p:nvPr/>
            </p:nvGrpSpPr>
            <p:grpSpPr>
              <a:xfrm>
                <a:off x="860980" y="3582210"/>
                <a:ext cx="100336" cy="115616"/>
                <a:chOff x="860980" y="3582210"/>
                <a:chExt cx="100336" cy="115616"/>
              </a:xfrm>
            </p:grpSpPr>
            <p:sp>
              <p:nvSpPr>
                <p:cNvPr id="9" name="PA-任意多边形 12"/>
                <p:cNvSpPr txBox="1">
                  <a:spLocks noEditPoints="1"/>
                </p:cNvSpPr>
                <p:nvPr>
                  <p:custDataLst>
                    <p:tags r:id="rId9"/>
                  </p:custDataLst>
                </p:nvPr>
              </p:nvSpPr>
              <p:spPr bwMode="auto">
                <a:xfrm>
                  <a:off x="884439" y="3582210"/>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23" name="PA-任意多边形 13"/>
                <p:cNvSpPr txBox="1"/>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grpSp>
          <p:nvGrpSpPr>
            <p:cNvPr id="24" name="PA-10229"/>
            <p:cNvGrpSpPr/>
            <p:nvPr>
              <p:custDataLst>
                <p:tags r:id="rId3"/>
              </p:custDataLst>
            </p:nvPr>
          </p:nvGrpSpPr>
          <p:grpSpPr>
            <a:xfrm>
              <a:off x="9514" y="7273"/>
              <a:ext cx="564" cy="564"/>
              <a:chOff x="10244494" y="3928282"/>
              <a:chExt cx="358149" cy="358149"/>
            </a:xfrm>
          </p:grpSpPr>
          <p:sp>
            <p:nvSpPr>
              <p:cNvPr id="2" name="PA-椭圆 10"/>
              <p:cNvSpPr txBox="1">
                <a:spLocks noChangeArrowheads="1"/>
              </p:cNvSpPr>
              <p:nvPr>
                <p:custDataLst>
                  <p:tags r:id="rId5"/>
                </p:custDataLst>
              </p:nvPr>
            </p:nvSpPr>
            <p:spPr bwMode="auto">
              <a:xfrm>
                <a:off x="10244494" y="3928282"/>
                <a:ext cx="358149" cy="358149"/>
              </a:xfrm>
              <a:prstGeom prst="ellipse">
                <a:avLst/>
              </a:prstGeom>
              <a:gradFill>
                <a:gsLst>
                  <a:gs pos="0">
                    <a:srgbClr val="A3EE00"/>
                  </a:gs>
                  <a:gs pos="40000">
                    <a:srgbClr val="0BA300"/>
                  </a:gs>
                  <a:gs pos="83000">
                    <a:srgbClr val="0BA300"/>
                  </a:gs>
                </a:gsLst>
                <a:lin ang="5400000" scaled="0"/>
              </a:gradFill>
            </p:spPr>
            <p:txBody>
              <a:bodyPr wrap="square" tIns="107950" rtlCol="0" anchor="ctr" anchorCtr="0">
                <a:noAutofit/>
              </a:bodyPr>
              <a:lstStyle/>
              <a:p>
                <a:pPr algn="dist"/>
                <a:endParaRPr lang="en-US" sz="2400" dirty="0" smtClean="0">
                  <a:solidFill>
                    <a:prstClr val="white"/>
                  </a:solidFill>
                  <a:cs typeface="+mn-ea"/>
                  <a:sym typeface="+mn-lt"/>
                </a:endParaRPr>
              </a:p>
            </p:txBody>
          </p:sp>
          <p:grpSp>
            <p:nvGrpSpPr>
              <p:cNvPr id="11" name="Group 16"/>
              <p:cNvGrpSpPr/>
              <p:nvPr/>
            </p:nvGrpSpPr>
            <p:grpSpPr bwMode="auto">
              <a:xfrm>
                <a:off x="10365730" y="4000027"/>
                <a:ext cx="128337" cy="206279"/>
                <a:chOff x="4441" y="3144"/>
                <a:chExt cx="215" cy="345"/>
              </a:xfrm>
            </p:grpSpPr>
            <p:sp>
              <p:nvSpPr>
                <p:cNvPr id="13" name="PA-任意多边形 17"/>
                <p:cNvSpPr txBox="1">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sp>
              <p:nvSpPr>
                <p:cNvPr id="14" name="PA-任意多边形 18"/>
                <p:cNvSpPr txBox="1"/>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p:spPr>
              <p:txBody>
                <a:bodyPr rot="0" spcFirstLastPara="0" vert="horz" wrap="square" lIns="91440" tIns="107950" rIns="91440" bIns="45720" numCol="1" spcCol="0" rtlCol="0" fromWordArt="0" anchor="ctr" anchorCtr="0" forceAA="0" compatLnSpc="0">
                  <a:noAutofit/>
                </a:bodyPr>
                <a:lstStyle/>
                <a:p>
                  <a:pPr algn="dist"/>
                  <a:endParaRPr lang="en-US" sz="2400" dirty="0" smtClean="0">
                    <a:solidFill>
                      <a:prstClr val="white"/>
                    </a:solidFill>
                    <a:cs typeface="+mn-ea"/>
                    <a:sym typeface="+mn-lt"/>
                  </a:endParaRPr>
                </a:p>
              </p:txBody>
            </p:sp>
          </p:grpSp>
        </p:grpSp>
        <p:sp>
          <p:nvSpPr>
            <p:cNvPr id="29" name="PA-102210"/>
            <p:cNvSpPr txBox="1"/>
            <p:nvPr>
              <p:custDataLst>
                <p:tags r:id="rId4"/>
              </p:custDataLst>
            </p:nvPr>
          </p:nvSpPr>
          <p:spPr>
            <a:xfrm>
              <a:off x="10078" y="7274"/>
              <a:ext cx="2342" cy="562"/>
            </a:xfrm>
            <a:prstGeom prst="roundRect">
              <a:avLst>
                <a:gd name="adj" fmla="val 0"/>
              </a:avLst>
            </a:prstGeom>
            <a:noFill/>
          </p:spPr>
          <p:txBody>
            <a:bodyPr wrap="square" tIns="107950" rtlCol="0" anchor="ctr" anchorCtr="0">
              <a:noAutofit/>
            </a:bodyPr>
            <a:lstStyle/>
            <a:p>
              <a:r>
                <a:rPr lang="en-US" altLang="zh-CN" dirty="0" smtClean="0">
                  <a:solidFill>
                    <a:prstClr val="black"/>
                  </a:solidFill>
                  <a:cs typeface="+mn-ea"/>
                  <a:sym typeface="+mn-lt"/>
                </a:rPr>
                <a:t>20XX.6.5</a:t>
              </a:r>
              <a:endParaRPr lang="zh-CN" altLang="en-US" dirty="0">
                <a:solidFill>
                  <a:prstClr val="black"/>
                </a:solidFill>
                <a:cs typeface="+mn-ea"/>
                <a:sym typeface="+mn-lt"/>
              </a:endParaRPr>
            </a:p>
          </p:txBody>
        </p:sp>
      </p:grpSp>
    </p:spTree>
    <p:extLst>
      <p:ext uri="{BB962C8B-B14F-4D97-AF65-F5344CB8AC3E}">
        <p14:creationId xmlns:p14="http://schemas.microsoft.com/office/powerpoint/2010/main" val="1634995338"/>
      </p:ext>
    </p:extLst>
  </p:cSld>
  <p:clrMapOvr>
    <a:masterClrMapping/>
  </p:clrMapOvr>
  <mc:AlternateContent xmlns:mc="http://schemas.openxmlformats.org/markup-compatibility/2006" xmlns:p14="http://schemas.microsoft.com/office/powerpoint/2010/main">
    <mc:Choice Requires="p14">
      <p:transition spd="slow" p14:dur="125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0943" y="2543175"/>
            <a:ext cx="2214880" cy="1322070"/>
          </a:xfrm>
          <a:prstGeom prst="rect">
            <a:avLst/>
          </a:prstGeom>
          <a:noFill/>
        </p:spPr>
        <p:txBody>
          <a:bodyPr wrap="none" rtlCol="0">
            <a:spAutoFit/>
          </a:bodyPr>
          <a:lstStyle/>
          <a:p>
            <a:pPr lvl="0" algn="just">
              <a:buClrTx/>
              <a:buSzTx/>
              <a:buFontTx/>
            </a:pPr>
            <a:r>
              <a:rPr lang="zh-CN" altLang="en-US" sz="8000" b="1" dirty="0">
                <a:ln w="22225">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目录</a:t>
            </a:r>
          </a:p>
        </p:txBody>
      </p:sp>
      <p:sp>
        <p:nvSpPr>
          <p:cNvPr id="8" name="文本框 7"/>
          <p:cNvSpPr txBox="1"/>
          <p:nvPr/>
        </p:nvSpPr>
        <p:spPr>
          <a:xfrm>
            <a:off x="3640454" y="1374140"/>
            <a:ext cx="5922645" cy="3785652"/>
          </a:xfrm>
          <a:prstGeom prst="rect">
            <a:avLst/>
          </a:prstGeom>
          <a:noFill/>
        </p:spPr>
        <p:txBody>
          <a:bodyPr wrap="square" rtlCol="0">
            <a:spAutoFit/>
          </a:bodyPr>
          <a:lstStyle/>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认识我们的地球</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保护环境的重要性</a:t>
            </a:r>
          </a:p>
          <a:p>
            <a:pPr marL="857250" indent="-857250" algn="just" fontAlgn="auto">
              <a:lnSpc>
                <a:spcPct val="150000"/>
              </a:lnSpc>
              <a:buFont typeface="+mj-ea"/>
              <a:buAutoNum type="ea1JpnChsDbPeriod"/>
            </a:pPr>
            <a:r>
              <a:rPr lang="zh-CN" altLang="en-US" sz="4000" b="1" dirty="0">
                <a:ln w="12700">
                  <a:solidFill>
                    <a:schemeClr val="bg1"/>
                  </a:solidFill>
                </a:ln>
                <a:gradFill>
                  <a:gsLst>
                    <a:gs pos="85000">
                      <a:srgbClr val="85BC00"/>
                    </a:gs>
                    <a:gs pos="63000">
                      <a:srgbClr val="15A800"/>
                    </a:gs>
                    <a:gs pos="16000">
                      <a:srgbClr val="0BA3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我们可以做些什么</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8565" y="2609850"/>
            <a:ext cx="9754235" cy="1322070"/>
          </a:xfrm>
          <a:prstGeom prst="rect">
            <a:avLst/>
          </a:prstGeom>
          <a:noFill/>
        </p:spPr>
        <p:txBody>
          <a:bodyPr wrap="square" rtlCol="0">
            <a:spAutoFit/>
          </a:bodyPr>
          <a:lstStyle/>
          <a:p>
            <a:pPr lvl="0" algn="ctr">
              <a:buClrTx/>
              <a:buSzTx/>
              <a:buFontTx/>
            </a:pPr>
            <a:r>
              <a:rPr lang="zh-CN" altLang="en-US" sz="8000" b="1" dirty="0">
                <a:ln w="22225">
                  <a:solidFill>
                    <a:schemeClr val="bg1"/>
                  </a:solidFill>
                </a:ln>
                <a:gradFill>
                  <a:gsLst>
                    <a:gs pos="95000">
                      <a:srgbClr val="A3EE00"/>
                    </a:gs>
                    <a:gs pos="13000">
                      <a:srgbClr val="0BA300"/>
                    </a:gs>
                    <a:gs pos="58000">
                      <a:srgbClr val="15A800"/>
                    </a:gs>
                  </a:gsLst>
                  <a:lin ang="5400000" scaled="0"/>
                </a:gradFill>
                <a:effectLst>
                  <a:outerShdw blurRad="12700" dist="12700" algn="ctr" rotWithShape="0">
                    <a:srgbClr val="1D8F53">
                      <a:alpha val="40000"/>
                    </a:srgbClr>
                  </a:outerShdw>
                </a:effectLst>
                <a:latin typeface="汉仪中圆简" panose="02010609000101010101" pitchFamily="49" charset="-122"/>
                <a:ea typeface="汉仪中圆简" panose="02010609000101010101" pitchFamily="49" charset="-122"/>
                <a:cs typeface="+mn-ea"/>
                <a:sym typeface="+mn-lt"/>
              </a:rPr>
              <a:t>世界环境日介绍</a:t>
            </a:r>
          </a:p>
        </p:txBody>
      </p:sp>
      <p:sp>
        <p:nvSpPr>
          <p:cNvPr id="7" name="文本框 6"/>
          <p:cNvSpPr txBox="1"/>
          <p:nvPr/>
        </p:nvSpPr>
        <p:spPr>
          <a:xfrm>
            <a:off x="5185410" y="1723390"/>
            <a:ext cx="1819275" cy="525145"/>
          </a:xfrm>
          <a:prstGeom prst="roundRect">
            <a:avLst>
              <a:gd name="adj" fmla="val 50000"/>
            </a:avLst>
          </a:prstGeom>
          <a:gradFill>
            <a:gsLst>
              <a:gs pos="0">
                <a:srgbClr val="A3EE00"/>
              </a:gs>
              <a:gs pos="40000">
                <a:srgbClr val="15A800"/>
              </a:gs>
              <a:gs pos="83000">
                <a:srgbClr val="0BA300"/>
              </a:gs>
            </a:gsLst>
            <a:lin ang="5400000" scaled="0"/>
          </a:gradFill>
        </p:spPr>
        <p:txBody>
          <a:bodyPr wrap="square" tIns="36195" bIns="0" rtlCol="0" anchor="ctr" anchorCtr="0">
            <a:noAutofit/>
          </a:bodyPr>
          <a:lstStyle/>
          <a:p>
            <a:pPr lvl="0" algn="dist">
              <a:buClrTx/>
              <a:buSzTx/>
              <a:buFontTx/>
            </a:pPr>
            <a:r>
              <a:rPr lang="zh-CN" altLang="en-US" sz="2400" dirty="0" smtClean="0">
                <a:solidFill>
                  <a:schemeClr val="bg1"/>
                </a:solidFill>
                <a:cs typeface="+mn-ea"/>
                <a:sym typeface="+mn-lt"/>
              </a:rPr>
              <a:t>优品部分</a:t>
            </a:r>
          </a:p>
        </p:txBody>
      </p:sp>
      <p:sp>
        <p:nvSpPr>
          <p:cNvPr id="2" name="文本框 1"/>
          <p:cNvSpPr txBox="1"/>
          <p:nvPr/>
        </p:nvSpPr>
        <p:spPr>
          <a:xfrm>
            <a:off x="3534410" y="3982720"/>
            <a:ext cx="5330190" cy="461665"/>
          </a:xfrm>
          <a:prstGeom prst="rect">
            <a:avLst/>
          </a:prstGeom>
          <a:noFill/>
        </p:spPr>
        <p:txBody>
          <a:bodyPr wrap="square" rtlCol="0" anchor="t">
            <a:spAutoFit/>
          </a:bodyPr>
          <a:lstStyle/>
          <a:p>
            <a:pPr algn="dist"/>
            <a:r>
              <a:rPr sz="2400" dirty="0">
                <a:ln w="12700">
                  <a:noFill/>
                </a:ln>
                <a:gradFill>
                  <a:gsLst>
                    <a:gs pos="97000">
                      <a:srgbClr val="A3EE00"/>
                    </a:gs>
                    <a:gs pos="14000">
                      <a:srgbClr val="0BA300"/>
                    </a:gs>
                    <a:gs pos="65000">
                      <a:srgbClr val="15A800"/>
                    </a:gs>
                  </a:gsLst>
                  <a:lin ang="5400000" scaled="0"/>
                </a:gradFill>
                <a:effectLst/>
                <a:cs typeface="+mn-ea"/>
                <a:sym typeface="+mn-lt"/>
              </a:rPr>
              <a:t>2022年世界环境日保护环境主题班会</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78935" y="2263383"/>
            <a:ext cx="5273675" cy="541174"/>
          </a:xfrm>
          <a:prstGeom prst="rect">
            <a:avLst/>
          </a:prstGeom>
          <a:noFill/>
        </p:spPr>
        <p:txBody>
          <a:bodyPr wrap="square">
            <a:spAutoFit/>
          </a:bodyPr>
          <a:lstStyle/>
          <a:p>
            <a:pPr algn="just" fontAlgn="auto">
              <a:lnSpc>
                <a:spcPct val="168000"/>
              </a:lnSpc>
            </a:pPr>
            <a:r>
              <a:rPr lang="zh-CN" sz="2000" b="1" dirty="0">
                <a:solidFill>
                  <a:srgbClr val="15A800"/>
                </a:solidFill>
                <a:cs typeface="+mn-ea"/>
                <a:sym typeface="+mn-lt"/>
              </a:rPr>
              <a:t>源于</a:t>
            </a:r>
            <a:r>
              <a:rPr sz="2000" b="1" dirty="0">
                <a:solidFill>
                  <a:srgbClr val="15A800"/>
                </a:solidFill>
                <a:cs typeface="+mn-ea"/>
                <a:sym typeface="+mn-lt"/>
              </a:rPr>
              <a:t>联合国人类环境会议</a:t>
            </a:r>
          </a:p>
        </p:txBody>
      </p:sp>
      <p:sp>
        <p:nvSpPr>
          <p:cNvPr id="7" name="文本框 6"/>
          <p:cNvSpPr txBox="1"/>
          <p:nvPr/>
        </p:nvSpPr>
        <p:spPr>
          <a:xfrm>
            <a:off x="1420495" y="240792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世界环境日的由来</a:t>
            </a:r>
          </a:p>
        </p:txBody>
      </p:sp>
      <p:sp>
        <p:nvSpPr>
          <p:cNvPr id="3" name="文本框 2"/>
          <p:cNvSpPr txBox="1"/>
          <p:nvPr/>
        </p:nvSpPr>
        <p:spPr>
          <a:xfrm>
            <a:off x="1283335" y="2847975"/>
            <a:ext cx="9993630" cy="2797175"/>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sz="1600" dirty="0">
                <a:cs typeface="+mn-ea"/>
                <a:sym typeface="+mn-lt"/>
              </a:rPr>
              <a:t>1972年6月5曰-16日联合国在瑞典斯德哥尔摩召开了有113个国家参加的“联合国人类环境会议”。</a:t>
            </a:r>
          </a:p>
          <a:p>
            <a:pPr algn="just" fontAlgn="auto">
              <a:lnSpc>
                <a:spcPct val="220000"/>
              </a:lnSpc>
            </a:pPr>
            <a:r>
              <a:rPr sz="1400" dirty="0">
                <a:solidFill>
                  <a:srgbClr val="15A800"/>
                </a:solidFill>
                <a:cs typeface="+mn-ea"/>
                <a:sym typeface="+mn-lt"/>
              </a:rPr>
              <a:t>■</a:t>
            </a:r>
            <a:r>
              <a:rPr sz="1600" dirty="0">
                <a:solidFill>
                  <a:srgbClr val="15A800"/>
                </a:solidFill>
                <a:cs typeface="+mn-ea"/>
                <a:sym typeface="+mn-lt"/>
              </a:rPr>
              <a:t> </a:t>
            </a:r>
            <a:r>
              <a:rPr sz="1600" dirty="0">
                <a:cs typeface="+mn-ea"/>
                <a:sym typeface="+mn-lt"/>
              </a:rPr>
              <a:t>会议讨论了保护全球环境的行动计划，通过了《人类环境宣言》。</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会议建议联合国大会将这次会议开幕日的</a:t>
            </a:r>
            <a:r>
              <a:rPr sz="1600" b="1" dirty="0">
                <a:cs typeface="+mn-ea"/>
                <a:sym typeface="+mn-lt"/>
              </a:rPr>
              <a:t>6月5日定为“世界环境日”</a:t>
            </a:r>
            <a:r>
              <a:rPr sz="1600" dirty="0">
                <a:cs typeface="+mn-ea"/>
                <a:sym typeface="+mn-lt"/>
              </a:rPr>
              <a:t>。</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同年10月，联合国大会第27届会议接受并通过了这项建议。</a:t>
            </a:r>
          </a:p>
          <a:p>
            <a:pPr algn="just" fontAlgn="auto">
              <a:lnSpc>
                <a:spcPct val="220000"/>
              </a:lnSpc>
            </a:pPr>
            <a:r>
              <a:rPr sz="1400" dirty="0">
                <a:solidFill>
                  <a:srgbClr val="15A800"/>
                </a:solidFill>
                <a:cs typeface="+mn-ea"/>
                <a:sym typeface="+mn-lt"/>
              </a:rPr>
              <a:t>■</a:t>
            </a:r>
            <a:r>
              <a:rPr lang="en-US" sz="1600" dirty="0">
                <a:solidFill>
                  <a:srgbClr val="15A800"/>
                </a:solidFill>
                <a:cs typeface="+mn-ea"/>
                <a:sym typeface="+mn-lt"/>
              </a:rPr>
              <a:t> </a:t>
            </a:r>
            <a:r>
              <a:rPr sz="1600" dirty="0">
                <a:cs typeface="+mn-ea"/>
                <a:sym typeface="+mn-lt"/>
              </a:rPr>
              <a:t>以后，每逢“世界环境日”，世界各国都开展群众性的环境保护宣传纪念活动。</a:t>
            </a:r>
          </a:p>
        </p:txBody>
      </p:sp>
      <p:pic>
        <p:nvPicPr>
          <p:cNvPr id="2" name="图片 1" descr="51miz-E1245430-95887FB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7720" y="3589655"/>
            <a:ext cx="2182495" cy="2182495"/>
          </a:xfrm>
          <a:prstGeom prst="rect">
            <a:avLst/>
          </a:prstGeom>
        </p:spPr>
      </p:pic>
      <p:sp>
        <p:nvSpPr>
          <p:cNvPr id="4" name="文本框 3"/>
          <p:cNvSpPr txBox="1"/>
          <p:nvPr/>
        </p:nvSpPr>
        <p:spPr>
          <a:xfrm>
            <a:off x="7359588" y="976544"/>
            <a:ext cx="1873189"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30795" y="2792095"/>
            <a:ext cx="2479040" cy="541174"/>
          </a:xfrm>
          <a:prstGeom prst="rect">
            <a:avLst/>
          </a:prstGeom>
          <a:noFill/>
        </p:spPr>
        <p:txBody>
          <a:bodyPr wrap="square">
            <a:spAutoFit/>
          </a:bodyPr>
          <a:lstStyle/>
          <a:p>
            <a:pPr algn="dist" fontAlgn="auto">
              <a:lnSpc>
                <a:spcPct val="168000"/>
              </a:lnSpc>
            </a:pPr>
            <a:r>
              <a:rPr sz="2000" b="1" dirty="0">
                <a:solidFill>
                  <a:srgbClr val="15A800"/>
                </a:solidFill>
                <a:cs typeface="+mn-ea"/>
                <a:sym typeface="+mn-lt"/>
              </a:rPr>
              <a:t>唤起</a:t>
            </a:r>
            <a:r>
              <a:rPr lang="zh-CN" sz="2000" b="1" dirty="0">
                <a:solidFill>
                  <a:srgbClr val="15A800"/>
                </a:solidFill>
                <a:cs typeface="+mn-ea"/>
                <a:sym typeface="+mn-lt"/>
              </a:rPr>
              <a:t>人们</a:t>
            </a:r>
            <a:r>
              <a:rPr sz="2000" b="1" dirty="0">
                <a:solidFill>
                  <a:srgbClr val="15A800"/>
                </a:solidFill>
                <a:cs typeface="+mn-ea"/>
                <a:sym typeface="+mn-lt"/>
              </a:rPr>
              <a:t>保护人类</a:t>
            </a:r>
          </a:p>
        </p:txBody>
      </p:sp>
      <p:sp>
        <p:nvSpPr>
          <p:cNvPr id="7" name="文本框 6"/>
          <p:cNvSpPr txBox="1"/>
          <p:nvPr/>
        </p:nvSpPr>
        <p:spPr>
          <a:xfrm>
            <a:off x="4872355" y="2936875"/>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世界环境日的作用</a:t>
            </a:r>
          </a:p>
        </p:txBody>
      </p:sp>
      <p:sp>
        <p:nvSpPr>
          <p:cNvPr id="3" name="文本框 2"/>
          <p:cNvSpPr txBox="1"/>
          <p:nvPr/>
        </p:nvSpPr>
        <p:spPr>
          <a:xfrm>
            <a:off x="4735195" y="3376930"/>
            <a:ext cx="5908040" cy="1823128"/>
          </a:xfrm>
          <a:prstGeom prst="rect">
            <a:avLst/>
          </a:prstGeom>
          <a:noFill/>
        </p:spPr>
        <p:txBody>
          <a:bodyPr wrap="square" rtlCol="0">
            <a:spAutoFit/>
          </a:bodyPr>
          <a:lstStyle/>
          <a:p>
            <a:pPr algn="just" fontAlgn="auto">
              <a:lnSpc>
                <a:spcPct val="220000"/>
              </a:lnSpc>
            </a:pPr>
            <a:r>
              <a:rPr sz="1400" dirty="0">
                <a:solidFill>
                  <a:srgbClr val="15A800"/>
                </a:solidFill>
                <a:cs typeface="+mn-ea"/>
                <a:sym typeface="+mn-lt"/>
              </a:rPr>
              <a:t>■</a:t>
            </a:r>
            <a:r>
              <a:rPr lang="en-US" sz="1400" dirty="0">
                <a:solidFill>
                  <a:srgbClr val="15A800"/>
                </a:solidFill>
                <a:cs typeface="+mn-ea"/>
                <a:sym typeface="+mn-lt"/>
              </a:rPr>
              <a:t> </a:t>
            </a:r>
            <a:r>
              <a:rPr dirty="0">
                <a:cs typeface="+mn-ea"/>
                <a:sym typeface="+mn-lt"/>
              </a:rPr>
              <a:t>世界环境日的作用在于唤起全世界人民都来注意保护人类赖以生存的环境，自觉采取行动参与保护环境，同时要求各国政府和联合国单位为推进环境保护进程做出贡献。</a:t>
            </a:r>
          </a:p>
        </p:txBody>
      </p:sp>
      <p:pic>
        <p:nvPicPr>
          <p:cNvPr id="14" name="图片 13" descr="51miz-E1202491-AB61109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590" y="1645920"/>
            <a:ext cx="4088765" cy="4088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6540" y="2584450"/>
            <a:ext cx="492887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关注赖以生存的</a:t>
            </a:r>
            <a:r>
              <a:rPr sz="2000" b="1" dirty="0">
                <a:solidFill>
                  <a:srgbClr val="15A800"/>
                </a:solidFill>
                <a:cs typeface="+mn-ea"/>
                <a:sym typeface="+mn-lt"/>
              </a:rPr>
              <a:t>相对稳定的环境条件</a:t>
            </a:r>
          </a:p>
        </p:txBody>
      </p:sp>
      <p:sp>
        <p:nvSpPr>
          <p:cNvPr id="7" name="文本框 6"/>
          <p:cNvSpPr txBox="1"/>
          <p:nvPr/>
        </p:nvSpPr>
        <p:spPr>
          <a:xfrm>
            <a:off x="1308100" y="2729230"/>
            <a:ext cx="2758440"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世界环境日的内涵</a:t>
            </a:r>
          </a:p>
        </p:txBody>
      </p:sp>
      <p:sp>
        <p:nvSpPr>
          <p:cNvPr id="3" name="文本框 2"/>
          <p:cNvSpPr txBox="1"/>
          <p:nvPr/>
        </p:nvSpPr>
        <p:spPr>
          <a:xfrm>
            <a:off x="1170940" y="3192145"/>
            <a:ext cx="3656965" cy="2527935"/>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地球是人类和其他物种的共同家园，然而由于人类常常采取乱砍滥伐、竭泽而渔等不良发展方式，地球上物种灭绝的速度大大加快。</a:t>
            </a:r>
          </a:p>
        </p:txBody>
      </p:sp>
      <p:sp>
        <p:nvSpPr>
          <p:cNvPr id="2" name="文本框 1"/>
          <p:cNvSpPr txBox="1"/>
          <p:nvPr/>
        </p:nvSpPr>
        <p:spPr>
          <a:xfrm>
            <a:off x="4807585" y="3182620"/>
            <a:ext cx="4405630" cy="3139321"/>
          </a:xfrm>
          <a:prstGeom prst="rect">
            <a:avLst/>
          </a:prstGeom>
          <a:noFill/>
        </p:spPr>
        <p:txBody>
          <a:bodyPr wrap="square" rtlCol="0">
            <a:spAutoFit/>
          </a:bodyPr>
          <a:lstStyle/>
          <a:p>
            <a:pPr algn="just" fontAlgn="auto">
              <a:lnSpc>
                <a:spcPct val="220000"/>
              </a:lnSpc>
            </a:pPr>
            <a:r>
              <a:rPr sz="1600" dirty="0">
                <a:solidFill>
                  <a:srgbClr val="15A800"/>
                </a:solidFill>
                <a:cs typeface="+mn-ea"/>
                <a:sym typeface="+mn-lt"/>
              </a:rPr>
              <a:t>■</a:t>
            </a:r>
            <a:r>
              <a:rPr lang="en-US" sz="1400" dirty="0">
                <a:solidFill>
                  <a:srgbClr val="15A800"/>
                </a:solidFill>
                <a:cs typeface="+mn-ea"/>
                <a:sym typeface="+mn-lt"/>
              </a:rPr>
              <a:t> </a:t>
            </a:r>
            <a:r>
              <a:rPr dirty="0">
                <a:cs typeface="+mn-ea"/>
                <a:sym typeface="+mn-lt"/>
              </a:rPr>
              <a:t>生物多样性丧失的趋势正使生态系统滑向不可恢复的临界点，如果地球生态系统最终发生不可挽回的恶化，人类文明所赖以存在的相对稳定的环境条件将不复存在。</a:t>
            </a:r>
          </a:p>
        </p:txBody>
      </p:sp>
      <p:pic>
        <p:nvPicPr>
          <p:cNvPr id="11" name="图片 10" descr="51miz-E1158549-0CF24C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3215" y="3302000"/>
            <a:ext cx="2308860" cy="2308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48225" y="2640330"/>
            <a:ext cx="3487420" cy="541174"/>
          </a:xfrm>
          <a:prstGeom prst="rect">
            <a:avLst/>
          </a:prstGeom>
          <a:noFill/>
        </p:spPr>
        <p:txBody>
          <a:bodyPr wrap="square">
            <a:spAutoFit/>
          </a:bodyPr>
          <a:lstStyle/>
          <a:p>
            <a:pPr algn="dist" fontAlgn="auto">
              <a:lnSpc>
                <a:spcPct val="168000"/>
              </a:lnSpc>
            </a:pPr>
            <a:r>
              <a:rPr lang="zh-CN" sz="2000" b="1" dirty="0">
                <a:solidFill>
                  <a:srgbClr val="15A800"/>
                </a:solidFill>
                <a:cs typeface="+mn-ea"/>
                <a:sym typeface="+mn-lt"/>
              </a:rPr>
              <a:t>唤起人们保护环境的意识</a:t>
            </a:r>
          </a:p>
        </p:txBody>
      </p:sp>
      <p:sp>
        <p:nvSpPr>
          <p:cNvPr id="7" name="文本框 6"/>
          <p:cNvSpPr txBox="1"/>
          <p:nvPr/>
        </p:nvSpPr>
        <p:spPr>
          <a:xfrm>
            <a:off x="1362710" y="2786380"/>
            <a:ext cx="3485515" cy="430530"/>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2400" dirty="0">
                <a:solidFill>
                  <a:schemeClr val="bg1"/>
                </a:solidFill>
                <a:cs typeface="+mn-ea"/>
                <a:sym typeface="+mn-lt"/>
              </a:rPr>
              <a:t>设立世界环境日的目的</a:t>
            </a:r>
          </a:p>
        </p:txBody>
      </p:sp>
      <p:sp>
        <p:nvSpPr>
          <p:cNvPr id="3" name="文本框 2"/>
          <p:cNvSpPr txBox="1"/>
          <p:nvPr/>
        </p:nvSpPr>
        <p:spPr>
          <a:xfrm>
            <a:off x="1225550" y="3249295"/>
            <a:ext cx="9937115" cy="2432525"/>
          </a:xfrm>
          <a:prstGeom prst="rect">
            <a:avLst/>
          </a:prstGeom>
          <a:noFill/>
        </p:spPr>
        <p:txBody>
          <a:bodyPr wrap="square" rtlCol="0">
            <a:spAutoFit/>
          </a:bodyPr>
          <a:lstStyle/>
          <a:p>
            <a:pPr algn="just" fontAlgn="auto">
              <a:lnSpc>
                <a:spcPct val="220000"/>
              </a:lnSpc>
            </a:pPr>
            <a:r>
              <a:rPr dirty="0">
                <a:solidFill>
                  <a:srgbClr val="15A800"/>
                </a:solidFill>
                <a:cs typeface="+mn-ea"/>
                <a:sym typeface="+mn-lt"/>
              </a:rPr>
              <a:t>■</a:t>
            </a:r>
            <a:r>
              <a:rPr dirty="0">
                <a:cs typeface="+mn-ea"/>
                <a:sym typeface="+mn-lt"/>
              </a:rPr>
              <a:t> 提醒全世界注意全球环境状况和人类活动对环境的危害，强调保护和改善人类环境的重要性。</a:t>
            </a:r>
          </a:p>
          <a:p>
            <a:pPr algn="just" fontAlgn="auto">
              <a:lnSpc>
                <a:spcPct val="220000"/>
              </a:lnSpc>
            </a:pPr>
            <a:r>
              <a:rPr dirty="0">
                <a:solidFill>
                  <a:srgbClr val="15A800"/>
                </a:solidFill>
                <a:cs typeface="+mn-ea"/>
                <a:sym typeface="+mn-lt"/>
              </a:rPr>
              <a:t>■</a:t>
            </a:r>
            <a:r>
              <a:rPr dirty="0">
                <a:cs typeface="+mn-ea"/>
                <a:sym typeface="+mn-lt"/>
              </a:rPr>
              <a:t> 它反映了世界各国人民对环境问题的认识和态度，表达了人类对美好环境的向往和追求。</a:t>
            </a:r>
          </a:p>
          <a:p>
            <a:pPr algn="just" fontAlgn="auto">
              <a:lnSpc>
                <a:spcPct val="220000"/>
              </a:lnSpc>
            </a:pPr>
            <a:r>
              <a:rPr dirty="0">
                <a:solidFill>
                  <a:srgbClr val="15A800"/>
                </a:solidFill>
                <a:cs typeface="+mn-ea"/>
                <a:sym typeface="+mn-lt"/>
              </a:rPr>
              <a:t>■</a:t>
            </a:r>
            <a:r>
              <a:rPr dirty="0">
                <a:cs typeface="+mn-ea"/>
                <a:sym typeface="+mn-lt"/>
              </a:rPr>
              <a:t> 世界环境日也是联合国提高全球环境意识、敦促各国政府对环境问题采取行动的主要媒介之一。</a:t>
            </a:r>
          </a:p>
        </p:txBody>
      </p:sp>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1363980" y="4779010"/>
            <a:ext cx="6028055" cy="521970"/>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ctr"/>
            <a:r>
              <a:rPr lang="zh-CN" altLang="en-US" dirty="0">
                <a:solidFill>
                  <a:schemeClr val="tx1"/>
                </a:solidFill>
                <a:latin typeface="+mn-lt"/>
                <a:ea typeface="+mn-ea"/>
                <a:cs typeface="+mn-ea"/>
                <a:sym typeface="+mn-lt"/>
              </a:rPr>
              <a:t>中国主题为</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共建清洁美丽世界</a:t>
            </a:r>
            <a:r>
              <a:rPr lang="en-US" altLang="zh-CN" dirty="0">
                <a:solidFill>
                  <a:schemeClr val="tx1"/>
                </a:solidFill>
                <a:latin typeface="+mn-lt"/>
                <a:ea typeface="+mn-ea"/>
                <a:cs typeface="+mn-ea"/>
                <a:sym typeface="+mn-lt"/>
              </a:rPr>
              <a:t>”</a:t>
            </a:r>
          </a:p>
        </p:txBody>
      </p:sp>
      <p:sp>
        <p:nvSpPr>
          <p:cNvPr id="54" name="Text Box 6"/>
          <p:cNvSpPr txBox="1">
            <a:spLocks noChangeArrowheads="1"/>
          </p:cNvSpPr>
          <p:nvPr/>
        </p:nvSpPr>
        <p:spPr bwMode="auto">
          <a:xfrm>
            <a:off x="1537970" y="3277235"/>
            <a:ext cx="5321300" cy="1079783"/>
          </a:xfrm>
          <a:prstGeom prst="rect">
            <a:avLst/>
          </a:prstGeom>
          <a:noFill/>
        </p:spPr>
        <p:txBody>
          <a:bodyPr wrap="square" rtlCol="0">
            <a:spAutoFit/>
          </a:bodyPr>
          <a:lstStyle/>
          <a:p>
            <a:pPr lvl="0" algn="dist">
              <a:lnSpc>
                <a:spcPct val="168000"/>
              </a:lnSpc>
              <a:buClrTx/>
              <a:buSzTx/>
              <a:buFontTx/>
            </a:pPr>
            <a:r>
              <a:rPr sz="2800" b="1" dirty="0">
                <a:solidFill>
                  <a:srgbClr val="15A800"/>
                </a:solidFill>
                <a:cs typeface="+mn-ea"/>
                <a:sym typeface="+mn-lt"/>
              </a:rPr>
              <a:t>2022年是第</a:t>
            </a:r>
            <a:r>
              <a:rPr sz="4400" b="1" dirty="0">
                <a:solidFill>
                  <a:srgbClr val="15A800"/>
                </a:solidFill>
                <a:cs typeface="+mn-ea"/>
                <a:sym typeface="+mn-lt"/>
              </a:rPr>
              <a:t>51</a:t>
            </a:r>
            <a:r>
              <a:rPr sz="2800" b="1" dirty="0">
                <a:solidFill>
                  <a:srgbClr val="15A800"/>
                </a:solidFill>
                <a:cs typeface="+mn-ea"/>
                <a:sym typeface="+mn-lt"/>
              </a:rPr>
              <a:t>个世界环境日</a:t>
            </a:r>
          </a:p>
        </p:txBody>
      </p:sp>
      <p:sp>
        <p:nvSpPr>
          <p:cNvPr id="5" name="文本框 4"/>
          <p:cNvSpPr txBox="1"/>
          <p:nvPr/>
        </p:nvSpPr>
        <p:spPr>
          <a:xfrm>
            <a:off x="2498090" y="2521585"/>
            <a:ext cx="3400425" cy="626745"/>
          </a:xfrm>
          <a:prstGeom prst="roundRect">
            <a:avLst/>
          </a:prstGeom>
          <a:solidFill>
            <a:srgbClr val="15A800"/>
          </a:solidFill>
          <a:ln>
            <a:noFill/>
          </a:ln>
        </p:spPr>
        <p:txBody>
          <a:bodyPr wrap="square" bIns="36195" rtlCol="0" anchor="ctr" anchorCtr="0">
            <a:noAutofit/>
          </a:bodyPr>
          <a:lstStyle/>
          <a:p>
            <a:pPr lvl="0" algn="dist">
              <a:buClrTx/>
              <a:buSzTx/>
              <a:buFontTx/>
            </a:pPr>
            <a:r>
              <a:rPr lang="zh-CN" altLang="en-US" sz="3600" dirty="0">
                <a:solidFill>
                  <a:schemeClr val="bg1"/>
                </a:solidFill>
                <a:cs typeface="+mn-ea"/>
                <a:sym typeface="+mn-lt"/>
              </a:rPr>
              <a:t>6.5 世界环境日</a:t>
            </a:r>
          </a:p>
        </p:txBody>
      </p:sp>
      <p:pic>
        <p:nvPicPr>
          <p:cNvPr id="13" name="图片 12" descr="51miz-E1164262-C738673C"/>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8150" y="1402715"/>
            <a:ext cx="4256405" cy="4256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2000">
        <p:wipe/>
      </p:transition>
    </mc:Choice>
    <mc:Fallback xmlns="">
      <p:transition spd="slow" advClick="0"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1pzkuc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1197</Words>
  <Application>Microsoft Office PowerPoint</Application>
  <PresentationFormat>宽屏</PresentationFormat>
  <Paragraphs>122</Paragraphs>
  <Slides>27</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汉仪中圆简</vt:lpstr>
      <vt:lpstr>三极春联字体简</vt:lpstr>
      <vt:lpstr>思源黑体 CN Normal</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44</cp:revision>
  <dcterms:created xsi:type="dcterms:W3CDTF">2022-02-14T03:49:00Z</dcterms:created>
  <dcterms:modified xsi:type="dcterms:W3CDTF">2023-04-17T04:33:53Z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44F62A96942744A4BD201A1B0D39DD2D</vt:lpwstr>
  </property>
  <property fmtid="{D5CDD505-2E9C-101B-9397-08002B2CF9AE}" pid="3" name="KSOProductBuildVer">
    <vt:lpwstr>2052-11.1.0.11691</vt:lpwstr>
  </property>
</Properties>
</file>