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3"/>
  </p:notesMasterIdLst>
  <p:sldIdLst>
    <p:sldId id="256" r:id="rId3"/>
    <p:sldId id="257" r:id="rId4"/>
    <p:sldId id="259" r:id="rId5"/>
    <p:sldId id="258" r:id="rId6"/>
    <p:sldId id="260" r:id="rId7"/>
    <p:sldId id="274" r:id="rId8"/>
    <p:sldId id="266" r:id="rId9"/>
    <p:sldId id="283" r:id="rId10"/>
    <p:sldId id="267" r:id="rId11"/>
    <p:sldId id="292" r:id="rId12"/>
    <p:sldId id="269" r:id="rId13"/>
    <p:sldId id="293" r:id="rId14"/>
    <p:sldId id="270" r:id="rId15"/>
    <p:sldId id="271" r:id="rId16"/>
    <p:sldId id="272" r:id="rId17"/>
    <p:sldId id="299" r:id="rId18"/>
    <p:sldId id="302" r:id="rId19"/>
    <p:sldId id="273" r:id="rId20"/>
    <p:sldId id="303" r:id="rId21"/>
    <p:sldId id="30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6FC"/>
    <a:srgbClr val="204FA2"/>
    <a:srgbClr val="FEED7C"/>
    <a:srgbClr val="FDEE20"/>
    <a:srgbClr val="EBF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9DF25-3D1A-420B-ACA5-A78ADDA33E98}"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35450-2EF5-4D4E-9D2C-CD703E9E9E0F}" type="slidenum">
              <a:rPr lang="zh-CN" altLang="en-US" smtClean="0"/>
              <a:t>‹#›</a:t>
            </a:fld>
            <a:endParaRPr lang="zh-CN" altLang="en-US"/>
          </a:p>
        </p:txBody>
      </p:sp>
    </p:spTree>
    <p:extLst>
      <p:ext uri="{BB962C8B-B14F-4D97-AF65-F5344CB8AC3E}">
        <p14:creationId xmlns:p14="http://schemas.microsoft.com/office/powerpoint/2010/main" val="279077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AC35450-2EF5-4D4E-9D2C-CD703E9E9E0F}" type="slidenum">
              <a:rPr lang="zh-CN" altLang="en-US" smtClean="0"/>
              <a:t>10</a:t>
            </a:fld>
            <a:endParaRPr lang="zh-CN" altLang="en-US"/>
          </a:p>
        </p:txBody>
      </p:sp>
    </p:spTree>
    <p:extLst>
      <p:ext uri="{BB962C8B-B14F-4D97-AF65-F5344CB8AC3E}">
        <p14:creationId xmlns:p14="http://schemas.microsoft.com/office/powerpoint/2010/main" val="3457237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冰淇淋"/>
          <p:cNvPicPr>
            <a:picLocks noChangeAspect="1"/>
          </p:cNvPicPr>
          <p:nvPr userDrawn="1"/>
        </p:nvPicPr>
        <p:blipFill>
          <a:blip r:embed="rId2"/>
          <a:stretch>
            <a:fillRect/>
          </a:stretch>
        </p:blipFill>
        <p:spPr>
          <a:xfrm>
            <a:off x="9999980" y="2710815"/>
            <a:ext cx="1748790" cy="1825625"/>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600" y="4455774"/>
            <a:ext cx="5097862" cy="2274592"/>
          </a:xfrm>
          <a:prstGeom prst="rect">
            <a:avLst/>
          </a:prstGeom>
        </p:spPr>
      </p:pic>
      <p:pic>
        <p:nvPicPr>
          <p:cNvPr id="12" name="图片 11"/>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20813" y="3909695"/>
            <a:ext cx="5375178" cy="3147060"/>
          </a:xfrm>
          <a:prstGeom prst="rect">
            <a:avLst/>
          </a:prstGeom>
        </p:spPr>
      </p:pic>
      <p:pic>
        <p:nvPicPr>
          <p:cNvPr id="13" name="图片 12" descr="星星"/>
          <p:cNvPicPr>
            <a:picLocks noChangeAspect="1"/>
          </p:cNvPicPr>
          <p:nvPr userDrawn="1"/>
        </p:nvPicPr>
        <p:blipFill>
          <a:blip r:embed="rId5"/>
          <a:stretch>
            <a:fillRect/>
          </a:stretch>
        </p:blipFill>
        <p:spPr>
          <a:xfrm>
            <a:off x="454025" y="4212590"/>
            <a:ext cx="1424305" cy="1487170"/>
          </a:xfrm>
          <a:prstGeom prst="rect">
            <a:avLst/>
          </a:prstGeom>
        </p:spPr>
      </p:pic>
      <p:pic>
        <p:nvPicPr>
          <p:cNvPr id="16" name="图片 15"/>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1028074" y="99060"/>
            <a:ext cx="1347451" cy="1536700"/>
          </a:xfrm>
          <a:prstGeom prst="rect">
            <a:avLst/>
          </a:prstGeom>
        </p:spPr>
      </p:pic>
      <p:pic>
        <p:nvPicPr>
          <p:cNvPr id="14" name="图片 13" descr="星星飞机"/>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746250" y="529590"/>
            <a:ext cx="1918335" cy="1786255"/>
          </a:xfrm>
          <a:prstGeom prst="rect">
            <a:avLst/>
          </a:prstGeom>
        </p:spPr>
      </p:pic>
      <p:pic>
        <p:nvPicPr>
          <p:cNvPr id="11" name="图片 10"/>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99980" y="99060"/>
            <a:ext cx="2087245" cy="2087245"/>
          </a:xfrm>
          <a:prstGeom prst="rect">
            <a:avLst/>
          </a:prstGeom>
        </p:spPr>
      </p:pic>
      <p:pic>
        <p:nvPicPr>
          <p:cNvPr id="15" name="图片 14"/>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9196913" y="1460500"/>
            <a:ext cx="857468" cy="977900"/>
          </a:xfrm>
          <a:prstGeom prst="rect">
            <a:avLst/>
          </a:prstGeom>
        </p:spPr>
      </p:pic>
      <p:pic>
        <p:nvPicPr>
          <p:cNvPr id="10" name="图片 9"/>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586105" y="2184068"/>
            <a:ext cx="1746885" cy="1480214"/>
          </a:xfrm>
          <a:prstGeom prst="rect">
            <a:avLst/>
          </a:prstGeom>
        </p:spPr>
      </p:pic>
      <p:pic>
        <p:nvPicPr>
          <p:cNvPr id="17" name="图片 16"/>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5190698" y="653415"/>
            <a:ext cx="857468" cy="977900"/>
          </a:xfrm>
          <a:prstGeom prst="rect">
            <a:avLst/>
          </a:prstGeom>
        </p:spPr>
      </p:pic>
      <p:pic>
        <p:nvPicPr>
          <p:cNvPr id="18" name="图片 17"/>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186379" y="99060"/>
            <a:ext cx="1050121" cy="11976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328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432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1151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928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406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7241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5836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2404" y="65379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6118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9717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368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8" name="组合 17"/>
          <p:cNvGrpSpPr/>
          <p:nvPr userDrawn="1"/>
        </p:nvGrpSpPr>
        <p:grpSpPr>
          <a:xfrm>
            <a:off x="0" y="19685"/>
            <a:ext cx="12192000" cy="6838315"/>
            <a:chOff x="0" y="56"/>
            <a:chExt cx="19200" cy="10769"/>
          </a:xfrm>
        </p:grpSpPr>
        <p:pic>
          <p:nvPicPr>
            <p:cNvPr id="14" name="图片 1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142654">
              <a:off x="9476" y="56"/>
              <a:ext cx="8850" cy="3392"/>
            </a:xfrm>
            <a:prstGeom prst="rect">
              <a:avLst/>
            </a:prstGeom>
          </p:spPr>
        </p:pic>
        <p:pic>
          <p:nvPicPr>
            <p:cNvPr id="12" name="图片 1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8271"/>
              <a:ext cx="19200" cy="2554"/>
            </a:xfrm>
            <a:prstGeom prst="rect">
              <a:avLst/>
            </a:prstGeom>
          </p:spPr>
        </p:pic>
      </p:grpSp>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444865" y="1061374"/>
            <a:ext cx="1892300" cy="1603431"/>
          </a:xfrm>
          <a:prstGeom prst="rect">
            <a:avLst/>
          </a:prstGeom>
        </p:spPr>
      </p:pic>
      <p:pic>
        <p:nvPicPr>
          <p:cNvPr id="16" name="图片 15"/>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904855" y="-24448"/>
            <a:ext cx="1287145" cy="1287145"/>
          </a:xfrm>
          <a:prstGeom prst="rect">
            <a:avLst/>
          </a:prstGeom>
        </p:spPr>
      </p:pic>
      <p:pic>
        <p:nvPicPr>
          <p:cNvPr id="3" name="图片 2">
            <a:extLst>
              <a:ext uri="{FF2B5EF4-FFF2-40B4-BE49-F238E27FC236}">
                <a16:creationId xmlns:a16="http://schemas.microsoft.com/office/drawing/2014/main" id="{F6433F6C-DB27-47AA-B676-9C9285934C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15979" y="1909098"/>
            <a:ext cx="3354708" cy="33547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5086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6062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3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4211955"/>
            <a:ext cx="12192000" cy="2666365"/>
          </a:xfrm>
          <a:prstGeom prst="rect">
            <a:avLst/>
          </a:prstGeom>
        </p:spPr>
      </p:pic>
      <p:pic>
        <p:nvPicPr>
          <p:cNvPr id="8" name="图片 7" descr="海星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785475" y="5825490"/>
            <a:ext cx="798830" cy="784860"/>
          </a:xfrm>
          <a:prstGeom prst="rect">
            <a:avLst/>
          </a:prstGeom>
        </p:spPr>
      </p:pic>
      <p:pic>
        <p:nvPicPr>
          <p:cNvPr id="9" name="图片 8" descr="海星"/>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752725" y="5520055"/>
            <a:ext cx="908685" cy="677545"/>
          </a:xfrm>
          <a:prstGeom prst="rect">
            <a:avLst/>
          </a:prstGeom>
        </p:spPr>
      </p:pic>
      <p:pic>
        <p:nvPicPr>
          <p:cNvPr id="11" name="图片 10" descr="鱼2"/>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514840" y="4688205"/>
            <a:ext cx="1910080" cy="1304290"/>
          </a:xfrm>
          <a:prstGeom prst="rect">
            <a:avLst/>
          </a:prstGeom>
        </p:spPr>
      </p:pic>
      <p:pic>
        <p:nvPicPr>
          <p:cNvPr id="12" name="图片 11" descr="鱼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rot="21360000">
            <a:off x="4020820" y="5383530"/>
            <a:ext cx="798830" cy="581660"/>
          </a:xfrm>
          <a:prstGeom prst="rect">
            <a:avLst/>
          </a:prstGeom>
        </p:spPr>
      </p:pic>
      <p:pic>
        <p:nvPicPr>
          <p:cNvPr id="14" name="图片 13" descr="海星1"/>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10367645" y="5653405"/>
            <a:ext cx="417830" cy="410210"/>
          </a:xfrm>
          <a:prstGeom prst="rect">
            <a:avLst/>
          </a:prstGeom>
        </p:spPr>
      </p:pic>
      <p:pic>
        <p:nvPicPr>
          <p:cNvPr id="15" name="图片 14" descr="鱼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rot="21360000">
            <a:off x="6164580" y="6224905"/>
            <a:ext cx="798830" cy="581660"/>
          </a:xfrm>
          <a:prstGeom prst="rect">
            <a:avLst/>
          </a:prstGeom>
        </p:spPr>
      </p:pic>
      <p:pic>
        <p:nvPicPr>
          <p:cNvPr id="16" name="图片 15"/>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540387" y="4383087"/>
            <a:ext cx="1676977" cy="2582545"/>
          </a:xfrm>
          <a:prstGeom prst="rect">
            <a:avLst/>
          </a:prstGeom>
        </p:spPr>
      </p:pic>
      <p:pic>
        <p:nvPicPr>
          <p:cNvPr id="19" name="图片 18"/>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7647512" y="3064669"/>
            <a:ext cx="2981373" cy="2389505"/>
          </a:xfrm>
          <a:prstGeom prst="rect">
            <a:avLst/>
          </a:prstGeom>
        </p:spPr>
      </p:pic>
      <p:pic>
        <p:nvPicPr>
          <p:cNvPr id="23" name="图片 22"/>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rot="1075005">
            <a:off x="3890108" y="4974012"/>
            <a:ext cx="4648975" cy="21792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204086"/>
            <a:ext cx="12172875" cy="485013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33569" y="0"/>
            <a:ext cx="1629541" cy="2419350"/>
          </a:xfrm>
          <a:prstGeom prst="rect">
            <a:avLst/>
          </a:prstGeom>
        </p:spPr>
      </p:pic>
      <p:pic>
        <p:nvPicPr>
          <p:cNvPr id="10" name="图片 9"/>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rot="20058250">
            <a:off x="106491" y="-212725"/>
            <a:ext cx="1916101" cy="284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9537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304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80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475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0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55.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5.png"/><Relationship Id="rId4" Type="http://schemas.openxmlformats.org/officeDocument/2006/relationships/image" Target="../media/image35.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4.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35.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9.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20770" y="1507490"/>
            <a:ext cx="523875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小学各年级</a:t>
            </a:r>
          </a:p>
        </p:txBody>
      </p:sp>
      <p:sp>
        <p:nvSpPr>
          <p:cNvPr id="3" name="文本框 2"/>
          <p:cNvSpPr txBox="1"/>
          <p:nvPr/>
        </p:nvSpPr>
        <p:spPr>
          <a:xfrm>
            <a:off x="2430145" y="2582545"/>
            <a:ext cx="762000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学生的心理特点及对策</a:t>
            </a:r>
          </a:p>
        </p:txBody>
      </p:sp>
      <p:grpSp>
        <p:nvGrpSpPr>
          <p:cNvPr id="10" name="组合 9"/>
          <p:cNvGrpSpPr/>
          <p:nvPr/>
        </p:nvGrpSpPr>
        <p:grpSpPr>
          <a:xfrm>
            <a:off x="3897630" y="3908425"/>
            <a:ext cx="2160270" cy="461645"/>
            <a:chOff x="4863" y="6075"/>
            <a:chExt cx="3852" cy="727"/>
          </a:xfrm>
        </p:grpSpPr>
        <p:sp>
          <p:nvSpPr>
            <p:cNvPr id="7" name="圆角矩形 6"/>
            <p:cNvSpPr/>
            <p:nvPr/>
          </p:nvSpPr>
          <p:spPr>
            <a:xfrm>
              <a:off x="4863" y="6080"/>
              <a:ext cx="3800" cy="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863" y="6075"/>
              <a:ext cx="3852" cy="727"/>
            </a:xfrm>
            <a:prstGeom prst="rect">
              <a:avLst/>
            </a:prstGeom>
            <a:noFill/>
          </p:spPr>
          <p:txBody>
            <a:bodyPr wrap="square" rtlCol="0" anchor="t">
              <a:spAutoFit/>
            </a:bodyPr>
            <a:lstStyle/>
            <a:p>
              <a:pPr algn="ctr"/>
              <a:r>
                <a:rPr lang="en-US" altLang="zh-CN" sz="2400" smtClean="0">
                  <a:solidFill>
                    <a:schemeClr val="bg1"/>
                  </a:solidFill>
                  <a:cs typeface="+mn-ea"/>
                  <a:sym typeface="+mn-lt"/>
                </a:rPr>
                <a:t>PPT818</a:t>
              </a:r>
              <a:endParaRPr lang="zh-CN" altLang="en-US" sz="2400" dirty="0">
                <a:solidFill>
                  <a:schemeClr val="bg1"/>
                </a:solidFill>
                <a:cs typeface="+mn-ea"/>
                <a:sym typeface="+mn-lt"/>
              </a:endParaRPr>
            </a:p>
          </p:txBody>
        </p:sp>
      </p:grpSp>
      <p:grpSp>
        <p:nvGrpSpPr>
          <p:cNvPr id="11" name="组合 10"/>
          <p:cNvGrpSpPr/>
          <p:nvPr/>
        </p:nvGrpSpPr>
        <p:grpSpPr>
          <a:xfrm>
            <a:off x="6380480" y="3910965"/>
            <a:ext cx="2134870" cy="460375"/>
            <a:chOff x="8908" y="6079"/>
            <a:chExt cx="6298" cy="725"/>
          </a:xfrm>
        </p:grpSpPr>
        <p:sp>
          <p:nvSpPr>
            <p:cNvPr id="9" name="圆角矩形 8"/>
            <p:cNvSpPr/>
            <p:nvPr/>
          </p:nvSpPr>
          <p:spPr>
            <a:xfrm>
              <a:off x="8908" y="6080"/>
              <a:ext cx="6298" cy="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9252" y="6079"/>
              <a:ext cx="5668" cy="725"/>
            </a:xfrm>
            <a:prstGeom prst="rect">
              <a:avLst/>
            </a:prstGeom>
            <a:noFill/>
          </p:spPr>
          <p:txBody>
            <a:bodyPr wrap="square" rtlCol="0" anchor="t">
              <a:spAutoFit/>
            </a:bodyPr>
            <a:lstStyle/>
            <a:p>
              <a:pPr algn="ctr"/>
              <a:r>
                <a:rPr lang="en-US" altLang="zh-CN" sz="2400" dirty="0" smtClean="0">
                  <a:solidFill>
                    <a:schemeClr val="tx1"/>
                  </a:solidFill>
                  <a:cs typeface="+mn-ea"/>
                  <a:sym typeface="+mn-lt"/>
                </a:rPr>
                <a:t>20XX</a:t>
              </a:r>
              <a:r>
                <a:rPr lang="zh-CN" altLang="en-US" sz="2400" dirty="0" smtClean="0">
                  <a:solidFill>
                    <a:schemeClr val="tx1"/>
                  </a:solidFill>
                  <a:cs typeface="+mn-ea"/>
                  <a:sym typeface="+mn-lt"/>
                </a:rPr>
                <a:t>年</a:t>
              </a:r>
              <a:endParaRPr lang="zh-CN" altLang="en-US" sz="2400" dirty="0">
                <a:solidFill>
                  <a:schemeClr val="tx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289050" y="10591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四年级学生心理特点：</a:t>
            </a:r>
          </a:p>
        </p:txBody>
      </p:sp>
      <p:sp>
        <p:nvSpPr>
          <p:cNvPr id="10" name="文本框 9"/>
          <p:cNvSpPr txBox="1"/>
          <p:nvPr/>
        </p:nvSpPr>
        <p:spPr>
          <a:xfrm>
            <a:off x="970915" y="1721485"/>
            <a:ext cx="4250055" cy="424624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a:solidFill>
                  <a:srgbClr val="002060"/>
                </a:solidFill>
                <a:cs typeface="+mn-ea"/>
                <a:sym typeface="+mn-lt"/>
              </a:rPr>
              <a:t>感知觉的无意性和情绪性比较明显。身体练习时容易被新颖的内容所吸引，经常忘记练习的主要目的。兴趣十分广泛，几乎那项体育活动都喜欢，感知动作的要领比较笼统，容易把相近的动作混淆起来，时间和空间感较差。注意力不够稳定，不易持久，有意注意虽有发展，但还很不完善。集中注意力的能力较好，交换练习的时间应控制在20分钟内。</a:t>
            </a:r>
          </a:p>
        </p:txBody>
      </p:sp>
      <p:sp>
        <p:nvSpPr>
          <p:cNvPr id="12" name="文本框 11"/>
          <p:cNvSpPr txBox="1"/>
          <p:nvPr/>
        </p:nvSpPr>
        <p:spPr>
          <a:xfrm>
            <a:off x="6399530" y="2330450"/>
            <a:ext cx="4281805" cy="216852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a:solidFill>
                  <a:srgbClr val="002060"/>
                </a:solidFill>
                <a:cs typeface="+mn-ea"/>
                <a:sym typeface="+mn-lt"/>
              </a:rPr>
              <a:t>无意记忆还占相当优势，因此，讲解不宜过长，叙述动作要领和练习方法要提纲挈领。 情感容易外露，爱争论问题，容易激动，动不动就提出批评意见，但仍愿意依靠老师，希望老师来做主。</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35" name="文本框 34"/>
          <p:cNvSpPr txBox="1"/>
          <p:nvPr/>
        </p:nvSpPr>
        <p:spPr>
          <a:xfrm>
            <a:off x="6597015" y="105918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四年级学生应对对策：</a:t>
            </a:r>
          </a:p>
        </p:txBody>
      </p:sp>
      <p:cxnSp>
        <p:nvCxnSpPr>
          <p:cNvPr id="2" name="直接连接符 1"/>
          <p:cNvCxnSpPr/>
          <p:nvPr/>
        </p:nvCxnSpPr>
        <p:spPr>
          <a:xfrm>
            <a:off x="5954395" y="839470"/>
            <a:ext cx="0" cy="49872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1282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6227" y="112419"/>
            <a:ext cx="11101421" cy="6433101"/>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4352" y="3790315"/>
            <a:ext cx="1620520" cy="2963545"/>
          </a:xfrm>
          <a:prstGeom prst="rect">
            <a:avLst/>
          </a:prstGeom>
        </p:spPr>
      </p:pic>
      <p:sp>
        <p:nvSpPr>
          <p:cNvPr id="10" name="文本框 9"/>
          <p:cNvSpPr txBox="1"/>
          <p:nvPr/>
        </p:nvSpPr>
        <p:spPr>
          <a:xfrm>
            <a:off x="2801619" y="2429534"/>
            <a:ext cx="6453505" cy="2584450"/>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dirty="0">
                <a:solidFill>
                  <a:srgbClr val="002060"/>
                </a:solidFill>
                <a:cs typeface="+mn-ea"/>
                <a:sym typeface="+mn-lt"/>
              </a:rPr>
              <a:t>男女生之间开始出现界限，男女生之间容易保持一定的距离，站队时的间距都比低年级大了，不愿意站的很近。 自我评价意识开始形成，担心自己体育成绩不佳、担心自己在练习中影响集体。开始能分辨同学中体育能力的高低及学习态度的好坏。愿意听表扬，要求老师采取公平态度，老师批评不当，就不乐意，特别是女生。</a:t>
            </a:r>
          </a:p>
        </p:txBody>
      </p:sp>
      <p:sp>
        <p:nvSpPr>
          <p:cNvPr id="3" name="文本框 2"/>
          <p:cNvSpPr txBox="1"/>
          <p:nvPr/>
        </p:nvSpPr>
        <p:spPr>
          <a:xfrm>
            <a:off x="1351391" y="609930"/>
            <a:ext cx="522605" cy="521970"/>
          </a:xfrm>
          <a:prstGeom prst="rect">
            <a:avLst/>
          </a:prstGeom>
          <a:noFill/>
        </p:spPr>
        <p:txBody>
          <a:bodyPr wrap="square" rtlCol="0">
            <a:spAutoFit/>
          </a:bodyPr>
          <a:lstStyle/>
          <a:p>
            <a:r>
              <a:rPr lang="zh-CN" altLang="en-US" sz="2800" b="1">
                <a:solidFill>
                  <a:srgbClr val="002060"/>
                </a:solidFill>
                <a:cs typeface="+mn-ea"/>
                <a:sym typeface="+mn-lt"/>
              </a:rPr>
              <a:t>四</a:t>
            </a:r>
          </a:p>
        </p:txBody>
      </p:sp>
      <p:sp>
        <p:nvSpPr>
          <p:cNvPr id="7" name="文本框 6"/>
          <p:cNvSpPr txBox="1"/>
          <p:nvPr/>
        </p:nvSpPr>
        <p:spPr>
          <a:xfrm>
            <a:off x="2144506" y="609930"/>
            <a:ext cx="522605" cy="521970"/>
          </a:xfrm>
          <a:prstGeom prst="rect">
            <a:avLst/>
          </a:prstGeom>
          <a:noFill/>
        </p:spPr>
        <p:txBody>
          <a:bodyPr wrap="square" rtlCol="0">
            <a:spAutoFit/>
          </a:bodyPr>
          <a:lstStyle/>
          <a:p>
            <a:r>
              <a:rPr lang="zh-CN" altLang="en-US" sz="2800" b="1">
                <a:solidFill>
                  <a:srgbClr val="002060"/>
                </a:solidFill>
                <a:cs typeface="+mn-ea"/>
                <a:sym typeface="+mn-lt"/>
              </a:rPr>
              <a:t>年</a:t>
            </a:r>
          </a:p>
        </p:txBody>
      </p:sp>
      <p:sp>
        <p:nvSpPr>
          <p:cNvPr id="15" name="文本框 14"/>
          <p:cNvSpPr txBox="1"/>
          <p:nvPr/>
        </p:nvSpPr>
        <p:spPr>
          <a:xfrm>
            <a:off x="2983976" y="609930"/>
            <a:ext cx="522605" cy="521970"/>
          </a:xfrm>
          <a:prstGeom prst="rect">
            <a:avLst/>
          </a:prstGeom>
          <a:noFill/>
        </p:spPr>
        <p:txBody>
          <a:bodyPr wrap="square" rtlCol="0">
            <a:spAutoFit/>
          </a:bodyPr>
          <a:lstStyle/>
          <a:p>
            <a:r>
              <a:rPr lang="zh-CN" altLang="en-US" sz="2800" b="1">
                <a:solidFill>
                  <a:srgbClr val="002060"/>
                </a:solidFill>
                <a:cs typeface="+mn-ea"/>
                <a:sym typeface="+mn-lt"/>
              </a:rPr>
              <a:t>级</a:t>
            </a:r>
          </a:p>
        </p:txBody>
      </p:sp>
      <p:sp>
        <p:nvSpPr>
          <p:cNvPr id="16" name="文本框 15"/>
          <p:cNvSpPr txBox="1"/>
          <p:nvPr/>
        </p:nvSpPr>
        <p:spPr>
          <a:xfrm>
            <a:off x="3806301" y="609930"/>
            <a:ext cx="522605" cy="521970"/>
          </a:xfrm>
          <a:prstGeom prst="rect">
            <a:avLst/>
          </a:prstGeom>
          <a:noFill/>
        </p:spPr>
        <p:txBody>
          <a:bodyPr wrap="square" rtlCol="0">
            <a:spAutoFit/>
          </a:bodyPr>
          <a:lstStyle/>
          <a:p>
            <a:r>
              <a:rPr lang="zh-CN" altLang="en-US" sz="2800" b="1">
                <a:solidFill>
                  <a:srgbClr val="002060"/>
                </a:solidFill>
                <a:cs typeface="+mn-ea"/>
                <a:sym typeface="+mn-lt"/>
              </a:rPr>
              <a:t>男</a:t>
            </a:r>
          </a:p>
        </p:txBody>
      </p:sp>
      <p:sp>
        <p:nvSpPr>
          <p:cNvPr id="17" name="文本框 16"/>
          <p:cNvSpPr txBox="1"/>
          <p:nvPr/>
        </p:nvSpPr>
        <p:spPr>
          <a:xfrm>
            <a:off x="4644501" y="609930"/>
            <a:ext cx="649605" cy="521970"/>
          </a:xfrm>
          <a:prstGeom prst="rect">
            <a:avLst/>
          </a:prstGeom>
          <a:noFill/>
        </p:spPr>
        <p:txBody>
          <a:bodyPr wrap="square" rtlCol="0">
            <a:spAutoFit/>
          </a:bodyPr>
          <a:lstStyle/>
          <a:p>
            <a:r>
              <a:rPr lang="zh-CN" altLang="en-US" sz="2800" b="1">
                <a:solidFill>
                  <a:srgbClr val="002060"/>
                </a:solidFill>
                <a:cs typeface="+mn-ea"/>
                <a:sym typeface="+mn-lt"/>
              </a:rPr>
              <a:t>女</a:t>
            </a:r>
          </a:p>
        </p:txBody>
      </p:sp>
      <p:sp>
        <p:nvSpPr>
          <p:cNvPr id="18" name="文本框 17"/>
          <p:cNvSpPr txBox="1"/>
          <p:nvPr/>
        </p:nvSpPr>
        <p:spPr>
          <a:xfrm>
            <a:off x="5518896" y="609930"/>
            <a:ext cx="649605" cy="521970"/>
          </a:xfrm>
          <a:prstGeom prst="rect">
            <a:avLst/>
          </a:prstGeom>
          <a:noFill/>
        </p:spPr>
        <p:txBody>
          <a:bodyPr wrap="square" rtlCol="0">
            <a:spAutoFit/>
          </a:bodyPr>
          <a:lstStyle/>
          <a:p>
            <a:r>
              <a:rPr lang="zh-CN" altLang="en-US" sz="2800" b="1">
                <a:solidFill>
                  <a:srgbClr val="002060"/>
                </a:solidFill>
                <a:cs typeface="+mn-ea"/>
                <a:sym typeface="+mn-lt"/>
              </a:rPr>
              <a:t>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48715" y="2003248"/>
            <a:ext cx="3746500" cy="249572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五年级学生心理特点：</a:t>
            </a:r>
          </a:p>
        </p:txBody>
      </p:sp>
      <p:grpSp>
        <p:nvGrpSpPr>
          <p:cNvPr id="17" name="组合 16"/>
          <p:cNvGrpSpPr/>
          <p:nvPr/>
        </p:nvGrpSpPr>
        <p:grpSpPr>
          <a:xfrm>
            <a:off x="1012825" y="5049520"/>
            <a:ext cx="3230245" cy="603250"/>
            <a:chOff x="1595" y="7952"/>
            <a:chExt cx="5087" cy="950"/>
          </a:xfrm>
        </p:grpSpPr>
        <p:sp>
          <p:nvSpPr>
            <p:cNvPr id="16" name="矩形 15"/>
            <p:cNvSpPr/>
            <p:nvPr/>
          </p:nvSpPr>
          <p:spPr>
            <a:xfrm>
              <a:off x="1595" y="8005"/>
              <a:ext cx="5087"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809" y="7952"/>
              <a:ext cx="4729" cy="723"/>
            </a:xfrm>
            <a:prstGeom prst="rect">
              <a:avLst/>
            </a:prstGeom>
            <a:noFill/>
          </p:spPr>
          <p:txBody>
            <a:bodyPr wrap="square" rtlCol="0" anchor="t">
              <a:spAutoFit/>
            </a:bodyPr>
            <a:lstStyle/>
            <a:p>
              <a:pPr indent="0" algn="l" fontAlgn="auto">
                <a:lnSpc>
                  <a:spcPct val="150000"/>
                </a:lnSpc>
              </a:pPr>
              <a:r>
                <a:rPr lang="zh-CN" altLang="en-US" b="1">
                  <a:solidFill>
                    <a:srgbClr val="002060"/>
                  </a:solidFill>
                  <a:cs typeface="+mn-ea"/>
                  <a:sym typeface="+mn-lt"/>
                </a:rPr>
                <a:t>感知觉属于少年阶段的特点</a:t>
              </a:r>
            </a:p>
          </p:txBody>
        </p:sp>
      </p:gr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3" name="组合 22"/>
          <p:cNvGrpSpPr/>
          <p:nvPr/>
        </p:nvGrpSpPr>
        <p:grpSpPr>
          <a:xfrm>
            <a:off x="5422265" y="1021080"/>
            <a:ext cx="5193030" cy="569595"/>
            <a:chOff x="8539" y="1608"/>
            <a:chExt cx="8178" cy="897"/>
          </a:xfrm>
        </p:grpSpPr>
        <p:sp>
          <p:nvSpPr>
            <p:cNvPr id="18" name="矩形 17"/>
            <p:cNvSpPr/>
            <p:nvPr/>
          </p:nvSpPr>
          <p:spPr>
            <a:xfrm>
              <a:off x="8539" y="1608"/>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539" y="1608"/>
              <a:ext cx="8178"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视觉和听觉的感受性已发展到一定水平</a:t>
              </a:r>
            </a:p>
          </p:txBody>
        </p:sp>
      </p:grpSp>
      <p:grpSp>
        <p:nvGrpSpPr>
          <p:cNvPr id="24" name="组合 23"/>
          <p:cNvGrpSpPr/>
          <p:nvPr/>
        </p:nvGrpSpPr>
        <p:grpSpPr>
          <a:xfrm>
            <a:off x="5422265" y="1740535"/>
            <a:ext cx="4935220" cy="570230"/>
            <a:chOff x="8539" y="2717"/>
            <a:chExt cx="7772" cy="898"/>
          </a:xfrm>
        </p:grpSpPr>
        <p:sp>
          <p:nvSpPr>
            <p:cNvPr id="19" name="矩形 18"/>
            <p:cNvSpPr/>
            <p:nvPr/>
          </p:nvSpPr>
          <p:spPr>
            <a:xfrm>
              <a:off x="8539" y="2718"/>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8539" y="2717"/>
              <a:ext cx="7772"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感知事物的目的性比童年阶段明确</a:t>
              </a:r>
            </a:p>
          </p:txBody>
        </p:sp>
      </p:grpSp>
      <p:grpSp>
        <p:nvGrpSpPr>
          <p:cNvPr id="25" name="组合 24"/>
          <p:cNvGrpSpPr/>
          <p:nvPr/>
        </p:nvGrpSpPr>
        <p:grpSpPr>
          <a:xfrm>
            <a:off x="5422265" y="2460625"/>
            <a:ext cx="4231005" cy="569595"/>
            <a:chOff x="8539" y="3826"/>
            <a:chExt cx="6663" cy="897"/>
          </a:xfrm>
        </p:grpSpPr>
        <p:sp>
          <p:nvSpPr>
            <p:cNvPr id="20" name="矩形 19"/>
            <p:cNvSpPr/>
            <p:nvPr/>
          </p:nvSpPr>
          <p:spPr>
            <a:xfrm>
              <a:off x="8539" y="3826"/>
              <a:ext cx="6663" cy="897"/>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8539" y="3826"/>
              <a:ext cx="5585" cy="723"/>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感知事物的精确性也有所改善</a:t>
              </a:r>
            </a:p>
          </p:txBody>
        </p:sp>
      </p:grpSp>
      <p:grpSp>
        <p:nvGrpSpPr>
          <p:cNvPr id="26" name="组合 25"/>
          <p:cNvGrpSpPr/>
          <p:nvPr/>
        </p:nvGrpSpPr>
        <p:grpSpPr>
          <a:xfrm>
            <a:off x="5422265" y="3180080"/>
            <a:ext cx="5840095" cy="922020"/>
            <a:chOff x="8539" y="4935"/>
            <a:chExt cx="9197" cy="1452"/>
          </a:xfrm>
        </p:grpSpPr>
        <p:sp>
          <p:nvSpPr>
            <p:cNvPr id="21" name="矩形 20"/>
            <p:cNvSpPr/>
            <p:nvPr/>
          </p:nvSpPr>
          <p:spPr>
            <a:xfrm>
              <a:off x="8539" y="4952"/>
              <a:ext cx="9197" cy="1435"/>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8539" y="4935"/>
              <a:ext cx="8846" cy="137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集中注意能力有所发展，集中注意、专心致志的时间可达25分钟左右。</a:t>
              </a:r>
            </a:p>
          </p:txBody>
        </p:sp>
      </p:grpSp>
      <p:grpSp>
        <p:nvGrpSpPr>
          <p:cNvPr id="27" name="组合 26"/>
          <p:cNvGrpSpPr/>
          <p:nvPr/>
        </p:nvGrpSpPr>
        <p:grpSpPr>
          <a:xfrm>
            <a:off x="5422265" y="4252595"/>
            <a:ext cx="5840730" cy="1338580"/>
            <a:chOff x="8539" y="6698"/>
            <a:chExt cx="9198" cy="2108"/>
          </a:xfrm>
        </p:grpSpPr>
        <p:sp>
          <p:nvSpPr>
            <p:cNvPr id="22" name="矩形 21"/>
            <p:cNvSpPr/>
            <p:nvPr/>
          </p:nvSpPr>
          <p:spPr>
            <a:xfrm>
              <a:off x="8540" y="6798"/>
              <a:ext cx="9197" cy="2008"/>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8539" y="6698"/>
              <a:ext cx="8845" cy="21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注意分配能力也有提高，在注意腿的动作同时，还能注意到手或脚的动作，注意上下肢动作的同时，还能注意到重心的变换。  　　</a:t>
              </a:r>
            </a:p>
          </p:txBody>
        </p:sp>
      </p:grpSp>
      <p:sp>
        <p:nvSpPr>
          <p:cNvPr id="29" name="TextBox 28"/>
          <p:cNvSpPr txBox="1"/>
          <p:nvPr/>
        </p:nvSpPr>
        <p:spPr>
          <a:xfrm>
            <a:off x="620077" y="666922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accent1">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1">
                    <a:lumMod val="20000"/>
                    <a:lumOff val="80000"/>
                  </a:schemeClr>
                </a:solidFill>
                <a:effectLst/>
                <a:uLnTx/>
                <a:uFillTx/>
              </a:rPr>
              <a:t>下载 </a:t>
            </a:r>
            <a:r>
              <a:rPr kumimoji="0" lang="en-US" altLang="zh-CN" sz="100" b="0" i="0" u="none" strike="noStrike" kern="0" cap="none" spc="0" normalizeH="0" baseline="0" noProof="0" dirty="0" smtClean="0">
                <a:ln>
                  <a:noFill/>
                </a:ln>
                <a:solidFill>
                  <a:schemeClr val="accent1">
                    <a:lumMod val="20000"/>
                    <a:lumOff val="80000"/>
                  </a:schemeClr>
                </a:solidFill>
                <a:effectLst/>
                <a:uLnTx/>
                <a:uFillTx/>
              </a:rPr>
              <a:t>http://www.1ppt.com/xiazai/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五年级学生心理特点：</a:t>
            </a:r>
          </a:p>
        </p:txBody>
      </p:sp>
      <p:sp>
        <p:nvSpPr>
          <p:cNvPr id="10" name="文本框 9"/>
          <p:cNvSpPr txBox="1"/>
          <p:nvPr/>
        </p:nvSpPr>
        <p:spPr>
          <a:xfrm>
            <a:off x="1029970" y="1694815"/>
            <a:ext cx="4732020" cy="175323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a:solidFill>
                  <a:srgbClr val="002060"/>
                </a:solidFill>
                <a:cs typeface="+mn-ea"/>
                <a:sym typeface="+mn-lt"/>
              </a:rPr>
              <a:t>已从具体形象思维向抽象逻辑思维过渡，但仍然是同直接与感性经验相联系，仍然具有很大成分的具体形象性，仍习惯于模仿实际动作。</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2" name="文本框 11"/>
          <p:cNvSpPr txBox="1"/>
          <p:nvPr/>
        </p:nvSpPr>
        <p:spPr>
          <a:xfrm>
            <a:off x="6197600" y="4720590"/>
            <a:ext cx="4173855"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有意记忆在不断发展，开始由教师布置任务的记忆过渡到自觉的记忆。</a:t>
            </a:r>
          </a:p>
        </p:txBody>
      </p:sp>
      <p:pic>
        <p:nvPicPr>
          <p:cNvPr id="2" name="图片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97600" y="1008778"/>
            <a:ext cx="4521200" cy="3197198"/>
          </a:xfrm>
          <a:prstGeom prst="rect">
            <a:avLst/>
          </a:prstGeom>
        </p:spPr>
      </p:pic>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71650" y="3080385"/>
            <a:ext cx="3566795" cy="356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1593" y="4530090"/>
            <a:ext cx="1272943" cy="2327910"/>
          </a:xfrm>
          <a:prstGeom prst="rect">
            <a:avLst/>
          </a:prstGeom>
        </p:spPr>
      </p:pic>
      <p:sp>
        <p:nvSpPr>
          <p:cNvPr id="11" name="文本框 10"/>
          <p:cNvSpPr txBox="1"/>
          <p:nvPr/>
        </p:nvSpPr>
        <p:spPr>
          <a:xfrm>
            <a:off x="1482725" y="753110"/>
            <a:ext cx="3853815" cy="460375"/>
          </a:xfrm>
          <a:prstGeom prst="rect">
            <a:avLst/>
          </a:prstGeom>
          <a:noFill/>
        </p:spPr>
        <p:txBody>
          <a:bodyPr wrap="square" rtlCol="0" anchor="t">
            <a:spAutoFit/>
          </a:bodyPr>
          <a:lstStyle/>
          <a:p>
            <a:pPr algn="dist"/>
            <a:r>
              <a:rPr lang="zh-CN" altLang="en-US" sz="2400" b="1">
                <a:solidFill>
                  <a:srgbClr val="002060"/>
                </a:solidFill>
                <a:cs typeface="+mn-ea"/>
                <a:sym typeface="+mn-lt"/>
              </a:rPr>
              <a:t>五年级学生对策：</a:t>
            </a:r>
          </a:p>
        </p:txBody>
      </p:sp>
      <p:sp>
        <p:nvSpPr>
          <p:cNvPr id="12" name="文本框 11"/>
          <p:cNvSpPr txBox="1"/>
          <p:nvPr/>
        </p:nvSpPr>
        <p:spPr>
          <a:xfrm>
            <a:off x="1240155" y="1478280"/>
            <a:ext cx="8766810" cy="458908"/>
          </a:xfrm>
          <a:prstGeom prst="rect">
            <a:avLst/>
          </a:prstGeom>
          <a:noFill/>
        </p:spPr>
        <p:txBody>
          <a:bodyPr wrap="square" rtlCol="0" anchor="t">
            <a:spAutoFit/>
          </a:bodyPr>
          <a:lstStyle/>
          <a:p>
            <a:pPr indent="0" algn="just" fontAlgn="auto">
              <a:lnSpc>
                <a:spcPct val="150000"/>
              </a:lnSpc>
            </a:pPr>
            <a:r>
              <a:rPr lang="zh-CN" altLang="en-US">
                <a:solidFill>
                  <a:srgbClr val="002060"/>
                </a:solidFill>
                <a:cs typeface="+mn-ea"/>
                <a:sym typeface="+mn-lt"/>
              </a:rPr>
              <a:t>需加强启发式教学，发展学生比较、分析，综合思维的能力。  　　</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240155" y="2588260"/>
            <a:ext cx="9906000"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a:solidFill>
                  <a:srgbClr val="002060"/>
                </a:solidFill>
                <a:cs typeface="+mn-ea"/>
                <a:sym typeface="+mn-lt"/>
              </a:rPr>
              <a:t> 女生在一起活动开始注意性别界限，男性女性的性别特点明显地表露出来。集体意识显得强烈，与其他小组的对抗意识越来越强，喜欢与同学协作参加竞赛性的练习，愿意练习竞技运动中的一些基本动作，但仍十分喜欢游乐性、趣味性、活动性游戏。</a:t>
            </a:r>
          </a:p>
        </p:txBody>
      </p:sp>
      <p:sp>
        <p:nvSpPr>
          <p:cNvPr id="3" name="文本框 2"/>
          <p:cNvSpPr txBox="1"/>
          <p:nvPr/>
        </p:nvSpPr>
        <p:spPr>
          <a:xfrm>
            <a:off x="2379345" y="4530090"/>
            <a:ext cx="7628255"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a:solidFill>
                  <a:srgbClr val="002060"/>
                </a:solidFill>
                <a:cs typeface="+mn-ea"/>
                <a:sym typeface="+mn-lt"/>
              </a:rPr>
              <a:t>自我评价意识逐步得到发展，愿意摆理由讲道理，智力和体力相结合能力得到发展，对老师的行为敢提出批评意见，对老师不公正的处理会有不满的表现。不愿违反规则，十分重视约定事项。  </a:t>
            </a:r>
          </a:p>
        </p:txBody>
      </p:sp>
      <p:cxnSp>
        <p:nvCxnSpPr>
          <p:cNvPr id="7" name="直接连接符 6"/>
          <p:cNvCxnSpPr/>
          <p:nvPr/>
        </p:nvCxnSpPr>
        <p:spPr>
          <a:xfrm>
            <a:off x="1360805" y="2293620"/>
            <a:ext cx="97853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60805" y="4354830"/>
            <a:ext cx="978535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555115" y="1462405"/>
            <a:ext cx="10007600" cy="1983740"/>
          </a:xfrm>
          <a:prstGeom prst="rect">
            <a:avLst/>
          </a:prstGeom>
          <a:noFill/>
        </p:spPr>
        <p:txBody>
          <a:bodyPr wrap="square" rtlCol="0">
            <a:spAutoFit/>
          </a:bodyPr>
          <a:lstStyle/>
          <a:p>
            <a:pPr indent="0" fontAlgn="auto">
              <a:lnSpc>
                <a:spcPct val="150000"/>
              </a:lnSpc>
            </a:pPr>
            <a:r>
              <a:rPr lang="en-US" altLang="zh-CN">
                <a:solidFill>
                  <a:srgbClr val="002060"/>
                </a:solidFill>
                <a:cs typeface="+mn-ea"/>
                <a:sym typeface="+mn-lt"/>
              </a:rPr>
              <a:t>学生的自主意识逐渐强烈，喜欢用批判的眼光看待其他事物，有时甚至还对师长的正当干涉感到反抗抵制。情绪不很稳定。但由于意志力还不够坚强，分析问题的能力尚在发展之中，所以一旦遇到困难和挫折又容易灰心、颓丧。造成这种情况的最主原因，是</a:t>
            </a:r>
            <a:r>
              <a:rPr lang="en-US" altLang="zh-CN" sz="2800">
                <a:solidFill>
                  <a:srgbClr val="FF0000"/>
                </a:solidFill>
                <a:cs typeface="+mn-ea"/>
                <a:sym typeface="+mn-lt"/>
              </a:rPr>
              <a:t>青春期</a:t>
            </a:r>
            <a:r>
              <a:rPr lang="en-US" altLang="zh-CN">
                <a:solidFill>
                  <a:srgbClr val="002060"/>
                </a:solidFill>
                <a:cs typeface="+mn-ea"/>
                <a:sym typeface="+mn-lt"/>
              </a:rPr>
              <a:t>的生理发育与性的成熟。</a:t>
            </a:r>
          </a:p>
        </p:txBody>
      </p:sp>
      <p:pic>
        <p:nvPicPr>
          <p:cNvPr id="3" name="图片 2" descr="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465" y="1462405"/>
            <a:ext cx="1390015" cy="1233170"/>
          </a:xfrm>
          <a:prstGeom prst="rect">
            <a:avLst/>
          </a:prstGeom>
        </p:spPr>
      </p:pic>
      <p:sp>
        <p:nvSpPr>
          <p:cNvPr id="11" name="圆角矩形 10"/>
          <p:cNvSpPr/>
          <p:nvPr/>
        </p:nvSpPr>
        <p:spPr>
          <a:xfrm>
            <a:off x="645160" y="3649980"/>
            <a:ext cx="10406380" cy="2244725"/>
          </a:xfrm>
          <a:prstGeom prst="roundRect">
            <a:avLst/>
          </a:prstGeom>
          <a:solidFill>
            <a:srgbClr val="EBF5B8">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85655" y="3936365"/>
            <a:ext cx="1259840" cy="1291590"/>
          </a:xfrm>
          <a:prstGeom prst="rect">
            <a:avLst/>
          </a:prstGeom>
        </p:spPr>
      </p:pic>
      <p:sp>
        <p:nvSpPr>
          <p:cNvPr id="8" name="文本框 7"/>
          <p:cNvSpPr txBox="1"/>
          <p:nvPr/>
        </p:nvSpPr>
        <p:spPr>
          <a:xfrm>
            <a:off x="696595" y="3733165"/>
            <a:ext cx="8989060" cy="1753235"/>
          </a:xfrm>
          <a:prstGeom prst="rect">
            <a:avLst/>
          </a:prstGeom>
          <a:noFill/>
        </p:spPr>
        <p:txBody>
          <a:bodyPr wrap="square" rtlCol="0">
            <a:spAutoFit/>
          </a:bodyPr>
          <a:lstStyle/>
          <a:p>
            <a:pPr algn="r" fontAlgn="auto">
              <a:lnSpc>
                <a:spcPct val="150000"/>
              </a:lnSpc>
            </a:pPr>
            <a:r>
              <a:rPr lang="zh-CN" altLang="en-US">
                <a:solidFill>
                  <a:srgbClr val="002060"/>
                </a:solidFill>
                <a:cs typeface="+mn-ea"/>
                <a:sym typeface="+mn-lt"/>
              </a:rPr>
              <a:t>对异性的关注。希望异性关注自己并受到异性喜爱，喜欢和异性在一起。我们常常会见到这样一些现象：有女孩子在场，男孩变得格外兴奋，以"男子汉"的姿态博取女孩子的喜爱；与男孩子交往，女孩子更爱打扮，眉目传情，故作姿态，以引起男孩子的注目。在异性方面表现自己，互相取悦、吸引，是健康的性心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2265"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1" name="圆角矩形 10"/>
          <p:cNvSpPr/>
          <p:nvPr/>
        </p:nvSpPr>
        <p:spPr>
          <a:xfrm>
            <a:off x="696595" y="1332230"/>
            <a:ext cx="10866120" cy="2244725"/>
          </a:xfrm>
          <a:prstGeom prst="roundRect">
            <a:avLst/>
          </a:prstGeom>
          <a:solidFill>
            <a:schemeClr val="accent2">
              <a:lumMod val="20000"/>
              <a:lumOff val="8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555115" y="1363345"/>
            <a:ext cx="10007600" cy="2168525"/>
          </a:xfrm>
          <a:prstGeom prst="rect">
            <a:avLst/>
          </a:prstGeom>
          <a:noFill/>
        </p:spPr>
        <p:txBody>
          <a:bodyPr wrap="square" rtlCol="0">
            <a:spAutoFit/>
          </a:bodyPr>
          <a:lstStyle/>
          <a:p>
            <a:pPr indent="0" fontAlgn="auto">
              <a:lnSpc>
                <a:spcPct val="150000"/>
              </a:lnSpc>
            </a:pPr>
            <a:r>
              <a:rPr lang="en-US" altLang="zh-CN">
                <a:solidFill>
                  <a:srgbClr val="002060"/>
                </a:solidFill>
                <a:cs typeface="+mn-ea"/>
                <a:sym typeface="+mn-lt"/>
              </a:rPr>
              <a:t>个体心理的发展。青春期中，人的记忆力增强，注意力容易集中、敏锐，特别是由于抽象思维逻辑思维能力的大大加强了，不但兴趣、爱好变得更加广泛、稳定，而且渐渐形成了看待事物的标准，使自我意识、自我评价和自我教育的能力也得到了充分发展，初步形成了个人的性格以及人生和世界的基本看法。但由于意志力还不够坚强，分析问题的能力尚在发展之中，所以一旦遇到困难和挫折又容易灰心、颓丧，或者会出现理智不能驾驭感情的现象。</a:t>
            </a:r>
          </a:p>
        </p:txBody>
      </p:sp>
      <p:pic>
        <p:nvPicPr>
          <p:cNvPr id="3" name="图片 2" descr="E:\张颖颖PPT工作成果\2020张颖PPT\55\3.png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4510" y="1462405"/>
            <a:ext cx="1177925" cy="1233170"/>
          </a:xfrm>
          <a:prstGeom prst="rect">
            <a:avLst/>
          </a:prstGeom>
        </p:spPr>
      </p:pic>
      <p:pic>
        <p:nvPicPr>
          <p:cNvPr id="7" name="图片 6" descr="E:\张颖颖PPT工作成果\2020张颖PPT\55\4.png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685655" y="4284345"/>
            <a:ext cx="1259840" cy="1205230"/>
          </a:xfrm>
          <a:prstGeom prst="rect">
            <a:avLst/>
          </a:prstGeom>
        </p:spPr>
      </p:pic>
      <p:sp>
        <p:nvSpPr>
          <p:cNvPr id="8" name="文本框 7"/>
          <p:cNvSpPr txBox="1"/>
          <p:nvPr/>
        </p:nvSpPr>
        <p:spPr>
          <a:xfrm>
            <a:off x="696595" y="3733165"/>
            <a:ext cx="8989060" cy="2306955"/>
          </a:xfrm>
          <a:prstGeom prst="rect">
            <a:avLst/>
          </a:prstGeom>
          <a:noFill/>
        </p:spPr>
        <p:txBody>
          <a:bodyPr wrap="square" rtlCol="0">
            <a:spAutoFit/>
          </a:bodyPr>
          <a:lstStyle/>
          <a:p>
            <a:pPr algn="just" fontAlgn="auto">
              <a:lnSpc>
                <a:spcPct val="150000"/>
              </a:lnSpc>
            </a:pPr>
            <a:r>
              <a:rPr lang="zh-CN" altLang="en-US" sz="2400">
                <a:solidFill>
                  <a:srgbClr val="C00000"/>
                </a:solidFill>
                <a:cs typeface="+mn-ea"/>
                <a:sym typeface="+mn-lt"/>
              </a:rPr>
              <a:t>学习方面：</a:t>
            </a:r>
            <a:r>
              <a:rPr lang="zh-CN" altLang="en-US">
                <a:solidFill>
                  <a:srgbClr val="002060"/>
                </a:solidFill>
                <a:cs typeface="+mn-ea"/>
                <a:sym typeface="+mn-lt"/>
              </a:rPr>
              <a:t>随着年级的增高，孩子们的知识学习广泛了，内容增加了，难度加大了，作业量相对多了，学习方法改变了。所以出现了一部分同学求知欲增强，对知识十分渴求，总有一股生怕落后的不服输思想，学习很自觉；而有一部分同学则出现惰性，怕辛苦，或因为知识的掉坎而自信心丧失，成绩出现较大滑坡；也有一部分同学协调不好不同学科的学习，学习出现偏科现象。所以加强对孩子的心理健康教育很重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任意多边形 1"/>
          <p:cNvSpPr/>
          <p:nvPr/>
        </p:nvSpPr>
        <p:spPr>
          <a:xfrm>
            <a:off x="373380" y="2627630"/>
            <a:ext cx="11766550" cy="851535"/>
          </a:xfrm>
          <a:custGeom>
            <a:avLst/>
            <a:gdLst>
              <a:gd name="connisteX0" fmla="*/ 0 w 11766550"/>
              <a:gd name="connsiteY0" fmla="*/ 697230 h 851676"/>
              <a:gd name="connisteX1" fmla="*/ 67945 w 11766550"/>
              <a:gd name="connsiteY1" fmla="*/ 662940 h 851676"/>
              <a:gd name="connisteX2" fmla="*/ 135890 w 11766550"/>
              <a:gd name="connsiteY2" fmla="*/ 646430 h 851676"/>
              <a:gd name="connisteX3" fmla="*/ 203835 w 11766550"/>
              <a:gd name="connsiteY3" fmla="*/ 629285 h 851676"/>
              <a:gd name="connisteX4" fmla="*/ 306070 w 11766550"/>
              <a:gd name="connsiteY4" fmla="*/ 594995 h 851676"/>
              <a:gd name="connisteX5" fmla="*/ 374015 w 11766550"/>
              <a:gd name="connsiteY5" fmla="*/ 578485 h 851676"/>
              <a:gd name="connisteX6" fmla="*/ 459105 w 11766550"/>
              <a:gd name="connsiteY6" fmla="*/ 578485 h 851676"/>
              <a:gd name="connisteX7" fmla="*/ 527050 w 11766550"/>
              <a:gd name="connsiteY7" fmla="*/ 578485 h 851676"/>
              <a:gd name="connisteX8" fmla="*/ 594995 w 11766550"/>
              <a:gd name="connsiteY8" fmla="*/ 578485 h 851676"/>
              <a:gd name="connisteX9" fmla="*/ 662940 w 11766550"/>
              <a:gd name="connsiteY9" fmla="*/ 578485 h 851676"/>
              <a:gd name="connisteX10" fmla="*/ 730885 w 11766550"/>
              <a:gd name="connsiteY10" fmla="*/ 561340 h 851676"/>
              <a:gd name="connisteX11" fmla="*/ 798830 w 11766550"/>
              <a:gd name="connsiteY11" fmla="*/ 561340 h 851676"/>
              <a:gd name="connisteX12" fmla="*/ 883920 w 11766550"/>
              <a:gd name="connsiteY12" fmla="*/ 561340 h 851676"/>
              <a:gd name="connisteX13" fmla="*/ 951865 w 11766550"/>
              <a:gd name="connsiteY13" fmla="*/ 561340 h 851676"/>
              <a:gd name="connisteX14" fmla="*/ 1019810 w 11766550"/>
              <a:gd name="connsiteY14" fmla="*/ 578485 h 851676"/>
              <a:gd name="connisteX15" fmla="*/ 1088390 w 11766550"/>
              <a:gd name="connsiteY15" fmla="*/ 578485 h 851676"/>
              <a:gd name="connisteX16" fmla="*/ 1156335 w 11766550"/>
              <a:gd name="connsiteY16" fmla="*/ 612140 h 851676"/>
              <a:gd name="connisteX17" fmla="*/ 1224280 w 11766550"/>
              <a:gd name="connsiteY17" fmla="*/ 629285 h 851676"/>
              <a:gd name="connisteX18" fmla="*/ 1309370 w 11766550"/>
              <a:gd name="connsiteY18" fmla="*/ 646430 h 851676"/>
              <a:gd name="connisteX19" fmla="*/ 1377315 w 11766550"/>
              <a:gd name="connsiteY19" fmla="*/ 646430 h 851676"/>
              <a:gd name="connisteX20" fmla="*/ 1445260 w 11766550"/>
              <a:gd name="connsiteY20" fmla="*/ 680085 h 851676"/>
              <a:gd name="connisteX21" fmla="*/ 1513205 w 11766550"/>
              <a:gd name="connsiteY21" fmla="*/ 680085 h 851676"/>
              <a:gd name="connisteX22" fmla="*/ 1598295 w 11766550"/>
              <a:gd name="connsiteY22" fmla="*/ 714375 h 851676"/>
              <a:gd name="connisteX23" fmla="*/ 1666240 w 11766550"/>
              <a:gd name="connsiteY23" fmla="*/ 731520 h 851676"/>
              <a:gd name="connisteX24" fmla="*/ 1734185 w 11766550"/>
              <a:gd name="connsiteY24" fmla="*/ 748030 h 851676"/>
              <a:gd name="connisteX25" fmla="*/ 1819275 w 11766550"/>
              <a:gd name="connsiteY25" fmla="*/ 765175 h 851676"/>
              <a:gd name="connisteX26" fmla="*/ 1904365 w 11766550"/>
              <a:gd name="connsiteY26" fmla="*/ 765175 h 851676"/>
              <a:gd name="connisteX27" fmla="*/ 2006600 w 11766550"/>
              <a:gd name="connsiteY27" fmla="*/ 765175 h 851676"/>
              <a:gd name="connisteX28" fmla="*/ 2091055 w 11766550"/>
              <a:gd name="connsiteY28" fmla="*/ 782320 h 851676"/>
              <a:gd name="connisteX29" fmla="*/ 2176145 w 11766550"/>
              <a:gd name="connsiteY29" fmla="*/ 799465 h 851676"/>
              <a:gd name="connisteX30" fmla="*/ 2261235 w 11766550"/>
              <a:gd name="connsiteY30" fmla="*/ 799465 h 851676"/>
              <a:gd name="connisteX31" fmla="*/ 2329180 w 11766550"/>
              <a:gd name="connsiteY31" fmla="*/ 799465 h 851676"/>
              <a:gd name="connisteX32" fmla="*/ 2414270 w 11766550"/>
              <a:gd name="connsiteY32" fmla="*/ 815975 h 851676"/>
              <a:gd name="connisteX33" fmla="*/ 2482215 w 11766550"/>
              <a:gd name="connsiteY33" fmla="*/ 815975 h 851676"/>
              <a:gd name="connisteX34" fmla="*/ 2567305 w 11766550"/>
              <a:gd name="connsiteY34" fmla="*/ 815975 h 851676"/>
              <a:gd name="connisteX35" fmla="*/ 2635250 w 11766550"/>
              <a:gd name="connsiteY35" fmla="*/ 833120 h 851676"/>
              <a:gd name="connisteX36" fmla="*/ 2703195 w 11766550"/>
              <a:gd name="connsiteY36" fmla="*/ 833120 h 851676"/>
              <a:gd name="connisteX37" fmla="*/ 2771775 w 11766550"/>
              <a:gd name="connsiteY37" fmla="*/ 850265 h 851676"/>
              <a:gd name="connisteX38" fmla="*/ 2839720 w 11766550"/>
              <a:gd name="connsiteY38" fmla="*/ 850265 h 851676"/>
              <a:gd name="connisteX39" fmla="*/ 2907665 w 11766550"/>
              <a:gd name="connsiteY39" fmla="*/ 850265 h 851676"/>
              <a:gd name="connisteX40" fmla="*/ 2975610 w 11766550"/>
              <a:gd name="connsiteY40" fmla="*/ 850265 h 851676"/>
              <a:gd name="connisteX41" fmla="*/ 3060700 w 11766550"/>
              <a:gd name="connsiteY41" fmla="*/ 850265 h 851676"/>
              <a:gd name="connisteX42" fmla="*/ 3128645 w 11766550"/>
              <a:gd name="connsiteY42" fmla="*/ 850265 h 851676"/>
              <a:gd name="connisteX43" fmla="*/ 3196590 w 11766550"/>
              <a:gd name="connsiteY43" fmla="*/ 850265 h 851676"/>
              <a:gd name="connisteX44" fmla="*/ 3281680 w 11766550"/>
              <a:gd name="connsiteY44" fmla="*/ 850265 h 851676"/>
              <a:gd name="connisteX45" fmla="*/ 3349625 w 11766550"/>
              <a:gd name="connsiteY45" fmla="*/ 850265 h 851676"/>
              <a:gd name="connisteX46" fmla="*/ 3434715 w 11766550"/>
              <a:gd name="connsiteY46" fmla="*/ 850265 h 851676"/>
              <a:gd name="connisteX47" fmla="*/ 3502660 w 11766550"/>
              <a:gd name="connsiteY47" fmla="*/ 850265 h 851676"/>
              <a:gd name="connisteX48" fmla="*/ 3570605 w 11766550"/>
              <a:gd name="connsiteY48" fmla="*/ 850265 h 851676"/>
              <a:gd name="connisteX49" fmla="*/ 3638550 w 11766550"/>
              <a:gd name="connsiteY49" fmla="*/ 850265 h 851676"/>
              <a:gd name="connisteX50" fmla="*/ 3706495 w 11766550"/>
              <a:gd name="connsiteY50" fmla="*/ 850265 h 851676"/>
              <a:gd name="connisteX51" fmla="*/ 3775075 w 11766550"/>
              <a:gd name="connsiteY51" fmla="*/ 833120 h 851676"/>
              <a:gd name="connisteX52" fmla="*/ 3843020 w 11766550"/>
              <a:gd name="connsiteY52" fmla="*/ 833120 h 851676"/>
              <a:gd name="connisteX53" fmla="*/ 3910965 w 11766550"/>
              <a:gd name="connsiteY53" fmla="*/ 815975 h 851676"/>
              <a:gd name="connisteX54" fmla="*/ 3978910 w 11766550"/>
              <a:gd name="connsiteY54" fmla="*/ 799465 h 851676"/>
              <a:gd name="connisteX55" fmla="*/ 4064000 w 11766550"/>
              <a:gd name="connsiteY55" fmla="*/ 765175 h 851676"/>
              <a:gd name="connisteX56" fmla="*/ 4149090 w 11766550"/>
              <a:gd name="connsiteY56" fmla="*/ 765175 h 851676"/>
              <a:gd name="connisteX57" fmla="*/ 4234180 w 11766550"/>
              <a:gd name="connsiteY57" fmla="*/ 731520 h 851676"/>
              <a:gd name="connisteX58" fmla="*/ 4302125 w 11766550"/>
              <a:gd name="connsiteY58" fmla="*/ 731520 h 851676"/>
              <a:gd name="connisteX59" fmla="*/ 4387215 w 11766550"/>
              <a:gd name="connsiteY59" fmla="*/ 697230 h 851676"/>
              <a:gd name="connisteX60" fmla="*/ 4471670 w 11766550"/>
              <a:gd name="connsiteY60" fmla="*/ 680085 h 851676"/>
              <a:gd name="connisteX61" fmla="*/ 4573905 w 11766550"/>
              <a:gd name="connsiteY61" fmla="*/ 662940 h 851676"/>
              <a:gd name="connisteX62" fmla="*/ 4641850 w 11766550"/>
              <a:gd name="connsiteY62" fmla="*/ 646430 h 851676"/>
              <a:gd name="connisteX63" fmla="*/ 4709795 w 11766550"/>
              <a:gd name="connsiteY63" fmla="*/ 629285 h 851676"/>
              <a:gd name="connisteX64" fmla="*/ 4794885 w 11766550"/>
              <a:gd name="connsiteY64" fmla="*/ 612140 h 851676"/>
              <a:gd name="connisteX65" fmla="*/ 4862830 w 11766550"/>
              <a:gd name="connsiteY65" fmla="*/ 594995 h 851676"/>
              <a:gd name="connisteX66" fmla="*/ 4947920 w 11766550"/>
              <a:gd name="connsiteY66" fmla="*/ 594995 h 851676"/>
              <a:gd name="connisteX67" fmla="*/ 5033010 w 11766550"/>
              <a:gd name="connsiteY67" fmla="*/ 544195 h 851676"/>
              <a:gd name="connisteX68" fmla="*/ 5135245 w 11766550"/>
              <a:gd name="connsiteY68" fmla="*/ 544195 h 851676"/>
              <a:gd name="connisteX69" fmla="*/ 5220335 w 11766550"/>
              <a:gd name="connsiteY69" fmla="*/ 544195 h 851676"/>
              <a:gd name="connisteX70" fmla="*/ 5305425 w 11766550"/>
              <a:gd name="connsiteY70" fmla="*/ 509905 h 851676"/>
              <a:gd name="connisteX71" fmla="*/ 5373370 w 11766550"/>
              <a:gd name="connsiteY71" fmla="*/ 509905 h 851676"/>
              <a:gd name="connisteX72" fmla="*/ 5458460 w 11766550"/>
              <a:gd name="connsiteY72" fmla="*/ 459105 h 851676"/>
              <a:gd name="connisteX73" fmla="*/ 5542915 w 11766550"/>
              <a:gd name="connsiteY73" fmla="*/ 441960 h 851676"/>
              <a:gd name="connisteX74" fmla="*/ 5611495 w 11766550"/>
              <a:gd name="connsiteY74" fmla="*/ 425450 h 851676"/>
              <a:gd name="connisteX75" fmla="*/ 5679440 w 11766550"/>
              <a:gd name="connsiteY75" fmla="*/ 408305 h 851676"/>
              <a:gd name="connisteX76" fmla="*/ 5747385 w 11766550"/>
              <a:gd name="connsiteY76" fmla="*/ 391160 h 851676"/>
              <a:gd name="connisteX77" fmla="*/ 5832475 w 11766550"/>
              <a:gd name="connsiteY77" fmla="*/ 356870 h 851676"/>
              <a:gd name="connisteX78" fmla="*/ 5917565 w 11766550"/>
              <a:gd name="connsiteY78" fmla="*/ 340360 h 851676"/>
              <a:gd name="connisteX79" fmla="*/ 5985510 w 11766550"/>
              <a:gd name="connsiteY79" fmla="*/ 306070 h 851676"/>
              <a:gd name="connisteX80" fmla="*/ 6070600 w 11766550"/>
              <a:gd name="connsiteY80" fmla="*/ 272415 h 851676"/>
              <a:gd name="connisteX81" fmla="*/ 6155055 w 11766550"/>
              <a:gd name="connsiteY81" fmla="*/ 255270 h 851676"/>
              <a:gd name="connisteX82" fmla="*/ 6223635 w 11766550"/>
              <a:gd name="connsiteY82" fmla="*/ 238125 h 851676"/>
              <a:gd name="connisteX83" fmla="*/ 6308090 w 11766550"/>
              <a:gd name="connsiteY83" fmla="*/ 238125 h 851676"/>
              <a:gd name="connisteX84" fmla="*/ 6393180 w 11766550"/>
              <a:gd name="connsiteY84" fmla="*/ 238125 h 851676"/>
              <a:gd name="connisteX85" fmla="*/ 6478270 w 11766550"/>
              <a:gd name="connsiteY85" fmla="*/ 238125 h 851676"/>
              <a:gd name="connisteX86" fmla="*/ 6546215 w 11766550"/>
              <a:gd name="connsiteY86" fmla="*/ 238125 h 851676"/>
              <a:gd name="connisteX87" fmla="*/ 6648450 w 11766550"/>
              <a:gd name="connsiteY87" fmla="*/ 238125 h 851676"/>
              <a:gd name="connisteX88" fmla="*/ 6716395 w 11766550"/>
              <a:gd name="connsiteY88" fmla="*/ 272415 h 851676"/>
              <a:gd name="connisteX89" fmla="*/ 6784340 w 11766550"/>
              <a:gd name="connsiteY89" fmla="*/ 288925 h 851676"/>
              <a:gd name="connisteX90" fmla="*/ 6852285 w 11766550"/>
              <a:gd name="connsiteY90" fmla="*/ 306070 h 851676"/>
              <a:gd name="connisteX91" fmla="*/ 6937375 w 11766550"/>
              <a:gd name="connsiteY91" fmla="*/ 323215 h 851676"/>
              <a:gd name="connisteX92" fmla="*/ 7022465 w 11766550"/>
              <a:gd name="connsiteY92" fmla="*/ 374015 h 851676"/>
              <a:gd name="connisteX93" fmla="*/ 7090410 w 11766550"/>
              <a:gd name="connsiteY93" fmla="*/ 391160 h 851676"/>
              <a:gd name="connisteX94" fmla="*/ 7158355 w 11766550"/>
              <a:gd name="connsiteY94" fmla="*/ 408305 h 851676"/>
              <a:gd name="connisteX95" fmla="*/ 7226300 w 11766550"/>
              <a:gd name="connsiteY95" fmla="*/ 425450 h 851676"/>
              <a:gd name="connisteX96" fmla="*/ 7294880 w 11766550"/>
              <a:gd name="connsiteY96" fmla="*/ 459105 h 851676"/>
              <a:gd name="connisteX97" fmla="*/ 7362825 w 11766550"/>
              <a:gd name="connsiteY97" fmla="*/ 476250 h 851676"/>
              <a:gd name="connisteX98" fmla="*/ 7430770 w 11766550"/>
              <a:gd name="connsiteY98" fmla="*/ 493395 h 851676"/>
              <a:gd name="connisteX99" fmla="*/ 7515860 w 11766550"/>
              <a:gd name="connsiteY99" fmla="*/ 509905 h 851676"/>
              <a:gd name="connisteX100" fmla="*/ 7583805 w 11766550"/>
              <a:gd name="connsiteY100" fmla="*/ 527050 h 851676"/>
              <a:gd name="connisteX101" fmla="*/ 7668895 w 11766550"/>
              <a:gd name="connsiteY101" fmla="*/ 561340 h 851676"/>
              <a:gd name="connisteX102" fmla="*/ 7736840 w 11766550"/>
              <a:gd name="connsiteY102" fmla="*/ 578485 h 851676"/>
              <a:gd name="connisteX103" fmla="*/ 7839075 w 11766550"/>
              <a:gd name="connsiteY103" fmla="*/ 578485 h 851676"/>
              <a:gd name="connisteX104" fmla="*/ 7923530 w 11766550"/>
              <a:gd name="connsiteY104" fmla="*/ 578485 h 851676"/>
              <a:gd name="connisteX105" fmla="*/ 8008620 w 11766550"/>
              <a:gd name="connsiteY105" fmla="*/ 612140 h 851676"/>
              <a:gd name="connisteX106" fmla="*/ 8093710 w 11766550"/>
              <a:gd name="connsiteY106" fmla="*/ 612140 h 851676"/>
              <a:gd name="connisteX107" fmla="*/ 8161655 w 11766550"/>
              <a:gd name="connsiteY107" fmla="*/ 646430 h 851676"/>
              <a:gd name="connisteX108" fmla="*/ 8246745 w 11766550"/>
              <a:gd name="connsiteY108" fmla="*/ 662940 h 851676"/>
              <a:gd name="connisteX109" fmla="*/ 8348980 w 11766550"/>
              <a:gd name="connsiteY109" fmla="*/ 662940 h 851676"/>
              <a:gd name="connisteX110" fmla="*/ 8416925 w 11766550"/>
              <a:gd name="connsiteY110" fmla="*/ 662940 h 851676"/>
              <a:gd name="connisteX111" fmla="*/ 8484870 w 11766550"/>
              <a:gd name="connsiteY111" fmla="*/ 662940 h 851676"/>
              <a:gd name="connisteX112" fmla="*/ 8569960 w 11766550"/>
              <a:gd name="connsiteY112" fmla="*/ 662940 h 851676"/>
              <a:gd name="connisteX113" fmla="*/ 8637905 w 11766550"/>
              <a:gd name="connsiteY113" fmla="*/ 662940 h 851676"/>
              <a:gd name="connisteX114" fmla="*/ 8705850 w 11766550"/>
              <a:gd name="connsiteY114" fmla="*/ 680085 h 851676"/>
              <a:gd name="connisteX115" fmla="*/ 8773795 w 11766550"/>
              <a:gd name="connsiteY115" fmla="*/ 680085 h 851676"/>
              <a:gd name="connisteX116" fmla="*/ 8858885 w 11766550"/>
              <a:gd name="connsiteY116" fmla="*/ 680085 h 851676"/>
              <a:gd name="connisteX117" fmla="*/ 8926830 w 11766550"/>
              <a:gd name="connsiteY117" fmla="*/ 680085 h 851676"/>
              <a:gd name="connisteX118" fmla="*/ 9011920 w 11766550"/>
              <a:gd name="connsiteY118" fmla="*/ 680085 h 851676"/>
              <a:gd name="connisteX119" fmla="*/ 9114155 w 11766550"/>
              <a:gd name="connsiteY119" fmla="*/ 680085 h 851676"/>
              <a:gd name="connisteX120" fmla="*/ 9199245 w 11766550"/>
              <a:gd name="connsiteY120" fmla="*/ 680085 h 851676"/>
              <a:gd name="connisteX121" fmla="*/ 9300845 w 11766550"/>
              <a:gd name="connsiteY121" fmla="*/ 680085 h 851676"/>
              <a:gd name="connisteX122" fmla="*/ 9369425 w 11766550"/>
              <a:gd name="connsiteY122" fmla="*/ 680085 h 851676"/>
              <a:gd name="connisteX123" fmla="*/ 9437370 w 11766550"/>
              <a:gd name="connsiteY123" fmla="*/ 680085 h 851676"/>
              <a:gd name="connisteX124" fmla="*/ 9522460 w 11766550"/>
              <a:gd name="connsiteY124" fmla="*/ 680085 h 851676"/>
              <a:gd name="connisteX125" fmla="*/ 9606915 w 11766550"/>
              <a:gd name="connsiteY125" fmla="*/ 646430 h 851676"/>
              <a:gd name="connisteX126" fmla="*/ 9675495 w 11766550"/>
              <a:gd name="connsiteY126" fmla="*/ 646430 h 851676"/>
              <a:gd name="connisteX127" fmla="*/ 9777095 w 11766550"/>
              <a:gd name="connsiteY127" fmla="*/ 629285 h 851676"/>
              <a:gd name="connisteX128" fmla="*/ 9862185 w 11766550"/>
              <a:gd name="connsiteY128" fmla="*/ 629285 h 851676"/>
              <a:gd name="connisteX129" fmla="*/ 9947275 w 11766550"/>
              <a:gd name="connsiteY129" fmla="*/ 594995 h 851676"/>
              <a:gd name="connisteX130" fmla="*/ 10049510 w 11766550"/>
              <a:gd name="connsiteY130" fmla="*/ 578485 h 851676"/>
              <a:gd name="connisteX131" fmla="*/ 10117455 w 11766550"/>
              <a:gd name="connsiteY131" fmla="*/ 578485 h 851676"/>
              <a:gd name="connisteX132" fmla="*/ 10219055 w 11766550"/>
              <a:gd name="connsiteY132" fmla="*/ 561340 h 851676"/>
              <a:gd name="connisteX133" fmla="*/ 10287635 w 11766550"/>
              <a:gd name="connsiteY133" fmla="*/ 544195 h 851676"/>
              <a:gd name="connisteX134" fmla="*/ 10355580 w 11766550"/>
              <a:gd name="connsiteY134" fmla="*/ 527050 h 851676"/>
              <a:gd name="connisteX135" fmla="*/ 10423525 w 11766550"/>
              <a:gd name="connsiteY135" fmla="*/ 509905 h 851676"/>
              <a:gd name="connisteX136" fmla="*/ 10508615 w 11766550"/>
              <a:gd name="connsiteY136" fmla="*/ 493395 h 851676"/>
              <a:gd name="connisteX137" fmla="*/ 10576560 w 11766550"/>
              <a:gd name="connsiteY137" fmla="*/ 459105 h 851676"/>
              <a:gd name="connisteX138" fmla="*/ 10661650 w 11766550"/>
              <a:gd name="connsiteY138" fmla="*/ 425450 h 851676"/>
              <a:gd name="connisteX139" fmla="*/ 10729595 w 11766550"/>
              <a:gd name="connsiteY139" fmla="*/ 408305 h 851676"/>
              <a:gd name="connisteX140" fmla="*/ 10797540 w 11766550"/>
              <a:gd name="connsiteY140" fmla="*/ 391160 h 851676"/>
              <a:gd name="connisteX141" fmla="*/ 10865485 w 11766550"/>
              <a:gd name="connsiteY141" fmla="*/ 356870 h 851676"/>
              <a:gd name="connisteX142" fmla="*/ 10933430 w 11766550"/>
              <a:gd name="connsiteY142" fmla="*/ 323215 h 851676"/>
              <a:gd name="connisteX143" fmla="*/ 11001375 w 11766550"/>
              <a:gd name="connsiteY143" fmla="*/ 306070 h 851676"/>
              <a:gd name="connisteX144" fmla="*/ 11103610 w 11766550"/>
              <a:gd name="connsiteY144" fmla="*/ 255270 h 851676"/>
              <a:gd name="connisteX145" fmla="*/ 11171555 w 11766550"/>
              <a:gd name="connsiteY145" fmla="*/ 238125 h 851676"/>
              <a:gd name="connisteX146" fmla="*/ 11256645 w 11766550"/>
              <a:gd name="connsiteY146" fmla="*/ 203835 h 851676"/>
              <a:gd name="connisteX147" fmla="*/ 11324590 w 11766550"/>
              <a:gd name="connsiteY147" fmla="*/ 187325 h 851676"/>
              <a:gd name="connisteX148" fmla="*/ 11409680 w 11766550"/>
              <a:gd name="connsiteY148" fmla="*/ 153035 h 851676"/>
              <a:gd name="connisteX149" fmla="*/ 11477625 w 11766550"/>
              <a:gd name="connsiteY149" fmla="*/ 135890 h 851676"/>
              <a:gd name="connisteX150" fmla="*/ 11545570 w 11766550"/>
              <a:gd name="connsiteY150" fmla="*/ 102235 h 851676"/>
              <a:gd name="connisteX151" fmla="*/ 11630660 w 11766550"/>
              <a:gd name="connsiteY151" fmla="*/ 67945 h 851676"/>
              <a:gd name="connisteX152" fmla="*/ 11698605 w 11766550"/>
              <a:gd name="connsiteY152" fmla="*/ 34290 h 851676"/>
              <a:gd name="connisteX153" fmla="*/ 11766550 w 11766550"/>
              <a:gd name="connsiteY153" fmla="*/ 0 h 8516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Lst>
            <a:rect l="l" t="t" r="r" b="b"/>
            <a:pathLst>
              <a:path w="11766550" h="851676">
                <a:moveTo>
                  <a:pt x="0" y="697230"/>
                </a:moveTo>
                <a:cubicBezTo>
                  <a:pt x="12065" y="690880"/>
                  <a:pt x="40640" y="673100"/>
                  <a:pt x="67945" y="662940"/>
                </a:cubicBezTo>
                <a:cubicBezTo>
                  <a:pt x="95250" y="652780"/>
                  <a:pt x="108585" y="653415"/>
                  <a:pt x="135890" y="646430"/>
                </a:cubicBezTo>
                <a:cubicBezTo>
                  <a:pt x="163195" y="639445"/>
                  <a:pt x="169545" y="639445"/>
                  <a:pt x="203835" y="629285"/>
                </a:cubicBezTo>
                <a:cubicBezTo>
                  <a:pt x="238125" y="619125"/>
                  <a:pt x="271780" y="605155"/>
                  <a:pt x="306070" y="594995"/>
                </a:cubicBezTo>
                <a:cubicBezTo>
                  <a:pt x="340360" y="584835"/>
                  <a:pt x="343535" y="581660"/>
                  <a:pt x="374015" y="578485"/>
                </a:cubicBezTo>
                <a:cubicBezTo>
                  <a:pt x="404495" y="575310"/>
                  <a:pt x="428625" y="578485"/>
                  <a:pt x="459105" y="578485"/>
                </a:cubicBezTo>
                <a:cubicBezTo>
                  <a:pt x="489585" y="578485"/>
                  <a:pt x="499745" y="578485"/>
                  <a:pt x="527050" y="578485"/>
                </a:cubicBezTo>
                <a:cubicBezTo>
                  <a:pt x="554355" y="578485"/>
                  <a:pt x="567690" y="578485"/>
                  <a:pt x="594995" y="578485"/>
                </a:cubicBezTo>
                <a:cubicBezTo>
                  <a:pt x="622300" y="578485"/>
                  <a:pt x="635635" y="581660"/>
                  <a:pt x="662940" y="578485"/>
                </a:cubicBezTo>
                <a:cubicBezTo>
                  <a:pt x="690245" y="575310"/>
                  <a:pt x="703580" y="564515"/>
                  <a:pt x="730885" y="561340"/>
                </a:cubicBezTo>
                <a:cubicBezTo>
                  <a:pt x="758190" y="558165"/>
                  <a:pt x="768350" y="561340"/>
                  <a:pt x="798830" y="561340"/>
                </a:cubicBezTo>
                <a:cubicBezTo>
                  <a:pt x="829310" y="561340"/>
                  <a:pt x="853440" y="561340"/>
                  <a:pt x="883920" y="561340"/>
                </a:cubicBezTo>
                <a:cubicBezTo>
                  <a:pt x="914400" y="561340"/>
                  <a:pt x="924560" y="558165"/>
                  <a:pt x="951865" y="561340"/>
                </a:cubicBezTo>
                <a:cubicBezTo>
                  <a:pt x="979170" y="564515"/>
                  <a:pt x="992505" y="575310"/>
                  <a:pt x="1019810" y="578485"/>
                </a:cubicBezTo>
                <a:cubicBezTo>
                  <a:pt x="1047115" y="581660"/>
                  <a:pt x="1061085" y="571500"/>
                  <a:pt x="1088390" y="578485"/>
                </a:cubicBezTo>
                <a:cubicBezTo>
                  <a:pt x="1115695" y="585470"/>
                  <a:pt x="1129030" y="601980"/>
                  <a:pt x="1156335" y="612140"/>
                </a:cubicBezTo>
                <a:cubicBezTo>
                  <a:pt x="1183640" y="622300"/>
                  <a:pt x="1193800" y="622300"/>
                  <a:pt x="1224280" y="629285"/>
                </a:cubicBezTo>
                <a:cubicBezTo>
                  <a:pt x="1254760" y="636270"/>
                  <a:pt x="1278890" y="643255"/>
                  <a:pt x="1309370" y="646430"/>
                </a:cubicBezTo>
                <a:cubicBezTo>
                  <a:pt x="1339850" y="649605"/>
                  <a:pt x="1350010" y="639445"/>
                  <a:pt x="1377315" y="646430"/>
                </a:cubicBezTo>
                <a:cubicBezTo>
                  <a:pt x="1404620" y="653415"/>
                  <a:pt x="1417955" y="673100"/>
                  <a:pt x="1445260" y="680085"/>
                </a:cubicBezTo>
                <a:cubicBezTo>
                  <a:pt x="1472565" y="687070"/>
                  <a:pt x="1482725" y="673100"/>
                  <a:pt x="1513205" y="680085"/>
                </a:cubicBezTo>
                <a:cubicBezTo>
                  <a:pt x="1543685" y="687070"/>
                  <a:pt x="1567815" y="704215"/>
                  <a:pt x="1598295" y="714375"/>
                </a:cubicBezTo>
                <a:cubicBezTo>
                  <a:pt x="1628775" y="724535"/>
                  <a:pt x="1638935" y="724535"/>
                  <a:pt x="1666240" y="731520"/>
                </a:cubicBezTo>
                <a:cubicBezTo>
                  <a:pt x="1693545" y="738505"/>
                  <a:pt x="1703705" y="741045"/>
                  <a:pt x="1734185" y="748030"/>
                </a:cubicBezTo>
                <a:cubicBezTo>
                  <a:pt x="1764665" y="755015"/>
                  <a:pt x="1784985" y="762000"/>
                  <a:pt x="1819275" y="765175"/>
                </a:cubicBezTo>
                <a:cubicBezTo>
                  <a:pt x="1853565" y="768350"/>
                  <a:pt x="1866900" y="765175"/>
                  <a:pt x="1904365" y="765175"/>
                </a:cubicBezTo>
                <a:cubicBezTo>
                  <a:pt x="1941830" y="765175"/>
                  <a:pt x="1969135" y="762000"/>
                  <a:pt x="2006600" y="765175"/>
                </a:cubicBezTo>
                <a:cubicBezTo>
                  <a:pt x="2044065" y="768350"/>
                  <a:pt x="2057400" y="775335"/>
                  <a:pt x="2091055" y="782320"/>
                </a:cubicBezTo>
                <a:cubicBezTo>
                  <a:pt x="2124710" y="789305"/>
                  <a:pt x="2141855" y="796290"/>
                  <a:pt x="2176145" y="799465"/>
                </a:cubicBezTo>
                <a:cubicBezTo>
                  <a:pt x="2210435" y="802640"/>
                  <a:pt x="2230755" y="799465"/>
                  <a:pt x="2261235" y="799465"/>
                </a:cubicBezTo>
                <a:cubicBezTo>
                  <a:pt x="2291715" y="799465"/>
                  <a:pt x="2298700" y="796290"/>
                  <a:pt x="2329180" y="799465"/>
                </a:cubicBezTo>
                <a:cubicBezTo>
                  <a:pt x="2359660" y="802640"/>
                  <a:pt x="2383790" y="812800"/>
                  <a:pt x="2414270" y="815975"/>
                </a:cubicBezTo>
                <a:cubicBezTo>
                  <a:pt x="2444750" y="819150"/>
                  <a:pt x="2451735" y="815975"/>
                  <a:pt x="2482215" y="815975"/>
                </a:cubicBezTo>
                <a:cubicBezTo>
                  <a:pt x="2512695" y="815975"/>
                  <a:pt x="2536825" y="812800"/>
                  <a:pt x="2567305" y="815975"/>
                </a:cubicBezTo>
                <a:cubicBezTo>
                  <a:pt x="2597785" y="819150"/>
                  <a:pt x="2607945" y="829945"/>
                  <a:pt x="2635250" y="833120"/>
                </a:cubicBezTo>
                <a:cubicBezTo>
                  <a:pt x="2662555" y="836295"/>
                  <a:pt x="2675890" y="829945"/>
                  <a:pt x="2703195" y="833120"/>
                </a:cubicBezTo>
                <a:cubicBezTo>
                  <a:pt x="2730500" y="836295"/>
                  <a:pt x="2744470" y="847090"/>
                  <a:pt x="2771775" y="850265"/>
                </a:cubicBezTo>
                <a:cubicBezTo>
                  <a:pt x="2799080" y="853440"/>
                  <a:pt x="2812415" y="850265"/>
                  <a:pt x="2839720" y="850265"/>
                </a:cubicBezTo>
                <a:cubicBezTo>
                  <a:pt x="2867025" y="850265"/>
                  <a:pt x="2880360" y="850265"/>
                  <a:pt x="2907665" y="850265"/>
                </a:cubicBezTo>
                <a:cubicBezTo>
                  <a:pt x="2934970" y="850265"/>
                  <a:pt x="2945130" y="850265"/>
                  <a:pt x="2975610" y="850265"/>
                </a:cubicBezTo>
                <a:cubicBezTo>
                  <a:pt x="3006090" y="850265"/>
                  <a:pt x="3030220" y="850265"/>
                  <a:pt x="3060700" y="850265"/>
                </a:cubicBezTo>
                <a:cubicBezTo>
                  <a:pt x="3091180" y="850265"/>
                  <a:pt x="3101340" y="850265"/>
                  <a:pt x="3128645" y="850265"/>
                </a:cubicBezTo>
                <a:cubicBezTo>
                  <a:pt x="3155950" y="850265"/>
                  <a:pt x="3166110" y="850265"/>
                  <a:pt x="3196590" y="850265"/>
                </a:cubicBezTo>
                <a:cubicBezTo>
                  <a:pt x="3227070" y="850265"/>
                  <a:pt x="3251200" y="850265"/>
                  <a:pt x="3281680" y="850265"/>
                </a:cubicBezTo>
                <a:cubicBezTo>
                  <a:pt x="3312160" y="850265"/>
                  <a:pt x="3319145" y="850265"/>
                  <a:pt x="3349625" y="850265"/>
                </a:cubicBezTo>
                <a:cubicBezTo>
                  <a:pt x="3380105" y="850265"/>
                  <a:pt x="3404235" y="850265"/>
                  <a:pt x="3434715" y="850265"/>
                </a:cubicBezTo>
                <a:cubicBezTo>
                  <a:pt x="3465195" y="850265"/>
                  <a:pt x="3475355" y="850265"/>
                  <a:pt x="3502660" y="850265"/>
                </a:cubicBezTo>
                <a:cubicBezTo>
                  <a:pt x="3529965" y="850265"/>
                  <a:pt x="3543300" y="850265"/>
                  <a:pt x="3570605" y="850265"/>
                </a:cubicBezTo>
                <a:cubicBezTo>
                  <a:pt x="3597910" y="850265"/>
                  <a:pt x="3611245" y="850265"/>
                  <a:pt x="3638550" y="850265"/>
                </a:cubicBezTo>
                <a:cubicBezTo>
                  <a:pt x="3665855" y="850265"/>
                  <a:pt x="3679190" y="853440"/>
                  <a:pt x="3706495" y="850265"/>
                </a:cubicBezTo>
                <a:cubicBezTo>
                  <a:pt x="3733800" y="847090"/>
                  <a:pt x="3747770" y="836295"/>
                  <a:pt x="3775075" y="833120"/>
                </a:cubicBezTo>
                <a:cubicBezTo>
                  <a:pt x="3802380" y="829945"/>
                  <a:pt x="3815715" y="836295"/>
                  <a:pt x="3843020" y="833120"/>
                </a:cubicBezTo>
                <a:cubicBezTo>
                  <a:pt x="3870325" y="829945"/>
                  <a:pt x="3883660" y="822960"/>
                  <a:pt x="3910965" y="815975"/>
                </a:cubicBezTo>
                <a:cubicBezTo>
                  <a:pt x="3938270" y="808990"/>
                  <a:pt x="3948430" y="809625"/>
                  <a:pt x="3978910" y="799465"/>
                </a:cubicBezTo>
                <a:cubicBezTo>
                  <a:pt x="4009390" y="789305"/>
                  <a:pt x="4029710" y="772160"/>
                  <a:pt x="4064000" y="765175"/>
                </a:cubicBezTo>
                <a:cubicBezTo>
                  <a:pt x="4098290" y="758190"/>
                  <a:pt x="4114800" y="772160"/>
                  <a:pt x="4149090" y="765175"/>
                </a:cubicBezTo>
                <a:cubicBezTo>
                  <a:pt x="4183380" y="758190"/>
                  <a:pt x="4203700" y="738505"/>
                  <a:pt x="4234180" y="731520"/>
                </a:cubicBezTo>
                <a:cubicBezTo>
                  <a:pt x="4264660" y="724535"/>
                  <a:pt x="4271645" y="738505"/>
                  <a:pt x="4302125" y="731520"/>
                </a:cubicBezTo>
                <a:cubicBezTo>
                  <a:pt x="4332605" y="724535"/>
                  <a:pt x="4353560" y="707390"/>
                  <a:pt x="4387215" y="697230"/>
                </a:cubicBezTo>
                <a:cubicBezTo>
                  <a:pt x="4420870" y="687070"/>
                  <a:pt x="4434205" y="687070"/>
                  <a:pt x="4471670" y="680085"/>
                </a:cubicBezTo>
                <a:cubicBezTo>
                  <a:pt x="4509135" y="673100"/>
                  <a:pt x="4539615" y="669925"/>
                  <a:pt x="4573905" y="662940"/>
                </a:cubicBezTo>
                <a:cubicBezTo>
                  <a:pt x="4608195" y="655955"/>
                  <a:pt x="4614545" y="653415"/>
                  <a:pt x="4641850" y="646430"/>
                </a:cubicBezTo>
                <a:cubicBezTo>
                  <a:pt x="4669155" y="639445"/>
                  <a:pt x="4679315" y="636270"/>
                  <a:pt x="4709795" y="629285"/>
                </a:cubicBezTo>
                <a:cubicBezTo>
                  <a:pt x="4740275" y="622300"/>
                  <a:pt x="4764405" y="619125"/>
                  <a:pt x="4794885" y="612140"/>
                </a:cubicBezTo>
                <a:cubicBezTo>
                  <a:pt x="4825365" y="605155"/>
                  <a:pt x="4832350" y="598170"/>
                  <a:pt x="4862830" y="594995"/>
                </a:cubicBezTo>
                <a:cubicBezTo>
                  <a:pt x="4893310" y="591820"/>
                  <a:pt x="4913630" y="605155"/>
                  <a:pt x="4947920" y="594995"/>
                </a:cubicBezTo>
                <a:cubicBezTo>
                  <a:pt x="4982210" y="584835"/>
                  <a:pt x="4995545" y="554355"/>
                  <a:pt x="5033010" y="544195"/>
                </a:cubicBezTo>
                <a:cubicBezTo>
                  <a:pt x="5070475" y="534035"/>
                  <a:pt x="5097780" y="544195"/>
                  <a:pt x="5135245" y="544195"/>
                </a:cubicBezTo>
                <a:cubicBezTo>
                  <a:pt x="5172710" y="544195"/>
                  <a:pt x="5186045" y="551180"/>
                  <a:pt x="5220335" y="544195"/>
                </a:cubicBezTo>
                <a:cubicBezTo>
                  <a:pt x="5254625" y="537210"/>
                  <a:pt x="5274945" y="516890"/>
                  <a:pt x="5305425" y="509905"/>
                </a:cubicBezTo>
                <a:cubicBezTo>
                  <a:pt x="5335905" y="502920"/>
                  <a:pt x="5342890" y="520065"/>
                  <a:pt x="5373370" y="509905"/>
                </a:cubicBezTo>
                <a:cubicBezTo>
                  <a:pt x="5403850" y="499745"/>
                  <a:pt x="5424805" y="472440"/>
                  <a:pt x="5458460" y="459105"/>
                </a:cubicBezTo>
                <a:cubicBezTo>
                  <a:pt x="5492115" y="445770"/>
                  <a:pt x="5512435" y="448945"/>
                  <a:pt x="5542915" y="441960"/>
                </a:cubicBezTo>
                <a:cubicBezTo>
                  <a:pt x="5573395" y="434975"/>
                  <a:pt x="5584190" y="432435"/>
                  <a:pt x="5611495" y="425450"/>
                </a:cubicBezTo>
                <a:cubicBezTo>
                  <a:pt x="5638800" y="418465"/>
                  <a:pt x="5652135" y="415290"/>
                  <a:pt x="5679440" y="408305"/>
                </a:cubicBezTo>
                <a:cubicBezTo>
                  <a:pt x="5706745" y="401320"/>
                  <a:pt x="5716905" y="401320"/>
                  <a:pt x="5747385" y="391160"/>
                </a:cubicBezTo>
                <a:cubicBezTo>
                  <a:pt x="5777865" y="381000"/>
                  <a:pt x="5798185" y="367030"/>
                  <a:pt x="5832475" y="356870"/>
                </a:cubicBezTo>
                <a:cubicBezTo>
                  <a:pt x="5866765" y="346710"/>
                  <a:pt x="5887085" y="350520"/>
                  <a:pt x="5917565" y="340360"/>
                </a:cubicBezTo>
                <a:cubicBezTo>
                  <a:pt x="5948045" y="330200"/>
                  <a:pt x="5955030" y="319405"/>
                  <a:pt x="5985510" y="306070"/>
                </a:cubicBezTo>
                <a:cubicBezTo>
                  <a:pt x="6015990" y="292735"/>
                  <a:pt x="6036945" y="282575"/>
                  <a:pt x="6070600" y="272415"/>
                </a:cubicBezTo>
                <a:cubicBezTo>
                  <a:pt x="6104255" y="262255"/>
                  <a:pt x="6124575" y="262255"/>
                  <a:pt x="6155055" y="255270"/>
                </a:cubicBezTo>
                <a:cubicBezTo>
                  <a:pt x="6185535" y="248285"/>
                  <a:pt x="6193155" y="241300"/>
                  <a:pt x="6223635" y="238125"/>
                </a:cubicBezTo>
                <a:cubicBezTo>
                  <a:pt x="6254115" y="234950"/>
                  <a:pt x="6274435" y="238125"/>
                  <a:pt x="6308090" y="238125"/>
                </a:cubicBezTo>
                <a:cubicBezTo>
                  <a:pt x="6341745" y="238125"/>
                  <a:pt x="6358890" y="238125"/>
                  <a:pt x="6393180" y="238125"/>
                </a:cubicBezTo>
                <a:cubicBezTo>
                  <a:pt x="6427470" y="238125"/>
                  <a:pt x="6447790" y="238125"/>
                  <a:pt x="6478270" y="238125"/>
                </a:cubicBezTo>
                <a:cubicBezTo>
                  <a:pt x="6508750" y="238125"/>
                  <a:pt x="6511925" y="238125"/>
                  <a:pt x="6546215" y="238125"/>
                </a:cubicBezTo>
                <a:cubicBezTo>
                  <a:pt x="6580505" y="238125"/>
                  <a:pt x="6614160" y="231140"/>
                  <a:pt x="6648450" y="238125"/>
                </a:cubicBezTo>
                <a:cubicBezTo>
                  <a:pt x="6682740" y="245110"/>
                  <a:pt x="6689090" y="262255"/>
                  <a:pt x="6716395" y="272415"/>
                </a:cubicBezTo>
                <a:cubicBezTo>
                  <a:pt x="6743700" y="282575"/>
                  <a:pt x="6757035" y="281940"/>
                  <a:pt x="6784340" y="288925"/>
                </a:cubicBezTo>
                <a:cubicBezTo>
                  <a:pt x="6811645" y="295910"/>
                  <a:pt x="6821805" y="299085"/>
                  <a:pt x="6852285" y="306070"/>
                </a:cubicBezTo>
                <a:cubicBezTo>
                  <a:pt x="6882765" y="313055"/>
                  <a:pt x="6903085" y="309880"/>
                  <a:pt x="6937375" y="323215"/>
                </a:cubicBezTo>
                <a:cubicBezTo>
                  <a:pt x="6971665" y="336550"/>
                  <a:pt x="6991985" y="360680"/>
                  <a:pt x="7022465" y="374015"/>
                </a:cubicBezTo>
                <a:cubicBezTo>
                  <a:pt x="7052945" y="387350"/>
                  <a:pt x="7063105" y="384175"/>
                  <a:pt x="7090410" y="391160"/>
                </a:cubicBezTo>
                <a:cubicBezTo>
                  <a:pt x="7117715" y="398145"/>
                  <a:pt x="7131050" y="401320"/>
                  <a:pt x="7158355" y="408305"/>
                </a:cubicBezTo>
                <a:cubicBezTo>
                  <a:pt x="7185660" y="415290"/>
                  <a:pt x="7198995" y="415290"/>
                  <a:pt x="7226300" y="425450"/>
                </a:cubicBezTo>
                <a:cubicBezTo>
                  <a:pt x="7253605" y="435610"/>
                  <a:pt x="7267575" y="448945"/>
                  <a:pt x="7294880" y="459105"/>
                </a:cubicBezTo>
                <a:cubicBezTo>
                  <a:pt x="7322185" y="469265"/>
                  <a:pt x="7335520" y="469265"/>
                  <a:pt x="7362825" y="476250"/>
                </a:cubicBezTo>
                <a:cubicBezTo>
                  <a:pt x="7390130" y="483235"/>
                  <a:pt x="7400290" y="486410"/>
                  <a:pt x="7430770" y="493395"/>
                </a:cubicBezTo>
                <a:cubicBezTo>
                  <a:pt x="7461250" y="500380"/>
                  <a:pt x="7485380" y="502920"/>
                  <a:pt x="7515860" y="509905"/>
                </a:cubicBezTo>
                <a:cubicBezTo>
                  <a:pt x="7546340" y="516890"/>
                  <a:pt x="7553325" y="516890"/>
                  <a:pt x="7583805" y="527050"/>
                </a:cubicBezTo>
                <a:cubicBezTo>
                  <a:pt x="7614285" y="537210"/>
                  <a:pt x="7638415" y="551180"/>
                  <a:pt x="7668895" y="561340"/>
                </a:cubicBezTo>
                <a:cubicBezTo>
                  <a:pt x="7699375" y="571500"/>
                  <a:pt x="7702550" y="575310"/>
                  <a:pt x="7736840" y="578485"/>
                </a:cubicBezTo>
                <a:cubicBezTo>
                  <a:pt x="7771130" y="581660"/>
                  <a:pt x="7801610" y="578485"/>
                  <a:pt x="7839075" y="578485"/>
                </a:cubicBezTo>
                <a:cubicBezTo>
                  <a:pt x="7876540" y="578485"/>
                  <a:pt x="7889875" y="571500"/>
                  <a:pt x="7923530" y="578485"/>
                </a:cubicBezTo>
                <a:cubicBezTo>
                  <a:pt x="7957185" y="585470"/>
                  <a:pt x="7974330" y="605155"/>
                  <a:pt x="8008620" y="612140"/>
                </a:cubicBezTo>
                <a:cubicBezTo>
                  <a:pt x="8042910" y="619125"/>
                  <a:pt x="8063230" y="605155"/>
                  <a:pt x="8093710" y="612140"/>
                </a:cubicBezTo>
                <a:cubicBezTo>
                  <a:pt x="8124190" y="619125"/>
                  <a:pt x="8131175" y="636270"/>
                  <a:pt x="8161655" y="646430"/>
                </a:cubicBezTo>
                <a:cubicBezTo>
                  <a:pt x="8192135" y="656590"/>
                  <a:pt x="8209280" y="659765"/>
                  <a:pt x="8246745" y="662940"/>
                </a:cubicBezTo>
                <a:cubicBezTo>
                  <a:pt x="8284210" y="666115"/>
                  <a:pt x="8314690" y="662940"/>
                  <a:pt x="8348980" y="662940"/>
                </a:cubicBezTo>
                <a:cubicBezTo>
                  <a:pt x="8383270" y="662940"/>
                  <a:pt x="8389620" y="662940"/>
                  <a:pt x="8416925" y="662940"/>
                </a:cubicBezTo>
                <a:cubicBezTo>
                  <a:pt x="8444230" y="662940"/>
                  <a:pt x="8454390" y="662940"/>
                  <a:pt x="8484870" y="662940"/>
                </a:cubicBezTo>
                <a:cubicBezTo>
                  <a:pt x="8515350" y="662940"/>
                  <a:pt x="8539480" y="662940"/>
                  <a:pt x="8569960" y="662940"/>
                </a:cubicBezTo>
                <a:cubicBezTo>
                  <a:pt x="8600440" y="662940"/>
                  <a:pt x="8610600" y="659765"/>
                  <a:pt x="8637905" y="662940"/>
                </a:cubicBezTo>
                <a:cubicBezTo>
                  <a:pt x="8665210" y="666115"/>
                  <a:pt x="8678545" y="676910"/>
                  <a:pt x="8705850" y="680085"/>
                </a:cubicBezTo>
                <a:cubicBezTo>
                  <a:pt x="8733155" y="683260"/>
                  <a:pt x="8743315" y="680085"/>
                  <a:pt x="8773795" y="680085"/>
                </a:cubicBezTo>
                <a:cubicBezTo>
                  <a:pt x="8804275" y="680085"/>
                  <a:pt x="8828405" y="680085"/>
                  <a:pt x="8858885" y="680085"/>
                </a:cubicBezTo>
                <a:cubicBezTo>
                  <a:pt x="8889365" y="680085"/>
                  <a:pt x="8896350" y="680085"/>
                  <a:pt x="8926830" y="680085"/>
                </a:cubicBezTo>
                <a:cubicBezTo>
                  <a:pt x="8957310" y="680085"/>
                  <a:pt x="8974455" y="680085"/>
                  <a:pt x="9011920" y="680085"/>
                </a:cubicBezTo>
                <a:cubicBezTo>
                  <a:pt x="9049385" y="680085"/>
                  <a:pt x="9076690" y="680085"/>
                  <a:pt x="9114155" y="680085"/>
                </a:cubicBezTo>
                <a:cubicBezTo>
                  <a:pt x="9151620" y="680085"/>
                  <a:pt x="9161780" y="680085"/>
                  <a:pt x="9199245" y="680085"/>
                </a:cubicBezTo>
                <a:cubicBezTo>
                  <a:pt x="9236710" y="680085"/>
                  <a:pt x="9266555" y="680085"/>
                  <a:pt x="9300845" y="680085"/>
                </a:cubicBezTo>
                <a:cubicBezTo>
                  <a:pt x="9335135" y="680085"/>
                  <a:pt x="9342120" y="680085"/>
                  <a:pt x="9369425" y="680085"/>
                </a:cubicBezTo>
                <a:cubicBezTo>
                  <a:pt x="9396730" y="680085"/>
                  <a:pt x="9406890" y="680085"/>
                  <a:pt x="9437370" y="680085"/>
                </a:cubicBezTo>
                <a:cubicBezTo>
                  <a:pt x="9467850" y="680085"/>
                  <a:pt x="9488805" y="687070"/>
                  <a:pt x="9522460" y="680085"/>
                </a:cubicBezTo>
                <a:cubicBezTo>
                  <a:pt x="9556115" y="673100"/>
                  <a:pt x="9576435" y="653415"/>
                  <a:pt x="9606915" y="646430"/>
                </a:cubicBezTo>
                <a:cubicBezTo>
                  <a:pt x="9637395" y="639445"/>
                  <a:pt x="9641205" y="649605"/>
                  <a:pt x="9675495" y="646430"/>
                </a:cubicBezTo>
                <a:cubicBezTo>
                  <a:pt x="9709785" y="643255"/>
                  <a:pt x="9739630" y="632460"/>
                  <a:pt x="9777095" y="629285"/>
                </a:cubicBezTo>
                <a:cubicBezTo>
                  <a:pt x="9814560" y="626110"/>
                  <a:pt x="9827895" y="636270"/>
                  <a:pt x="9862185" y="629285"/>
                </a:cubicBezTo>
                <a:cubicBezTo>
                  <a:pt x="9896475" y="622300"/>
                  <a:pt x="9909810" y="605155"/>
                  <a:pt x="9947275" y="594995"/>
                </a:cubicBezTo>
                <a:cubicBezTo>
                  <a:pt x="9984740" y="584835"/>
                  <a:pt x="10015220" y="581660"/>
                  <a:pt x="10049510" y="578485"/>
                </a:cubicBezTo>
                <a:cubicBezTo>
                  <a:pt x="10083800" y="575310"/>
                  <a:pt x="10083800" y="581660"/>
                  <a:pt x="10117455" y="578485"/>
                </a:cubicBezTo>
                <a:cubicBezTo>
                  <a:pt x="10151110" y="575310"/>
                  <a:pt x="10184765" y="568325"/>
                  <a:pt x="10219055" y="561340"/>
                </a:cubicBezTo>
                <a:cubicBezTo>
                  <a:pt x="10253345" y="554355"/>
                  <a:pt x="10260330" y="551180"/>
                  <a:pt x="10287635" y="544195"/>
                </a:cubicBezTo>
                <a:cubicBezTo>
                  <a:pt x="10314940" y="537210"/>
                  <a:pt x="10328275" y="534035"/>
                  <a:pt x="10355580" y="527050"/>
                </a:cubicBezTo>
                <a:cubicBezTo>
                  <a:pt x="10382885" y="520065"/>
                  <a:pt x="10393045" y="516890"/>
                  <a:pt x="10423525" y="509905"/>
                </a:cubicBezTo>
                <a:cubicBezTo>
                  <a:pt x="10454005" y="502920"/>
                  <a:pt x="10478135" y="503555"/>
                  <a:pt x="10508615" y="493395"/>
                </a:cubicBezTo>
                <a:cubicBezTo>
                  <a:pt x="10539095" y="483235"/>
                  <a:pt x="10546080" y="472440"/>
                  <a:pt x="10576560" y="459105"/>
                </a:cubicBezTo>
                <a:cubicBezTo>
                  <a:pt x="10607040" y="445770"/>
                  <a:pt x="10631170" y="435610"/>
                  <a:pt x="10661650" y="425450"/>
                </a:cubicBezTo>
                <a:cubicBezTo>
                  <a:pt x="10692130" y="415290"/>
                  <a:pt x="10702290" y="415290"/>
                  <a:pt x="10729595" y="408305"/>
                </a:cubicBezTo>
                <a:cubicBezTo>
                  <a:pt x="10756900" y="401320"/>
                  <a:pt x="10770235" y="401320"/>
                  <a:pt x="10797540" y="391160"/>
                </a:cubicBezTo>
                <a:cubicBezTo>
                  <a:pt x="10824845" y="381000"/>
                  <a:pt x="10838180" y="370205"/>
                  <a:pt x="10865485" y="356870"/>
                </a:cubicBezTo>
                <a:cubicBezTo>
                  <a:pt x="10892790" y="343535"/>
                  <a:pt x="10906125" y="333375"/>
                  <a:pt x="10933430" y="323215"/>
                </a:cubicBezTo>
                <a:cubicBezTo>
                  <a:pt x="10960735" y="313055"/>
                  <a:pt x="10967085" y="319405"/>
                  <a:pt x="11001375" y="306070"/>
                </a:cubicBezTo>
                <a:cubicBezTo>
                  <a:pt x="11035665" y="292735"/>
                  <a:pt x="11069320" y="268605"/>
                  <a:pt x="11103610" y="255270"/>
                </a:cubicBezTo>
                <a:cubicBezTo>
                  <a:pt x="11137900" y="241935"/>
                  <a:pt x="11141075" y="248285"/>
                  <a:pt x="11171555" y="238125"/>
                </a:cubicBezTo>
                <a:cubicBezTo>
                  <a:pt x="11202035" y="227965"/>
                  <a:pt x="11226165" y="213995"/>
                  <a:pt x="11256645" y="203835"/>
                </a:cubicBezTo>
                <a:cubicBezTo>
                  <a:pt x="11287125" y="193675"/>
                  <a:pt x="11294110" y="197485"/>
                  <a:pt x="11324590" y="187325"/>
                </a:cubicBezTo>
                <a:cubicBezTo>
                  <a:pt x="11355070" y="177165"/>
                  <a:pt x="11379200" y="163195"/>
                  <a:pt x="11409680" y="153035"/>
                </a:cubicBezTo>
                <a:cubicBezTo>
                  <a:pt x="11440160" y="142875"/>
                  <a:pt x="11450320" y="146050"/>
                  <a:pt x="11477625" y="135890"/>
                </a:cubicBezTo>
                <a:cubicBezTo>
                  <a:pt x="11504930" y="125730"/>
                  <a:pt x="11515090" y="115570"/>
                  <a:pt x="11545570" y="102235"/>
                </a:cubicBezTo>
                <a:cubicBezTo>
                  <a:pt x="11576050" y="88900"/>
                  <a:pt x="11600180" y="81280"/>
                  <a:pt x="11630660" y="67945"/>
                </a:cubicBezTo>
                <a:cubicBezTo>
                  <a:pt x="11661140" y="54610"/>
                  <a:pt x="11671300" y="47625"/>
                  <a:pt x="11698605" y="34290"/>
                </a:cubicBezTo>
                <a:cubicBezTo>
                  <a:pt x="11725910" y="20955"/>
                  <a:pt x="11754485" y="6350"/>
                  <a:pt x="1176655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308610" y="2517140"/>
            <a:ext cx="1271270" cy="1254760"/>
            <a:chOff x="486" y="3964"/>
            <a:chExt cx="2002" cy="1976"/>
          </a:xfrm>
        </p:grpSpPr>
        <p:sp>
          <p:nvSpPr>
            <p:cNvPr id="8" name="椭圆 7"/>
            <p:cNvSpPr/>
            <p:nvPr/>
          </p:nvSpPr>
          <p:spPr>
            <a:xfrm>
              <a:off x="486" y="3964"/>
              <a:ext cx="1976" cy="197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882" y="4265"/>
              <a:ext cx="1606" cy="1307"/>
            </a:xfrm>
            <a:prstGeom prst="rect">
              <a:avLst/>
            </a:prstGeom>
            <a:noFill/>
          </p:spPr>
          <p:txBody>
            <a:bodyPr wrap="square" rtlCol="0">
              <a:spAutoFit/>
            </a:bodyPr>
            <a:lstStyle/>
            <a:p>
              <a:r>
                <a:rPr lang="zh-CN" altLang="en-US" sz="2400" b="1">
                  <a:solidFill>
                    <a:srgbClr val="002060"/>
                  </a:solidFill>
                  <a:cs typeface="+mn-ea"/>
                  <a:sym typeface="+mn-lt"/>
                </a:rPr>
                <a:t>目标激励</a:t>
              </a:r>
            </a:p>
          </p:txBody>
        </p:sp>
      </p:grpSp>
      <p:sp>
        <p:nvSpPr>
          <p:cNvPr id="15" name="任意多边形 14"/>
          <p:cNvSpPr/>
          <p:nvPr/>
        </p:nvSpPr>
        <p:spPr>
          <a:xfrm>
            <a:off x="3069590" y="2543175"/>
            <a:ext cx="1725930" cy="920115"/>
          </a:xfrm>
          <a:custGeom>
            <a:avLst/>
            <a:gdLst>
              <a:gd name="connisteX0" fmla="*/ 0 w 1725930"/>
              <a:gd name="connsiteY0" fmla="*/ 918845 h 919973"/>
              <a:gd name="connisteX1" fmla="*/ 67310 w 1725930"/>
              <a:gd name="connsiteY1" fmla="*/ 918845 h 919973"/>
              <a:gd name="connisteX2" fmla="*/ 134620 w 1725930"/>
              <a:gd name="connsiteY2" fmla="*/ 918845 h 919973"/>
              <a:gd name="connisteX3" fmla="*/ 212725 w 1725930"/>
              <a:gd name="connsiteY3" fmla="*/ 918845 h 919973"/>
              <a:gd name="connisteX4" fmla="*/ 280035 w 1725930"/>
              <a:gd name="connsiteY4" fmla="*/ 918845 h 919973"/>
              <a:gd name="connisteX5" fmla="*/ 347345 w 1725930"/>
              <a:gd name="connsiteY5" fmla="*/ 918845 h 919973"/>
              <a:gd name="connisteX6" fmla="*/ 414655 w 1725930"/>
              <a:gd name="connsiteY6" fmla="*/ 907415 h 919973"/>
              <a:gd name="connisteX7" fmla="*/ 504190 w 1725930"/>
              <a:gd name="connsiteY7" fmla="*/ 851535 h 919973"/>
              <a:gd name="connisteX8" fmla="*/ 571500 w 1725930"/>
              <a:gd name="connsiteY8" fmla="*/ 806450 h 919973"/>
              <a:gd name="connisteX9" fmla="*/ 638810 w 1725930"/>
              <a:gd name="connsiteY9" fmla="*/ 750570 h 919973"/>
              <a:gd name="connisteX10" fmla="*/ 706120 w 1725930"/>
              <a:gd name="connsiteY10" fmla="*/ 705485 h 919973"/>
              <a:gd name="connisteX11" fmla="*/ 784225 w 1725930"/>
              <a:gd name="connsiteY11" fmla="*/ 661035 h 919973"/>
              <a:gd name="connisteX12" fmla="*/ 862965 w 1725930"/>
              <a:gd name="connsiteY12" fmla="*/ 605155 h 919973"/>
              <a:gd name="connisteX13" fmla="*/ 941070 w 1725930"/>
              <a:gd name="connsiteY13" fmla="*/ 560070 h 919973"/>
              <a:gd name="connisteX14" fmla="*/ 1031240 w 1725930"/>
              <a:gd name="connsiteY14" fmla="*/ 492760 h 919973"/>
              <a:gd name="connisteX15" fmla="*/ 1097915 w 1725930"/>
              <a:gd name="connsiteY15" fmla="*/ 425450 h 919973"/>
              <a:gd name="connisteX16" fmla="*/ 1165225 w 1725930"/>
              <a:gd name="connsiteY16" fmla="*/ 403225 h 919973"/>
              <a:gd name="connisteX17" fmla="*/ 1232535 w 1725930"/>
              <a:gd name="connsiteY17" fmla="*/ 358140 h 919973"/>
              <a:gd name="connisteX18" fmla="*/ 1299845 w 1725930"/>
              <a:gd name="connsiteY18" fmla="*/ 313690 h 919973"/>
              <a:gd name="connisteX19" fmla="*/ 1389380 w 1725930"/>
              <a:gd name="connsiteY19" fmla="*/ 257810 h 919973"/>
              <a:gd name="connisteX20" fmla="*/ 1456690 w 1725930"/>
              <a:gd name="connsiteY20" fmla="*/ 201295 h 919973"/>
              <a:gd name="connisteX21" fmla="*/ 1524000 w 1725930"/>
              <a:gd name="connsiteY21" fmla="*/ 156845 h 919973"/>
              <a:gd name="connisteX22" fmla="*/ 1591310 w 1725930"/>
              <a:gd name="connsiteY22" fmla="*/ 100330 h 919973"/>
              <a:gd name="connisteX23" fmla="*/ 1658620 w 1725930"/>
              <a:gd name="connsiteY23" fmla="*/ 44450 h 919973"/>
              <a:gd name="connisteX24" fmla="*/ 1725930 w 1725930"/>
              <a:gd name="connsiteY24" fmla="*/ 0 h 91997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Lst>
            <a:rect l="l" t="t" r="r" b="b"/>
            <a:pathLst>
              <a:path w="1725930" h="919974">
                <a:moveTo>
                  <a:pt x="0" y="918845"/>
                </a:moveTo>
                <a:cubicBezTo>
                  <a:pt x="12065" y="918845"/>
                  <a:pt x="40640" y="918845"/>
                  <a:pt x="67310" y="918845"/>
                </a:cubicBezTo>
                <a:cubicBezTo>
                  <a:pt x="93980" y="918845"/>
                  <a:pt x="105410" y="918845"/>
                  <a:pt x="134620" y="918845"/>
                </a:cubicBezTo>
                <a:cubicBezTo>
                  <a:pt x="163830" y="918845"/>
                  <a:pt x="183515" y="918845"/>
                  <a:pt x="212725" y="918845"/>
                </a:cubicBezTo>
                <a:cubicBezTo>
                  <a:pt x="241935" y="918845"/>
                  <a:pt x="253365" y="918845"/>
                  <a:pt x="280035" y="918845"/>
                </a:cubicBezTo>
                <a:cubicBezTo>
                  <a:pt x="306705" y="918845"/>
                  <a:pt x="320675" y="921385"/>
                  <a:pt x="347345" y="918845"/>
                </a:cubicBezTo>
                <a:cubicBezTo>
                  <a:pt x="374015" y="916305"/>
                  <a:pt x="383540" y="920750"/>
                  <a:pt x="414655" y="907415"/>
                </a:cubicBezTo>
                <a:cubicBezTo>
                  <a:pt x="445770" y="894080"/>
                  <a:pt x="473075" y="871855"/>
                  <a:pt x="504190" y="851535"/>
                </a:cubicBezTo>
                <a:cubicBezTo>
                  <a:pt x="535305" y="831215"/>
                  <a:pt x="544830" y="826770"/>
                  <a:pt x="571500" y="806450"/>
                </a:cubicBezTo>
                <a:cubicBezTo>
                  <a:pt x="598170" y="786130"/>
                  <a:pt x="612140" y="770890"/>
                  <a:pt x="638810" y="750570"/>
                </a:cubicBezTo>
                <a:cubicBezTo>
                  <a:pt x="665480" y="730250"/>
                  <a:pt x="676910" y="723265"/>
                  <a:pt x="706120" y="705485"/>
                </a:cubicBezTo>
                <a:cubicBezTo>
                  <a:pt x="735330" y="687705"/>
                  <a:pt x="753110" y="681355"/>
                  <a:pt x="784225" y="661035"/>
                </a:cubicBezTo>
                <a:cubicBezTo>
                  <a:pt x="815340" y="640715"/>
                  <a:pt x="831850" y="625475"/>
                  <a:pt x="862965" y="605155"/>
                </a:cubicBezTo>
                <a:cubicBezTo>
                  <a:pt x="894080" y="584835"/>
                  <a:pt x="907415" y="582295"/>
                  <a:pt x="941070" y="560070"/>
                </a:cubicBezTo>
                <a:cubicBezTo>
                  <a:pt x="974725" y="537845"/>
                  <a:pt x="1000125" y="519430"/>
                  <a:pt x="1031240" y="492760"/>
                </a:cubicBezTo>
                <a:cubicBezTo>
                  <a:pt x="1062355" y="466090"/>
                  <a:pt x="1071245" y="443230"/>
                  <a:pt x="1097915" y="425450"/>
                </a:cubicBezTo>
                <a:cubicBezTo>
                  <a:pt x="1124585" y="407670"/>
                  <a:pt x="1138555" y="416560"/>
                  <a:pt x="1165225" y="403225"/>
                </a:cubicBezTo>
                <a:cubicBezTo>
                  <a:pt x="1191895" y="389890"/>
                  <a:pt x="1205865" y="375920"/>
                  <a:pt x="1232535" y="358140"/>
                </a:cubicBezTo>
                <a:cubicBezTo>
                  <a:pt x="1259205" y="340360"/>
                  <a:pt x="1268730" y="334010"/>
                  <a:pt x="1299845" y="313690"/>
                </a:cubicBezTo>
                <a:cubicBezTo>
                  <a:pt x="1330960" y="293370"/>
                  <a:pt x="1358265" y="280035"/>
                  <a:pt x="1389380" y="257810"/>
                </a:cubicBezTo>
                <a:cubicBezTo>
                  <a:pt x="1420495" y="235585"/>
                  <a:pt x="1430020" y="221615"/>
                  <a:pt x="1456690" y="201295"/>
                </a:cubicBezTo>
                <a:cubicBezTo>
                  <a:pt x="1483360" y="180975"/>
                  <a:pt x="1497330" y="177165"/>
                  <a:pt x="1524000" y="156845"/>
                </a:cubicBezTo>
                <a:cubicBezTo>
                  <a:pt x="1550670" y="136525"/>
                  <a:pt x="1564640" y="122555"/>
                  <a:pt x="1591310" y="100330"/>
                </a:cubicBezTo>
                <a:cubicBezTo>
                  <a:pt x="1617980" y="78105"/>
                  <a:pt x="1631950" y="64770"/>
                  <a:pt x="1658620" y="44450"/>
                </a:cubicBezTo>
                <a:cubicBezTo>
                  <a:pt x="1685290" y="24130"/>
                  <a:pt x="1713865" y="7620"/>
                  <a:pt x="1725930" y="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4305300" y="1275080"/>
            <a:ext cx="2414270" cy="645160"/>
          </a:xfrm>
          <a:prstGeom prst="rect">
            <a:avLst/>
          </a:prstGeom>
          <a:noFill/>
        </p:spPr>
        <p:txBody>
          <a:bodyPr wrap="square" rtlCol="0">
            <a:spAutoFit/>
          </a:bodyPr>
          <a:lstStyle/>
          <a:p>
            <a:r>
              <a:rPr lang="zh-CN" altLang="en-US">
                <a:solidFill>
                  <a:srgbClr val="002060"/>
                </a:solidFill>
                <a:cs typeface="+mn-ea"/>
                <a:sym typeface="+mn-lt"/>
              </a:rPr>
              <a:t>引导学生根据自己的情况确立奋斗目标</a:t>
            </a:r>
          </a:p>
        </p:txBody>
      </p:sp>
      <p:grpSp>
        <p:nvGrpSpPr>
          <p:cNvPr id="21" name="组合 20"/>
          <p:cNvGrpSpPr/>
          <p:nvPr/>
        </p:nvGrpSpPr>
        <p:grpSpPr>
          <a:xfrm>
            <a:off x="4452620" y="2087245"/>
            <a:ext cx="867410" cy="1205230"/>
            <a:chOff x="7012" y="3287"/>
            <a:chExt cx="1366" cy="1898"/>
          </a:xfrm>
        </p:grpSpPr>
        <p:sp>
          <p:nvSpPr>
            <p:cNvPr id="17" name="椭圆 16"/>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01</a:t>
              </a:r>
            </a:p>
          </p:txBody>
        </p:sp>
      </p:grpSp>
      <p:sp>
        <p:nvSpPr>
          <p:cNvPr id="27" name="任意多边形 26"/>
          <p:cNvSpPr/>
          <p:nvPr/>
        </p:nvSpPr>
        <p:spPr>
          <a:xfrm>
            <a:off x="6179820" y="2992120"/>
            <a:ext cx="798830" cy="401955"/>
          </a:xfrm>
          <a:custGeom>
            <a:avLst/>
            <a:gdLst>
              <a:gd name="connisteX0" fmla="*/ 0 w 798830"/>
              <a:gd name="connsiteY0" fmla="*/ 2822 h 402237"/>
              <a:gd name="connisteX1" fmla="*/ 76835 w 798830"/>
              <a:gd name="connsiteY1" fmla="*/ 2822 h 402237"/>
              <a:gd name="connisteX2" fmla="*/ 153670 w 798830"/>
              <a:gd name="connsiteY2" fmla="*/ 2822 h 402237"/>
              <a:gd name="connisteX3" fmla="*/ 292100 w 798830"/>
              <a:gd name="connsiteY3" fmla="*/ 33937 h 402237"/>
              <a:gd name="connisteX4" fmla="*/ 368935 w 798830"/>
              <a:gd name="connsiteY4" fmla="*/ 49177 h 402237"/>
              <a:gd name="connisteX5" fmla="*/ 445770 w 798830"/>
              <a:gd name="connsiteY5" fmla="*/ 94897 h 402237"/>
              <a:gd name="connisteX6" fmla="*/ 522605 w 798830"/>
              <a:gd name="connsiteY6" fmla="*/ 126012 h 402237"/>
              <a:gd name="connisteX7" fmla="*/ 599440 w 798830"/>
              <a:gd name="connsiteY7" fmla="*/ 171732 h 402237"/>
              <a:gd name="connisteX8" fmla="*/ 676275 w 798830"/>
              <a:gd name="connsiteY8" fmla="*/ 248567 h 402237"/>
              <a:gd name="connisteX9" fmla="*/ 753110 w 798830"/>
              <a:gd name="connsiteY9" fmla="*/ 310162 h 402237"/>
              <a:gd name="connisteX10" fmla="*/ 798830 w 798830"/>
              <a:gd name="connsiteY10" fmla="*/ 402237 h 40223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798830" h="402237">
                <a:moveTo>
                  <a:pt x="0" y="2822"/>
                </a:moveTo>
                <a:cubicBezTo>
                  <a:pt x="13970" y="2822"/>
                  <a:pt x="46355" y="2822"/>
                  <a:pt x="76835" y="2822"/>
                </a:cubicBezTo>
                <a:cubicBezTo>
                  <a:pt x="107315" y="2822"/>
                  <a:pt x="110490" y="-3528"/>
                  <a:pt x="153670" y="2822"/>
                </a:cubicBezTo>
                <a:cubicBezTo>
                  <a:pt x="196850" y="9172"/>
                  <a:pt x="248920" y="24412"/>
                  <a:pt x="292100" y="33937"/>
                </a:cubicBezTo>
                <a:cubicBezTo>
                  <a:pt x="335280" y="43462"/>
                  <a:pt x="338455" y="37112"/>
                  <a:pt x="368935" y="49177"/>
                </a:cubicBezTo>
                <a:cubicBezTo>
                  <a:pt x="399415" y="61242"/>
                  <a:pt x="415290" y="79657"/>
                  <a:pt x="445770" y="94897"/>
                </a:cubicBezTo>
                <a:cubicBezTo>
                  <a:pt x="476250" y="110137"/>
                  <a:pt x="492125" y="110772"/>
                  <a:pt x="522605" y="126012"/>
                </a:cubicBezTo>
                <a:cubicBezTo>
                  <a:pt x="553085" y="141252"/>
                  <a:pt x="568960" y="146967"/>
                  <a:pt x="599440" y="171732"/>
                </a:cubicBezTo>
                <a:cubicBezTo>
                  <a:pt x="629920" y="196497"/>
                  <a:pt x="645795" y="220627"/>
                  <a:pt x="676275" y="248567"/>
                </a:cubicBezTo>
                <a:cubicBezTo>
                  <a:pt x="706755" y="276507"/>
                  <a:pt x="728345" y="279682"/>
                  <a:pt x="753110" y="310162"/>
                </a:cubicBezTo>
                <a:cubicBezTo>
                  <a:pt x="777875" y="340642"/>
                  <a:pt x="791210" y="385092"/>
                  <a:pt x="798830" y="402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6719570" y="3008630"/>
            <a:ext cx="867410" cy="1205230"/>
            <a:chOff x="7012" y="3287"/>
            <a:chExt cx="1366" cy="1898"/>
          </a:xfrm>
        </p:grpSpPr>
        <p:sp>
          <p:nvSpPr>
            <p:cNvPr id="23" name="椭圆 22"/>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02</a:t>
              </a:r>
            </a:p>
          </p:txBody>
        </p:sp>
      </p:grpSp>
      <p:sp>
        <p:nvSpPr>
          <p:cNvPr id="26" name="文本框 25"/>
          <p:cNvSpPr txBox="1"/>
          <p:nvPr/>
        </p:nvSpPr>
        <p:spPr>
          <a:xfrm>
            <a:off x="7586980" y="3425190"/>
            <a:ext cx="3890645" cy="922020"/>
          </a:xfrm>
          <a:prstGeom prst="rect">
            <a:avLst/>
          </a:prstGeom>
          <a:noFill/>
        </p:spPr>
        <p:txBody>
          <a:bodyPr wrap="square" rtlCol="0">
            <a:spAutoFit/>
          </a:bodyPr>
          <a:lstStyle/>
          <a:p>
            <a:r>
              <a:rPr lang="zh-CN" altLang="en-US">
                <a:solidFill>
                  <a:srgbClr val="002060"/>
                </a:solidFill>
                <a:cs typeface="+mn-ea"/>
                <a:sym typeface="+mn-lt"/>
              </a:rPr>
              <a:t>因为明确学习目标，学生不仅能控制自己的不良行为，而且能不断激励自己奋发向上</a:t>
            </a:r>
          </a:p>
        </p:txBody>
      </p:sp>
      <p:sp>
        <p:nvSpPr>
          <p:cNvPr id="28" name="文本框 27"/>
          <p:cNvSpPr txBox="1"/>
          <p:nvPr/>
        </p:nvSpPr>
        <p:spPr>
          <a:xfrm>
            <a:off x="8592185" y="1442085"/>
            <a:ext cx="2885440" cy="645160"/>
          </a:xfrm>
          <a:prstGeom prst="rect">
            <a:avLst/>
          </a:prstGeom>
          <a:noFill/>
        </p:spPr>
        <p:txBody>
          <a:bodyPr wrap="square" rtlCol="0">
            <a:spAutoFit/>
          </a:bodyPr>
          <a:lstStyle/>
          <a:p>
            <a:r>
              <a:rPr lang="zh-CN" altLang="en-US">
                <a:solidFill>
                  <a:srgbClr val="002060"/>
                </a:solidFill>
                <a:cs typeface="+mn-ea"/>
                <a:sym typeface="+mn-lt"/>
              </a:rPr>
              <a:t>目标成为其行为的约束力和学习持久的动力</a:t>
            </a:r>
          </a:p>
        </p:txBody>
      </p:sp>
      <p:sp>
        <p:nvSpPr>
          <p:cNvPr id="29" name="任意多边形 28"/>
          <p:cNvSpPr/>
          <p:nvPr/>
        </p:nvSpPr>
        <p:spPr>
          <a:xfrm>
            <a:off x="8714740" y="2641600"/>
            <a:ext cx="1597660" cy="662940"/>
          </a:xfrm>
          <a:custGeom>
            <a:avLst/>
            <a:gdLst>
              <a:gd name="connisteX0" fmla="*/ 0 w 1597660"/>
              <a:gd name="connsiteY0" fmla="*/ 645160 h 663222"/>
              <a:gd name="connisteX1" fmla="*/ 76835 w 1597660"/>
              <a:gd name="connsiteY1" fmla="*/ 660400 h 663222"/>
              <a:gd name="connisteX2" fmla="*/ 168910 w 1597660"/>
              <a:gd name="connsiteY2" fmla="*/ 660400 h 663222"/>
              <a:gd name="connisteX3" fmla="*/ 245745 w 1597660"/>
              <a:gd name="connsiteY3" fmla="*/ 660400 h 663222"/>
              <a:gd name="connisteX4" fmla="*/ 322580 w 1597660"/>
              <a:gd name="connsiteY4" fmla="*/ 660400 h 663222"/>
              <a:gd name="connisteX5" fmla="*/ 399415 w 1597660"/>
              <a:gd name="connsiteY5" fmla="*/ 660400 h 663222"/>
              <a:gd name="connisteX6" fmla="*/ 476250 w 1597660"/>
              <a:gd name="connsiteY6" fmla="*/ 660400 h 663222"/>
              <a:gd name="connisteX7" fmla="*/ 568325 w 1597660"/>
              <a:gd name="connsiteY7" fmla="*/ 660400 h 663222"/>
              <a:gd name="connisteX8" fmla="*/ 660400 w 1597660"/>
              <a:gd name="connsiteY8" fmla="*/ 629920 h 663222"/>
              <a:gd name="connisteX9" fmla="*/ 737235 w 1597660"/>
              <a:gd name="connsiteY9" fmla="*/ 583565 h 663222"/>
              <a:gd name="connisteX10" fmla="*/ 814070 w 1597660"/>
              <a:gd name="connsiteY10" fmla="*/ 568325 h 663222"/>
              <a:gd name="connisteX11" fmla="*/ 952500 w 1597660"/>
              <a:gd name="connsiteY11" fmla="*/ 491490 h 663222"/>
              <a:gd name="connisteX12" fmla="*/ 1029335 w 1597660"/>
              <a:gd name="connsiteY12" fmla="*/ 461010 h 663222"/>
              <a:gd name="connisteX13" fmla="*/ 1106170 w 1597660"/>
              <a:gd name="connsiteY13" fmla="*/ 414655 h 663222"/>
              <a:gd name="connisteX14" fmla="*/ 1198245 w 1597660"/>
              <a:gd name="connsiteY14" fmla="*/ 368300 h 663222"/>
              <a:gd name="connisteX15" fmla="*/ 1306195 w 1597660"/>
              <a:gd name="connsiteY15" fmla="*/ 276225 h 663222"/>
              <a:gd name="connisteX16" fmla="*/ 1383030 w 1597660"/>
              <a:gd name="connsiteY16" fmla="*/ 214630 h 663222"/>
              <a:gd name="connisteX17" fmla="*/ 1475105 w 1597660"/>
              <a:gd name="connsiteY17" fmla="*/ 153670 h 663222"/>
              <a:gd name="connisteX18" fmla="*/ 1536700 w 1597660"/>
              <a:gd name="connsiteY18" fmla="*/ 76835 h 663222"/>
              <a:gd name="connisteX19" fmla="*/ 1597660 w 1597660"/>
              <a:gd name="connsiteY19" fmla="*/ 0 h 663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97660" h="663222">
                <a:moveTo>
                  <a:pt x="0" y="645160"/>
                </a:moveTo>
                <a:cubicBezTo>
                  <a:pt x="13335" y="648335"/>
                  <a:pt x="43180" y="657225"/>
                  <a:pt x="76835" y="660400"/>
                </a:cubicBezTo>
                <a:cubicBezTo>
                  <a:pt x="110490" y="663575"/>
                  <a:pt x="135255" y="660400"/>
                  <a:pt x="168910" y="660400"/>
                </a:cubicBezTo>
                <a:cubicBezTo>
                  <a:pt x="202565" y="660400"/>
                  <a:pt x="215265" y="660400"/>
                  <a:pt x="245745" y="660400"/>
                </a:cubicBezTo>
                <a:cubicBezTo>
                  <a:pt x="276225" y="660400"/>
                  <a:pt x="292100" y="660400"/>
                  <a:pt x="322580" y="660400"/>
                </a:cubicBezTo>
                <a:cubicBezTo>
                  <a:pt x="353060" y="660400"/>
                  <a:pt x="368935" y="660400"/>
                  <a:pt x="399415" y="660400"/>
                </a:cubicBezTo>
                <a:cubicBezTo>
                  <a:pt x="429895" y="660400"/>
                  <a:pt x="442595" y="660400"/>
                  <a:pt x="476250" y="660400"/>
                </a:cubicBezTo>
                <a:cubicBezTo>
                  <a:pt x="509905" y="660400"/>
                  <a:pt x="531495" y="666750"/>
                  <a:pt x="568325" y="660400"/>
                </a:cubicBezTo>
                <a:cubicBezTo>
                  <a:pt x="605155" y="654050"/>
                  <a:pt x="626745" y="645160"/>
                  <a:pt x="660400" y="629920"/>
                </a:cubicBezTo>
                <a:cubicBezTo>
                  <a:pt x="694055" y="614680"/>
                  <a:pt x="706755" y="595630"/>
                  <a:pt x="737235" y="583565"/>
                </a:cubicBezTo>
                <a:cubicBezTo>
                  <a:pt x="767715" y="571500"/>
                  <a:pt x="770890" y="586740"/>
                  <a:pt x="814070" y="568325"/>
                </a:cubicBezTo>
                <a:cubicBezTo>
                  <a:pt x="857250" y="549910"/>
                  <a:pt x="909320" y="513080"/>
                  <a:pt x="952500" y="491490"/>
                </a:cubicBezTo>
                <a:cubicBezTo>
                  <a:pt x="995680" y="469900"/>
                  <a:pt x="998855" y="476250"/>
                  <a:pt x="1029335" y="461010"/>
                </a:cubicBezTo>
                <a:cubicBezTo>
                  <a:pt x="1059815" y="445770"/>
                  <a:pt x="1072515" y="433070"/>
                  <a:pt x="1106170" y="414655"/>
                </a:cubicBezTo>
                <a:cubicBezTo>
                  <a:pt x="1139825" y="396240"/>
                  <a:pt x="1158240" y="396240"/>
                  <a:pt x="1198245" y="368300"/>
                </a:cubicBezTo>
                <a:cubicBezTo>
                  <a:pt x="1238250" y="340360"/>
                  <a:pt x="1269365" y="306705"/>
                  <a:pt x="1306195" y="276225"/>
                </a:cubicBezTo>
                <a:cubicBezTo>
                  <a:pt x="1343025" y="245745"/>
                  <a:pt x="1349375" y="239395"/>
                  <a:pt x="1383030" y="214630"/>
                </a:cubicBezTo>
                <a:cubicBezTo>
                  <a:pt x="1416685" y="189865"/>
                  <a:pt x="1444625" y="180975"/>
                  <a:pt x="1475105" y="153670"/>
                </a:cubicBezTo>
                <a:cubicBezTo>
                  <a:pt x="1505585" y="126365"/>
                  <a:pt x="1511935" y="107315"/>
                  <a:pt x="1536700" y="76835"/>
                </a:cubicBezTo>
                <a:cubicBezTo>
                  <a:pt x="1561465" y="46355"/>
                  <a:pt x="1586865" y="13970"/>
                  <a:pt x="15976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9934575" y="2101215"/>
            <a:ext cx="867410" cy="1205230"/>
            <a:chOff x="7012" y="3287"/>
            <a:chExt cx="1366" cy="1898"/>
          </a:xfrm>
        </p:grpSpPr>
        <p:sp>
          <p:nvSpPr>
            <p:cNvPr id="31" name="椭圆 30"/>
            <p:cNvSpPr/>
            <p:nvPr/>
          </p:nvSpPr>
          <p:spPr>
            <a:xfrm>
              <a:off x="7012" y="3287"/>
              <a:ext cx="1366" cy="1366"/>
            </a:xfrm>
            <a:prstGeom prst="ellipse">
              <a:avLst/>
            </a:prstGeom>
            <a:solidFill>
              <a:srgbClr val="FEE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7233" y="3489"/>
              <a:ext cx="957" cy="1696"/>
            </a:xfrm>
            <a:prstGeom prst="rect">
              <a:avLst/>
            </a:prstGeom>
            <a:noFill/>
          </p:spPr>
          <p:txBody>
            <a:bodyPr wrap="square" rtlCol="0">
              <a:spAutoFit/>
            </a:bodyPr>
            <a:lstStyle/>
            <a:p>
              <a:r>
                <a:rPr lang="en-US" altLang="zh-CN" sz="3200" b="1">
                  <a:cs typeface="+mn-ea"/>
                  <a:sym typeface="+mn-lt"/>
                </a:rPr>
                <a:t>03</a:t>
              </a:r>
            </a:p>
          </p:txBody>
        </p:sp>
      </p:grpSp>
      <p:sp>
        <p:nvSpPr>
          <p:cNvPr id="33" name="任意多边形 32"/>
          <p:cNvSpPr/>
          <p:nvPr/>
        </p:nvSpPr>
        <p:spPr>
          <a:xfrm>
            <a:off x="2707640" y="3425190"/>
            <a:ext cx="661035" cy="859790"/>
          </a:xfrm>
          <a:custGeom>
            <a:avLst/>
            <a:gdLst>
              <a:gd name="connisteX0" fmla="*/ 0 w 661035"/>
              <a:gd name="connsiteY0" fmla="*/ 0 h 859790"/>
              <a:gd name="connisteX1" fmla="*/ 76835 w 661035"/>
              <a:gd name="connsiteY1" fmla="*/ 15240 h 859790"/>
              <a:gd name="connisteX2" fmla="*/ 169545 w 661035"/>
              <a:gd name="connsiteY2" fmla="*/ 92075 h 859790"/>
              <a:gd name="connisteX3" fmla="*/ 246380 w 661035"/>
              <a:gd name="connsiteY3" fmla="*/ 153670 h 859790"/>
              <a:gd name="connisteX4" fmla="*/ 323215 w 661035"/>
              <a:gd name="connsiteY4" fmla="*/ 214630 h 859790"/>
              <a:gd name="connisteX5" fmla="*/ 400050 w 661035"/>
              <a:gd name="connsiteY5" fmla="*/ 291465 h 859790"/>
              <a:gd name="connisteX6" fmla="*/ 461010 w 661035"/>
              <a:gd name="connsiteY6" fmla="*/ 383540 h 859790"/>
              <a:gd name="connisteX7" fmla="*/ 507365 w 661035"/>
              <a:gd name="connsiteY7" fmla="*/ 476250 h 859790"/>
              <a:gd name="connisteX8" fmla="*/ 537845 w 661035"/>
              <a:gd name="connsiteY8" fmla="*/ 553085 h 859790"/>
              <a:gd name="connisteX9" fmla="*/ 568960 w 661035"/>
              <a:gd name="connsiteY9" fmla="*/ 629920 h 859790"/>
              <a:gd name="connisteX10" fmla="*/ 599440 w 661035"/>
              <a:gd name="connsiteY10" fmla="*/ 706120 h 859790"/>
              <a:gd name="connisteX11" fmla="*/ 629920 w 661035"/>
              <a:gd name="connsiteY11" fmla="*/ 782955 h 859790"/>
              <a:gd name="connisteX12" fmla="*/ 661035 w 661035"/>
              <a:gd name="connsiteY12" fmla="*/ 859790 h 8597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661035" h="859790">
                <a:moveTo>
                  <a:pt x="0" y="0"/>
                </a:moveTo>
                <a:cubicBezTo>
                  <a:pt x="13335" y="1270"/>
                  <a:pt x="43180" y="-3175"/>
                  <a:pt x="76835" y="15240"/>
                </a:cubicBezTo>
                <a:cubicBezTo>
                  <a:pt x="110490" y="33655"/>
                  <a:pt x="135890" y="64135"/>
                  <a:pt x="169545" y="92075"/>
                </a:cubicBezTo>
                <a:cubicBezTo>
                  <a:pt x="203200" y="120015"/>
                  <a:pt x="215900" y="128905"/>
                  <a:pt x="246380" y="153670"/>
                </a:cubicBezTo>
                <a:cubicBezTo>
                  <a:pt x="276860" y="178435"/>
                  <a:pt x="292735" y="187325"/>
                  <a:pt x="323215" y="214630"/>
                </a:cubicBezTo>
                <a:cubicBezTo>
                  <a:pt x="353695" y="241935"/>
                  <a:pt x="372745" y="257810"/>
                  <a:pt x="400050" y="291465"/>
                </a:cubicBezTo>
                <a:cubicBezTo>
                  <a:pt x="427355" y="325120"/>
                  <a:pt x="439420" y="346710"/>
                  <a:pt x="461010" y="383540"/>
                </a:cubicBezTo>
                <a:cubicBezTo>
                  <a:pt x="482600" y="420370"/>
                  <a:pt x="492125" y="442595"/>
                  <a:pt x="507365" y="476250"/>
                </a:cubicBezTo>
                <a:cubicBezTo>
                  <a:pt x="522605" y="509905"/>
                  <a:pt x="525780" y="522605"/>
                  <a:pt x="537845" y="553085"/>
                </a:cubicBezTo>
                <a:cubicBezTo>
                  <a:pt x="549910" y="583565"/>
                  <a:pt x="556895" y="599440"/>
                  <a:pt x="568960" y="629920"/>
                </a:cubicBezTo>
                <a:cubicBezTo>
                  <a:pt x="581025" y="660400"/>
                  <a:pt x="587375" y="675640"/>
                  <a:pt x="599440" y="706120"/>
                </a:cubicBezTo>
                <a:cubicBezTo>
                  <a:pt x="611505" y="736600"/>
                  <a:pt x="617855" y="752475"/>
                  <a:pt x="629920" y="782955"/>
                </a:cubicBezTo>
                <a:cubicBezTo>
                  <a:pt x="641985" y="813435"/>
                  <a:pt x="655320" y="845820"/>
                  <a:pt x="661035" y="859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3937000" y="4653915"/>
            <a:ext cx="937260" cy="385445"/>
          </a:xfrm>
          <a:custGeom>
            <a:avLst/>
            <a:gdLst>
              <a:gd name="connisteX0" fmla="*/ 0 w 937260"/>
              <a:gd name="connsiteY0" fmla="*/ 0 h 385586"/>
              <a:gd name="connisteX1" fmla="*/ 46355 w 937260"/>
              <a:gd name="connsiteY1" fmla="*/ 76835 h 385586"/>
              <a:gd name="connisteX2" fmla="*/ 123190 w 937260"/>
              <a:gd name="connsiteY2" fmla="*/ 138430 h 385586"/>
              <a:gd name="connisteX3" fmla="*/ 199390 w 937260"/>
              <a:gd name="connsiteY3" fmla="*/ 184150 h 385586"/>
              <a:gd name="connisteX4" fmla="*/ 276225 w 937260"/>
              <a:gd name="connsiteY4" fmla="*/ 215265 h 385586"/>
              <a:gd name="connisteX5" fmla="*/ 353060 w 937260"/>
              <a:gd name="connsiteY5" fmla="*/ 260985 h 385586"/>
              <a:gd name="connisteX6" fmla="*/ 445770 w 937260"/>
              <a:gd name="connsiteY6" fmla="*/ 276860 h 385586"/>
              <a:gd name="connisteX7" fmla="*/ 537845 w 937260"/>
              <a:gd name="connsiteY7" fmla="*/ 307340 h 385586"/>
              <a:gd name="connisteX8" fmla="*/ 614680 w 937260"/>
              <a:gd name="connsiteY8" fmla="*/ 337820 h 385586"/>
              <a:gd name="connisteX9" fmla="*/ 706755 w 937260"/>
              <a:gd name="connsiteY9" fmla="*/ 368935 h 385586"/>
              <a:gd name="connisteX10" fmla="*/ 783590 w 937260"/>
              <a:gd name="connsiteY10" fmla="*/ 368935 h 385586"/>
              <a:gd name="connisteX11" fmla="*/ 860425 w 937260"/>
              <a:gd name="connsiteY11" fmla="*/ 384175 h 385586"/>
              <a:gd name="connisteX12" fmla="*/ 937260 w 937260"/>
              <a:gd name="connsiteY12" fmla="*/ 384175 h 38558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937260" h="385586">
                <a:moveTo>
                  <a:pt x="0" y="0"/>
                </a:moveTo>
                <a:cubicBezTo>
                  <a:pt x="7620" y="13970"/>
                  <a:pt x="21590" y="48895"/>
                  <a:pt x="46355" y="76835"/>
                </a:cubicBezTo>
                <a:cubicBezTo>
                  <a:pt x="71120" y="104775"/>
                  <a:pt x="92710" y="116840"/>
                  <a:pt x="123190" y="138430"/>
                </a:cubicBezTo>
                <a:cubicBezTo>
                  <a:pt x="153670" y="160020"/>
                  <a:pt x="168910" y="168910"/>
                  <a:pt x="199390" y="184150"/>
                </a:cubicBezTo>
                <a:cubicBezTo>
                  <a:pt x="229870" y="199390"/>
                  <a:pt x="245745" y="200025"/>
                  <a:pt x="276225" y="215265"/>
                </a:cubicBezTo>
                <a:cubicBezTo>
                  <a:pt x="306705" y="230505"/>
                  <a:pt x="319405" y="248920"/>
                  <a:pt x="353060" y="260985"/>
                </a:cubicBezTo>
                <a:cubicBezTo>
                  <a:pt x="386715" y="273050"/>
                  <a:pt x="408940" y="267335"/>
                  <a:pt x="445770" y="276860"/>
                </a:cubicBezTo>
                <a:cubicBezTo>
                  <a:pt x="482600" y="286385"/>
                  <a:pt x="504190" y="295275"/>
                  <a:pt x="537845" y="307340"/>
                </a:cubicBezTo>
                <a:cubicBezTo>
                  <a:pt x="571500" y="319405"/>
                  <a:pt x="581025" y="325755"/>
                  <a:pt x="614680" y="337820"/>
                </a:cubicBezTo>
                <a:cubicBezTo>
                  <a:pt x="648335" y="349885"/>
                  <a:pt x="673100" y="362585"/>
                  <a:pt x="706755" y="368935"/>
                </a:cubicBezTo>
                <a:cubicBezTo>
                  <a:pt x="740410" y="375285"/>
                  <a:pt x="753110" y="365760"/>
                  <a:pt x="783590" y="368935"/>
                </a:cubicBezTo>
                <a:cubicBezTo>
                  <a:pt x="814070" y="372110"/>
                  <a:pt x="829945" y="381000"/>
                  <a:pt x="860425" y="384175"/>
                </a:cubicBezTo>
                <a:cubicBezTo>
                  <a:pt x="890905" y="387350"/>
                  <a:pt x="923290" y="384175"/>
                  <a:pt x="937260" y="384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2818130" y="3769995"/>
            <a:ext cx="1285875" cy="1254760"/>
            <a:chOff x="486" y="3964"/>
            <a:chExt cx="2025" cy="1976"/>
          </a:xfrm>
        </p:grpSpPr>
        <p:sp>
          <p:nvSpPr>
            <p:cNvPr id="35" name="椭圆 34"/>
            <p:cNvSpPr/>
            <p:nvPr/>
          </p:nvSpPr>
          <p:spPr>
            <a:xfrm>
              <a:off x="486" y="3964"/>
              <a:ext cx="1976" cy="19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534" y="4457"/>
              <a:ext cx="1977" cy="1113"/>
            </a:xfrm>
            <a:prstGeom prst="rect">
              <a:avLst/>
            </a:prstGeom>
            <a:noFill/>
          </p:spPr>
          <p:txBody>
            <a:bodyPr wrap="square" rtlCol="0">
              <a:spAutoFit/>
            </a:bodyPr>
            <a:lstStyle/>
            <a:p>
              <a:r>
                <a:rPr lang="zh-CN" altLang="en-US" sz="2000" b="1">
                  <a:solidFill>
                    <a:srgbClr val="002060"/>
                  </a:solidFill>
                  <a:cs typeface="+mn-ea"/>
                  <a:sym typeface="+mn-lt"/>
                </a:rPr>
                <a:t>培养学生自信心</a:t>
              </a:r>
            </a:p>
          </p:txBody>
        </p:sp>
      </p:grpSp>
      <p:sp>
        <p:nvSpPr>
          <p:cNvPr id="37" name="任意多边形 36"/>
          <p:cNvSpPr/>
          <p:nvPr/>
        </p:nvSpPr>
        <p:spPr>
          <a:xfrm>
            <a:off x="1786255" y="4607560"/>
            <a:ext cx="1082040" cy="294640"/>
          </a:xfrm>
          <a:custGeom>
            <a:avLst/>
            <a:gdLst>
              <a:gd name="connisteX0" fmla="*/ 1075055 w 1082119"/>
              <a:gd name="connsiteY0" fmla="*/ 0 h 294922"/>
              <a:gd name="connisteX1" fmla="*/ 1075055 w 1082119"/>
              <a:gd name="connsiteY1" fmla="*/ 76835 h 294922"/>
              <a:gd name="connisteX2" fmla="*/ 998220 w 1082119"/>
              <a:gd name="connsiteY2" fmla="*/ 123190 h 294922"/>
              <a:gd name="connisteX3" fmla="*/ 921385 w 1082119"/>
              <a:gd name="connsiteY3" fmla="*/ 200025 h 294922"/>
              <a:gd name="connisteX4" fmla="*/ 845185 w 1082119"/>
              <a:gd name="connsiteY4" fmla="*/ 230505 h 294922"/>
              <a:gd name="connisteX5" fmla="*/ 768350 w 1082119"/>
              <a:gd name="connsiteY5" fmla="*/ 276860 h 294922"/>
              <a:gd name="connisteX6" fmla="*/ 691515 w 1082119"/>
              <a:gd name="connsiteY6" fmla="*/ 292100 h 294922"/>
              <a:gd name="connisteX7" fmla="*/ 598805 w 1082119"/>
              <a:gd name="connsiteY7" fmla="*/ 292100 h 294922"/>
              <a:gd name="connisteX8" fmla="*/ 491490 w 1082119"/>
              <a:gd name="connsiteY8" fmla="*/ 292100 h 294922"/>
              <a:gd name="connisteX9" fmla="*/ 414655 w 1082119"/>
              <a:gd name="connsiteY9" fmla="*/ 292100 h 294922"/>
              <a:gd name="connisteX10" fmla="*/ 337820 w 1082119"/>
              <a:gd name="connsiteY10" fmla="*/ 292100 h 294922"/>
              <a:gd name="connisteX11" fmla="*/ 245745 w 1082119"/>
              <a:gd name="connsiteY11" fmla="*/ 292100 h 294922"/>
              <a:gd name="connisteX12" fmla="*/ 168910 w 1082119"/>
              <a:gd name="connsiteY12" fmla="*/ 292100 h 294922"/>
              <a:gd name="connisteX13" fmla="*/ 92075 w 1082119"/>
              <a:gd name="connsiteY13" fmla="*/ 261620 h 294922"/>
              <a:gd name="connisteX14" fmla="*/ 0 w 1082119"/>
              <a:gd name="connsiteY14" fmla="*/ 246380 h 2949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082119" h="294922">
                <a:moveTo>
                  <a:pt x="1075055" y="0"/>
                </a:moveTo>
                <a:cubicBezTo>
                  <a:pt x="1076325" y="14605"/>
                  <a:pt x="1090295" y="52070"/>
                  <a:pt x="1075055" y="76835"/>
                </a:cubicBezTo>
                <a:cubicBezTo>
                  <a:pt x="1059815" y="101600"/>
                  <a:pt x="1028700" y="98425"/>
                  <a:pt x="998220" y="123190"/>
                </a:cubicBezTo>
                <a:cubicBezTo>
                  <a:pt x="967740" y="147955"/>
                  <a:pt x="951865" y="178435"/>
                  <a:pt x="921385" y="200025"/>
                </a:cubicBezTo>
                <a:cubicBezTo>
                  <a:pt x="890905" y="221615"/>
                  <a:pt x="875665" y="215265"/>
                  <a:pt x="845185" y="230505"/>
                </a:cubicBezTo>
                <a:cubicBezTo>
                  <a:pt x="814705" y="245745"/>
                  <a:pt x="798830" y="264795"/>
                  <a:pt x="768350" y="276860"/>
                </a:cubicBezTo>
                <a:cubicBezTo>
                  <a:pt x="737870" y="288925"/>
                  <a:pt x="725170" y="288925"/>
                  <a:pt x="691515" y="292100"/>
                </a:cubicBezTo>
                <a:cubicBezTo>
                  <a:pt x="657860" y="295275"/>
                  <a:pt x="638810" y="292100"/>
                  <a:pt x="598805" y="292100"/>
                </a:cubicBezTo>
                <a:cubicBezTo>
                  <a:pt x="558800" y="292100"/>
                  <a:pt x="528320" y="292100"/>
                  <a:pt x="491490" y="292100"/>
                </a:cubicBezTo>
                <a:cubicBezTo>
                  <a:pt x="454660" y="292100"/>
                  <a:pt x="445135" y="292100"/>
                  <a:pt x="414655" y="292100"/>
                </a:cubicBezTo>
                <a:cubicBezTo>
                  <a:pt x="384175" y="292100"/>
                  <a:pt x="371475" y="292100"/>
                  <a:pt x="337820" y="292100"/>
                </a:cubicBezTo>
                <a:cubicBezTo>
                  <a:pt x="304165" y="292100"/>
                  <a:pt x="279400" y="292100"/>
                  <a:pt x="245745" y="292100"/>
                </a:cubicBezTo>
                <a:cubicBezTo>
                  <a:pt x="212090" y="292100"/>
                  <a:pt x="199390" y="298450"/>
                  <a:pt x="168910" y="292100"/>
                </a:cubicBezTo>
                <a:cubicBezTo>
                  <a:pt x="138430" y="285750"/>
                  <a:pt x="125730" y="270510"/>
                  <a:pt x="92075" y="261620"/>
                </a:cubicBezTo>
                <a:cubicBezTo>
                  <a:pt x="58420" y="252730"/>
                  <a:pt x="17145" y="248920"/>
                  <a:pt x="0" y="246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320030" y="4571365"/>
            <a:ext cx="4754880" cy="1753235"/>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自信心是取得成功的保证，只有具备积极地开发潜能，相信自己能够成功，这是复习迎考取得佳绩的强大内因，也是产生前进动力的根本保证。</a:t>
            </a:r>
          </a:p>
        </p:txBody>
      </p:sp>
      <p:grpSp>
        <p:nvGrpSpPr>
          <p:cNvPr id="40" name="组合 39"/>
          <p:cNvGrpSpPr/>
          <p:nvPr/>
        </p:nvGrpSpPr>
        <p:grpSpPr>
          <a:xfrm>
            <a:off x="4698365" y="4726939"/>
            <a:ext cx="502285" cy="658927"/>
            <a:chOff x="7012" y="3287"/>
            <a:chExt cx="1366" cy="1792"/>
          </a:xfrm>
        </p:grpSpPr>
        <p:sp>
          <p:nvSpPr>
            <p:cNvPr id="41" name="椭圆 40"/>
            <p:cNvSpPr/>
            <p:nvPr/>
          </p:nvSpPr>
          <p:spPr>
            <a:xfrm>
              <a:off x="7012" y="3287"/>
              <a:ext cx="1366" cy="136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7181" y="3489"/>
              <a:ext cx="1147" cy="1590"/>
            </a:xfrm>
            <a:prstGeom prst="rect">
              <a:avLst/>
            </a:prstGeom>
            <a:noFill/>
          </p:spPr>
          <p:txBody>
            <a:bodyPr wrap="square" rtlCol="0">
              <a:spAutoFit/>
            </a:bodyPr>
            <a:lstStyle/>
            <a:p>
              <a:r>
                <a:rPr lang="en-US" altLang="zh-CN" sz="1600" b="1">
                  <a:cs typeface="+mn-ea"/>
                  <a:sym typeface="+mn-lt"/>
                </a:rPr>
                <a:t>01</a:t>
              </a:r>
            </a:p>
          </p:txBody>
        </p:sp>
      </p:grpSp>
      <p:sp>
        <p:nvSpPr>
          <p:cNvPr id="43" name="文本框 42"/>
          <p:cNvSpPr txBox="1"/>
          <p:nvPr/>
        </p:nvSpPr>
        <p:spPr>
          <a:xfrm>
            <a:off x="683895" y="5138420"/>
            <a:ext cx="2385695"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面对高考和中考，迎接挑战，无所畏惧。</a:t>
            </a:r>
          </a:p>
        </p:txBody>
      </p:sp>
      <p:grpSp>
        <p:nvGrpSpPr>
          <p:cNvPr id="44" name="组合 43"/>
          <p:cNvGrpSpPr/>
          <p:nvPr/>
        </p:nvGrpSpPr>
        <p:grpSpPr>
          <a:xfrm>
            <a:off x="1563370" y="4571364"/>
            <a:ext cx="502285" cy="658927"/>
            <a:chOff x="7012" y="3287"/>
            <a:chExt cx="1366" cy="1792"/>
          </a:xfrm>
        </p:grpSpPr>
        <p:sp>
          <p:nvSpPr>
            <p:cNvPr id="45" name="椭圆 44"/>
            <p:cNvSpPr/>
            <p:nvPr/>
          </p:nvSpPr>
          <p:spPr>
            <a:xfrm>
              <a:off x="7012" y="3287"/>
              <a:ext cx="1366" cy="136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7181" y="3489"/>
              <a:ext cx="1147" cy="1590"/>
            </a:xfrm>
            <a:prstGeom prst="rect">
              <a:avLst/>
            </a:prstGeom>
            <a:noFill/>
          </p:spPr>
          <p:txBody>
            <a:bodyPr wrap="square" rtlCol="0">
              <a:spAutoFit/>
            </a:bodyPr>
            <a:lstStyle/>
            <a:p>
              <a:r>
                <a:rPr lang="en-US" altLang="zh-CN" sz="1600" b="1">
                  <a:cs typeface="+mn-ea"/>
                  <a:sym typeface="+mn-lt"/>
                </a:rPr>
                <a:t>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childTnLst>
                          </p:cTn>
                        </p:par>
                        <p:par>
                          <p:cTn id="37" fill="hold">
                            <p:stCondLst>
                              <p:cond delay="4000"/>
                            </p:stCondLst>
                            <p:childTnLst>
                              <p:par>
                                <p:cTn id="38" presetID="3" presetClass="entr" presetSubtype="1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linds(horizontal)">
                                      <p:cBhvr>
                                        <p:cTn id="40" dur="500"/>
                                        <p:tgtEl>
                                          <p:spTgt spid="44"/>
                                        </p:tgtEl>
                                      </p:cBhvr>
                                    </p:animEffect>
                                  </p:childTnLst>
                                </p:cTn>
                              </p:par>
                            </p:childTnLst>
                          </p:cTn>
                        </p:par>
                        <p:par>
                          <p:cTn id="41" fill="hold">
                            <p:stCondLst>
                              <p:cond delay="4500"/>
                            </p:stCondLst>
                            <p:childTnLst>
                              <p:par>
                                <p:cTn id="42" presetID="3" presetClass="entr" presetSubtype="1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par>
                          <p:cTn id="49" fill="hold">
                            <p:stCondLst>
                              <p:cond delay="5500"/>
                            </p:stCondLst>
                            <p:childTnLst>
                              <p:par>
                                <p:cTn id="50" presetID="3" presetClass="entr" presetSubtype="1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par>
                          <p:cTn id="53" fill="hold">
                            <p:stCondLst>
                              <p:cond delay="6000"/>
                            </p:stCondLst>
                            <p:childTnLst>
                              <p:par>
                                <p:cTn id="54" presetID="3" presetClass="entr" presetSubtype="1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par>
                          <p:cTn id="57" fill="hold">
                            <p:stCondLst>
                              <p:cond delay="6500"/>
                            </p:stCondLst>
                            <p:childTnLst>
                              <p:par>
                                <p:cTn id="58" presetID="3" presetClass="entr" presetSubtype="1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childTnLst>
                          </p:cTn>
                        </p:par>
                        <p:par>
                          <p:cTn id="61" fill="hold">
                            <p:stCondLst>
                              <p:cond delay="7000"/>
                            </p:stCondLst>
                            <p:childTnLst>
                              <p:par>
                                <p:cTn id="62" presetID="3" presetClass="entr" presetSubtype="1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par>
                          <p:cTn id="65" fill="hold">
                            <p:stCondLst>
                              <p:cond delay="7500"/>
                            </p:stCondLst>
                            <p:childTnLst>
                              <p:par>
                                <p:cTn id="66" presetID="3" presetClass="entr" presetSubtype="1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par>
                          <p:cTn id="69" fill="hold">
                            <p:stCondLst>
                              <p:cond delay="8000"/>
                            </p:stCondLst>
                            <p:childTnLst>
                              <p:par>
                                <p:cTn id="70" presetID="3"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par>
                          <p:cTn id="73" fill="hold">
                            <p:stCondLst>
                              <p:cond delay="8500"/>
                            </p:stCondLst>
                            <p:childTnLst>
                              <p:par>
                                <p:cTn id="74" presetID="3" presetClass="entr" presetSubtype="1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animBg="1"/>
      <p:bldP spid="19" grpId="0"/>
      <p:bldP spid="27" grpId="0" animBg="1"/>
      <p:bldP spid="26" grpId="0"/>
      <p:bldP spid="28" grpId="0"/>
      <p:bldP spid="29"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11" name="文本框 10"/>
          <p:cNvSpPr txBox="1"/>
          <p:nvPr/>
        </p:nvSpPr>
        <p:spPr>
          <a:xfrm>
            <a:off x="4040505" y="1462405"/>
            <a:ext cx="722249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教师应注意帮助他们调整心态，端正学习态度，消除顾虑，促进他们健康成长。</a:t>
            </a:r>
          </a:p>
        </p:txBody>
      </p:sp>
      <p:sp>
        <p:nvSpPr>
          <p:cNvPr id="15" name="文本框 14"/>
          <p:cNvSpPr txBox="1"/>
          <p:nvPr/>
        </p:nvSpPr>
        <p:spPr>
          <a:xfrm>
            <a:off x="430530" y="5052060"/>
            <a:ext cx="3281680" cy="499624"/>
          </a:xfrm>
          <a:prstGeom prst="rect">
            <a:avLst/>
          </a:prstGeom>
          <a:noFill/>
        </p:spPr>
        <p:txBody>
          <a:bodyPr wrap="square" rtlCol="0">
            <a:spAutoFit/>
          </a:bodyPr>
          <a:lstStyle/>
          <a:p>
            <a:pPr fontAlgn="auto">
              <a:lnSpc>
                <a:spcPct val="150000"/>
              </a:lnSpc>
            </a:pPr>
            <a:r>
              <a:rPr lang="zh-CN" altLang="en-US" sz="2000" b="1">
                <a:solidFill>
                  <a:srgbClr val="002060"/>
                </a:solidFill>
                <a:cs typeface="+mn-ea"/>
                <a:sym typeface="+mn-lt"/>
              </a:rPr>
              <a:t>端正态度，稳定学生的情绪</a:t>
            </a:r>
          </a:p>
        </p:txBody>
      </p:sp>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13321" y="1932940"/>
            <a:ext cx="3516097" cy="2817924"/>
          </a:xfrm>
          <a:prstGeom prst="rect">
            <a:avLst/>
          </a:prstGeom>
        </p:spPr>
      </p:pic>
      <p:sp>
        <p:nvSpPr>
          <p:cNvPr id="17" name="文本框 16"/>
          <p:cNvSpPr txBox="1"/>
          <p:nvPr/>
        </p:nvSpPr>
        <p:spPr>
          <a:xfrm>
            <a:off x="4040505" y="4545965"/>
            <a:ext cx="7221855" cy="871392"/>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对于青春期的冲动和好奇心理要正确对待，要把学生的青春冲动和好奇心引到正道上来，从而让他们正确认识性，顺利度过青春期。 </a:t>
            </a:r>
          </a:p>
        </p:txBody>
      </p:sp>
      <p:sp>
        <p:nvSpPr>
          <p:cNvPr id="18" name="文本框 17"/>
          <p:cNvSpPr txBox="1"/>
          <p:nvPr/>
        </p:nvSpPr>
        <p:spPr>
          <a:xfrm>
            <a:off x="4040505" y="3004185"/>
            <a:ext cx="722249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班主任和任课教师经常找学生谈心，通过谈话引导学生树立正确的成绩观、人生观。</a:t>
            </a:r>
          </a:p>
        </p:txBody>
      </p:sp>
      <p:cxnSp>
        <p:nvCxnSpPr>
          <p:cNvPr id="19" name="直接连接符 18"/>
          <p:cNvCxnSpPr/>
          <p:nvPr/>
        </p:nvCxnSpPr>
        <p:spPr>
          <a:xfrm>
            <a:off x="3913505" y="1444625"/>
            <a:ext cx="0" cy="4039870"/>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13505" y="2714625"/>
            <a:ext cx="7646670" cy="4445"/>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913505" y="4398645"/>
            <a:ext cx="7646670" cy="4445"/>
          </a:xfrm>
          <a:prstGeom prst="line">
            <a:avLst/>
          </a:prstGeom>
          <a:ln w="12700"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876165"/>
            <a:ext cx="754380" cy="728980"/>
          </a:xfrm>
          <a:prstGeom prst="rect">
            <a:avLst/>
          </a:prstGeom>
        </p:spPr>
      </p:pic>
      <p:sp>
        <p:nvSpPr>
          <p:cNvPr id="9" name="文本框 8"/>
          <p:cNvSpPr txBox="1"/>
          <p:nvPr/>
        </p:nvSpPr>
        <p:spPr>
          <a:xfrm>
            <a:off x="1136650" y="754380"/>
            <a:ext cx="3489960" cy="460375"/>
          </a:xfrm>
          <a:prstGeom prst="rect">
            <a:avLst/>
          </a:prstGeom>
          <a:noFill/>
        </p:spPr>
        <p:txBody>
          <a:bodyPr wrap="square" rtlCol="0" anchor="t">
            <a:spAutoFit/>
          </a:bodyPr>
          <a:lstStyle/>
          <a:p>
            <a:pPr algn="dist"/>
            <a:r>
              <a:rPr lang="zh-CN" altLang="en-US" sz="2400" b="1">
                <a:solidFill>
                  <a:srgbClr val="002060"/>
                </a:solidFill>
                <a:cs typeface="+mn-ea"/>
                <a:sym typeface="+mn-lt"/>
              </a:rPr>
              <a:t>六年级学生对策：</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8" name="组合 7"/>
          <p:cNvGrpSpPr/>
          <p:nvPr/>
        </p:nvGrpSpPr>
        <p:grpSpPr>
          <a:xfrm>
            <a:off x="5408295" y="2339340"/>
            <a:ext cx="1412240" cy="1182370"/>
            <a:chOff x="1569" y="3232"/>
            <a:chExt cx="2224" cy="1862"/>
          </a:xfrm>
        </p:grpSpPr>
        <p:sp>
          <p:nvSpPr>
            <p:cNvPr id="2" name="圆角矩形 1"/>
            <p:cNvSpPr/>
            <p:nvPr/>
          </p:nvSpPr>
          <p:spPr>
            <a:xfrm>
              <a:off x="1569" y="3232"/>
              <a:ext cx="2224" cy="1862"/>
            </a:xfrm>
            <a:prstGeom prst="round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958" y="3542"/>
              <a:ext cx="1421" cy="1307"/>
            </a:xfrm>
            <a:prstGeom prst="rect">
              <a:avLst/>
            </a:prstGeom>
            <a:noFill/>
          </p:spPr>
          <p:txBody>
            <a:bodyPr wrap="square" rtlCol="0">
              <a:spAutoFit/>
            </a:bodyPr>
            <a:lstStyle/>
            <a:p>
              <a:pPr algn="dist"/>
              <a:r>
                <a:rPr lang="zh-CN" altLang="en-US" sz="2400" b="1">
                  <a:solidFill>
                    <a:srgbClr val="002060"/>
                  </a:solidFill>
                  <a:cs typeface="+mn-ea"/>
                  <a:sym typeface="+mn-lt"/>
                </a:rPr>
                <a:t>因材施教</a:t>
              </a:r>
            </a:p>
          </p:txBody>
        </p:sp>
      </p:grpSp>
      <p:sp>
        <p:nvSpPr>
          <p:cNvPr id="10" name="左箭头 9"/>
          <p:cNvSpPr/>
          <p:nvPr/>
        </p:nvSpPr>
        <p:spPr>
          <a:xfrm rot="1320000">
            <a:off x="4217670" y="1837055"/>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446145" y="1631950"/>
            <a:ext cx="591185" cy="460375"/>
          </a:xfrm>
          <a:prstGeom prst="rect">
            <a:avLst/>
          </a:prstGeom>
          <a:noFill/>
        </p:spPr>
        <p:txBody>
          <a:bodyPr wrap="square" rtlCol="0">
            <a:spAutoFit/>
          </a:bodyPr>
          <a:lstStyle/>
          <a:p>
            <a:r>
              <a:rPr lang="zh-CN" altLang="en-US" sz="2400" b="1">
                <a:solidFill>
                  <a:srgbClr val="002060"/>
                </a:solidFill>
                <a:cs typeface="+mn-ea"/>
                <a:sym typeface="+mn-lt"/>
              </a:rPr>
              <a:t>导</a:t>
            </a:r>
          </a:p>
        </p:txBody>
      </p:sp>
      <p:sp>
        <p:nvSpPr>
          <p:cNvPr id="15" name="文本框 14"/>
          <p:cNvSpPr txBox="1"/>
          <p:nvPr/>
        </p:nvSpPr>
        <p:spPr>
          <a:xfrm>
            <a:off x="992505" y="2184400"/>
            <a:ext cx="3777615" cy="1753235"/>
          </a:xfrm>
          <a:prstGeom prst="rect">
            <a:avLst/>
          </a:prstGeom>
          <a:noFill/>
        </p:spPr>
        <p:txBody>
          <a:bodyPr wrap="square" rtlCol="0">
            <a:spAutoFit/>
          </a:bodyPr>
          <a:lstStyle/>
          <a:p>
            <a:pPr algn="r" fontAlgn="auto">
              <a:lnSpc>
                <a:spcPct val="150000"/>
              </a:lnSpc>
            </a:pPr>
            <a:r>
              <a:rPr lang="en-US" altLang="zh-CN">
                <a:solidFill>
                  <a:srgbClr val="002060"/>
                </a:solidFill>
                <a:cs typeface="+mn-ea"/>
                <a:sym typeface="+mn-lt"/>
              </a:rPr>
              <a:t>“</a:t>
            </a:r>
            <a:r>
              <a:rPr lang="zh-CN" altLang="en-US">
                <a:solidFill>
                  <a:srgbClr val="002060"/>
                </a:solidFill>
                <a:cs typeface="+mn-ea"/>
                <a:sym typeface="+mn-lt"/>
              </a:rPr>
              <a:t>导”就是针对那些自暴自弃的同学，指导他们端正学习态度，明确学习目的，适当降低学习要求，引导他们小台阶前进</a:t>
            </a:r>
          </a:p>
        </p:txBody>
      </p:sp>
      <p:sp>
        <p:nvSpPr>
          <p:cNvPr id="16" name="左箭头 15"/>
          <p:cNvSpPr/>
          <p:nvPr/>
        </p:nvSpPr>
        <p:spPr>
          <a:xfrm rot="8880000">
            <a:off x="6862445" y="1893570"/>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8017510" y="1498600"/>
            <a:ext cx="591185" cy="460375"/>
          </a:xfrm>
          <a:prstGeom prst="rect">
            <a:avLst/>
          </a:prstGeom>
          <a:noFill/>
        </p:spPr>
        <p:txBody>
          <a:bodyPr wrap="square" rtlCol="0">
            <a:spAutoFit/>
          </a:bodyPr>
          <a:lstStyle/>
          <a:p>
            <a:r>
              <a:rPr lang="zh-CN" altLang="en-US" sz="2400" b="1">
                <a:solidFill>
                  <a:srgbClr val="002060"/>
                </a:solidFill>
                <a:cs typeface="+mn-ea"/>
                <a:sym typeface="+mn-lt"/>
              </a:rPr>
              <a:t>扶</a:t>
            </a:r>
          </a:p>
        </p:txBody>
      </p:sp>
      <p:sp>
        <p:nvSpPr>
          <p:cNvPr id="18" name="文本框 17"/>
          <p:cNvSpPr txBox="1"/>
          <p:nvPr/>
        </p:nvSpPr>
        <p:spPr>
          <a:xfrm>
            <a:off x="7649845" y="2184400"/>
            <a:ext cx="3613150" cy="1753235"/>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“扶”就是有针对性地重点扶持一部分中等生，加强对他们的信心教育，帮助他们补习弱科，使他们从思想和学习的误区中走出来</a:t>
            </a:r>
          </a:p>
        </p:txBody>
      </p:sp>
      <p:sp>
        <p:nvSpPr>
          <p:cNvPr id="19" name="文本框 18"/>
          <p:cNvSpPr txBox="1"/>
          <p:nvPr/>
        </p:nvSpPr>
        <p:spPr>
          <a:xfrm>
            <a:off x="5800725" y="4645660"/>
            <a:ext cx="591185" cy="460375"/>
          </a:xfrm>
          <a:prstGeom prst="rect">
            <a:avLst/>
          </a:prstGeom>
          <a:noFill/>
        </p:spPr>
        <p:txBody>
          <a:bodyPr wrap="square" rtlCol="0">
            <a:spAutoFit/>
          </a:bodyPr>
          <a:lstStyle/>
          <a:p>
            <a:r>
              <a:rPr lang="zh-CN" altLang="en-US" sz="2400" b="1">
                <a:solidFill>
                  <a:srgbClr val="002060"/>
                </a:solidFill>
                <a:cs typeface="+mn-ea"/>
                <a:sym typeface="+mn-lt"/>
              </a:rPr>
              <a:t>激</a:t>
            </a:r>
          </a:p>
        </p:txBody>
      </p:sp>
      <p:sp>
        <p:nvSpPr>
          <p:cNvPr id="20" name="文本框 19"/>
          <p:cNvSpPr txBox="1"/>
          <p:nvPr/>
        </p:nvSpPr>
        <p:spPr>
          <a:xfrm>
            <a:off x="4018915" y="5238115"/>
            <a:ext cx="4532630" cy="874407"/>
          </a:xfrm>
          <a:prstGeom prst="rect">
            <a:avLst/>
          </a:prstGeom>
          <a:noFill/>
        </p:spPr>
        <p:txBody>
          <a:bodyPr wrap="square" rtlCol="0">
            <a:spAutoFit/>
          </a:bodyPr>
          <a:lstStyle/>
          <a:p>
            <a:pPr fontAlgn="auto">
              <a:lnSpc>
                <a:spcPct val="150000"/>
              </a:lnSpc>
            </a:pPr>
            <a:r>
              <a:rPr lang="zh-CN" altLang="en-US">
                <a:solidFill>
                  <a:srgbClr val="002060"/>
                </a:solidFill>
                <a:cs typeface="+mn-ea"/>
                <a:sym typeface="+mn-lt"/>
              </a:rPr>
              <a:t>“激”就是引入竞争机制，激励成绩好的同学，树立更高的目标，成绩才能有所突破。</a:t>
            </a:r>
          </a:p>
        </p:txBody>
      </p:sp>
      <p:sp>
        <p:nvSpPr>
          <p:cNvPr id="21" name="左箭头 20"/>
          <p:cNvSpPr/>
          <p:nvPr/>
        </p:nvSpPr>
        <p:spPr>
          <a:xfrm rot="16200000">
            <a:off x="5513070" y="3923665"/>
            <a:ext cx="1165860" cy="361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5" grpId="0"/>
      <p:bldP spid="16" grpId="0" animBg="1"/>
      <p:bldP spid="17" grpId="0"/>
      <p:bldP spid="18" grpId="0"/>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37241" y="2450103"/>
            <a:ext cx="954107" cy="1938992"/>
          </a:xfrm>
          <a:prstGeom prst="rect">
            <a:avLst/>
          </a:prstGeom>
          <a:noFill/>
        </p:spPr>
        <p:txBody>
          <a:bodyPr wrap="none" rtlCol="0">
            <a:spAutoFit/>
          </a:bodyPr>
          <a:lstStyle/>
          <a:p>
            <a:r>
              <a:rPr kumimoji="1" lang="zh-CN" altLang="en-US" sz="6000" b="1" dirty="0">
                <a:solidFill>
                  <a:srgbClr val="002060"/>
                </a:solidFill>
                <a:cs typeface="+mn-ea"/>
                <a:sym typeface="+mn-lt"/>
              </a:rPr>
              <a:t>目</a:t>
            </a:r>
            <a:endParaRPr kumimoji="1" lang="en-US" altLang="zh-CN" sz="6000" b="1" dirty="0">
              <a:solidFill>
                <a:srgbClr val="002060"/>
              </a:solidFill>
              <a:cs typeface="+mn-ea"/>
              <a:sym typeface="+mn-lt"/>
            </a:endParaRPr>
          </a:p>
          <a:p>
            <a:r>
              <a:rPr kumimoji="1" lang="zh-CN" altLang="en-US" sz="6000" b="1" dirty="0">
                <a:solidFill>
                  <a:srgbClr val="002060"/>
                </a:solidFill>
                <a:cs typeface="+mn-ea"/>
                <a:sym typeface="+mn-lt"/>
              </a:rPr>
              <a:t>录</a:t>
            </a:r>
          </a:p>
        </p:txBody>
      </p:sp>
      <p:sp>
        <p:nvSpPr>
          <p:cNvPr id="7" name="文本框 6"/>
          <p:cNvSpPr txBox="1"/>
          <p:nvPr/>
        </p:nvSpPr>
        <p:spPr>
          <a:xfrm>
            <a:off x="1276966" y="1623680"/>
            <a:ext cx="1941830" cy="3539430"/>
          </a:xfrm>
          <a:prstGeom prst="rect">
            <a:avLst/>
          </a:prstGeom>
          <a:noFill/>
        </p:spPr>
        <p:txBody>
          <a:bodyPr wrap="square" rtlCol="0">
            <a:spAutoFit/>
          </a:bodyPr>
          <a:lstStyle/>
          <a:p>
            <a:pPr algn="dist"/>
            <a:r>
              <a:rPr kumimoji="1" lang="en-US" altLang="zh-CN" sz="2800" dirty="0">
                <a:solidFill>
                  <a:srgbClr val="002060"/>
                </a:solidFill>
                <a:cs typeface="+mn-ea"/>
                <a:sym typeface="+mn-lt"/>
              </a:rPr>
              <a:t>C</a:t>
            </a:r>
          </a:p>
          <a:p>
            <a:pPr algn="dist"/>
            <a:r>
              <a:rPr kumimoji="1" lang="en-US" altLang="zh-CN" sz="2800" dirty="0">
                <a:solidFill>
                  <a:srgbClr val="002060"/>
                </a:solidFill>
                <a:cs typeface="+mn-ea"/>
                <a:sym typeface="+mn-lt"/>
              </a:rPr>
              <a:t>O</a:t>
            </a:r>
          </a:p>
          <a:p>
            <a:pPr algn="dist"/>
            <a:r>
              <a:rPr kumimoji="1" lang="en-US" altLang="zh-CN" sz="2800" dirty="0">
                <a:solidFill>
                  <a:srgbClr val="002060"/>
                </a:solidFill>
                <a:cs typeface="+mn-ea"/>
                <a:sym typeface="+mn-lt"/>
              </a:rPr>
              <a:t>N</a:t>
            </a:r>
          </a:p>
          <a:p>
            <a:pPr algn="dist"/>
            <a:r>
              <a:rPr kumimoji="1" lang="en-US" altLang="zh-CN" sz="2800" dirty="0">
                <a:solidFill>
                  <a:srgbClr val="002060"/>
                </a:solidFill>
                <a:cs typeface="+mn-ea"/>
                <a:sym typeface="+mn-lt"/>
              </a:rPr>
              <a:t>T</a:t>
            </a:r>
          </a:p>
          <a:p>
            <a:pPr algn="dist"/>
            <a:r>
              <a:rPr kumimoji="1" lang="en-US" altLang="zh-CN" sz="2800" dirty="0">
                <a:solidFill>
                  <a:srgbClr val="002060"/>
                </a:solidFill>
                <a:cs typeface="+mn-ea"/>
                <a:sym typeface="+mn-lt"/>
              </a:rPr>
              <a:t>E</a:t>
            </a:r>
          </a:p>
          <a:p>
            <a:pPr algn="dist"/>
            <a:r>
              <a:rPr kumimoji="1" lang="en-US" altLang="zh-CN" sz="2800" dirty="0">
                <a:solidFill>
                  <a:srgbClr val="002060"/>
                </a:solidFill>
                <a:cs typeface="+mn-ea"/>
                <a:sym typeface="+mn-lt"/>
              </a:rPr>
              <a:t>N</a:t>
            </a:r>
          </a:p>
          <a:p>
            <a:pPr algn="dist"/>
            <a:r>
              <a:rPr kumimoji="1" lang="en-US" altLang="zh-CN" sz="2800" dirty="0">
                <a:solidFill>
                  <a:srgbClr val="002060"/>
                </a:solidFill>
                <a:cs typeface="+mn-ea"/>
                <a:sym typeface="+mn-lt"/>
              </a:rPr>
              <a:t>T</a:t>
            </a:r>
          </a:p>
          <a:p>
            <a:pPr algn="dist"/>
            <a:r>
              <a:rPr kumimoji="1" lang="en-US" altLang="zh-CN" sz="2800" dirty="0">
                <a:solidFill>
                  <a:srgbClr val="002060"/>
                </a:solidFill>
                <a:cs typeface="+mn-ea"/>
                <a:sym typeface="+mn-lt"/>
              </a:rPr>
              <a:t>S</a:t>
            </a:r>
          </a:p>
        </p:txBody>
      </p:sp>
      <p:grpSp>
        <p:nvGrpSpPr>
          <p:cNvPr id="17" name="组合 16"/>
          <p:cNvGrpSpPr/>
          <p:nvPr/>
        </p:nvGrpSpPr>
        <p:grpSpPr>
          <a:xfrm>
            <a:off x="2359660" y="334010"/>
            <a:ext cx="6603365" cy="5363210"/>
            <a:chOff x="1616" y="-244"/>
            <a:chExt cx="10399" cy="8446"/>
          </a:xfrm>
        </p:grpSpPr>
        <p:grpSp>
          <p:nvGrpSpPr>
            <p:cNvPr id="16" name="组合 15"/>
            <p:cNvGrpSpPr/>
            <p:nvPr/>
          </p:nvGrpSpPr>
          <p:grpSpPr>
            <a:xfrm>
              <a:off x="1616" y="-244"/>
              <a:ext cx="10399" cy="8446"/>
              <a:chOff x="1648" y="-244"/>
              <a:chExt cx="10399" cy="8446"/>
            </a:xfrm>
          </p:grpSpPr>
          <p:pic>
            <p:nvPicPr>
              <p:cNvPr id="9" name="图片 8" descr="圆柱"/>
              <p:cNvPicPr>
                <a:picLocks noChangeAspect="1"/>
              </p:cNvPicPr>
              <p:nvPr/>
            </p:nvPicPr>
            <p:blipFill>
              <a:blip r:embed="rId5"/>
              <a:stretch>
                <a:fillRect/>
              </a:stretch>
            </p:blipFill>
            <p:spPr>
              <a:xfrm>
                <a:off x="9017" y="4880"/>
                <a:ext cx="766" cy="2189"/>
              </a:xfrm>
              <a:prstGeom prst="rect">
                <a:avLst/>
              </a:prstGeom>
            </p:spPr>
          </p:pic>
          <p:pic>
            <p:nvPicPr>
              <p:cNvPr id="10" name="图片 9" descr="圆柱"/>
              <p:cNvPicPr>
                <a:picLocks noChangeAspect="1"/>
              </p:cNvPicPr>
              <p:nvPr/>
            </p:nvPicPr>
            <p:blipFill>
              <a:blip r:embed="rId5"/>
              <a:stretch>
                <a:fillRect/>
              </a:stretch>
            </p:blipFill>
            <p:spPr>
              <a:xfrm>
                <a:off x="4092" y="4880"/>
                <a:ext cx="766" cy="2189"/>
              </a:xfrm>
              <a:prstGeom prst="rect">
                <a:avLst/>
              </a:prstGeom>
            </p:spPr>
          </p:pic>
          <p:grpSp>
            <p:nvGrpSpPr>
              <p:cNvPr id="15" name="组合 14"/>
              <p:cNvGrpSpPr/>
              <p:nvPr/>
            </p:nvGrpSpPr>
            <p:grpSpPr>
              <a:xfrm>
                <a:off x="2171" y="-244"/>
                <a:ext cx="9675" cy="6328"/>
                <a:chOff x="2171" y="-244"/>
                <a:chExt cx="9675" cy="6328"/>
              </a:xfrm>
            </p:grpSpPr>
            <p:pic>
              <p:nvPicPr>
                <p:cNvPr id="3" name="图片 2" descr="圆柱"/>
                <p:cNvPicPr>
                  <a:picLocks noChangeAspect="1"/>
                </p:cNvPicPr>
                <p:nvPr/>
              </p:nvPicPr>
              <p:blipFill>
                <a:blip r:embed="rId5"/>
                <a:stretch>
                  <a:fillRect/>
                </a:stretch>
              </p:blipFill>
              <p:spPr>
                <a:xfrm>
                  <a:off x="9055" y="2400"/>
                  <a:ext cx="766" cy="2189"/>
                </a:xfrm>
                <a:prstGeom prst="rect">
                  <a:avLst/>
                </a:prstGeom>
              </p:spPr>
            </p:pic>
            <p:pic>
              <p:nvPicPr>
                <p:cNvPr id="4" name="图片 3" descr="圆柱"/>
                <p:cNvPicPr>
                  <a:picLocks noChangeAspect="1"/>
                </p:cNvPicPr>
                <p:nvPr/>
              </p:nvPicPr>
              <p:blipFill>
                <a:blip r:embed="rId5"/>
                <a:stretch>
                  <a:fillRect/>
                </a:stretch>
              </p:blipFill>
              <p:spPr>
                <a:xfrm>
                  <a:off x="4130" y="2400"/>
                  <a:ext cx="766" cy="2189"/>
                </a:xfrm>
                <a:prstGeom prst="rect">
                  <a:avLst/>
                </a:prstGeom>
              </p:spPr>
            </p:pic>
            <p:pic>
              <p:nvPicPr>
                <p:cNvPr id="2" name="图片 1"/>
                <p:cNvPicPr>
                  <a:picLocks noChangeAspect="1"/>
                </p:cNvPicPr>
                <p:nvPr>
                  <p:custDataLst>
                    <p:tags r:id="rId2"/>
                  </p:custDataLst>
                </p:nvPr>
              </p:nvPicPr>
              <p:blipFill>
                <a:blip r:embed="rId6">
                  <a:extLst>
                    <a:ext uri="{28A0092B-C50C-407E-A947-70E740481C1C}">
                      <a14:useLocalDpi xmlns:a14="http://schemas.microsoft.com/office/drawing/2010/main"/>
                    </a:ext>
                  </a:extLst>
                </a:blip>
                <a:srcRect/>
                <a:stretch/>
              </p:blipFill>
              <p:spPr>
                <a:xfrm rot="367602">
                  <a:off x="2252" y="-244"/>
                  <a:ext cx="9594" cy="4276"/>
                </a:xfrm>
                <a:prstGeom prst="rect">
                  <a:avLst/>
                </a:prstGeom>
              </p:spPr>
            </p:pic>
            <p:pic>
              <p:nvPicPr>
                <p:cNvPr id="8" name="图片 7"/>
                <p:cNvPicPr>
                  <a:picLocks noChangeAspect="1"/>
                </p:cNvPicPr>
                <p:nvPr>
                  <p:custDataLst>
                    <p:tags r:id="rId3"/>
                  </p:custDataLst>
                </p:nvPr>
              </p:nvPicPr>
              <p:blipFill>
                <a:blip r:embed="rId6">
                  <a:extLst>
                    <a:ext uri="{28A0092B-C50C-407E-A947-70E740481C1C}">
                      <a14:useLocalDpi xmlns:a14="http://schemas.microsoft.com/office/drawing/2010/main"/>
                    </a:ext>
                  </a:extLst>
                </a:blip>
                <a:srcRect/>
                <a:stretch/>
              </p:blipFill>
              <p:spPr>
                <a:xfrm>
                  <a:off x="2171" y="2768"/>
                  <a:ext cx="9500" cy="3316"/>
                </a:xfrm>
                <a:prstGeom prst="rect">
                  <a:avLst/>
                </a:prstGeom>
              </p:spPr>
            </p:pic>
          </p:grpSp>
          <p:pic>
            <p:nvPicPr>
              <p:cNvPr id="11" name="图片 10"/>
              <p:cNvPicPr>
                <a:picLocks noChangeAspect="1"/>
              </p:cNvPicPr>
              <p:nvPr>
                <p:custDataLst>
                  <p:tags r:id="rId1"/>
                </p:custDataLst>
              </p:nvPr>
            </p:nvPicPr>
            <p:blipFill>
              <a:blip r:embed="rId6">
                <a:extLst>
                  <a:ext uri="{28A0092B-C50C-407E-A947-70E740481C1C}">
                    <a14:useLocalDpi xmlns:a14="http://schemas.microsoft.com/office/drawing/2010/main"/>
                  </a:ext>
                </a:extLst>
              </a:blip>
              <a:srcRect/>
              <a:stretch/>
            </p:blipFill>
            <p:spPr>
              <a:xfrm>
                <a:off x="1648" y="5576"/>
                <a:ext cx="10399" cy="2626"/>
              </a:xfrm>
              <a:prstGeom prst="rect">
                <a:avLst/>
              </a:prstGeom>
            </p:spPr>
          </p:pic>
        </p:grpSp>
        <p:sp>
          <p:nvSpPr>
            <p:cNvPr id="12" name="文本框 11"/>
            <p:cNvSpPr txBox="1"/>
            <p:nvPr/>
          </p:nvSpPr>
          <p:spPr>
            <a:xfrm>
              <a:off x="3771" y="1913"/>
              <a:ext cx="6499" cy="822"/>
            </a:xfrm>
            <a:prstGeom prst="rect">
              <a:avLst/>
            </a:prstGeom>
            <a:noFill/>
          </p:spPr>
          <p:txBody>
            <a:bodyPr wrap="square" rtlCol="0">
              <a:spAutoFit/>
            </a:bodyPr>
            <a:lstStyle/>
            <a:p>
              <a:pPr algn="dist"/>
              <a:r>
                <a:rPr lang="zh-CN" altLang="en-US" sz="2800" b="1" dirty="0">
                  <a:solidFill>
                    <a:srgbClr val="002060"/>
                  </a:solidFill>
                  <a:cs typeface="+mn-ea"/>
                  <a:sym typeface="+mn-lt"/>
                </a:rPr>
                <a:t>各年级心理特点及对策</a:t>
              </a:r>
            </a:p>
          </p:txBody>
        </p:sp>
        <p:sp>
          <p:nvSpPr>
            <p:cNvPr id="13" name="文本框 12"/>
            <p:cNvSpPr txBox="1"/>
            <p:nvPr/>
          </p:nvSpPr>
          <p:spPr>
            <a:xfrm>
              <a:off x="3768" y="4463"/>
              <a:ext cx="6499" cy="822"/>
            </a:xfrm>
            <a:prstGeom prst="rect">
              <a:avLst/>
            </a:prstGeom>
            <a:noFill/>
          </p:spPr>
          <p:txBody>
            <a:bodyPr wrap="square" rtlCol="0">
              <a:spAutoFit/>
            </a:bodyPr>
            <a:lstStyle/>
            <a:p>
              <a:pPr algn="dist"/>
              <a:r>
                <a:rPr lang="zh-CN" altLang="en-US" sz="2800" b="1" dirty="0">
                  <a:solidFill>
                    <a:srgbClr val="002060"/>
                  </a:solidFill>
                  <a:cs typeface="+mn-ea"/>
                  <a:sym typeface="+mn-lt"/>
                </a:rPr>
                <a:t>家长对孩子教育的类型</a:t>
              </a:r>
            </a:p>
          </p:txBody>
        </p:sp>
        <p:sp>
          <p:nvSpPr>
            <p:cNvPr id="14" name="文本框 13"/>
            <p:cNvSpPr txBox="1"/>
            <p:nvPr/>
          </p:nvSpPr>
          <p:spPr>
            <a:xfrm>
              <a:off x="3802" y="6823"/>
              <a:ext cx="6499" cy="822"/>
            </a:xfrm>
            <a:prstGeom prst="rect">
              <a:avLst/>
            </a:prstGeom>
            <a:noFill/>
          </p:spPr>
          <p:txBody>
            <a:bodyPr wrap="square" rtlCol="0">
              <a:spAutoFit/>
            </a:bodyPr>
            <a:lstStyle/>
            <a:p>
              <a:pPr algn="dist"/>
              <a:r>
                <a:rPr lang="zh-CN" altLang="en-US" sz="2800" b="1">
                  <a:solidFill>
                    <a:srgbClr val="002060"/>
                  </a:solidFill>
                  <a:cs typeface="+mn-ea"/>
                  <a:sym typeface="+mn-lt"/>
                </a:rPr>
                <a:t>小学生常见心理类型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20770" y="1558290"/>
            <a:ext cx="523875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谢谢观看！</a:t>
            </a:r>
          </a:p>
        </p:txBody>
      </p:sp>
      <p:sp>
        <p:nvSpPr>
          <p:cNvPr id="3" name="文本框 2"/>
          <p:cNvSpPr txBox="1"/>
          <p:nvPr/>
        </p:nvSpPr>
        <p:spPr>
          <a:xfrm>
            <a:off x="2430145" y="2633345"/>
            <a:ext cx="7620000" cy="922020"/>
          </a:xfrm>
          <a:prstGeom prst="rect">
            <a:avLst/>
          </a:prstGeom>
          <a:noFill/>
        </p:spPr>
        <p:txBody>
          <a:bodyPr wrap="square" rtlCol="0" anchor="t">
            <a:spAutoFit/>
          </a:bodyPr>
          <a:lstStyle/>
          <a:p>
            <a:pPr algn="dist"/>
            <a:r>
              <a:rPr lang="zh-CN" altLang="en-US" sz="5400" dirty="0">
                <a:solidFill>
                  <a:srgbClr val="002060"/>
                </a:solidFill>
                <a:cs typeface="+mn-ea"/>
                <a:sym typeface="+mn-lt"/>
              </a:rPr>
              <a:t>欢迎各位指导！</a:t>
            </a:r>
          </a:p>
        </p:txBody>
      </p:sp>
      <p:sp>
        <p:nvSpPr>
          <p:cNvPr id="6" name="文本框 5"/>
          <p:cNvSpPr txBox="1"/>
          <p:nvPr/>
        </p:nvSpPr>
        <p:spPr>
          <a:xfrm>
            <a:off x="2249805" y="3675380"/>
            <a:ext cx="7915275" cy="706755"/>
          </a:xfrm>
          <a:prstGeom prst="rect">
            <a:avLst/>
          </a:prstGeom>
          <a:noFill/>
        </p:spPr>
        <p:txBody>
          <a:bodyPr wrap="square" rtlCol="0">
            <a:spAutoFit/>
          </a:bodyPr>
          <a:lstStyle/>
          <a:p>
            <a:pPr algn="ctr"/>
            <a:r>
              <a:rPr lang="zh-CN" altLang="en-US" sz="2000">
                <a:solidFill>
                  <a:srgbClr val="002060"/>
                </a:solidFill>
                <a:cs typeface="+mn-ea"/>
                <a:sym typeface="+mn-lt"/>
              </a:rPr>
              <a:t>心理健康教育对学生的发展很重要，心理素质的提高对孩子们全面素质的提高起到了非常关键的作用。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84045" y="624840"/>
            <a:ext cx="9448800" cy="6055995"/>
          </a:xfrm>
          <a:prstGeom prst="rect">
            <a:avLst/>
          </a:prstGeom>
        </p:spPr>
      </p:pic>
      <p:pic>
        <p:nvPicPr>
          <p:cNvPr id="3" name="图片 2" descr="翅膀"/>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2575" y="114935"/>
            <a:ext cx="1381760" cy="1278255"/>
          </a:xfrm>
          <a:prstGeom prst="rect">
            <a:avLst/>
          </a:prstGeom>
        </p:spPr>
      </p:pic>
      <p:pic>
        <p:nvPicPr>
          <p:cNvPr id="4" name="图片 3" descr="翅膀"/>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32985" y="114935"/>
            <a:ext cx="1381760" cy="1278255"/>
          </a:xfrm>
          <a:prstGeom prst="rect">
            <a:avLst/>
          </a:prstGeom>
        </p:spPr>
      </p:pic>
      <p:sp>
        <p:nvSpPr>
          <p:cNvPr id="5" name="文本框 4"/>
          <p:cNvSpPr txBox="1"/>
          <p:nvPr/>
        </p:nvSpPr>
        <p:spPr>
          <a:xfrm>
            <a:off x="6419215" y="624840"/>
            <a:ext cx="1372235" cy="768350"/>
          </a:xfrm>
          <a:prstGeom prst="rect">
            <a:avLst/>
          </a:prstGeom>
          <a:noFill/>
        </p:spPr>
        <p:txBody>
          <a:bodyPr wrap="square" rtlCol="0">
            <a:spAutoFit/>
          </a:bodyPr>
          <a:lstStyle/>
          <a:p>
            <a:r>
              <a:rPr lang="zh-CN" altLang="en-US" sz="4400">
                <a:solidFill>
                  <a:srgbClr val="002060"/>
                </a:solidFill>
                <a:cs typeface="+mn-ea"/>
                <a:sym typeface="+mn-lt"/>
              </a:rPr>
              <a:t>序言</a:t>
            </a:r>
          </a:p>
        </p:txBody>
      </p:sp>
      <p:sp>
        <p:nvSpPr>
          <p:cNvPr id="6" name="文本框 5"/>
          <p:cNvSpPr txBox="1"/>
          <p:nvPr/>
        </p:nvSpPr>
        <p:spPr>
          <a:xfrm>
            <a:off x="3572985" y="2766472"/>
            <a:ext cx="7064693" cy="2585323"/>
          </a:xfrm>
          <a:prstGeom prst="rect">
            <a:avLst/>
          </a:prstGeom>
          <a:noFill/>
        </p:spPr>
        <p:txBody>
          <a:bodyPr wrap="square" rtlCol="0">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dirty="0">
                <a:solidFill>
                  <a:srgbClr val="002060"/>
                </a:solidFill>
                <a:cs typeface="+mn-ea"/>
                <a:sym typeface="+mn-lt"/>
              </a:rPr>
              <a:t>很多家长都觉得自己的孩子不喜欢学习，完全没有认真学习的态度。其实在孩童这个年龄段，是对未知世界最有探索欲望的时候。孩子对于学习没有兴趣，往往在于我们的引导不对，甚至扼杀了孩子与生俱来的求知欲。心理学专家就给家长分析了小学各年级孩子的心理特点并给出了相应的对策。看一看这些黄金对策能不能帮助你们的孩子摆脱不爱学习的烦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风车1"/>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a:stretch>
            <a:fillRect/>
          </a:stretch>
        </p:blipFill>
        <p:spPr>
          <a:xfrm>
            <a:off x="10458450" y="-554355"/>
            <a:ext cx="1733550" cy="454406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7000" y="-78011"/>
            <a:ext cx="7512685" cy="3591371"/>
          </a:xfrm>
          <a:prstGeom prst="rect">
            <a:avLst/>
          </a:prstGeom>
        </p:spPr>
      </p:pic>
      <p:sp>
        <p:nvSpPr>
          <p:cNvPr id="12" name="文本框 11"/>
          <p:cNvSpPr txBox="1"/>
          <p:nvPr/>
        </p:nvSpPr>
        <p:spPr>
          <a:xfrm>
            <a:off x="1121410" y="2247900"/>
            <a:ext cx="5062220" cy="583565"/>
          </a:xfrm>
          <a:prstGeom prst="rect">
            <a:avLst/>
          </a:prstGeom>
          <a:noFill/>
        </p:spPr>
        <p:txBody>
          <a:bodyPr wrap="square" rtlCol="0">
            <a:spAutoFit/>
          </a:bodyPr>
          <a:lstStyle/>
          <a:p>
            <a:pPr algn="dist"/>
            <a:r>
              <a:rPr lang="zh-CN" altLang="en-US" sz="3200" b="1">
                <a:solidFill>
                  <a:srgbClr val="002060"/>
                </a:solidFill>
                <a:cs typeface="+mn-ea"/>
                <a:sym typeface="+mn-lt"/>
              </a:rPr>
              <a:t>各年级心理特点及对策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7660"/>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descr="蘑菇"/>
          <p:cNvPicPr>
            <a:picLocks noChangeAspect="1"/>
          </p:cNvPicPr>
          <p:nvPr/>
        </p:nvPicPr>
        <p:blipFill>
          <a:blip r:embed="rId3" cstate="screen">
            <a:extLst>
              <a:ext uri="{28A0092B-C50C-407E-A947-70E740481C1C}">
                <a14:useLocalDpi xmlns:a14="http://schemas.microsoft.com/office/drawing/2010/main"/>
              </a:ext>
            </a:extLst>
          </a:blip>
          <a:srcRect l="6406" r="28835" b="33193"/>
          <a:stretch>
            <a:fillRect/>
          </a:stretch>
        </p:blipFill>
        <p:spPr>
          <a:xfrm>
            <a:off x="9886950" y="4569460"/>
            <a:ext cx="2130425"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136650" y="754380"/>
            <a:ext cx="350647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一年级学生心理特点：</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013825" y="-214630"/>
            <a:ext cx="3402330" cy="1088390"/>
          </a:xfrm>
          <a:prstGeom prst="rect">
            <a:avLst/>
          </a:prstGeom>
        </p:spPr>
      </p:pic>
      <p:pic>
        <p:nvPicPr>
          <p:cNvPr id="16" name="图片 15"/>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2303780"/>
            <a:ext cx="3993515" cy="3993515"/>
          </a:xfrm>
          <a:prstGeom prst="rect">
            <a:avLst/>
          </a:prstGeom>
        </p:spPr>
      </p:pic>
      <p:grpSp>
        <p:nvGrpSpPr>
          <p:cNvPr id="24" name="组合 23"/>
          <p:cNvGrpSpPr/>
          <p:nvPr/>
        </p:nvGrpSpPr>
        <p:grpSpPr>
          <a:xfrm>
            <a:off x="4044485" y="2058896"/>
            <a:ext cx="3115310" cy="1032663"/>
            <a:chOff x="4824" y="2973"/>
            <a:chExt cx="5453" cy="1763"/>
          </a:xfrm>
        </p:grpSpPr>
        <p:pic>
          <p:nvPicPr>
            <p:cNvPr id="15" name="图片 14"/>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24" y="2973"/>
              <a:ext cx="5453" cy="1763"/>
            </a:xfrm>
            <a:prstGeom prst="rect">
              <a:avLst/>
            </a:prstGeom>
          </p:spPr>
        </p:pic>
        <p:sp>
          <p:nvSpPr>
            <p:cNvPr id="21" name="文本框 20"/>
            <p:cNvSpPr txBox="1"/>
            <p:nvPr/>
          </p:nvSpPr>
          <p:spPr>
            <a:xfrm>
              <a:off x="6707" y="3462"/>
              <a:ext cx="2075" cy="786"/>
            </a:xfrm>
            <a:prstGeom prst="rect">
              <a:avLst/>
            </a:prstGeom>
            <a:noFill/>
          </p:spPr>
          <p:txBody>
            <a:bodyPr wrap="square" rtlCol="0">
              <a:spAutoFit/>
            </a:bodyPr>
            <a:lstStyle/>
            <a:p>
              <a:r>
                <a:rPr lang="zh-CN" altLang="en-US" sz="2400" b="1">
                  <a:solidFill>
                    <a:srgbClr val="002060"/>
                  </a:solidFill>
                  <a:cs typeface="+mn-ea"/>
                  <a:sym typeface="+mn-lt"/>
                </a:rPr>
                <a:t>年龄小</a:t>
              </a:r>
            </a:p>
          </p:txBody>
        </p:sp>
      </p:grpSp>
      <p:grpSp>
        <p:nvGrpSpPr>
          <p:cNvPr id="23" name="组合 22"/>
          <p:cNvGrpSpPr/>
          <p:nvPr/>
        </p:nvGrpSpPr>
        <p:grpSpPr>
          <a:xfrm rot="360000">
            <a:off x="6881250" y="1387826"/>
            <a:ext cx="2708910" cy="897792"/>
            <a:chOff x="8472" y="3925"/>
            <a:chExt cx="5098" cy="1619"/>
          </a:xfrm>
        </p:grpSpPr>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540000">
              <a:off x="8472" y="3925"/>
              <a:ext cx="5098" cy="1619"/>
            </a:xfrm>
            <a:prstGeom prst="rect">
              <a:avLst/>
            </a:prstGeom>
          </p:spPr>
        </p:pic>
        <p:sp>
          <p:nvSpPr>
            <p:cNvPr id="22" name="文本框 21"/>
            <p:cNvSpPr txBox="1"/>
            <p:nvPr/>
          </p:nvSpPr>
          <p:spPr>
            <a:xfrm>
              <a:off x="10415" y="4368"/>
              <a:ext cx="1689" cy="830"/>
            </a:xfrm>
            <a:prstGeom prst="rect">
              <a:avLst/>
            </a:prstGeom>
            <a:noFill/>
          </p:spPr>
          <p:txBody>
            <a:bodyPr wrap="square" rtlCol="0" anchor="t">
              <a:spAutoFit/>
            </a:bodyPr>
            <a:lstStyle/>
            <a:p>
              <a:r>
                <a:rPr lang="zh-CN" altLang="en-US" sz="2400" b="1">
                  <a:solidFill>
                    <a:srgbClr val="002060"/>
                  </a:solidFill>
                  <a:cs typeface="+mn-ea"/>
                  <a:sym typeface="+mn-lt"/>
                </a:rPr>
                <a:t>好动</a:t>
              </a:r>
            </a:p>
          </p:txBody>
        </p:sp>
      </p:grpSp>
      <p:grpSp>
        <p:nvGrpSpPr>
          <p:cNvPr id="25" name="组合 24"/>
          <p:cNvGrpSpPr/>
          <p:nvPr/>
        </p:nvGrpSpPr>
        <p:grpSpPr>
          <a:xfrm rot="300000">
            <a:off x="6358968" y="3862536"/>
            <a:ext cx="3237230" cy="1073150"/>
            <a:chOff x="8515" y="3782"/>
            <a:chExt cx="5098" cy="1690"/>
          </a:xfrm>
        </p:grpSpPr>
        <p:pic>
          <p:nvPicPr>
            <p:cNvPr id="26" name="图片 25"/>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21595097">
              <a:off x="8515" y="3782"/>
              <a:ext cx="5098" cy="1690"/>
            </a:xfrm>
            <a:prstGeom prst="rect">
              <a:avLst/>
            </a:prstGeom>
          </p:spPr>
        </p:pic>
        <p:sp>
          <p:nvSpPr>
            <p:cNvPr id="27" name="文本框 26"/>
            <p:cNvSpPr txBox="1"/>
            <p:nvPr/>
          </p:nvSpPr>
          <p:spPr>
            <a:xfrm>
              <a:off x="9850" y="4372"/>
              <a:ext cx="2538" cy="582"/>
            </a:xfrm>
            <a:prstGeom prst="rect">
              <a:avLst/>
            </a:prstGeom>
            <a:noFill/>
          </p:spPr>
          <p:txBody>
            <a:bodyPr wrap="square" rtlCol="0" anchor="t">
              <a:spAutoFit/>
            </a:bodyPr>
            <a:lstStyle/>
            <a:p>
              <a:pPr algn="ctr"/>
              <a:r>
                <a:rPr lang="zh-CN" altLang="en-US" b="1" dirty="0">
                  <a:solidFill>
                    <a:srgbClr val="002060"/>
                  </a:solidFill>
                  <a:cs typeface="+mn-ea"/>
                  <a:sym typeface="+mn-lt"/>
                </a:rPr>
                <a:t>自制力较差</a:t>
              </a:r>
            </a:p>
          </p:txBody>
        </p:sp>
      </p:grpSp>
      <p:pic>
        <p:nvPicPr>
          <p:cNvPr id="2" name="图片 1" descr="星星"/>
          <p:cNvPicPr>
            <a:picLocks noChangeAspect="1"/>
          </p:cNvPicPr>
          <p:nvPr/>
        </p:nvPicPr>
        <p:blipFill>
          <a:blip r:embed="rId10"/>
          <a:stretch>
            <a:fillRect/>
          </a:stretch>
        </p:blipFill>
        <p:spPr>
          <a:xfrm>
            <a:off x="3591560" y="4257040"/>
            <a:ext cx="2311400" cy="2413000"/>
          </a:xfrm>
          <a:prstGeom prst="rect">
            <a:avLst/>
          </a:prstGeom>
        </p:spPr>
      </p:pic>
      <p:grpSp>
        <p:nvGrpSpPr>
          <p:cNvPr id="3" name="组合 2"/>
          <p:cNvGrpSpPr/>
          <p:nvPr/>
        </p:nvGrpSpPr>
        <p:grpSpPr>
          <a:xfrm rot="530233">
            <a:off x="9225722" y="2986924"/>
            <a:ext cx="2571115" cy="852169"/>
            <a:chOff x="8497" y="3735"/>
            <a:chExt cx="5098" cy="1722"/>
          </a:xfrm>
        </p:grpSpPr>
        <p:pic>
          <p:nvPicPr>
            <p:cNvPr id="7" name="图片 6"/>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21420046">
              <a:off x="8497" y="3735"/>
              <a:ext cx="5098" cy="1722"/>
            </a:xfrm>
            <a:prstGeom prst="rect">
              <a:avLst/>
            </a:prstGeom>
          </p:spPr>
        </p:pic>
        <p:sp>
          <p:nvSpPr>
            <p:cNvPr id="8" name="文本框 7"/>
            <p:cNvSpPr txBox="1"/>
            <p:nvPr/>
          </p:nvSpPr>
          <p:spPr>
            <a:xfrm rot="21300000">
              <a:off x="10029" y="4247"/>
              <a:ext cx="2830" cy="746"/>
            </a:xfrm>
            <a:prstGeom prst="rect">
              <a:avLst/>
            </a:prstGeom>
            <a:noFill/>
          </p:spPr>
          <p:txBody>
            <a:bodyPr wrap="square" rtlCol="0" anchor="t">
              <a:spAutoFit/>
            </a:bodyPr>
            <a:lstStyle/>
            <a:p>
              <a:pPr algn="ctr"/>
              <a:r>
                <a:rPr lang="zh-CN" altLang="en-US" b="1" dirty="0">
                  <a:solidFill>
                    <a:srgbClr val="002060"/>
                  </a:solidFill>
                  <a:cs typeface="+mn-ea"/>
                  <a:sym typeface="+mn-lt"/>
                </a:rPr>
                <a:t>好奇心重</a:t>
              </a:r>
            </a:p>
          </p:txBody>
        </p:sp>
      </p:grpSp>
      <p:pic>
        <p:nvPicPr>
          <p:cNvPr id="11" name="图片 10" descr="米老鼠气球"/>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620000">
            <a:off x="9307195" y="977265"/>
            <a:ext cx="1369695" cy="1620520"/>
          </a:xfrm>
          <a:prstGeom prst="rect">
            <a:avLst/>
          </a:prstGeom>
        </p:spPr>
      </p:pic>
      <p:sp>
        <p:nvSpPr>
          <p:cNvPr id="10" name="文本框 9"/>
          <p:cNvSpPr txBox="1"/>
          <p:nvPr/>
        </p:nvSpPr>
        <p:spPr>
          <a:xfrm>
            <a:off x="1260629" y="1793289"/>
            <a:ext cx="1766656" cy="253916"/>
          </a:xfrm>
          <a:prstGeom prst="rect">
            <a:avLst/>
          </a:prstGeom>
          <a:noFill/>
        </p:spPr>
        <p:txBody>
          <a:bodyPr wrap="square" rtlCol="0">
            <a:spAutoFit/>
          </a:bodyPr>
          <a:lstStyle/>
          <a:p>
            <a:r>
              <a:rPr lang="en-US" altLang="zh-CN" sz="1000" smtClean="0">
                <a:solidFill>
                  <a:srgbClr val="E9F6FC"/>
                </a:solidFill>
              </a:rPr>
              <a:t>https://www.PPT818.com/</a:t>
            </a:r>
            <a:endParaRPr lang="zh-CN" altLang="en-US" sz="1000" dirty="0">
              <a:solidFill>
                <a:srgbClr val="E9F6F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120"/>
            <a:ext cx="11574780" cy="6207125"/>
          </a:xfrm>
          <a:prstGeom prst="rect">
            <a:avLst/>
          </a:prstGeom>
          <a:solidFill>
            <a:schemeClr val="bg1">
              <a:alpha val="55000"/>
            </a:schemeClr>
          </a:solidFill>
          <a:ln>
            <a:noFill/>
          </a:ln>
          <a:effectLst>
            <a:reflection stA="56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sp>
        <p:nvSpPr>
          <p:cNvPr id="9" name="文本框 8"/>
          <p:cNvSpPr txBox="1"/>
          <p:nvPr/>
        </p:nvSpPr>
        <p:spPr>
          <a:xfrm>
            <a:off x="1240155" y="67564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一年级学生应对对策：</a:t>
            </a:r>
          </a:p>
        </p:txBody>
      </p:sp>
      <p:sp>
        <p:nvSpPr>
          <p:cNvPr id="12" name="文本框 11"/>
          <p:cNvSpPr txBox="1"/>
          <p:nvPr/>
        </p:nvSpPr>
        <p:spPr>
          <a:xfrm>
            <a:off x="3850005" y="2868930"/>
            <a:ext cx="5490210" cy="1568450"/>
          </a:xfrm>
          <a:prstGeom prst="rect">
            <a:avLst/>
          </a:prstGeom>
          <a:noFill/>
        </p:spPr>
        <p:txBody>
          <a:bodyPr wrap="square" rtlCol="0" anchor="t">
            <a:spAutoFit/>
          </a:bodyPr>
          <a:lstStyle/>
          <a:p>
            <a:pPr indent="406400" algn="just" fontAlgn="auto">
              <a:lnSpc>
                <a:spcPct val="150000"/>
              </a:lnSpc>
              <a:extLst>
                <a:ext uri="{35155182-B16C-46BC-9424-99874614C6A1}">
                  <wpsdc:indentchars xmlns="" xmlns:wpsdc="http://www.wps.cn/officeDocument/2017/drawingmlCustomData" val="200" checksum="1740828767"/>
                </a:ext>
              </a:extLst>
            </a:pPr>
            <a:r>
              <a:rPr lang="zh-CN" altLang="en-US" sz="1600">
                <a:solidFill>
                  <a:srgbClr val="002060"/>
                </a:solidFill>
                <a:cs typeface="+mn-ea"/>
                <a:sym typeface="+mn-lt"/>
              </a:rPr>
              <a:t>由于刚刚进入小学教育体系，一年级的小学生面对新生活会有一定的探索欲望，但对于教学的安排也有可能会有些抵触情绪，如此在施教方面可多让孩子进行一些体育活动或游戏来引领学习。</a:t>
            </a:r>
          </a:p>
        </p:txBody>
      </p:sp>
      <p:pic>
        <p:nvPicPr>
          <p:cNvPr id="14" name="图片 13" descr="月亮星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7" name="组合 26"/>
          <p:cNvGrpSpPr/>
          <p:nvPr/>
        </p:nvGrpSpPr>
        <p:grpSpPr>
          <a:xfrm>
            <a:off x="1456055" y="1303020"/>
            <a:ext cx="2200910" cy="1013460"/>
            <a:chOff x="2293" y="2724"/>
            <a:chExt cx="3466" cy="1596"/>
          </a:xfrm>
        </p:grpSpPr>
        <p:sp>
          <p:nvSpPr>
            <p:cNvPr id="3" name="圆角矩形 2"/>
            <p:cNvSpPr/>
            <p:nvPr/>
          </p:nvSpPr>
          <p:spPr>
            <a:xfrm>
              <a:off x="2293" y="2724"/>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901" y="2992"/>
              <a:ext cx="2195" cy="1113"/>
            </a:xfrm>
            <a:prstGeom prst="rect">
              <a:avLst/>
            </a:prstGeom>
            <a:noFill/>
          </p:spPr>
          <p:txBody>
            <a:bodyPr wrap="square" rtlCol="0">
              <a:spAutoFit/>
            </a:bodyPr>
            <a:lstStyle/>
            <a:p>
              <a:pPr algn="dist"/>
              <a:r>
                <a:rPr lang="zh-CN" altLang="en-US" sz="2000" b="1">
                  <a:solidFill>
                    <a:srgbClr val="002060"/>
                  </a:solidFill>
                  <a:cs typeface="+mn-ea"/>
                  <a:sym typeface="+mn-lt"/>
                </a:rPr>
                <a:t>教学具有趣味性</a:t>
              </a:r>
            </a:p>
          </p:txBody>
        </p:sp>
      </p:grpSp>
      <p:grpSp>
        <p:nvGrpSpPr>
          <p:cNvPr id="26" name="组合 25"/>
          <p:cNvGrpSpPr/>
          <p:nvPr/>
        </p:nvGrpSpPr>
        <p:grpSpPr>
          <a:xfrm>
            <a:off x="4890135" y="1303020"/>
            <a:ext cx="2200910" cy="1013460"/>
            <a:chOff x="8073" y="2751"/>
            <a:chExt cx="3466" cy="1596"/>
          </a:xfrm>
        </p:grpSpPr>
        <p:sp>
          <p:nvSpPr>
            <p:cNvPr id="15" name="圆角矩形 14"/>
            <p:cNvSpPr/>
            <p:nvPr/>
          </p:nvSpPr>
          <p:spPr>
            <a:xfrm>
              <a:off x="8073" y="27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708" y="2992"/>
              <a:ext cx="2195" cy="1113"/>
            </a:xfrm>
            <a:prstGeom prst="rect">
              <a:avLst/>
            </a:prstGeom>
            <a:noFill/>
          </p:spPr>
          <p:txBody>
            <a:bodyPr wrap="square" rtlCol="0">
              <a:spAutoFit/>
            </a:bodyPr>
            <a:lstStyle/>
            <a:p>
              <a:pPr algn="dist"/>
              <a:r>
                <a:rPr lang="zh-CN" altLang="en-US" sz="2000" b="1">
                  <a:solidFill>
                    <a:srgbClr val="002060"/>
                  </a:solidFill>
                  <a:cs typeface="+mn-ea"/>
                  <a:sym typeface="+mn-lt"/>
                </a:rPr>
                <a:t>以活动和游戏为主</a:t>
              </a:r>
            </a:p>
          </p:txBody>
        </p:sp>
      </p:grpSp>
      <p:grpSp>
        <p:nvGrpSpPr>
          <p:cNvPr id="19" name="组合 18"/>
          <p:cNvGrpSpPr/>
          <p:nvPr/>
        </p:nvGrpSpPr>
        <p:grpSpPr>
          <a:xfrm>
            <a:off x="8611235" y="1320165"/>
            <a:ext cx="2200910" cy="1013460"/>
            <a:chOff x="7880" y="2951"/>
            <a:chExt cx="3466" cy="1596"/>
          </a:xfrm>
        </p:grpSpPr>
        <p:sp>
          <p:nvSpPr>
            <p:cNvPr id="17" name="圆角矩形 16"/>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教学自主</a:t>
              </a:r>
            </a:p>
          </p:txBody>
        </p:sp>
      </p:grpSp>
      <p:grpSp>
        <p:nvGrpSpPr>
          <p:cNvPr id="20" name="组合 19"/>
          <p:cNvGrpSpPr/>
          <p:nvPr/>
        </p:nvGrpSpPr>
        <p:grpSpPr>
          <a:xfrm>
            <a:off x="8642985" y="4635500"/>
            <a:ext cx="2200910" cy="1013460"/>
            <a:chOff x="7880" y="2951"/>
            <a:chExt cx="3466" cy="1596"/>
          </a:xfrm>
        </p:grpSpPr>
        <p:sp>
          <p:nvSpPr>
            <p:cNvPr id="21" name="圆角矩形 20"/>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教学合作</a:t>
              </a:r>
              <a:endParaRPr lang="en-US" altLang="zh-CN" sz="2000" b="1">
                <a:solidFill>
                  <a:srgbClr val="002060"/>
                </a:solidFill>
                <a:cs typeface="+mn-ea"/>
                <a:sym typeface="+mn-lt"/>
              </a:endParaRPr>
            </a:p>
          </p:txBody>
        </p:sp>
      </p:grpSp>
      <p:grpSp>
        <p:nvGrpSpPr>
          <p:cNvPr id="23" name="组合 22"/>
          <p:cNvGrpSpPr/>
          <p:nvPr/>
        </p:nvGrpSpPr>
        <p:grpSpPr>
          <a:xfrm>
            <a:off x="4921885" y="4733925"/>
            <a:ext cx="2200910" cy="1013460"/>
            <a:chOff x="7880" y="2951"/>
            <a:chExt cx="3466" cy="1596"/>
          </a:xfrm>
        </p:grpSpPr>
        <p:sp>
          <p:nvSpPr>
            <p:cNvPr id="24" name="圆角矩形 23"/>
            <p:cNvSpPr/>
            <p:nvPr/>
          </p:nvSpPr>
          <p:spPr>
            <a:xfrm>
              <a:off x="7880" y="2951"/>
              <a:ext cx="3466" cy="1596"/>
            </a:xfrm>
            <a:prstGeom prst="roundRect">
              <a:avLst/>
            </a:prstGeom>
            <a:solidFill>
              <a:schemeClr val="bg1">
                <a:alpha val="72000"/>
              </a:schemeClr>
            </a:solidFill>
            <a:ln w="38100"/>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8536" y="3408"/>
              <a:ext cx="2195" cy="628"/>
            </a:xfrm>
            <a:prstGeom prst="rect">
              <a:avLst/>
            </a:prstGeom>
            <a:noFill/>
          </p:spPr>
          <p:txBody>
            <a:bodyPr wrap="square" rtlCol="0">
              <a:spAutoFit/>
            </a:bodyPr>
            <a:lstStyle/>
            <a:p>
              <a:pPr algn="dist"/>
              <a:r>
                <a:rPr lang="zh-CN" altLang="en-US" sz="2000" b="1">
                  <a:solidFill>
                    <a:srgbClr val="002060"/>
                  </a:solidFill>
                  <a:cs typeface="+mn-ea"/>
                  <a:sym typeface="+mn-lt"/>
                </a:rPr>
                <a:t>探索学习</a:t>
              </a:r>
            </a:p>
          </p:txBody>
        </p:sp>
      </p:grpSp>
      <p:sp>
        <p:nvSpPr>
          <p:cNvPr id="28" name="右箭头 27"/>
          <p:cNvSpPr/>
          <p:nvPr/>
        </p:nvSpPr>
        <p:spPr>
          <a:xfrm>
            <a:off x="4021455" y="171132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右箭头 28"/>
          <p:cNvSpPr/>
          <p:nvPr/>
        </p:nvSpPr>
        <p:spPr>
          <a:xfrm>
            <a:off x="7697470" y="171132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右箭头 29"/>
          <p:cNvSpPr/>
          <p:nvPr/>
        </p:nvSpPr>
        <p:spPr>
          <a:xfrm flipH="1">
            <a:off x="7729220" y="5006340"/>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右箭头 31"/>
          <p:cNvSpPr/>
          <p:nvPr/>
        </p:nvSpPr>
        <p:spPr>
          <a:xfrm rot="5400000">
            <a:off x="9447530" y="3412490"/>
            <a:ext cx="1172845" cy="2946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右箭头 32"/>
          <p:cNvSpPr/>
          <p:nvPr/>
        </p:nvSpPr>
        <p:spPr>
          <a:xfrm flipH="1">
            <a:off x="4053205" y="5236845"/>
            <a:ext cx="474980" cy="2374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6">
            <a:extLst>
              <a:ext uri="{28A0092B-C50C-407E-A947-70E740481C1C}">
                <a14:useLocalDpi xmlns:a14="http://schemas.microsoft.com/office/drawing/2010/main"/>
              </a:ext>
            </a:extLst>
          </a:blip>
          <a:srcRect/>
          <a:stretch/>
        </p:blipFill>
        <p:spPr>
          <a:xfrm>
            <a:off x="121285" y="2972753"/>
            <a:ext cx="3768090" cy="2512060"/>
          </a:xfrm>
          <a:prstGeom prst="rect">
            <a:avLst/>
          </a:prstGeom>
        </p:spPr>
      </p:pic>
      <p:sp>
        <p:nvSpPr>
          <p:cNvPr id="8" name="文本框 7"/>
          <p:cNvSpPr txBox="1"/>
          <p:nvPr/>
        </p:nvSpPr>
        <p:spPr>
          <a:xfrm>
            <a:off x="1240155" y="3978910"/>
            <a:ext cx="1821180" cy="1198880"/>
          </a:xfrm>
          <a:prstGeom prst="rect">
            <a:avLst/>
          </a:prstGeom>
          <a:noFill/>
        </p:spPr>
        <p:txBody>
          <a:bodyPr wrap="square" rtlCol="0">
            <a:spAutoFit/>
          </a:bodyPr>
          <a:lstStyle/>
          <a:p>
            <a:pPr algn="ctr"/>
            <a:r>
              <a:rPr lang="en-US" altLang="zh-CN" sz="2400" b="1">
                <a:solidFill>
                  <a:srgbClr val="002060"/>
                </a:solidFill>
                <a:cs typeface="+mn-ea"/>
                <a:sym typeface="+mn-lt"/>
              </a:rPr>
              <a:t>自主学习新知识，运用新知识。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par>
                          <p:cTn id="26" fill="hold">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childTnLst>
                          </p:cTn>
                        </p:par>
                        <p:par>
                          <p:cTn id="30" fill="hold">
                            <p:stCondLst>
                              <p:cond delay="3000"/>
                            </p:stCondLst>
                            <p:childTnLst>
                              <p:par>
                                <p:cTn id="31" presetID="3"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par>
                          <p:cTn id="34" fill="hold">
                            <p:stCondLst>
                              <p:cond delay="3500"/>
                            </p:stCondLst>
                            <p:childTnLst>
                              <p:par>
                                <p:cTn id="35" presetID="3" presetClass="entr" presetSubtype="1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par>
                          <p:cTn id="38" fill="hold">
                            <p:stCondLst>
                              <p:cond delay="4000"/>
                            </p:stCondLst>
                            <p:childTnLst>
                              <p:par>
                                <p:cTn id="39" presetID="3" presetClass="entr" presetSubtype="1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par>
                          <p:cTn id="42" fill="hold">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par>
                          <p:cTn id="46" fill="hold">
                            <p:stCondLst>
                              <p:cond delay="5000"/>
                            </p:stCondLst>
                            <p:childTnLst>
                              <p:par>
                                <p:cTn id="47" presetID="3" presetClass="entr" presetSubtype="1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par>
                          <p:cTn id="50" fill="hold">
                            <p:stCondLst>
                              <p:cond delay="5500"/>
                            </p:stCondLst>
                            <p:childTnLst>
                              <p:par>
                                <p:cTn id="51" presetID="3" presetClass="entr" presetSubtype="1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par>
                          <p:cTn id="58" fill="hold">
                            <p:stCondLst>
                              <p:cond delay="6500"/>
                            </p:stCondLst>
                            <p:childTnLst>
                              <p:par>
                                <p:cTn id="59" presetID="2" presetClass="entr" presetSubtype="4" fill="hold" grpId="1"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28" grpId="0" animBg="1"/>
      <p:bldP spid="29" grpId="0" animBg="1"/>
      <p:bldP spid="30"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08610" y="32575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7622" y="3540760"/>
            <a:ext cx="1446905" cy="2646045"/>
          </a:xfrm>
          <a:prstGeom prst="rect">
            <a:avLst/>
          </a:prstGeom>
        </p:spPr>
      </p:pic>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grpSp>
        <p:nvGrpSpPr>
          <p:cNvPr id="26" name="组合 25"/>
          <p:cNvGrpSpPr/>
          <p:nvPr/>
        </p:nvGrpSpPr>
        <p:grpSpPr>
          <a:xfrm>
            <a:off x="4860290" y="1810385"/>
            <a:ext cx="3309620" cy="2961640"/>
            <a:chOff x="7654" y="2851"/>
            <a:chExt cx="5212" cy="4664"/>
          </a:xfrm>
        </p:grpSpPr>
        <p:sp>
          <p:nvSpPr>
            <p:cNvPr id="16" name="正五边形 15"/>
            <p:cNvSpPr/>
            <p:nvPr/>
          </p:nvSpPr>
          <p:spPr>
            <a:xfrm>
              <a:off x="7654" y="2851"/>
              <a:ext cx="5212" cy="4664"/>
            </a:xfrm>
            <a:prstGeom prst="pentagon">
              <a:avLst/>
            </a:prstGeom>
            <a:solidFill>
              <a:schemeClr val="bg1">
                <a:alpha val="5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8520" y="3662"/>
              <a:ext cx="3712" cy="3043"/>
            </a:xfrm>
            <a:prstGeom prst="pentagon">
              <a:avLst/>
            </a:prstGeom>
            <a:noFill/>
          </p:spPr>
          <p:txBody>
            <a:bodyPr wrap="square" rtlCol="0">
              <a:spAutoFit/>
            </a:bodyPr>
            <a:lstStyle/>
            <a:p>
              <a:pPr algn="ctr" fontAlgn="auto">
                <a:lnSpc>
                  <a:spcPct val="150000"/>
                </a:lnSpc>
              </a:pPr>
              <a:r>
                <a:rPr lang="zh-CN" altLang="en-US" sz="2000" b="1">
                  <a:solidFill>
                    <a:srgbClr val="002060"/>
                  </a:solidFill>
                  <a:cs typeface="+mn-ea"/>
                  <a:sym typeface="+mn-lt"/>
                </a:rPr>
                <a:t>脑功能发育处于“飞跃”发展的阶段</a:t>
              </a:r>
            </a:p>
          </p:txBody>
        </p:sp>
      </p:grpSp>
      <p:sp>
        <p:nvSpPr>
          <p:cNvPr id="3" name="文本框 2"/>
          <p:cNvSpPr txBox="1"/>
          <p:nvPr/>
        </p:nvSpPr>
        <p:spPr>
          <a:xfrm>
            <a:off x="5144770" y="523240"/>
            <a:ext cx="4178935" cy="874407"/>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他们的大脑神经活动的兴奋性水平提高，表现为既爱说又爱动。</a:t>
            </a:r>
          </a:p>
        </p:txBody>
      </p:sp>
      <p:sp>
        <p:nvSpPr>
          <p:cNvPr id="7" name="文本框 6"/>
          <p:cNvSpPr txBox="1"/>
          <p:nvPr/>
        </p:nvSpPr>
        <p:spPr>
          <a:xfrm>
            <a:off x="8538845" y="2513330"/>
            <a:ext cx="2724150" cy="874407"/>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他们的注意力不持久，一般只有20-30分钟。</a:t>
            </a:r>
          </a:p>
        </p:txBody>
      </p:sp>
      <p:sp>
        <p:nvSpPr>
          <p:cNvPr id="15" name="文本框 14"/>
          <p:cNvSpPr txBox="1"/>
          <p:nvPr/>
        </p:nvSpPr>
        <p:spPr>
          <a:xfrm>
            <a:off x="755650" y="2125345"/>
            <a:ext cx="3597910" cy="1337945"/>
          </a:xfrm>
          <a:prstGeom prst="rect">
            <a:avLst/>
          </a:prstGeom>
          <a:noFill/>
        </p:spPr>
        <p:txBody>
          <a:bodyPr wrap="square" rtlCol="0">
            <a:spAutoFit/>
          </a:bodyPr>
          <a:lstStyle/>
          <a:p>
            <a:pPr algn="r" fontAlgn="auto">
              <a:lnSpc>
                <a:spcPct val="150000"/>
              </a:lnSpc>
            </a:pPr>
            <a:r>
              <a:rPr lang="zh-CN" altLang="en-US">
                <a:solidFill>
                  <a:srgbClr val="002060"/>
                </a:solidFill>
                <a:cs typeface="+mn-ea"/>
                <a:sym typeface="+mn-lt"/>
              </a:rPr>
              <a:t>他们的形象思维仍占主导，逻辑思维很不发达，很难理解抽象的概念。</a:t>
            </a:r>
          </a:p>
        </p:txBody>
      </p:sp>
      <p:grpSp>
        <p:nvGrpSpPr>
          <p:cNvPr id="25" name="组合 24"/>
          <p:cNvGrpSpPr/>
          <p:nvPr/>
        </p:nvGrpSpPr>
        <p:grpSpPr>
          <a:xfrm>
            <a:off x="6129655" y="1652270"/>
            <a:ext cx="809457" cy="782320"/>
            <a:chOff x="9549" y="2851"/>
            <a:chExt cx="1471" cy="1422"/>
          </a:xfrm>
        </p:grpSpPr>
        <p:sp>
          <p:nvSpPr>
            <p:cNvPr id="17" name="椭圆 16"/>
            <p:cNvSpPr/>
            <p:nvPr/>
          </p:nvSpPr>
          <p:spPr>
            <a:xfrm>
              <a:off x="9549" y="285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9748" y="3014"/>
              <a:ext cx="1272" cy="1061"/>
            </a:xfrm>
            <a:prstGeom prst="rect">
              <a:avLst/>
            </a:prstGeom>
            <a:noFill/>
          </p:spPr>
          <p:txBody>
            <a:bodyPr wrap="square" rtlCol="0">
              <a:spAutoFit/>
            </a:bodyPr>
            <a:lstStyle/>
            <a:p>
              <a:r>
                <a:rPr lang="en-US" altLang="zh-CN" sz="3200" b="1">
                  <a:solidFill>
                    <a:srgbClr val="002060"/>
                  </a:solidFill>
                  <a:cs typeface="+mn-ea"/>
                  <a:sym typeface="+mn-lt"/>
                </a:rPr>
                <a:t>01</a:t>
              </a:r>
            </a:p>
          </p:txBody>
        </p:sp>
      </p:grpSp>
      <p:grpSp>
        <p:nvGrpSpPr>
          <p:cNvPr id="23" name="组合 22"/>
          <p:cNvGrpSpPr/>
          <p:nvPr/>
        </p:nvGrpSpPr>
        <p:grpSpPr>
          <a:xfrm>
            <a:off x="4509135" y="2604135"/>
            <a:ext cx="740991" cy="1164534"/>
            <a:chOff x="6906" y="6811"/>
            <a:chExt cx="1422" cy="2235"/>
          </a:xfrm>
        </p:grpSpPr>
        <p:sp>
          <p:nvSpPr>
            <p:cNvPr id="18" name="椭圆 17"/>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02</a:t>
              </a:r>
            </a:p>
          </p:txBody>
        </p:sp>
      </p:grpSp>
      <p:grpSp>
        <p:nvGrpSpPr>
          <p:cNvPr id="24" name="组合 23"/>
          <p:cNvGrpSpPr/>
          <p:nvPr/>
        </p:nvGrpSpPr>
        <p:grpSpPr>
          <a:xfrm>
            <a:off x="7642860" y="2604136"/>
            <a:ext cx="778691" cy="1168655"/>
            <a:chOff x="12118" y="6811"/>
            <a:chExt cx="1460" cy="2190"/>
          </a:xfrm>
        </p:grpSpPr>
        <p:sp>
          <p:nvSpPr>
            <p:cNvPr id="19" name="椭圆 18"/>
            <p:cNvSpPr/>
            <p:nvPr/>
          </p:nvSpPr>
          <p:spPr>
            <a:xfrm>
              <a:off x="12118"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2306" y="6982"/>
              <a:ext cx="1272" cy="2019"/>
            </a:xfrm>
            <a:prstGeom prst="rect">
              <a:avLst/>
            </a:prstGeom>
            <a:noFill/>
          </p:spPr>
          <p:txBody>
            <a:bodyPr wrap="square" rtlCol="0">
              <a:spAutoFit/>
            </a:bodyPr>
            <a:lstStyle/>
            <a:p>
              <a:r>
                <a:rPr lang="en-US" altLang="zh-CN" sz="3200" b="1">
                  <a:solidFill>
                    <a:srgbClr val="002060"/>
                  </a:solidFill>
                  <a:cs typeface="+mn-ea"/>
                  <a:sym typeface="+mn-lt"/>
                </a:rPr>
                <a:t>03</a:t>
              </a:r>
            </a:p>
          </p:txBody>
        </p:sp>
      </p:grpSp>
      <p:grpSp>
        <p:nvGrpSpPr>
          <p:cNvPr id="27" name="组合 26"/>
          <p:cNvGrpSpPr/>
          <p:nvPr/>
        </p:nvGrpSpPr>
        <p:grpSpPr>
          <a:xfrm>
            <a:off x="5074285" y="4355465"/>
            <a:ext cx="740991" cy="1164534"/>
            <a:chOff x="6906" y="6811"/>
            <a:chExt cx="1422" cy="2235"/>
          </a:xfrm>
        </p:grpSpPr>
        <p:sp>
          <p:nvSpPr>
            <p:cNvPr id="28" name="椭圆 27"/>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04</a:t>
              </a:r>
            </a:p>
          </p:txBody>
        </p:sp>
      </p:grpSp>
      <p:grpSp>
        <p:nvGrpSpPr>
          <p:cNvPr id="30" name="组合 29"/>
          <p:cNvGrpSpPr/>
          <p:nvPr/>
        </p:nvGrpSpPr>
        <p:grpSpPr>
          <a:xfrm>
            <a:off x="7033895" y="4355465"/>
            <a:ext cx="740991" cy="1164534"/>
            <a:chOff x="6906" y="6811"/>
            <a:chExt cx="1422" cy="2235"/>
          </a:xfrm>
        </p:grpSpPr>
        <p:sp>
          <p:nvSpPr>
            <p:cNvPr id="31" name="椭圆 30"/>
            <p:cNvSpPr/>
            <p:nvPr/>
          </p:nvSpPr>
          <p:spPr>
            <a:xfrm>
              <a:off x="6906" y="6811"/>
              <a:ext cx="1422" cy="1422"/>
            </a:xfrm>
            <a:prstGeom prst="ellipse">
              <a:avLst/>
            </a:prstGeom>
            <a:solidFill>
              <a:srgbClr val="FEED7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7041" y="6979"/>
              <a:ext cx="1272" cy="2067"/>
            </a:xfrm>
            <a:prstGeom prst="rect">
              <a:avLst/>
            </a:prstGeom>
            <a:noFill/>
          </p:spPr>
          <p:txBody>
            <a:bodyPr wrap="square" rtlCol="0">
              <a:spAutoFit/>
            </a:bodyPr>
            <a:lstStyle/>
            <a:p>
              <a:r>
                <a:rPr lang="en-US" altLang="zh-CN" sz="3200" b="1">
                  <a:solidFill>
                    <a:srgbClr val="002060"/>
                  </a:solidFill>
                  <a:cs typeface="+mn-ea"/>
                  <a:sym typeface="+mn-lt"/>
                </a:rPr>
                <a:t>05</a:t>
              </a:r>
            </a:p>
          </p:txBody>
        </p:sp>
      </p:grpSp>
      <p:sp>
        <p:nvSpPr>
          <p:cNvPr id="33" name="文本框 32"/>
          <p:cNvSpPr txBox="1"/>
          <p:nvPr/>
        </p:nvSpPr>
        <p:spPr>
          <a:xfrm>
            <a:off x="3513455" y="5194935"/>
            <a:ext cx="2616200" cy="458908"/>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十分喜欢自主性的活动</a:t>
            </a:r>
          </a:p>
        </p:txBody>
      </p:sp>
      <p:sp>
        <p:nvSpPr>
          <p:cNvPr id="34" name="文本框 33"/>
          <p:cNvSpPr txBox="1"/>
          <p:nvPr/>
        </p:nvSpPr>
        <p:spPr>
          <a:xfrm>
            <a:off x="8001000" y="4498975"/>
            <a:ext cx="2724150" cy="458908"/>
          </a:xfrm>
          <a:prstGeom prst="rect">
            <a:avLst/>
          </a:prstGeom>
          <a:noFill/>
        </p:spPr>
        <p:txBody>
          <a:bodyPr wrap="square" rtlCol="0">
            <a:spAutoFit/>
          </a:bodyPr>
          <a:lstStyle/>
          <a:p>
            <a:pPr algn="l" fontAlgn="auto">
              <a:lnSpc>
                <a:spcPct val="150000"/>
              </a:lnSpc>
            </a:pPr>
            <a:r>
              <a:rPr lang="zh-CN" altLang="en-US">
                <a:solidFill>
                  <a:srgbClr val="002060"/>
                </a:solidFill>
                <a:cs typeface="+mn-ea"/>
                <a:sym typeface="+mn-lt"/>
              </a:rPr>
              <a:t>不喜欢被动性的知识灌输</a:t>
            </a:r>
          </a:p>
        </p:txBody>
      </p:sp>
      <p:sp>
        <p:nvSpPr>
          <p:cNvPr id="35" name="文本框 34"/>
          <p:cNvSpPr txBox="1"/>
          <p:nvPr/>
        </p:nvSpPr>
        <p:spPr>
          <a:xfrm>
            <a:off x="1188085" y="984885"/>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二年级学生应对对策：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1092200" y="1347470"/>
            <a:ext cx="10275570" cy="965835"/>
          </a:xfrm>
          <a:prstGeom prst="roundRect">
            <a:avLst/>
          </a:prstGeom>
          <a:solidFill>
            <a:schemeClr val="bg1">
              <a:alpha val="5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308610" y="325437"/>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7076" y="4091305"/>
            <a:ext cx="1438572" cy="2630805"/>
          </a:xfrm>
          <a:prstGeom prst="rect">
            <a:avLst/>
          </a:prstGeom>
        </p:spPr>
      </p:pic>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sp>
        <p:nvSpPr>
          <p:cNvPr id="2" name="文本框 1"/>
          <p:cNvSpPr txBox="1"/>
          <p:nvPr/>
        </p:nvSpPr>
        <p:spPr>
          <a:xfrm>
            <a:off x="1356995" y="673100"/>
            <a:ext cx="3886200" cy="460375"/>
          </a:xfrm>
          <a:prstGeom prst="rect">
            <a:avLst/>
          </a:prstGeom>
          <a:noFill/>
        </p:spPr>
        <p:txBody>
          <a:bodyPr wrap="square" rtlCol="0" anchor="t">
            <a:spAutoFit/>
          </a:bodyPr>
          <a:lstStyle/>
          <a:p>
            <a:pPr algn="dist"/>
            <a:r>
              <a:rPr lang="zh-CN" altLang="en-US" sz="2400" b="1">
                <a:solidFill>
                  <a:srgbClr val="002060"/>
                </a:solidFill>
                <a:cs typeface="+mn-ea"/>
                <a:sym typeface="+mn-lt"/>
              </a:rPr>
              <a:t>二年级学生应对对策：</a:t>
            </a:r>
          </a:p>
        </p:txBody>
      </p:sp>
      <p:grpSp>
        <p:nvGrpSpPr>
          <p:cNvPr id="16" name="组合 15"/>
          <p:cNvGrpSpPr/>
          <p:nvPr/>
        </p:nvGrpSpPr>
        <p:grpSpPr>
          <a:xfrm>
            <a:off x="2044354" y="2615247"/>
            <a:ext cx="4424161" cy="3006676"/>
            <a:chOff x="2013" y="2037"/>
            <a:chExt cx="6044" cy="422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67460">
              <a:off x="2013" y="2037"/>
              <a:ext cx="6044" cy="4220"/>
            </a:xfrm>
            <a:prstGeom prst="rect">
              <a:avLst/>
            </a:prstGeom>
          </p:spPr>
        </p:pic>
        <p:sp>
          <p:nvSpPr>
            <p:cNvPr id="15" name="文本框 14"/>
            <p:cNvSpPr txBox="1"/>
            <p:nvPr/>
          </p:nvSpPr>
          <p:spPr>
            <a:xfrm>
              <a:off x="2233" y="5158"/>
              <a:ext cx="1146" cy="733"/>
            </a:xfrm>
            <a:prstGeom prst="rect">
              <a:avLst/>
            </a:prstGeom>
            <a:noFill/>
          </p:spPr>
          <p:txBody>
            <a:bodyPr wrap="square" rtlCol="0">
              <a:spAutoFit/>
            </a:bodyPr>
            <a:lstStyle/>
            <a:p>
              <a:r>
                <a:rPr lang="zh-CN" altLang="en-US" sz="1400" b="1" dirty="0">
                  <a:solidFill>
                    <a:schemeClr val="bg1"/>
                  </a:solidFill>
                  <a:cs typeface="+mn-ea"/>
                  <a:sym typeface="+mn-lt"/>
                </a:rPr>
                <a:t>去吧皮卡丘</a:t>
              </a:r>
            </a:p>
          </p:txBody>
        </p:sp>
      </p:grpSp>
      <p:sp>
        <p:nvSpPr>
          <p:cNvPr id="17" name="文本框 16"/>
          <p:cNvSpPr txBox="1"/>
          <p:nvPr/>
        </p:nvSpPr>
        <p:spPr>
          <a:xfrm>
            <a:off x="1240155" y="1275080"/>
            <a:ext cx="10079990" cy="961289"/>
          </a:xfrm>
          <a:prstGeom prst="rect">
            <a:avLst/>
          </a:prstGeom>
          <a:noFill/>
        </p:spPr>
        <p:txBody>
          <a:bodyPr wrap="square" rtlCol="0">
            <a:spAutoFit/>
          </a:bodyPr>
          <a:lstStyle/>
          <a:p>
            <a:pPr algn="l" fontAlgn="auto">
              <a:lnSpc>
                <a:spcPct val="150000"/>
              </a:lnSpc>
            </a:pPr>
            <a:r>
              <a:rPr lang="zh-CN" altLang="en-US" sz="2000">
                <a:solidFill>
                  <a:srgbClr val="002060"/>
                </a:solidFill>
                <a:cs typeface="+mn-ea"/>
                <a:sym typeface="+mn-lt"/>
              </a:rPr>
              <a:t>因而一些健康的益智游戏和动画片能够帮助孩子训练各项思维能力，有助于其思维的扩散和实践能力的成长。比如：</a:t>
            </a:r>
          </a:p>
        </p:txBody>
      </p:sp>
      <p:sp>
        <p:nvSpPr>
          <p:cNvPr id="27" name="文本框 26"/>
          <p:cNvSpPr txBox="1"/>
          <p:nvPr/>
        </p:nvSpPr>
        <p:spPr>
          <a:xfrm>
            <a:off x="4114751" y="3312183"/>
            <a:ext cx="625724" cy="522250"/>
          </a:xfrm>
          <a:prstGeom prst="rect">
            <a:avLst/>
          </a:prstGeom>
          <a:noFill/>
        </p:spPr>
        <p:txBody>
          <a:bodyPr wrap="square" rtlCol="0">
            <a:spAutoFit/>
          </a:bodyPr>
          <a:lstStyle/>
          <a:p>
            <a:r>
              <a:rPr lang="zh-CN" altLang="en-US" sz="1400" b="1" dirty="0">
                <a:solidFill>
                  <a:schemeClr val="bg1"/>
                </a:solidFill>
                <a:cs typeface="+mn-ea"/>
                <a:sym typeface="+mn-lt"/>
              </a:rPr>
              <a:t>超级飞侠</a:t>
            </a:r>
          </a:p>
        </p:txBody>
      </p:sp>
      <p:grpSp>
        <p:nvGrpSpPr>
          <p:cNvPr id="28" name="组合 27"/>
          <p:cNvGrpSpPr/>
          <p:nvPr/>
        </p:nvGrpSpPr>
        <p:grpSpPr>
          <a:xfrm>
            <a:off x="5393310" y="2995372"/>
            <a:ext cx="5202300" cy="2552825"/>
            <a:chOff x="-2311" y="1508"/>
            <a:chExt cx="7042" cy="3583"/>
          </a:xfrm>
        </p:grpSpPr>
        <p:pic>
          <p:nvPicPr>
            <p:cNvPr id="29" name="图片 28" descr="狗脚印"/>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180000">
              <a:off x="2084" y="1712"/>
              <a:ext cx="2852" cy="2443"/>
            </a:xfrm>
            <a:prstGeom prst="rect">
              <a:avLst/>
            </a:prstGeom>
          </p:spPr>
        </p:pic>
        <p:sp>
          <p:nvSpPr>
            <p:cNvPr id="30" name="文本框 29"/>
            <p:cNvSpPr txBox="1"/>
            <p:nvPr/>
          </p:nvSpPr>
          <p:spPr>
            <a:xfrm>
              <a:off x="-2311" y="4661"/>
              <a:ext cx="1148" cy="430"/>
            </a:xfrm>
            <a:prstGeom prst="rect">
              <a:avLst/>
            </a:prstGeom>
            <a:noFill/>
          </p:spPr>
          <p:txBody>
            <a:bodyPr wrap="square" rtlCol="0">
              <a:spAutoFit/>
            </a:bodyPr>
            <a:lstStyle/>
            <a:p>
              <a:r>
                <a:rPr lang="zh-CN" altLang="en-US" sz="1400" b="1" dirty="0">
                  <a:solidFill>
                    <a:schemeClr val="bg1"/>
                  </a:solidFill>
                  <a:cs typeface="+mn-ea"/>
                  <a:sym typeface="+mn-lt"/>
                </a:rPr>
                <a:t>螺丝钉</a:t>
              </a:r>
            </a:p>
          </p:txBody>
        </p:sp>
      </p:grpSp>
      <p:pic>
        <p:nvPicPr>
          <p:cNvPr id="34" name="图片 33" descr="狗脚印"/>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6096384" y="2689550"/>
            <a:ext cx="964565" cy="856615"/>
          </a:xfrm>
          <a:prstGeom prst="rect">
            <a:avLst/>
          </a:prstGeom>
        </p:spPr>
      </p:pic>
      <p:pic>
        <p:nvPicPr>
          <p:cNvPr id="33" name="图片 32" descr="狗脚印">
            <a:extLst>
              <a:ext uri="{FF2B5EF4-FFF2-40B4-BE49-F238E27FC236}">
                <a16:creationId xmlns:a16="http://schemas.microsoft.com/office/drawing/2014/main" id="{4A66C077-1300-4945-9579-12A640079B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1234468" y="2919738"/>
            <a:ext cx="964565" cy="856615"/>
          </a:xfrm>
          <a:prstGeom prst="rect">
            <a:avLst/>
          </a:prstGeom>
        </p:spPr>
      </p:pic>
      <p:pic>
        <p:nvPicPr>
          <p:cNvPr id="40" name="图片 39" descr="狗脚印">
            <a:extLst>
              <a:ext uri="{FF2B5EF4-FFF2-40B4-BE49-F238E27FC236}">
                <a16:creationId xmlns:a16="http://schemas.microsoft.com/office/drawing/2014/main" id="{A9606500-1654-4045-A9E7-B65E17EB7F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3583808" y="5265581"/>
            <a:ext cx="964565" cy="856615"/>
          </a:xfrm>
          <a:prstGeom prst="rect">
            <a:avLst/>
          </a:prstGeom>
        </p:spPr>
      </p:pic>
      <p:pic>
        <p:nvPicPr>
          <p:cNvPr id="41" name="图片 40" descr="狗脚印">
            <a:extLst>
              <a:ext uri="{FF2B5EF4-FFF2-40B4-BE49-F238E27FC236}">
                <a16:creationId xmlns:a16="http://schemas.microsoft.com/office/drawing/2014/main" id="{4A5A164B-8D12-470F-A371-797BCF73A1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80000">
            <a:off x="7165210" y="5082694"/>
            <a:ext cx="964565" cy="856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9720" y="356235"/>
            <a:ext cx="11574780" cy="62071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rcRect/>
          <a:stretch/>
        </p:blipFill>
        <p:spPr>
          <a:xfrm>
            <a:off x="145271" y="0"/>
            <a:ext cx="949613" cy="1462405"/>
          </a:xfrm>
          <a:prstGeom prst="rect">
            <a:avLst/>
          </a:prstGeom>
        </p:spPr>
      </p:pic>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01872" y="5026660"/>
            <a:ext cx="2100580" cy="2100580"/>
          </a:xfrm>
          <a:prstGeom prst="rect">
            <a:avLst/>
          </a:prstGeom>
        </p:spPr>
      </p:pic>
      <p:pic>
        <p:nvPicPr>
          <p:cNvPr id="6" name="图片 5" descr="阳光"/>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262995" y="4498975"/>
            <a:ext cx="754380" cy="72898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0092" y="3758565"/>
            <a:ext cx="1620520" cy="2963545"/>
          </a:xfrm>
          <a:prstGeom prst="rect">
            <a:avLst/>
          </a:prstGeom>
        </p:spPr>
      </p:pic>
      <p:sp>
        <p:nvSpPr>
          <p:cNvPr id="9" name="文本框 8"/>
          <p:cNvSpPr txBox="1"/>
          <p:nvPr/>
        </p:nvSpPr>
        <p:spPr>
          <a:xfrm>
            <a:off x="1136650" y="754380"/>
            <a:ext cx="4028440" cy="460375"/>
          </a:xfrm>
          <a:prstGeom prst="rect">
            <a:avLst/>
          </a:prstGeom>
          <a:noFill/>
        </p:spPr>
        <p:txBody>
          <a:bodyPr wrap="square" rtlCol="0" anchor="t">
            <a:spAutoFit/>
          </a:bodyPr>
          <a:lstStyle/>
          <a:p>
            <a:pPr algn="dist"/>
            <a:r>
              <a:rPr lang="zh-CN" altLang="en-US" sz="2400" b="1">
                <a:solidFill>
                  <a:srgbClr val="002060"/>
                </a:solidFill>
                <a:cs typeface="+mn-ea"/>
                <a:sym typeface="+mn-lt"/>
              </a:rPr>
              <a:t>三年级学生心理特点：</a:t>
            </a:r>
          </a:p>
        </p:txBody>
      </p:sp>
      <p:sp>
        <p:nvSpPr>
          <p:cNvPr id="10" name="文本框 9"/>
          <p:cNvSpPr txBox="1"/>
          <p:nvPr/>
        </p:nvSpPr>
        <p:spPr>
          <a:xfrm>
            <a:off x="1611630" y="1276350"/>
            <a:ext cx="8739505" cy="133794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dirty="0">
                <a:solidFill>
                  <a:srgbClr val="002060"/>
                </a:solidFill>
                <a:cs typeface="+mn-ea"/>
                <a:sym typeface="+mn-lt"/>
              </a:rPr>
              <a:t>学习时容易被新颖的内容所吸引，兴趣十分广泛，几乎任何游戏活动都喜欢。注意不够稳就需要在课余进行一些补充。像一些好的学习网站，譬如”乐在学途”就能通过小游戏的形式为孩子查遗补缺，巩固知识点。</a:t>
            </a:r>
          </a:p>
        </p:txBody>
      </p:sp>
      <p:sp>
        <p:nvSpPr>
          <p:cNvPr id="11" name="文本框 10"/>
          <p:cNvSpPr txBox="1"/>
          <p:nvPr/>
        </p:nvSpPr>
        <p:spPr>
          <a:xfrm>
            <a:off x="2607310" y="3372485"/>
            <a:ext cx="1384935" cy="460375"/>
          </a:xfrm>
          <a:prstGeom prst="rect">
            <a:avLst/>
          </a:prstGeom>
          <a:noFill/>
        </p:spPr>
        <p:txBody>
          <a:bodyPr wrap="square" rtlCol="0" anchor="t">
            <a:spAutoFit/>
          </a:bodyPr>
          <a:lstStyle/>
          <a:p>
            <a:pPr algn="dist"/>
            <a:r>
              <a:rPr lang="zh-CN" altLang="en-US" sz="2400" b="1">
                <a:solidFill>
                  <a:srgbClr val="002060"/>
                </a:solidFill>
                <a:cs typeface="+mn-ea"/>
                <a:sym typeface="+mn-lt"/>
              </a:rPr>
              <a:t>对策：</a:t>
            </a:r>
          </a:p>
        </p:txBody>
      </p:sp>
      <p:sp>
        <p:nvSpPr>
          <p:cNvPr id="12" name="文本框 11"/>
          <p:cNvSpPr txBox="1"/>
          <p:nvPr/>
        </p:nvSpPr>
        <p:spPr>
          <a:xfrm>
            <a:off x="3100705" y="3832860"/>
            <a:ext cx="7167880" cy="1753235"/>
          </a:xfrm>
          <a:prstGeom prst="rect">
            <a:avLst/>
          </a:prstGeom>
          <a:noFill/>
        </p:spPr>
        <p:txBody>
          <a:bodyPr wrap="square" rtlCol="0" anchor="t">
            <a:spAutoFit/>
          </a:bodyPr>
          <a:lstStyle/>
          <a:p>
            <a:pPr indent="457200" algn="just" fontAlgn="auto">
              <a:lnSpc>
                <a:spcPct val="150000"/>
              </a:lnSpc>
              <a:extLst>
                <a:ext uri="{35155182-B16C-46BC-9424-99874614C6A1}">
                  <wpsdc:indentchars xmlns="" xmlns:wpsdc="http://www.wps.cn/officeDocument/2017/drawingmlCustomData" val="200" checksum="59296752"/>
                </a:ext>
              </a:extLst>
            </a:pPr>
            <a:r>
              <a:rPr lang="zh-CN" altLang="en-US" dirty="0">
                <a:solidFill>
                  <a:srgbClr val="002060"/>
                </a:solidFill>
                <a:cs typeface="+mn-ea"/>
                <a:sym typeface="+mn-lt"/>
              </a:rPr>
              <a:t>由于此阶段学生的注意力较差，在课堂学习过程中常常会因为走神而遗漏很多知识点，这就需要在课余进行一些补充。像一些好的学习网站，譬如”乐在学途”就能通过小游戏的形式为孩子查遗补缺，巩固知识点。</a:t>
            </a:r>
          </a:p>
        </p:txBody>
      </p:sp>
      <p:pic>
        <p:nvPicPr>
          <p:cNvPr id="14" name="图片 13" descr="月亮星星"/>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73490" y="186690"/>
            <a:ext cx="3402330" cy="1088390"/>
          </a:xfrm>
          <a:prstGeom prst="rect">
            <a:avLst/>
          </a:prstGeom>
        </p:spPr>
      </p:pic>
      <p:pic>
        <p:nvPicPr>
          <p:cNvPr id="2" name="图片 1"/>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65480" y="2901582"/>
            <a:ext cx="3992880" cy="445871"/>
          </a:xfrm>
          <a:prstGeom prst="rect">
            <a:avLst/>
          </a:prstGeom>
        </p:spPr>
      </p:pic>
      <p:pic>
        <p:nvPicPr>
          <p:cNvPr id="3" name="图片 2"/>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085590" y="2901582"/>
            <a:ext cx="3992880" cy="445871"/>
          </a:xfrm>
          <a:prstGeom prst="rect">
            <a:avLst/>
          </a:prstGeom>
        </p:spPr>
      </p:pic>
      <p:pic>
        <p:nvPicPr>
          <p:cNvPr id="7" name="图片 6"/>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35875" y="2901582"/>
            <a:ext cx="3992880" cy="445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2.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3.xml><?xml version="1.0" encoding="utf-8"?>
<p:tagLst xmlns:a="http://schemas.openxmlformats.org/drawingml/2006/main" xmlns:r="http://schemas.openxmlformats.org/officeDocument/2006/relationships" xmlns:p="http://schemas.openxmlformats.org/presentationml/2006/main">
  <p:tag name="REFSHAPE" val="633710604"/>
  <p:tag name="KSO_WM_UNIT_PLACING_PICTURE_USER_VIEWPORT" val="{&quot;height&quot;:4400,&quot;width&quot;:9500}"/>
</p:tagLst>
</file>

<file path=ppt/tags/tag4.xml><?xml version="1.0" encoding="utf-8"?>
<p:tagLst xmlns:a="http://schemas.openxmlformats.org/drawingml/2006/main" xmlns:r="http://schemas.openxmlformats.org/officeDocument/2006/relationships" xmlns:p="http://schemas.openxmlformats.org/presentationml/2006/main">
  <p:tag name="REFSHAPE" val="533405868"/>
  <p:tag name="KSO_WM_UNIT_PLACING_PICTURE_USER_VIEWPORT" val="{&quot;height&quot;:11000,&quot;width&quot;:868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kwagkf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1625</Words>
  <Application>Microsoft Office PowerPoint</Application>
  <PresentationFormat>宽屏</PresentationFormat>
  <Paragraphs>118</Paragraphs>
  <Slides>20</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20</vt:i4>
      </vt:variant>
    </vt:vector>
  </HeadingPairs>
  <TitlesOfParts>
    <vt:vector size="26"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69</cp:revision>
  <dcterms:created xsi:type="dcterms:W3CDTF">2020-06-04T07:26:00Z</dcterms:created>
  <dcterms:modified xsi:type="dcterms:W3CDTF">2023-04-17T04:34:28Z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