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7"/>
  </p:notesMasterIdLst>
  <p:sldIdLst>
    <p:sldId id="257" r:id="rId3"/>
    <p:sldId id="310" r:id="rId4"/>
    <p:sldId id="311" r:id="rId5"/>
    <p:sldId id="312" r:id="rId6"/>
    <p:sldId id="263" r:id="rId7"/>
    <p:sldId id="258" r:id="rId8"/>
    <p:sldId id="291" r:id="rId9"/>
    <p:sldId id="292" r:id="rId10"/>
    <p:sldId id="296" r:id="rId11"/>
    <p:sldId id="313" r:id="rId12"/>
    <p:sldId id="315" r:id="rId13"/>
    <p:sldId id="264" r:id="rId14"/>
    <p:sldId id="307" r:id="rId15"/>
    <p:sldId id="308" r:id="rId16"/>
    <p:sldId id="270" r:id="rId17"/>
    <p:sldId id="285" r:id="rId18"/>
    <p:sldId id="286" r:id="rId19"/>
    <p:sldId id="288" r:id="rId20"/>
    <p:sldId id="314" r:id="rId21"/>
    <p:sldId id="303" r:id="rId22"/>
    <p:sldId id="304" r:id="rId23"/>
    <p:sldId id="305" r:id="rId24"/>
    <p:sldId id="306" r:id="rId25"/>
    <p:sldId id="31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1071"/>
        <p:guide pos="3840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D77D-CD41-4684-AD66-5CC74A04A02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083E-E903-4A20-8605-BCCF9D9579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5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83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2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32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86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65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1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56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31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98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0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7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426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2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0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8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70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46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5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6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7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3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20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6306C4-4927-4AAD-A119-F8CC7952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18AEEC-637F-4991-A1B6-D6442F441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5358"/>
      </p:ext>
    </p:extLst>
  </p:cSld>
  <p:clrMapOvr>
    <a:masterClrMapping/>
  </p:clrMapOvr>
  <p:transition advClick="0" advTm="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30092"/>
      </p:ext>
    </p:extLst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D8240-32C0-4DA6-9197-B27FA631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44EA2D-88D3-4768-BF93-8B9E3F10F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639BA-43CF-42B3-9710-DDC8BCF3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D8AF0-2C35-402F-A521-8AB8AF57643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C70A95-060A-44B3-B7B8-765624CC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CD388-5BB9-41AE-9F87-9D1D51CF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ED86B-137B-45B9-A83D-9052E0267C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72353"/>
      </p:ext>
    </p:extLst>
  </p:cSld>
  <p:clrMapOvr>
    <a:masterClrMapping/>
  </p:clrMapOvr>
  <p:transition spd="med"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53477"/>
      </p:ext>
    </p:extLst>
  </p:cSld>
  <p:clrMapOvr>
    <a:masterClrMapping/>
  </p:clrMapOvr>
  <p:transition spd="med"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35B4-BF9E-4203-A401-A7955FC736E7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40450388"/>
      </p:ext>
    </p:extLst>
  </p:cSld>
  <p:clrMapOvr>
    <a:masterClrMapping/>
  </p:clrMapOvr>
  <p:transition spd="med"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3411-D7B3-4A39-82FF-547EC489360D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99182317"/>
      </p:ext>
    </p:extLst>
  </p:cSld>
  <p:clrMapOvr>
    <a:masterClrMapping/>
  </p:clrMapOvr>
  <p:transition spd="med"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CCC0-2232-402C-AC67-E0BC539AE849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952128256"/>
      </p:ext>
    </p:extLst>
  </p:cSld>
  <p:clrMapOvr>
    <a:masterClrMapping/>
  </p:clrMapOvr>
  <p:transition spd="med"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800018462"/>
      </p:ext>
    </p:extLst>
  </p:cSld>
  <p:clrMapOvr>
    <a:masterClrMapping/>
  </p:clrMapOvr>
  <p:transition spd="med"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pPr/>
              <a:t>‹#›</a:t>
            </a:fld>
            <a:endParaRPr lang="en-US" altLang="zh-CN" sz="1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3409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39531"/>
      </p:ext>
    </p:extLst>
  </p:cSld>
  <p:clrMapOvr>
    <a:masterClrMapping/>
  </p:clrMapOvr>
  <p:transition spd="med"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705600" y="21018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705600" y="42354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70D381C-0065-4952-A351-377F47E18C40}" type="slidenum">
              <a:rPr lang="zh-CN" altLang="en-US"/>
              <a:pPr/>
              <a:t>‹#›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161667922"/>
      </p:ext>
    </p:extLst>
  </p:cSld>
  <p:clrMapOvr>
    <a:masterClrMapping/>
  </p:clrMapOvr>
  <p:transition spd="med"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D0E3C7-14AB-4D97-A3B5-657918B14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91359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0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71430C-5D76-446D-8A4F-4E6BEA99B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FC7475-5D2E-4CE5-8E10-191264937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05D080A-97EF-4275-93D3-E4A78391DD55}"/>
              </a:ext>
            </a:extLst>
          </p:cNvPr>
          <p:cNvSpPr/>
          <p:nvPr userDrawn="1"/>
        </p:nvSpPr>
        <p:spPr>
          <a:xfrm>
            <a:off x="1749118" y="434483"/>
            <a:ext cx="3775393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环境问题的概念和类型</a:t>
            </a:r>
          </a:p>
        </p:txBody>
      </p:sp>
    </p:spTree>
    <p:extLst>
      <p:ext uri="{BB962C8B-B14F-4D97-AF65-F5344CB8AC3E}">
        <p14:creationId xmlns:p14="http://schemas.microsoft.com/office/powerpoint/2010/main" val="25754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E815DD-0148-4429-AD34-DA0CE028C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D3C840-E1E2-41C4-808D-2F8A456EA3BD}"/>
              </a:ext>
            </a:extLst>
          </p:cNvPr>
          <p:cNvSpPr/>
          <p:nvPr userDrawn="1"/>
        </p:nvSpPr>
        <p:spPr>
          <a:xfrm>
            <a:off x="1749118" y="434483"/>
            <a:ext cx="4134465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人类面临的主要环境问题</a:t>
            </a:r>
          </a:p>
        </p:txBody>
      </p:sp>
    </p:spTree>
    <p:extLst>
      <p:ext uri="{BB962C8B-B14F-4D97-AF65-F5344CB8AC3E}">
        <p14:creationId xmlns:p14="http://schemas.microsoft.com/office/powerpoint/2010/main" val="39842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B74894-2C2A-4A37-9424-D8BC6E501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7B31FB8-E081-463E-90B9-40B0484ABA79}"/>
              </a:ext>
            </a:extLst>
          </p:cNvPr>
          <p:cNvSpPr/>
          <p:nvPr userDrawn="1"/>
        </p:nvSpPr>
        <p:spPr>
          <a:xfrm>
            <a:off x="1749118" y="434483"/>
            <a:ext cx="3416320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不能忘记的公害事件</a:t>
            </a:r>
          </a:p>
        </p:txBody>
      </p:sp>
    </p:spTree>
    <p:extLst>
      <p:ext uri="{BB962C8B-B14F-4D97-AF65-F5344CB8AC3E}">
        <p14:creationId xmlns:p14="http://schemas.microsoft.com/office/powerpoint/2010/main" val="33991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15899"/>
      </p:ext>
    </p:extLst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979954"/>
      </p:ext>
    </p:extLst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852200"/>
      </p:ext>
    </p:extLst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1C235C-30DD-492B-848A-C33C7A9E826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5" r:id="rId18"/>
  </p:sldLayoutIdLst>
  <p:transition spd="med" advClick="0" advTm="4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2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>
            <a:extLst>
              <a:ext uri="{FF2B5EF4-FFF2-40B4-BE49-F238E27FC236}">
                <a16:creationId xmlns:a16="http://schemas.microsoft.com/office/drawing/2014/main" id="{A1036F0A-A039-46A9-A7E0-944D76616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78DCF7F-B19B-4A7A-814D-478B00424A6F}"/>
              </a:ext>
            </a:extLst>
          </p:cNvPr>
          <p:cNvSpPr txBox="1"/>
          <p:nvPr/>
        </p:nvSpPr>
        <p:spPr>
          <a:xfrm>
            <a:off x="1468693" y="1226360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ln w="984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747BC5-230E-4FB6-9C35-4CFE69895042}"/>
              </a:ext>
            </a:extLst>
          </p:cNvPr>
          <p:cNvSpPr txBox="1"/>
          <p:nvPr/>
        </p:nvSpPr>
        <p:spPr>
          <a:xfrm>
            <a:off x="1468693" y="1226359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32C731-DCD3-4C98-8EF5-CAC16A935BD6}"/>
              </a:ext>
            </a:extLst>
          </p:cNvPr>
          <p:cNvSpPr txBox="1"/>
          <p:nvPr/>
        </p:nvSpPr>
        <p:spPr>
          <a:xfrm>
            <a:off x="3870512" y="4514422"/>
            <a:ext cx="44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BDB1065-AE0A-4D98-AC8E-F4F2AEAEC425}"/>
              </a:ext>
            </a:extLst>
          </p:cNvPr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9">
            <a:extLst>
              <a:ext uri="{FF2B5EF4-FFF2-40B4-BE49-F238E27FC236}">
                <a16:creationId xmlns:a16="http://schemas.microsoft.com/office/drawing/2014/main" id="{BD919D28-D755-4A8B-8BCA-916586AB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人类面临的主要环境问题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6EC553B-B62C-4E55-8DEB-B4CE10D1D1A8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>
              <a:extLst>
                <a:ext uri="{FF2B5EF4-FFF2-40B4-BE49-F238E27FC236}">
                  <a16:creationId xmlns:a16="http://schemas.microsoft.com/office/drawing/2014/main" id="{B15CCE3B-392C-43D9-ABC7-51CB90EDB3C5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10" name="文本框 94">
              <a:extLst>
                <a:ext uri="{FF2B5EF4-FFF2-40B4-BE49-F238E27FC236}">
                  <a16:creationId xmlns:a16="http://schemas.microsoft.com/office/drawing/2014/main" id="{FF0DC8EC-0628-4417-B9BE-A5BAD9CC50D1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49">
            <a:extLst>
              <a:ext uri="{FF2B5EF4-FFF2-40B4-BE49-F238E27FC236}">
                <a16:creationId xmlns:a16="http://schemas.microsoft.com/office/drawing/2014/main" id="{DC8C9A48-4132-4B54-AEDE-12DEC5EEE226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291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77BB5C-90A9-45D5-B4BF-1CF74C3C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50" y="1993965"/>
            <a:ext cx="7110743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按性质分：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环境污染、生态破坏、自然资源衰竭、由环境污染演化来的问题。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1F559A-2486-45FF-BF01-944CA942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50" y="3025015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按地理空间分：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全球环境、区域环境、局部环境问题。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2244E72-152E-4F24-BB89-BE5CD65F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968" y="404031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按环境要素分：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大气、水体、土壤污染。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F5BE1A-A793-441A-A6CB-0D958887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49" y="507136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按生产类型分：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工业环境、农业环境、生活环境问题。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93486F-2B29-4012-B9EB-67A7C8FD4655}"/>
              </a:ext>
            </a:extLst>
          </p:cNvPr>
          <p:cNvSpPr/>
          <p:nvPr/>
        </p:nvSpPr>
        <p:spPr>
          <a:xfrm>
            <a:off x="4611942" y="2057553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1</a:t>
            </a:r>
            <a:endParaRPr lang="zh-CN" altLang="en-US" sz="2667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030849-B84A-4C21-B032-2F39B30D1672}"/>
              </a:ext>
            </a:extLst>
          </p:cNvPr>
          <p:cNvSpPr/>
          <p:nvPr/>
        </p:nvSpPr>
        <p:spPr>
          <a:xfrm>
            <a:off x="4611942" y="3086315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2</a:t>
            </a:r>
            <a:endParaRPr lang="zh-CN" altLang="en-US" sz="2667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6C81A3-56E1-44C0-AEEE-37E040263894}"/>
              </a:ext>
            </a:extLst>
          </p:cNvPr>
          <p:cNvSpPr/>
          <p:nvPr/>
        </p:nvSpPr>
        <p:spPr>
          <a:xfrm>
            <a:off x="4611942" y="4115076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3</a:t>
            </a:r>
            <a:endParaRPr lang="zh-CN" altLang="en-US" sz="2667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1FE5A1-D5E2-4A55-842A-4D6C0553A06C}"/>
              </a:ext>
            </a:extLst>
          </p:cNvPr>
          <p:cNvSpPr/>
          <p:nvPr/>
        </p:nvSpPr>
        <p:spPr>
          <a:xfrm>
            <a:off x="4611942" y="5143837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7"/>
              <a:t>4</a:t>
            </a:r>
            <a:endParaRPr lang="zh-CN" altLang="en-US" sz="2667"/>
          </a:p>
        </p:txBody>
      </p:sp>
      <p:pic>
        <p:nvPicPr>
          <p:cNvPr id="13" name="图片 12" descr="图片包含 户外, 天空, 树, 火车&#10;&#10;描述已自动生成">
            <a:extLst>
              <a:ext uri="{FF2B5EF4-FFF2-40B4-BE49-F238E27FC236}">
                <a16:creationId xmlns:a16="http://schemas.microsoft.com/office/drawing/2014/main" id="{B349276A-BA30-4992-84DF-1C3610DDD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884" y="2031657"/>
            <a:ext cx="3148676" cy="37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96876" y="2679008"/>
            <a:ext cx="10382324" cy="7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人类长期大规模的开采与破坏，使地球上某些自然资源数量锐减和质量下降，以至不敷人类资源需求的现象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4A4565F-CCC3-48CC-A4A8-479108644BDB}"/>
              </a:ext>
            </a:extLst>
          </p:cNvPr>
          <p:cNvGrpSpPr/>
          <p:nvPr/>
        </p:nvGrpSpPr>
        <p:grpSpPr>
          <a:xfrm>
            <a:off x="625601" y="2124737"/>
            <a:ext cx="7327898" cy="485308"/>
            <a:chOff x="1718062" y="2042648"/>
            <a:chExt cx="3495314" cy="485308"/>
          </a:xfrm>
        </p:grpSpPr>
        <p:sp>
          <p:nvSpPr>
            <p:cNvPr id="5" name="剪去单角的矩形 67">
              <a:extLst>
                <a:ext uri="{FF2B5EF4-FFF2-40B4-BE49-F238E27FC236}">
                  <a16:creationId xmlns:a16="http://schemas.microsoft.com/office/drawing/2014/main" id="{8FE79ADC-AD4B-4440-ACDB-4A79D22C49B9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DA08154-A488-496D-8ADB-8203E299EFEA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24BB35B-7CC2-4793-9FBE-E49F895B9A7C}"/>
                </a:ext>
              </a:extLst>
            </p:cNvPr>
            <p:cNvSpPr txBox="1"/>
            <p:nvPr/>
          </p:nvSpPr>
          <p:spPr>
            <a:xfrm>
              <a:off x="1718062" y="2058829"/>
              <a:ext cx="3495314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部分资源趋于枯竭，人均资源拥有量减少。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35E9F18-833A-4477-979B-01C84D074485}"/>
              </a:ext>
            </a:extLst>
          </p:cNvPr>
          <p:cNvSpPr/>
          <p:nvPr/>
        </p:nvSpPr>
        <p:spPr>
          <a:xfrm>
            <a:off x="996876" y="4163985"/>
            <a:ext cx="10382324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由于人们长时期的砍伐森林和开垦草原，生态系统被严重破坏，生物链被割断，导致生态失衡，加剧了水土流失、土壤荒漠化和生态恶化。相当一部分生物失去了赖以生存的环境条件，许多动物和植物从地球上永远的消逝了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73A9A8D-305E-4ADF-A878-5AB06CD66021}"/>
              </a:ext>
            </a:extLst>
          </p:cNvPr>
          <p:cNvGrpSpPr/>
          <p:nvPr/>
        </p:nvGrpSpPr>
        <p:grpSpPr>
          <a:xfrm>
            <a:off x="1092200" y="3531900"/>
            <a:ext cx="5778497" cy="494569"/>
            <a:chOff x="1940624" y="2033387"/>
            <a:chExt cx="2756269" cy="494569"/>
          </a:xfrm>
        </p:grpSpPr>
        <p:sp>
          <p:nvSpPr>
            <p:cNvPr id="13" name="剪去单角的矩形 67">
              <a:extLst>
                <a:ext uri="{FF2B5EF4-FFF2-40B4-BE49-F238E27FC236}">
                  <a16:creationId xmlns:a16="http://schemas.microsoft.com/office/drawing/2014/main" id="{90D521F9-AFD8-48C3-B45C-C5D924ED42B9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931B971-94C1-460B-A2C3-103C8B7D8538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BDCC879-F642-4ECC-B664-42ACC9F03479}"/>
                </a:ext>
              </a:extLst>
            </p:cNvPr>
            <p:cNvSpPr txBox="1"/>
            <p:nvPr/>
          </p:nvSpPr>
          <p:spPr>
            <a:xfrm>
              <a:off x="2013316" y="2033387"/>
              <a:ext cx="2164186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生态破坏，生物多样性受损。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462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05400" y="1707824"/>
            <a:ext cx="1981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水土流失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30FA99-69B8-48EC-AE3A-773D98A79130}"/>
              </a:ext>
            </a:extLst>
          </p:cNvPr>
          <p:cNvSpPr/>
          <p:nvPr/>
        </p:nvSpPr>
        <p:spPr>
          <a:xfrm>
            <a:off x="975192" y="2584344"/>
            <a:ext cx="10302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中国水利部的调查显示，中国水土流失面积超过国土面积三分之一，成为中国目前的头号水环境问题。目前中国水土流失面积已经达到三百六十七万平方公里，占国土总面积的三分之一以上。其中以黄河流域水土流失状况最为严重，目前已达四十五万平方公里，占流域总面积的百分之六十。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855E7F-F1CE-41A9-B48B-F7606E062D2E}"/>
              </a:ext>
            </a:extLst>
          </p:cNvPr>
          <p:cNvSpPr/>
          <p:nvPr/>
        </p:nvSpPr>
        <p:spPr>
          <a:xfrm>
            <a:off x="3352975" y="5675867"/>
            <a:ext cx="88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此图表现的是那一方此图表现的是那一方面的环境问题？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 descr="图片包含 山, 自然, 天空, 沙漠&#10;&#10;描述已自动生成">
            <a:extLst>
              <a:ext uri="{FF2B5EF4-FFF2-40B4-BE49-F238E27FC236}">
                <a16:creationId xmlns:a16="http://schemas.microsoft.com/office/drawing/2014/main" id="{5ABE832F-34F9-487F-839C-4C5B83EA64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5330" y="3652551"/>
            <a:ext cx="3344091" cy="1878439"/>
          </a:xfrm>
          <a:prstGeom prst="rect">
            <a:avLst/>
          </a:prstGeom>
        </p:spPr>
      </p:pic>
      <p:pic>
        <p:nvPicPr>
          <p:cNvPr id="7" name="图片 6" descr="图片包含 山谷, 自然, 峡谷&#10;&#10;描述已自动生成">
            <a:extLst>
              <a:ext uri="{FF2B5EF4-FFF2-40B4-BE49-F238E27FC236}">
                <a16:creationId xmlns:a16="http://schemas.microsoft.com/office/drawing/2014/main" id="{512F834E-B6EF-4E37-B1BC-8618FEA3F5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579" y="3652550"/>
            <a:ext cx="3344091" cy="1878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5516" y="5524724"/>
            <a:ext cx="10353367" cy="8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凭借八级正风的助威，来自黄土高原的黄土“纠集”蒙古高原的黄沙侵入千年古都北京。北京遭遇极强沙尘暴。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05000" y="2559191"/>
            <a:ext cx="85344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沙尘暴是怎样产生的？反映了什么环境问题？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724400" y="1700213"/>
            <a:ext cx="2743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土地荒漠化</a:t>
            </a:r>
          </a:p>
        </p:txBody>
      </p:sp>
      <p:pic>
        <p:nvPicPr>
          <p:cNvPr id="1026" name="Picture 2" descr="http://r1.ykimg.com/050C0000552E3F206737B31F350A66B2">
            <a:extLst>
              <a:ext uri="{FF2B5EF4-FFF2-40B4-BE49-F238E27FC236}">
                <a16:creationId xmlns:a16="http://schemas.microsoft.com/office/drawing/2014/main" id="{F7343ABF-9513-4C96-9551-1360A2BC8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730" y="3307475"/>
            <a:ext cx="4706541" cy="21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645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E6CB79-A734-461E-A94B-F60BDB3FB671}"/>
              </a:ext>
            </a:extLst>
          </p:cNvPr>
          <p:cNvSpPr/>
          <p:nvPr/>
        </p:nvSpPr>
        <p:spPr>
          <a:xfrm>
            <a:off x="1033209" y="2666740"/>
            <a:ext cx="10290629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环境污染是指由于人类生产、生产过程中产生有害物质，引起环境质量下降，危害人类健康，影响生物正常生存发展的现象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AA6C69-6F6A-45E7-96AC-49A6C065213D}"/>
              </a:ext>
            </a:extLst>
          </p:cNvPr>
          <p:cNvGrpSpPr/>
          <p:nvPr/>
        </p:nvGrpSpPr>
        <p:grpSpPr>
          <a:xfrm>
            <a:off x="1047957" y="2124737"/>
            <a:ext cx="6006712" cy="485308"/>
            <a:chOff x="1940624" y="2042648"/>
            <a:chExt cx="2865125" cy="485308"/>
          </a:xfrm>
        </p:grpSpPr>
        <p:sp>
          <p:nvSpPr>
            <p:cNvPr id="5" name="剪去单角的矩形 67">
              <a:extLst>
                <a:ext uri="{FF2B5EF4-FFF2-40B4-BE49-F238E27FC236}">
                  <a16:creationId xmlns:a16="http://schemas.microsoft.com/office/drawing/2014/main" id="{F5437D73-4E58-4ACA-AAF2-3711AAAB8F1F}"/>
                </a:ext>
              </a:extLst>
            </p:cNvPr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87EDD38-9DB8-4CC1-8AD5-3D464E52359E}"/>
                </a:ext>
              </a:extLst>
            </p:cNvPr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206FE74-9A5F-4953-8030-537E5ADF37D9}"/>
                </a:ext>
              </a:extLst>
            </p:cNvPr>
            <p:cNvSpPr txBox="1"/>
            <p:nvPr/>
          </p:nvSpPr>
          <p:spPr>
            <a:xfrm>
              <a:off x="1940624" y="2042648"/>
              <a:ext cx="2865125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环境污染，人类生存环境质量下降。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id="{37BFBFB3-3DC0-4395-AC63-D0831596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69" y="4219079"/>
            <a:ext cx="6087600" cy="13410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年12月5日～9日，伦敦出现了历史上最严重的烟雾事件，在雾的初期，伦敦市民感到胸闷、咳嗽、喉痛以至呼吸困难，进而发烧。在浓雾后期，死亡率急剧上升，几天时间内因支气管炎，肺炎等病死亡者达数千人。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C70F4A4-2A08-4A45-A128-8CF53ED7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53" y="3532806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2050" name="Picture 2" descr="http://00.minipic.eastday.com/20170203/20170203144102_a66a6d9dfd27d62c9e1d052cf074a829_38.jpeg">
            <a:extLst>
              <a:ext uri="{FF2B5EF4-FFF2-40B4-BE49-F238E27FC236}">
                <a16:creationId xmlns:a16="http://schemas.microsoft.com/office/drawing/2014/main" id="{57CE06BF-D632-40BE-B7E6-A93128693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3036" y="3686146"/>
            <a:ext cx="3611511" cy="20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314700" y="1497078"/>
            <a:ext cx="58674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痛痛病表现那些环境问题？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7126FB-45E9-49D2-B3D5-1F26AD23B305}"/>
              </a:ext>
            </a:extLst>
          </p:cNvPr>
          <p:cNvSpPr/>
          <p:nvPr/>
        </p:nvSpPr>
        <p:spPr>
          <a:xfrm>
            <a:off x="1004575" y="3070549"/>
            <a:ext cx="4953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痛痛病”和“水俣病”都是在日本发生的工业公害病。这是由于含有镉或汞的工业废水污染了土壤和水源。“水俣病”是汞中毒，患者由于体内大量积蓄甲基汞而发生脑中枢神经和末捎神经损害，轻者手足麻痹，重者死亡。“痛痛病”是镉中毒，患者手足疼痛，全身各处都很易发生骨折。得这种病的人都一直喊着“痛啊！痛啊！”，直到死去，所以被叫做“痛痛病”。由于普通干电池里都含有这两种有毒元素，所以说电池从生产到废弃，时刻都潜伏着污染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9A80EA5-97CF-481C-8D55-A04EAB7E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6B1A93-9E38-4354-9708-92A024488F59}"/>
              </a:ext>
            </a:extLst>
          </p:cNvPr>
          <p:cNvSpPr/>
          <p:nvPr/>
        </p:nvSpPr>
        <p:spPr>
          <a:xfrm>
            <a:off x="2105526" y="244773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电池的回收势在必行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3078" name="Picture 6" descr="http://img05.jdzj.com/oledit/UploadFile/news2014c/image/20141126/20141126145524472447.jpg">
            <a:extLst>
              <a:ext uri="{FF2B5EF4-FFF2-40B4-BE49-F238E27FC236}">
                <a16:creationId xmlns:a16="http://schemas.microsoft.com/office/drawing/2014/main" id="{7EA79501-D3E4-4638-B368-8B0852B7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04427"/>
            <a:ext cx="5091425" cy="2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" grpId="0"/>
      <p:bldP spid="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43400" y="5410200"/>
            <a:ext cx="3124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海洋(水体)污染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314700" y="2400183"/>
            <a:ext cx="5562600" cy="41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你知道什么是海洋沙漠吗？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88143" y="3167343"/>
            <a:ext cx="5250426" cy="25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随着工业的发展，大量的废油排入海洋，形成一层薄薄的油膜散布在海洋上。这层油膜能抑制海面的蒸发，阻碍潜热的释放，引起海水温度和海面气温的升高，加剧气温的日、年变化。同时，由于蒸发作用减弱，海面上的空气变得干燥，减弱了海洋对气候的调节作用，使海面上出现类似于沙漠的气候。因而，有人将这种影响称为“海洋沙漠化效应”。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海上沙漠表现了什么环境问题？</a:t>
            </a:r>
          </a:p>
        </p:txBody>
      </p:sp>
      <p:pic>
        <p:nvPicPr>
          <p:cNvPr id="3" name="图片 2" descr="图片包含 地面, 户外, 海滩, 天空&#10;&#10;描述已自动生成">
            <a:extLst>
              <a:ext uri="{FF2B5EF4-FFF2-40B4-BE49-F238E27FC236}">
                <a16:creationId xmlns:a16="http://schemas.microsoft.com/office/drawing/2014/main" id="{43332753-7328-4859-9D2E-26803D3236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77" y="3062231"/>
            <a:ext cx="4338342" cy="2787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nimBg="1"/>
      <p:bldP spid="40964" grpId="0"/>
      <p:bldP spid="409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6526" y="2317169"/>
            <a:ext cx="22098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噪音污染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5D3D13-B6F8-4D06-9DF4-24D5A827F8D3}"/>
              </a:ext>
            </a:extLst>
          </p:cNvPr>
          <p:cNvSpPr/>
          <p:nvPr/>
        </p:nvSpPr>
        <p:spPr>
          <a:xfrm>
            <a:off x="980183" y="2986455"/>
            <a:ext cx="5417457" cy="2217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1998年，美国西雅图机场的50多名居民不堪忍受机场100分贝以上的噪音，致使精神错乱。上万名工人开始罢工，甚至还冲进波音公司总部，居民手持木棍，铁秋与警察对峙，扬言要砸掉机场，如在一周内问题不能解决就一天烧掉一架飞机。当地居民在体检中，大多发现心血管病、神经系统疾病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40AF408-1456-4427-931D-D1BA9DFD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4" name="图片 3" descr="图片包含 人员, 男士, 墙壁, 户外&#10;&#10;描述已自动生成">
            <a:extLst>
              <a:ext uri="{FF2B5EF4-FFF2-40B4-BE49-F238E27FC236}">
                <a16:creationId xmlns:a16="http://schemas.microsoft.com/office/drawing/2014/main" id="{F7890C1B-79CC-41CC-8C04-2AEB0AC17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674" y="2389240"/>
            <a:ext cx="4247124" cy="2819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44C734D-6798-49B8-AD0F-966C0A6C52C7}"/>
              </a:ext>
            </a:extLst>
          </p:cNvPr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69">
            <a:extLst>
              <a:ext uri="{FF2B5EF4-FFF2-40B4-BE49-F238E27FC236}">
                <a16:creationId xmlns:a16="http://schemas.microsoft.com/office/drawing/2014/main" id="{98FC9231-0CCC-4294-92F8-E566B742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不能忘记的公害事件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B01543-13FB-4069-92D3-A5CCD1FB1CEC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7" name="等腰三角形 33">
              <a:extLst>
                <a:ext uri="{FF2B5EF4-FFF2-40B4-BE49-F238E27FC236}">
                  <a16:creationId xmlns:a16="http://schemas.microsoft.com/office/drawing/2014/main" id="{BEB68E48-CD89-4D1B-BF23-EC01F6F47EB0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8" name="文本框 94">
              <a:extLst>
                <a:ext uri="{FF2B5EF4-FFF2-40B4-BE49-F238E27FC236}">
                  <a16:creationId xmlns:a16="http://schemas.microsoft.com/office/drawing/2014/main" id="{C3E59A76-6859-419C-A6E8-626A43FC8D5E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id="{CA4FB145-E4A6-4A4E-A8F4-138BFFAF581C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1486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2">
            <a:extLst>
              <a:ext uri="{FF2B5EF4-FFF2-40B4-BE49-F238E27FC236}">
                <a16:creationId xmlns:a16="http://schemas.microsoft.com/office/drawing/2014/main" id="{861B8AEB-A62D-4524-A156-C09640D8B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1700213"/>
            <a:ext cx="665567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EA4A89-D2DD-4B95-BCF1-D2C65FE059A0}"/>
              </a:ext>
            </a:extLst>
          </p:cNvPr>
          <p:cNvSpPr/>
          <p:nvPr/>
        </p:nvSpPr>
        <p:spPr>
          <a:xfrm>
            <a:off x="5600551" y="1731615"/>
            <a:ext cx="3992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环境问题的概念和类型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D4ACF761-E91B-4241-8DB9-FE0F3750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2892488"/>
            <a:ext cx="665567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A857D0-70CC-4C91-912A-F651CCCB3175}"/>
              </a:ext>
            </a:extLst>
          </p:cNvPr>
          <p:cNvSpPr/>
          <p:nvPr/>
        </p:nvSpPr>
        <p:spPr>
          <a:xfrm>
            <a:off x="5600551" y="2905780"/>
            <a:ext cx="4401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人类面临的主要环境问题</a:t>
            </a:r>
          </a:p>
        </p:txBody>
      </p:sp>
      <p:sp>
        <p:nvSpPr>
          <p:cNvPr id="11" name="TextBox 32">
            <a:extLst>
              <a:ext uri="{FF2B5EF4-FFF2-40B4-BE49-F238E27FC236}">
                <a16:creationId xmlns:a16="http://schemas.microsoft.com/office/drawing/2014/main" id="{3AA321D7-E191-420D-A7FA-ADA60F45C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04" y="4084763"/>
            <a:ext cx="665567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C651349-CD98-47EF-A925-23757017AA4E}"/>
              </a:ext>
            </a:extLst>
          </p:cNvPr>
          <p:cNvSpPr/>
          <p:nvPr/>
        </p:nvSpPr>
        <p:spPr>
          <a:xfrm>
            <a:off x="5600552" y="4116165"/>
            <a:ext cx="44018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不能忘记的公害事件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CC84643-E8C0-43CB-B56D-3FE39A2D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17" y="2030713"/>
            <a:ext cx="2386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</a:t>
            </a:r>
            <a:endParaRPr lang="en-US" altLang="zh-CN" sz="7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93D01E-79E4-440E-811D-B9D4F92BDF75}"/>
              </a:ext>
            </a:extLst>
          </p:cNvPr>
          <p:cNvSpPr/>
          <p:nvPr/>
        </p:nvSpPr>
        <p:spPr>
          <a:xfrm>
            <a:off x="3451163" y="2471458"/>
            <a:ext cx="492443" cy="1468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+mn-ea"/>
              </a:rPr>
              <a:t>CONTENT</a:t>
            </a:r>
            <a:r>
              <a:rPr lang="en-US" altLang="zh-CN" sz="2000" dirty="0">
                <a:solidFill>
                  <a:schemeClr val="accent4"/>
                </a:solidFill>
                <a:latin typeface="+mn-ea"/>
              </a:rPr>
              <a:t>S</a:t>
            </a:r>
            <a:endParaRPr lang="zh-CN" altLang="en-US" sz="20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1571964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y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00" y="1981200"/>
            <a:ext cx="419100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4F5B30-A969-4EAF-BA4A-A385B13C5205}"/>
              </a:ext>
            </a:extLst>
          </p:cNvPr>
          <p:cNvSpPr/>
          <p:nvPr/>
        </p:nvSpPr>
        <p:spPr>
          <a:xfrm>
            <a:off x="975935" y="3011237"/>
            <a:ext cx="3433833" cy="233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马斯河谷烟雾事件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1930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年比利时的马斯河谷工业区，由于二氧化硫和粉尘污染对人体造成综合影响，一周内有近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人死亡，数千人患呼吸系统疾病。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28BDFA-3319-4FA1-8B40-53BA4A6C1F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92" y="3007536"/>
            <a:ext cx="2907148" cy="2290224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380FD8F-562B-4161-9EEB-577AD804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  <p:pic>
        <p:nvPicPr>
          <p:cNvPr id="4098" name="Picture 2" descr="https://timgsa.baidu.com/timg?image&amp;quality=80&amp;size=b9999_10000&amp;sec=1557850091525&amp;di=24be84712562263f64c14bbc8db8dd01&amp;imgtype=0&amp;src=http%3A%2F%2Fimg.zjolcdn.com%2Fpic%2F0%2F07%2F06%2F98%2F7069846_924595.jpg">
            <a:extLst>
              <a:ext uri="{FF2B5EF4-FFF2-40B4-BE49-F238E27FC236}">
                <a16:creationId xmlns:a16="http://schemas.microsoft.com/office/drawing/2014/main" id="{4774ED18-C297-4C16-BC5A-99982AED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501" y="3007536"/>
            <a:ext cx="3234570" cy="22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未标题-2 拷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705" y="2901534"/>
            <a:ext cx="2934193" cy="24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未标题-3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830" y="2901533"/>
            <a:ext cx="2663054" cy="24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FE5D3B-C380-47E9-BB95-D5B2936A12A5}"/>
              </a:ext>
            </a:extLst>
          </p:cNvPr>
          <p:cNvSpPr/>
          <p:nvPr/>
        </p:nvSpPr>
        <p:spPr>
          <a:xfrm>
            <a:off x="989102" y="2751793"/>
            <a:ext cx="3733800" cy="269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洛杉矶光化学烟雾事件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1943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年美国洛杉矶，当时该市的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多万辆汽车每天排放大量的汽车尾气，在紫外线的照射下产生光化学烟雾，大量居民出现眼睛红肿、流泪、喉痛等症状，死亡率大大增加。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3BB1192-D8A6-4D94-9306-31EF7294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076大气污染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1295400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4229EE-1824-422C-B3DF-C49A2CA6E663}"/>
              </a:ext>
            </a:extLst>
          </p:cNvPr>
          <p:cNvSpPr/>
          <p:nvPr/>
        </p:nvSpPr>
        <p:spPr>
          <a:xfrm>
            <a:off x="945920" y="3217436"/>
            <a:ext cx="5029200" cy="197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伦敦烟雾事件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5-8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日，伦敦城市上空高压，大雾笼罩，连日无风。大量燃煤取暖，煤烟粉尘和湿气积聚在大气中，死亡了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多人，在之后的两个月时间内，又有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人陆续死亡。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Picture 4" descr="076大气污染">
            <a:extLst>
              <a:ext uri="{FF2B5EF4-FFF2-40B4-BE49-F238E27FC236}">
                <a16:creationId xmlns:a16="http://schemas.microsoft.com/office/drawing/2014/main" id="{3FFD6FFD-F641-4D2C-B7F9-84C69D67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1295400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076大气污染">
            <a:extLst>
              <a:ext uri="{FF2B5EF4-FFF2-40B4-BE49-F238E27FC236}">
                <a16:creationId xmlns:a16="http://schemas.microsoft.com/office/drawing/2014/main" id="{EDD1BBD3-828D-40A6-B43D-010455E3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530498"/>
            <a:ext cx="5029200" cy="3351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366860-1392-4642-B60C-72A1D05D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89619"/>
            <a:ext cx="5029636" cy="3353091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3AF9DAD-206C-4396-B59E-B6A2334A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huiyubing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3429000" cy="300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6" descr="shuiyubing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00" y="3733800"/>
            <a:ext cx="4191000" cy="302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CBF069-A5A3-440B-8BF2-9BAB0D6FEE00}"/>
              </a:ext>
            </a:extLst>
          </p:cNvPr>
          <p:cNvSpPr/>
          <p:nvPr/>
        </p:nvSpPr>
        <p:spPr>
          <a:xfrm>
            <a:off x="981527" y="1571697"/>
            <a:ext cx="10368643" cy="161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水俣湾事件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1953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1956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年日本熊县水俣市，因石油化工厂排放含汞废水，人们食用了被汞污染和富集了甲基汞的鱼、虾、贝类等水生生物，造成大量居民中枢神经中毒，死亡率达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％，汞中毒者达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人，其中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多人死亡。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08903B-BDF7-408C-901B-E37603DAB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06" y="3429000"/>
            <a:ext cx="3792859" cy="2907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40EC8F-43A1-4B4F-928E-48D5066C8C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715" y="3429000"/>
            <a:ext cx="5897679" cy="290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>
            <a:extLst>
              <a:ext uri="{FF2B5EF4-FFF2-40B4-BE49-F238E27FC236}">
                <a16:creationId xmlns:a16="http://schemas.microsoft.com/office/drawing/2014/main" id="{A1036F0A-A039-46A9-A7E0-944D76616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78DCF7F-B19B-4A7A-814D-478B00424A6F}"/>
              </a:ext>
            </a:extLst>
          </p:cNvPr>
          <p:cNvSpPr txBox="1"/>
          <p:nvPr/>
        </p:nvSpPr>
        <p:spPr>
          <a:xfrm>
            <a:off x="1935972" y="1700214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747BC5-230E-4FB6-9C35-4CFE69895042}"/>
              </a:ext>
            </a:extLst>
          </p:cNvPr>
          <p:cNvSpPr txBox="1"/>
          <p:nvPr/>
        </p:nvSpPr>
        <p:spPr>
          <a:xfrm>
            <a:off x="1935972" y="1700213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32C731-DCD3-4C98-8EF5-CAC16A935BD6}"/>
              </a:ext>
            </a:extLst>
          </p:cNvPr>
          <p:cNvSpPr txBox="1"/>
          <p:nvPr/>
        </p:nvSpPr>
        <p:spPr>
          <a:xfrm>
            <a:off x="3839083" y="4086719"/>
            <a:ext cx="445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186854"/>
      </p:ext>
    </p:extLst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9">
            <a:extLst>
              <a:ext uri="{FF2B5EF4-FFF2-40B4-BE49-F238E27FC236}">
                <a16:creationId xmlns:a16="http://schemas.microsoft.com/office/drawing/2014/main" id="{E3865B10-C526-421D-B48E-05883785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CN" altLang="en-US" sz="3199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环境问题的概念和类型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1D5250D-0F61-40E0-8831-66DAA062CB02}"/>
              </a:ext>
            </a:extLst>
          </p:cNvPr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>
              <a:extLst>
                <a:ext uri="{FF2B5EF4-FFF2-40B4-BE49-F238E27FC236}">
                  <a16:creationId xmlns:a16="http://schemas.microsoft.com/office/drawing/2014/main" id="{AA1A3F08-65C3-4ABF-9299-A92D06E92E13}"/>
                </a:ext>
              </a:extLst>
            </p:cNvPr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sp>
          <p:nvSpPr>
            <p:cNvPr id="10" name="文本框 94">
              <a:extLst>
                <a:ext uri="{FF2B5EF4-FFF2-40B4-BE49-F238E27FC236}">
                  <a16:creationId xmlns:a16="http://schemas.microsoft.com/office/drawing/2014/main" id="{F868919A-AC46-4AE1-958E-D48E22B09CE5}"/>
                </a:ext>
              </a:extLst>
            </p:cNvPr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49">
            <a:extLst>
              <a:ext uri="{FF2B5EF4-FFF2-40B4-BE49-F238E27FC236}">
                <a16:creationId xmlns:a16="http://schemas.microsoft.com/office/drawing/2014/main" id="{58FF7D99-E1EB-4BF2-9700-8EC30E297F36}"/>
              </a:ext>
            </a:extLst>
          </p:cNvPr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19218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22CF2A-2B94-42C5-8040-22CE8AA6783D}"/>
              </a:ext>
            </a:extLst>
          </p:cNvPr>
          <p:cNvSpPr/>
          <p:nvPr/>
        </p:nvSpPr>
        <p:spPr>
          <a:xfrm>
            <a:off x="1085820" y="2614929"/>
            <a:ext cx="10196695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人类过度开发利用资源和环境的情况下发生的环境破坏或环境退化，从而危害人类和其他生物生存与发展的所有问题。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9381948-7BDF-45D8-97B1-62C55A5F077F}"/>
              </a:ext>
            </a:extLst>
          </p:cNvPr>
          <p:cNvGrpSpPr/>
          <p:nvPr/>
        </p:nvGrpSpPr>
        <p:grpSpPr>
          <a:xfrm>
            <a:off x="1085820" y="1956546"/>
            <a:ext cx="3880383" cy="485309"/>
            <a:chOff x="1601333" y="2042647"/>
            <a:chExt cx="3880383" cy="485309"/>
          </a:xfrm>
        </p:grpSpPr>
        <p:sp>
          <p:nvSpPr>
            <p:cNvPr id="7" name="剪去单角的矩形 67">
              <a:extLst>
                <a:ext uri="{FF2B5EF4-FFF2-40B4-BE49-F238E27FC236}">
                  <a16:creationId xmlns:a16="http://schemas.microsoft.com/office/drawing/2014/main" id="{CE5057B9-A708-4D0C-831D-58417C6DB8A5}"/>
                </a:ext>
              </a:extLst>
            </p:cNvPr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7B54107-15A4-41C6-917D-EE9A77C5D1CE}"/>
                </a:ext>
              </a:extLst>
            </p:cNvPr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E4CAD5-2399-4B09-9322-C4417BB37BDA}"/>
                </a:ext>
              </a:extLst>
            </p:cNvPr>
            <p:cNvSpPr txBox="1"/>
            <p:nvPr/>
          </p:nvSpPr>
          <p:spPr>
            <a:xfrm>
              <a:off x="2364270" y="2058828"/>
              <a:ext cx="2236510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什么是环境问题？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8506EB7-C436-48F7-93DA-F67D9E3B4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265" y="3475719"/>
            <a:ext cx="4281735" cy="27628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DE7035-3B64-462C-A1CF-1D74A43A98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3002" y="3475719"/>
            <a:ext cx="4286715" cy="27660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1080" y="6427433"/>
            <a:ext cx="1313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CFEFF"/>
                </a:solidFill>
              </a:rPr>
              <a:t>https://www.PPT818.com/</a:t>
            </a:r>
            <a:endParaRPr lang="zh-CN" altLang="en-US" sz="700" dirty="0">
              <a:solidFill>
                <a:srgbClr val="FCFE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65828" y="3171487"/>
            <a:ext cx="38862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人口的急剧增长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3814" y="2467618"/>
            <a:ext cx="10519228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产业革命以来，工农业迅速发展（产生严重环境污染和生态破坏）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45802" y="3624432"/>
            <a:ext cx="37338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经济的快速发展</a:t>
            </a: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2137228" y="3375854"/>
            <a:ext cx="76200" cy="483213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4533864" y="3382825"/>
            <a:ext cx="518818" cy="483213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99528" y="3369452"/>
            <a:ext cx="5890986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对资源的需求日益增多，某些资源匮乏日趋明显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37228" y="4343434"/>
            <a:ext cx="77724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资源和环境问题威胁着人类的生存和持续发展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71729" y="4936295"/>
            <a:ext cx="10303398" cy="5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人口的急剧增长、资源的不合理利用、片面追求经济的增长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5188B0-B0B8-4450-BFE1-2E28A761F52E}"/>
              </a:ext>
            </a:extLst>
          </p:cNvPr>
          <p:cNvGrpSpPr/>
          <p:nvPr/>
        </p:nvGrpSpPr>
        <p:grpSpPr>
          <a:xfrm>
            <a:off x="1042276" y="1743737"/>
            <a:ext cx="3880383" cy="485309"/>
            <a:chOff x="1601333" y="2042647"/>
            <a:chExt cx="3880383" cy="485309"/>
          </a:xfrm>
        </p:grpSpPr>
        <p:sp>
          <p:nvSpPr>
            <p:cNvPr id="13" name="剪去单角的矩形 67">
              <a:extLst>
                <a:ext uri="{FF2B5EF4-FFF2-40B4-BE49-F238E27FC236}">
                  <a16:creationId xmlns:a16="http://schemas.microsoft.com/office/drawing/2014/main" id="{EB51571F-AA48-4262-93E0-619E2DE84583}"/>
                </a:ext>
              </a:extLst>
            </p:cNvPr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C5F304-41FC-446F-8D0D-DE9A18AAA6B1}"/>
                </a:ext>
              </a:extLst>
            </p:cNvPr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5C8D96B-7C6F-461D-B939-DE0F55D608E7}"/>
                </a:ext>
              </a:extLst>
            </p:cNvPr>
            <p:cNvSpPr txBox="1"/>
            <p:nvPr/>
          </p:nvSpPr>
          <p:spPr>
            <a:xfrm>
              <a:off x="2236030" y="2058828"/>
              <a:ext cx="2492991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/>
                </a:rPr>
                <a:t>环境问题产生的原因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6" grpId="0"/>
      <p:bldP spid="12297" grpId="0"/>
      <p:bldP spid="12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7ADDBEC2-A541-4011-955D-2B7DEF5A980E}"/>
              </a:ext>
            </a:extLst>
          </p:cNvPr>
          <p:cNvSpPr txBox="1"/>
          <p:nvPr/>
        </p:nvSpPr>
        <p:spPr>
          <a:xfrm>
            <a:off x="4522274" y="3671214"/>
            <a:ext cx="403339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环境问题的类型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EAD4F7-D1B9-4782-ACF6-C7A7D2C8F3EC}"/>
              </a:ext>
            </a:extLst>
          </p:cNvPr>
          <p:cNvSpPr txBox="1"/>
          <p:nvPr/>
        </p:nvSpPr>
        <p:spPr>
          <a:xfrm>
            <a:off x="3498711" y="1193673"/>
            <a:ext cx="1214437" cy="132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生态破坏问题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FF7D7F-8EE7-4B85-BEFA-115E564BC610}"/>
              </a:ext>
            </a:extLst>
          </p:cNvPr>
          <p:cNvSpPr txBox="1"/>
          <p:nvPr/>
        </p:nvSpPr>
        <p:spPr>
          <a:xfrm>
            <a:off x="1453266" y="4680022"/>
            <a:ext cx="152642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仓储专员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63064E-0DFD-4256-A648-F99EA1B9E2D7}"/>
              </a:ext>
            </a:extLst>
          </p:cNvPr>
          <p:cNvSpPr txBox="1"/>
          <p:nvPr/>
        </p:nvSpPr>
        <p:spPr>
          <a:xfrm>
            <a:off x="2475147" y="3210249"/>
            <a:ext cx="204712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生物污染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DAAD5B-D857-4AA8-9044-94C6F6B0E3FF}"/>
              </a:ext>
            </a:extLst>
          </p:cNvPr>
          <p:cNvSpPr txBox="1"/>
          <p:nvPr/>
        </p:nvSpPr>
        <p:spPr>
          <a:xfrm>
            <a:off x="6510246" y="1957805"/>
            <a:ext cx="1677147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自然资源衰竭问题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C459E35-D743-4CF5-BA7E-E01109CEC132}"/>
              </a:ext>
            </a:extLst>
          </p:cNvPr>
          <p:cNvSpPr txBox="1"/>
          <p:nvPr/>
        </p:nvSpPr>
        <p:spPr>
          <a:xfrm>
            <a:off x="5697398" y="4849300"/>
            <a:ext cx="257534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全球变暖、臭氧层破坏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E7D70C-B274-4493-B711-09B7B2C24120}"/>
              </a:ext>
            </a:extLst>
          </p:cNvPr>
          <p:cNvSpPr txBox="1"/>
          <p:nvPr/>
        </p:nvSpPr>
        <p:spPr>
          <a:xfrm>
            <a:off x="5834298" y="3016641"/>
            <a:ext cx="175502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水土流失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0CBD7A8-4454-4B78-BF88-6E2414E2A887}"/>
              </a:ext>
            </a:extLst>
          </p:cNvPr>
          <p:cNvSpPr txBox="1"/>
          <p:nvPr/>
        </p:nvSpPr>
        <p:spPr>
          <a:xfrm>
            <a:off x="8187393" y="2898158"/>
            <a:ext cx="2100305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latin typeface="+mj-ea"/>
                <a:ea typeface="+mj-ea"/>
                <a:cs typeface="+mn-ea"/>
                <a:sym typeface="+mn-lt"/>
              </a:rPr>
              <a:t>大气污染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34DD64-4295-4C77-A9BA-D400F4246531}"/>
              </a:ext>
            </a:extLst>
          </p:cNvPr>
          <p:cNvSpPr txBox="1"/>
          <p:nvPr/>
        </p:nvSpPr>
        <p:spPr>
          <a:xfrm>
            <a:off x="9201813" y="3813416"/>
            <a:ext cx="153277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水体污染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69E83C1-1206-4CC1-A325-505BB48778AA}"/>
              </a:ext>
            </a:extLst>
          </p:cNvPr>
          <p:cNvSpPr txBox="1"/>
          <p:nvPr/>
        </p:nvSpPr>
        <p:spPr>
          <a:xfrm>
            <a:off x="9167179" y="5418925"/>
            <a:ext cx="153277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土壤污染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DA17548-7F89-45E2-AB40-052056D7AD95}"/>
              </a:ext>
            </a:extLst>
          </p:cNvPr>
          <p:cNvSpPr txBox="1"/>
          <p:nvPr/>
        </p:nvSpPr>
        <p:spPr>
          <a:xfrm>
            <a:off x="3746127" y="6008980"/>
            <a:ext cx="187969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酸雨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D4F220-A1E5-4FFE-8058-62C6A17506F2}"/>
              </a:ext>
            </a:extLst>
          </p:cNvPr>
          <p:cNvSpPr txBox="1"/>
          <p:nvPr/>
        </p:nvSpPr>
        <p:spPr>
          <a:xfrm>
            <a:off x="5012627" y="5568370"/>
            <a:ext cx="337606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生物多样性减少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554F456-925C-4F0B-8BB1-39FFE2D085E3}"/>
              </a:ext>
            </a:extLst>
          </p:cNvPr>
          <p:cNvCxnSpPr>
            <a:endCxn id="16" idx="2"/>
          </p:cNvCxnSpPr>
          <p:nvPr/>
        </p:nvCxnSpPr>
        <p:spPr>
          <a:xfrm flipV="1">
            <a:off x="3874202" y="2519549"/>
            <a:ext cx="231728" cy="4970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B6377AA-9A38-4FBC-9DC9-01CD150281E1}"/>
              </a:ext>
            </a:extLst>
          </p:cNvPr>
          <p:cNvCxnSpPr/>
          <p:nvPr/>
        </p:nvCxnSpPr>
        <p:spPr>
          <a:xfrm>
            <a:off x="4522274" y="1655338"/>
            <a:ext cx="1312024" cy="12428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AFAE160-16D4-4B24-9FDD-D42DFBF43C5A}"/>
              </a:ext>
            </a:extLst>
          </p:cNvPr>
          <p:cNvCxnSpPr/>
          <p:nvPr/>
        </p:nvCxnSpPr>
        <p:spPr>
          <a:xfrm>
            <a:off x="3874202" y="3913714"/>
            <a:ext cx="838946" cy="1534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658B7DA-8CBE-439C-BFEB-279AC9D530AC}"/>
              </a:ext>
            </a:extLst>
          </p:cNvPr>
          <p:cNvCxnSpPr/>
          <p:nvPr/>
        </p:nvCxnSpPr>
        <p:spPr>
          <a:xfrm flipV="1">
            <a:off x="4259964" y="3210249"/>
            <a:ext cx="1437434" cy="272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2EC6264-BBFC-4436-95F5-82E58876DA60}"/>
              </a:ext>
            </a:extLst>
          </p:cNvPr>
          <p:cNvCxnSpPr>
            <a:endCxn id="17" idx="3"/>
          </p:cNvCxnSpPr>
          <p:nvPr/>
        </p:nvCxnSpPr>
        <p:spPr>
          <a:xfrm flipH="1">
            <a:off x="2979694" y="4467285"/>
            <a:ext cx="1782714" cy="475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215A5B0-A85F-4A72-A7C6-611C9029E949}"/>
              </a:ext>
            </a:extLst>
          </p:cNvPr>
          <p:cNvCxnSpPr/>
          <p:nvPr/>
        </p:nvCxnSpPr>
        <p:spPr>
          <a:xfrm flipH="1">
            <a:off x="2102552" y="3913714"/>
            <a:ext cx="877142" cy="766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AD5875CE-147C-4BDB-9AD4-1269A2095EE3}"/>
              </a:ext>
            </a:extLst>
          </p:cNvPr>
          <p:cNvCxnSpPr/>
          <p:nvPr/>
        </p:nvCxnSpPr>
        <p:spPr>
          <a:xfrm flipV="1">
            <a:off x="2979694" y="4910855"/>
            <a:ext cx="2717704" cy="2308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4AF3A81-6143-4DED-9E36-72354FEECADB}"/>
              </a:ext>
            </a:extLst>
          </p:cNvPr>
          <p:cNvCxnSpPr>
            <a:endCxn id="21" idx="2"/>
          </p:cNvCxnSpPr>
          <p:nvPr/>
        </p:nvCxnSpPr>
        <p:spPr>
          <a:xfrm flipV="1">
            <a:off x="6510246" y="3470098"/>
            <a:ext cx="201566" cy="324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58DB337-19B9-4456-94F2-A1724ED86757}"/>
              </a:ext>
            </a:extLst>
          </p:cNvPr>
          <p:cNvCxnSpPr/>
          <p:nvPr/>
        </p:nvCxnSpPr>
        <p:spPr>
          <a:xfrm flipV="1">
            <a:off x="6631689" y="2542580"/>
            <a:ext cx="271463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865A471-90B5-4878-B889-7CC0101BF4B3}"/>
              </a:ext>
            </a:extLst>
          </p:cNvPr>
          <p:cNvCxnSpPr>
            <a:cxnSpLocks/>
            <a:stCxn id="15" idx="3"/>
          </p:cNvCxnSpPr>
          <p:nvPr/>
        </p:nvCxnSpPr>
        <p:spPr>
          <a:xfrm flipH="1" flipV="1">
            <a:off x="7947259" y="3404017"/>
            <a:ext cx="608406" cy="6022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402B193-5647-4A37-8ED8-2525E0C7D1DF}"/>
              </a:ext>
            </a:extLst>
          </p:cNvPr>
          <p:cNvCxnSpPr>
            <a:endCxn id="22" idx="1"/>
          </p:cNvCxnSpPr>
          <p:nvPr/>
        </p:nvCxnSpPr>
        <p:spPr>
          <a:xfrm>
            <a:off x="7274627" y="3210250"/>
            <a:ext cx="912766" cy="229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2A7202F-CD98-42E3-B7A2-88165FC1E493}"/>
              </a:ext>
            </a:extLst>
          </p:cNvPr>
          <p:cNvCxnSpPr/>
          <p:nvPr/>
        </p:nvCxnSpPr>
        <p:spPr>
          <a:xfrm>
            <a:off x="7703252" y="2542580"/>
            <a:ext cx="484141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EFEFD6E-D3DB-4025-98CF-9604B41B561B}"/>
              </a:ext>
            </a:extLst>
          </p:cNvPr>
          <p:cNvCxnSpPr/>
          <p:nvPr/>
        </p:nvCxnSpPr>
        <p:spPr>
          <a:xfrm flipV="1">
            <a:off x="8060439" y="4213751"/>
            <a:ext cx="1357313" cy="9279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B73C0383-BA1F-497C-A88E-26A0994278FB}"/>
              </a:ext>
            </a:extLst>
          </p:cNvPr>
          <p:cNvCxnSpPr/>
          <p:nvPr/>
        </p:nvCxnSpPr>
        <p:spPr>
          <a:xfrm>
            <a:off x="8803389" y="3482933"/>
            <a:ext cx="363790" cy="4307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C66E323-822A-4D97-B2C6-980689AA191B}"/>
              </a:ext>
            </a:extLst>
          </p:cNvPr>
          <p:cNvCxnSpPr/>
          <p:nvPr/>
        </p:nvCxnSpPr>
        <p:spPr>
          <a:xfrm>
            <a:off x="7274627" y="4514950"/>
            <a:ext cx="142875" cy="3959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D44772F-77B8-43F5-B13A-4412C2DA4FE3}"/>
              </a:ext>
            </a:extLst>
          </p:cNvPr>
          <p:cNvCxnSpPr/>
          <p:nvPr/>
        </p:nvCxnSpPr>
        <p:spPr>
          <a:xfrm flipH="1">
            <a:off x="4522274" y="4680022"/>
            <a:ext cx="837828" cy="12005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6436AF9-0F5B-4F7E-96F8-189103AA2B24}"/>
              </a:ext>
            </a:extLst>
          </p:cNvPr>
          <p:cNvCxnSpPr/>
          <p:nvPr/>
        </p:nvCxnSpPr>
        <p:spPr>
          <a:xfrm>
            <a:off x="2475147" y="5256739"/>
            <a:ext cx="810047" cy="7189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E70A1D4-02D1-4AE9-A096-8F8C29E9C880}"/>
              </a:ext>
            </a:extLst>
          </p:cNvPr>
          <p:cNvCxnSpPr/>
          <p:nvPr/>
        </p:nvCxnSpPr>
        <p:spPr>
          <a:xfrm flipV="1">
            <a:off x="5012628" y="5685364"/>
            <a:ext cx="3933636" cy="6904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0095B11-6FF7-489C-A5E5-62DC05F28D55}"/>
              </a:ext>
            </a:extLst>
          </p:cNvPr>
          <p:cNvCxnSpPr/>
          <p:nvPr/>
        </p:nvCxnSpPr>
        <p:spPr>
          <a:xfrm flipV="1">
            <a:off x="5697398" y="5418925"/>
            <a:ext cx="245972" cy="323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F377258-039C-43AD-AC06-F7CB90590EF4}"/>
              </a:ext>
            </a:extLst>
          </p:cNvPr>
          <p:cNvCxnSpPr/>
          <p:nvPr/>
        </p:nvCxnSpPr>
        <p:spPr>
          <a:xfrm flipH="1">
            <a:off x="4713148" y="5968480"/>
            <a:ext cx="299480" cy="1426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25A38AB-A0E8-4037-B56C-03A102BA9668}"/>
              </a:ext>
            </a:extLst>
          </p:cNvPr>
          <p:cNvCxnSpPr/>
          <p:nvPr/>
        </p:nvCxnSpPr>
        <p:spPr>
          <a:xfrm>
            <a:off x="7946139" y="5256739"/>
            <a:ext cx="1000125" cy="1621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5243F1D-1AD8-4B86-8390-26B70E95FA59}"/>
              </a:ext>
            </a:extLst>
          </p:cNvPr>
          <p:cNvCxnSpPr/>
          <p:nvPr/>
        </p:nvCxnSpPr>
        <p:spPr>
          <a:xfrm flipH="1">
            <a:off x="9521309" y="4514950"/>
            <a:ext cx="139330" cy="7417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61F207D-554C-4495-9B6F-DD4F3B0BD623}"/>
              </a:ext>
            </a:extLst>
          </p:cNvPr>
          <p:cNvCxnSpPr/>
          <p:nvPr/>
        </p:nvCxnSpPr>
        <p:spPr>
          <a:xfrm>
            <a:off x="4522274" y="1356251"/>
            <a:ext cx="1987972" cy="6015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8022D8EF-6E89-4A31-A7FF-1FFBFD64E0B2}"/>
              </a:ext>
            </a:extLst>
          </p:cNvPr>
          <p:cNvCxnSpPr/>
          <p:nvPr/>
        </p:nvCxnSpPr>
        <p:spPr>
          <a:xfrm flipH="1">
            <a:off x="1583439" y="1655338"/>
            <a:ext cx="1915272" cy="3024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C87F3D86-D77F-494D-B29E-359C3FB64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76314"/>
              </p:ext>
            </p:extLst>
          </p:nvPr>
        </p:nvGraphicFramePr>
        <p:xfrm>
          <a:off x="1035865" y="1617642"/>
          <a:ext cx="10120269" cy="470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2">
                  <a:extLst>
                    <a:ext uri="{9D8B030D-6E8A-4147-A177-3AD203B41FA5}">
                      <a16:colId xmlns:a16="http://schemas.microsoft.com/office/drawing/2014/main" val="3810796398"/>
                    </a:ext>
                  </a:extLst>
                </a:gridCol>
                <a:gridCol w="2577453">
                  <a:extLst>
                    <a:ext uri="{9D8B030D-6E8A-4147-A177-3AD203B41FA5}">
                      <a16:colId xmlns:a16="http://schemas.microsoft.com/office/drawing/2014/main" val="3522867180"/>
                    </a:ext>
                  </a:extLst>
                </a:gridCol>
                <a:gridCol w="5714034">
                  <a:extLst>
                    <a:ext uri="{9D8B030D-6E8A-4147-A177-3AD203B41FA5}">
                      <a16:colId xmlns:a16="http://schemas.microsoft.com/office/drawing/2014/main" val="2802680659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主要内容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具体方面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原因来源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955338"/>
                  </a:ext>
                </a:extLst>
              </a:tr>
              <a:tr h="602914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大气污染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工业“三废”、农药排入大气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740367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水污染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工业“三废”、农药排入江河湖海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703652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土壤污染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工业“三废”、农药排入土壤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642386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固体废物污染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来自生产、生活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5235901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噪声污染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来自交通、工厂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214220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放射性污染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来自放射性物质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424218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海洋污染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工业“三废”、农药排入海洋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16259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18029" y="1700213"/>
            <a:ext cx="80772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问题：环境污染的原因、表现和危害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A10FC5-298B-4F5A-B792-D6F57C158A96}"/>
              </a:ext>
            </a:extLst>
          </p:cNvPr>
          <p:cNvSpPr/>
          <p:nvPr/>
        </p:nvSpPr>
        <p:spPr>
          <a:xfrm>
            <a:off x="918029" y="2436598"/>
            <a:ext cx="1024650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原因：人类任意排放废弃物和有害物质</a:t>
            </a:r>
            <a:endParaRPr lang="zh-CN" altLang="en-US" u="sng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表现：大气污染、水污染、海洋污染、土壤污染、固体废弃物污染、噪声污染、放射性污染等</a:t>
            </a: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危害：对人体健康产生直接影响，甚至影响人类生存和发展。</a:t>
            </a:r>
          </a:p>
        </p:txBody>
      </p:sp>
      <p:pic>
        <p:nvPicPr>
          <p:cNvPr id="6" name="图片 5" descr="图片包含 冒烟, 火车, 水蒸气, 户外&#10;&#10;描述已自动生成">
            <a:extLst>
              <a:ext uri="{FF2B5EF4-FFF2-40B4-BE49-F238E27FC236}">
                <a16:creationId xmlns:a16="http://schemas.microsoft.com/office/drawing/2014/main" id="{4BA09C9A-F04A-4401-8FE3-83C7E83C5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6026" y="4012064"/>
            <a:ext cx="3866535" cy="2209449"/>
          </a:xfrm>
          <a:prstGeom prst="rect">
            <a:avLst/>
          </a:prstGeom>
        </p:spPr>
      </p:pic>
      <p:pic>
        <p:nvPicPr>
          <p:cNvPr id="8" name="图片 7" descr="图片包含 户外, 火车, 天空, 树&#10;&#10;描述已自动生成">
            <a:extLst>
              <a:ext uri="{FF2B5EF4-FFF2-40B4-BE49-F238E27FC236}">
                <a16:creationId xmlns:a16="http://schemas.microsoft.com/office/drawing/2014/main" id="{2B25E1EB-CCC7-4208-AAE7-EA86FE738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440" y="4012065"/>
            <a:ext cx="3866535" cy="220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80440"/>
              </p:ext>
            </p:extLst>
          </p:nvPr>
        </p:nvGraphicFramePr>
        <p:xfrm>
          <a:off x="1037771" y="2801253"/>
          <a:ext cx="10116459" cy="35112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7507">
                  <a:extLst>
                    <a:ext uri="{9D8B030D-6E8A-4147-A177-3AD203B41FA5}">
                      <a16:colId xmlns:a16="http://schemas.microsoft.com/office/drawing/2014/main" val="3728726910"/>
                    </a:ext>
                  </a:extLst>
                </a:gridCol>
                <a:gridCol w="5336799">
                  <a:extLst>
                    <a:ext uri="{9D8B030D-6E8A-4147-A177-3AD203B41FA5}">
                      <a16:colId xmlns:a16="http://schemas.microsoft.com/office/drawing/2014/main" val="2271470305"/>
                    </a:ext>
                  </a:extLst>
                </a:gridCol>
                <a:gridCol w="3372153">
                  <a:extLst>
                    <a:ext uri="{9D8B030D-6E8A-4147-A177-3AD203B41FA5}">
                      <a16:colId xmlns:a16="http://schemas.microsoft.com/office/drawing/2014/main" val="186143470"/>
                    </a:ext>
                  </a:extLst>
                </a:gridCol>
              </a:tblGrid>
              <a:tr h="191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地区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环境问题的主要表现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产生的原因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48272"/>
                  </a:ext>
                </a:extLst>
              </a:tr>
              <a:tr h="121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城市地区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环境污染为主：如大气污染、水污染、噪声污染等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交通、工业活动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和人类聚居地过分集中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26793401"/>
                  </a:ext>
                </a:extLst>
              </a:tr>
              <a:tr h="1650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乡村地区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生态破坏为主：如水土流失、荒漠化、土壤盐碱化、森林减少、水源枯竭等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利用资源的方式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不当或强度过大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39754938"/>
                  </a:ext>
                </a:extLst>
              </a:tr>
            </a:tbl>
          </a:graphicData>
        </a:graphic>
      </p:graphicFrame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200400" y="1400636"/>
            <a:ext cx="5791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环境问题的分布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64A30C-8B88-4946-AACA-17F978E04A7A}"/>
              </a:ext>
            </a:extLst>
          </p:cNvPr>
          <p:cNvSpPr/>
          <p:nvPr/>
        </p:nvSpPr>
        <p:spPr>
          <a:xfrm>
            <a:off x="1037771" y="2077671"/>
            <a:ext cx="9497332" cy="52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问题：比较世界上不同地区所面临环境问题的差异，完成下表。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A024"/>
      </a:accent1>
      <a:accent2>
        <a:srgbClr val="7FB500"/>
      </a:accent2>
      <a:accent3>
        <a:srgbClr val="61A024"/>
      </a:accent3>
      <a:accent4>
        <a:srgbClr val="7FB500"/>
      </a:accent4>
      <a:accent5>
        <a:srgbClr val="61A024"/>
      </a:accent5>
      <a:accent6>
        <a:srgbClr val="7FB500"/>
      </a:accent6>
      <a:hlink>
        <a:srgbClr val="0563C1"/>
      </a:hlink>
      <a:folHlink>
        <a:srgbClr val="954F72"/>
      </a:folHlink>
    </a:clrScheme>
    <a:fontScheme name="rhxbksfs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1423</Words>
  <Application>Microsoft Office PowerPoint</Application>
  <PresentationFormat>宽屏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Open Sans</vt:lpstr>
      <vt:lpstr>仓耳天群行楷 W01</vt:lpstr>
      <vt:lpstr>等线</vt:lpstr>
      <vt:lpstr>宋体</vt:lpstr>
      <vt:lpstr>Microsoft YaHei</vt:lpstr>
      <vt:lpstr>Microsoft YaHei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183</cp:revision>
  <dcterms:created xsi:type="dcterms:W3CDTF">2019-05-10T02:39:25Z</dcterms:created>
  <dcterms:modified xsi:type="dcterms:W3CDTF">2023-04-17T04:38:18Z</dcterms:modified>
</cp:coreProperties>
</file>